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notesMasterIdLst>
    <p:notesMasterId r:id="rId6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7" r:id="rId37"/>
    <p:sldId id="293" r:id="rId38"/>
    <p:sldId id="294" r:id="rId39"/>
    <p:sldId id="295" r:id="rId40"/>
    <p:sldId id="296" r:id="rId41"/>
    <p:sldId id="297" r:id="rId42"/>
    <p:sldId id="298" r:id="rId43"/>
    <p:sldId id="299" r:id="rId44"/>
    <p:sldId id="300" r:id="rId45"/>
    <p:sldId id="301" r:id="rId46"/>
    <p:sldId id="302" r:id="rId47"/>
    <p:sldId id="304" r:id="rId48"/>
    <p:sldId id="305" r:id="rId49"/>
    <p:sldId id="306" r:id="rId50"/>
    <p:sldId id="307" r:id="rId51"/>
    <p:sldId id="308" r:id="rId52"/>
    <p:sldId id="316" r:id="rId53"/>
    <p:sldId id="309" r:id="rId54"/>
    <p:sldId id="310" r:id="rId55"/>
    <p:sldId id="311" r:id="rId56"/>
    <p:sldId id="312" r:id="rId57"/>
    <p:sldId id="313" r:id="rId58"/>
    <p:sldId id="314" r:id="rId59"/>
    <p:sldId id="315" r:id="rId60"/>
    <p:sldId id="318" r:id="rId61"/>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103" autoAdjust="0"/>
  </p:normalViewPr>
  <p:slideViewPr>
    <p:cSldViewPr snapToGrid="0">
      <p:cViewPr varScale="1">
        <p:scale>
          <a:sx n="65" d="100"/>
          <a:sy n="65" d="100"/>
        </p:scale>
        <p:origin x="31" y="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presProps" Target="presProps.xml"/><Relationship Id="rId68"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69"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7B6CC88-9DAA-44B2-A76F-0981176B7905}" type="datetimeFigureOut">
              <a:rPr lang="en-US" smtClean="0"/>
              <a:t>3/2/2021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943178-19F9-4766-B3C5-0CE1B1C8DE71}" type="slidenum">
              <a:rPr lang="en-US" smtClean="0"/>
              <a:t>‹#›</a:t>
            </a:fld>
            <a:endParaRPr lang="en-US"/>
          </a:p>
        </p:txBody>
      </p:sp>
    </p:spTree>
    <p:extLst>
      <p:ext uri="{BB962C8B-B14F-4D97-AF65-F5344CB8AC3E}">
        <p14:creationId xmlns:p14="http://schemas.microsoft.com/office/powerpoint/2010/main" val="3870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F2F50CAA-86BB-4DDA-8F05-2FB6FA1A95CF}" type="slidenum">
              <a:rPr lang="en-US" sz="1200">
                <a:latin typeface="Arial" panose="020B0604020202020204" pitchFamily="34" charset="0"/>
              </a:rPr>
              <a:pPr eaLnBrk="1" hangingPunct="1"/>
              <a:t>53</a:t>
            </a:fld>
            <a:endParaRPr lang="en-US" sz="1200">
              <a:latin typeface="Arial" panose="020B0604020202020204" pitchFamily="34" charset="0"/>
            </a:endParaRPr>
          </a:p>
        </p:txBody>
      </p:sp>
    </p:spTree>
    <p:extLst>
      <p:ext uri="{BB962C8B-B14F-4D97-AF65-F5344CB8AC3E}">
        <p14:creationId xmlns:p14="http://schemas.microsoft.com/office/powerpoint/2010/main" val="308430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91EF423D-8DE2-40D7-A8EA-849CCC0E9DFB}" type="slidenum">
              <a:rPr lang="en-US" sz="1200">
                <a:latin typeface="Arial" panose="020B0604020202020204" pitchFamily="34" charset="0"/>
              </a:rPr>
              <a:pPr eaLnBrk="1" hangingPunct="1"/>
              <a:t>54</a:t>
            </a:fld>
            <a:endParaRPr lang="en-US" sz="1200">
              <a:latin typeface="Arial" panose="020B0604020202020204" pitchFamily="34" charset="0"/>
            </a:endParaRPr>
          </a:p>
        </p:txBody>
      </p:sp>
    </p:spTree>
    <p:extLst>
      <p:ext uri="{BB962C8B-B14F-4D97-AF65-F5344CB8AC3E}">
        <p14:creationId xmlns:p14="http://schemas.microsoft.com/office/powerpoint/2010/main" val="1389681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1AA8F8F0-8F14-49F7-B5F3-6E3ED7EF6C99}" type="slidenum">
              <a:rPr lang="en-US" sz="1200">
                <a:latin typeface="Arial" panose="020B0604020202020204" pitchFamily="34" charset="0"/>
              </a:rPr>
              <a:pPr eaLnBrk="1" hangingPunct="1"/>
              <a:t>55</a:t>
            </a:fld>
            <a:endParaRPr lang="en-US" sz="1200">
              <a:latin typeface="Arial" panose="020B0604020202020204" pitchFamily="34" charset="0"/>
            </a:endParaRPr>
          </a:p>
        </p:txBody>
      </p:sp>
    </p:spTree>
    <p:extLst>
      <p:ext uri="{BB962C8B-B14F-4D97-AF65-F5344CB8AC3E}">
        <p14:creationId xmlns:p14="http://schemas.microsoft.com/office/powerpoint/2010/main" val="1026568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2EDC8C4D-7C6F-49FE-B471-2E90FEBAD8C1}" type="slidenum">
              <a:rPr lang="en-US" sz="1200">
                <a:latin typeface="Arial" panose="020B0604020202020204" pitchFamily="34" charset="0"/>
              </a:rPr>
              <a:pPr eaLnBrk="1" hangingPunct="1"/>
              <a:t>56</a:t>
            </a:fld>
            <a:endParaRPr lang="en-US" sz="1200">
              <a:latin typeface="Arial" panose="020B0604020202020204" pitchFamily="34" charset="0"/>
            </a:endParaRPr>
          </a:p>
        </p:txBody>
      </p:sp>
    </p:spTree>
    <p:extLst>
      <p:ext uri="{BB962C8B-B14F-4D97-AF65-F5344CB8AC3E}">
        <p14:creationId xmlns:p14="http://schemas.microsoft.com/office/powerpoint/2010/main" val="3599131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998AEECB-EB76-41BF-B706-761E4559C724}" type="slidenum">
              <a:rPr lang="en-US" sz="1200">
                <a:latin typeface="Arial" panose="020B0604020202020204" pitchFamily="34" charset="0"/>
              </a:rPr>
              <a:pPr eaLnBrk="1" hangingPunct="1"/>
              <a:t>57</a:t>
            </a:fld>
            <a:endParaRPr lang="en-US" sz="1200">
              <a:latin typeface="Arial" panose="020B0604020202020204" pitchFamily="34" charset="0"/>
            </a:endParaRPr>
          </a:p>
        </p:txBody>
      </p:sp>
    </p:spTree>
    <p:extLst>
      <p:ext uri="{BB962C8B-B14F-4D97-AF65-F5344CB8AC3E}">
        <p14:creationId xmlns:p14="http://schemas.microsoft.com/office/powerpoint/2010/main" val="370055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D4852E96-3EA3-4753-87B8-6076141A72A0}" type="slidenum">
              <a:rPr lang="en-US" sz="1200">
                <a:latin typeface="Arial" panose="020B0604020202020204" pitchFamily="34" charset="0"/>
              </a:rPr>
              <a:pPr eaLnBrk="1" hangingPunct="1"/>
              <a:t>58</a:t>
            </a:fld>
            <a:endParaRPr lang="en-US" sz="1200">
              <a:latin typeface="Arial" panose="020B0604020202020204" pitchFamily="34" charset="0"/>
            </a:endParaRPr>
          </a:p>
        </p:txBody>
      </p:sp>
    </p:spTree>
    <p:extLst>
      <p:ext uri="{BB962C8B-B14F-4D97-AF65-F5344CB8AC3E}">
        <p14:creationId xmlns:p14="http://schemas.microsoft.com/office/powerpoint/2010/main" val="2538355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cs typeface="Arial" panose="020B0604020202020204" pitchFamily="34" charset="0"/>
            </a:endParaRPr>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67A7ABA0-2290-439D-96BE-10D3B0B43A0E}" type="slidenum">
              <a:rPr lang="en-US" sz="1200">
                <a:latin typeface="Arial" panose="020B0604020202020204" pitchFamily="34" charset="0"/>
              </a:rPr>
              <a:pPr eaLnBrk="1" hangingPunct="1"/>
              <a:t>59</a:t>
            </a:fld>
            <a:endParaRPr lang="en-US" sz="1200">
              <a:latin typeface="Arial" panose="020B0604020202020204" pitchFamily="34" charset="0"/>
            </a:endParaRPr>
          </a:p>
        </p:txBody>
      </p:sp>
    </p:spTree>
    <p:extLst>
      <p:ext uri="{BB962C8B-B14F-4D97-AF65-F5344CB8AC3E}">
        <p14:creationId xmlns:p14="http://schemas.microsoft.com/office/powerpoint/2010/main" val="2879524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78ABE3C1-DBE1-495D-B57B-2849774B866A}" type="datetimeFigureOut">
              <a:rPr lang="en-US" smtClean="0"/>
              <a:t>3/2/2021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87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97892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24640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9253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93608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4641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88465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4658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36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171325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2" y="623544"/>
            <a:ext cx="9601196" cy="1043895"/>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95401" y="1810871"/>
            <a:ext cx="9601196" cy="4392705"/>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017288" y="5924176"/>
            <a:ext cx="542697" cy="2794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411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111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892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990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48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3/2/2021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43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52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063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3/2/2021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400762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a:t>Chương 2. Phân tích yêu cầu – Mô hình hóa thực thể kết hợp</a:t>
            </a:r>
            <a:endParaRPr lang="en-US" sz="3600" dirty="0"/>
          </a:p>
        </p:txBody>
      </p:sp>
      <p:sp>
        <p:nvSpPr>
          <p:cNvPr id="3" name="Subtitle 2"/>
          <p:cNvSpPr>
            <a:spLocks noGrp="1"/>
          </p:cNvSpPr>
          <p:nvPr>
            <p:ph type="subTitle" idx="1"/>
          </p:nvPr>
        </p:nvSpPr>
        <p:spPr/>
        <p:txBody>
          <a:bodyPr/>
          <a:lstStyle/>
          <a:p>
            <a:r>
              <a:rPr lang="en-US" dirty="0" err="1"/>
              <a:t>Lê</a:t>
            </a:r>
            <a:r>
              <a:rPr lang="en-US" dirty="0"/>
              <a:t> </a:t>
            </a:r>
            <a:r>
              <a:rPr lang="en-US" dirty="0" err="1"/>
              <a:t>Thị</a:t>
            </a:r>
            <a:r>
              <a:rPr lang="en-US" dirty="0"/>
              <a:t> Minh </a:t>
            </a:r>
            <a:r>
              <a:rPr lang="en-US" dirty="0" err="1"/>
              <a:t>Nguyện</a:t>
            </a:r>
            <a:endParaRPr lang="en-US" dirty="0"/>
          </a:p>
        </p:txBody>
      </p:sp>
    </p:spTree>
    <p:extLst>
      <p:ext uri="{BB962C8B-B14F-4D97-AF65-F5344CB8AC3E}">
        <p14:creationId xmlns:p14="http://schemas.microsoft.com/office/powerpoint/2010/main" val="103539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2.1.3.Vai </a:t>
            </a:r>
            <a:r>
              <a:rPr lang="en-US" dirty="0" err="1"/>
              <a:t>trò</a:t>
            </a:r>
            <a:r>
              <a:rPr lang="en-US" dirty="0"/>
              <a:t> (</a:t>
            </a:r>
            <a:r>
              <a:rPr lang="en-US" dirty="0" err="1"/>
              <a:t>tt</a:t>
            </a:r>
            <a:r>
              <a:rPr lang="en-US" dirty="0"/>
              <a:t>)</a:t>
            </a:r>
          </a:p>
        </p:txBody>
      </p:sp>
      <p:sp>
        <p:nvSpPr>
          <p:cNvPr id="14339" name="Content Placeholder 2"/>
          <p:cNvSpPr>
            <a:spLocks noGrp="1"/>
          </p:cNvSpPr>
          <p:nvPr>
            <p:ph idx="1"/>
          </p:nvPr>
        </p:nvSpPr>
        <p:spPr>
          <a:xfrm>
            <a:off x="1385555" y="1863702"/>
            <a:ext cx="1357645" cy="609600"/>
          </a:xfrm>
        </p:spPr>
        <p:txBody>
          <a:bodyPr/>
          <a:lstStyle/>
          <a:p>
            <a:r>
              <a:rPr lang="en-US" dirty="0" err="1"/>
              <a:t>Ví</a:t>
            </a:r>
            <a:r>
              <a:rPr lang="en-US" dirty="0"/>
              <a:t> </a:t>
            </a:r>
            <a:r>
              <a:rPr lang="en-US" dirty="0" err="1"/>
              <a:t>dụ</a:t>
            </a:r>
            <a:endParaRPr lang="en-US" dirty="0"/>
          </a:p>
          <a:p>
            <a:pPr lvl="2"/>
            <a:endParaRPr lang="en-US" dirty="0"/>
          </a:p>
          <a:p>
            <a:pPr lvl="1"/>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BC934081-8439-47C8-8E26-CAAADA583BEE}" type="slidenum">
              <a:rPr lang="en-US" sz="1000">
                <a:solidFill>
                  <a:srgbClr val="898989"/>
                </a:solidFill>
                <a:cs typeface="Tahoma" panose="020B0604030504040204" pitchFamily="34" charset="0"/>
              </a:rPr>
              <a:pPr eaLnBrk="1" hangingPunct="1"/>
              <a:t>10</a:t>
            </a:fld>
            <a:endParaRPr lang="en-US" sz="1000">
              <a:solidFill>
                <a:srgbClr val="898989"/>
              </a:solidFill>
              <a:cs typeface="Tahoma" panose="020B0604030504040204" pitchFamily="34" charset="0"/>
            </a:endParaRPr>
          </a:p>
        </p:txBody>
      </p:sp>
      <p:grpSp>
        <p:nvGrpSpPr>
          <p:cNvPr id="14343" name="Group 48"/>
          <p:cNvGrpSpPr>
            <a:grpSpLocks/>
          </p:cNvGrpSpPr>
          <p:nvPr/>
        </p:nvGrpSpPr>
        <p:grpSpPr bwMode="auto">
          <a:xfrm>
            <a:off x="3048000" y="2252578"/>
            <a:ext cx="6324600" cy="838200"/>
            <a:chOff x="1371600" y="2248422"/>
            <a:chExt cx="6324600" cy="838200"/>
          </a:xfrm>
        </p:grpSpPr>
        <p:grpSp>
          <p:nvGrpSpPr>
            <p:cNvPr id="14360" name="Group 11"/>
            <p:cNvGrpSpPr>
              <a:grpSpLocks/>
            </p:cNvGrpSpPr>
            <p:nvPr/>
          </p:nvGrpSpPr>
          <p:grpSpPr bwMode="auto">
            <a:xfrm>
              <a:off x="6172200" y="2438400"/>
              <a:ext cx="1524000" cy="381000"/>
              <a:chOff x="1295400" y="5257800"/>
              <a:chExt cx="1524000" cy="381000"/>
            </a:xfrm>
          </p:grpSpPr>
          <p:sp>
            <p:nvSpPr>
              <p:cNvPr id="14371"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14372" name="TextBox 40"/>
              <p:cNvSpPr txBox="1">
                <a:spLocks noChangeArrowheads="1"/>
              </p:cNvSpPr>
              <p:nvPr/>
            </p:nvSpPr>
            <p:spPr bwMode="auto">
              <a:xfrm>
                <a:off x="1295400" y="5295378"/>
                <a:ext cx="1524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Phòng ban</a:t>
                </a:r>
              </a:p>
            </p:txBody>
          </p:sp>
        </p:grpSp>
        <p:grpSp>
          <p:nvGrpSpPr>
            <p:cNvPr id="14361" name="Group 14"/>
            <p:cNvGrpSpPr>
              <a:grpSpLocks/>
            </p:cNvGrpSpPr>
            <p:nvPr/>
          </p:nvGrpSpPr>
          <p:grpSpPr bwMode="auto">
            <a:xfrm>
              <a:off x="1371600" y="2514600"/>
              <a:ext cx="1371600" cy="381000"/>
              <a:chOff x="3733800" y="5334000"/>
              <a:chExt cx="1371600" cy="381000"/>
            </a:xfrm>
          </p:grpSpPr>
          <p:sp>
            <p:nvSpPr>
              <p:cNvPr id="14369"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14370" name="TextBox 38"/>
              <p:cNvSpPr txBox="1">
                <a:spLocks noChangeArrowheads="1"/>
              </p:cNvSpPr>
              <p:nvPr/>
            </p:nvSpPr>
            <p:spPr bwMode="auto">
              <a:xfrm>
                <a:off x="3758852" y="5371578"/>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Nhân viên</a:t>
                </a:r>
              </a:p>
            </p:txBody>
          </p:sp>
        </p:grpSp>
        <p:grpSp>
          <p:nvGrpSpPr>
            <p:cNvPr id="14362" name="Group 42"/>
            <p:cNvGrpSpPr>
              <a:grpSpLocks/>
            </p:cNvGrpSpPr>
            <p:nvPr/>
          </p:nvGrpSpPr>
          <p:grpSpPr bwMode="auto">
            <a:xfrm>
              <a:off x="3810000" y="2248422"/>
              <a:ext cx="1219200" cy="838200"/>
              <a:chOff x="3810000" y="2438400"/>
              <a:chExt cx="1219200" cy="838200"/>
            </a:xfrm>
          </p:grpSpPr>
          <p:sp>
            <p:nvSpPr>
              <p:cNvPr id="31" name="Diamond 30"/>
              <p:cNvSpPr/>
              <p:nvPr/>
            </p:nvSpPr>
            <p:spPr>
              <a:xfrm>
                <a:off x="3810000" y="2438400"/>
                <a:ext cx="1219200" cy="838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68" name="TextBox 35"/>
              <p:cNvSpPr txBox="1">
                <a:spLocks noChangeArrowheads="1"/>
              </p:cNvSpPr>
              <p:nvPr/>
            </p:nvSpPr>
            <p:spPr bwMode="auto">
              <a:xfrm>
                <a:off x="3886200" y="2705622"/>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Làm việc</a:t>
                </a:r>
              </a:p>
            </p:txBody>
          </p:sp>
        </p:grpSp>
        <p:cxnSp>
          <p:nvCxnSpPr>
            <p:cNvPr id="29" name="Straight Connector 28"/>
            <p:cNvCxnSpPr/>
            <p:nvPr/>
          </p:nvCxnSpPr>
          <p:spPr>
            <a:xfrm>
              <a:off x="2743200" y="2667522"/>
              <a:ext cx="1066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029200" y="2667522"/>
              <a:ext cx="1143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4365" name="TextBox 41"/>
            <p:cNvSpPr txBox="1">
              <a:spLocks noChangeArrowheads="1"/>
            </p:cNvSpPr>
            <p:nvPr/>
          </p:nvSpPr>
          <p:spPr bwMode="auto">
            <a:xfrm>
              <a:off x="4953000" y="2362200"/>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Gồm có</a:t>
              </a:r>
            </a:p>
          </p:txBody>
        </p:sp>
        <p:sp>
          <p:nvSpPr>
            <p:cNvPr id="14366" name="TextBox 47"/>
            <p:cNvSpPr txBox="1">
              <a:spLocks noChangeArrowheads="1"/>
            </p:cNvSpPr>
            <p:nvPr/>
          </p:nvSpPr>
          <p:spPr bwMode="auto">
            <a:xfrm>
              <a:off x="2743200" y="2362200"/>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Làm việc tại</a:t>
              </a:r>
            </a:p>
          </p:txBody>
        </p:sp>
      </p:grpSp>
      <p:grpSp>
        <p:nvGrpSpPr>
          <p:cNvPr id="14344" name="Group 63"/>
          <p:cNvGrpSpPr>
            <a:grpSpLocks/>
          </p:cNvGrpSpPr>
          <p:nvPr/>
        </p:nvGrpSpPr>
        <p:grpSpPr bwMode="auto">
          <a:xfrm>
            <a:off x="4280079" y="3436571"/>
            <a:ext cx="2997200" cy="1835150"/>
            <a:chOff x="457200" y="3502223"/>
            <a:chExt cx="2996852" cy="1834754"/>
          </a:xfrm>
        </p:grpSpPr>
        <p:grpSp>
          <p:nvGrpSpPr>
            <p:cNvPr id="14346" name="Group 49"/>
            <p:cNvGrpSpPr>
              <a:grpSpLocks/>
            </p:cNvGrpSpPr>
            <p:nvPr/>
          </p:nvGrpSpPr>
          <p:grpSpPr bwMode="auto">
            <a:xfrm>
              <a:off x="457200" y="3810000"/>
              <a:ext cx="2996852" cy="1219994"/>
              <a:chOff x="685800" y="2971800"/>
              <a:chExt cx="2996852" cy="1219994"/>
            </a:xfrm>
          </p:grpSpPr>
          <p:cxnSp>
            <p:nvCxnSpPr>
              <p:cNvPr id="51" name="Straight Connector 50"/>
              <p:cNvCxnSpPr/>
              <p:nvPr/>
            </p:nvCxnSpPr>
            <p:spPr>
              <a:xfrm rot="5400000">
                <a:off x="2896160" y="3963112"/>
                <a:ext cx="457101"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997737" y="3085413"/>
                <a:ext cx="228551"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3" name="AutoShape 30"/>
              <p:cNvSpPr>
                <a:spLocks noChangeArrowheads="1"/>
              </p:cNvSpPr>
              <p:nvPr/>
            </p:nvSpPr>
            <p:spPr bwMode="auto">
              <a:xfrm>
                <a:off x="685800" y="3276666"/>
                <a:ext cx="1142867" cy="380918"/>
              </a:xfrm>
              <a:prstGeom prst="roundRect">
                <a:avLst>
                  <a:gd name="adj" fmla="val 16667"/>
                </a:avLst>
              </a:prstGeom>
              <a:solidFill>
                <a:srgbClr val="FFFFFF"/>
              </a:solidFill>
              <a:ln w="25400">
                <a:solidFill>
                  <a:schemeClr val="accent4">
                    <a:lumMod val="75000"/>
                  </a:schemeClr>
                </a:solidFill>
                <a:round/>
                <a:headEnd/>
                <a:tailEnd/>
              </a:ln>
            </p:spPr>
            <p:txBody>
              <a:bodyPr/>
              <a:lstStyle/>
              <a:p>
                <a:pPr algn="ctr">
                  <a:defRPr/>
                </a:pPr>
                <a:endParaRPr lang="en-US">
                  <a:solidFill>
                    <a:schemeClr val="accent2">
                      <a:lumMod val="75000"/>
                    </a:schemeClr>
                  </a:solidFill>
                  <a:cs typeface="Arial" charset="0"/>
                </a:endParaRPr>
              </a:p>
            </p:txBody>
          </p:sp>
          <p:sp>
            <p:nvSpPr>
              <p:cNvPr id="54" name="TextBox 53"/>
              <p:cNvSpPr txBox="1"/>
              <p:nvPr/>
            </p:nvSpPr>
            <p:spPr>
              <a:xfrm>
                <a:off x="685800" y="3314758"/>
                <a:ext cx="1142867" cy="307909"/>
              </a:xfrm>
              <a:prstGeom prst="rect">
                <a:avLst/>
              </a:prstGeom>
              <a:noFill/>
            </p:spPr>
            <p:txBody>
              <a:bodyPr>
                <a:spAutoFit/>
              </a:bodyPr>
              <a:lstStyle/>
              <a:p>
                <a:pPr algn="ctr">
                  <a:defRPr/>
                </a:pPr>
                <a:r>
                  <a:rPr lang="en-US" sz="1400" b="1">
                    <a:solidFill>
                      <a:schemeClr val="accent4">
                        <a:lumMod val="75000"/>
                      </a:schemeClr>
                    </a:solidFill>
                    <a:cs typeface="Tahoma" pitchFamily="34" charset="0"/>
                  </a:rPr>
                  <a:t>Nhân viên</a:t>
                </a:r>
              </a:p>
            </p:txBody>
          </p:sp>
          <p:grpSp>
            <p:nvGrpSpPr>
              <p:cNvPr id="14353" name="Group 91"/>
              <p:cNvGrpSpPr>
                <a:grpSpLocks/>
              </p:cNvGrpSpPr>
              <p:nvPr/>
            </p:nvGrpSpPr>
            <p:grpSpPr bwMode="auto">
              <a:xfrm>
                <a:off x="2539652" y="3162822"/>
                <a:ext cx="1143000" cy="609600"/>
                <a:chOff x="2590800" y="3200400"/>
                <a:chExt cx="1143000" cy="609600"/>
              </a:xfrm>
            </p:grpSpPr>
            <p:sp>
              <p:nvSpPr>
                <p:cNvPr id="60" name="Diamond 59"/>
                <p:cNvSpPr/>
                <p:nvPr/>
              </p:nvSpPr>
              <p:spPr>
                <a:xfrm>
                  <a:off x="2590933" y="3199969"/>
                  <a:ext cx="1142867" cy="617405"/>
                </a:xfrm>
                <a:prstGeom prst="diamond">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TextBox 60"/>
                <p:cNvSpPr txBox="1"/>
                <p:nvPr/>
              </p:nvSpPr>
              <p:spPr>
                <a:xfrm>
                  <a:off x="2667124" y="3352336"/>
                  <a:ext cx="990485" cy="309496"/>
                </a:xfrm>
                <a:prstGeom prst="rect">
                  <a:avLst/>
                </a:prstGeom>
                <a:noFill/>
              </p:spPr>
              <p:txBody>
                <a:bodyPr>
                  <a:spAutoFit/>
                </a:bodyPr>
                <a:lstStyle/>
                <a:p>
                  <a:pPr algn="ctr">
                    <a:defRPr/>
                  </a:pPr>
                  <a:r>
                    <a:rPr lang="en-US" sz="1400" b="1">
                      <a:solidFill>
                        <a:schemeClr val="accent4">
                          <a:lumMod val="75000"/>
                        </a:schemeClr>
                      </a:solidFill>
                      <a:cs typeface="Tahoma" pitchFamily="34" charset="0"/>
                    </a:rPr>
                    <a:t>Quản lý</a:t>
                  </a:r>
                </a:p>
              </p:txBody>
            </p:sp>
          </p:grpSp>
          <p:cxnSp>
            <p:nvCxnSpPr>
              <p:cNvPr id="56" name="Straight Connector 55"/>
              <p:cNvCxnSpPr/>
              <p:nvPr/>
            </p:nvCxnSpPr>
            <p:spPr>
              <a:xfrm>
                <a:off x="1295329" y="2971932"/>
                <a:ext cx="1828588"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95329" y="4178172"/>
                <a:ext cx="1828588"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1142169" y="3123505"/>
                <a:ext cx="304734"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1029481" y="3923433"/>
                <a:ext cx="533285"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142920" y="3502223"/>
              <a:ext cx="1676205" cy="307909"/>
            </a:xfrm>
            <a:prstGeom prst="rect">
              <a:avLst/>
            </a:prstGeom>
            <a:noFill/>
          </p:spPr>
          <p:txBody>
            <a:bodyPr>
              <a:spAutoFit/>
            </a:bodyPr>
            <a:lstStyle/>
            <a:p>
              <a:pPr algn="ctr">
                <a:defRPr/>
              </a:pPr>
              <a:r>
                <a:rPr lang="en-US" sz="1400" i="1">
                  <a:solidFill>
                    <a:schemeClr val="accent4">
                      <a:lumMod val="75000"/>
                    </a:schemeClr>
                  </a:solidFill>
                  <a:cs typeface="Tahoma" pitchFamily="34" charset="0"/>
                </a:rPr>
                <a:t>Được quản lý bởi</a:t>
              </a:r>
            </a:p>
          </p:txBody>
        </p:sp>
        <p:sp>
          <p:nvSpPr>
            <p:cNvPr id="63" name="TextBox 62"/>
            <p:cNvSpPr txBox="1"/>
            <p:nvPr/>
          </p:nvSpPr>
          <p:spPr>
            <a:xfrm>
              <a:off x="1142920" y="5029068"/>
              <a:ext cx="1676205" cy="307909"/>
            </a:xfrm>
            <a:prstGeom prst="rect">
              <a:avLst/>
            </a:prstGeom>
            <a:noFill/>
          </p:spPr>
          <p:txBody>
            <a:bodyPr>
              <a:spAutoFit/>
            </a:bodyPr>
            <a:lstStyle/>
            <a:p>
              <a:pPr algn="ctr">
                <a:defRPr/>
              </a:pPr>
              <a:r>
                <a:rPr lang="en-US" sz="1400" i="1">
                  <a:solidFill>
                    <a:schemeClr val="accent4">
                      <a:lumMod val="75000"/>
                    </a:schemeClr>
                  </a:solidFill>
                  <a:cs typeface="Tahoma" pitchFamily="34" charset="0"/>
                </a:rPr>
                <a:t>Là người quản lý</a:t>
              </a:r>
            </a:p>
          </p:txBody>
        </p:sp>
      </p:grpSp>
      <p:sp>
        <p:nvSpPr>
          <p:cNvPr id="14345" name="TextBox 64"/>
          <p:cNvSpPr txBox="1">
            <a:spLocks noChangeArrowheads="1"/>
          </p:cNvSpPr>
          <p:nvPr/>
        </p:nvSpPr>
        <p:spPr bwMode="auto">
          <a:xfrm>
            <a:off x="2743200" y="5387976"/>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2000" b="1">
                <a:solidFill>
                  <a:srgbClr val="002060"/>
                </a:solidFill>
                <a:cs typeface="Tahoma" panose="020B0604030504040204" pitchFamily="34" charset="0"/>
              </a:rPr>
              <a:t>Thông thường tên-mối-kết-hợp sẽ lấy 1 trong các tên-vai-trò (ta bỏ qua tên-vai-trò)</a:t>
            </a:r>
          </a:p>
        </p:txBody>
      </p:sp>
    </p:spTree>
    <p:extLst>
      <p:ext uri="{BB962C8B-B14F-4D97-AF65-F5344CB8AC3E}">
        <p14:creationId xmlns:p14="http://schemas.microsoft.com/office/powerpoint/2010/main" val="17682337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2.1.4.Bản </a:t>
            </a:r>
            <a:r>
              <a:rPr lang="en-US" dirty="0" err="1"/>
              <a:t>số</a:t>
            </a:r>
            <a:endParaRPr lang="en-US" dirty="0"/>
          </a:p>
        </p:txBody>
      </p:sp>
      <p:sp>
        <p:nvSpPr>
          <p:cNvPr id="15363" name="Content Placeholder 2"/>
          <p:cNvSpPr>
            <a:spLocks noGrp="1"/>
          </p:cNvSpPr>
          <p:nvPr>
            <p:ph idx="1"/>
          </p:nvPr>
        </p:nvSpPr>
        <p:spPr>
          <a:xfrm>
            <a:off x="1620589" y="1953294"/>
            <a:ext cx="9578785" cy="4061140"/>
          </a:xfrm>
        </p:spPr>
        <p:txBody>
          <a:bodyPr>
            <a:noAutofit/>
          </a:bodyPr>
          <a:lstStyle/>
          <a:p>
            <a:r>
              <a:rPr lang="en-US" dirty="0" err="1"/>
              <a:t>Ràng</a:t>
            </a:r>
            <a:r>
              <a:rPr lang="en-US" dirty="0"/>
              <a:t> </a:t>
            </a:r>
            <a:r>
              <a:rPr lang="en-US" dirty="0" err="1"/>
              <a:t>buộc</a:t>
            </a:r>
            <a:r>
              <a:rPr lang="en-US" dirty="0"/>
              <a:t> </a:t>
            </a:r>
            <a:r>
              <a:rPr lang="en-US" dirty="0" err="1"/>
              <a:t>về</a:t>
            </a:r>
            <a:r>
              <a:rPr lang="en-US" dirty="0"/>
              <a:t> </a:t>
            </a:r>
            <a:r>
              <a:rPr lang="en-US" dirty="0" err="1"/>
              <a:t>số</a:t>
            </a:r>
            <a:r>
              <a:rPr lang="en-US" dirty="0"/>
              <a:t> </a:t>
            </a:r>
            <a:r>
              <a:rPr lang="en-US" dirty="0" err="1"/>
              <a:t>lượng</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mối</a:t>
            </a:r>
            <a:r>
              <a:rPr lang="en-US" dirty="0"/>
              <a:t> </a:t>
            </a:r>
            <a:r>
              <a:rPr lang="en-US" dirty="0" err="1"/>
              <a:t>kết</a:t>
            </a:r>
            <a:r>
              <a:rPr lang="en-US" dirty="0"/>
              <a:t> </a:t>
            </a:r>
            <a:r>
              <a:rPr lang="en-US" dirty="0" err="1"/>
              <a:t>hợp</a:t>
            </a:r>
            <a:endParaRPr lang="en-US" dirty="0"/>
          </a:p>
          <a:p>
            <a:pPr lvl="2"/>
            <a:endParaRPr lang="en-US" dirty="0"/>
          </a:p>
          <a:p>
            <a:r>
              <a:rPr lang="en-US" dirty="0" err="1"/>
              <a:t>Ký</a:t>
            </a:r>
            <a:r>
              <a:rPr lang="en-US" dirty="0"/>
              <a:t> </a:t>
            </a:r>
            <a:r>
              <a:rPr lang="en-US" dirty="0" err="1"/>
              <a:t>hiệu</a:t>
            </a:r>
            <a:r>
              <a:rPr lang="en-US" dirty="0"/>
              <a:t> </a:t>
            </a:r>
            <a:r>
              <a:rPr lang="en-US" dirty="0" err="1"/>
              <a:t>bởi</a:t>
            </a:r>
            <a:r>
              <a:rPr lang="en-US" dirty="0"/>
              <a:t> 1 </a:t>
            </a:r>
            <a:r>
              <a:rPr lang="en-US" dirty="0" err="1"/>
              <a:t>cặp</a:t>
            </a:r>
            <a:r>
              <a:rPr lang="en-US" dirty="0"/>
              <a:t> (min, max)</a:t>
            </a:r>
          </a:p>
          <a:p>
            <a:pPr lvl="1"/>
            <a:r>
              <a:rPr lang="en-US" dirty="0"/>
              <a:t>Min : qui </a:t>
            </a:r>
            <a:r>
              <a:rPr lang="en-US" dirty="0" err="1"/>
              <a:t>định</a:t>
            </a:r>
            <a:r>
              <a:rPr lang="en-US" dirty="0"/>
              <a:t> </a:t>
            </a:r>
            <a:r>
              <a:rPr lang="en-US" dirty="0" err="1"/>
              <a:t>giá</a:t>
            </a:r>
            <a:r>
              <a:rPr lang="en-US" dirty="0"/>
              <a:t> </a:t>
            </a:r>
            <a:r>
              <a:rPr lang="en-US" dirty="0" err="1"/>
              <a:t>trị</a:t>
            </a:r>
            <a:r>
              <a:rPr lang="en-US" dirty="0"/>
              <a:t> </a:t>
            </a:r>
            <a:r>
              <a:rPr lang="en-US" u="sng" dirty="0" err="1"/>
              <a:t>tối</a:t>
            </a:r>
            <a:r>
              <a:rPr lang="en-US" u="sng" dirty="0"/>
              <a:t> </a:t>
            </a:r>
            <a:r>
              <a:rPr lang="en-US" u="sng" dirty="0" err="1"/>
              <a:t>thiểu</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khi</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mối</a:t>
            </a:r>
            <a:r>
              <a:rPr lang="en-US" dirty="0"/>
              <a:t> </a:t>
            </a:r>
            <a:r>
              <a:rPr lang="en-US" dirty="0" err="1"/>
              <a:t>kết</a:t>
            </a:r>
            <a:r>
              <a:rPr lang="en-US" dirty="0"/>
              <a:t> </a:t>
            </a:r>
            <a:r>
              <a:rPr lang="en-US" dirty="0" err="1"/>
              <a:t>hợp</a:t>
            </a:r>
            <a:endParaRPr lang="en-US" dirty="0"/>
          </a:p>
          <a:p>
            <a:pPr lvl="2"/>
            <a:r>
              <a:rPr lang="en-US" dirty="0" err="1"/>
              <a:t>Giá</a:t>
            </a:r>
            <a:r>
              <a:rPr lang="en-US" dirty="0"/>
              <a:t> </a:t>
            </a:r>
            <a:r>
              <a:rPr lang="en-US" dirty="0" err="1"/>
              <a:t>trị</a:t>
            </a:r>
            <a:r>
              <a:rPr lang="en-US" dirty="0"/>
              <a:t> </a:t>
            </a:r>
            <a:r>
              <a:rPr lang="en-US" dirty="0" err="1"/>
              <a:t>đi</a:t>
            </a:r>
            <a:r>
              <a:rPr lang="en-US" dirty="0"/>
              <a:t> </a:t>
            </a:r>
            <a:r>
              <a:rPr lang="en-US" dirty="0" err="1"/>
              <a:t>từ</a:t>
            </a:r>
            <a:r>
              <a:rPr lang="en-US" dirty="0"/>
              <a:t> 0, 1, 2, … </a:t>
            </a:r>
            <a:r>
              <a:rPr lang="en-US" dirty="0" err="1"/>
              <a:t>đến</a:t>
            </a:r>
            <a:r>
              <a:rPr lang="en-US" dirty="0"/>
              <a:t> k (k </a:t>
            </a:r>
            <a:r>
              <a:rPr lang="en-US" dirty="0" err="1"/>
              <a:t>là</a:t>
            </a:r>
            <a:r>
              <a:rPr lang="en-US" dirty="0"/>
              <a:t> </a:t>
            </a:r>
            <a:r>
              <a:rPr lang="en-US" dirty="0" err="1"/>
              <a:t>hằng</a:t>
            </a:r>
            <a:r>
              <a:rPr lang="en-US" dirty="0"/>
              <a:t> </a:t>
            </a:r>
            <a:r>
              <a:rPr lang="en-US" dirty="0" err="1"/>
              <a:t>số</a:t>
            </a:r>
            <a:r>
              <a:rPr lang="en-US" dirty="0"/>
              <a:t>)</a:t>
            </a:r>
          </a:p>
          <a:p>
            <a:pPr lvl="1"/>
            <a:r>
              <a:rPr lang="en-US" dirty="0"/>
              <a:t>Max : qui </a:t>
            </a:r>
            <a:r>
              <a:rPr lang="en-US" dirty="0" err="1"/>
              <a:t>định</a:t>
            </a:r>
            <a:r>
              <a:rPr lang="en-US" dirty="0"/>
              <a:t> </a:t>
            </a:r>
            <a:r>
              <a:rPr lang="en-US" dirty="0" err="1"/>
              <a:t>giá</a:t>
            </a:r>
            <a:r>
              <a:rPr lang="en-US" dirty="0"/>
              <a:t> </a:t>
            </a:r>
            <a:r>
              <a:rPr lang="en-US" dirty="0" err="1"/>
              <a:t>trị</a:t>
            </a:r>
            <a:r>
              <a:rPr lang="en-US" dirty="0"/>
              <a:t> </a:t>
            </a:r>
            <a:r>
              <a:rPr lang="en-US" u="sng" dirty="0" err="1"/>
              <a:t>tối</a:t>
            </a:r>
            <a:r>
              <a:rPr lang="en-US" u="sng" dirty="0"/>
              <a:t> </a:t>
            </a:r>
            <a:r>
              <a:rPr lang="en-US" u="sng" dirty="0" err="1"/>
              <a:t>đa</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khi</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mối</a:t>
            </a:r>
            <a:r>
              <a:rPr lang="en-US" dirty="0"/>
              <a:t> </a:t>
            </a:r>
            <a:r>
              <a:rPr lang="en-US" dirty="0" err="1"/>
              <a:t>kết</a:t>
            </a:r>
            <a:r>
              <a:rPr lang="en-US" dirty="0"/>
              <a:t> </a:t>
            </a:r>
            <a:r>
              <a:rPr lang="en-US" dirty="0" err="1"/>
              <a:t>hợp</a:t>
            </a:r>
            <a:endParaRPr lang="en-US" dirty="0"/>
          </a:p>
          <a:p>
            <a:pPr lvl="2"/>
            <a:r>
              <a:rPr lang="en-US" dirty="0" err="1"/>
              <a:t>Giá</a:t>
            </a:r>
            <a:r>
              <a:rPr lang="en-US" dirty="0"/>
              <a:t> </a:t>
            </a:r>
            <a:r>
              <a:rPr lang="en-US" dirty="0" err="1"/>
              <a:t>trị</a:t>
            </a:r>
            <a:r>
              <a:rPr lang="en-US" dirty="0"/>
              <a:t> </a:t>
            </a:r>
            <a:r>
              <a:rPr lang="en-US" dirty="0" err="1"/>
              <a:t>đi</a:t>
            </a:r>
            <a:r>
              <a:rPr lang="en-US" dirty="0"/>
              <a:t> </a:t>
            </a:r>
            <a:r>
              <a:rPr lang="en-US" dirty="0" err="1"/>
              <a:t>từ</a:t>
            </a:r>
            <a:r>
              <a:rPr lang="en-US" dirty="0"/>
              <a:t> 1, 2, … </a:t>
            </a:r>
            <a:r>
              <a:rPr lang="en-US" dirty="0" err="1"/>
              <a:t>đến</a:t>
            </a:r>
            <a:r>
              <a:rPr lang="en-US" dirty="0"/>
              <a:t> n</a:t>
            </a:r>
          </a:p>
          <a:p>
            <a:pPr lvl="1"/>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12869E17-CF7F-4879-92FB-6AAB45A66B40}" type="slidenum">
              <a:rPr lang="en-US" sz="1000">
                <a:solidFill>
                  <a:srgbClr val="898989"/>
                </a:solidFill>
                <a:cs typeface="Tahoma" panose="020B0604030504040204" pitchFamily="34" charset="0"/>
              </a:rPr>
              <a:pPr eaLnBrk="1" hangingPunct="1"/>
              <a:t>11</a:t>
            </a:fld>
            <a:endParaRPr lang="en-US" sz="1000">
              <a:solidFill>
                <a:srgbClr val="898989"/>
              </a:solidFill>
              <a:cs typeface="Tahoma" panose="020B0604030504040204" pitchFamily="34" charset="0"/>
            </a:endParaRPr>
          </a:p>
        </p:txBody>
      </p:sp>
    </p:spTree>
    <p:extLst>
      <p:ext uri="{BB962C8B-B14F-4D97-AF65-F5344CB8AC3E}">
        <p14:creationId xmlns:p14="http://schemas.microsoft.com/office/powerpoint/2010/main" val="15120234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2.1.4.Bản </a:t>
            </a:r>
            <a:r>
              <a:rPr lang="en-US" dirty="0" err="1"/>
              <a:t>số</a:t>
            </a:r>
            <a:r>
              <a:rPr lang="en-US" dirty="0"/>
              <a:t> (</a:t>
            </a:r>
            <a:r>
              <a:rPr lang="en-US" dirty="0" err="1"/>
              <a:t>tt</a:t>
            </a:r>
            <a:r>
              <a:rPr lang="en-US" dirty="0"/>
              <a:t>)</a:t>
            </a:r>
          </a:p>
        </p:txBody>
      </p:sp>
      <p:sp>
        <p:nvSpPr>
          <p:cNvPr id="16387" name="Content Placeholder 2"/>
          <p:cNvSpPr>
            <a:spLocks noGrp="1"/>
          </p:cNvSpPr>
          <p:nvPr>
            <p:ph idx="1"/>
          </p:nvPr>
        </p:nvSpPr>
        <p:spPr>
          <a:xfrm>
            <a:off x="1295402" y="1825156"/>
            <a:ext cx="1472850" cy="762000"/>
          </a:xfrm>
        </p:spPr>
        <p:txBody>
          <a:bodyPr/>
          <a:lstStyle/>
          <a:p>
            <a:r>
              <a:rPr lang="en-US" dirty="0" err="1"/>
              <a:t>Ví</a:t>
            </a:r>
            <a:r>
              <a:rPr lang="en-US" dirty="0"/>
              <a:t> </a:t>
            </a:r>
            <a:r>
              <a:rPr lang="en-US" dirty="0" err="1"/>
              <a:t>dụ</a:t>
            </a:r>
            <a:endParaRPr lang="en-US" dirty="0"/>
          </a:p>
          <a:p>
            <a:pPr lvl="1"/>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E0E777AF-0FD7-43C7-9ED9-39A9BF0FE8C8}" type="slidenum">
              <a:rPr lang="en-US" sz="1000">
                <a:solidFill>
                  <a:srgbClr val="898989"/>
                </a:solidFill>
                <a:cs typeface="Tahoma" panose="020B0604030504040204" pitchFamily="34" charset="0"/>
              </a:rPr>
              <a:pPr eaLnBrk="1" hangingPunct="1"/>
              <a:t>12</a:t>
            </a:fld>
            <a:endParaRPr lang="en-US" sz="1000">
              <a:solidFill>
                <a:srgbClr val="898989"/>
              </a:solidFill>
              <a:cs typeface="Tahoma" panose="020B0604030504040204" pitchFamily="34" charset="0"/>
            </a:endParaRPr>
          </a:p>
        </p:txBody>
      </p:sp>
      <p:grpSp>
        <p:nvGrpSpPr>
          <p:cNvPr id="16391" name="Group 37"/>
          <p:cNvGrpSpPr>
            <a:grpSpLocks/>
          </p:cNvGrpSpPr>
          <p:nvPr/>
        </p:nvGrpSpPr>
        <p:grpSpPr bwMode="auto">
          <a:xfrm>
            <a:off x="1905000" y="3792539"/>
            <a:ext cx="2997200" cy="1835150"/>
            <a:chOff x="762000" y="3194446"/>
            <a:chExt cx="2996852" cy="1834754"/>
          </a:xfrm>
        </p:grpSpPr>
        <p:grpSp>
          <p:nvGrpSpPr>
            <p:cNvPr id="16429" name="Group 6"/>
            <p:cNvGrpSpPr>
              <a:grpSpLocks/>
            </p:cNvGrpSpPr>
            <p:nvPr/>
          </p:nvGrpSpPr>
          <p:grpSpPr bwMode="auto">
            <a:xfrm>
              <a:off x="762000" y="3194446"/>
              <a:ext cx="2996852" cy="1834754"/>
              <a:chOff x="457200" y="3502223"/>
              <a:chExt cx="2996852" cy="1834754"/>
            </a:xfrm>
          </p:grpSpPr>
          <p:grpSp>
            <p:nvGrpSpPr>
              <p:cNvPr id="16432" name="Group 49"/>
              <p:cNvGrpSpPr>
                <a:grpSpLocks/>
              </p:cNvGrpSpPr>
              <p:nvPr/>
            </p:nvGrpSpPr>
            <p:grpSpPr bwMode="auto">
              <a:xfrm>
                <a:off x="457200" y="3810000"/>
                <a:ext cx="2996852" cy="1219994"/>
                <a:chOff x="685800" y="2971800"/>
                <a:chExt cx="2996852" cy="1219994"/>
              </a:xfrm>
            </p:grpSpPr>
            <p:cxnSp>
              <p:nvCxnSpPr>
                <p:cNvPr id="11" name="Straight Connector 10"/>
                <p:cNvCxnSpPr/>
                <p:nvPr/>
              </p:nvCxnSpPr>
              <p:spPr>
                <a:xfrm rot="5400000">
                  <a:off x="2896160" y="3963112"/>
                  <a:ext cx="457101"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997737" y="3085413"/>
                  <a:ext cx="228551"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3" name="AutoShape 30"/>
                <p:cNvSpPr>
                  <a:spLocks noChangeArrowheads="1"/>
                </p:cNvSpPr>
                <p:nvPr/>
              </p:nvSpPr>
              <p:spPr bwMode="auto">
                <a:xfrm>
                  <a:off x="685800" y="3276666"/>
                  <a:ext cx="1142867" cy="380918"/>
                </a:xfrm>
                <a:prstGeom prst="roundRect">
                  <a:avLst>
                    <a:gd name="adj" fmla="val 16667"/>
                  </a:avLst>
                </a:prstGeom>
                <a:solidFill>
                  <a:srgbClr val="FFFFFF"/>
                </a:solidFill>
                <a:ln w="25400">
                  <a:solidFill>
                    <a:schemeClr val="accent4">
                      <a:lumMod val="75000"/>
                    </a:schemeClr>
                  </a:solidFill>
                  <a:round/>
                  <a:headEnd/>
                  <a:tailEnd/>
                </a:ln>
              </p:spPr>
              <p:txBody>
                <a:bodyPr/>
                <a:lstStyle/>
                <a:p>
                  <a:pPr algn="ctr">
                    <a:defRPr/>
                  </a:pPr>
                  <a:endParaRPr lang="en-US">
                    <a:solidFill>
                      <a:schemeClr val="accent2">
                        <a:lumMod val="75000"/>
                      </a:schemeClr>
                    </a:solidFill>
                    <a:cs typeface="Arial" charset="0"/>
                  </a:endParaRPr>
                </a:p>
              </p:txBody>
            </p:sp>
            <p:sp>
              <p:nvSpPr>
                <p:cNvPr id="14" name="TextBox 13"/>
                <p:cNvSpPr txBox="1"/>
                <p:nvPr/>
              </p:nvSpPr>
              <p:spPr>
                <a:xfrm>
                  <a:off x="685800" y="3314758"/>
                  <a:ext cx="1142867" cy="307909"/>
                </a:xfrm>
                <a:prstGeom prst="rect">
                  <a:avLst/>
                </a:prstGeom>
                <a:noFill/>
              </p:spPr>
              <p:txBody>
                <a:bodyPr>
                  <a:spAutoFit/>
                </a:bodyPr>
                <a:lstStyle/>
                <a:p>
                  <a:pPr algn="ctr">
                    <a:defRPr/>
                  </a:pPr>
                  <a:r>
                    <a:rPr lang="en-US" sz="1400" b="1">
                      <a:solidFill>
                        <a:schemeClr val="accent4">
                          <a:lumMod val="75000"/>
                        </a:schemeClr>
                      </a:solidFill>
                      <a:cs typeface="Tahoma" pitchFamily="34" charset="0"/>
                    </a:rPr>
                    <a:t>Nhân viên</a:t>
                  </a:r>
                </a:p>
              </p:txBody>
            </p:sp>
            <p:grpSp>
              <p:nvGrpSpPr>
                <p:cNvPr id="16439" name="Group 91"/>
                <p:cNvGrpSpPr>
                  <a:grpSpLocks/>
                </p:cNvGrpSpPr>
                <p:nvPr/>
              </p:nvGrpSpPr>
              <p:grpSpPr bwMode="auto">
                <a:xfrm>
                  <a:off x="2539652" y="3162822"/>
                  <a:ext cx="1143000" cy="609600"/>
                  <a:chOff x="2590800" y="3200400"/>
                  <a:chExt cx="1143000" cy="609600"/>
                </a:xfrm>
              </p:grpSpPr>
              <p:sp>
                <p:nvSpPr>
                  <p:cNvPr id="20" name="Diamond 19"/>
                  <p:cNvSpPr/>
                  <p:nvPr/>
                </p:nvSpPr>
                <p:spPr>
                  <a:xfrm>
                    <a:off x="2590933" y="3199969"/>
                    <a:ext cx="1142867" cy="617405"/>
                  </a:xfrm>
                  <a:prstGeom prst="diamond">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TextBox 20"/>
                  <p:cNvSpPr txBox="1"/>
                  <p:nvPr/>
                </p:nvSpPr>
                <p:spPr>
                  <a:xfrm>
                    <a:off x="2667124" y="3352336"/>
                    <a:ext cx="990485" cy="309496"/>
                  </a:xfrm>
                  <a:prstGeom prst="rect">
                    <a:avLst/>
                  </a:prstGeom>
                  <a:noFill/>
                </p:spPr>
                <p:txBody>
                  <a:bodyPr>
                    <a:spAutoFit/>
                  </a:bodyPr>
                  <a:lstStyle/>
                  <a:p>
                    <a:pPr algn="ctr">
                      <a:defRPr/>
                    </a:pPr>
                    <a:r>
                      <a:rPr lang="en-US" sz="1400" b="1">
                        <a:solidFill>
                          <a:schemeClr val="accent4">
                            <a:lumMod val="75000"/>
                          </a:schemeClr>
                        </a:solidFill>
                        <a:cs typeface="Tahoma" pitchFamily="34" charset="0"/>
                      </a:rPr>
                      <a:t>Quản lý</a:t>
                    </a:r>
                  </a:p>
                </p:txBody>
              </p:sp>
            </p:grpSp>
            <p:cxnSp>
              <p:nvCxnSpPr>
                <p:cNvPr id="16" name="Straight Connector 15"/>
                <p:cNvCxnSpPr/>
                <p:nvPr/>
              </p:nvCxnSpPr>
              <p:spPr>
                <a:xfrm>
                  <a:off x="1295329" y="2971932"/>
                  <a:ext cx="1828588"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95329" y="4178172"/>
                  <a:ext cx="1828588"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142169" y="3123505"/>
                  <a:ext cx="304734"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029481" y="3923433"/>
                  <a:ext cx="533285"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142920" y="3502223"/>
                <a:ext cx="1676205" cy="307909"/>
              </a:xfrm>
              <a:prstGeom prst="rect">
                <a:avLst/>
              </a:prstGeom>
              <a:noFill/>
            </p:spPr>
            <p:txBody>
              <a:bodyPr>
                <a:spAutoFit/>
              </a:bodyPr>
              <a:lstStyle/>
              <a:p>
                <a:pPr algn="ctr">
                  <a:defRPr/>
                </a:pPr>
                <a:r>
                  <a:rPr lang="en-US" sz="1400" i="1">
                    <a:solidFill>
                      <a:schemeClr val="accent4">
                        <a:lumMod val="75000"/>
                      </a:schemeClr>
                    </a:solidFill>
                    <a:cs typeface="Tahoma" pitchFamily="34" charset="0"/>
                  </a:rPr>
                  <a:t>Được quản lý bởi</a:t>
                </a:r>
              </a:p>
            </p:txBody>
          </p:sp>
          <p:sp>
            <p:nvSpPr>
              <p:cNvPr id="10" name="TextBox 9"/>
              <p:cNvSpPr txBox="1"/>
              <p:nvPr/>
            </p:nvSpPr>
            <p:spPr>
              <a:xfrm>
                <a:off x="1142920" y="5029068"/>
                <a:ext cx="1676205" cy="307909"/>
              </a:xfrm>
              <a:prstGeom prst="rect">
                <a:avLst/>
              </a:prstGeom>
              <a:noFill/>
            </p:spPr>
            <p:txBody>
              <a:bodyPr>
                <a:spAutoFit/>
              </a:bodyPr>
              <a:lstStyle/>
              <a:p>
                <a:pPr algn="ctr">
                  <a:defRPr/>
                </a:pPr>
                <a:r>
                  <a:rPr lang="en-US" sz="1400" i="1">
                    <a:solidFill>
                      <a:schemeClr val="accent4">
                        <a:lumMod val="75000"/>
                      </a:schemeClr>
                    </a:solidFill>
                    <a:cs typeface="Tahoma" pitchFamily="34" charset="0"/>
                  </a:rPr>
                  <a:t>Là người quản lý</a:t>
                </a:r>
              </a:p>
            </p:txBody>
          </p:sp>
        </p:grpSp>
        <p:sp>
          <p:nvSpPr>
            <p:cNvPr id="22" name="TextBox 21"/>
            <p:cNvSpPr txBox="1"/>
            <p:nvPr/>
          </p:nvSpPr>
          <p:spPr>
            <a:xfrm>
              <a:off x="1904867" y="4410209"/>
              <a:ext cx="685720" cy="307909"/>
            </a:xfrm>
            <a:prstGeom prst="rect">
              <a:avLst/>
            </a:prstGeom>
            <a:noFill/>
          </p:spPr>
          <p:txBody>
            <a:bodyPr>
              <a:spAutoFit/>
            </a:bodyPr>
            <a:lstStyle/>
            <a:p>
              <a:pPr algn="ctr">
                <a:defRPr/>
              </a:pPr>
              <a:r>
                <a:rPr lang="en-US" sz="1400" i="1">
                  <a:solidFill>
                    <a:schemeClr val="accent4">
                      <a:lumMod val="75000"/>
                    </a:schemeClr>
                  </a:solidFill>
                  <a:cs typeface="Tahoma" pitchFamily="34" charset="0"/>
                </a:rPr>
                <a:t>0,n</a:t>
              </a:r>
            </a:p>
          </p:txBody>
        </p:sp>
        <p:sp>
          <p:nvSpPr>
            <p:cNvPr id="23" name="TextBox 22"/>
            <p:cNvSpPr txBox="1"/>
            <p:nvPr/>
          </p:nvSpPr>
          <p:spPr>
            <a:xfrm>
              <a:off x="1904867" y="3499180"/>
              <a:ext cx="685720" cy="307909"/>
            </a:xfrm>
            <a:prstGeom prst="rect">
              <a:avLst/>
            </a:prstGeom>
            <a:noFill/>
          </p:spPr>
          <p:txBody>
            <a:bodyPr>
              <a:spAutoFit/>
            </a:bodyPr>
            <a:lstStyle/>
            <a:p>
              <a:pPr algn="ctr">
                <a:defRPr/>
              </a:pPr>
              <a:r>
                <a:rPr lang="en-US" sz="1400" i="1">
                  <a:solidFill>
                    <a:schemeClr val="accent4">
                      <a:lumMod val="75000"/>
                    </a:schemeClr>
                  </a:solidFill>
                  <a:cs typeface="Tahoma" pitchFamily="34" charset="0"/>
                </a:rPr>
                <a:t>0,1</a:t>
              </a:r>
            </a:p>
          </p:txBody>
        </p:sp>
      </p:grpSp>
      <p:grpSp>
        <p:nvGrpSpPr>
          <p:cNvPr id="16392" name="Group 40"/>
          <p:cNvGrpSpPr>
            <a:grpSpLocks/>
          </p:cNvGrpSpPr>
          <p:nvPr/>
        </p:nvGrpSpPr>
        <p:grpSpPr bwMode="auto">
          <a:xfrm>
            <a:off x="2895600" y="2057400"/>
            <a:ext cx="6324600" cy="838200"/>
            <a:chOff x="1371600" y="1905000"/>
            <a:chExt cx="6324600" cy="838200"/>
          </a:xfrm>
        </p:grpSpPr>
        <p:grpSp>
          <p:nvGrpSpPr>
            <p:cNvPr id="16413" name="Group 23"/>
            <p:cNvGrpSpPr>
              <a:grpSpLocks/>
            </p:cNvGrpSpPr>
            <p:nvPr/>
          </p:nvGrpSpPr>
          <p:grpSpPr bwMode="auto">
            <a:xfrm>
              <a:off x="1371600" y="1905000"/>
              <a:ext cx="6324600" cy="838200"/>
              <a:chOff x="1371600" y="2248422"/>
              <a:chExt cx="6324600" cy="838200"/>
            </a:xfrm>
          </p:grpSpPr>
          <p:grpSp>
            <p:nvGrpSpPr>
              <p:cNvPr id="16416" name="Group 11"/>
              <p:cNvGrpSpPr>
                <a:grpSpLocks/>
              </p:cNvGrpSpPr>
              <p:nvPr/>
            </p:nvGrpSpPr>
            <p:grpSpPr bwMode="auto">
              <a:xfrm>
                <a:off x="6172200" y="2438400"/>
                <a:ext cx="1524000" cy="381000"/>
                <a:chOff x="1295400" y="5257800"/>
                <a:chExt cx="1524000" cy="381000"/>
              </a:xfrm>
            </p:grpSpPr>
            <p:sp>
              <p:nvSpPr>
                <p:cNvPr id="16427"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16428" name="TextBox 36"/>
                <p:cNvSpPr txBox="1">
                  <a:spLocks noChangeArrowheads="1"/>
                </p:cNvSpPr>
                <p:nvPr/>
              </p:nvSpPr>
              <p:spPr bwMode="auto">
                <a:xfrm>
                  <a:off x="1295400" y="5295378"/>
                  <a:ext cx="1524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Phòng ban</a:t>
                  </a:r>
                </a:p>
              </p:txBody>
            </p:sp>
          </p:grpSp>
          <p:grpSp>
            <p:nvGrpSpPr>
              <p:cNvPr id="16417" name="Group 14"/>
              <p:cNvGrpSpPr>
                <a:grpSpLocks/>
              </p:cNvGrpSpPr>
              <p:nvPr/>
            </p:nvGrpSpPr>
            <p:grpSpPr bwMode="auto">
              <a:xfrm>
                <a:off x="1371600" y="2514600"/>
                <a:ext cx="1371600" cy="381000"/>
                <a:chOff x="3733800" y="5334000"/>
                <a:chExt cx="1371600" cy="381000"/>
              </a:xfrm>
            </p:grpSpPr>
            <p:sp>
              <p:nvSpPr>
                <p:cNvPr id="16425"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16426" name="TextBox 34"/>
                <p:cNvSpPr txBox="1">
                  <a:spLocks noChangeArrowheads="1"/>
                </p:cNvSpPr>
                <p:nvPr/>
              </p:nvSpPr>
              <p:spPr bwMode="auto">
                <a:xfrm>
                  <a:off x="3758852" y="5371578"/>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err="1">
                      <a:solidFill>
                        <a:schemeClr val="tx2"/>
                      </a:solidFill>
                      <a:cs typeface="Tahoma" panose="020B0604030504040204" pitchFamily="34" charset="0"/>
                    </a:rPr>
                    <a:t>Nhân</a:t>
                  </a:r>
                  <a:r>
                    <a:rPr lang="en-US" sz="1400" b="1" dirty="0">
                      <a:solidFill>
                        <a:schemeClr val="tx2"/>
                      </a:solidFill>
                      <a:cs typeface="Tahoma" panose="020B0604030504040204" pitchFamily="34" charset="0"/>
                    </a:rPr>
                    <a:t> </a:t>
                  </a:r>
                  <a:r>
                    <a:rPr lang="en-US" sz="1400" b="1" dirty="0" err="1">
                      <a:solidFill>
                        <a:schemeClr val="tx2"/>
                      </a:solidFill>
                      <a:cs typeface="Tahoma" panose="020B0604030504040204" pitchFamily="34" charset="0"/>
                    </a:rPr>
                    <a:t>viên</a:t>
                  </a:r>
                  <a:endParaRPr lang="en-US" sz="1400" b="1" dirty="0">
                    <a:solidFill>
                      <a:schemeClr val="tx2"/>
                    </a:solidFill>
                    <a:cs typeface="Tahoma" panose="020B0604030504040204" pitchFamily="34" charset="0"/>
                  </a:endParaRPr>
                </a:p>
              </p:txBody>
            </p:sp>
          </p:grpSp>
          <p:grpSp>
            <p:nvGrpSpPr>
              <p:cNvPr id="16418" name="Group 42"/>
              <p:cNvGrpSpPr>
                <a:grpSpLocks/>
              </p:cNvGrpSpPr>
              <p:nvPr/>
            </p:nvGrpSpPr>
            <p:grpSpPr bwMode="auto">
              <a:xfrm>
                <a:off x="3810000" y="2248422"/>
                <a:ext cx="1219200" cy="838200"/>
                <a:chOff x="3810000" y="2438400"/>
                <a:chExt cx="1219200" cy="838200"/>
              </a:xfrm>
            </p:grpSpPr>
            <p:sp>
              <p:nvSpPr>
                <p:cNvPr id="32" name="Diamond 31"/>
                <p:cNvSpPr/>
                <p:nvPr/>
              </p:nvSpPr>
              <p:spPr>
                <a:xfrm>
                  <a:off x="3810000" y="2438400"/>
                  <a:ext cx="1219200" cy="838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424" name="TextBox 32"/>
                <p:cNvSpPr txBox="1">
                  <a:spLocks noChangeArrowheads="1"/>
                </p:cNvSpPr>
                <p:nvPr/>
              </p:nvSpPr>
              <p:spPr bwMode="auto">
                <a:xfrm>
                  <a:off x="3886200" y="2705622"/>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Làm việc</a:t>
                  </a:r>
                </a:p>
              </p:txBody>
            </p:sp>
          </p:grpSp>
          <p:cxnSp>
            <p:nvCxnSpPr>
              <p:cNvPr id="28" name="Straight Connector 27"/>
              <p:cNvCxnSpPr/>
              <p:nvPr/>
            </p:nvCxnSpPr>
            <p:spPr>
              <a:xfrm>
                <a:off x="2743200" y="2667522"/>
                <a:ext cx="1066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029200" y="2667522"/>
                <a:ext cx="1143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6421" name="TextBox 29"/>
              <p:cNvSpPr txBox="1">
                <a:spLocks noChangeArrowheads="1"/>
              </p:cNvSpPr>
              <p:nvPr/>
            </p:nvSpPr>
            <p:spPr bwMode="auto">
              <a:xfrm>
                <a:off x="4953000" y="2362200"/>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Gồm có</a:t>
                </a:r>
              </a:p>
            </p:txBody>
          </p:sp>
          <p:sp>
            <p:nvSpPr>
              <p:cNvPr id="16422" name="TextBox 30"/>
              <p:cNvSpPr txBox="1">
                <a:spLocks noChangeArrowheads="1"/>
              </p:cNvSpPr>
              <p:nvPr/>
            </p:nvSpPr>
            <p:spPr bwMode="auto">
              <a:xfrm>
                <a:off x="2743200" y="2362200"/>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Làm việc tại</a:t>
                </a:r>
              </a:p>
            </p:txBody>
          </p:sp>
        </p:grpSp>
        <p:sp>
          <p:nvSpPr>
            <p:cNvPr id="16414" name="TextBox 38"/>
            <p:cNvSpPr txBox="1">
              <a:spLocks noChangeArrowheads="1"/>
            </p:cNvSpPr>
            <p:nvPr/>
          </p:nvSpPr>
          <p:spPr bwMode="auto">
            <a:xfrm>
              <a:off x="2819400" y="2362200"/>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dirty="0">
                  <a:solidFill>
                    <a:schemeClr val="tx2"/>
                  </a:solidFill>
                  <a:cs typeface="Tahoma" panose="020B0604030504040204" pitchFamily="34" charset="0"/>
                </a:rPr>
                <a:t>0</a:t>
              </a:r>
              <a:r>
                <a:rPr lang="en-US" sz="1400" i="1">
                  <a:solidFill>
                    <a:schemeClr val="tx2"/>
                  </a:solidFill>
                  <a:cs typeface="Tahoma" panose="020B0604030504040204" pitchFamily="34" charset="0"/>
                </a:rPr>
                <a:t>,1</a:t>
              </a:r>
              <a:endParaRPr lang="en-US" sz="1400" i="1" dirty="0">
                <a:solidFill>
                  <a:schemeClr val="tx2"/>
                </a:solidFill>
                <a:cs typeface="Tahoma" panose="020B0604030504040204" pitchFamily="34" charset="0"/>
              </a:endParaRPr>
            </a:p>
          </p:txBody>
        </p:sp>
        <p:sp>
          <p:nvSpPr>
            <p:cNvPr id="16415" name="TextBox 39"/>
            <p:cNvSpPr txBox="1">
              <a:spLocks noChangeArrowheads="1"/>
            </p:cNvSpPr>
            <p:nvPr/>
          </p:nvSpPr>
          <p:spPr bwMode="auto">
            <a:xfrm>
              <a:off x="5181600" y="2362200"/>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1,n</a:t>
              </a:r>
            </a:p>
          </p:txBody>
        </p:sp>
      </p:grpSp>
      <p:grpSp>
        <p:nvGrpSpPr>
          <p:cNvPr id="16393" name="Group 61"/>
          <p:cNvGrpSpPr>
            <a:grpSpLocks/>
          </p:cNvGrpSpPr>
          <p:nvPr/>
        </p:nvGrpSpPr>
        <p:grpSpPr bwMode="auto">
          <a:xfrm>
            <a:off x="5486400" y="3962401"/>
            <a:ext cx="4838700" cy="1662113"/>
            <a:chOff x="3962400" y="3962400"/>
            <a:chExt cx="4838700" cy="1662589"/>
          </a:xfrm>
        </p:grpSpPr>
        <p:grpSp>
          <p:nvGrpSpPr>
            <p:cNvPr id="16394" name="Group 41"/>
            <p:cNvGrpSpPr>
              <a:grpSpLocks/>
            </p:cNvGrpSpPr>
            <p:nvPr/>
          </p:nvGrpSpPr>
          <p:grpSpPr bwMode="auto">
            <a:xfrm>
              <a:off x="3962400" y="3962400"/>
              <a:ext cx="4838700" cy="1662589"/>
              <a:chOff x="2133600" y="2452211"/>
              <a:chExt cx="4838700" cy="1662589"/>
            </a:xfrm>
          </p:grpSpPr>
          <p:sp>
            <p:nvSpPr>
              <p:cNvPr id="43" name="AutoShape 30"/>
              <p:cNvSpPr>
                <a:spLocks noChangeArrowheads="1"/>
              </p:cNvSpPr>
              <p:nvPr/>
            </p:nvSpPr>
            <p:spPr bwMode="auto">
              <a:xfrm>
                <a:off x="5715000" y="2680876"/>
                <a:ext cx="1257300" cy="381109"/>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a:cs typeface="Arial" charset="0"/>
                </a:endParaRPr>
              </a:p>
            </p:txBody>
          </p:sp>
          <p:sp>
            <p:nvSpPr>
              <p:cNvPr id="44" name="TextBox 43"/>
              <p:cNvSpPr txBox="1"/>
              <p:nvPr/>
            </p:nvSpPr>
            <p:spPr>
              <a:xfrm>
                <a:off x="5765800" y="2715811"/>
                <a:ext cx="1143000" cy="308063"/>
              </a:xfrm>
              <a:prstGeom prst="rect">
                <a:avLst/>
              </a:prstGeom>
              <a:noFill/>
            </p:spPr>
            <p:txBody>
              <a:bodyPr>
                <a:spAutoFit/>
              </a:bodyPr>
              <a:lstStyle/>
              <a:p>
                <a:pPr algn="ctr">
                  <a:defRPr/>
                </a:pPr>
                <a:r>
                  <a:rPr lang="en-US" sz="1400" b="1">
                    <a:solidFill>
                      <a:schemeClr val="accent6">
                        <a:lumMod val="75000"/>
                      </a:schemeClr>
                    </a:solidFill>
                    <a:cs typeface="Tahoma" pitchFamily="34" charset="0"/>
                  </a:rPr>
                  <a:t>Thành phố</a:t>
                </a:r>
              </a:p>
            </p:txBody>
          </p:sp>
          <p:sp>
            <p:nvSpPr>
              <p:cNvPr id="45" name="AutoShape 30"/>
              <p:cNvSpPr>
                <a:spLocks noChangeArrowheads="1"/>
              </p:cNvSpPr>
              <p:nvPr/>
            </p:nvSpPr>
            <p:spPr bwMode="auto">
              <a:xfrm>
                <a:off x="2133600" y="2680876"/>
                <a:ext cx="1295400" cy="381109"/>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a:cs typeface="Arial" charset="0"/>
                </a:endParaRPr>
              </a:p>
            </p:txBody>
          </p:sp>
          <p:sp>
            <p:nvSpPr>
              <p:cNvPr id="46" name="TextBox 45"/>
              <p:cNvSpPr txBox="1"/>
              <p:nvPr/>
            </p:nvSpPr>
            <p:spPr>
              <a:xfrm>
                <a:off x="2159000" y="2715811"/>
                <a:ext cx="1219200" cy="306476"/>
              </a:xfrm>
              <a:prstGeom prst="rect">
                <a:avLst/>
              </a:prstGeom>
              <a:noFill/>
            </p:spPr>
            <p:txBody>
              <a:bodyPr>
                <a:spAutoFit/>
              </a:bodyPr>
              <a:lstStyle/>
              <a:p>
                <a:pPr algn="ctr">
                  <a:defRPr/>
                </a:pPr>
                <a:r>
                  <a:rPr lang="en-US" sz="1400" b="1" dirty="0">
                    <a:solidFill>
                      <a:schemeClr val="accent6">
                        <a:lumMod val="75000"/>
                      </a:schemeClr>
                    </a:solidFill>
                    <a:cs typeface="Tahoma" pitchFamily="34" charset="0"/>
                  </a:rPr>
                  <a:t>Con </a:t>
                </a:r>
                <a:r>
                  <a:rPr lang="en-US" sz="1400" b="1" dirty="0" err="1">
                    <a:solidFill>
                      <a:schemeClr val="accent6">
                        <a:lumMod val="75000"/>
                      </a:schemeClr>
                    </a:solidFill>
                    <a:cs typeface="Tahoma" pitchFamily="34" charset="0"/>
                  </a:rPr>
                  <a:t>người</a:t>
                </a:r>
                <a:endParaRPr lang="en-US" sz="1400" b="1" dirty="0">
                  <a:solidFill>
                    <a:schemeClr val="accent6">
                      <a:lumMod val="75000"/>
                    </a:schemeClr>
                  </a:solidFill>
                  <a:cs typeface="Tahoma" pitchFamily="34" charset="0"/>
                </a:endParaRPr>
              </a:p>
            </p:txBody>
          </p:sp>
          <p:sp>
            <p:nvSpPr>
              <p:cNvPr id="47" name="Diamond 46"/>
              <p:cNvSpPr/>
              <p:nvPr/>
            </p:nvSpPr>
            <p:spPr>
              <a:xfrm>
                <a:off x="3962400" y="2452211"/>
                <a:ext cx="990600" cy="747927"/>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8" name="TextBox 47"/>
              <p:cNvSpPr txBox="1"/>
              <p:nvPr/>
            </p:nvSpPr>
            <p:spPr>
              <a:xfrm>
                <a:off x="3962400" y="2677701"/>
                <a:ext cx="990600" cy="308063"/>
              </a:xfrm>
              <a:prstGeom prst="rect">
                <a:avLst/>
              </a:prstGeom>
              <a:noFill/>
            </p:spPr>
            <p:txBody>
              <a:bodyPr>
                <a:spAutoFit/>
              </a:bodyPr>
              <a:lstStyle/>
              <a:p>
                <a:pPr algn="ctr">
                  <a:defRPr/>
                </a:pPr>
                <a:r>
                  <a:rPr lang="en-US" sz="1400" b="1">
                    <a:solidFill>
                      <a:schemeClr val="accent6">
                        <a:lumMod val="75000"/>
                      </a:schemeClr>
                    </a:solidFill>
                    <a:cs typeface="Tahoma" pitchFamily="34" charset="0"/>
                  </a:rPr>
                  <a:t>Sống ở</a:t>
                </a:r>
              </a:p>
            </p:txBody>
          </p:sp>
          <p:cxnSp>
            <p:nvCxnSpPr>
              <p:cNvPr id="49" name="Straight Connector 48"/>
              <p:cNvCxnSpPr>
                <a:endCxn id="48" idx="1"/>
              </p:cNvCxnSpPr>
              <p:nvPr/>
            </p:nvCxnSpPr>
            <p:spPr>
              <a:xfrm flipV="1">
                <a:off x="3429000" y="2831733"/>
                <a:ext cx="533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3"/>
              </p:cNvCxnSpPr>
              <p:nvPr/>
            </p:nvCxnSpPr>
            <p:spPr>
              <a:xfrm>
                <a:off x="4953000" y="2831733"/>
                <a:ext cx="762000" cy="3176"/>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51" name="Diamond 50"/>
              <p:cNvSpPr/>
              <p:nvPr/>
            </p:nvSpPr>
            <p:spPr>
              <a:xfrm>
                <a:off x="3962400" y="3366873"/>
                <a:ext cx="990600" cy="747927"/>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 name="TextBox 51"/>
              <p:cNvSpPr txBox="1"/>
              <p:nvPr/>
            </p:nvSpPr>
            <p:spPr>
              <a:xfrm>
                <a:off x="3962400" y="3592362"/>
                <a:ext cx="990600" cy="308063"/>
              </a:xfrm>
              <a:prstGeom prst="rect">
                <a:avLst/>
              </a:prstGeom>
              <a:noFill/>
            </p:spPr>
            <p:txBody>
              <a:bodyPr>
                <a:spAutoFit/>
              </a:bodyPr>
              <a:lstStyle/>
              <a:p>
                <a:pPr algn="ctr">
                  <a:defRPr/>
                </a:pPr>
                <a:r>
                  <a:rPr lang="en-US" sz="1400" b="1">
                    <a:solidFill>
                      <a:schemeClr val="accent6">
                        <a:lumMod val="75000"/>
                      </a:schemeClr>
                    </a:solidFill>
                    <a:cs typeface="Tahoma" pitchFamily="34" charset="0"/>
                  </a:rPr>
                  <a:t>Sinh tại</a:t>
                </a:r>
              </a:p>
            </p:txBody>
          </p:sp>
          <p:cxnSp>
            <p:nvCxnSpPr>
              <p:cNvPr id="53" name="Straight Connector 52"/>
              <p:cNvCxnSpPr/>
              <p:nvPr/>
            </p:nvCxnSpPr>
            <p:spPr>
              <a:xfrm rot="5400000">
                <a:off x="5677596" y="3404190"/>
                <a:ext cx="685996"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2705796" y="3404190"/>
                <a:ext cx="685996"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048000" y="3733691"/>
                <a:ext cx="914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953000" y="3733691"/>
                <a:ext cx="10668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5181600" y="4038622"/>
              <a:ext cx="685800" cy="308063"/>
            </a:xfrm>
            <a:prstGeom prst="rect">
              <a:avLst/>
            </a:prstGeom>
            <a:noFill/>
          </p:spPr>
          <p:txBody>
            <a:bodyPr>
              <a:spAutoFit/>
            </a:bodyPr>
            <a:lstStyle/>
            <a:p>
              <a:pPr algn="ctr">
                <a:defRPr/>
              </a:pPr>
              <a:r>
                <a:rPr lang="en-US" sz="1400" i="1">
                  <a:solidFill>
                    <a:schemeClr val="accent6">
                      <a:lumMod val="75000"/>
                    </a:schemeClr>
                  </a:solidFill>
                  <a:cs typeface="Tahoma" pitchFamily="34" charset="0"/>
                </a:rPr>
                <a:t>1,1</a:t>
              </a:r>
            </a:p>
          </p:txBody>
        </p:sp>
        <p:sp>
          <p:nvSpPr>
            <p:cNvPr id="59" name="TextBox 58"/>
            <p:cNvSpPr txBox="1"/>
            <p:nvPr/>
          </p:nvSpPr>
          <p:spPr>
            <a:xfrm>
              <a:off x="6781800" y="4038622"/>
              <a:ext cx="685800" cy="308063"/>
            </a:xfrm>
            <a:prstGeom prst="rect">
              <a:avLst/>
            </a:prstGeom>
            <a:noFill/>
          </p:spPr>
          <p:txBody>
            <a:bodyPr>
              <a:spAutoFit/>
            </a:bodyPr>
            <a:lstStyle/>
            <a:p>
              <a:pPr algn="ctr">
                <a:defRPr/>
              </a:pPr>
              <a:r>
                <a:rPr lang="en-US" sz="1400" i="1">
                  <a:solidFill>
                    <a:schemeClr val="accent6">
                      <a:lumMod val="75000"/>
                    </a:schemeClr>
                  </a:solidFill>
                  <a:cs typeface="Tahoma" pitchFamily="34" charset="0"/>
                </a:rPr>
                <a:t>0,n</a:t>
              </a:r>
            </a:p>
          </p:txBody>
        </p:sp>
        <p:sp>
          <p:nvSpPr>
            <p:cNvPr id="60" name="TextBox 59"/>
            <p:cNvSpPr txBox="1"/>
            <p:nvPr/>
          </p:nvSpPr>
          <p:spPr>
            <a:xfrm>
              <a:off x="4953000" y="4953284"/>
              <a:ext cx="685800" cy="308063"/>
            </a:xfrm>
            <a:prstGeom prst="rect">
              <a:avLst/>
            </a:prstGeom>
            <a:noFill/>
          </p:spPr>
          <p:txBody>
            <a:bodyPr>
              <a:spAutoFit/>
            </a:bodyPr>
            <a:lstStyle/>
            <a:p>
              <a:pPr algn="ctr">
                <a:defRPr/>
              </a:pPr>
              <a:r>
                <a:rPr lang="en-US" sz="1400" i="1">
                  <a:solidFill>
                    <a:schemeClr val="accent6">
                      <a:lumMod val="75000"/>
                    </a:schemeClr>
                  </a:solidFill>
                  <a:cs typeface="Tahoma" pitchFamily="34" charset="0"/>
                </a:rPr>
                <a:t>1,1</a:t>
              </a:r>
            </a:p>
          </p:txBody>
        </p:sp>
        <p:sp>
          <p:nvSpPr>
            <p:cNvPr id="61" name="TextBox 60"/>
            <p:cNvSpPr txBox="1"/>
            <p:nvPr/>
          </p:nvSpPr>
          <p:spPr>
            <a:xfrm>
              <a:off x="6858000" y="4953284"/>
              <a:ext cx="685800" cy="308063"/>
            </a:xfrm>
            <a:prstGeom prst="rect">
              <a:avLst/>
            </a:prstGeom>
            <a:noFill/>
          </p:spPr>
          <p:txBody>
            <a:bodyPr>
              <a:spAutoFit/>
            </a:bodyPr>
            <a:lstStyle/>
            <a:p>
              <a:pPr algn="ctr">
                <a:defRPr/>
              </a:pPr>
              <a:r>
                <a:rPr lang="en-US" sz="1400" i="1">
                  <a:solidFill>
                    <a:schemeClr val="accent6">
                      <a:lumMod val="75000"/>
                    </a:schemeClr>
                  </a:solidFill>
                  <a:cs typeface="Tahoma" pitchFamily="34" charset="0"/>
                </a:rPr>
                <a:t>0,n</a:t>
              </a:r>
            </a:p>
          </p:txBody>
        </p:sp>
      </p:grpSp>
    </p:spTree>
    <p:extLst>
      <p:ext uri="{BB962C8B-B14F-4D97-AF65-F5344CB8AC3E}">
        <p14:creationId xmlns:p14="http://schemas.microsoft.com/office/powerpoint/2010/main" val="32748505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2.1.4.Bản </a:t>
            </a:r>
            <a:r>
              <a:rPr lang="en-US" dirty="0" err="1"/>
              <a:t>số</a:t>
            </a:r>
            <a:r>
              <a:rPr lang="en-US" dirty="0"/>
              <a:t> (</a:t>
            </a:r>
            <a:r>
              <a:rPr lang="en-US" dirty="0" err="1"/>
              <a:t>tt</a:t>
            </a:r>
            <a:r>
              <a:rPr lang="en-US" dirty="0"/>
              <a:t>)</a:t>
            </a:r>
          </a:p>
        </p:txBody>
      </p:sp>
      <p:sp>
        <p:nvSpPr>
          <p:cNvPr id="6147" name="Content Placeholder 2"/>
          <p:cNvSpPr>
            <a:spLocks noGrp="1"/>
          </p:cNvSpPr>
          <p:nvPr>
            <p:ph idx="1"/>
          </p:nvPr>
        </p:nvSpPr>
        <p:spPr>
          <a:xfrm>
            <a:off x="1333500" y="1711514"/>
            <a:ext cx="8305800" cy="4352362"/>
          </a:xfrm>
        </p:spPr>
        <p:txBody>
          <a:bodyPr>
            <a:normAutofit fontScale="85000" lnSpcReduction="20000"/>
          </a:bodyPr>
          <a:lstStyle/>
          <a:p>
            <a:pPr>
              <a:defRPr/>
            </a:pPr>
            <a:r>
              <a:rPr lang="en-US" dirty="0" err="1"/>
              <a:t>Phân</a:t>
            </a:r>
            <a:r>
              <a:rPr lang="en-US" dirty="0"/>
              <a:t> </a:t>
            </a:r>
            <a:r>
              <a:rPr lang="en-US" dirty="0" err="1"/>
              <a:t>loại</a:t>
            </a:r>
            <a:r>
              <a:rPr lang="en-US" dirty="0"/>
              <a:t> </a:t>
            </a:r>
            <a:r>
              <a:rPr lang="en-US" dirty="0" err="1"/>
              <a:t>mối</a:t>
            </a:r>
            <a:r>
              <a:rPr lang="en-US" dirty="0"/>
              <a:t> </a:t>
            </a:r>
            <a:r>
              <a:rPr lang="en-US" dirty="0" err="1"/>
              <a:t>kết</a:t>
            </a:r>
            <a:r>
              <a:rPr lang="en-US" dirty="0"/>
              <a:t> </a:t>
            </a:r>
            <a:r>
              <a:rPr lang="en-US" dirty="0" err="1"/>
              <a:t>hợp</a:t>
            </a:r>
            <a:r>
              <a:rPr lang="en-US" dirty="0"/>
              <a:t> </a:t>
            </a:r>
            <a:r>
              <a:rPr lang="en-US" dirty="0" err="1"/>
              <a:t>dựa</a:t>
            </a:r>
            <a:r>
              <a:rPr lang="en-US" dirty="0"/>
              <a:t> </a:t>
            </a:r>
            <a:r>
              <a:rPr lang="en-US" dirty="0" err="1"/>
              <a:t>vào</a:t>
            </a:r>
            <a:r>
              <a:rPr lang="en-US" dirty="0"/>
              <a:t> </a:t>
            </a:r>
            <a:r>
              <a:rPr lang="en-US" dirty="0" err="1"/>
              <a:t>bản</a:t>
            </a:r>
            <a:r>
              <a:rPr lang="en-US" dirty="0"/>
              <a:t> </a:t>
            </a:r>
            <a:r>
              <a:rPr lang="en-US" dirty="0" err="1"/>
              <a:t>số</a:t>
            </a:r>
            <a:endParaRPr lang="en-US" dirty="0"/>
          </a:p>
          <a:p>
            <a:pPr lvl="2">
              <a:defRPr/>
            </a:pPr>
            <a:endParaRPr lang="en-US" dirty="0"/>
          </a:p>
          <a:p>
            <a:pPr lvl="2">
              <a:defRPr/>
            </a:pPr>
            <a:endParaRPr lang="en-US" dirty="0"/>
          </a:p>
          <a:p>
            <a:pPr lvl="2">
              <a:defRPr/>
            </a:pPr>
            <a:endParaRPr lang="en-US" dirty="0"/>
          </a:p>
          <a:p>
            <a:pPr lvl="1">
              <a:defRPr/>
            </a:pPr>
            <a:r>
              <a:rPr lang="en-US" sz="2600" dirty="0" err="1"/>
              <a:t>Một</a:t>
            </a:r>
            <a:r>
              <a:rPr lang="en-US" sz="2600" dirty="0"/>
              <a:t> – </a:t>
            </a:r>
            <a:r>
              <a:rPr lang="en-US" sz="2600" dirty="0" err="1"/>
              <a:t>Một</a:t>
            </a:r>
            <a:endParaRPr lang="en-US" sz="2600" dirty="0"/>
          </a:p>
          <a:p>
            <a:pPr lvl="2">
              <a:defRPr/>
            </a:pPr>
            <a:endParaRPr lang="en-US" sz="2600" dirty="0"/>
          </a:p>
          <a:p>
            <a:pPr lvl="1">
              <a:defRPr/>
            </a:pPr>
            <a:r>
              <a:rPr lang="en-US" sz="2600" dirty="0" err="1"/>
              <a:t>Một</a:t>
            </a:r>
            <a:r>
              <a:rPr lang="en-US" sz="2600" dirty="0"/>
              <a:t> – </a:t>
            </a:r>
            <a:r>
              <a:rPr lang="en-US" sz="2600" dirty="0" err="1"/>
              <a:t>Nhiều</a:t>
            </a:r>
            <a:endParaRPr lang="en-US" sz="2600" dirty="0"/>
          </a:p>
          <a:p>
            <a:pPr lvl="2">
              <a:defRPr/>
            </a:pPr>
            <a:endParaRPr lang="en-US" sz="2600" dirty="0"/>
          </a:p>
          <a:p>
            <a:pPr lvl="1">
              <a:defRPr/>
            </a:pPr>
            <a:r>
              <a:rPr lang="en-US" sz="2600" dirty="0" err="1"/>
              <a:t>Nhiều</a:t>
            </a:r>
            <a:r>
              <a:rPr lang="en-US" sz="2600" dirty="0"/>
              <a:t> – </a:t>
            </a:r>
            <a:r>
              <a:rPr lang="en-US" sz="2600" dirty="0" err="1"/>
              <a:t>Một</a:t>
            </a:r>
            <a:endParaRPr lang="en-US" sz="2600" dirty="0"/>
          </a:p>
          <a:p>
            <a:pPr lvl="2">
              <a:defRPr/>
            </a:pPr>
            <a:endParaRPr lang="en-US" sz="2600" dirty="0"/>
          </a:p>
          <a:p>
            <a:pPr lvl="1">
              <a:defRPr/>
            </a:pPr>
            <a:r>
              <a:rPr lang="en-US" sz="2600" dirty="0" err="1"/>
              <a:t>Nhiều</a:t>
            </a:r>
            <a:r>
              <a:rPr lang="en-US" sz="2600" dirty="0"/>
              <a:t> – </a:t>
            </a:r>
            <a:r>
              <a:rPr lang="en-US" sz="2600" dirty="0" err="1"/>
              <a:t>Nhiều</a:t>
            </a:r>
            <a:endParaRPr lang="en-US" sz="2600" dirty="0"/>
          </a:p>
          <a:p>
            <a:pPr lvl="1">
              <a:defRPr/>
            </a:pPr>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D3856C1A-2237-43B3-BC26-62DA9B4A66EC}" type="slidenum">
              <a:rPr lang="en-US" sz="1000">
                <a:solidFill>
                  <a:srgbClr val="898989"/>
                </a:solidFill>
                <a:cs typeface="Tahoma" panose="020B0604030504040204" pitchFamily="34" charset="0"/>
              </a:rPr>
              <a:pPr eaLnBrk="1" hangingPunct="1"/>
              <a:t>13</a:t>
            </a:fld>
            <a:endParaRPr lang="en-US" sz="1000">
              <a:solidFill>
                <a:srgbClr val="898989"/>
              </a:solidFill>
              <a:cs typeface="Tahoma" panose="020B0604030504040204" pitchFamily="34" charset="0"/>
            </a:endParaRPr>
          </a:p>
        </p:txBody>
      </p:sp>
      <p:grpSp>
        <p:nvGrpSpPr>
          <p:cNvPr id="17415" name="Group 26"/>
          <p:cNvGrpSpPr>
            <a:grpSpLocks/>
          </p:cNvGrpSpPr>
          <p:nvPr/>
        </p:nvGrpSpPr>
        <p:grpSpPr bwMode="auto">
          <a:xfrm>
            <a:off x="3962400" y="2311806"/>
            <a:ext cx="3657600" cy="536461"/>
            <a:chOff x="2362200" y="4876800"/>
            <a:chExt cx="3657600" cy="536263"/>
          </a:xfrm>
        </p:grpSpPr>
        <p:sp>
          <p:nvSpPr>
            <p:cNvPr id="17420" name="AutoShape 30"/>
            <p:cNvSpPr>
              <a:spLocks noChangeArrowheads="1"/>
            </p:cNvSpPr>
            <p:nvPr/>
          </p:nvSpPr>
          <p:spPr bwMode="auto">
            <a:xfrm>
              <a:off x="2362200" y="4876800"/>
              <a:ext cx="6858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7421" name="TextBox 15"/>
            <p:cNvSpPr txBox="1">
              <a:spLocks noChangeArrowheads="1"/>
            </p:cNvSpPr>
            <p:nvPr/>
          </p:nvSpPr>
          <p:spPr bwMode="auto">
            <a:xfrm>
              <a:off x="2438400" y="4914378"/>
              <a:ext cx="558452" cy="3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E1</a:t>
              </a:r>
            </a:p>
          </p:txBody>
        </p:sp>
        <p:grpSp>
          <p:nvGrpSpPr>
            <p:cNvPr id="17422" name="Group 30"/>
            <p:cNvGrpSpPr>
              <a:grpSpLocks/>
            </p:cNvGrpSpPr>
            <p:nvPr/>
          </p:nvGrpSpPr>
          <p:grpSpPr bwMode="auto">
            <a:xfrm>
              <a:off x="3810000" y="4876800"/>
              <a:ext cx="762000" cy="457031"/>
              <a:chOff x="3581400" y="4191000"/>
              <a:chExt cx="762000" cy="457031"/>
            </a:xfrm>
          </p:grpSpPr>
          <p:sp>
            <p:nvSpPr>
              <p:cNvPr id="13" name="Diamond 12"/>
              <p:cNvSpPr/>
              <p:nvPr/>
            </p:nvSpPr>
            <p:spPr>
              <a:xfrm>
                <a:off x="3581400" y="4191000"/>
                <a:ext cx="762000" cy="457031"/>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7431" name="TextBox 13"/>
              <p:cNvSpPr txBox="1">
                <a:spLocks noChangeArrowheads="1"/>
              </p:cNvSpPr>
              <p:nvPr/>
            </p:nvSpPr>
            <p:spPr bwMode="auto">
              <a:xfrm>
                <a:off x="3581400" y="4264223"/>
                <a:ext cx="762000" cy="3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dirty="0">
                    <a:solidFill>
                      <a:schemeClr val="tx2"/>
                    </a:solidFill>
                    <a:cs typeface="Tahoma" panose="020B0604030504040204" pitchFamily="34" charset="0"/>
                  </a:rPr>
                  <a:t>    R</a:t>
                </a:r>
              </a:p>
            </p:txBody>
          </p:sp>
        </p:grpSp>
        <p:cxnSp>
          <p:nvCxnSpPr>
            <p:cNvPr id="11" name="Straight Connector 10"/>
            <p:cNvCxnSpPr/>
            <p:nvPr/>
          </p:nvCxnSpPr>
          <p:spPr>
            <a:xfrm>
              <a:off x="3048000" y="5105316"/>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nvGrpSpPr>
            <p:cNvPr id="17424" name="Group 24"/>
            <p:cNvGrpSpPr>
              <a:grpSpLocks/>
            </p:cNvGrpSpPr>
            <p:nvPr/>
          </p:nvGrpSpPr>
          <p:grpSpPr bwMode="auto">
            <a:xfrm>
              <a:off x="5334000" y="4876800"/>
              <a:ext cx="685800" cy="381000"/>
              <a:chOff x="5257800" y="4876800"/>
              <a:chExt cx="685800" cy="381000"/>
            </a:xfrm>
          </p:grpSpPr>
          <p:sp>
            <p:nvSpPr>
              <p:cNvPr id="17428" name="AutoShape 30"/>
              <p:cNvSpPr>
                <a:spLocks noChangeArrowheads="1"/>
              </p:cNvSpPr>
              <p:nvPr/>
            </p:nvSpPr>
            <p:spPr bwMode="auto">
              <a:xfrm>
                <a:off x="5257800" y="4876800"/>
                <a:ext cx="6858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7429" name="TextBox 20"/>
              <p:cNvSpPr txBox="1">
                <a:spLocks noChangeArrowheads="1"/>
              </p:cNvSpPr>
              <p:nvPr/>
            </p:nvSpPr>
            <p:spPr bwMode="auto">
              <a:xfrm>
                <a:off x="5308948" y="4914378"/>
                <a:ext cx="558452" cy="3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E2</a:t>
                </a:r>
              </a:p>
            </p:txBody>
          </p:sp>
        </p:grpSp>
        <p:sp>
          <p:nvSpPr>
            <p:cNvPr id="17425" name="TextBox 21"/>
            <p:cNvSpPr txBox="1">
              <a:spLocks noChangeArrowheads="1"/>
            </p:cNvSpPr>
            <p:nvPr/>
          </p:nvSpPr>
          <p:spPr bwMode="auto">
            <a:xfrm>
              <a:off x="2971800" y="5105400"/>
              <a:ext cx="914400" cy="3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cs typeface="Tahoma" panose="020B0604030504040204" pitchFamily="34" charset="0"/>
                </a:rPr>
                <a:t>min,max</a:t>
              </a:r>
            </a:p>
          </p:txBody>
        </p:sp>
        <p:cxnSp>
          <p:nvCxnSpPr>
            <p:cNvPr id="24" name="Straight Connector 23"/>
            <p:cNvCxnSpPr/>
            <p:nvPr/>
          </p:nvCxnSpPr>
          <p:spPr>
            <a:xfrm>
              <a:off x="4572000" y="5105316"/>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7427" name="TextBox 25"/>
            <p:cNvSpPr txBox="1">
              <a:spLocks noChangeArrowheads="1"/>
            </p:cNvSpPr>
            <p:nvPr/>
          </p:nvSpPr>
          <p:spPr bwMode="auto">
            <a:xfrm>
              <a:off x="4495800" y="5105400"/>
              <a:ext cx="914400" cy="30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cs typeface="Tahoma" panose="020B0604030504040204" pitchFamily="34" charset="0"/>
                </a:rPr>
                <a:t>min,max</a:t>
              </a:r>
            </a:p>
          </p:txBody>
        </p:sp>
      </p:grpSp>
      <p:sp>
        <p:nvSpPr>
          <p:cNvPr id="17416" name="TextBox 27"/>
          <p:cNvSpPr txBox="1">
            <a:spLocks noChangeArrowheads="1"/>
          </p:cNvSpPr>
          <p:nvPr/>
        </p:nvSpPr>
        <p:spPr bwMode="auto">
          <a:xfrm>
            <a:off x="5436847" y="3082738"/>
            <a:ext cx="464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2400" dirty="0">
                <a:solidFill>
                  <a:srgbClr val="002060"/>
                </a:solidFill>
                <a:cs typeface="Tahoma" panose="020B0604030504040204" pitchFamily="34" charset="0"/>
              </a:rPr>
              <a:t>max(E1,R)=1 &amp; max(E2,R)=1</a:t>
            </a:r>
          </a:p>
        </p:txBody>
      </p:sp>
      <p:sp>
        <p:nvSpPr>
          <p:cNvPr id="17417" name="TextBox 28"/>
          <p:cNvSpPr txBox="1">
            <a:spLocks noChangeArrowheads="1"/>
          </p:cNvSpPr>
          <p:nvPr/>
        </p:nvSpPr>
        <p:spPr bwMode="auto">
          <a:xfrm>
            <a:off x="5436847" y="3882650"/>
            <a:ext cx="464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2400" dirty="0">
                <a:solidFill>
                  <a:srgbClr val="002060"/>
                </a:solidFill>
                <a:cs typeface="Tahoma" panose="020B0604030504040204" pitchFamily="34" charset="0"/>
              </a:rPr>
              <a:t>max(E1,R)=1 &amp; max(E2,R)=n</a:t>
            </a:r>
          </a:p>
        </p:txBody>
      </p:sp>
      <p:sp>
        <p:nvSpPr>
          <p:cNvPr id="17418" name="TextBox 29"/>
          <p:cNvSpPr txBox="1">
            <a:spLocks noChangeArrowheads="1"/>
          </p:cNvSpPr>
          <p:nvPr/>
        </p:nvSpPr>
        <p:spPr bwMode="auto">
          <a:xfrm>
            <a:off x="5438104" y="4757926"/>
            <a:ext cx="464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2400" dirty="0">
                <a:solidFill>
                  <a:srgbClr val="002060"/>
                </a:solidFill>
                <a:cs typeface="Tahoma" panose="020B0604030504040204" pitchFamily="34" charset="0"/>
              </a:rPr>
              <a:t>max(E1,R)=n &amp; max(E2,R)=1</a:t>
            </a:r>
          </a:p>
        </p:txBody>
      </p:sp>
      <p:sp>
        <p:nvSpPr>
          <p:cNvPr id="17419" name="TextBox 30"/>
          <p:cNvSpPr txBox="1">
            <a:spLocks noChangeArrowheads="1"/>
          </p:cNvSpPr>
          <p:nvPr/>
        </p:nvSpPr>
        <p:spPr bwMode="auto">
          <a:xfrm>
            <a:off x="5436847" y="5484439"/>
            <a:ext cx="464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2400" dirty="0">
                <a:solidFill>
                  <a:srgbClr val="002060"/>
                </a:solidFill>
                <a:cs typeface="Tahoma" panose="020B0604030504040204" pitchFamily="34" charset="0"/>
              </a:rPr>
              <a:t>max(E1,R)=n &amp; max(E2,R)=n</a:t>
            </a:r>
          </a:p>
        </p:txBody>
      </p:sp>
    </p:spTree>
    <p:extLst>
      <p:ext uri="{BB962C8B-B14F-4D97-AF65-F5344CB8AC3E}">
        <p14:creationId xmlns:p14="http://schemas.microsoft.com/office/powerpoint/2010/main" val="32610188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a:t>2.1.5.Thể </a:t>
            </a:r>
            <a:r>
              <a:rPr lang="en-US" dirty="0" err="1"/>
              <a:t>hiện</a:t>
            </a:r>
            <a:endParaRPr lang="en-US" dirty="0"/>
          </a:p>
        </p:txBody>
      </p:sp>
      <p:sp>
        <p:nvSpPr>
          <p:cNvPr id="18435" name="Content Placeholder 2"/>
          <p:cNvSpPr>
            <a:spLocks noGrp="1"/>
          </p:cNvSpPr>
          <p:nvPr>
            <p:ph idx="1"/>
          </p:nvPr>
        </p:nvSpPr>
        <p:spPr>
          <a:xfrm>
            <a:off x="1543319" y="1752533"/>
            <a:ext cx="8305800" cy="5029200"/>
          </a:xfrm>
        </p:spPr>
        <p:txBody>
          <a:bodyPr/>
          <a:lstStyle/>
          <a:p>
            <a:r>
              <a:rPr lang="en-US" dirty="0" err="1"/>
              <a:t>Thể</a:t>
            </a:r>
            <a:r>
              <a:rPr lang="en-US" dirty="0"/>
              <a:t> </a:t>
            </a:r>
            <a:r>
              <a:rPr lang="en-US" dirty="0" err="1"/>
              <a:t>hiện</a:t>
            </a:r>
            <a:r>
              <a:rPr lang="en-US" dirty="0"/>
              <a:t> </a:t>
            </a:r>
            <a:r>
              <a:rPr lang="en-US" dirty="0" err="1"/>
              <a:t>của</a:t>
            </a:r>
            <a:r>
              <a:rPr lang="en-US" dirty="0"/>
              <a:t> </a:t>
            </a:r>
            <a:r>
              <a:rPr lang="en-US" dirty="0" err="1"/>
              <a:t>thực</a:t>
            </a:r>
            <a:r>
              <a:rPr lang="en-US" dirty="0"/>
              <a:t> </a:t>
            </a:r>
            <a:r>
              <a:rPr lang="en-US" dirty="0" err="1"/>
              <a:t>thể</a:t>
            </a:r>
            <a:endParaRPr lang="en-US" dirty="0"/>
          </a:p>
          <a:p>
            <a:pPr lvl="1"/>
            <a:r>
              <a:rPr lang="en-US" dirty="0" err="1"/>
              <a:t>Sự</a:t>
            </a:r>
            <a:r>
              <a:rPr lang="en-US" dirty="0"/>
              <a:t> </a:t>
            </a:r>
            <a:r>
              <a:rPr lang="en-US" dirty="0" err="1"/>
              <a:t>xuất</a:t>
            </a:r>
            <a:r>
              <a:rPr lang="en-US" dirty="0"/>
              <a:t> </a:t>
            </a:r>
            <a:r>
              <a:rPr lang="en-US" dirty="0" err="1"/>
              <a:t>hiện</a:t>
            </a:r>
            <a:r>
              <a:rPr lang="en-US" dirty="0"/>
              <a:t> </a:t>
            </a:r>
            <a:r>
              <a:rPr lang="en-US" dirty="0" err="1"/>
              <a:t>cụ</a:t>
            </a:r>
            <a:r>
              <a:rPr lang="en-US" dirty="0"/>
              <a:t> </a:t>
            </a:r>
            <a:r>
              <a:rPr lang="en-US" dirty="0" err="1"/>
              <a:t>thể</a:t>
            </a:r>
            <a:r>
              <a:rPr lang="en-US" dirty="0"/>
              <a:t> </a:t>
            </a:r>
            <a:r>
              <a:rPr lang="en-US" dirty="0" err="1"/>
              <a:t>của</a:t>
            </a:r>
            <a:r>
              <a:rPr lang="en-US" dirty="0"/>
              <a:t> </a:t>
            </a:r>
            <a:r>
              <a:rPr lang="en-US" dirty="0" err="1"/>
              <a:t>các</a:t>
            </a:r>
            <a:r>
              <a:rPr lang="en-US" dirty="0"/>
              <a:t> </a:t>
            </a:r>
            <a:r>
              <a:rPr lang="en-US" dirty="0" err="1"/>
              <a:t>phần</a:t>
            </a:r>
            <a:r>
              <a:rPr lang="en-US" dirty="0"/>
              <a:t> </a:t>
            </a:r>
            <a:r>
              <a:rPr lang="en-US" dirty="0" err="1"/>
              <a:t>tử</a:t>
            </a:r>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43720907-03A3-44C5-8D2B-D92652C43E92}" type="slidenum">
              <a:rPr lang="en-US" sz="1000">
                <a:solidFill>
                  <a:srgbClr val="898989"/>
                </a:solidFill>
                <a:cs typeface="Tahoma" panose="020B0604030504040204" pitchFamily="34" charset="0"/>
              </a:rPr>
              <a:pPr eaLnBrk="1" hangingPunct="1"/>
              <a:t>14</a:t>
            </a:fld>
            <a:endParaRPr lang="en-US" sz="1000">
              <a:solidFill>
                <a:srgbClr val="898989"/>
              </a:solidFill>
              <a:cs typeface="Tahoma" panose="020B0604030504040204" pitchFamily="34" charset="0"/>
            </a:endParaRPr>
          </a:p>
        </p:txBody>
      </p:sp>
      <p:grpSp>
        <p:nvGrpSpPr>
          <p:cNvPr id="18439" name="Group 13"/>
          <p:cNvGrpSpPr>
            <a:grpSpLocks/>
          </p:cNvGrpSpPr>
          <p:nvPr/>
        </p:nvGrpSpPr>
        <p:grpSpPr bwMode="auto">
          <a:xfrm>
            <a:off x="3200400" y="3331379"/>
            <a:ext cx="1600200" cy="2212975"/>
            <a:chOff x="3276600" y="2743200"/>
            <a:chExt cx="1600200" cy="2212777"/>
          </a:xfrm>
        </p:grpSpPr>
        <p:grpSp>
          <p:nvGrpSpPr>
            <p:cNvPr id="18448" name="Group 6"/>
            <p:cNvGrpSpPr>
              <a:grpSpLocks/>
            </p:cNvGrpSpPr>
            <p:nvPr/>
          </p:nvGrpSpPr>
          <p:grpSpPr bwMode="auto">
            <a:xfrm>
              <a:off x="3352800" y="2743200"/>
              <a:ext cx="1524000" cy="457200"/>
              <a:chOff x="3581400" y="5334000"/>
              <a:chExt cx="1524000" cy="457200"/>
            </a:xfrm>
          </p:grpSpPr>
          <p:sp>
            <p:nvSpPr>
              <p:cNvPr id="18453" name="AutoShape 30"/>
              <p:cNvSpPr>
                <a:spLocks noChangeArrowheads="1"/>
              </p:cNvSpPr>
              <p:nvPr/>
            </p:nvSpPr>
            <p:spPr bwMode="auto">
              <a:xfrm>
                <a:off x="3581400" y="5334000"/>
                <a:ext cx="1524000" cy="4572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8454" name="TextBox 8"/>
              <p:cNvSpPr txBox="1">
                <a:spLocks noChangeArrowheads="1"/>
              </p:cNvSpPr>
              <p:nvPr/>
            </p:nvSpPr>
            <p:spPr bwMode="auto">
              <a:xfrm>
                <a:off x="3657600" y="5407223"/>
                <a:ext cx="1371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Khách hàng</a:t>
                </a:r>
              </a:p>
            </p:txBody>
          </p:sp>
        </p:grpSp>
        <p:sp>
          <p:nvSpPr>
            <p:cNvPr id="18449" name="TextBox 9"/>
            <p:cNvSpPr txBox="1">
              <a:spLocks noChangeArrowheads="1"/>
            </p:cNvSpPr>
            <p:nvPr/>
          </p:nvSpPr>
          <p:spPr bwMode="auto">
            <a:xfrm>
              <a:off x="3276600" y="3505200"/>
              <a:ext cx="160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dirty="0" err="1">
                  <a:solidFill>
                    <a:schemeClr val="tx2"/>
                  </a:solidFill>
                  <a:cs typeface="Tahoma" panose="020B0604030504040204" pitchFamily="34" charset="0"/>
                </a:rPr>
                <a:t>Khách</a:t>
              </a:r>
              <a:r>
                <a:rPr lang="en-US" sz="1400" dirty="0">
                  <a:solidFill>
                    <a:schemeClr val="tx2"/>
                  </a:solidFill>
                  <a:cs typeface="Tahoma" panose="020B0604030504040204" pitchFamily="34" charset="0"/>
                </a:rPr>
                <a:t> </a:t>
              </a:r>
              <a:r>
                <a:rPr lang="en-US" sz="1400" dirty="0" err="1">
                  <a:solidFill>
                    <a:schemeClr val="tx2"/>
                  </a:solidFill>
                  <a:cs typeface="Tahoma" panose="020B0604030504040204" pitchFamily="34" charset="0"/>
                </a:rPr>
                <a:t>hàng</a:t>
              </a:r>
              <a:r>
                <a:rPr lang="en-US" sz="1400" dirty="0">
                  <a:solidFill>
                    <a:schemeClr val="tx2"/>
                  </a:solidFill>
                  <a:cs typeface="Tahoma" panose="020B0604030504040204" pitchFamily="34" charset="0"/>
                </a:rPr>
                <a:t> A</a:t>
              </a:r>
            </a:p>
          </p:txBody>
        </p:sp>
        <p:sp>
          <p:nvSpPr>
            <p:cNvPr id="18450" name="TextBox 10"/>
            <p:cNvSpPr txBox="1">
              <a:spLocks noChangeArrowheads="1"/>
            </p:cNvSpPr>
            <p:nvPr/>
          </p:nvSpPr>
          <p:spPr bwMode="auto">
            <a:xfrm>
              <a:off x="3276600" y="3886200"/>
              <a:ext cx="160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Khách hàng B</a:t>
              </a:r>
            </a:p>
          </p:txBody>
        </p:sp>
        <p:sp>
          <p:nvSpPr>
            <p:cNvPr id="18451" name="TextBox 11"/>
            <p:cNvSpPr txBox="1">
              <a:spLocks noChangeArrowheads="1"/>
            </p:cNvSpPr>
            <p:nvPr/>
          </p:nvSpPr>
          <p:spPr bwMode="auto">
            <a:xfrm>
              <a:off x="3276600" y="4267200"/>
              <a:ext cx="160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Khách hàng C</a:t>
              </a:r>
            </a:p>
          </p:txBody>
        </p:sp>
        <p:sp>
          <p:nvSpPr>
            <p:cNvPr id="18452" name="TextBox 12"/>
            <p:cNvSpPr txBox="1">
              <a:spLocks noChangeArrowheads="1"/>
            </p:cNvSpPr>
            <p:nvPr/>
          </p:nvSpPr>
          <p:spPr bwMode="auto">
            <a:xfrm>
              <a:off x="3276600" y="4648200"/>
              <a:ext cx="160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a:t>
              </a:r>
            </a:p>
          </p:txBody>
        </p:sp>
      </p:grpSp>
      <p:grpSp>
        <p:nvGrpSpPr>
          <p:cNvPr id="18440" name="Group 14"/>
          <p:cNvGrpSpPr>
            <a:grpSpLocks/>
          </p:cNvGrpSpPr>
          <p:nvPr/>
        </p:nvGrpSpPr>
        <p:grpSpPr bwMode="auto">
          <a:xfrm>
            <a:off x="6477000" y="3334554"/>
            <a:ext cx="1600200" cy="2212975"/>
            <a:chOff x="3276600" y="2743200"/>
            <a:chExt cx="1600200" cy="2212777"/>
          </a:xfrm>
        </p:grpSpPr>
        <p:grpSp>
          <p:nvGrpSpPr>
            <p:cNvPr id="18441" name="Group 6"/>
            <p:cNvGrpSpPr>
              <a:grpSpLocks/>
            </p:cNvGrpSpPr>
            <p:nvPr/>
          </p:nvGrpSpPr>
          <p:grpSpPr bwMode="auto">
            <a:xfrm>
              <a:off x="3352800" y="2743200"/>
              <a:ext cx="1524000" cy="457200"/>
              <a:chOff x="3581400" y="5334000"/>
              <a:chExt cx="1524000" cy="457200"/>
            </a:xfrm>
          </p:grpSpPr>
          <p:sp>
            <p:nvSpPr>
              <p:cNvPr id="18446" name="AutoShape 30"/>
              <p:cNvSpPr>
                <a:spLocks noChangeArrowheads="1"/>
              </p:cNvSpPr>
              <p:nvPr/>
            </p:nvSpPr>
            <p:spPr bwMode="auto">
              <a:xfrm>
                <a:off x="3581400" y="5334000"/>
                <a:ext cx="1524000" cy="4572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8447" name="TextBox 21"/>
              <p:cNvSpPr txBox="1">
                <a:spLocks noChangeArrowheads="1"/>
              </p:cNvSpPr>
              <p:nvPr/>
            </p:nvSpPr>
            <p:spPr bwMode="auto">
              <a:xfrm>
                <a:off x="3657600" y="5407223"/>
                <a:ext cx="1371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Giáo viên</a:t>
                </a:r>
              </a:p>
            </p:txBody>
          </p:sp>
        </p:grpSp>
        <p:sp>
          <p:nvSpPr>
            <p:cNvPr id="18442" name="TextBox 16"/>
            <p:cNvSpPr txBox="1">
              <a:spLocks noChangeArrowheads="1"/>
            </p:cNvSpPr>
            <p:nvPr/>
          </p:nvSpPr>
          <p:spPr bwMode="auto">
            <a:xfrm>
              <a:off x="3276600" y="3505200"/>
              <a:ext cx="160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Giáo viên 1</a:t>
              </a:r>
            </a:p>
          </p:txBody>
        </p:sp>
        <p:sp>
          <p:nvSpPr>
            <p:cNvPr id="18443" name="TextBox 17"/>
            <p:cNvSpPr txBox="1">
              <a:spLocks noChangeArrowheads="1"/>
            </p:cNvSpPr>
            <p:nvPr/>
          </p:nvSpPr>
          <p:spPr bwMode="auto">
            <a:xfrm>
              <a:off x="3276600" y="3886200"/>
              <a:ext cx="160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Giáo viên 2</a:t>
              </a:r>
            </a:p>
          </p:txBody>
        </p:sp>
        <p:sp>
          <p:nvSpPr>
            <p:cNvPr id="18444" name="TextBox 18"/>
            <p:cNvSpPr txBox="1">
              <a:spLocks noChangeArrowheads="1"/>
            </p:cNvSpPr>
            <p:nvPr/>
          </p:nvSpPr>
          <p:spPr bwMode="auto">
            <a:xfrm>
              <a:off x="3276600" y="4267200"/>
              <a:ext cx="160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Giáo viên 3</a:t>
              </a:r>
            </a:p>
          </p:txBody>
        </p:sp>
        <p:sp>
          <p:nvSpPr>
            <p:cNvPr id="18445" name="TextBox 19"/>
            <p:cNvSpPr txBox="1">
              <a:spLocks noChangeArrowheads="1"/>
            </p:cNvSpPr>
            <p:nvPr/>
          </p:nvSpPr>
          <p:spPr bwMode="auto">
            <a:xfrm>
              <a:off x="3276600" y="4648200"/>
              <a:ext cx="160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a:t>
              </a:r>
            </a:p>
          </p:txBody>
        </p:sp>
      </p:grpSp>
    </p:spTree>
    <p:extLst>
      <p:ext uri="{BB962C8B-B14F-4D97-AF65-F5344CB8AC3E}">
        <p14:creationId xmlns:p14="http://schemas.microsoft.com/office/powerpoint/2010/main" val="70737029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2.1.5.Thể </a:t>
            </a:r>
            <a:r>
              <a:rPr lang="en-US" dirty="0" err="1"/>
              <a:t>hiện</a:t>
            </a:r>
            <a:r>
              <a:rPr lang="en-US" dirty="0"/>
              <a:t> (</a:t>
            </a:r>
            <a:r>
              <a:rPr lang="en-US" dirty="0" err="1"/>
              <a:t>tt</a:t>
            </a:r>
            <a:r>
              <a:rPr lang="en-US" dirty="0"/>
              <a:t>)</a:t>
            </a:r>
          </a:p>
        </p:txBody>
      </p:sp>
      <p:sp>
        <p:nvSpPr>
          <p:cNvPr id="19459" name="Content Placeholder 2"/>
          <p:cNvSpPr>
            <a:spLocks noGrp="1"/>
          </p:cNvSpPr>
          <p:nvPr>
            <p:ph idx="1"/>
          </p:nvPr>
        </p:nvSpPr>
        <p:spPr>
          <a:xfrm>
            <a:off x="1295402" y="1828635"/>
            <a:ext cx="8305800" cy="4237314"/>
          </a:xfrm>
        </p:spPr>
        <p:txBody>
          <a:bodyPr/>
          <a:lstStyle/>
          <a:p>
            <a:r>
              <a:rPr lang="en-US" dirty="0" err="1"/>
              <a:t>Thể</a:t>
            </a:r>
            <a:r>
              <a:rPr lang="en-US" dirty="0"/>
              <a:t> </a:t>
            </a:r>
            <a:r>
              <a:rPr lang="en-US" dirty="0" err="1"/>
              <a:t>hiện</a:t>
            </a:r>
            <a:r>
              <a:rPr lang="en-US" dirty="0"/>
              <a:t> </a:t>
            </a:r>
            <a:r>
              <a:rPr lang="en-US" dirty="0" err="1"/>
              <a:t>của</a:t>
            </a:r>
            <a:r>
              <a:rPr lang="en-US" dirty="0"/>
              <a:t> </a:t>
            </a:r>
            <a:r>
              <a:rPr lang="en-US" dirty="0" err="1"/>
              <a:t>mối</a:t>
            </a:r>
            <a:r>
              <a:rPr lang="en-US" dirty="0"/>
              <a:t> </a:t>
            </a:r>
            <a:r>
              <a:rPr lang="en-US" dirty="0" err="1"/>
              <a:t>kết</a:t>
            </a:r>
            <a:r>
              <a:rPr lang="en-US" dirty="0"/>
              <a:t> </a:t>
            </a:r>
            <a:r>
              <a:rPr lang="en-US" dirty="0" err="1"/>
              <a:t>hợp</a:t>
            </a:r>
            <a:endParaRPr lang="en-US" dirty="0"/>
          </a:p>
          <a:p>
            <a:pPr lvl="1"/>
            <a:r>
              <a:rPr lang="en-US" dirty="0" err="1"/>
              <a:t>Tổ</a:t>
            </a:r>
            <a:r>
              <a:rPr lang="en-US" dirty="0"/>
              <a:t> </a:t>
            </a:r>
            <a:r>
              <a:rPr lang="en-US" dirty="0" err="1"/>
              <a:t>hợp</a:t>
            </a:r>
            <a:r>
              <a:rPr lang="en-US" dirty="0"/>
              <a:t> </a:t>
            </a:r>
            <a:r>
              <a:rPr lang="en-US" dirty="0" err="1"/>
              <a:t>không</a:t>
            </a:r>
            <a:r>
              <a:rPr lang="en-US" dirty="0"/>
              <a:t> </a:t>
            </a:r>
            <a:r>
              <a:rPr lang="en-US" dirty="0" err="1"/>
              <a:t>trùng</a:t>
            </a:r>
            <a:r>
              <a:rPr lang="en-US" dirty="0"/>
              <a:t> </a:t>
            </a:r>
            <a:r>
              <a:rPr lang="en-US" dirty="0" err="1"/>
              <a:t>lắp</a:t>
            </a:r>
            <a:r>
              <a:rPr lang="en-US" dirty="0"/>
              <a:t> </a:t>
            </a:r>
            <a:r>
              <a:rPr lang="en-US" dirty="0" err="1"/>
              <a:t>các</a:t>
            </a:r>
            <a:r>
              <a:rPr lang="en-US" dirty="0"/>
              <a:t> </a:t>
            </a:r>
            <a:r>
              <a:rPr lang="en-US" dirty="0" err="1"/>
              <a:t>thực</a:t>
            </a:r>
            <a:r>
              <a:rPr lang="en-US" dirty="0"/>
              <a:t> </a:t>
            </a:r>
            <a:r>
              <a:rPr lang="en-US" dirty="0" err="1"/>
              <a:t>thể</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mối</a:t>
            </a:r>
            <a:r>
              <a:rPr lang="en-US" dirty="0"/>
              <a:t> </a:t>
            </a:r>
            <a:r>
              <a:rPr lang="en-US" dirty="0" err="1"/>
              <a:t>kết</a:t>
            </a:r>
            <a:r>
              <a:rPr lang="en-US" dirty="0"/>
              <a:t> </a:t>
            </a:r>
            <a:r>
              <a:rPr lang="en-US" dirty="0" err="1"/>
              <a:t>hợp</a:t>
            </a:r>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F038C330-96EE-47F3-8D6E-A9D6C7C5CD2C}" type="slidenum">
              <a:rPr lang="en-US" sz="1000">
                <a:solidFill>
                  <a:srgbClr val="898989"/>
                </a:solidFill>
                <a:cs typeface="Tahoma" panose="020B0604030504040204" pitchFamily="34" charset="0"/>
              </a:rPr>
              <a:pPr eaLnBrk="1" hangingPunct="1"/>
              <a:t>15</a:t>
            </a:fld>
            <a:endParaRPr lang="en-US" sz="1000">
              <a:solidFill>
                <a:srgbClr val="898989"/>
              </a:solidFill>
              <a:cs typeface="Tahoma" panose="020B0604030504040204" pitchFamily="34" charset="0"/>
            </a:endParaRPr>
          </a:p>
        </p:txBody>
      </p:sp>
      <p:grpSp>
        <p:nvGrpSpPr>
          <p:cNvPr id="19463" name="Group 57"/>
          <p:cNvGrpSpPr>
            <a:grpSpLocks/>
          </p:cNvGrpSpPr>
          <p:nvPr/>
        </p:nvGrpSpPr>
        <p:grpSpPr bwMode="auto">
          <a:xfrm>
            <a:off x="2895600" y="2971800"/>
            <a:ext cx="6324600" cy="838200"/>
            <a:chOff x="1371600" y="2971800"/>
            <a:chExt cx="6324600" cy="838200"/>
          </a:xfrm>
        </p:grpSpPr>
        <p:grpSp>
          <p:nvGrpSpPr>
            <p:cNvPr id="19487" name="Group 23"/>
            <p:cNvGrpSpPr>
              <a:grpSpLocks/>
            </p:cNvGrpSpPr>
            <p:nvPr/>
          </p:nvGrpSpPr>
          <p:grpSpPr bwMode="auto">
            <a:xfrm>
              <a:off x="1371600" y="2971800"/>
              <a:ext cx="6324600" cy="838200"/>
              <a:chOff x="1371600" y="2248422"/>
              <a:chExt cx="6324600" cy="838200"/>
            </a:xfrm>
          </p:grpSpPr>
          <p:grpSp>
            <p:nvGrpSpPr>
              <p:cNvPr id="19490" name="Group 11"/>
              <p:cNvGrpSpPr>
                <a:grpSpLocks/>
              </p:cNvGrpSpPr>
              <p:nvPr/>
            </p:nvGrpSpPr>
            <p:grpSpPr bwMode="auto">
              <a:xfrm>
                <a:off x="6172200" y="2438400"/>
                <a:ext cx="1524000" cy="381000"/>
                <a:chOff x="1295400" y="5257800"/>
                <a:chExt cx="1524000" cy="381000"/>
              </a:xfrm>
            </p:grpSpPr>
            <p:sp>
              <p:nvSpPr>
                <p:cNvPr id="19499"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19500" name="TextBox 22"/>
                <p:cNvSpPr txBox="1">
                  <a:spLocks noChangeArrowheads="1"/>
                </p:cNvSpPr>
                <p:nvPr/>
              </p:nvSpPr>
              <p:spPr bwMode="auto">
                <a:xfrm>
                  <a:off x="1295400" y="5295378"/>
                  <a:ext cx="1524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Môn học</a:t>
                  </a:r>
                </a:p>
              </p:txBody>
            </p:sp>
          </p:grpSp>
          <p:grpSp>
            <p:nvGrpSpPr>
              <p:cNvPr id="19491" name="Group 14"/>
              <p:cNvGrpSpPr>
                <a:grpSpLocks/>
              </p:cNvGrpSpPr>
              <p:nvPr/>
            </p:nvGrpSpPr>
            <p:grpSpPr bwMode="auto">
              <a:xfrm>
                <a:off x="1371600" y="2514600"/>
                <a:ext cx="1371600" cy="381000"/>
                <a:chOff x="3733800" y="5334000"/>
                <a:chExt cx="1371600" cy="381000"/>
              </a:xfrm>
            </p:grpSpPr>
            <p:sp>
              <p:nvSpPr>
                <p:cNvPr id="19497"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19498" name="TextBox 20"/>
                <p:cNvSpPr txBox="1">
                  <a:spLocks noChangeArrowheads="1"/>
                </p:cNvSpPr>
                <p:nvPr/>
              </p:nvSpPr>
              <p:spPr bwMode="auto">
                <a:xfrm>
                  <a:off x="3758852" y="5371578"/>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Giáo viên</a:t>
                  </a:r>
                </a:p>
              </p:txBody>
            </p:sp>
          </p:grpSp>
          <p:grpSp>
            <p:nvGrpSpPr>
              <p:cNvPr id="19492" name="Group 42"/>
              <p:cNvGrpSpPr>
                <a:grpSpLocks/>
              </p:cNvGrpSpPr>
              <p:nvPr/>
            </p:nvGrpSpPr>
            <p:grpSpPr bwMode="auto">
              <a:xfrm>
                <a:off x="3810000" y="2248422"/>
                <a:ext cx="1219200" cy="838200"/>
                <a:chOff x="3810000" y="2438400"/>
                <a:chExt cx="1219200" cy="838200"/>
              </a:xfrm>
            </p:grpSpPr>
            <p:sp>
              <p:nvSpPr>
                <p:cNvPr id="18" name="Diamond 17"/>
                <p:cNvSpPr/>
                <p:nvPr/>
              </p:nvSpPr>
              <p:spPr>
                <a:xfrm>
                  <a:off x="3810000" y="2438400"/>
                  <a:ext cx="1219200" cy="838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496" name="TextBox 18"/>
                <p:cNvSpPr txBox="1">
                  <a:spLocks noChangeArrowheads="1"/>
                </p:cNvSpPr>
                <p:nvPr/>
              </p:nvSpPr>
              <p:spPr bwMode="auto">
                <a:xfrm>
                  <a:off x="3886200" y="2590800"/>
                  <a:ext cx="106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Giảng dạy</a:t>
                  </a:r>
                </a:p>
              </p:txBody>
            </p:sp>
          </p:grpSp>
          <p:cxnSp>
            <p:nvCxnSpPr>
              <p:cNvPr id="14" name="Straight Connector 13"/>
              <p:cNvCxnSpPr/>
              <p:nvPr/>
            </p:nvCxnSpPr>
            <p:spPr>
              <a:xfrm>
                <a:off x="2743200" y="2667522"/>
                <a:ext cx="1066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29200" y="2667522"/>
                <a:ext cx="1143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19488" name="TextBox 8"/>
            <p:cNvSpPr txBox="1">
              <a:spLocks noChangeArrowheads="1"/>
            </p:cNvSpPr>
            <p:nvPr/>
          </p:nvSpPr>
          <p:spPr bwMode="auto">
            <a:xfrm>
              <a:off x="2819400" y="3429000"/>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1,n</a:t>
              </a:r>
            </a:p>
          </p:txBody>
        </p:sp>
        <p:sp>
          <p:nvSpPr>
            <p:cNvPr id="19489" name="TextBox 9"/>
            <p:cNvSpPr txBox="1">
              <a:spLocks noChangeArrowheads="1"/>
            </p:cNvSpPr>
            <p:nvPr/>
          </p:nvSpPr>
          <p:spPr bwMode="auto">
            <a:xfrm>
              <a:off x="5181600" y="3429000"/>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1,n</a:t>
              </a:r>
            </a:p>
          </p:txBody>
        </p:sp>
      </p:grpSp>
      <p:grpSp>
        <p:nvGrpSpPr>
          <p:cNvPr id="2" name="Group 1"/>
          <p:cNvGrpSpPr/>
          <p:nvPr/>
        </p:nvGrpSpPr>
        <p:grpSpPr>
          <a:xfrm>
            <a:off x="3200400" y="4074233"/>
            <a:ext cx="6553200" cy="1908175"/>
            <a:chOff x="3200400" y="4074233"/>
            <a:chExt cx="6553200" cy="1908175"/>
          </a:xfrm>
        </p:grpSpPr>
        <p:sp>
          <p:nvSpPr>
            <p:cNvPr id="19465" name="TextBox 23"/>
            <p:cNvSpPr txBox="1">
              <a:spLocks noChangeArrowheads="1"/>
            </p:cNvSpPr>
            <p:nvPr/>
          </p:nvSpPr>
          <p:spPr bwMode="auto">
            <a:xfrm>
              <a:off x="3200400" y="4074233"/>
              <a:ext cx="1600200"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gv1</a:t>
              </a:r>
            </a:p>
          </p:txBody>
        </p:sp>
        <p:sp>
          <p:nvSpPr>
            <p:cNvPr id="19466" name="TextBox 24"/>
            <p:cNvSpPr txBox="1">
              <a:spLocks noChangeArrowheads="1"/>
            </p:cNvSpPr>
            <p:nvPr/>
          </p:nvSpPr>
          <p:spPr bwMode="auto">
            <a:xfrm>
              <a:off x="3200400" y="4455273"/>
              <a:ext cx="1600200"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gv2</a:t>
              </a:r>
            </a:p>
          </p:txBody>
        </p:sp>
        <p:sp>
          <p:nvSpPr>
            <p:cNvPr id="19467" name="TextBox 25"/>
            <p:cNvSpPr txBox="1">
              <a:spLocks noChangeArrowheads="1"/>
            </p:cNvSpPr>
            <p:nvPr/>
          </p:nvSpPr>
          <p:spPr bwMode="auto">
            <a:xfrm>
              <a:off x="3200400" y="4836312"/>
              <a:ext cx="1600200"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gv3</a:t>
              </a:r>
            </a:p>
          </p:txBody>
        </p:sp>
        <p:sp>
          <p:nvSpPr>
            <p:cNvPr id="19468" name="TextBox 26"/>
            <p:cNvSpPr txBox="1">
              <a:spLocks noChangeArrowheads="1"/>
            </p:cNvSpPr>
            <p:nvPr/>
          </p:nvSpPr>
          <p:spPr bwMode="auto">
            <a:xfrm>
              <a:off x="8153400" y="4074233"/>
              <a:ext cx="1600200"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mh1</a:t>
              </a:r>
            </a:p>
          </p:txBody>
        </p:sp>
        <p:sp>
          <p:nvSpPr>
            <p:cNvPr id="19469" name="TextBox 27"/>
            <p:cNvSpPr txBox="1">
              <a:spLocks noChangeArrowheads="1"/>
            </p:cNvSpPr>
            <p:nvPr/>
          </p:nvSpPr>
          <p:spPr bwMode="auto">
            <a:xfrm>
              <a:off x="8153400" y="4455273"/>
              <a:ext cx="1600200"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mh2</a:t>
              </a:r>
            </a:p>
          </p:txBody>
        </p:sp>
        <p:sp>
          <p:nvSpPr>
            <p:cNvPr id="19470" name="TextBox 28"/>
            <p:cNvSpPr txBox="1">
              <a:spLocks noChangeArrowheads="1"/>
            </p:cNvSpPr>
            <p:nvPr/>
          </p:nvSpPr>
          <p:spPr bwMode="auto">
            <a:xfrm>
              <a:off x="8153400" y="4836312"/>
              <a:ext cx="1600200"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mh3</a:t>
              </a:r>
            </a:p>
          </p:txBody>
        </p:sp>
        <p:sp>
          <p:nvSpPr>
            <p:cNvPr id="19471" name="TextBox 29"/>
            <p:cNvSpPr txBox="1">
              <a:spLocks noChangeArrowheads="1"/>
            </p:cNvSpPr>
            <p:nvPr/>
          </p:nvSpPr>
          <p:spPr bwMode="auto">
            <a:xfrm>
              <a:off x="5562600" y="4077210"/>
              <a:ext cx="1600200"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gv1,mh1</a:t>
              </a:r>
            </a:p>
          </p:txBody>
        </p:sp>
        <p:sp>
          <p:nvSpPr>
            <p:cNvPr id="19472" name="TextBox 30"/>
            <p:cNvSpPr txBox="1">
              <a:spLocks noChangeArrowheads="1"/>
            </p:cNvSpPr>
            <p:nvPr/>
          </p:nvSpPr>
          <p:spPr bwMode="auto">
            <a:xfrm>
              <a:off x="5562600" y="4458250"/>
              <a:ext cx="1600200"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dirty="0">
                  <a:solidFill>
                    <a:schemeClr val="tx2"/>
                  </a:solidFill>
                  <a:cs typeface="Tahoma" panose="020B0604030504040204" pitchFamily="34" charset="0"/>
                </a:rPr>
                <a:t>gv2, mh1</a:t>
              </a:r>
            </a:p>
          </p:txBody>
        </p:sp>
        <p:sp>
          <p:nvSpPr>
            <p:cNvPr id="19473" name="TextBox 31"/>
            <p:cNvSpPr txBox="1">
              <a:spLocks noChangeArrowheads="1"/>
            </p:cNvSpPr>
            <p:nvPr/>
          </p:nvSpPr>
          <p:spPr bwMode="auto">
            <a:xfrm>
              <a:off x="5562600" y="4839289"/>
              <a:ext cx="1600200"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gv3, mh2</a:t>
              </a:r>
            </a:p>
          </p:txBody>
        </p:sp>
        <p:cxnSp>
          <p:nvCxnSpPr>
            <p:cNvPr id="34" name="Straight Connector 33"/>
            <p:cNvCxnSpPr/>
            <p:nvPr/>
          </p:nvCxnSpPr>
          <p:spPr bwMode="auto">
            <a:xfrm>
              <a:off x="3891815" y="4229808"/>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auto">
            <a:xfrm>
              <a:off x="6558815" y="4229808"/>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a:off x="3891815" y="4610808"/>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flipV="1">
              <a:off x="6558815" y="4229808"/>
              <a:ext cx="1600200" cy="3810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a:off x="3891815" y="4991808"/>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auto">
            <a:xfrm flipV="1">
              <a:off x="6558815" y="4610808"/>
              <a:ext cx="1600200" cy="3810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19480" name="TextBox 41"/>
            <p:cNvSpPr txBox="1">
              <a:spLocks noChangeArrowheads="1"/>
            </p:cNvSpPr>
            <p:nvPr/>
          </p:nvSpPr>
          <p:spPr bwMode="auto">
            <a:xfrm>
              <a:off x="5562600" y="5217352"/>
              <a:ext cx="1600200"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gv1, mh3</a:t>
              </a:r>
            </a:p>
          </p:txBody>
        </p:sp>
        <p:cxnSp>
          <p:nvCxnSpPr>
            <p:cNvPr id="44" name="Straight Connector 43"/>
            <p:cNvCxnSpPr/>
            <p:nvPr/>
          </p:nvCxnSpPr>
          <p:spPr bwMode="auto">
            <a:xfrm>
              <a:off x="3891815" y="4229808"/>
              <a:ext cx="1600200" cy="1144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auto">
            <a:xfrm flipV="1">
              <a:off x="6558815" y="4991808"/>
              <a:ext cx="1600200" cy="3810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19483" name="TextBox 46"/>
            <p:cNvSpPr txBox="1">
              <a:spLocks noChangeArrowheads="1"/>
            </p:cNvSpPr>
            <p:nvPr/>
          </p:nvSpPr>
          <p:spPr bwMode="auto">
            <a:xfrm>
              <a:off x="5562600" y="5598391"/>
              <a:ext cx="1600200" cy="30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gv2, mh1</a:t>
              </a:r>
            </a:p>
          </p:txBody>
        </p:sp>
        <p:grpSp>
          <p:nvGrpSpPr>
            <p:cNvPr id="19484" name="Group 55"/>
            <p:cNvGrpSpPr>
              <a:grpSpLocks/>
            </p:cNvGrpSpPr>
            <p:nvPr/>
          </p:nvGrpSpPr>
          <p:grpSpPr bwMode="auto">
            <a:xfrm>
              <a:off x="6229950" y="5525161"/>
              <a:ext cx="457200" cy="457247"/>
              <a:chOff x="4114800" y="5486400"/>
              <a:chExt cx="457200" cy="457200"/>
            </a:xfrm>
          </p:grpSpPr>
          <p:cxnSp>
            <p:nvCxnSpPr>
              <p:cNvPr id="49" name="Straight Connector 48"/>
              <p:cNvCxnSpPr/>
              <p:nvPr/>
            </p:nvCxnSpPr>
            <p:spPr>
              <a:xfrm rot="5400000" flipH="1" flipV="1">
                <a:off x="4076723" y="5524523"/>
                <a:ext cx="457153" cy="38100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114800" y="5562639"/>
                <a:ext cx="457200" cy="304769"/>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0919628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a:t>2.1.6.Thuộc </a:t>
            </a:r>
            <a:r>
              <a:rPr lang="en-US" dirty="0" err="1"/>
              <a:t>tính</a:t>
            </a:r>
            <a:endParaRPr lang="en-US" dirty="0"/>
          </a:p>
        </p:txBody>
      </p:sp>
      <p:sp>
        <p:nvSpPr>
          <p:cNvPr id="20483" name="Content Placeholder 2"/>
          <p:cNvSpPr>
            <a:spLocks noGrp="1"/>
          </p:cNvSpPr>
          <p:nvPr>
            <p:ph idx="1"/>
          </p:nvPr>
        </p:nvSpPr>
        <p:spPr>
          <a:xfrm>
            <a:off x="1440287" y="1828800"/>
            <a:ext cx="8305800" cy="5029200"/>
          </a:xfrm>
        </p:spPr>
        <p:txBody>
          <a:bodyPr/>
          <a:lstStyle/>
          <a:p>
            <a:r>
              <a:rPr lang="en-US" dirty="0" err="1"/>
              <a:t>Biểu</a:t>
            </a:r>
            <a:r>
              <a:rPr lang="en-US" dirty="0"/>
              <a:t> </a:t>
            </a:r>
            <a:r>
              <a:rPr lang="en-US" dirty="0" err="1"/>
              <a:t>diễn</a:t>
            </a:r>
            <a:r>
              <a:rPr lang="en-US" dirty="0"/>
              <a:t> </a:t>
            </a:r>
            <a:r>
              <a:rPr lang="en-US" dirty="0" err="1"/>
              <a:t>đặc</a:t>
            </a:r>
            <a:r>
              <a:rPr lang="en-US" dirty="0"/>
              <a:t> </a:t>
            </a:r>
            <a:r>
              <a:rPr lang="en-US" dirty="0" err="1"/>
              <a:t>trưng</a:t>
            </a:r>
            <a:r>
              <a:rPr lang="en-US" dirty="0"/>
              <a:t> </a:t>
            </a:r>
            <a:r>
              <a:rPr lang="en-US" dirty="0" err="1"/>
              <a:t>của</a:t>
            </a:r>
            <a:r>
              <a:rPr lang="en-US" dirty="0"/>
              <a:t> </a:t>
            </a:r>
          </a:p>
          <a:p>
            <a:pPr lvl="1"/>
            <a:r>
              <a:rPr lang="en-US" dirty="0" err="1"/>
              <a:t>Thực</a:t>
            </a:r>
            <a:r>
              <a:rPr lang="en-US" dirty="0"/>
              <a:t> </a:t>
            </a:r>
            <a:r>
              <a:rPr lang="en-US" dirty="0" err="1"/>
              <a:t>thể</a:t>
            </a:r>
            <a:endParaRPr lang="en-US" dirty="0"/>
          </a:p>
          <a:p>
            <a:pPr lvl="1"/>
            <a:r>
              <a:rPr lang="en-US" dirty="0" err="1"/>
              <a:t>Mối</a:t>
            </a:r>
            <a:r>
              <a:rPr lang="en-US" dirty="0"/>
              <a:t> </a:t>
            </a:r>
            <a:r>
              <a:rPr lang="en-US" dirty="0" err="1"/>
              <a:t>kết</a:t>
            </a:r>
            <a:r>
              <a:rPr lang="en-US" dirty="0"/>
              <a:t> </a:t>
            </a:r>
            <a:r>
              <a:rPr lang="en-US" dirty="0" err="1"/>
              <a:t>hợp</a:t>
            </a:r>
            <a:endParaRPr lang="en-US" dirty="0"/>
          </a:p>
          <a:p>
            <a:pPr lvl="2"/>
            <a:endParaRPr lang="en-US" dirty="0"/>
          </a:p>
          <a:p>
            <a:r>
              <a:rPr lang="en-US" dirty="0" err="1"/>
              <a:t>Ký</a:t>
            </a:r>
            <a:r>
              <a:rPr lang="en-US" dirty="0"/>
              <a:t> </a:t>
            </a:r>
            <a:r>
              <a:rPr lang="en-US" dirty="0" err="1"/>
              <a:t>hiệu</a:t>
            </a:r>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2E6749EB-9848-4283-A00E-43E451D79391}" type="slidenum">
              <a:rPr lang="en-US" sz="1000">
                <a:solidFill>
                  <a:srgbClr val="898989"/>
                </a:solidFill>
                <a:cs typeface="Tahoma" panose="020B0604030504040204" pitchFamily="34" charset="0"/>
              </a:rPr>
              <a:pPr eaLnBrk="1" hangingPunct="1"/>
              <a:t>16</a:t>
            </a:fld>
            <a:endParaRPr lang="en-US" sz="1000">
              <a:solidFill>
                <a:srgbClr val="898989"/>
              </a:solidFill>
              <a:cs typeface="Tahoma" panose="020B0604030504040204" pitchFamily="34" charset="0"/>
            </a:endParaRPr>
          </a:p>
        </p:txBody>
      </p:sp>
      <p:grpSp>
        <p:nvGrpSpPr>
          <p:cNvPr id="20487" name="Group 53"/>
          <p:cNvGrpSpPr>
            <a:grpSpLocks/>
          </p:cNvGrpSpPr>
          <p:nvPr/>
        </p:nvGrpSpPr>
        <p:grpSpPr bwMode="auto">
          <a:xfrm>
            <a:off x="3886200" y="4114800"/>
            <a:ext cx="2667000" cy="287338"/>
            <a:chOff x="1447800" y="4132262"/>
            <a:chExt cx="2667000" cy="287338"/>
          </a:xfrm>
        </p:grpSpPr>
        <p:grpSp>
          <p:nvGrpSpPr>
            <p:cNvPr id="20488" name="Group 108"/>
            <p:cNvGrpSpPr>
              <a:grpSpLocks/>
            </p:cNvGrpSpPr>
            <p:nvPr/>
          </p:nvGrpSpPr>
          <p:grpSpPr bwMode="auto">
            <a:xfrm>
              <a:off x="1447800" y="4191000"/>
              <a:ext cx="1006475" cy="187325"/>
              <a:chOff x="3600" y="6573"/>
              <a:chExt cx="915" cy="178"/>
            </a:xfrm>
          </p:grpSpPr>
          <p:sp>
            <p:nvSpPr>
              <p:cNvPr id="20490" name="Line 109"/>
              <p:cNvSpPr>
                <a:spLocks noChangeShapeType="1"/>
              </p:cNvSpPr>
              <p:nvPr/>
            </p:nvSpPr>
            <p:spPr bwMode="auto">
              <a:xfrm flipV="1">
                <a:off x="3600" y="6663"/>
                <a:ext cx="72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Oval 110"/>
              <p:cNvSpPr>
                <a:spLocks noChangeArrowheads="1"/>
              </p:cNvSpPr>
              <p:nvPr/>
            </p:nvSpPr>
            <p:spPr bwMode="auto">
              <a:xfrm>
                <a:off x="4335" y="6573"/>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1">
                  <a:solidFill>
                    <a:schemeClr val="tx2"/>
                  </a:solidFill>
                </a:endParaRPr>
              </a:p>
            </p:txBody>
          </p:sp>
        </p:grpSp>
        <p:sp>
          <p:nvSpPr>
            <p:cNvPr id="20489" name="Text Box 111"/>
            <p:cNvSpPr txBox="1">
              <a:spLocks noChangeArrowheads="1"/>
            </p:cNvSpPr>
            <p:nvPr/>
          </p:nvSpPr>
          <p:spPr bwMode="auto">
            <a:xfrm>
              <a:off x="2590800" y="4132262"/>
              <a:ext cx="15240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rPr>
                <a:t>Tên thuộc tính</a:t>
              </a:r>
            </a:p>
          </p:txBody>
        </p:sp>
      </p:grpSp>
    </p:spTree>
    <p:extLst>
      <p:ext uri="{BB962C8B-B14F-4D97-AF65-F5344CB8AC3E}">
        <p14:creationId xmlns:p14="http://schemas.microsoft.com/office/powerpoint/2010/main" val="26370147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a:t>2.1.6.Thuộc </a:t>
            </a:r>
            <a:r>
              <a:rPr lang="en-US" dirty="0" err="1"/>
              <a:t>tính</a:t>
            </a:r>
            <a:r>
              <a:rPr lang="en-US" dirty="0"/>
              <a:t> (</a:t>
            </a:r>
            <a:r>
              <a:rPr lang="en-US" dirty="0" err="1"/>
              <a:t>tt</a:t>
            </a:r>
            <a:r>
              <a:rPr lang="en-US" dirty="0"/>
              <a:t>)</a:t>
            </a:r>
          </a:p>
        </p:txBody>
      </p:sp>
      <p:sp>
        <p:nvSpPr>
          <p:cNvPr id="21507" name="Content Placeholder 2"/>
          <p:cNvSpPr>
            <a:spLocks noGrp="1"/>
          </p:cNvSpPr>
          <p:nvPr>
            <p:ph idx="1"/>
          </p:nvPr>
        </p:nvSpPr>
        <p:spPr>
          <a:xfrm>
            <a:off x="1485900" y="1685665"/>
            <a:ext cx="1733818" cy="600336"/>
          </a:xfrm>
        </p:spPr>
        <p:txBody>
          <a:bodyPr>
            <a:normAutofit/>
          </a:bodyPr>
          <a:lstStyle/>
          <a:p>
            <a:r>
              <a:rPr lang="en-US" dirty="0" err="1"/>
              <a:t>Ví</a:t>
            </a:r>
            <a:r>
              <a:rPr lang="en-US" dirty="0"/>
              <a:t> </a:t>
            </a:r>
            <a:r>
              <a:rPr lang="en-US" dirty="0" err="1"/>
              <a:t>dụ</a:t>
            </a:r>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26FFB209-FF71-48B2-AFEC-F20C9828A2C4}" type="slidenum">
              <a:rPr lang="en-US" sz="1000">
                <a:solidFill>
                  <a:srgbClr val="898989"/>
                </a:solidFill>
                <a:cs typeface="Tahoma" panose="020B0604030504040204" pitchFamily="34" charset="0"/>
              </a:rPr>
              <a:pPr eaLnBrk="1" hangingPunct="1"/>
              <a:t>17</a:t>
            </a:fld>
            <a:endParaRPr lang="en-US" sz="1000">
              <a:solidFill>
                <a:srgbClr val="898989"/>
              </a:solidFill>
              <a:cs typeface="Tahoma" panose="020B0604030504040204" pitchFamily="34" charset="0"/>
            </a:endParaRPr>
          </a:p>
        </p:txBody>
      </p:sp>
      <p:grpSp>
        <p:nvGrpSpPr>
          <p:cNvPr id="21511" name="Group 83"/>
          <p:cNvGrpSpPr>
            <a:grpSpLocks/>
          </p:cNvGrpSpPr>
          <p:nvPr/>
        </p:nvGrpSpPr>
        <p:grpSpPr bwMode="auto">
          <a:xfrm>
            <a:off x="2133600" y="2556460"/>
            <a:ext cx="7620000" cy="1298575"/>
            <a:chOff x="304800" y="2286000"/>
            <a:chExt cx="7620000" cy="1298377"/>
          </a:xfrm>
        </p:grpSpPr>
        <p:grpSp>
          <p:nvGrpSpPr>
            <p:cNvPr id="21532" name="Group 11"/>
            <p:cNvGrpSpPr>
              <a:grpSpLocks/>
            </p:cNvGrpSpPr>
            <p:nvPr/>
          </p:nvGrpSpPr>
          <p:grpSpPr bwMode="auto">
            <a:xfrm>
              <a:off x="1600200" y="2286000"/>
              <a:ext cx="4343400" cy="762000"/>
              <a:chOff x="1600200" y="3048000"/>
              <a:chExt cx="4343400" cy="762000"/>
            </a:xfrm>
          </p:grpSpPr>
          <p:grpSp>
            <p:nvGrpSpPr>
              <p:cNvPr id="21559" name="Group 23"/>
              <p:cNvGrpSpPr>
                <a:grpSpLocks/>
              </p:cNvGrpSpPr>
              <p:nvPr/>
            </p:nvGrpSpPr>
            <p:grpSpPr bwMode="auto">
              <a:xfrm>
                <a:off x="1600200" y="3048000"/>
                <a:ext cx="4343400" cy="762000"/>
                <a:chOff x="1600200" y="2324622"/>
                <a:chExt cx="4343400" cy="762000"/>
              </a:xfrm>
            </p:grpSpPr>
            <p:grpSp>
              <p:nvGrpSpPr>
                <p:cNvPr id="21562" name="Group 11"/>
                <p:cNvGrpSpPr>
                  <a:grpSpLocks/>
                </p:cNvGrpSpPr>
                <p:nvPr/>
              </p:nvGrpSpPr>
              <p:grpSpPr bwMode="auto">
                <a:xfrm>
                  <a:off x="4876800" y="2477022"/>
                  <a:ext cx="1066800" cy="381000"/>
                  <a:chOff x="0" y="5296422"/>
                  <a:chExt cx="1066800" cy="381000"/>
                </a:xfrm>
              </p:grpSpPr>
              <p:sp>
                <p:nvSpPr>
                  <p:cNvPr id="21569" name="AutoShape 30"/>
                  <p:cNvSpPr>
                    <a:spLocks noChangeArrowheads="1"/>
                  </p:cNvSpPr>
                  <p:nvPr/>
                </p:nvSpPr>
                <p:spPr bwMode="auto">
                  <a:xfrm>
                    <a:off x="0" y="5296422"/>
                    <a:ext cx="10668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21570" name="TextBox 25"/>
                  <p:cNvSpPr txBox="1">
                    <a:spLocks noChangeArrowheads="1"/>
                  </p:cNvSpPr>
                  <p:nvPr/>
                </p:nvSpPr>
                <p:spPr bwMode="auto">
                  <a:xfrm>
                    <a:off x="0" y="5334000"/>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Học phần</a:t>
                    </a:r>
                  </a:p>
                </p:txBody>
              </p:sp>
            </p:grpSp>
            <p:grpSp>
              <p:nvGrpSpPr>
                <p:cNvPr id="21563" name="Group 14"/>
                <p:cNvGrpSpPr>
                  <a:grpSpLocks/>
                </p:cNvGrpSpPr>
                <p:nvPr/>
              </p:nvGrpSpPr>
              <p:grpSpPr bwMode="auto">
                <a:xfrm>
                  <a:off x="1600200" y="2514600"/>
                  <a:ext cx="1143000" cy="381000"/>
                  <a:chOff x="3962400" y="5334000"/>
                  <a:chExt cx="1143000" cy="381000"/>
                </a:xfrm>
              </p:grpSpPr>
              <p:sp>
                <p:nvSpPr>
                  <p:cNvPr id="21567" name="AutoShape 30"/>
                  <p:cNvSpPr>
                    <a:spLocks noChangeArrowheads="1"/>
                  </p:cNvSpPr>
                  <p:nvPr/>
                </p:nvSpPr>
                <p:spPr bwMode="auto">
                  <a:xfrm>
                    <a:off x="3962400" y="5334000"/>
                    <a:ext cx="11430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21568" name="TextBox 23"/>
                  <p:cNvSpPr txBox="1">
                    <a:spLocks noChangeArrowheads="1"/>
                  </p:cNvSpPr>
                  <p:nvPr/>
                </p:nvSpPr>
                <p:spPr bwMode="auto">
                  <a:xfrm>
                    <a:off x="3962400" y="5371578"/>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Sinh viên</a:t>
                    </a:r>
                  </a:p>
                </p:txBody>
              </p:sp>
            </p:grpSp>
            <p:grpSp>
              <p:nvGrpSpPr>
                <p:cNvPr id="21564" name="Group 42"/>
                <p:cNvGrpSpPr>
                  <a:grpSpLocks/>
                </p:cNvGrpSpPr>
                <p:nvPr/>
              </p:nvGrpSpPr>
              <p:grpSpPr bwMode="auto">
                <a:xfrm>
                  <a:off x="3276600" y="2324622"/>
                  <a:ext cx="1066800" cy="762000"/>
                  <a:chOff x="3276600" y="2514600"/>
                  <a:chExt cx="1066800" cy="762000"/>
                </a:xfrm>
              </p:grpSpPr>
              <p:sp>
                <p:nvSpPr>
                  <p:cNvPr id="21" name="Diamond 20"/>
                  <p:cNvSpPr/>
                  <p:nvPr/>
                </p:nvSpPr>
                <p:spPr>
                  <a:xfrm>
                    <a:off x="3276600" y="2514600"/>
                    <a:ext cx="1066800" cy="761884"/>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66" name="TextBox 21"/>
                  <p:cNvSpPr txBox="1">
                    <a:spLocks noChangeArrowheads="1"/>
                  </p:cNvSpPr>
                  <p:nvPr/>
                </p:nvSpPr>
                <p:spPr bwMode="auto">
                  <a:xfrm>
                    <a:off x="3276600" y="2742156"/>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Kết quả</a:t>
                    </a:r>
                  </a:p>
                </p:txBody>
              </p:sp>
            </p:grpSp>
          </p:grpSp>
          <p:sp>
            <p:nvSpPr>
              <p:cNvPr id="21560" name="TextBox 13"/>
              <p:cNvSpPr txBox="1">
                <a:spLocks noChangeArrowheads="1"/>
              </p:cNvSpPr>
              <p:nvPr/>
            </p:nvSpPr>
            <p:spPr bwMode="auto">
              <a:xfrm>
                <a:off x="2667000" y="3429000"/>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1,n</a:t>
                </a:r>
              </a:p>
            </p:txBody>
          </p:sp>
          <p:sp>
            <p:nvSpPr>
              <p:cNvPr id="21561" name="TextBox 14"/>
              <p:cNvSpPr txBox="1">
                <a:spLocks noChangeArrowheads="1"/>
              </p:cNvSpPr>
              <p:nvPr/>
            </p:nvSpPr>
            <p:spPr bwMode="auto">
              <a:xfrm>
                <a:off x="4191000" y="3426023"/>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1,n</a:t>
                </a:r>
              </a:p>
            </p:txBody>
          </p:sp>
        </p:grpSp>
        <p:grpSp>
          <p:nvGrpSpPr>
            <p:cNvPr id="21533" name="Group 28"/>
            <p:cNvGrpSpPr>
              <a:grpSpLocks/>
            </p:cNvGrpSpPr>
            <p:nvPr/>
          </p:nvGrpSpPr>
          <p:grpSpPr bwMode="auto">
            <a:xfrm rot="-9740562">
              <a:off x="990600" y="2514600"/>
              <a:ext cx="609599" cy="93661"/>
              <a:chOff x="2362200" y="4173538"/>
              <a:chExt cx="1006475" cy="187325"/>
            </a:xfrm>
          </p:grpSpPr>
          <p:sp>
            <p:nvSpPr>
              <p:cNvPr id="21557"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1558"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grpSp>
          <p:nvGrpSpPr>
            <p:cNvPr id="21534" name="Group 29"/>
            <p:cNvGrpSpPr>
              <a:grpSpLocks/>
            </p:cNvGrpSpPr>
            <p:nvPr/>
          </p:nvGrpSpPr>
          <p:grpSpPr bwMode="auto">
            <a:xfrm rot="9812855">
              <a:off x="990601" y="2743200"/>
              <a:ext cx="609599" cy="93661"/>
              <a:chOff x="2362200" y="4173538"/>
              <a:chExt cx="1006475" cy="187325"/>
            </a:xfrm>
          </p:grpSpPr>
          <p:sp>
            <p:nvSpPr>
              <p:cNvPr id="21555"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1556"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21535" name="TextBox 32"/>
            <p:cNvSpPr txBox="1">
              <a:spLocks noChangeArrowheads="1"/>
            </p:cNvSpPr>
            <p:nvPr/>
          </p:nvSpPr>
          <p:spPr bwMode="auto">
            <a:xfrm>
              <a:off x="304800" y="2286000"/>
              <a:ext cx="76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Họ tên</a:t>
              </a:r>
            </a:p>
          </p:txBody>
        </p:sp>
        <p:sp>
          <p:nvSpPr>
            <p:cNvPr id="21536" name="TextBox 33"/>
            <p:cNvSpPr txBox="1">
              <a:spLocks noChangeArrowheads="1"/>
            </p:cNvSpPr>
            <p:nvPr/>
          </p:nvSpPr>
          <p:spPr bwMode="auto">
            <a:xfrm>
              <a:off x="304800" y="2667000"/>
              <a:ext cx="76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Mã số</a:t>
              </a:r>
            </a:p>
          </p:txBody>
        </p:sp>
        <p:grpSp>
          <p:nvGrpSpPr>
            <p:cNvPr id="21537" name="Group 34"/>
            <p:cNvGrpSpPr>
              <a:grpSpLocks/>
            </p:cNvGrpSpPr>
            <p:nvPr/>
          </p:nvGrpSpPr>
          <p:grpSpPr bwMode="auto">
            <a:xfrm>
              <a:off x="5943601" y="2464496"/>
              <a:ext cx="609599" cy="93661"/>
              <a:chOff x="2362200" y="4173538"/>
              <a:chExt cx="1006475" cy="187325"/>
            </a:xfrm>
          </p:grpSpPr>
          <p:sp>
            <p:nvSpPr>
              <p:cNvPr id="21553"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1554"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cxnSp>
          <p:nvCxnSpPr>
            <p:cNvPr id="40" name="Straight Connector 39"/>
            <p:cNvCxnSpPr/>
            <p:nvPr/>
          </p:nvCxnSpPr>
          <p:spPr>
            <a:xfrm>
              <a:off x="2743200" y="2665355"/>
              <a:ext cx="5334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343400" y="2665355"/>
              <a:ext cx="5334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nvGrpSpPr>
            <p:cNvPr id="21540" name="Group 42"/>
            <p:cNvGrpSpPr>
              <a:grpSpLocks/>
            </p:cNvGrpSpPr>
            <p:nvPr/>
          </p:nvGrpSpPr>
          <p:grpSpPr bwMode="auto">
            <a:xfrm>
              <a:off x="5943601" y="2667000"/>
              <a:ext cx="609599" cy="93661"/>
              <a:chOff x="2362200" y="4173538"/>
              <a:chExt cx="1006475" cy="187325"/>
            </a:xfrm>
          </p:grpSpPr>
          <p:sp>
            <p:nvSpPr>
              <p:cNvPr id="21551"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1552"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21541" name="TextBox 45"/>
            <p:cNvSpPr txBox="1">
              <a:spLocks noChangeArrowheads="1"/>
            </p:cNvSpPr>
            <p:nvPr/>
          </p:nvSpPr>
          <p:spPr bwMode="auto">
            <a:xfrm>
              <a:off x="6400800" y="2286000"/>
              <a:ext cx="1371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Mã học phần</a:t>
              </a:r>
            </a:p>
          </p:txBody>
        </p:sp>
        <p:sp>
          <p:nvSpPr>
            <p:cNvPr id="21542" name="TextBox 46"/>
            <p:cNvSpPr txBox="1">
              <a:spLocks noChangeArrowheads="1"/>
            </p:cNvSpPr>
            <p:nvPr/>
          </p:nvSpPr>
          <p:spPr bwMode="auto">
            <a:xfrm>
              <a:off x="6400800" y="2664023"/>
              <a:ext cx="1447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Tên học phần</a:t>
              </a:r>
            </a:p>
          </p:txBody>
        </p:sp>
        <p:grpSp>
          <p:nvGrpSpPr>
            <p:cNvPr id="21543" name="Group 47"/>
            <p:cNvGrpSpPr>
              <a:grpSpLocks/>
            </p:cNvGrpSpPr>
            <p:nvPr/>
          </p:nvGrpSpPr>
          <p:grpSpPr bwMode="auto">
            <a:xfrm rot="1649637">
              <a:off x="5880203" y="2895011"/>
              <a:ext cx="609603" cy="93661"/>
              <a:chOff x="2288024" y="4220064"/>
              <a:chExt cx="1006481" cy="187325"/>
            </a:xfrm>
          </p:grpSpPr>
          <p:sp>
            <p:nvSpPr>
              <p:cNvPr id="21549" name="Line 109"/>
              <p:cNvSpPr>
                <a:spLocks noChangeShapeType="1"/>
              </p:cNvSpPr>
              <p:nvPr/>
            </p:nvSpPr>
            <p:spPr bwMode="auto">
              <a:xfrm flipV="1">
                <a:off x="2288024" y="4314778"/>
                <a:ext cx="791979"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1550" name="Oval 110"/>
              <p:cNvSpPr>
                <a:spLocks noChangeArrowheads="1"/>
              </p:cNvSpPr>
              <p:nvPr/>
            </p:nvSpPr>
            <p:spPr bwMode="auto">
              <a:xfrm>
                <a:off x="3096510" y="4220064"/>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21544" name="TextBox 53"/>
            <p:cNvSpPr txBox="1">
              <a:spLocks noChangeArrowheads="1"/>
            </p:cNvSpPr>
            <p:nvPr/>
          </p:nvSpPr>
          <p:spPr bwMode="auto">
            <a:xfrm>
              <a:off x="6477000" y="2971800"/>
              <a:ext cx="1447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tín chỉ</a:t>
              </a:r>
            </a:p>
          </p:txBody>
        </p:sp>
        <p:grpSp>
          <p:nvGrpSpPr>
            <p:cNvPr id="21545" name="Group 54"/>
            <p:cNvGrpSpPr>
              <a:grpSpLocks/>
            </p:cNvGrpSpPr>
            <p:nvPr/>
          </p:nvGrpSpPr>
          <p:grpSpPr bwMode="auto">
            <a:xfrm rot="2056687">
              <a:off x="3783436" y="3059133"/>
              <a:ext cx="609599" cy="93661"/>
              <a:chOff x="2362200" y="4173538"/>
              <a:chExt cx="1006475" cy="187325"/>
            </a:xfrm>
          </p:grpSpPr>
          <p:sp>
            <p:nvSpPr>
              <p:cNvPr id="21547"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1548"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21546" name="TextBox 57"/>
            <p:cNvSpPr txBox="1">
              <a:spLocks noChangeArrowheads="1"/>
            </p:cNvSpPr>
            <p:nvPr/>
          </p:nvSpPr>
          <p:spPr bwMode="auto">
            <a:xfrm>
              <a:off x="4038600" y="3276600"/>
              <a:ext cx="76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Điểm</a:t>
              </a:r>
            </a:p>
          </p:txBody>
        </p:sp>
      </p:grpSp>
      <p:sp>
        <p:nvSpPr>
          <p:cNvPr id="21513" name="TextBox 59"/>
          <p:cNvSpPr txBox="1">
            <a:spLocks noChangeArrowheads="1"/>
          </p:cNvSpPr>
          <p:nvPr/>
        </p:nvSpPr>
        <p:spPr bwMode="auto">
          <a:xfrm>
            <a:off x="2438399" y="4111626"/>
            <a:ext cx="1851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dirty="0">
                <a:solidFill>
                  <a:schemeClr val="tx2"/>
                </a:solidFill>
                <a:cs typeface="Tahoma" panose="020B0604030504040204" pitchFamily="34" charset="0"/>
              </a:rPr>
              <a:t>sv1(A, 1)</a:t>
            </a:r>
          </a:p>
        </p:txBody>
      </p:sp>
      <p:sp>
        <p:nvSpPr>
          <p:cNvPr id="21514" name="TextBox 60"/>
          <p:cNvSpPr txBox="1">
            <a:spLocks noChangeArrowheads="1"/>
          </p:cNvSpPr>
          <p:nvPr/>
        </p:nvSpPr>
        <p:spPr bwMode="auto">
          <a:xfrm>
            <a:off x="2438399" y="4492678"/>
            <a:ext cx="1851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a:solidFill>
                  <a:schemeClr val="tx2"/>
                </a:solidFill>
                <a:cs typeface="Tahoma" panose="020B0604030504040204" pitchFamily="34" charset="0"/>
              </a:rPr>
              <a:t>sv2(B, 2)</a:t>
            </a:r>
          </a:p>
        </p:txBody>
      </p:sp>
      <p:sp>
        <p:nvSpPr>
          <p:cNvPr id="21515" name="TextBox 61"/>
          <p:cNvSpPr txBox="1">
            <a:spLocks noChangeArrowheads="1"/>
          </p:cNvSpPr>
          <p:nvPr/>
        </p:nvSpPr>
        <p:spPr bwMode="auto">
          <a:xfrm>
            <a:off x="2438399" y="4873730"/>
            <a:ext cx="1851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a:solidFill>
                  <a:schemeClr val="tx2"/>
                </a:solidFill>
                <a:cs typeface="Tahoma" panose="020B0604030504040204" pitchFamily="34" charset="0"/>
              </a:rPr>
              <a:t>sv3(C, 3)</a:t>
            </a:r>
          </a:p>
        </p:txBody>
      </p:sp>
      <p:sp>
        <p:nvSpPr>
          <p:cNvPr id="21516" name="TextBox 62"/>
          <p:cNvSpPr txBox="1">
            <a:spLocks noChangeArrowheads="1"/>
          </p:cNvSpPr>
          <p:nvPr/>
        </p:nvSpPr>
        <p:spPr bwMode="auto">
          <a:xfrm>
            <a:off x="8698267" y="4111626"/>
            <a:ext cx="1851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a:solidFill>
                  <a:schemeClr val="tx2"/>
                </a:solidFill>
                <a:cs typeface="Tahoma" panose="020B0604030504040204" pitchFamily="34" charset="0"/>
              </a:rPr>
              <a:t>hp1(01, CSDL, 4)</a:t>
            </a:r>
          </a:p>
        </p:txBody>
      </p:sp>
      <p:sp>
        <p:nvSpPr>
          <p:cNvPr id="21517" name="TextBox 63"/>
          <p:cNvSpPr txBox="1">
            <a:spLocks noChangeArrowheads="1"/>
          </p:cNvSpPr>
          <p:nvPr/>
        </p:nvSpPr>
        <p:spPr bwMode="auto">
          <a:xfrm>
            <a:off x="8696724" y="4492678"/>
            <a:ext cx="20278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dirty="0">
                <a:solidFill>
                  <a:schemeClr val="tx2"/>
                </a:solidFill>
                <a:cs typeface="Tahoma" panose="020B0604030504040204" pitchFamily="34" charset="0"/>
              </a:rPr>
              <a:t>hp2(02, CNPM, 4)</a:t>
            </a:r>
          </a:p>
        </p:txBody>
      </p:sp>
      <p:sp>
        <p:nvSpPr>
          <p:cNvPr id="21518" name="TextBox 64"/>
          <p:cNvSpPr txBox="1">
            <a:spLocks noChangeArrowheads="1"/>
          </p:cNvSpPr>
          <p:nvPr/>
        </p:nvSpPr>
        <p:spPr bwMode="auto">
          <a:xfrm>
            <a:off x="8698267" y="4873730"/>
            <a:ext cx="1851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a:solidFill>
                  <a:schemeClr val="tx2"/>
                </a:solidFill>
                <a:cs typeface="Tahoma" panose="020B0604030504040204" pitchFamily="34" charset="0"/>
              </a:rPr>
              <a:t>hp3(03, CTDL, 4)</a:t>
            </a:r>
          </a:p>
        </p:txBody>
      </p:sp>
      <p:sp>
        <p:nvSpPr>
          <p:cNvPr id="21519" name="TextBox 65"/>
          <p:cNvSpPr txBox="1">
            <a:spLocks noChangeArrowheads="1"/>
          </p:cNvSpPr>
          <p:nvPr/>
        </p:nvSpPr>
        <p:spPr bwMode="auto">
          <a:xfrm>
            <a:off x="5171581" y="4114603"/>
            <a:ext cx="1851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a:solidFill>
                  <a:schemeClr val="tx2"/>
                </a:solidFill>
                <a:cs typeface="Tahoma" panose="020B0604030504040204" pitchFamily="34" charset="0"/>
              </a:rPr>
              <a:t>sv1, hp1, 6</a:t>
            </a:r>
          </a:p>
        </p:txBody>
      </p:sp>
      <p:sp>
        <p:nvSpPr>
          <p:cNvPr id="21520" name="TextBox 66"/>
          <p:cNvSpPr txBox="1">
            <a:spLocks noChangeArrowheads="1"/>
          </p:cNvSpPr>
          <p:nvPr/>
        </p:nvSpPr>
        <p:spPr bwMode="auto">
          <a:xfrm>
            <a:off x="5171581" y="4495655"/>
            <a:ext cx="1851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a:solidFill>
                  <a:schemeClr val="tx2"/>
                </a:solidFill>
                <a:cs typeface="Tahoma" panose="020B0604030504040204" pitchFamily="34" charset="0"/>
              </a:rPr>
              <a:t>sv2, hp1, 7</a:t>
            </a:r>
          </a:p>
        </p:txBody>
      </p:sp>
      <p:sp>
        <p:nvSpPr>
          <p:cNvPr id="21521" name="TextBox 67"/>
          <p:cNvSpPr txBox="1">
            <a:spLocks noChangeArrowheads="1"/>
          </p:cNvSpPr>
          <p:nvPr/>
        </p:nvSpPr>
        <p:spPr bwMode="auto">
          <a:xfrm>
            <a:off x="5171581" y="4876707"/>
            <a:ext cx="1851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a:solidFill>
                  <a:schemeClr val="tx2"/>
                </a:solidFill>
                <a:cs typeface="Tahoma" panose="020B0604030504040204" pitchFamily="34" charset="0"/>
              </a:rPr>
              <a:t>sv3, hp2, 8</a:t>
            </a:r>
          </a:p>
        </p:txBody>
      </p:sp>
      <p:cxnSp>
        <p:nvCxnSpPr>
          <p:cNvPr id="70" name="Straight Connector 69"/>
          <p:cNvCxnSpPr/>
          <p:nvPr/>
        </p:nvCxnSpPr>
        <p:spPr bwMode="auto">
          <a:xfrm>
            <a:off x="6758589" y="4267201"/>
            <a:ext cx="185151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auto">
          <a:xfrm flipV="1">
            <a:off x="6758589" y="4267201"/>
            <a:ext cx="1851510" cy="3810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bwMode="auto">
          <a:xfrm flipV="1">
            <a:off x="6758589" y="4648201"/>
            <a:ext cx="1851510" cy="3810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1525" name="TextBox 74"/>
          <p:cNvSpPr txBox="1">
            <a:spLocks noChangeArrowheads="1"/>
          </p:cNvSpPr>
          <p:nvPr/>
        </p:nvSpPr>
        <p:spPr bwMode="auto">
          <a:xfrm>
            <a:off x="5171581" y="5254782"/>
            <a:ext cx="1851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a:solidFill>
                  <a:schemeClr val="tx2"/>
                </a:solidFill>
                <a:cs typeface="Tahoma" panose="020B0604030504040204" pitchFamily="34" charset="0"/>
              </a:rPr>
              <a:t>sv1, hp3, 9</a:t>
            </a:r>
          </a:p>
        </p:txBody>
      </p:sp>
      <p:grpSp>
        <p:nvGrpSpPr>
          <p:cNvPr id="21526" name="Group 81"/>
          <p:cNvGrpSpPr>
            <a:grpSpLocks/>
          </p:cNvGrpSpPr>
          <p:nvPr/>
        </p:nvGrpSpPr>
        <p:grpSpPr bwMode="auto">
          <a:xfrm>
            <a:off x="3501023" y="4267024"/>
            <a:ext cx="1498842" cy="1144744"/>
            <a:chOff x="1981200" y="3812977"/>
            <a:chExt cx="1600200" cy="1144588"/>
          </a:xfrm>
        </p:grpSpPr>
        <p:cxnSp>
          <p:nvCxnSpPr>
            <p:cNvPr id="69" name="Straight Connector 68"/>
            <p:cNvCxnSpPr/>
            <p:nvPr/>
          </p:nvCxnSpPr>
          <p:spPr>
            <a:xfrm>
              <a:off x="1981200" y="3813154"/>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981200" y="4194102"/>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981200" y="4575050"/>
              <a:ext cx="1600200" cy="1588"/>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981200" y="3813154"/>
              <a:ext cx="1600200" cy="1144432"/>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cxnSp>
        <p:nvCxnSpPr>
          <p:cNvPr id="77" name="Straight Connector 76"/>
          <p:cNvCxnSpPr/>
          <p:nvPr/>
        </p:nvCxnSpPr>
        <p:spPr bwMode="auto">
          <a:xfrm flipV="1">
            <a:off x="6758589" y="5029201"/>
            <a:ext cx="1851510" cy="3810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5947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2.1.6.Thuộc </a:t>
            </a:r>
            <a:r>
              <a:rPr lang="en-US" dirty="0" err="1"/>
              <a:t>tính</a:t>
            </a:r>
            <a:r>
              <a:rPr lang="en-US" dirty="0"/>
              <a:t> (</a:t>
            </a:r>
            <a:r>
              <a:rPr lang="en-US" dirty="0" err="1"/>
              <a:t>tt</a:t>
            </a:r>
            <a:r>
              <a:rPr lang="en-US" dirty="0"/>
              <a:t>)</a:t>
            </a:r>
          </a:p>
        </p:txBody>
      </p:sp>
      <p:sp>
        <p:nvSpPr>
          <p:cNvPr id="22531" name="Content Placeholder 2"/>
          <p:cNvSpPr>
            <a:spLocks noGrp="1"/>
          </p:cNvSpPr>
          <p:nvPr>
            <p:ph idx="1"/>
          </p:nvPr>
        </p:nvSpPr>
        <p:spPr>
          <a:xfrm>
            <a:off x="1365496" y="1772285"/>
            <a:ext cx="8305800" cy="838200"/>
          </a:xfrm>
        </p:spPr>
        <p:txBody>
          <a:bodyPr/>
          <a:lstStyle/>
          <a:p>
            <a:r>
              <a:rPr lang="en-US" dirty="0" err="1"/>
              <a:t>Ví</a:t>
            </a:r>
            <a:r>
              <a:rPr lang="en-US" dirty="0"/>
              <a:t> </a:t>
            </a:r>
            <a:r>
              <a:rPr lang="en-US" dirty="0" err="1"/>
              <a:t>dụ</a:t>
            </a:r>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8121B5C1-6A2D-4F45-9577-541D98AAB3E6}" type="slidenum">
              <a:rPr lang="en-US" sz="1000">
                <a:solidFill>
                  <a:srgbClr val="898989"/>
                </a:solidFill>
                <a:cs typeface="Tahoma" panose="020B0604030504040204" pitchFamily="34" charset="0"/>
              </a:rPr>
              <a:pPr eaLnBrk="1" hangingPunct="1"/>
              <a:t>18</a:t>
            </a:fld>
            <a:endParaRPr lang="en-US" sz="1000">
              <a:solidFill>
                <a:srgbClr val="898989"/>
              </a:solidFill>
              <a:cs typeface="Tahoma" panose="020B0604030504040204" pitchFamily="34" charset="0"/>
            </a:endParaRPr>
          </a:p>
        </p:txBody>
      </p:sp>
      <p:grpSp>
        <p:nvGrpSpPr>
          <p:cNvPr id="22535" name="Group 133"/>
          <p:cNvGrpSpPr>
            <a:grpSpLocks/>
          </p:cNvGrpSpPr>
          <p:nvPr/>
        </p:nvGrpSpPr>
        <p:grpSpPr bwMode="auto">
          <a:xfrm>
            <a:off x="1569133" y="1956517"/>
            <a:ext cx="8951279" cy="2776954"/>
            <a:chOff x="-31066" y="1676400"/>
            <a:chExt cx="8641666" cy="2776754"/>
          </a:xfrm>
        </p:grpSpPr>
        <p:grpSp>
          <p:nvGrpSpPr>
            <p:cNvPr id="22541" name="Group 77"/>
            <p:cNvGrpSpPr>
              <a:grpSpLocks/>
            </p:cNvGrpSpPr>
            <p:nvPr/>
          </p:nvGrpSpPr>
          <p:grpSpPr bwMode="auto">
            <a:xfrm>
              <a:off x="2133600" y="2438345"/>
              <a:ext cx="4838700" cy="1661993"/>
              <a:chOff x="3962400" y="3962345"/>
              <a:chExt cx="4838700" cy="1661993"/>
            </a:xfrm>
          </p:grpSpPr>
          <p:grpSp>
            <p:nvGrpSpPr>
              <p:cNvPr id="22578" name="Group 41"/>
              <p:cNvGrpSpPr>
                <a:grpSpLocks/>
              </p:cNvGrpSpPr>
              <p:nvPr/>
            </p:nvGrpSpPr>
            <p:grpSpPr bwMode="auto">
              <a:xfrm>
                <a:off x="3962400" y="3962345"/>
                <a:ext cx="4838700" cy="1661993"/>
                <a:chOff x="2133600" y="2452156"/>
                <a:chExt cx="4838700" cy="1661993"/>
              </a:xfrm>
            </p:grpSpPr>
            <p:sp>
              <p:nvSpPr>
                <p:cNvPr id="84" name="AutoShape 30"/>
                <p:cNvSpPr>
                  <a:spLocks noChangeArrowheads="1"/>
                </p:cNvSpPr>
                <p:nvPr/>
              </p:nvSpPr>
              <p:spPr bwMode="auto">
                <a:xfrm>
                  <a:off x="5715000" y="2680740"/>
                  <a:ext cx="1257300" cy="380973"/>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2000">
                    <a:cs typeface="Arial" charset="0"/>
                  </a:endParaRPr>
                </a:p>
              </p:txBody>
            </p:sp>
            <p:sp>
              <p:nvSpPr>
                <p:cNvPr id="85" name="TextBox 84"/>
                <p:cNvSpPr txBox="1"/>
                <p:nvPr/>
              </p:nvSpPr>
              <p:spPr>
                <a:xfrm>
                  <a:off x="5765800" y="2715662"/>
                  <a:ext cx="1143000" cy="584733"/>
                </a:xfrm>
                <a:prstGeom prst="rect">
                  <a:avLst/>
                </a:prstGeom>
                <a:noFill/>
              </p:spPr>
              <p:txBody>
                <a:bodyPr>
                  <a:spAutoFit/>
                </a:bodyPr>
                <a:lstStyle/>
                <a:p>
                  <a:pPr algn="ctr">
                    <a:defRPr/>
                  </a:pPr>
                  <a:r>
                    <a:rPr lang="en-US" sz="1600" b="1">
                      <a:solidFill>
                        <a:schemeClr val="accent6">
                          <a:lumMod val="75000"/>
                        </a:schemeClr>
                      </a:solidFill>
                      <a:cs typeface="Tahoma" pitchFamily="34" charset="0"/>
                    </a:rPr>
                    <a:t>Thành phố</a:t>
                  </a:r>
                </a:p>
              </p:txBody>
            </p:sp>
            <p:sp>
              <p:nvSpPr>
                <p:cNvPr id="86" name="AutoShape 30"/>
                <p:cNvSpPr>
                  <a:spLocks noChangeArrowheads="1"/>
                </p:cNvSpPr>
                <p:nvPr/>
              </p:nvSpPr>
              <p:spPr bwMode="auto">
                <a:xfrm>
                  <a:off x="2133600" y="2680740"/>
                  <a:ext cx="1295400" cy="380973"/>
                </a:xfrm>
                <a:prstGeom prst="roundRect">
                  <a:avLst>
                    <a:gd name="adj" fmla="val 16667"/>
                  </a:avLst>
                </a:prstGeom>
                <a:solidFill>
                  <a:srgbClr val="FFFFFF"/>
                </a:solidFill>
                <a:ln w="25400">
                  <a:solidFill>
                    <a:schemeClr val="accent6">
                      <a:lumMod val="75000"/>
                    </a:schemeClr>
                  </a:solidFill>
                  <a:round/>
                  <a:headEnd/>
                  <a:tailEnd/>
                </a:ln>
              </p:spPr>
              <p:txBody>
                <a:bodyPr/>
                <a:lstStyle/>
                <a:p>
                  <a:pPr algn="ctr">
                    <a:defRPr/>
                  </a:pPr>
                  <a:endParaRPr lang="en-US" sz="2000">
                    <a:cs typeface="Arial" charset="0"/>
                  </a:endParaRPr>
                </a:p>
              </p:txBody>
            </p:sp>
            <p:sp>
              <p:nvSpPr>
                <p:cNvPr id="87" name="TextBox 86"/>
                <p:cNvSpPr txBox="1"/>
                <p:nvPr/>
              </p:nvSpPr>
              <p:spPr>
                <a:xfrm>
                  <a:off x="2159000" y="2715662"/>
                  <a:ext cx="1219200" cy="338530"/>
                </a:xfrm>
                <a:prstGeom prst="rect">
                  <a:avLst/>
                </a:prstGeom>
                <a:noFill/>
              </p:spPr>
              <p:txBody>
                <a:bodyPr>
                  <a:spAutoFit/>
                </a:bodyPr>
                <a:lstStyle/>
                <a:p>
                  <a:pPr algn="ctr">
                    <a:defRPr/>
                  </a:pPr>
                  <a:r>
                    <a:rPr lang="en-US" sz="1600" b="1">
                      <a:solidFill>
                        <a:schemeClr val="accent6">
                          <a:lumMod val="75000"/>
                        </a:schemeClr>
                      </a:solidFill>
                      <a:cs typeface="Tahoma" pitchFamily="34" charset="0"/>
                    </a:rPr>
                    <a:t>Con người</a:t>
                  </a:r>
                </a:p>
              </p:txBody>
            </p:sp>
            <p:sp>
              <p:nvSpPr>
                <p:cNvPr id="88" name="Diamond 87"/>
                <p:cNvSpPr/>
                <p:nvPr/>
              </p:nvSpPr>
              <p:spPr>
                <a:xfrm>
                  <a:off x="3962400" y="2452156"/>
                  <a:ext cx="990600" cy="747659"/>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p>
              </p:txBody>
            </p:sp>
            <p:sp>
              <p:nvSpPr>
                <p:cNvPr id="89" name="TextBox 88"/>
                <p:cNvSpPr txBox="1"/>
                <p:nvPr/>
              </p:nvSpPr>
              <p:spPr>
                <a:xfrm>
                  <a:off x="3962400" y="2677565"/>
                  <a:ext cx="990600" cy="338530"/>
                </a:xfrm>
                <a:prstGeom prst="rect">
                  <a:avLst/>
                </a:prstGeom>
                <a:noFill/>
              </p:spPr>
              <p:txBody>
                <a:bodyPr>
                  <a:spAutoFit/>
                </a:bodyPr>
                <a:lstStyle/>
                <a:p>
                  <a:pPr algn="ctr">
                    <a:defRPr/>
                  </a:pPr>
                  <a:r>
                    <a:rPr lang="en-US" sz="1600" b="1">
                      <a:solidFill>
                        <a:schemeClr val="accent6">
                          <a:lumMod val="75000"/>
                        </a:schemeClr>
                      </a:solidFill>
                      <a:cs typeface="Tahoma" pitchFamily="34" charset="0"/>
                    </a:rPr>
                    <a:t>Sống ở</a:t>
                  </a:r>
                </a:p>
              </p:txBody>
            </p:sp>
            <p:cxnSp>
              <p:nvCxnSpPr>
                <p:cNvPr id="90" name="Straight Connector 89"/>
                <p:cNvCxnSpPr>
                  <a:endCxn id="89" idx="1"/>
                </p:cNvCxnSpPr>
                <p:nvPr/>
              </p:nvCxnSpPr>
              <p:spPr>
                <a:xfrm>
                  <a:off x="3429000" y="2833129"/>
                  <a:ext cx="533400" cy="13700"/>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9" idx="3"/>
                </p:cNvCxnSpPr>
                <p:nvPr/>
              </p:nvCxnSpPr>
              <p:spPr>
                <a:xfrm flipV="1">
                  <a:off x="4953000" y="2834717"/>
                  <a:ext cx="762000" cy="12112"/>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2" name="Diamond 91"/>
                <p:cNvSpPr/>
                <p:nvPr/>
              </p:nvSpPr>
              <p:spPr>
                <a:xfrm>
                  <a:off x="3962400" y="3366490"/>
                  <a:ext cx="990600" cy="747659"/>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p>
              </p:txBody>
            </p:sp>
            <p:sp>
              <p:nvSpPr>
                <p:cNvPr id="93" name="TextBox 92"/>
                <p:cNvSpPr txBox="1"/>
                <p:nvPr/>
              </p:nvSpPr>
              <p:spPr>
                <a:xfrm>
                  <a:off x="3962400" y="3591899"/>
                  <a:ext cx="990600" cy="338530"/>
                </a:xfrm>
                <a:prstGeom prst="rect">
                  <a:avLst/>
                </a:prstGeom>
                <a:noFill/>
              </p:spPr>
              <p:txBody>
                <a:bodyPr>
                  <a:spAutoFit/>
                </a:bodyPr>
                <a:lstStyle/>
                <a:p>
                  <a:pPr algn="ctr">
                    <a:defRPr/>
                  </a:pPr>
                  <a:r>
                    <a:rPr lang="en-US" sz="1600" b="1">
                      <a:solidFill>
                        <a:schemeClr val="accent6">
                          <a:lumMod val="75000"/>
                        </a:schemeClr>
                      </a:solidFill>
                      <a:cs typeface="Tahoma" pitchFamily="34" charset="0"/>
                    </a:rPr>
                    <a:t>Sinh tại</a:t>
                  </a:r>
                </a:p>
              </p:txBody>
            </p:sp>
            <p:cxnSp>
              <p:nvCxnSpPr>
                <p:cNvPr id="94" name="Straight Connector 93"/>
                <p:cNvCxnSpPr/>
                <p:nvPr/>
              </p:nvCxnSpPr>
              <p:spPr>
                <a:xfrm rot="5400000">
                  <a:off x="5677719" y="3403793"/>
                  <a:ext cx="685751"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2705919" y="3403793"/>
                  <a:ext cx="685751"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048000" y="3733177"/>
                  <a:ext cx="9144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953000" y="3733177"/>
                  <a:ext cx="1066800" cy="1587"/>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80" name="TextBox 79"/>
              <p:cNvSpPr txBox="1"/>
              <p:nvPr/>
            </p:nvSpPr>
            <p:spPr>
              <a:xfrm>
                <a:off x="5181600" y="4038540"/>
                <a:ext cx="685800" cy="338530"/>
              </a:xfrm>
              <a:prstGeom prst="rect">
                <a:avLst/>
              </a:prstGeom>
              <a:noFill/>
            </p:spPr>
            <p:txBody>
              <a:bodyPr>
                <a:spAutoFit/>
              </a:bodyPr>
              <a:lstStyle/>
              <a:p>
                <a:pPr algn="ctr">
                  <a:defRPr/>
                </a:pPr>
                <a:r>
                  <a:rPr lang="en-US" sz="1600" i="1">
                    <a:solidFill>
                      <a:schemeClr val="accent6">
                        <a:lumMod val="75000"/>
                      </a:schemeClr>
                    </a:solidFill>
                    <a:cs typeface="Tahoma" pitchFamily="34" charset="0"/>
                  </a:rPr>
                  <a:t>1,1</a:t>
                </a:r>
              </a:p>
            </p:txBody>
          </p:sp>
          <p:sp>
            <p:nvSpPr>
              <p:cNvPr id="81" name="TextBox 80"/>
              <p:cNvSpPr txBox="1"/>
              <p:nvPr/>
            </p:nvSpPr>
            <p:spPr>
              <a:xfrm>
                <a:off x="6781800" y="4038540"/>
                <a:ext cx="685800" cy="338530"/>
              </a:xfrm>
              <a:prstGeom prst="rect">
                <a:avLst/>
              </a:prstGeom>
              <a:noFill/>
            </p:spPr>
            <p:txBody>
              <a:bodyPr>
                <a:spAutoFit/>
              </a:bodyPr>
              <a:lstStyle/>
              <a:p>
                <a:pPr algn="ctr">
                  <a:defRPr/>
                </a:pPr>
                <a:r>
                  <a:rPr lang="en-US" sz="1600" i="1">
                    <a:solidFill>
                      <a:schemeClr val="accent6">
                        <a:lumMod val="75000"/>
                      </a:schemeClr>
                    </a:solidFill>
                    <a:cs typeface="Tahoma" pitchFamily="34" charset="0"/>
                  </a:rPr>
                  <a:t>0,n</a:t>
                </a:r>
              </a:p>
            </p:txBody>
          </p:sp>
          <p:sp>
            <p:nvSpPr>
              <p:cNvPr id="82" name="TextBox 81"/>
              <p:cNvSpPr txBox="1"/>
              <p:nvPr/>
            </p:nvSpPr>
            <p:spPr>
              <a:xfrm>
                <a:off x="4953000" y="4952874"/>
                <a:ext cx="685800" cy="338530"/>
              </a:xfrm>
              <a:prstGeom prst="rect">
                <a:avLst/>
              </a:prstGeom>
              <a:noFill/>
            </p:spPr>
            <p:txBody>
              <a:bodyPr>
                <a:spAutoFit/>
              </a:bodyPr>
              <a:lstStyle/>
              <a:p>
                <a:pPr algn="ctr">
                  <a:defRPr/>
                </a:pPr>
                <a:r>
                  <a:rPr lang="en-US" sz="1600" i="1">
                    <a:solidFill>
                      <a:schemeClr val="accent6">
                        <a:lumMod val="75000"/>
                      </a:schemeClr>
                    </a:solidFill>
                    <a:cs typeface="Tahoma" pitchFamily="34" charset="0"/>
                  </a:rPr>
                  <a:t>1,1</a:t>
                </a:r>
              </a:p>
            </p:txBody>
          </p:sp>
          <p:sp>
            <p:nvSpPr>
              <p:cNvPr id="83" name="TextBox 82"/>
              <p:cNvSpPr txBox="1"/>
              <p:nvPr/>
            </p:nvSpPr>
            <p:spPr>
              <a:xfrm>
                <a:off x="6858000" y="4952874"/>
                <a:ext cx="685800" cy="338530"/>
              </a:xfrm>
              <a:prstGeom prst="rect">
                <a:avLst/>
              </a:prstGeom>
              <a:noFill/>
            </p:spPr>
            <p:txBody>
              <a:bodyPr>
                <a:spAutoFit/>
              </a:bodyPr>
              <a:lstStyle/>
              <a:p>
                <a:pPr algn="ctr">
                  <a:defRPr/>
                </a:pPr>
                <a:r>
                  <a:rPr lang="en-US" sz="1600" i="1">
                    <a:solidFill>
                      <a:schemeClr val="accent6">
                        <a:lumMod val="75000"/>
                      </a:schemeClr>
                    </a:solidFill>
                    <a:cs typeface="Tahoma" pitchFamily="34" charset="0"/>
                  </a:rPr>
                  <a:t>0,n</a:t>
                </a:r>
              </a:p>
            </p:txBody>
          </p:sp>
        </p:grpSp>
        <p:sp>
          <p:nvSpPr>
            <p:cNvPr id="99" name="TextBox 98"/>
            <p:cNvSpPr txBox="1"/>
            <p:nvPr/>
          </p:nvSpPr>
          <p:spPr>
            <a:xfrm>
              <a:off x="852488" y="2362151"/>
              <a:ext cx="762000" cy="338530"/>
            </a:xfrm>
            <a:prstGeom prst="rect">
              <a:avLst/>
            </a:prstGeom>
            <a:noFill/>
          </p:spPr>
          <p:txBody>
            <a:bodyPr>
              <a:spAutoFit/>
            </a:bodyPr>
            <a:lstStyle/>
            <a:p>
              <a:pPr algn="ctr">
                <a:defRPr/>
              </a:pPr>
              <a:r>
                <a:rPr lang="en-US" sz="1600">
                  <a:solidFill>
                    <a:schemeClr val="accent6">
                      <a:lumMod val="75000"/>
                    </a:schemeClr>
                  </a:solidFill>
                  <a:cs typeface="Tahoma" pitchFamily="34" charset="0"/>
                </a:rPr>
                <a:t>Họ tên</a:t>
              </a:r>
            </a:p>
          </p:txBody>
        </p:sp>
        <p:grpSp>
          <p:nvGrpSpPr>
            <p:cNvPr id="22543" name="Group 100"/>
            <p:cNvGrpSpPr>
              <a:grpSpLocks/>
            </p:cNvGrpSpPr>
            <p:nvPr/>
          </p:nvGrpSpPr>
          <p:grpSpPr bwMode="auto">
            <a:xfrm>
              <a:off x="1545099" y="2530582"/>
              <a:ext cx="599720" cy="126263"/>
              <a:chOff x="1545099" y="2530582"/>
              <a:chExt cx="599720" cy="126263"/>
            </a:xfrm>
          </p:grpSpPr>
          <p:sp>
            <p:nvSpPr>
              <p:cNvPr id="98" name="Line 109"/>
              <p:cNvSpPr>
                <a:spLocks noChangeShapeType="1"/>
              </p:cNvSpPr>
              <p:nvPr/>
            </p:nvSpPr>
            <p:spPr bwMode="auto">
              <a:xfrm rot="11859438" flipV="1">
                <a:off x="1665288" y="2657404"/>
                <a:ext cx="479425" cy="0"/>
              </a:xfrm>
              <a:prstGeom prst="line">
                <a:avLst/>
              </a:prstGeom>
              <a:noFill/>
              <a:ln w="25400">
                <a:solidFill>
                  <a:schemeClr val="accent6">
                    <a:lumMod val="75000"/>
                  </a:schemeClr>
                </a:solidFill>
                <a:round/>
                <a:headEnd/>
                <a:tailEnd/>
              </a:ln>
              <a:effectLst/>
            </p:spPr>
            <p:txBody>
              <a:bodyPr/>
              <a:lstStyle/>
              <a:p>
                <a:pPr algn="ctr">
                  <a:defRPr/>
                </a:pPr>
                <a:endParaRPr lang="en-US" sz="1600" b="1">
                  <a:solidFill>
                    <a:schemeClr val="accent6">
                      <a:lumMod val="75000"/>
                    </a:schemeClr>
                  </a:solidFill>
                  <a:cs typeface="Arial" charset="0"/>
                </a:endParaRPr>
              </a:p>
            </p:txBody>
          </p:sp>
          <p:sp>
            <p:nvSpPr>
              <p:cNvPr id="100" name="Oval 110"/>
              <p:cNvSpPr>
                <a:spLocks noChangeArrowheads="1"/>
              </p:cNvSpPr>
              <p:nvPr/>
            </p:nvSpPr>
            <p:spPr bwMode="auto">
              <a:xfrm rot="11859438">
                <a:off x="1544638" y="2530413"/>
                <a:ext cx="120650" cy="93656"/>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600" b="1">
                  <a:solidFill>
                    <a:schemeClr val="tx2"/>
                  </a:solidFill>
                  <a:cs typeface="Arial" charset="0"/>
                </a:endParaRPr>
              </a:p>
            </p:txBody>
          </p:sp>
        </p:grpSp>
        <p:grpSp>
          <p:nvGrpSpPr>
            <p:cNvPr id="22544" name="Group 101"/>
            <p:cNvGrpSpPr>
              <a:grpSpLocks/>
            </p:cNvGrpSpPr>
            <p:nvPr/>
          </p:nvGrpSpPr>
          <p:grpSpPr bwMode="auto">
            <a:xfrm rot="-1201064">
              <a:off x="1524000" y="2682982"/>
              <a:ext cx="599720" cy="126263"/>
              <a:chOff x="1545099" y="2530582"/>
              <a:chExt cx="599720" cy="126263"/>
            </a:xfrm>
          </p:grpSpPr>
          <p:sp>
            <p:nvSpPr>
              <p:cNvPr id="103" name="Line 109"/>
              <p:cNvSpPr>
                <a:spLocks noChangeShapeType="1"/>
              </p:cNvSpPr>
              <p:nvPr/>
            </p:nvSpPr>
            <p:spPr bwMode="auto">
              <a:xfrm rot="11859438" flipV="1">
                <a:off x="1665397" y="2656369"/>
                <a:ext cx="479425" cy="0"/>
              </a:xfrm>
              <a:prstGeom prst="line">
                <a:avLst/>
              </a:prstGeom>
              <a:noFill/>
              <a:ln w="25400">
                <a:solidFill>
                  <a:schemeClr val="accent6">
                    <a:lumMod val="75000"/>
                  </a:schemeClr>
                </a:solidFill>
                <a:round/>
                <a:headEnd/>
                <a:tailEnd/>
              </a:ln>
              <a:effectLst/>
            </p:spPr>
            <p:txBody>
              <a:bodyPr/>
              <a:lstStyle/>
              <a:p>
                <a:pPr algn="ctr">
                  <a:defRPr/>
                </a:pPr>
                <a:endParaRPr lang="en-US" sz="1600" b="1">
                  <a:solidFill>
                    <a:schemeClr val="accent6">
                      <a:lumMod val="75000"/>
                    </a:schemeClr>
                  </a:solidFill>
                  <a:cs typeface="Arial" charset="0"/>
                </a:endParaRPr>
              </a:p>
            </p:txBody>
          </p:sp>
          <p:sp>
            <p:nvSpPr>
              <p:cNvPr id="104" name="Oval 110"/>
              <p:cNvSpPr>
                <a:spLocks noChangeArrowheads="1"/>
              </p:cNvSpPr>
              <p:nvPr/>
            </p:nvSpPr>
            <p:spPr bwMode="auto">
              <a:xfrm rot="11859438">
                <a:off x="1545229" y="2525065"/>
                <a:ext cx="120650" cy="98418"/>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600" b="1">
                  <a:solidFill>
                    <a:schemeClr val="tx2"/>
                  </a:solidFill>
                  <a:cs typeface="Arial" charset="0"/>
                </a:endParaRPr>
              </a:p>
            </p:txBody>
          </p:sp>
        </p:grpSp>
        <p:sp>
          <p:nvSpPr>
            <p:cNvPr id="105" name="TextBox 104"/>
            <p:cNvSpPr txBox="1"/>
            <p:nvPr/>
          </p:nvSpPr>
          <p:spPr>
            <a:xfrm>
              <a:off x="533400" y="2666929"/>
              <a:ext cx="1066800" cy="338530"/>
            </a:xfrm>
            <a:prstGeom prst="rect">
              <a:avLst/>
            </a:prstGeom>
            <a:noFill/>
          </p:spPr>
          <p:txBody>
            <a:bodyPr>
              <a:spAutoFit/>
            </a:bodyPr>
            <a:lstStyle/>
            <a:p>
              <a:pPr algn="ctr">
                <a:defRPr/>
              </a:pPr>
              <a:r>
                <a:rPr lang="en-US" sz="1600">
                  <a:solidFill>
                    <a:schemeClr val="accent6">
                      <a:lumMod val="75000"/>
                    </a:schemeClr>
                  </a:solidFill>
                  <a:cs typeface="Tahoma" pitchFamily="34" charset="0"/>
                </a:rPr>
                <a:t>Số CMND</a:t>
              </a:r>
            </a:p>
          </p:txBody>
        </p:sp>
        <p:grpSp>
          <p:nvGrpSpPr>
            <p:cNvPr id="22546" name="Group 105"/>
            <p:cNvGrpSpPr>
              <a:grpSpLocks/>
            </p:cNvGrpSpPr>
            <p:nvPr/>
          </p:nvGrpSpPr>
          <p:grpSpPr bwMode="auto">
            <a:xfrm rot="-2133618">
              <a:off x="1512788" y="2835324"/>
              <a:ext cx="599720" cy="126263"/>
              <a:chOff x="1545099" y="2530582"/>
              <a:chExt cx="599720" cy="126263"/>
            </a:xfrm>
          </p:grpSpPr>
          <p:sp>
            <p:nvSpPr>
              <p:cNvPr id="107" name="Line 109"/>
              <p:cNvSpPr>
                <a:spLocks noChangeShapeType="1"/>
              </p:cNvSpPr>
              <p:nvPr/>
            </p:nvSpPr>
            <p:spPr bwMode="auto">
              <a:xfrm rot="11859438" flipV="1">
                <a:off x="1665843" y="2656827"/>
                <a:ext cx="479425" cy="0"/>
              </a:xfrm>
              <a:prstGeom prst="line">
                <a:avLst/>
              </a:prstGeom>
              <a:noFill/>
              <a:ln w="25400">
                <a:solidFill>
                  <a:schemeClr val="accent6">
                    <a:lumMod val="75000"/>
                  </a:schemeClr>
                </a:solidFill>
                <a:round/>
                <a:headEnd/>
                <a:tailEnd/>
              </a:ln>
              <a:effectLst/>
            </p:spPr>
            <p:txBody>
              <a:bodyPr/>
              <a:lstStyle/>
              <a:p>
                <a:pPr algn="ctr">
                  <a:defRPr/>
                </a:pPr>
                <a:endParaRPr lang="en-US" sz="1600" b="1">
                  <a:solidFill>
                    <a:schemeClr val="accent6">
                      <a:lumMod val="75000"/>
                    </a:schemeClr>
                  </a:solidFill>
                  <a:cs typeface="Arial" charset="0"/>
                </a:endParaRPr>
              </a:p>
            </p:txBody>
          </p:sp>
          <p:sp>
            <p:nvSpPr>
              <p:cNvPr id="108" name="Oval 110"/>
              <p:cNvSpPr>
                <a:spLocks noChangeArrowheads="1"/>
              </p:cNvSpPr>
              <p:nvPr/>
            </p:nvSpPr>
            <p:spPr bwMode="auto">
              <a:xfrm rot="11859438">
                <a:off x="1544827" y="2527155"/>
                <a:ext cx="120650" cy="95243"/>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600" b="1">
                  <a:solidFill>
                    <a:schemeClr val="tx2"/>
                  </a:solidFill>
                  <a:cs typeface="Arial" charset="0"/>
                </a:endParaRPr>
              </a:p>
            </p:txBody>
          </p:sp>
        </p:grpSp>
        <p:sp>
          <p:nvSpPr>
            <p:cNvPr id="109" name="TextBox 108"/>
            <p:cNvSpPr txBox="1"/>
            <p:nvPr/>
          </p:nvSpPr>
          <p:spPr>
            <a:xfrm>
              <a:off x="-31066" y="2968532"/>
              <a:ext cx="1631266" cy="338530"/>
            </a:xfrm>
            <a:prstGeom prst="rect">
              <a:avLst/>
            </a:prstGeom>
            <a:noFill/>
          </p:spPr>
          <p:txBody>
            <a:bodyPr wrap="square">
              <a:spAutoFit/>
            </a:bodyPr>
            <a:lstStyle/>
            <a:p>
              <a:pPr algn="ctr">
                <a:defRPr/>
              </a:pPr>
              <a:r>
                <a:rPr lang="en-US" sz="1600" dirty="0" err="1">
                  <a:solidFill>
                    <a:schemeClr val="accent6">
                      <a:lumMod val="75000"/>
                    </a:schemeClr>
                  </a:solidFill>
                  <a:cs typeface="Tahoma" pitchFamily="34" charset="0"/>
                </a:rPr>
                <a:t>Nghề</a:t>
              </a:r>
              <a:r>
                <a:rPr lang="en-US" sz="1600" dirty="0">
                  <a:solidFill>
                    <a:schemeClr val="accent6">
                      <a:lumMod val="75000"/>
                    </a:schemeClr>
                  </a:solidFill>
                  <a:cs typeface="Tahoma" pitchFamily="34" charset="0"/>
                </a:rPr>
                <a:t> </a:t>
              </a:r>
              <a:r>
                <a:rPr lang="en-US" sz="1600" dirty="0" err="1">
                  <a:solidFill>
                    <a:schemeClr val="accent6">
                      <a:lumMod val="75000"/>
                    </a:schemeClr>
                  </a:solidFill>
                  <a:cs typeface="Tahoma" pitchFamily="34" charset="0"/>
                </a:rPr>
                <a:t>nghiệp</a:t>
              </a:r>
              <a:endParaRPr lang="en-US" sz="1600" dirty="0">
                <a:solidFill>
                  <a:schemeClr val="accent6">
                    <a:lumMod val="75000"/>
                  </a:schemeClr>
                </a:solidFill>
                <a:cs typeface="Tahoma" pitchFamily="34" charset="0"/>
              </a:endParaRPr>
            </a:p>
          </p:txBody>
        </p:sp>
        <p:grpSp>
          <p:nvGrpSpPr>
            <p:cNvPr id="22548" name="Group 109"/>
            <p:cNvGrpSpPr>
              <a:grpSpLocks/>
            </p:cNvGrpSpPr>
            <p:nvPr/>
          </p:nvGrpSpPr>
          <p:grpSpPr bwMode="auto">
            <a:xfrm rot="-2938168">
              <a:off x="1524398" y="3057868"/>
              <a:ext cx="608803" cy="157944"/>
              <a:chOff x="1545099" y="2530582"/>
              <a:chExt cx="599720" cy="126263"/>
            </a:xfrm>
          </p:grpSpPr>
          <p:sp>
            <p:nvSpPr>
              <p:cNvPr id="111" name="Line 109"/>
              <p:cNvSpPr>
                <a:spLocks noChangeShapeType="1"/>
              </p:cNvSpPr>
              <p:nvPr/>
            </p:nvSpPr>
            <p:spPr bwMode="auto">
              <a:xfrm rot="11859438" flipV="1">
                <a:off x="1664325" y="2652443"/>
                <a:ext cx="483185" cy="0"/>
              </a:xfrm>
              <a:prstGeom prst="line">
                <a:avLst/>
              </a:prstGeom>
              <a:noFill/>
              <a:ln w="25400">
                <a:solidFill>
                  <a:schemeClr val="accent6">
                    <a:lumMod val="75000"/>
                  </a:schemeClr>
                </a:solidFill>
                <a:round/>
                <a:headEnd/>
                <a:tailEnd/>
              </a:ln>
              <a:effectLst/>
            </p:spPr>
            <p:txBody>
              <a:bodyPr/>
              <a:lstStyle/>
              <a:p>
                <a:pPr algn="ctr">
                  <a:defRPr/>
                </a:pPr>
                <a:endParaRPr lang="en-US" sz="1600" b="1">
                  <a:solidFill>
                    <a:schemeClr val="accent6">
                      <a:lumMod val="75000"/>
                    </a:schemeClr>
                  </a:solidFill>
                  <a:cs typeface="Arial" charset="0"/>
                </a:endParaRPr>
              </a:p>
            </p:txBody>
          </p:sp>
          <p:sp>
            <p:nvSpPr>
              <p:cNvPr id="112" name="Oval 110"/>
              <p:cNvSpPr>
                <a:spLocks noChangeArrowheads="1"/>
              </p:cNvSpPr>
              <p:nvPr/>
            </p:nvSpPr>
            <p:spPr bwMode="auto">
              <a:xfrm rot="11859438">
                <a:off x="1546937" y="2520826"/>
                <a:ext cx="120405" cy="96450"/>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600" b="1">
                  <a:solidFill>
                    <a:schemeClr val="tx2"/>
                  </a:solidFill>
                  <a:cs typeface="Arial" charset="0"/>
                </a:endParaRPr>
              </a:p>
            </p:txBody>
          </p:sp>
        </p:grpSp>
        <p:sp>
          <p:nvSpPr>
            <p:cNvPr id="113" name="TextBox 112"/>
            <p:cNvSpPr txBox="1"/>
            <p:nvPr/>
          </p:nvSpPr>
          <p:spPr>
            <a:xfrm>
              <a:off x="457200" y="3276485"/>
              <a:ext cx="1774600" cy="338530"/>
            </a:xfrm>
            <a:prstGeom prst="rect">
              <a:avLst/>
            </a:prstGeom>
            <a:noFill/>
          </p:spPr>
          <p:txBody>
            <a:bodyPr wrap="square">
              <a:spAutoFit/>
            </a:bodyPr>
            <a:lstStyle/>
            <a:p>
              <a:pPr algn="ctr">
                <a:defRPr/>
              </a:pPr>
              <a:r>
                <a:rPr lang="en-US" sz="1600" dirty="0" err="1">
                  <a:solidFill>
                    <a:schemeClr val="accent6">
                      <a:lumMod val="75000"/>
                    </a:schemeClr>
                  </a:solidFill>
                  <a:cs typeface="Tahoma" pitchFamily="34" charset="0"/>
                </a:rPr>
                <a:t>Học</a:t>
              </a:r>
              <a:r>
                <a:rPr lang="en-US" sz="1600" dirty="0">
                  <a:solidFill>
                    <a:schemeClr val="accent6">
                      <a:lumMod val="75000"/>
                    </a:schemeClr>
                  </a:solidFill>
                  <a:cs typeface="Tahoma" pitchFamily="34" charset="0"/>
                </a:rPr>
                <a:t> </a:t>
              </a:r>
              <a:r>
                <a:rPr lang="en-US" sz="1600" dirty="0" err="1">
                  <a:solidFill>
                    <a:schemeClr val="accent6">
                      <a:lumMod val="75000"/>
                    </a:schemeClr>
                  </a:solidFill>
                  <a:cs typeface="Tahoma" pitchFamily="34" charset="0"/>
                </a:rPr>
                <a:t>vị</a:t>
              </a:r>
              <a:endParaRPr lang="en-US" sz="1600" dirty="0">
                <a:solidFill>
                  <a:schemeClr val="accent6">
                    <a:lumMod val="75000"/>
                  </a:schemeClr>
                </a:solidFill>
                <a:cs typeface="Tahoma" pitchFamily="34" charset="0"/>
              </a:endParaRPr>
            </a:p>
          </p:txBody>
        </p:sp>
        <p:grpSp>
          <p:nvGrpSpPr>
            <p:cNvPr id="22550" name="Group 113"/>
            <p:cNvGrpSpPr>
              <a:grpSpLocks/>
            </p:cNvGrpSpPr>
            <p:nvPr/>
          </p:nvGrpSpPr>
          <p:grpSpPr bwMode="auto">
            <a:xfrm rot="-2938168">
              <a:off x="3612600" y="3936298"/>
              <a:ext cx="608803" cy="157944"/>
              <a:chOff x="1545099" y="2530582"/>
              <a:chExt cx="599720" cy="126263"/>
            </a:xfrm>
          </p:grpSpPr>
          <p:sp>
            <p:nvSpPr>
              <p:cNvPr id="115" name="Line 109"/>
              <p:cNvSpPr>
                <a:spLocks noChangeShapeType="1"/>
              </p:cNvSpPr>
              <p:nvPr/>
            </p:nvSpPr>
            <p:spPr bwMode="auto">
              <a:xfrm rot="11859438" flipV="1">
                <a:off x="1662051" y="2650533"/>
                <a:ext cx="476930" cy="0"/>
              </a:xfrm>
              <a:prstGeom prst="line">
                <a:avLst/>
              </a:prstGeom>
              <a:noFill/>
              <a:ln w="25400">
                <a:solidFill>
                  <a:schemeClr val="accent6">
                    <a:lumMod val="75000"/>
                  </a:schemeClr>
                </a:solidFill>
                <a:round/>
                <a:headEnd/>
                <a:tailEnd/>
              </a:ln>
              <a:effectLst/>
            </p:spPr>
            <p:txBody>
              <a:bodyPr/>
              <a:lstStyle/>
              <a:p>
                <a:pPr algn="ctr">
                  <a:defRPr/>
                </a:pPr>
                <a:endParaRPr lang="en-US" sz="1600" b="1">
                  <a:solidFill>
                    <a:schemeClr val="accent6">
                      <a:lumMod val="75000"/>
                    </a:schemeClr>
                  </a:solidFill>
                  <a:cs typeface="Arial" charset="0"/>
                </a:endParaRPr>
              </a:p>
            </p:txBody>
          </p:sp>
          <p:sp>
            <p:nvSpPr>
              <p:cNvPr id="116" name="Oval 110"/>
              <p:cNvSpPr>
                <a:spLocks noChangeArrowheads="1"/>
              </p:cNvSpPr>
              <p:nvPr/>
            </p:nvSpPr>
            <p:spPr bwMode="auto">
              <a:xfrm rot="11859438">
                <a:off x="1545771" y="2529605"/>
                <a:ext cx="120406" cy="92642"/>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600" b="1">
                  <a:solidFill>
                    <a:schemeClr val="tx2"/>
                  </a:solidFill>
                  <a:cs typeface="Arial" charset="0"/>
                </a:endParaRPr>
              </a:p>
            </p:txBody>
          </p:sp>
        </p:grpSp>
        <p:sp>
          <p:nvSpPr>
            <p:cNvPr id="117" name="TextBox 116"/>
            <p:cNvSpPr txBox="1"/>
            <p:nvPr/>
          </p:nvSpPr>
          <p:spPr>
            <a:xfrm>
              <a:off x="2514600" y="4114624"/>
              <a:ext cx="1219200" cy="338530"/>
            </a:xfrm>
            <a:prstGeom prst="rect">
              <a:avLst/>
            </a:prstGeom>
            <a:noFill/>
          </p:spPr>
          <p:txBody>
            <a:bodyPr>
              <a:spAutoFit/>
            </a:bodyPr>
            <a:lstStyle/>
            <a:p>
              <a:pPr algn="ctr">
                <a:defRPr/>
              </a:pPr>
              <a:r>
                <a:rPr lang="en-US" sz="1600">
                  <a:solidFill>
                    <a:schemeClr val="accent6">
                      <a:lumMod val="75000"/>
                    </a:schemeClr>
                  </a:solidFill>
                  <a:cs typeface="Tahoma" pitchFamily="34" charset="0"/>
                </a:rPr>
                <a:t>Ngày sinh</a:t>
              </a:r>
            </a:p>
          </p:txBody>
        </p:sp>
        <p:grpSp>
          <p:nvGrpSpPr>
            <p:cNvPr id="22552" name="Group 117"/>
            <p:cNvGrpSpPr>
              <a:grpSpLocks/>
            </p:cNvGrpSpPr>
            <p:nvPr/>
          </p:nvGrpSpPr>
          <p:grpSpPr bwMode="auto">
            <a:xfrm rot="4974604">
              <a:off x="4456458" y="2200006"/>
              <a:ext cx="608803" cy="157944"/>
              <a:chOff x="1545099" y="2530582"/>
              <a:chExt cx="599720" cy="126263"/>
            </a:xfrm>
          </p:grpSpPr>
          <p:sp>
            <p:nvSpPr>
              <p:cNvPr id="119" name="Line 109"/>
              <p:cNvSpPr>
                <a:spLocks noChangeShapeType="1"/>
              </p:cNvSpPr>
              <p:nvPr/>
            </p:nvSpPr>
            <p:spPr bwMode="auto">
              <a:xfrm rot="11859438" flipV="1">
                <a:off x="1662057" y="2661944"/>
                <a:ext cx="476929" cy="0"/>
              </a:xfrm>
              <a:prstGeom prst="line">
                <a:avLst/>
              </a:prstGeom>
              <a:noFill/>
              <a:ln w="25400">
                <a:solidFill>
                  <a:schemeClr val="accent6">
                    <a:lumMod val="75000"/>
                  </a:schemeClr>
                </a:solidFill>
                <a:round/>
                <a:headEnd/>
                <a:tailEnd/>
              </a:ln>
              <a:effectLst/>
            </p:spPr>
            <p:txBody>
              <a:bodyPr/>
              <a:lstStyle/>
              <a:p>
                <a:pPr algn="ctr">
                  <a:defRPr/>
                </a:pPr>
                <a:endParaRPr lang="en-US" sz="1600" b="1">
                  <a:solidFill>
                    <a:schemeClr val="accent6">
                      <a:lumMod val="75000"/>
                    </a:schemeClr>
                  </a:solidFill>
                  <a:cs typeface="Arial" charset="0"/>
                </a:endParaRPr>
              </a:p>
            </p:txBody>
          </p:sp>
          <p:sp>
            <p:nvSpPr>
              <p:cNvPr id="120" name="Oval 110"/>
              <p:cNvSpPr>
                <a:spLocks noChangeArrowheads="1"/>
              </p:cNvSpPr>
              <p:nvPr/>
            </p:nvSpPr>
            <p:spPr bwMode="auto">
              <a:xfrm rot="11859438">
                <a:off x="1539054" y="2533353"/>
                <a:ext cx="118841" cy="96450"/>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600" b="1">
                  <a:solidFill>
                    <a:schemeClr val="tx2"/>
                  </a:solidFill>
                  <a:cs typeface="Arial" charset="0"/>
                </a:endParaRPr>
              </a:p>
            </p:txBody>
          </p:sp>
        </p:grpSp>
        <p:sp>
          <p:nvSpPr>
            <p:cNvPr id="121" name="TextBox 120"/>
            <p:cNvSpPr txBox="1"/>
            <p:nvPr/>
          </p:nvSpPr>
          <p:spPr>
            <a:xfrm>
              <a:off x="4038600" y="1676400"/>
              <a:ext cx="1219200" cy="338530"/>
            </a:xfrm>
            <a:prstGeom prst="rect">
              <a:avLst/>
            </a:prstGeom>
            <a:noFill/>
          </p:spPr>
          <p:txBody>
            <a:bodyPr>
              <a:spAutoFit/>
            </a:bodyPr>
            <a:lstStyle/>
            <a:p>
              <a:pPr algn="ctr">
                <a:defRPr/>
              </a:pPr>
              <a:r>
                <a:rPr lang="en-US" sz="1600">
                  <a:solidFill>
                    <a:schemeClr val="accent6">
                      <a:lumMod val="75000"/>
                    </a:schemeClr>
                  </a:solidFill>
                  <a:cs typeface="Tahoma" pitchFamily="34" charset="0"/>
                </a:rPr>
                <a:t>Ngày đến</a:t>
              </a:r>
            </a:p>
          </p:txBody>
        </p:sp>
        <p:grpSp>
          <p:nvGrpSpPr>
            <p:cNvPr id="22554" name="Group 121"/>
            <p:cNvGrpSpPr>
              <a:grpSpLocks/>
            </p:cNvGrpSpPr>
            <p:nvPr/>
          </p:nvGrpSpPr>
          <p:grpSpPr bwMode="auto">
            <a:xfrm rot="8356955">
              <a:off x="6988232" y="2680964"/>
              <a:ext cx="608803" cy="157944"/>
              <a:chOff x="1545099" y="2530582"/>
              <a:chExt cx="599720" cy="126263"/>
            </a:xfrm>
          </p:grpSpPr>
          <p:sp>
            <p:nvSpPr>
              <p:cNvPr id="123" name="Line 109"/>
              <p:cNvSpPr>
                <a:spLocks noChangeShapeType="1"/>
              </p:cNvSpPr>
              <p:nvPr/>
            </p:nvSpPr>
            <p:spPr bwMode="auto">
              <a:xfrm rot="11859438" flipV="1">
                <a:off x="1670970" y="2654777"/>
                <a:ext cx="481655" cy="0"/>
              </a:xfrm>
              <a:prstGeom prst="line">
                <a:avLst/>
              </a:prstGeom>
              <a:noFill/>
              <a:ln w="25400">
                <a:solidFill>
                  <a:schemeClr val="accent6">
                    <a:lumMod val="75000"/>
                  </a:schemeClr>
                </a:solidFill>
                <a:round/>
                <a:headEnd/>
                <a:tailEnd/>
              </a:ln>
              <a:effectLst/>
            </p:spPr>
            <p:txBody>
              <a:bodyPr/>
              <a:lstStyle/>
              <a:p>
                <a:pPr algn="ctr">
                  <a:defRPr/>
                </a:pPr>
                <a:endParaRPr lang="en-US" sz="1600" b="1">
                  <a:solidFill>
                    <a:schemeClr val="accent6">
                      <a:lumMod val="75000"/>
                    </a:schemeClr>
                  </a:solidFill>
                  <a:cs typeface="Arial" charset="0"/>
                </a:endParaRPr>
              </a:p>
            </p:txBody>
          </p:sp>
          <p:sp>
            <p:nvSpPr>
              <p:cNvPr id="124" name="Oval 110"/>
              <p:cNvSpPr>
                <a:spLocks noChangeArrowheads="1"/>
              </p:cNvSpPr>
              <p:nvPr/>
            </p:nvSpPr>
            <p:spPr bwMode="auto">
              <a:xfrm rot="11859438">
                <a:off x="1550443" y="2537330"/>
                <a:ext cx="120413" cy="88829"/>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600" b="1">
                  <a:solidFill>
                    <a:schemeClr val="tx2"/>
                  </a:solidFill>
                  <a:cs typeface="Arial" charset="0"/>
                </a:endParaRPr>
              </a:p>
            </p:txBody>
          </p:sp>
        </p:grpSp>
        <p:sp>
          <p:nvSpPr>
            <p:cNvPr id="125" name="TextBox 124"/>
            <p:cNvSpPr txBox="1"/>
            <p:nvPr/>
          </p:nvSpPr>
          <p:spPr>
            <a:xfrm>
              <a:off x="7467600" y="2362151"/>
              <a:ext cx="838200" cy="338530"/>
            </a:xfrm>
            <a:prstGeom prst="rect">
              <a:avLst/>
            </a:prstGeom>
            <a:noFill/>
          </p:spPr>
          <p:txBody>
            <a:bodyPr>
              <a:spAutoFit/>
            </a:bodyPr>
            <a:lstStyle/>
            <a:p>
              <a:pPr algn="ctr">
                <a:defRPr/>
              </a:pPr>
              <a:r>
                <a:rPr lang="en-US" sz="1600">
                  <a:solidFill>
                    <a:schemeClr val="accent6">
                      <a:lumMod val="75000"/>
                    </a:schemeClr>
                  </a:solidFill>
                  <a:cs typeface="Tahoma" pitchFamily="34" charset="0"/>
                </a:rPr>
                <a:t>Tên</a:t>
              </a:r>
            </a:p>
          </p:txBody>
        </p:sp>
        <p:grpSp>
          <p:nvGrpSpPr>
            <p:cNvPr id="22556" name="Group 125"/>
            <p:cNvGrpSpPr>
              <a:grpSpLocks/>
            </p:cNvGrpSpPr>
            <p:nvPr/>
          </p:nvGrpSpPr>
          <p:grpSpPr bwMode="auto">
            <a:xfrm rot="9720480">
              <a:off x="7001689" y="2799892"/>
              <a:ext cx="608803" cy="157944"/>
              <a:chOff x="1545099" y="2530582"/>
              <a:chExt cx="599720" cy="126263"/>
            </a:xfrm>
          </p:grpSpPr>
          <p:sp>
            <p:nvSpPr>
              <p:cNvPr id="127" name="Line 109"/>
              <p:cNvSpPr>
                <a:spLocks noChangeShapeType="1"/>
              </p:cNvSpPr>
              <p:nvPr/>
            </p:nvSpPr>
            <p:spPr bwMode="auto">
              <a:xfrm rot="11859438" flipV="1">
                <a:off x="1666273" y="2652850"/>
                <a:ext cx="476963" cy="0"/>
              </a:xfrm>
              <a:prstGeom prst="line">
                <a:avLst/>
              </a:prstGeom>
              <a:noFill/>
              <a:ln w="25400">
                <a:solidFill>
                  <a:schemeClr val="accent6">
                    <a:lumMod val="75000"/>
                  </a:schemeClr>
                </a:solidFill>
                <a:round/>
                <a:headEnd/>
                <a:tailEnd/>
              </a:ln>
              <a:effectLst/>
            </p:spPr>
            <p:txBody>
              <a:bodyPr/>
              <a:lstStyle/>
              <a:p>
                <a:pPr algn="ctr">
                  <a:defRPr/>
                </a:pPr>
                <a:endParaRPr lang="en-US" sz="1600" b="1">
                  <a:solidFill>
                    <a:schemeClr val="accent6">
                      <a:lumMod val="75000"/>
                    </a:schemeClr>
                  </a:solidFill>
                  <a:cs typeface="Arial" charset="0"/>
                </a:endParaRPr>
              </a:p>
            </p:txBody>
          </p:sp>
          <p:sp>
            <p:nvSpPr>
              <p:cNvPr id="128" name="Oval 110"/>
              <p:cNvSpPr>
                <a:spLocks noChangeArrowheads="1"/>
              </p:cNvSpPr>
              <p:nvPr/>
            </p:nvSpPr>
            <p:spPr bwMode="auto">
              <a:xfrm rot="11859438">
                <a:off x="1545871" y="2531155"/>
                <a:ext cx="120413" cy="92636"/>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600" b="1">
                  <a:solidFill>
                    <a:schemeClr val="tx2"/>
                  </a:solidFill>
                  <a:cs typeface="Arial" charset="0"/>
                </a:endParaRPr>
              </a:p>
            </p:txBody>
          </p:sp>
        </p:grpSp>
        <p:sp>
          <p:nvSpPr>
            <p:cNvPr id="129" name="TextBox 128"/>
            <p:cNvSpPr txBox="1"/>
            <p:nvPr/>
          </p:nvSpPr>
          <p:spPr>
            <a:xfrm>
              <a:off x="7543800" y="2666929"/>
              <a:ext cx="1066800" cy="338530"/>
            </a:xfrm>
            <a:prstGeom prst="rect">
              <a:avLst/>
            </a:prstGeom>
            <a:noFill/>
          </p:spPr>
          <p:txBody>
            <a:bodyPr>
              <a:spAutoFit/>
            </a:bodyPr>
            <a:lstStyle/>
            <a:p>
              <a:pPr algn="ctr">
                <a:defRPr/>
              </a:pPr>
              <a:r>
                <a:rPr lang="en-US" sz="1600">
                  <a:solidFill>
                    <a:schemeClr val="accent6">
                      <a:lumMod val="75000"/>
                    </a:schemeClr>
                  </a:solidFill>
                  <a:cs typeface="Tahoma" pitchFamily="34" charset="0"/>
                </a:rPr>
                <a:t>Diện tích</a:t>
              </a:r>
            </a:p>
          </p:txBody>
        </p:sp>
        <p:grpSp>
          <p:nvGrpSpPr>
            <p:cNvPr id="22558" name="Group 129"/>
            <p:cNvGrpSpPr>
              <a:grpSpLocks/>
            </p:cNvGrpSpPr>
            <p:nvPr/>
          </p:nvGrpSpPr>
          <p:grpSpPr bwMode="auto">
            <a:xfrm rot="-10208622">
              <a:off x="6943226" y="2946542"/>
              <a:ext cx="608803" cy="157944"/>
              <a:chOff x="1545099" y="2530582"/>
              <a:chExt cx="599720" cy="126263"/>
            </a:xfrm>
          </p:grpSpPr>
          <p:sp>
            <p:nvSpPr>
              <p:cNvPr id="131" name="Line 109"/>
              <p:cNvSpPr>
                <a:spLocks noChangeShapeType="1"/>
              </p:cNvSpPr>
              <p:nvPr/>
            </p:nvSpPr>
            <p:spPr bwMode="auto">
              <a:xfrm rot="11859438" flipV="1">
                <a:off x="1662202" y="2661716"/>
                <a:ext cx="476963" cy="0"/>
              </a:xfrm>
              <a:prstGeom prst="line">
                <a:avLst/>
              </a:prstGeom>
              <a:noFill/>
              <a:ln w="25400">
                <a:solidFill>
                  <a:schemeClr val="accent6">
                    <a:lumMod val="75000"/>
                  </a:schemeClr>
                </a:solidFill>
                <a:round/>
                <a:headEnd/>
                <a:tailEnd/>
              </a:ln>
              <a:effectLst/>
            </p:spPr>
            <p:txBody>
              <a:bodyPr/>
              <a:lstStyle/>
              <a:p>
                <a:pPr algn="ctr">
                  <a:defRPr/>
                </a:pPr>
                <a:endParaRPr lang="en-US" sz="1600" b="1">
                  <a:solidFill>
                    <a:schemeClr val="accent6">
                      <a:lumMod val="75000"/>
                    </a:schemeClr>
                  </a:solidFill>
                  <a:cs typeface="Arial" charset="0"/>
                </a:endParaRPr>
              </a:p>
            </p:txBody>
          </p:sp>
          <p:sp>
            <p:nvSpPr>
              <p:cNvPr id="132" name="Oval 110"/>
              <p:cNvSpPr>
                <a:spLocks noChangeArrowheads="1"/>
              </p:cNvSpPr>
              <p:nvPr/>
            </p:nvSpPr>
            <p:spPr bwMode="auto">
              <a:xfrm rot="11859438">
                <a:off x="1550709" y="2534574"/>
                <a:ext cx="120413" cy="97711"/>
              </a:xfrm>
              <a:prstGeom prst="ellipse">
                <a:avLst/>
              </a:prstGeom>
              <a:solidFill>
                <a:srgbClr val="FFFFFF"/>
              </a:solidFill>
              <a:ln w="25400" algn="ctr">
                <a:solidFill>
                  <a:schemeClr val="accent6">
                    <a:lumMod val="75000"/>
                  </a:schemeClr>
                </a:solidFill>
                <a:round/>
                <a:headEnd/>
                <a:tailEnd/>
              </a:ln>
              <a:effectLst/>
            </p:spPr>
            <p:txBody>
              <a:bodyPr/>
              <a:lstStyle/>
              <a:p>
                <a:pPr algn="ctr">
                  <a:defRPr/>
                </a:pPr>
                <a:endParaRPr lang="en-US" sz="1600" b="1">
                  <a:solidFill>
                    <a:schemeClr val="tx2"/>
                  </a:solidFill>
                  <a:cs typeface="Arial" charset="0"/>
                </a:endParaRPr>
              </a:p>
            </p:txBody>
          </p:sp>
        </p:grpSp>
        <p:sp>
          <p:nvSpPr>
            <p:cNvPr id="133" name="TextBox 132"/>
            <p:cNvSpPr txBox="1"/>
            <p:nvPr/>
          </p:nvSpPr>
          <p:spPr>
            <a:xfrm>
              <a:off x="7467600" y="2968532"/>
              <a:ext cx="1066800" cy="338530"/>
            </a:xfrm>
            <a:prstGeom prst="rect">
              <a:avLst/>
            </a:prstGeom>
            <a:noFill/>
          </p:spPr>
          <p:txBody>
            <a:bodyPr>
              <a:spAutoFit/>
            </a:bodyPr>
            <a:lstStyle/>
            <a:p>
              <a:pPr algn="ctr">
                <a:defRPr/>
              </a:pPr>
              <a:r>
                <a:rPr lang="en-US" sz="1600">
                  <a:solidFill>
                    <a:schemeClr val="accent6">
                      <a:lumMod val="75000"/>
                    </a:schemeClr>
                  </a:solidFill>
                  <a:cs typeface="Tahoma" pitchFamily="34" charset="0"/>
                </a:rPr>
                <a:t>Dân số</a:t>
              </a:r>
            </a:p>
          </p:txBody>
        </p:sp>
      </p:grpSp>
      <p:grpSp>
        <p:nvGrpSpPr>
          <p:cNvPr id="17" name="Group 136"/>
          <p:cNvGrpSpPr>
            <a:grpSpLocks/>
          </p:cNvGrpSpPr>
          <p:nvPr/>
        </p:nvGrpSpPr>
        <p:grpSpPr bwMode="auto">
          <a:xfrm>
            <a:off x="2209447" y="3595404"/>
            <a:ext cx="1420742" cy="1456730"/>
            <a:chOff x="609600" y="3505200"/>
            <a:chExt cx="1371600" cy="1457277"/>
          </a:xfrm>
        </p:grpSpPr>
        <p:sp>
          <p:nvSpPr>
            <p:cNvPr id="135" name="Oval 134"/>
            <p:cNvSpPr/>
            <p:nvPr/>
          </p:nvSpPr>
          <p:spPr>
            <a:xfrm>
              <a:off x="990600" y="3505200"/>
              <a:ext cx="914400" cy="381143"/>
            </a:xfrm>
            <a:prstGeom prst="ellipse">
              <a:avLst/>
            </a:prstGeom>
            <a:noFill/>
            <a:ln w="25400">
              <a:solidFill>
                <a:schemeClr val="tx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36" name="TextBox 135"/>
            <p:cNvSpPr txBox="1"/>
            <p:nvPr/>
          </p:nvSpPr>
          <p:spPr>
            <a:xfrm>
              <a:off x="609600" y="4038801"/>
              <a:ext cx="1371600" cy="923676"/>
            </a:xfrm>
            <a:prstGeom prst="rect">
              <a:avLst/>
            </a:prstGeom>
            <a:noFill/>
          </p:spPr>
          <p:txBody>
            <a:bodyPr>
              <a:spAutoFit/>
            </a:bodyPr>
            <a:lstStyle/>
            <a:p>
              <a:pPr algn="ctr">
                <a:defRPr/>
              </a:pPr>
              <a:r>
                <a:rPr lang="en-US" i="1" dirty="0" err="1">
                  <a:solidFill>
                    <a:schemeClr val="tx2">
                      <a:lumMod val="75000"/>
                    </a:schemeClr>
                  </a:solidFill>
                  <a:cs typeface="Tahoma" pitchFamily="34" charset="0"/>
                </a:rPr>
                <a:t>Có</a:t>
              </a:r>
              <a:r>
                <a:rPr lang="en-US" i="1" dirty="0">
                  <a:solidFill>
                    <a:schemeClr val="tx2">
                      <a:lumMod val="75000"/>
                    </a:schemeClr>
                  </a:solidFill>
                  <a:cs typeface="Tahoma" pitchFamily="34" charset="0"/>
                </a:rPr>
                <a:t> 1 </a:t>
              </a:r>
              <a:r>
                <a:rPr lang="en-US" i="1" dirty="0" err="1">
                  <a:solidFill>
                    <a:schemeClr val="tx2">
                      <a:lumMod val="75000"/>
                    </a:schemeClr>
                  </a:solidFill>
                  <a:cs typeface="Tahoma" pitchFamily="34" charset="0"/>
                </a:rPr>
                <a:t>bằng</a:t>
              </a:r>
              <a:endParaRPr lang="en-US" i="1" dirty="0">
                <a:solidFill>
                  <a:schemeClr val="tx2">
                    <a:lumMod val="75000"/>
                  </a:schemeClr>
                </a:solidFill>
                <a:cs typeface="Tahoma" pitchFamily="34" charset="0"/>
              </a:endParaRPr>
            </a:p>
            <a:p>
              <a:pPr algn="ctr">
                <a:defRPr/>
              </a:pPr>
              <a:r>
                <a:rPr lang="en-US" i="1" dirty="0" err="1">
                  <a:solidFill>
                    <a:schemeClr val="tx2">
                      <a:lumMod val="75000"/>
                    </a:schemeClr>
                  </a:solidFill>
                  <a:cs typeface="Tahoma" pitchFamily="34" charset="0"/>
                </a:rPr>
                <a:t>Có</a:t>
              </a:r>
              <a:r>
                <a:rPr lang="en-US" i="1" dirty="0">
                  <a:solidFill>
                    <a:schemeClr val="tx2">
                      <a:lumMod val="75000"/>
                    </a:schemeClr>
                  </a:solidFill>
                  <a:cs typeface="Tahoma" pitchFamily="34" charset="0"/>
                </a:rPr>
                <a:t> </a:t>
              </a:r>
              <a:r>
                <a:rPr lang="en-US" i="1" dirty="0" err="1">
                  <a:solidFill>
                    <a:schemeClr val="tx2">
                      <a:lumMod val="75000"/>
                    </a:schemeClr>
                  </a:solidFill>
                  <a:cs typeface="Tahoma" pitchFamily="34" charset="0"/>
                </a:rPr>
                <a:t>nhiều</a:t>
              </a:r>
              <a:r>
                <a:rPr lang="en-US" i="1" dirty="0">
                  <a:solidFill>
                    <a:schemeClr val="tx2">
                      <a:lumMod val="75000"/>
                    </a:schemeClr>
                  </a:solidFill>
                  <a:cs typeface="Tahoma" pitchFamily="34" charset="0"/>
                </a:rPr>
                <a:t> </a:t>
              </a:r>
              <a:r>
                <a:rPr lang="en-US" i="1" dirty="0" err="1">
                  <a:solidFill>
                    <a:schemeClr val="tx2">
                      <a:lumMod val="75000"/>
                    </a:schemeClr>
                  </a:solidFill>
                  <a:cs typeface="Tahoma" pitchFamily="34" charset="0"/>
                </a:rPr>
                <a:t>bằng</a:t>
              </a:r>
              <a:endParaRPr lang="en-US" i="1" dirty="0">
                <a:solidFill>
                  <a:schemeClr val="tx2">
                    <a:lumMod val="75000"/>
                  </a:schemeClr>
                </a:solidFill>
                <a:cs typeface="Tahoma" pitchFamily="34" charset="0"/>
              </a:endParaRPr>
            </a:p>
            <a:p>
              <a:pPr algn="ctr">
                <a:defRPr/>
              </a:pPr>
              <a:r>
                <a:rPr lang="en-US" i="1" dirty="0" err="1">
                  <a:solidFill>
                    <a:schemeClr val="tx2">
                      <a:lumMod val="75000"/>
                    </a:schemeClr>
                  </a:solidFill>
                  <a:cs typeface="Tahoma" pitchFamily="34" charset="0"/>
                </a:rPr>
                <a:t>Không</a:t>
              </a:r>
              <a:r>
                <a:rPr lang="en-US" i="1" dirty="0">
                  <a:solidFill>
                    <a:schemeClr val="tx2">
                      <a:lumMod val="75000"/>
                    </a:schemeClr>
                  </a:solidFill>
                  <a:cs typeface="Tahoma" pitchFamily="34" charset="0"/>
                </a:rPr>
                <a:t> </a:t>
              </a:r>
              <a:r>
                <a:rPr lang="en-US" i="1" dirty="0" err="1">
                  <a:solidFill>
                    <a:schemeClr val="tx2">
                      <a:lumMod val="75000"/>
                    </a:schemeClr>
                  </a:solidFill>
                  <a:cs typeface="Tahoma" pitchFamily="34" charset="0"/>
                </a:rPr>
                <a:t>có</a:t>
              </a:r>
              <a:r>
                <a:rPr lang="en-US" i="1" dirty="0">
                  <a:solidFill>
                    <a:schemeClr val="tx2">
                      <a:lumMod val="75000"/>
                    </a:schemeClr>
                  </a:solidFill>
                  <a:cs typeface="Tahoma" pitchFamily="34" charset="0"/>
                </a:rPr>
                <a:t> </a:t>
              </a:r>
              <a:r>
                <a:rPr lang="en-US" i="1" dirty="0" err="1">
                  <a:solidFill>
                    <a:schemeClr val="tx2">
                      <a:lumMod val="75000"/>
                    </a:schemeClr>
                  </a:solidFill>
                  <a:cs typeface="Tahoma" pitchFamily="34" charset="0"/>
                </a:rPr>
                <a:t>bằng</a:t>
              </a:r>
              <a:endParaRPr lang="en-US" i="1" dirty="0">
                <a:solidFill>
                  <a:schemeClr val="tx2">
                    <a:lumMod val="75000"/>
                  </a:schemeClr>
                </a:solidFill>
                <a:cs typeface="Tahoma" pitchFamily="34" charset="0"/>
              </a:endParaRPr>
            </a:p>
          </p:txBody>
        </p:sp>
      </p:grpSp>
      <p:sp>
        <p:nvSpPr>
          <p:cNvPr id="138" name="TextBox 137"/>
          <p:cNvSpPr txBox="1"/>
          <p:nvPr/>
        </p:nvSpPr>
        <p:spPr>
          <a:xfrm>
            <a:off x="2058762" y="3658287"/>
            <a:ext cx="631441" cy="369332"/>
          </a:xfrm>
          <a:prstGeom prst="rect">
            <a:avLst/>
          </a:prstGeom>
          <a:noFill/>
        </p:spPr>
        <p:txBody>
          <a:bodyPr wrap="square">
            <a:spAutoFit/>
          </a:bodyPr>
          <a:lstStyle/>
          <a:p>
            <a:pPr algn="ctr">
              <a:defRPr/>
            </a:pPr>
            <a:r>
              <a:rPr lang="en-US" dirty="0">
                <a:solidFill>
                  <a:schemeClr val="accent6">
                    <a:lumMod val="75000"/>
                  </a:schemeClr>
                </a:solidFill>
                <a:cs typeface="Tahoma" pitchFamily="34" charset="0"/>
              </a:rPr>
              <a:t>(0,n)</a:t>
            </a:r>
          </a:p>
        </p:txBody>
      </p:sp>
      <p:sp>
        <p:nvSpPr>
          <p:cNvPr id="139" name="TextBox 138"/>
          <p:cNvSpPr txBox="1">
            <a:spLocks noChangeArrowheads="1"/>
          </p:cNvSpPr>
          <p:nvPr/>
        </p:nvSpPr>
        <p:spPr bwMode="auto">
          <a:xfrm>
            <a:off x="2314625" y="5803526"/>
            <a:ext cx="784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2000" b="1" dirty="0" err="1">
                <a:solidFill>
                  <a:srgbClr val="002060"/>
                </a:solidFill>
                <a:cs typeface="Tahoma" panose="020B0604030504040204" pitchFamily="34" charset="0"/>
              </a:rPr>
              <a:t>Sử</a:t>
            </a:r>
            <a:r>
              <a:rPr lang="en-US" sz="2000" b="1" dirty="0">
                <a:solidFill>
                  <a:srgbClr val="002060"/>
                </a:solidFill>
                <a:cs typeface="Tahoma" panose="020B0604030504040204" pitchFamily="34" charset="0"/>
              </a:rPr>
              <a:t> </a:t>
            </a:r>
            <a:r>
              <a:rPr lang="en-US" sz="2000" b="1" dirty="0" err="1">
                <a:solidFill>
                  <a:srgbClr val="002060"/>
                </a:solidFill>
                <a:cs typeface="Tahoma" panose="020B0604030504040204" pitchFamily="34" charset="0"/>
              </a:rPr>
              <a:t>dụng</a:t>
            </a:r>
            <a:r>
              <a:rPr lang="en-US" sz="2000" b="1" dirty="0">
                <a:solidFill>
                  <a:srgbClr val="002060"/>
                </a:solidFill>
                <a:cs typeface="Tahoma" panose="020B0604030504040204" pitchFamily="34" charset="0"/>
              </a:rPr>
              <a:t> </a:t>
            </a:r>
            <a:r>
              <a:rPr lang="en-US" sz="2000" b="1" dirty="0" err="1">
                <a:solidFill>
                  <a:srgbClr val="002060"/>
                </a:solidFill>
                <a:cs typeface="Tahoma" panose="020B0604030504040204" pitchFamily="34" charset="0"/>
              </a:rPr>
              <a:t>bản</a:t>
            </a:r>
            <a:r>
              <a:rPr lang="en-US" sz="2000" b="1" dirty="0">
                <a:solidFill>
                  <a:srgbClr val="002060"/>
                </a:solidFill>
                <a:cs typeface="Tahoma" panose="020B0604030504040204" pitchFamily="34" charset="0"/>
              </a:rPr>
              <a:t> </a:t>
            </a:r>
            <a:r>
              <a:rPr lang="en-US" sz="2000" b="1" dirty="0" err="1">
                <a:solidFill>
                  <a:srgbClr val="002060"/>
                </a:solidFill>
                <a:cs typeface="Tahoma" panose="020B0604030504040204" pitchFamily="34" charset="0"/>
              </a:rPr>
              <a:t>số</a:t>
            </a:r>
            <a:r>
              <a:rPr lang="en-US" sz="2000" b="1" dirty="0">
                <a:solidFill>
                  <a:srgbClr val="002060"/>
                </a:solidFill>
                <a:cs typeface="Tahoma" panose="020B0604030504040204" pitchFamily="34" charset="0"/>
              </a:rPr>
              <a:t> </a:t>
            </a:r>
            <a:r>
              <a:rPr lang="en-US" sz="2000" b="1" dirty="0" err="1">
                <a:solidFill>
                  <a:srgbClr val="002060"/>
                </a:solidFill>
                <a:cs typeface="Tahoma" panose="020B0604030504040204" pitchFamily="34" charset="0"/>
              </a:rPr>
              <a:t>cho</a:t>
            </a:r>
            <a:r>
              <a:rPr lang="en-US" sz="2000" b="1" dirty="0">
                <a:solidFill>
                  <a:srgbClr val="002060"/>
                </a:solidFill>
                <a:cs typeface="Tahoma" panose="020B0604030504040204" pitchFamily="34" charset="0"/>
              </a:rPr>
              <a:t> </a:t>
            </a:r>
            <a:r>
              <a:rPr lang="en-US" sz="2000" b="1" dirty="0" err="1">
                <a:solidFill>
                  <a:srgbClr val="002060"/>
                </a:solidFill>
                <a:cs typeface="Tahoma" panose="020B0604030504040204" pitchFamily="34" charset="0"/>
              </a:rPr>
              <a:t>những</a:t>
            </a:r>
            <a:r>
              <a:rPr lang="en-US" sz="2000" b="1" dirty="0">
                <a:solidFill>
                  <a:srgbClr val="002060"/>
                </a:solidFill>
                <a:cs typeface="Tahoma" panose="020B0604030504040204" pitchFamily="34" charset="0"/>
              </a:rPr>
              <a:t> </a:t>
            </a:r>
            <a:r>
              <a:rPr lang="en-US" sz="2000" b="1" dirty="0" err="1">
                <a:solidFill>
                  <a:srgbClr val="002060"/>
                </a:solidFill>
                <a:cs typeface="Tahoma" panose="020B0604030504040204" pitchFamily="34" charset="0"/>
              </a:rPr>
              <a:t>thuộc</a:t>
            </a:r>
            <a:r>
              <a:rPr lang="en-US" sz="2000" b="1" dirty="0">
                <a:solidFill>
                  <a:srgbClr val="002060"/>
                </a:solidFill>
                <a:cs typeface="Tahoma" panose="020B0604030504040204" pitchFamily="34" charset="0"/>
              </a:rPr>
              <a:t> </a:t>
            </a:r>
            <a:r>
              <a:rPr lang="en-US" sz="2000" b="1" dirty="0" err="1">
                <a:solidFill>
                  <a:srgbClr val="002060"/>
                </a:solidFill>
                <a:cs typeface="Tahoma" panose="020B0604030504040204" pitchFamily="34" charset="0"/>
              </a:rPr>
              <a:t>tính</a:t>
            </a:r>
            <a:r>
              <a:rPr lang="en-US" sz="2000" b="1" dirty="0">
                <a:solidFill>
                  <a:srgbClr val="002060"/>
                </a:solidFill>
                <a:cs typeface="Tahoma" panose="020B0604030504040204" pitchFamily="34" charset="0"/>
              </a:rPr>
              <a:t> </a:t>
            </a:r>
            <a:r>
              <a:rPr lang="en-US" sz="2000" b="1" dirty="0" err="1">
                <a:solidFill>
                  <a:srgbClr val="002060"/>
                </a:solidFill>
                <a:cs typeface="Tahoma" panose="020B0604030504040204" pitchFamily="34" charset="0"/>
              </a:rPr>
              <a:t>đa</a:t>
            </a:r>
            <a:r>
              <a:rPr lang="en-US" sz="2000" b="1" dirty="0">
                <a:solidFill>
                  <a:srgbClr val="002060"/>
                </a:solidFill>
                <a:cs typeface="Tahoma" panose="020B0604030504040204" pitchFamily="34" charset="0"/>
              </a:rPr>
              <a:t> </a:t>
            </a:r>
            <a:r>
              <a:rPr lang="en-US" sz="2000" b="1" dirty="0" err="1">
                <a:solidFill>
                  <a:srgbClr val="002060"/>
                </a:solidFill>
                <a:cs typeface="Tahoma" panose="020B0604030504040204" pitchFamily="34" charset="0"/>
              </a:rPr>
              <a:t>trị</a:t>
            </a:r>
            <a:endParaRPr lang="en-US" sz="2000" b="1" dirty="0">
              <a:solidFill>
                <a:srgbClr val="002060"/>
              </a:solidFill>
              <a:cs typeface="Tahoma" panose="020B0604030504040204" pitchFamily="34" charset="0"/>
            </a:endParaRPr>
          </a:p>
        </p:txBody>
      </p:sp>
    </p:spTree>
    <p:extLst>
      <p:ext uri="{BB962C8B-B14F-4D97-AF65-F5344CB8AC3E}">
        <p14:creationId xmlns:p14="http://schemas.microsoft.com/office/powerpoint/2010/main" val="7271810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par>
                                <p:cTn id="13" presetID="2" presetClass="entr" presetSubtype="4"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anim calcmode="lin" valueType="num">
                                      <p:cBhvr additive="base">
                                        <p:cTn id="15" dur="500" fill="hold"/>
                                        <p:tgtEl>
                                          <p:spTgt spid="139"/>
                                        </p:tgtEl>
                                        <p:attrNameLst>
                                          <p:attrName>ppt_x</p:attrName>
                                        </p:attrNameLst>
                                      </p:cBhvr>
                                      <p:tavLst>
                                        <p:tav tm="0">
                                          <p:val>
                                            <p:strVal val="#ppt_x"/>
                                          </p:val>
                                        </p:tav>
                                        <p:tav tm="100000">
                                          <p:val>
                                            <p:strVal val="#ppt_x"/>
                                          </p:val>
                                        </p:tav>
                                      </p:tavLst>
                                    </p:anim>
                                    <p:anim calcmode="lin" valueType="num">
                                      <p:cBhvr additive="base">
                                        <p:cTn id="16"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a:bodyPr>
          <a:lstStyle/>
          <a:p>
            <a:pPr eaLnBrk="1" hangingPunct="1">
              <a:defRPr/>
            </a:pPr>
            <a:r>
              <a:rPr lang="en-US" dirty="0"/>
              <a:t>2.2.Mô </a:t>
            </a:r>
            <a:r>
              <a:rPr lang="en-US" dirty="0" err="1"/>
              <a:t>hình</a:t>
            </a:r>
            <a:r>
              <a:rPr lang="en-US" dirty="0"/>
              <a:t> </a:t>
            </a:r>
            <a:r>
              <a:rPr lang="en-US" dirty="0" err="1"/>
              <a:t>thực</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mở</a:t>
            </a:r>
            <a:r>
              <a:rPr lang="en-US" dirty="0"/>
              <a:t> </a:t>
            </a:r>
            <a:r>
              <a:rPr lang="en-US" dirty="0" err="1"/>
              <a:t>rộng</a:t>
            </a:r>
            <a:endParaRPr lang="en-US" dirty="0"/>
          </a:p>
        </p:txBody>
      </p:sp>
      <p:sp>
        <p:nvSpPr>
          <p:cNvPr id="23555" name="Content Placeholder 2"/>
          <p:cNvSpPr>
            <a:spLocks noGrp="1"/>
          </p:cNvSpPr>
          <p:nvPr>
            <p:ph idx="1"/>
          </p:nvPr>
        </p:nvSpPr>
        <p:spPr/>
        <p:txBody>
          <a:bodyPr/>
          <a:lstStyle/>
          <a:p>
            <a:r>
              <a:rPr lang="en-US" dirty="0" err="1"/>
              <a:t>Cấu</a:t>
            </a:r>
            <a:r>
              <a:rPr lang="en-US" dirty="0"/>
              <a:t> </a:t>
            </a:r>
            <a:r>
              <a:rPr lang="en-US" dirty="0" err="1"/>
              <a:t>trúc</a:t>
            </a:r>
            <a:r>
              <a:rPr lang="en-US" dirty="0"/>
              <a:t> </a:t>
            </a:r>
            <a:r>
              <a:rPr lang="en-US" dirty="0" err="1"/>
              <a:t>phân</a:t>
            </a:r>
            <a:r>
              <a:rPr lang="en-US" dirty="0"/>
              <a:t> </a:t>
            </a:r>
            <a:r>
              <a:rPr lang="en-US" dirty="0" err="1"/>
              <a:t>cấp</a:t>
            </a:r>
            <a:endParaRPr lang="en-US" dirty="0"/>
          </a:p>
          <a:p>
            <a:r>
              <a:rPr lang="en-US" dirty="0" err="1"/>
              <a:t>Tập</a:t>
            </a:r>
            <a:r>
              <a:rPr lang="en-US" dirty="0"/>
              <a:t> con</a:t>
            </a:r>
          </a:p>
          <a:p>
            <a:r>
              <a:rPr lang="en-US" dirty="0" err="1"/>
              <a:t>Thuộc</a:t>
            </a:r>
            <a:r>
              <a:rPr lang="en-US" dirty="0"/>
              <a:t> </a:t>
            </a:r>
            <a:r>
              <a:rPr lang="en-US" dirty="0" err="1"/>
              <a:t>tính</a:t>
            </a:r>
            <a:r>
              <a:rPr lang="en-US" dirty="0"/>
              <a:t> </a:t>
            </a:r>
            <a:r>
              <a:rPr lang="en-US" dirty="0" err="1"/>
              <a:t>kết</a:t>
            </a:r>
            <a:r>
              <a:rPr lang="en-US" dirty="0"/>
              <a:t> </a:t>
            </a:r>
            <a:r>
              <a:rPr lang="en-US" dirty="0" err="1"/>
              <a:t>hợp</a:t>
            </a:r>
            <a:endParaRPr lang="en-US" dirty="0"/>
          </a:p>
          <a:p>
            <a:r>
              <a:rPr lang="en-US" dirty="0" err="1"/>
              <a:t>Định</a:t>
            </a:r>
            <a:r>
              <a:rPr lang="en-US" dirty="0"/>
              <a:t> </a:t>
            </a:r>
            <a:r>
              <a:rPr lang="en-US" dirty="0" err="1"/>
              <a:t>danh</a:t>
            </a:r>
            <a:endParaRPr lang="en-US" dirty="0"/>
          </a:p>
          <a:p>
            <a:r>
              <a:rPr lang="en-US" dirty="0" err="1"/>
              <a:t>Mối</a:t>
            </a:r>
            <a:r>
              <a:rPr lang="en-US" dirty="0"/>
              <a:t> </a:t>
            </a:r>
            <a:r>
              <a:rPr lang="en-US" dirty="0" err="1"/>
              <a:t>kết</a:t>
            </a:r>
            <a:r>
              <a:rPr lang="en-US" dirty="0"/>
              <a:t> </a:t>
            </a:r>
            <a:r>
              <a:rPr lang="en-US" dirty="0" err="1"/>
              <a:t>hợp</a:t>
            </a:r>
            <a:r>
              <a:rPr lang="en-US" dirty="0"/>
              <a:t> </a:t>
            </a:r>
            <a:r>
              <a:rPr lang="en-US" dirty="0" err="1"/>
              <a:t>mở</a:t>
            </a:r>
            <a:r>
              <a:rPr lang="en-US" dirty="0"/>
              <a:t> </a:t>
            </a:r>
            <a:r>
              <a:rPr lang="en-US" dirty="0" err="1"/>
              <a:t>rộng</a:t>
            </a:r>
            <a:endParaRPr lang="en-US" dirty="0"/>
          </a:p>
          <a:p>
            <a:pPr lvl="1"/>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C75A2188-E19D-4D1F-A3EB-E47946A0A2FC}" type="slidenum">
              <a:rPr lang="en-US" sz="1000">
                <a:solidFill>
                  <a:srgbClr val="898989"/>
                </a:solidFill>
                <a:cs typeface="Tahoma" panose="020B0604030504040204" pitchFamily="34" charset="0"/>
              </a:rPr>
              <a:pPr eaLnBrk="1" hangingPunct="1"/>
              <a:t>19</a:t>
            </a:fld>
            <a:endParaRPr lang="en-US" sz="1000">
              <a:solidFill>
                <a:srgbClr val="898989"/>
              </a:solidFill>
              <a:cs typeface="Tahoma" panose="020B0604030504040204" pitchFamily="34" charset="0"/>
            </a:endParaRPr>
          </a:p>
        </p:txBody>
      </p:sp>
    </p:spTree>
    <p:extLst>
      <p:ext uri="{BB962C8B-B14F-4D97-AF65-F5344CB8AC3E}">
        <p14:creationId xmlns:p14="http://schemas.microsoft.com/office/powerpoint/2010/main" val="23425794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Nội dung</a:t>
            </a:r>
            <a:endParaRPr lang="en-US" dirty="0"/>
          </a:p>
        </p:txBody>
      </p:sp>
      <p:sp>
        <p:nvSpPr>
          <p:cNvPr id="3" name="Content Placeholder 2"/>
          <p:cNvSpPr>
            <a:spLocks noGrp="1"/>
          </p:cNvSpPr>
          <p:nvPr>
            <p:ph idx="1"/>
          </p:nvPr>
        </p:nvSpPr>
        <p:spPr/>
        <p:txBody>
          <a:bodyPr>
            <a:normAutofit/>
          </a:bodyPr>
          <a:lstStyle/>
          <a:p>
            <a:r>
              <a:rPr lang="en-US" dirty="0"/>
              <a:t>2.1. </a:t>
            </a:r>
            <a:r>
              <a:rPr lang="en-US" dirty="0" err="1"/>
              <a:t>Mô</a:t>
            </a:r>
            <a:r>
              <a:rPr lang="en-US" dirty="0"/>
              <a:t> </a:t>
            </a:r>
            <a:r>
              <a:rPr lang="en-US" dirty="0" err="1"/>
              <a:t>hình</a:t>
            </a:r>
            <a:r>
              <a:rPr lang="en-US" dirty="0"/>
              <a:t> ER.</a:t>
            </a:r>
          </a:p>
          <a:p>
            <a:r>
              <a:rPr lang="en-US" dirty="0"/>
              <a:t>2.2. </a:t>
            </a:r>
            <a:r>
              <a:rPr lang="en-US" dirty="0" err="1"/>
              <a:t>Mô</a:t>
            </a:r>
            <a:r>
              <a:rPr lang="en-US" dirty="0"/>
              <a:t> </a:t>
            </a:r>
            <a:r>
              <a:rPr lang="en-US" dirty="0" err="1"/>
              <a:t>hình</a:t>
            </a:r>
            <a:r>
              <a:rPr lang="en-US" dirty="0"/>
              <a:t> ER </a:t>
            </a:r>
            <a:r>
              <a:rPr lang="en-US" dirty="0" err="1"/>
              <a:t>mở</a:t>
            </a:r>
            <a:r>
              <a:rPr lang="en-US" dirty="0"/>
              <a:t> </a:t>
            </a:r>
            <a:r>
              <a:rPr lang="en-US" dirty="0" err="1"/>
              <a:t>rộng</a:t>
            </a:r>
            <a:r>
              <a:rPr lang="en-US" dirty="0"/>
              <a:t>.</a:t>
            </a:r>
          </a:p>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a:t>
            </a:r>
          </a:p>
          <a:p>
            <a:r>
              <a:rPr lang="en-US" dirty="0"/>
              <a:t>2.4. </a:t>
            </a:r>
            <a:r>
              <a:rPr lang="en-US" dirty="0" err="1"/>
              <a:t>Các</a:t>
            </a:r>
            <a:r>
              <a:rPr lang="en-US" dirty="0"/>
              <a:t> </a:t>
            </a:r>
            <a:r>
              <a:rPr lang="en-US" dirty="0" err="1"/>
              <a:t>kiểu</a:t>
            </a:r>
            <a:r>
              <a:rPr lang="en-US" dirty="0"/>
              <a:t> </a:t>
            </a:r>
            <a:r>
              <a:rPr lang="en-US" dirty="0" err="1"/>
              <a:t>thực</a:t>
            </a:r>
            <a:r>
              <a:rPr lang="en-US" dirty="0"/>
              <a:t> </a:t>
            </a:r>
            <a:r>
              <a:rPr lang="en-US" dirty="0" err="1"/>
              <a:t>thể</a:t>
            </a:r>
            <a:r>
              <a:rPr lang="en-US" dirty="0"/>
              <a:t> con.</a:t>
            </a:r>
          </a:p>
          <a:p>
            <a:r>
              <a:rPr lang="en-US" dirty="0"/>
              <a:t>2.5. </a:t>
            </a:r>
            <a:r>
              <a:rPr lang="en-US" dirty="0" err="1"/>
              <a:t>Tiêu</a:t>
            </a:r>
            <a:r>
              <a:rPr lang="en-US" dirty="0"/>
              <a:t> </a:t>
            </a:r>
            <a:r>
              <a:rPr lang="en-US" dirty="0" err="1"/>
              <a:t>chuẩn</a:t>
            </a:r>
            <a:r>
              <a:rPr lang="en-US" dirty="0"/>
              <a:t> </a:t>
            </a:r>
            <a:r>
              <a:rPr lang="en-US" dirty="0" err="1"/>
              <a:t>lựa</a:t>
            </a:r>
            <a:r>
              <a:rPr lang="en-US" dirty="0"/>
              <a:t> </a:t>
            </a:r>
            <a:r>
              <a:rPr lang="en-US" dirty="0" err="1"/>
              <a:t>chọn</a:t>
            </a:r>
            <a:r>
              <a:rPr lang="en-US" dirty="0"/>
              <a:t> </a:t>
            </a:r>
            <a:r>
              <a:rPr lang="en-US" dirty="0" err="1"/>
              <a:t>khái</a:t>
            </a:r>
            <a:r>
              <a:rPr lang="en-US" dirty="0"/>
              <a:t> </a:t>
            </a:r>
            <a:r>
              <a:rPr lang="en-US" dirty="0" err="1"/>
              <a:t>niệm</a:t>
            </a:r>
            <a:r>
              <a:rPr lang="en-US" dirty="0"/>
              <a:t>. </a:t>
            </a:r>
          </a:p>
        </p:txBody>
      </p:sp>
    </p:spTree>
    <p:extLst>
      <p:ext uri="{BB962C8B-B14F-4D97-AF65-F5344CB8AC3E}">
        <p14:creationId xmlns:p14="http://schemas.microsoft.com/office/powerpoint/2010/main" val="1433516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a:t>2.2.1.Cấu </a:t>
            </a:r>
            <a:r>
              <a:rPr lang="en-US" dirty="0" err="1"/>
              <a:t>trúc</a:t>
            </a:r>
            <a:r>
              <a:rPr lang="en-US" dirty="0"/>
              <a:t> </a:t>
            </a:r>
            <a:r>
              <a:rPr lang="en-US" dirty="0" err="1"/>
              <a:t>phân</a:t>
            </a:r>
            <a:r>
              <a:rPr lang="en-US" dirty="0"/>
              <a:t> </a:t>
            </a:r>
            <a:r>
              <a:rPr lang="en-US" dirty="0" err="1"/>
              <a:t>cấp</a:t>
            </a:r>
            <a:endParaRPr lang="en-US" dirty="0"/>
          </a:p>
        </p:txBody>
      </p:sp>
      <p:sp>
        <p:nvSpPr>
          <p:cNvPr id="24579" name="Content Placeholder 2"/>
          <p:cNvSpPr>
            <a:spLocks noGrp="1"/>
          </p:cNvSpPr>
          <p:nvPr>
            <p:ph idx="1"/>
          </p:nvPr>
        </p:nvSpPr>
        <p:spPr/>
        <p:txBody>
          <a:bodyPr/>
          <a:lstStyle/>
          <a:p>
            <a:r>
              <a:rPr lang="en-US" dirty="0" err="1"/>
              <a:t>Thiết</a:t>
            </a:r>
            <a:r>
              <a:rPr lang="en-US" dirty="0"/>
              <a:t> </a:t>
            </a:r>
            <a:r>
              <a:rPr lang="en-US" dirty="0" err="1"/>
              <a:t>lập</a:t>
            </a:r>
            <a:r>
              <a:rPr lang="en-US" dirty="0"/>
              <a:t> </a:t>
            </a:r>
            <a:r>
              <a:rPr lang="en-US" dirty="0" err="1"/>
              <a:t>cấu</a:t>
            </a:r>
            <a:r>
              <a:rPr lang="en-US" dirty="0"/>
              <a:t> </a:t>
            </a:r>
            <a:r>
              <a:rPr lang="en-US" dirty="0" err="1"/>
              <a:t>trúc</a:t>
            </a:r>
            <a:r>
              <a:rPr lang="en-US" dirty="0"/>
              <a:t> </a:t>
            </a:r>
            <a:r>
              <a:rPr lang="en-US" dirty="0" err="1"/>
              <a:t>cây</a:t>
            </a:r>
            <a:r>
              <a:rPr lang="en-US" dirty="0"/>
              <a:t> </a:t>
            </a:r>
            <a:r>
              <a:rPr lang="en-US" dirty="0" err="1"/>
              <a:t>phân</a:t>
            </a:r>
            <a:r>
              <a:rPr lang="en-US" dirty="0"/>
              <a:t> </a:t>
            </a:r>
            <a:r>
              <a:rPr lang="en-US" dirty="0" err="1"/>
              <a:t>cấp</a:t>
            </a:r>
            <a:r>
              <a:rPr lang="en-US" dirty="0"/>
              <a:t> </a:t>
            </a:r>
            <a:r>
              <a:rPr lang="en-US" dirty="0" err="1"/>
              <a:t>giữa</a:t>
            </a:r>
            <a:r>
              <a:rPr lang="en-US" dirty="0"/>
              <a:t> </a:t>
            </a:r>
            <a:r>
              <a:rPr lang="en-US" dirty="0" err="1"/>
              <a:t>các</a:t>
            </a:r>
            <a:r>
              <a:rPr lang="en-US" dirty="0"/>
              <a:t> </a:t>
            </a:r>
            <a:r>
              <a:rPr lang="en-US" dirty="0" err="1"/>
              <a:t>thực</a:t>
            </a:r>
            <a:r>
              <a:rPr lang="en-US" dirty="0"/>
              <a:t> </a:t>
            </a:r>
            <a:r>
              <a:rPr lang="en-US" dirty="0" err="1"/>
              <a:t>thể</a:t>
            </a:r>
            <a:endParaRPr lang="en-US" dirty="0"/>
          </a:p>
          <a:p>
            <a:pPr lvl="1"/>
            <a:endParaRPr lang="en-US" dirty="0"/>
          </a:p>
          <a:p>
            <a:pPr lvl="1"/>
            <a:endParaRPr lang="en-US" dirty="0"/>
          </a:p>
          <a:p>
            <a:pPr lvl="1"/>
            <a:endParaRPr lang="en-US" dirty="0"/>
          </a:p>
          <a:p>
            <a:pPr lvl="1"/>
            <a:endParaRPr lang="en-US" dirty="0"/>
          </a:p>
          <a:p>
            <a:pPr lvl="1"/>
            <a:r>
              <a:rPr lang="en-US" dirty="0"/>
              <a:t>E </a:t>
            </a:r>
            <a:r>
              <a:rPr lang="en-US" dirty="0" err="1"/>
              <a:t>là</a:t>
            </a:r>
            <a:r>
              <a:rPr lang="en-US" dirty="0"/>
              <a:t> </a:t>
            </a:r>
            <a:r>
              <a:rPr lang="en-US" dirty="0" err="1"/>
              <a:t>một</a:t>
            </a:r>
            <a:r>
              <a:rPr lang="en-US" dirty="0"/>
              <a:t> </a:t>
            </a:r>
            <a:r>
              <a:rPr lang="en-US" dirty="0" err="1"/>
              <a:t>tổng</a:t>
            </a:r>
            <a:r>
              <a:rPr lang="en-US" dirty="0"/>
              <a:t> </a:t>
            </a:r>
            <a:r>
              <a:rPr lang="en-US" dirty="0" err="1"/>
              <a:t>quát</a:t>
            </a:r>
            <a:r>
              <a:rPr lang="en-US" dirty="0"/>
              <a:t> </a:t>
            </a:r>
            <a:r>
              <a:rPr lang="en-US" dirty="0" err="1"/>
              <a:t>hóa</a:t>
            </a:r>
            <a:r>
              <a:rPr lang="en-US" dirty="0"/>
              <a:t> </a:t>
            </a:r>
            <a:r>
              <a:rPr lang="en-US" dirty="0" err="1"/>
              <a:t>của</a:t>
            </a:r>
            <a:r>
              <a:rPr lang="en-US" dirty="0"/>
              <a:t> 1 </a:t>
            </a:r>
            <a:r>
              <a:rPr lang="en-US" dirty="0" err="1"/>
              <a:t>nhóm</a:t>
            </a:r>
            <a:r>
              <a:rPr lang="en-US" dirty="0"/>
              <a:t> </a:t>
            </a:r>
            <a:r>
              <a:rPr lang="en-US" dirty="0" err="1"/>
              <a:t>thực</a:t>
            </a:r>
            <a:r>
              <a:rPr lang="en-US" dirty="0"/>
              <a:t> </a:t>
            </a:r>
            <a:r>
              <a:rPr lang="en-US" dirty="0" err="1"/>
              <a:t>thể</a:t>
            </a:r>
            <a:r>
              <a:rPr lang="en-US" dirty="0"/>
              <a:t> E1, E2, E3 </a:t>
            </a:r>
            <a:r>
              <a:rPr lang="en-US" dirty="0" err="1"/>
              <a:t>khi</a:t>
            </a:r>
            <a:endParaRPr lang="en-US" dirty="0"/>
          </a:p>
          <a:p>
            <a:pPr lvl="2"/>
            <a:r>
              <a:rPr lang="en-US" dirty="0" err="1"/>
              <a:t>Mỗi</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E1, E2, E3 </a:t>
            </a:r>
            <a:r>
              <a:rPr lang="en-US" dirty="0" err="1"/>
              <a:t>cũng</a:t>
            </a:r>
            <a:r>
              <a:rPr lang="en-US" dirty="0"/>
              <a:t> </a:t>
            </a:r>
            <a:r>
              <a:rPr lang="en-US" dirty="0" err="1"/>
              <a:t>là</a:t>
            </a:r>
            <a:r>
              <a:rPr lang="en-US" dirty="0"/>
              <a:t> </a:t>
            </a:r>
            <a:r>
              <a:rPr lang="en-US" dirty="0" err="1"/>
              <a:t>đối</a:t>
            </a:r>
            <a:r>
              <a:rPr lang="en-US" dirty="0"/>
              <a:t> </a:t>
            </a:r>
            <a:r>
              <a:rPr lang="en-US" dirty="0" err="1"/>
              <a:t>tượng</a:t>
            </a:r>
            <a:r>
              <a:rPr lang="en-US" dirty="0"/>
              <a:t> </a:t>
            </a:r>
            <a:r>
              <a:rPr lang="en-US" dirty="0" err="1"/>
              <a:t>của</a:t>
            </a:r>
            <a:r>
              <a:rPr lang="en-US" dirty="0"/>
              <a:t> </a:t>
            </a:r>
            <a:r>
              <a:rPr lang="en-US" dirty="0" err="1"/>
              <a:t>lớp</a:t>
            </a:r>
            <a:r>
              <a:rPr lang="en-US" dirty="0"/>
              <a:t> E</a:t>
            </a:r>
          </a:p>
          <a:p>
            <a:pPr lvl="1"/>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A34E8783-4CB6-4B3B-B594-4F32FDB2908F}" type="slidenum">
              <a:rPr lang="en-US" sz="1000">
                <a:solidFill>
                  <a:srgbClr val="898989"/>
                </a:solidFill>
                <a:cs typeface="Tahoma" panose="020B0604030504040204" pitchFamily="34" charset="0"/>
              </a:rPr>
              <a:pPr eaLnBrk="1" hangingPunct="1"/>
              <a:t>20</a:t>
            </a:fld>
            <a:endParaRPr lang="en-US" sz="1000">
              <a:solidFill>
                <a:srgbClr val="898989"/>
              </a:solidFill>
              <a:cs typeface="Tahoma" panose="020B0604030504040204" pitchFamily="34" charset="0"/>
            </a:endParaRPr>
          </a:p>
        </p:txBody>
      </p:sp>
      <p:grpSp>
        <p:nvGrpSpPr>
          <p:cNvPr id="24583" name="Group 21"/>
          <p:cNvGrpSpPr>
            <a:grpSpLocks/>
          </p:cNvGrpSpPr>
          <p:nvPr/>
        </p:nvGrpSpPr>
        <p:grpSpPr bwMode="auto">
          <a:xfrm>
            <a:off x="3962401" y="2209801"/>
            <a:ext cx="4236695" cy="2091322"/>
            <a:chOff x="2590800" y="2587823"/>
            <a:chExt cx="4237115" cy="2091121"/>
          </a:xfrm>
        </p:grpSpPr>
        <p:sp>
          <p:nvSpPr>
            <p:cNvPr id="24584" name="Rectangle 4"/>
            <p:cNvSpPr>
              <a:spLocks noChangeArrowheads="1"/>
            </p:cNvSpPr>
            <p:nvPr/>
          </p:nvSpPr>
          <p:spPr bwMode="auto">
            <a:xfrm>
              <a:off x="3848100" y="2705100"/>
              <a:ext cx="457200" cy="341313"/>
            </a:xfrm>
            <a:prstGeom prst="rect">
              <a:avLst/>
            </a:prstGeom>
            <a:solidFill>
              <a:srgbClr val="FFFFFF"/>
            </a:solidFill>
            <a:ln w="25400" algn="ctr">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b="1">
                  <a:solidFill>
                    <a:schemeClr val="tx2"/>
                  </a:solidFill>
                  <a:cs typeface="Tahoma" panose="020B0604030504040204" pitchFamily="34" charset="0"/>
                </a:rPr>
                <a:t>E</a:t>
              </a:r>
            </a:p>
          </p:txBody>
        </p:sp>
        <p:sp>
          <p:nvSpPr>
            <p:cNvPr id="24585" name="Rectangle 5"/>
            <p:cNvSpPr>
              <a:spLocks noChangeArrowheads="1"/>
            </p:cNvSpPr>
            <p:nvPr/>
          </p:nvSpPr>
          <p:spPr bwMode="auto">
            <a:xfrm>
              <a:off x="2590800" y="3505200"/>
              <a:ext cx="457200" cy="342900"/>
            </a:xfrm>
            <a:prstGeom prst="rect">
              <a:avLst/>
            </a:prstGeom>
            <a:solidFill>
              <a:srgbClr val="FFFFFF"/>
            </a:solidFill>
            <a:ln w="25400" algn="ctr">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b="1">
                  <a:solidFill>
                    <a:schemeClr val="tx2"/>
                  </a:solidFill>
                  <a:cs typeface="Tahoma" panose="020B0604030504040204" pitchFamily="34" charset="0"/>
                </a:rPr>
                <a:t>E1</a:t>
              </a:r>
            </a:p>
          </p:txBody>
        </p:sp>
        <p:sp>
          <p:nvSpPr>
            <p:cNvPr id="24586" name="Rectangle 6"/>
            <p:cNvSpPr>
              <a:spLocks noChangeArrowheads="1"/>
            </p:cNvSpPr>
            <p:nvPr/>
          </p:nvSpPr>
          <p:spPr bwMode="auto">
            <a:xfrm>
              <a:off x="3848100" y="3505200"/>
              <a:ext cx="457200" cy="341313"/>
            </a:xfrm>
            <a:prstGeom prst="rect">
              <a:avLst/>
            </a:prstGeom>
            <a:solidFill>
              <a:srgbClr val="FFFFFF"/>
            </a:solidFill>
            <a:ln w="25400" algn="ctr">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b="1">
                  <a:solidFill>
                    <a:schemeClr val="tx2"/>
                  </a:solidFill>
                  <a:cs typeface="Tahoma" panose="020B0604030504040204" pitchFamily="34" charset="0"/>
                </a:rPr>
                <a:t>E2</a:t>
              </a:r>
            </a:p>
          </p:txBody>
        </p:sp>
        <p:sp>
          <p:nvSpPr>
            <p:cNvPr id="24587" name="Rectangle 7"/>
            <p:cNvSpPr>
              <a:spLocks noChangeArrowheads="1"/>
            </p:cNvSpPr>
            <p:nvPr/>
          </p:nvSpPr>
          <p:spPr bwMode="auto">
            <a:xfrm>
              <a:off x="5105400" y="3505200"/>
              <a:ext cx="457200" cy="341313"/>
            </a:xfrm>
            <a:prstGeom prst="rect">
              <a:avLst/>
            </a:prstGeom>
            <a:solidFill>
              <a:srgbClr val="FFFFFF"/>
            </a:solidFill>
            <a:ln w="25400" algn="ctr">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b="1">
                  <a:solidFill>
                    <a:schemeClr val="tx2"/>
                  </a:solidFill>
                  <a:cs typeface="Tahoma" panose="020B0604030504040204" pitchFamily="34" charset="0"/>
                </a:rPr>
                <a:t>E3</a:t>
              </a:r>
            </a:p>
          </p:txBody>
        </p:sp>
        <p:sp>
          <p:nvSpPr>
            <p:cNvPr id="24588" name="Line 8"/>
            <p:cNvSpPr>
              <a:spLocks noChangeShapeType="1"/>
            </p:cNvSpPr>
            <p:nvPr/>
          </p:nvSpPr>
          <p:spPr bwMode="auto">
            <a:xfrm>
              <a:off x="2819400" y="3276600"/>
              <a:ext cx="2514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4589" name="Line 9"/>
            <p:cNvSpPr>
              <a:spLocks noChangeShapeType="1"/>
            </p:cNvSpPr>
            <p:nvPr/>
          </p:nvSpPr>
          <p:spPr bwMode="auto">
            <a:xfrm flipV="1">
              <a:off x="4076700" y="3048000"/>
              <a:ext cx="0" cy="4572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p>
          </p:txBody>
        </p:sp>
        <p:sp>
          <p:nvSpPr>
            <p:cNvPr id="24590" name="Line 10"/>
            <p:cNvSpPr>
              <a:spLocks noChangeShapeType="1"/>
            </p:cNvSpPr>
            <p:nvPr/>
          </p:nvSpPr>
          <p:spPr bwMode="auto">
            <a:xfrm>
              <a:off x="2819400" y="3276600"/>
              <a:ext cx="0" cy="228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4591" name="Line 11"/>
            <p:cNvSpPr>
              <a:spLocks noChangeShapeType="1"/>
            </p:cNvSpPr>
            <p:nvPr/>
          </p:nvSpPr>
          <p:spPr bwMode="auto">
            <a:xfrm>
              <a:off x="5334000" y="3276600"/>
              <a:ext cx="0" cy="228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4592" name="Text Box 12"/>
            <p:cNvSpPr txBox="1">
              <a:spLocks noChangeArrowheads="1"/>
            </p:cNvSpPr>
            <p:nvPr/>
          </p:nvSpPr>
          <p:spPr bwMode="auto">
            <a:xfrm>
              <a:off x="5715000" y="2587823"/>
              <a:ext cx="1112915" cy="33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a:solidFill>
                    <a:schemeClr val="tx2"/>
                  </a:solidFill>
                </a:rPr>
                <a:t>Tổng quát</a:t>
              </a:r>
            </a:p>
          </p:txBody>
        </p:sp>
        <p:sp>
          <p:nvSpPr>
            <p:cNvPr id="24593" name="Text Box 13"/>
            <p:cNvSpPr txBox="1">
              <a:spLocks noChangeArrowheads="1"/>
            </p:cNvSpPr>
            <p:nvPr/>
          </p:nvSpPr>
          <p:spPr bwMode="auto">
            <a:xfrm>
              <a:off x="5503771" y="4340423"/>
              <a:ext cx="1260406" cy="33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a:solidFill>
                    <a:schemeClr val="tx2"/>
                  </a:solidFill>
                </a:rPr>
                <a:t>Chuyên biệt</a:t>
              </a:r>
            </a:p>
          </p:txBody>
        </p:sp>
        <p:sp>
          <p:nvSpPr>
            <p:cNvPr id="24594" name="Line 14"/>
            <p:cNvSpPr>
              <a:spLocks noChangeShapeType="1"/>
            </p:cNvSpPr>
            <p:nvPr/>
          </p:nvSpPr>
          <p:spPr bwMode="auto">
            <a:xfrm flipH="1">
              <a:off x="4419600" y="2743200"/>
              <a:ext cx="1371600" cy="152400"/>
            </a:xfrm>
            <a:prstGeom prst="line">
              <a:avLst/>
            </a:prstGeom>
            <a:noFill/>
            <a:ln w="1270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sz="2000"/>
            </a:p>
          </p:txBody>
        </p:sp>
        <p:sp>
          <p:nvSpPr>
            <p:cNvPr id="24595" name="Line 15"/>
            <p:cNvSpPr>
              <a:spLocks noChangeShapeType="1"/>
            </p:cNvSpPr>
            <p:nvPr/>
          </p:nvSpPr>
          <p:spPr bwMode="auto">
            <a:xfrm flipH="1" flipV="1">
              <a:off x="5410200" y="3962400"/>
              <a:ext cx="228600" cy="381000"/>
            </a:xfrm>
            <a:prstGeom prst="line">
              <a:avLst/>
            </a:prstGeom>
            <a:noFill/>
            <a:ln w="1270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sz="2000"/>
            </a:p>
          </p:txBody>
        </p:sp>
        <p:sp>
          <p:nvSpPr>
            <p:cNvPr id="24596" name="Line 16"/>
            <p:cNvSpPr>
              <a:spLocks noChangeShapeType="1"/>
            </p:cNvSpPr>
            <p:nvPr/>
          </p:nvSpPr>
          <p:spPr bwMode="auto">
            <a:xfrm flipH="1" flipV="1">
              <a:off x="4267200" y="3962400"/>
              <a:ext cx="1295400" cy="381000"/>
            </a:xfrm>
            <a:prstGeom prst="line">
              <a:avLst/>
            </a:prstGeom>
            <a:noFill/>
            <a:ln w="1270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sz="2000"/>
            </a:p>
          </p:txBody>
        </p:sp>
        <p:sp>
          <p:nvSpPr>
            <p:cNvPr id="24597" name="Line 17"/>
            <p:cNvSpPr>
              <a:spLocks noChangeShapeType="1"/>
            </p:cNvSpPr>
            <p:nvPr/>
          </p:nvSpPr>
          <p:spPr bwMode="auto">
            <a:xfrm flipH="1" flipV="1">
              <a:off x="3200400" y="3886200"/>
              <a:ext cx="2286000" cy="533400"/>
            </a:xfrm>
            <a:prstGeom prst="line">
              <a:avLst/>
            </a:prstGeom>
            <a:noFill/>
            <a:ln w="12700">
              <a:solidFill>
                <a:schemeClr val="tx2"/>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en-US" sz="2000"/>
            </a:p>
          </p:txBody>
        </p:sp>
      </p:grpSp>
    </p:spTree>
    <p:extLst>
      <p:ext uri="{BB962C8B-B14F-4D97-AF65-F5344CB8AC3E}">
        <p14:creationId xmlns:p14="http://schemas.microsoft.com/office/powerpoint/2010/main" val="31525504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t>Ví dụ</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FCB0D547-486B-4BA8-BAEA-6771E6B585D8}" type="slidenum">
              <a:rPr lang="en-US" sz="1000">
                <a:solidFill>
                  <a:srgbClr val="898989"/>
                </a:solidFill>
                <a:cs typeface="Tahoma" panose="020B0604030504040204" pitchFamily="34" charset="0"/>
              </a:rPr>
              <a:pPr eaLnBrk="1" hangingPunct="1"/>
              <a:t>21</a:t>
            </a:fld>
            <a:endParaRPr lang="en-US" sz="1000">
              <a:solidFill>
                <a:srgbClr val="898989"/>
              </a:solidFill>
              <a:cs typeface="Tahoma" panose="020B0604030504040204" pitchFamily="34" charset="0"/>
            </a:endParaRPr>
          </a:p>
        </p:txBody>
      </p:sp>
      <p:grpSp>
        <p:nvGrpSpPr>
          <p:cNvPr id="25606" name="Group 27"/>
          <p:cNvGrpSpPr>
            <a:grpSpLocks/>
          </p:cNvGrpSpPr>
          <p:nvPr/>
        </p:nvGrpSpPr>
        <p:grpSpPr bwMode="auto">
          <a:xfrm>
            <a:off x="3962400" y="1866900"/>
            <a:ext cx="3886200" cy="1181100"/>
            <a:chOff x="1200" y="2088"/>
            <a:chExt cx="2448" cy="744"/>
          </a:xfrm>
        </p:grpSpPr>
        <p:sp>
          <p:nvSpPr>
            <p:cNvPr id="25620" name="Rectangle 18"/>
            <p:cNvSpPr>
              <a:spLocks noChangeArrowheads="1"/>
            </p:cNvSpPr>
            <p:nvPr/>
          </p:nvSpPr>
          <p:spPr bwMode="auto">
            <a:xfrm>
              <a:off x="2112" y="2088"/>
              <a:ext cx="432" cy="216"/>
            </a:xfrm>
            <a:prstGeom prst="rect">
              <a:avLst/>
            </a:prstGeom>
            <a:solidFill>
              <a:srgbClr val="FFFFFF"/>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XE</a:t>
              </a:r>
            </a:p>
          </p:txBody>
        </p:sp>
        <p:sp>
          <p:nvSpPr>
            <p:cNvPr id="25621" name="Rectangle 19"/>
            <p:cNvSpPr>
              <a:spLocks noChangeArrowheads="1"/>
            </p:cNvSpPr>
            <p:nvPr/>
          </p:nvSpPr>
          <p:spPr bwMode="auto">
            <a:xfrm>
              <a:off x="1200" y="2592"/>
              <a:ext cx="672" cy="24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XE TẢI</a:t>
              </a:r>
            </a:p>
          </p:txBody>
        </p:sp>
        <p:sp>
          <p:nvSpPr>
            <p:cNvPr id="25622" name="Rectangle 20"/>
            <p:cNvSpPr>
              <a:spLocks noChangeArrowheads="1"/>
            </p:cNvSpPr>
            <p:nvPr/>
          </p:nvSpPr>
          <p:spPr bwMode="auto">
            <a:xfrm>
              <a:off x="2064" y="2592"/>
              <a:ext cx="624" cy="24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XE BUS</a:t>
              </a:r>
            </a:p>
          </p:txBody>
        </p:sp>
        <p:sp>
          <p:nvSpPr>
            <p:cNvPr id="25623" name="Rectangle 21"/>
            <p:cNvSpPr>
              <a:spLocks noChangeArrowheads="1"/>
            </p:cNvSpPr>
            <p:nvPr/>
          </p:nvSpPr>
          <p:spPr bwMode="auto">
            <a:xfrm>
              <a:off x="2904" y="2592"/>
              <a:ext cx="744" cy="24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XE HƠI</a:t>
              </a:r>
            </a:p>
          </p:txBody>
        </p:sp>
        <p:sp>
          <p:nvSpPr>
            <p:cNvPr id="25624" name="Line 22"/>
            <p:cNvSpPr>
              <a:spLocks noChangeShapeType="1"/>
            </p:cNvSpPr>
            <p:nvPr/>
          </p:nvSpPr>
          <p:spPr bwMode="auto">
            <a:xfrm>
              <a:off x="1536" y="2448"/>
              <a:ext cx="1584"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5625" name="Line 23"/>
            <p:cNvSpPr>
              <a:spLocks noChangeShapeType="1"/>
            </p:cNvSpPr>
            <p:nvPr/>
          </p:nvSpPr>
          <p:spPr bwMode="auto">
            <a:xfrm>
              <a:off x="1536" y="2448"/>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5626" name="Line 24"/>
            <p:cNvSpPr>
              <a:spLocks noChangeShapeType="1"/>
            </p:cNvSpPr>
            <p:nvPr/>
          </p:nvSpPr>
          <p:spPr bwMode="auto">
            <a:xfrm>
              <a:off x="3120" y="2448"/>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5627" name="Line 25"/>
            <p:cNvSpPr>
              <a:spLocks noChangeShapeType="1"/>
            </p:cNvSpPr>
            <p:nvPr/>
          </p:nvSpPr>
          <p:spPr bwMode="auto">
            <a:xfrm flipV="1">
              <a:off x="2328" y="2304"/>
              <a:ext cx="0" cy="2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grpSp>
      <p:grpSp>
        <p:nvGrpSpPr>
          <p:cNvPr id="25607" name="Group 47"/>
          <p:cNvGrpSpPr>
            <a:grpSpLocks/>
          </p:cNvGrpSpPr>
          <p:nvPr/>
        </p:nvGrpSpPr>
        <p:grpSpPr bwMode="auto">
          <a:xfrm>
            <a:off x="3200400" y="4038600"/>
            <a:ext cx="6172200" cy="1257300"/>
            <a:chOff x="1371600" y="4000499"/>
            <a:chExt cx="6172200" cy="1257301"/>
          </a:xfrm>
        </p:grpSpPr>
        <p:sp>
          <p:nvSpPr>
            <p:cNvPr id="25608" name="Rectangle 28"/>
            <p:cNvSpPr>
              <a:spLocks noChangeArrowheads="1"/>
            </p:cNvSpPr>
            <p:nvPr/>
          </p:nvSpPr>
          <p:spPr bwMode="auto">
            <a:xfrm>
              <a:off x="2438400" y="4116387"/>
              <a:ext cx="1295400" cy="341313"/>
            </a:xfrm>
            <a:prstGeom prst="rect">
              <a:avLst/>
            </a:prstGeom>
            <a:solidFill>
              <a:srgbClr val="FFFFFF"/>
            </a:solidFill>
            <a:ln w="28575"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NHÂN VIÊN</a:t>
              </a:r>
            </a:p>
          </p:txBody>
        </p:sp>
        <p:sp>
          <p:nvSpPr>
            <p:cNvPr id="25609" name="Rectangle 29"/>
            <p:cNvSpPr>
              <a:spLocks noChangeArrowheads="1"/>
            </p:cNvSpPr>
            <p:nvPr/>
          </p:nvSpPr>
          <p:spPr bwMode="auto">
            <a:xfrm>
              <a:off x="1371600" y="4916487"/>
              <a:ext cx="1028700" cy="341313"/>
            </a:xfrm>
            <a:prstGeom prst="rect">
              <a:avLst/>
            </a:prstGeom>
            <a:solidFill>
              <a:srgbClr val="FFFFFF"/>
            </a:solidFill>
            <a:ln w="28575"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THƯ KÝ</a:t>
              </a:r>
            </a:p>
          </p:txBody>
        </p:sp>
        <p:sp>
          <p:nvSpPr>
            <p:cNvPr id="25610" name="Rectangle 30"/>
            <p:cNvSpPr>
              <a:spLocks noChangeArrowheads="1"/>
            </p:cNvSpPr>
            <p:nvPr/>
          </p:nvSpPr>
          <p:spPr bwMode="auto">
            <a:xfrm>
              <a:off x="2667000" y="4916487"/>
              <a:ext cx="800100" cy="341313"/>
            </a:xfrm>
            <a:prstGeom prst="rect">
              <a:avLst/>
            </a:prstGeom>
            <a:solidFill>
              <a:srgbClr val="FFFFFF"/>
            </a:solidFill>
            <a:ln w="28575"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KỸ SƯ</a:t>
              </a:r>
            </a:p>
          </p:txBody>
        </p:sp>
        <p:sp>
          <p:nvSpPr>
            <p:cNvPr id="25611" name="Rectangle 31"/>
            <p:cNvSpPr>
              <a:spLocks noChangeArrowheads="1"/>
            </p:cNvSpPr>
            <p:nvPr/>
          </p:nvSpPr>
          <p:spPr bwMode="auto">
            <a:xfrm>
              <a:off x="3810000" y="4916487"/>
              <a:ext cx="1447800" cy="341313"/>
            </a:xfrm>
            <a:prstGeom prst="rect">
              <a:avLst/>
            </a:prstGeom>
            <a:solidFill>
              <a:srgbClr val="FFFFFF"/>
            </a:solidFill>
            <a:ln w="28575"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NV QUẢN LÝ</a:t>
              </a:r>
            </a:p>
          </p:txBody>
        </p:sp>
        <p:sp>
          <p:nvSpPr>
            <p:cNvPr id="25612" name="Line 32"/>
            <p:cNvSpPr>
              <a:spLocks noChangeShapeType="1"/>
            </p:cNvSpPr>
            <p:nvPr/>
          </p:nvSpPr>
          <p:spPr bwMode="auto">
            <a:xfrm>
              <a:off x="1943100" y="4686299"/>
              <a:ext cx="2514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5613" name="Line 33"/>
            <p:cNvSpPr>
              <a:spLocks noChangeShapeType="1"/>
            </p:cNvSpPr>
            <p:nvPr/>
          </p:nvSpPr>
          <p:spPr bwMode="auto">
            <a:xfrm>
              <a:off x="1943100" y="4686299"/>
              <a:ext cx="0" cy="2301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5614" name="Line 34"/>
            <p:cNvSpPr>
              <a:spLocks noChangeShapeType="1"/>
            </p:cNvSpPr>
            <p:nvPr/>
          </p:nvSpPr>
          <p:spPr bwMode="auto">
            <a:xfrm>
              <a:off x="4457700" y="4686299"/>
              <a:ext cx="0" cy="2301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5615" name="Line 35"/>
            <p:cNvSpPr>
              <a:spLocks noChangeShapeType="1"/>
            </p:cNvSpPr>
            <p:nvPr/>
          </p:nvSpPr>
          <p:spPr bwMode="auto">
            <a:xfrm flipV="1">
              <a:off x="3086100" y="4457699"/>
              <a:ext cx="0" cy="4587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5616" name="Rectangle 36"/>
            <p:cNvSpPr>
              <a:spLocks noChangeArrowheads="1"/>
            </p:cNvSpPr>
            <p:nvPr/>
          </p:nvSpPr>
          <p:spPr bwMode="auto">
            <a:xfrm>
              <a:off x="6019800" y="4114799"/>
              <a:ext cx="1524000" cy="342900"/>
            </a:xfrm>
            <a:prstGeom prst="rect">
              <a:avLst/>
            </a:prstGeom>
            <a:solidFill>
              <a:srgbClr val="FFFFFF"/>
            </a:solidFill>
            <a:ln w="28575"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PHÒNG BAN</a:t>
              </a:r>
            </a:p>
          </p:txBody>
        </p:sp>
        <p:sp>
          <p:nvSpPr>
            <p:cNvPr id="25617" name="AutoShape 37"/>
            <p:cNvSpPr>
              <a:spLocks noChangeArrowheads="1"/>
            </p:cNvSpPr>
            <p:nvPr/>
          </p:nvSpPr>
          <p:spPr bwMode="auto">
            <a:xfrm>
              <a:off x="4267200" y="4000499"/>
              <a:ext cx="1295400" cy="571500"/>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dirty="0" err="1">
                  <a:solidFill>
                    <a:schemeClr val="tx2"/>
                  </a:solidFill>
                  <a:cs typeface="Tahoma" panose="020B0604030504040204" pitchFamily="34" charset="0"/>
                </a:rPr>
                <a:t>Thuộc</a:t>
              </a:r>
              <a:endParaRPr lang="en-US" sz="1600" b="1" dirty="0">
                <a:solidFill>
                  <a:schemeClr val="tx2"/>
                </a:solidFill>
                <a:cs typeface="Tahoma" panose="020B0604030504040204" pitchFamily="34" charset="0"/>
              </a:endParaRPr>
            </a:p>
          </p:txBody>
        </p:sp>
        <p:sp>
          <p:nvSpPr>
            <p:cNvPr id="25618" name="Line 39"/>
            <p:cNvSpPr>
              <a:spLocks noChangeShapeType="1"/>
            </p:cNvSpPr>
            <p:nvPr/>
          </p:nvSpPr>
          <p:spPr bwMode="auto">
            <a:xfrm flipV="1">
              <a:off x="5486400" y="4292599"/>
              <a:ext cx="5334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5619" name="Line 39"/>
            <p:cNvSpPr>
              <a:spLocks noChangeShapeType="1"/>
            </p:cNvSpPr>
            <p:nvPr/>
          </p:nvSpPr>
          <p:spPr bwMode="auto">
            <a:xfrm flipV="1">
              <a:off x="3733800" y="4292251"/>
              <a:ext cx="5334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grpSp>
    </p:spTree>
    <p:extLst>
      <p:ext uri="{BB962C8B-B14F-4D97-AF65-F5344CB8AC3E}">
        <p14:creationId xmlns:p14="http://schemas.microsoft.com/office/powerpoint/2010/main" val="426810031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t>Ví dụ</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6696EF31-023A-4197-92A6-289D08218FB9}" type="slidenum">
              <a:rPr lang="en-US" sz="1000">
                <a:solidFill>
                  <a:srgbClr val="898989"/>
                </a:solidFill>
                <a:cs typeface="Tahoma" panose="020B0604030504040204" pitchFamily="34" charset="0"/>
              </a:rPr>
              <a:pPr eaLnBrk="1" hangingPunct="1"/>
              <a:t>22</a:t>
            </a:fld>
            <a:endParaRPr lang="en-US" sz="1000">
              <a:solidFill>
                <a:srgbClr val="898989"/>
              </a:solidFill>
              <a:cs typeface="Tahoma" panose="020B0604030504040204" pitchFamily="34" charset="0"/>
            </a:endParaRPr>
          </a:p>
        </p:txBody>
      </p:sp>
      <p:grpSp>
        <p:nvGrpSpPr>
          <p:cNvPr id="26630" name="Group 77"/>
          <p:cNvGrpSpPr>
            <a:grpSpLocks/>
          </p:cNvGrpSpPr>
          <p:nvPr/>
        </p:nvGrpSpPr>
        <p:grpSpPr bwMode="auto">
          <a:xfrm>
            <a:off x="2057401" y="2116138"/>
            <a:ext cx="8959887" cy="2532062"/>
            <a:chOff x="530226" y="2133600"/>
            <a:chExt cx="8080374" cy="2532063"/>
          </a:xfrm>
        </p:grpSpPr>
        <p:sp>
          <p:nvSpPr>
            <p:cNvPr id="26631" name="Text Box 29"/>
            <p:cNvSpPr txBox="1">
              <a:spLocks noChangeArrowheads="1"/>
            </p:cNvSpPr>
            <p:nvPr/>
          </p:nvSpPr>
          <p:spPr bwMode="auto">
            <a:xfrm>
              <a:off x="1589088" y="2133600"/>
              <a:ext cx="3709988" cy="339725"/>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CON NGƯỜI</a:t>
              </a:r>
            </a:p>
          </p:txBody>
        </p:sp>
        <p:sp>
          <p:nvSpPr>
            <p:cNvPr id="26632" name="Text Box 30"/>
            <p:cNvSpPr txBox="1">
              <a:spLocks noChangeArrowheads="1"/>
            </p:cNvSpPr>
            <p:nvPr/>
          </p:nvSpPr>
          <p:spPr bwMode="auto">
            <a:xfrm>
              <a:off x="530226" y="3006725"/>
              <a:ext cx="1192213" cy="339725"/>
            </a:xfrm>
            <a:prstGeom prst="rect">
              <a:avLst/>
            </a:prstGeom>
            <a:solidFill>
              <a:srgbClr val="FFFFFF"/>
            </a:solidFill>
            <a:ln w="28575">
              <a:solidFill>
                <a:schemeClr val="tx2"/>
              </a:solidFill>
              <a:miter lim="800000"/>
              <a:headEnd/>
              <a:tailEnd/>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ĐÀN ÔNG</a:t>
              </a:r>
            </a:p>
          </p:txBody>
        </p:sp>
        <p:sp>
          <p:nvSpPr>
            <p:cNvPr id="26633" name="Text Box 31"/>
            <p:cNvSpPr txBox="1">
              <a:spLocks noChangeArrowheads="1"/>
            </p:cNvSpPr>
            <p:nvPr/>
          </p:nvSpPr>
          <p:spPr bwMode="auto">
            <a:xfrm>
              <a:off x="1854201" y="3006725"/>
              <a:ext cx="1060450" cy="339725"/>
            </a:xfrm>
            <a:prstGeom prst="rect">
              <a:avLst/>
            </a:prstGeom>
            <a:solidFill>
              <a:srgbClr val="FFFFFF"/>
            </a:solidFill>
            <a:ln w="28575">
              <a:solidFill>
                <a:schemeClr val="tx2"/>
              </a:solidFill>
              <a:miter lim="800000"/>
              <a:headEnd/>
              <a:tailEnd/>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PHỤ NỮ</a:t>
              </a:r>
            </a:p>
          </p:txBody>
        </p:sp>
        <p:sp>
          <p:nvSpPr>
            <p:cNvPr id="26634" name="Text Box 32"/>
            <p:cNvSpPr txBox="1">
              <a:spLocks noChangeArrowheads="1"/>
            </p:cNvSpPr>
            <p:nvPr/>
          </p:nvSpPr>
          <p:spPr bwMode="auto">
            <a:xfrm>
              <a:off x="3046413" y="3006725"/>
              <a:ext cx="1192213" cy="339725"/>
            </a:xfrm>
            <a:prstGeom prst="rect">
              <a:avLst/>
            </a:prstGeom>
            <a:solidFill>
              <a:srgbClr val="FFFFFF"/>
            </a:solidFill>
            <a:ln w="28575">
              <a:solidFill>
                <a:schemeClr val="tx2"/>
              </a:solidFill>
              <a:miter lim="800000"/>
              <a:headEnd/>
              <a:tailEnd/>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QUẢN LÝ</a:t>
              </a:r>
            </a:p>
          </p:txBody>
        </p:sp>
        <p:sp>
          <p:nvSpPr>
            <p:cNvPr id="26635" name="Text Box 33"/>
            <p:cNvSpPr txBox="1">
              <a:spLocks noChangeArrowheads="1"/>
            </p:cNvSpPr>
            <p:nvPr/>
          </p:nvSpPr>
          <p:spPr bwMode="auto">
            <a:xfrm>
              <a:off x="4371976" y="3006725"/>
              <a:ext cx="1058863" cy="339725"/>
            </a:xfrm>
            <a:prstGeom prst="rect">
              <a:avLst/>
            </a:prstGeom>
            <a:solidFill>
              <a:srgbClr val="FFFFFF"/>
            </a:solidFill>
            <a:ln w="28575">
              <a:solidFill>
                <a:schemeClr val="tx2"/>
              </a:solidFill>
              <a:miter lim="800000"/>
              <a:headEnd/>
              <a:tailEnd/>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THƯ KÝ</a:t>
              </a:r>
            </a:p>
          </p:txBody>
        </p:sp>
        <p:sp>
          <p:nvSpPr>
            <p:cNvPr id="26636" name="Text Box 34"/>
            <p:cNvSpPr txBox="1">
              <a:spLocks noChangeArrowheads="1"/>
            </p:cNvSpPr>
            <p:nvPr/>
          </p:nvSpPr>
          <p:spPr bwMode="auto">
            <a:xfrm>
              <a:off x="957262" y="4098925"/>
              <a:ext cx="1252538" cy="517525"/>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QUẢN LÝ </a:t>
              </a:r>
            </a:p>
            <a:p>
              <a:pPr algn="ctr" eaLnBrk="1" hangingPunct="1"/>
              <a:r>
                <a:rPr lang="en-US" sz="1600" b="1">
                  <a:solidFill>
                    <a:schemeClr val="tx2"/>
                  </a:solidFill>
                  <a:cs typeface="Tahoma" panose="020B0604030504040204" pitchFamily="34" charset="0"/>
                </a:rPr>
                <a:t>KỸ THUẬT</a:t>
              </a:r>
            </a:p>
          </p:txBody>
        </p:sp>
        <p:sp>
          <p:nvSpPr>
            <p:cNvPr id="26637" name="Text Box 35"/>
            <p:cNvSpPr txBox="1">
              <a:spLocks noChangeArrowheads="1"/>
            </p:cNvSpPr>
            <p:nvPr/>
          </p:nvSpPr>
          <p:spPr bwMode="auto">
            <a:xfrm>
              <a:off x="5564188" y="3006725"/>
              <a:ext cx="1457325" cy="339725"/>
            </a:xfrm>
            <a:prstGeom prst="rect">
              <a:avLst/>
            </a:prstGeom>
            <a:solidFill>
              <a:srgbClr val="FFFFFF"/>
            </a:solidFill>
            <a:ln w="28575">
              <a:solidFill>
                <a:schemeClr val="tx2"/>
              </a:solidFill>
              <a:miter lim="800000"/>
              <a:headEnd/>
              <a:tailEnd/>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NHÂN VIÊN</a:t>
              </a:r>
            </a:p>
          </p:txBody>
        </p:sp>
        <p:sp>
          <p:nvSpPr>
            <p:cNvPr id="26638" name="Line 36"/>
            <p:cNvSpPr>
              <a:spLocks noChangeShapeType="1"/>
            </p:cNvSpPr>
            <p:nvPr/>
          </p:nvSpPr>
          <p:spPr bwMode="auto">
            <a:xfrm>
              <a:off x="1323976" y="2787650"/>
              <a:ext cx="119221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39" name="Line 37"/>
            <p:cNvSpPr>
              <a:spLocks noChangeShapeType="1"/>
            </p:cNvSpPr>
            <p:nvPr/>
          </p:nvSpPr>
          <p:spPr bwMode="auto">
            <a:xfrm>
              <a:off x="3708401" y="2787650"/>
              <a:ext cx="251777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40" name="Line 38"/>
            <p:cNvSpPr>
              <a:spLocks noChangeShapeType="1"/>
            </p:cNvSpPr>
            <p:nvPr/>
          </p:nvSpPr>
          <p:spPr bwMode="auto">
            <a:xfrm>
              <a:off x="1323976"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41" name="Line 39"/>
            <p:cNvSpPr>
              <a:spLocks noChangeShapeType="1"/>
            </p:cNvSpPr>
            <p:nvPr/>
          </p:nvSpPr>
          <p:spPr bwMode="auto">
            <a:xfrm>
              <a:off x="2516188"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42" name="Line 40"/>
            <p:cNvSpPr>
              <a:spLocks noChangeShapeType="1"/>
            </p:cNvSpPr>
            <p:nvPr/>
          </p:nvSpPr>
          <p:spPr bwMode="auto">
            <a:xfrm>
              <a:off x="3708401"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43" name="Line 41"/>
            <p:cNvSpPr>
              <a:spLocks noChangeShapeType="1"/>
            </p:cNvSpPr>
            <p:nvPr/>
          </p:nvSpPr>
          <p:spPr bwMode="auto">
            <a:xfrm>
              <a:off x="6226176" y="2787650"/>
              <a:ext cx="0" cy="22701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44" name="Line 42"/>
            <p:cNvSpPr>
              <a:spLocks noChangeShapeType="1"/>
            </p:cNvSpPr>
            <p:nvPr/>
          </p:nvSpPr>
          <p:spPr bwMode="auto">
            <a:xfrm>
              <a:off x="4902201"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45" name="Line 43"/>
            <p:cNvSpPr>
              <a:spLocks noChangeShapeType="1"/>
            </p:cNvSpPr>
            <p:nvPr/>
          </p:nvSpPr>
          <p:spPr bwMode="auto">
            <a:xfrm flipV="1">
              <a:off x="1987551" y="2455863"/>
              <a:ext cx="0" cy="34131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sp>
          <p:nvSpPr>
            <p:cNvPr id="26646" name="Line 44"/>
            <p:cNvSpPr>
              <a:spLocks noChangeShapeType="1"/>
            </p:cNvSpPr>
            <p:nvPr/>
          </p:nvSpPr>
          <p:spPr bwMode="auto">
            <a:xfrm flipV="1">
              <a:off x="4902201" y="2455863"/>
              <a:ext cx="0" cy="34131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sp>
          <p:nvSpPr>
            <p:cNvPr id="26647" name="Text Box 45"/>
            <p:cNvSpPr txBox="1">
              <a:spLocks noChangeArrowheads="1"/>
            </p:cNvSpPr>
            <p:nvPr/>
          </p:nvSpPr>
          <p:spPr bwMode="auto">
            <a:xfrm>
              <a:off x="2424113" y="4098925"/>
              <a:ext cx="1462087" cy="517525"/>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QUẢN LÝ </a:t>
              </a:r>
            </a:p>
            <a:p>
              <a:pPr algn="ctr" eaLnBrk="1" hangingPunct="1"/>
              <a:r>
                <a:rPr lang="en-US" sz="1600" b="1">
                  <a:solidFill>
                    <a:schemeClr val="tx2"/>
                  </a:solidFill>
                  <a:cs typeface="Tahoma" panose="020B0604030504040204" pitchFamily="34" charset="0"/>
                </a:rPr>
                <a:t>HÀNH CHÍNH</a:t>
              </a:r>
            </a:p>
          </p:txBody>
        </p:sp>
        <p:sp>
          <p:nvSpPr>
            <p:cNvPr id="26648" name="Line 46"/>
            <p:cNvSpPr>
              <a:spLocks noChangeShapeType="1"/>
            </p:cNvSpPr>
            <p:nvPr/>
          </p:nvSpPr>
          <p:spPr bwMode="auto">
            <a:xfrm>
              <a:off x="1323976" y="3881438"/>
              <a:ext cx="225266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49" name="Line 47"/>
            <p:cNvSpPr>
              <a:spLocks noChangeShapeType="1"/>
            </p:cNvSpPr>
            <p:nvPr/>
          </p:nvSpPr>
          <p:spPr bwMode="auto">
            <a:xfrm>
              <a:off x="1323976"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50" name="Line 48"/>
            <p:cNvSpPr>
              <a:spLocks noChangeShapeType="1"/>
            </p:cNvSpPr>
            <p:nvPr/>
          </p:nvSpPr>
          <p:spPr bwMode="auto">
            <a:xfrm>
              <a:off x="3576638"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51" name="Line 49"/>
            <p:cNvSpPr>
              <a:spLocks noChangeShapeType="1"/>
            </p:cNvSpPr>
            <p:nvPr/>
          </p:nvSpPr>
          <p:spPr bwMode="auto">
            <a:xfrm flipV="1">
              <a:off x="3311526" y="3330575"/>
              <a:ext cx="0" cy="5667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sp>
          <p:nvSpPr>
            <p:cNvPr id="26652" name="Text Box 50"/>
            <p:cNvSpPr txBox="1">
              <a:spLocks noChangeArrowheads="1"/>
            </p:cNvSpPr>
            <p:nvPr/>
          </p:nvSpPr>
          <p:spPr bwMode="auto">
            <a:xfrm>
              <a:off x="4106863" y="4098925"/>
              <a:ext cx="1323975" cy="566738"/>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NHÂN VIÊN</a:t>
              </a:r>
            </a:p>
            <a:p>
              <a:pPr algn="ctr" eaLnBrk="1" hangingPunct="1"/>
              <a:r>
                <a:rPr lang="en-US" sz="1600" b="1">
                  <a:solidFill>
                    <a:schemeClr val="tx2"/>
                  </a:solidFill>
                  <a:cs typeface="Tahoma" panose="020B0604030504040204" pitchFamily="34" charset="0"/>
                </a:rPr>
                <a:t>LẬP TRÌNH</a:t>
              </a:r>
            </a:p>
          </p:txBody>
        </p:sp>
        <p:sp>
          <p:nvSpPr>
            <p:cNvPr id="26653" name="Text Box 51"/>
            <p:cNvSpPr txBox="1">
              <a:spLocks noChangeArrowheads="1"/>
            </p:cNvSpPr>
            <p:nvPr/>
          </p:nvSpPr>
          <p:spPr bwMode="auto">
            <a:xfrm>
              <a:off x="5564188" y="4098925"/>
              <a:ext cx="1457325" cy="566738"/>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NHÂN VIÊN BÁN HÀNG</a:t>
              </a:r>
            </a:p>
          </p:txBody>
        </p:sp>
        <p:sp>
          <p:nvSpPr>
            <p:cNvPr id="26654" name="Text Box 52"/>
            <p:cNvSpPr txBox="1">
              <a:spLocks noChangeArrowheads="1"/>
            </p:cNvSpPr>
            <p:nvPr/>
          </p:nvSpPr>
          <p:spPr bwMode="auto">
            <a:xfrm>
              <a:off x="7153275" y="4098925"/>
              <a:ext cx="1457325" cy="566738"/>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NHÂN VIÊN TIẾP THỊ</a:t>
              </a:r>
            </a:p>
          </p:txBody>
        </p:sp>
        <p:sp>
          <p:nvSpPr>
            <p:cNvPr id="26655" name="Line 53"/>
            <p:cNvSpPr>
              <a:spLocks noChangeShapeType="1"/>
            </p:cNvSpPr>
            <p:nvPr/>
          </p:nvSpPr>
          <p:spPr bwMode="auto">
            <a:xfrm>
              <a:off x="4768850" y="3881438"/>
              <a:ext cx="304641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56" name="Line 54"/>
            <p:cNvSpPr>
              <a:spLocks noChangeShapeType="1"/>
            </p:cNvSpPr>
            <p:nvPr/>
          </p:nvSpPr>
          <p:spPr bwMode="auto">
            <a:xfrm>
              <a:off x="4768850"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57" name="Line 55"/>
            <p:cNvSpPr>
              <a:spLocks noChangeShapeType="1"/>
            </p:cNvSpPr>
            <p:nvPr/>
          </p:nvSpPr>
          <p:spPr bwMode="auto">
            <a:xfrm>
              <a:off x="7815263"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58" name="Line 56"/>
            <p:cNvSpPr>
              <a:spLocks noChangeShapeType="1"/>
            </p:cNvSpPr>
            <p:nvPr/>
          </p:nvSpPr>
          <p:spPr bwMode="auto">
            <a:xfrm>
              <a:off x="5961063"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26659" name="Line 57"/>
            <p:cNvSpPr>
              <a:spLocks noChangeShapeType="1"/>
            </p:cNvSpPr>
            <p:nvPr/>
          </p:nvSpPr>
          <p:spPr bwMode="auto">
            <a:xfrm flipV="1">
              <a:off x="5961063" y="3330575"/>
              <a:ext cx="0" cy="5667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grpSp>
    </p:spTree>
    <p:extLst>
      <p:ext uri="{BB962C8B-B14F-4D97-AF65-F5344CB8AC3E}">
        <p14:creationId xmlns:p14="http://schemas.microsoft.com/office/powerpoint/2010/main" val="68201580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dirty="0"/>
              <a:t>2.2.1.Cấu </a:t>
            </a:r>
            <a:r>
              <a:rPr lang="en-US" dirty="0" err="1"/>
              <a:t>trúc</a:t>
            </a:r>
            <a:r>
              <a:rPr lang="en-US" dirty="0"/>
              <a:t> </a:t>
            </a:r>
            <a:r>
              <a:rPr lang="en-US" dirty="0" err="1"/>
              <a:t>phân</a:t>
            </a:r>
            <a:r>
              <a:rPr lang="en-US" dirty="0"/>
              <a:t> </a:t>
            </a:r>
            <a:r>
              <a:rPr lang="en-US" dirty="0" err="1"/>
              <a:t>cấp</a:t>
            </a:r>
            <a:r>
              <a:rPr lang="en-US" dirty="0"/>
              <a:t> (</a:t>
            </a:r>
            <a:r>
              <a:rPr lang="en-US" dirty="0" err="1"/>
              <a:t>tt</a:t>
            </a:r>
            <a:r>
              <a:rPr lang="en-US" dirty="0"/>
              <a:t>)</a:t>
            </a:r>
          </a:p>
        </p:txBody>
      </p:sp>
      <p:sp>
        <p:nvSpPr>
          <p:cNvPr id="27651" name="Content Placeholder 2"/>
          <p:cNvSpPr>
            <a:spLocks noGrp="1"/>
          </p:cNvSpPr>
          <p:nvPr>
            <p:ph idx="1"/>
          </p:nvPr>
        </p:nvSpPr>
        <p:spPr/>
        <p:txBody>
          <a:bodyPr/>
          <a:lstStyle/>
          <a:p>
            <a:r>
              <a:rPr lang="en-US" dirty="0" err="1"/>
              <a:t>Tính</a:t>
            </a:r>
            <a:r>
              <a:rPr lang="en-US" dirty="0"/>
              <a:t> </a:t>
            </a:r>
            <a:r>
              <a:rPr lang="en-US" dirty="0" err="1"/>
              <a:t>kế</a:t>
            </a:r>
            <a:r>
              <a:rPr lang="en-US" dirty="0"/>
              <a:t> </a:t>
            </a:r>
            <a:r>
              <a:rPr lang="en-US" dirty="0" err="1"/>
              <a:t>thừa</a:t>
            </a:r>
            <a:endParaRPr lang="en-US" dirty="0"/>
          </a:p>
          <a:p>
            <a:pPr lvl="1"/>
            <a:r>
              <a:rPr lang="en-US" dirty="0" err="1"/>
              <a:t>Thực-thể-chuyên-biệt</a:t>
            </a:r>
            <a:r>
              <a:rPr lang="en-US" dirty="0"/>
              <a:t> </a:t>
            </a:r>
            <a:r>
              <a:rPr lang="en-US" dirty="0" err="1"/>
              <a:t>kế</a:t>
            </a:r>
            <a:r>
              <a:rPr lang="en-US" dirty="0"/>
              <a:t> </a:t>
            </a:r>
            <a:r>
              <a:rPr lang="en-US" dirty="0" err="1"/>
              <a:t>thừa</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mối</a:t>
            </a:r>
            <a:r>
              <a:rPr lang="en-US" dirty="0"/>
              <a:t> </a:t>
            </a:r>
            <a:r>
              <a:rPr lang="en-US" dirty="0" err="1"/>
              <a:t>kết</a:t>
            </a:r>
            <a:r>
              <a:rPr lang="en-US" dirty="0"/>
              <a:t> </a:t>
            </a:r>
            <a:r>
              <a:rPr lang="en-US" dirty="0" err="1"/>
              <a:t>hợp</a:t>
            </a:r>
            <a:r>
              <a:rPr lang="en-US" dirty="0"/>
              <a:t> </a:t>
            </a:r>
            <a:r>
              <a:rPr lang="en-US" dirty="0" err="1"/>
              <a:t>của</a:t>
            </a:r>
            <a:r>
              <a:rPr lang="en-US" dirty="0"/>
              <a:t> </a:t>
            </a:r>
            <a:r>
              <a:rPr lang="en-US" dirty="0" err="1"/>
              <a:t>thực-thể-tổng-quát</a:t>
            </a:r>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2C7F3B0C-A421-4CA0-A75C-460EDB47043B}" type="slidenum">
              <a:rPr lang="en-US" sz="1000">
                <a:solidFill>
                  <a:srgbClr val="898989"/>
                </a:solidFill>
                <a:cs typeface="Tahoma" panose="020B0604030504040204" pitchFamily="34" charset="0"/>
              </a:rPr>
              <a:pPr eaLnBrk="1" hangingPunct="1"/>
              <a:t>23</a:t>
            </a:fld>
            <a:endParaRPr lang="en-US" sz="1000">
              <a:solidFill>
                <a:srgbClr val="898989"/>
              </a:solidFill>
              <a:cs typeface="Tahoma" panose="020B0604030504040204" pitchFamily="34" charset="0"/>
            </a:endParaRPr>
          </a:p>
        </p:txBody>
      </p:sp>
      <p:grpSp>
        <p:nvGrpSpPr>
          <p:cNvPr id="27655" name="Group 55"/>
          <p:cNvGrpSpPr>
            <a:grpSpLocks/>
          </p:cNvGrpSpPr>
          <p:nvPr/>
        </p:nvGrpSpPr>
        <p:grpSpPr bwMode="auto">
          <a:xfrm>
            <a:off x="3590925" y="3429000"/>
            <a:ext cx="4730750" cy="1485900"/>
            <a:chOff x="1495168" y="3886200"/>
            <a:chExt cx="4730578" cy="1485900"/>
          </a:xfrm>
        </p:grpSpPr>
        <p:sp>
          <p:nvSpPr>
            <p:cNvPr id="27656" name="Rectangle 40"/>
            <p:cNvSpPr>
              <a:spLocks noChangeArrowheads="1"/>
            </p:cNvSpPr>
            <p:nvPr/>
          </p:nvSpPr>
          <p:spPr bwMode="auto">
            <a:xfrm>
              <a:off x="3092278" y="3952009"/>
              <a:ext cx="514865" cy="424055"/>
            </a:xfrm>
            <a:prstGeom prst="rect">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a:t>
              </a:r>
            </a:p>
          </p:txBody>
        </p:sp>
        <p:sp>
          <p:nvSpPr>
            <p:cNvPr id="27657" name="Rectangle 41"/>
            <p:cNvSpPr>
              <a:spLocks noChangeArrowheads="1"/>
            </p:cNvSpPr>
            <p:nvPr/>
          </p:nvSpPr>
          <p:spPr bwMode="auto">
            <a:xfrm>
              <a:off x="2319981" y="4946073"/>
              <a:ext cx="514865" cy="426027"/>
            </a:xfrm>
            <a:prstGeom prst="rect">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E1</a:t>
              </a:r>
            </a:p>
          </p:txBody>
        </p:sp>
        <p:sp>
          <p:nvSpPr>
            <p:cNvPr id="27658" name="Rectangle 42"/>
            <p:cNvSpPr>
              <a:spLocks noChangeArrowheads="1"/>
            </p:cNvSpPr>
            <p:nvPr/>
          </p:nvSpPr>
          <p:spPr bwMode="auto">
            <a:xfrm>
              <a:off x="5710881" y="3952009"/>
              <a:ext cx="514865" cy="426027"/>
            </a:xfrm>
            <a:prstGeom prst="rect">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a:t>
              </a:r>
            </a:p>
          </p:txBody>
        </p:sp>
        <p:sp>
          <p:nvSpPr>
            <p:cNvPr id="27659" name="Rectangle 43"/>
            <p:cNvSpPr>
              <a:spLocks noChangeArrowheads="1"/>
            </p:cNvSpPr>
            <p:nvPr/>
          </p:nvSpPr>
          <p:spPr bwMode="auto">
            <a:xfrm>
              <a:off x="3735859" y="4946073"/>
              <a:ext cx="514865" cy="424055"/>
            </a:xfrm>
            <a:prstGeom prst="rect">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E2</a:t>
              </a:r>
            </a:p>
          </p:txBody>
        </p:sp>
        <p:sp>
          <p:nvSpPr>
            <p:cNvPr id="27660" name="Line 44"/>
            <p:cNvSpPr>
              <a:spLocks noChangeShapeType="1"/>
            </p:cNvSpPr>
            <p:nvPr/>
          </p:nvSpPr>
          <p:spPr bwMode="auto">
            <a:xfrm>
              <a:off x="2577414" y="4662055"/>
              <a:ext cx="141587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7661" name="Line 45"/>
            <p:cNvSpPr>
              <a:spLocks noChangeShapeType="1"/>
            </p:cNvSpPr>
            <p:nvPr/>
          </p:nvSpPr>
          <p:spPr bwMode="auto">
            <a:xfrm flipV="1">
              <a:off x="3349711" y="4378036"/>
              <a:ext cx="0" cy="28401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7662" name="Line 46"/>
            <p:cNvSpPr>
              <a:spLocks noChangeShapeType="1"/>
            </p:cNvSpPr>
            <p:nvPr/>
          </p:nvSpPr>
          <p:spPr bwMode="auto">
            <a:xfrm>
              <a:off x="2577414" y="4662055"/>
              <a:ext cx="0" cy="28401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7663" name="Line 47"/>
            <p:cNvSpPr>
              <a:spLocks noChangeShapeType="1"/>
            </p:cNvSpPr>
            <p:nvPr/>
          </p:nvSpPr>
          <p:spPr bwMode="auto">
            <a:xfrm>
              <a:off x="3993292" y="4662055"/>
              <a:ext cx="0" cy="28401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7664" name="AutoShape 48"/>
            <p:cNvSpPr>
              <a:spLocks noChangeArrowheads="1"/>
            </p:cNvSpPr>
            <p:nvPr/>
          </p:nvSpPr>
          <p:spPr bwMode="auto">
            <a:xfrm>
              <a:off x="4508157" y="3886200"/>
              <a:ext cx="559143" cy="533400"/>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R</a:t>
              </a:r>
            </a:p>
          </p:txBody>
        </p:sp>
        <p:sp>
          <p:nvSpPr>
            <p:cNvPr id="27665" name="Line 49"/>
            <p:cNvSpPr>
              <a:spLocks noChangeShapeType="1"/>
            </p:cNvSpPr>
            <p:nvPr/>
          </p:nvSpPr>
          <p:spPr bwMode="auto">
            <a:xfrm>
              <a:off x="3607143" y="4165023"/>
              <a:ext cx="901014"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7666" name="Line 50"/>
            <p:cNvSpPr>
              <a:spLocks noChangeShapeType="1"/>
            </p:cNvSpPr>
            <p:nvPr/>
          </p:nvSpPr>
          <p:spPr bwMode="auto">
            <a:xfrm>
              <a:off x="5067300" y="4165023"/>
              <a:ext cx="64358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7667" name="Text Box 60"/>
            <p:cNvSpPr txBox="1">
              <a:spLocks noChangeArrowheads="1"/>
            </p:cNvSpPr>
            <p:nvPr/>
          </p:nvSpPr>
          <p:spPr bwMode="auto">
            <a:xfrm>
              <a:off x="2257168" y="4059382"/>
              <a:ext cx="257432" cy="28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A</a:t>
              </a:r>
            </a:p>
          </p:txBody>
        </p:sp>
        <p:sp>
          <p:nvSpPr>
            <p:cNvPr id="27668" name="Text Box 61"/>
            <p:cNvSpPr txBox="1">
              <a:spLocks noChangeArrowheads="1"/>
            </p:cNvSpPr>
            <p:nvPr/>
          </p:nvSpPr>
          <p:spPr bwMode="auto">
            <a:xfrm>
              <a:off x="1495168" y="5049982"/>
              <a:ext cx="257432" cy="28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B</a:t>
              </a:r>
            </a:p>
          </p:txBody>
        </p:sp>
        <p:sp>
          <p:nvSpPr>
            <p:cNvPr id="27669" name="Text Box 62"/>
            <p:cNvSpPr txBox="1">
              <a:spLocks noChangeArrowheads="1"/>
            </p:cNvSpPr>
            <p:nvPr/>
          </p:nvSpPr>
          <p:spPr bwMode="auto">
            <a:xfrm>
              <a:off x="4876800" y="5049982"/>
              <a:ext cx="257432" cy="28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C</a:t>
              </a:r>
            </a:p>
          </p:txBody>
        </p:sp>
        <p:grpSp>
          <p:nvGrpSpPr>
            <p:cNvPr id="27670" name="Group 54"/>
            <p:cNvGrpSpPr>
              <a:grpSpLocks/>
            </p:cNvGrpSpPr>
            <p:nvPr/>
          </p:nvGrpSpPr>
          <p:grpSpPr bwMode="auto">
            <a:xfrm>
              <a:off x="1752600" y="5105400"/>
              <a:ext cx="591214" cy="121737"/>
              <a:chOff x="5946047" y="4724400"/>
              <a:chExt cx="591214" cy="121737"/>
            </a:xfrm>
          </p:grpSpPr>
          <p:sp>
            <p:nvSpPr>
              <p:cNvPr id="46" name="Line 109"/>
              <p:cNvSpPr>
                <a:spLocks noChangeShapeType="1"/>
              </p:cNvSpPr>
              <p:nvPr/>
            </p:nvSpPr>
            <p:spPr bwMode="auto">
              <a:xfrm rot="16834042">
                <a:off x="6263268" y="4552959"/>
                <a:ext cx="85725" cy="463534"/>
              </a:xfrm>
              <a:prstGeom prst="line">
                <a:avLst/>
              </a:prstGeom>
              <a:noFill/>
              <a:ln w="25400">
                <a:solidFill>
                  <a:schemeClr val="tx2"/>
                </a:solidFill>
                <a:round/>
                <a:headEnd/>
                <a:tailEnd/>
              </a:ln>
              <a:effectLst/>
            </p:spPr>
            <p:txBody>
              <a:bodyPr/>
              <a:lstStyle/>
              <a:p>
                <a:pPr algn="ctr">
                  <a:defRPr/>
                </a:pPr>
                <a:endParaRPr lang="en-US" sz="1600" b="1">
                  <a:solidFill>
                    <a:schemeClr val="accent6">
                      <a:lumMod val="75000"/>
                    </a:schemeClr>
                  </a:solidFill>
                  <a:cs typeface="Arial" charset="0"/>
                </a:endParaRPr>
              </a:p>
            </p:txBody>
          </p:sp>
          <p:sp>
            <p:nvSpPr>
              <p:cNvPr id="27678" name="Oval 110"/>
              <p:cNvSpPr>
                <a:spLocks noChangeArrowheads="1"/>
              </p:cNvSpPr>
              <p:nvPr/>
            </p:nvSpPr>
            <p:spPr bwMode="auto">
              <a:xfrm rot="-4765958">
                <a:off x="5943759" y="4726688"/>
                <a:ext cx="121737" cy="117162"/>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1">
                  <a:solidFill>
                    <a:schemeClr val="tx2"/>
                  </a:solidFill>
                </a:endParaRPr>
              </a:p>
            </p:txBody>
          </p:sp>
        </p:grpSp>
        <p:grpSp>
          <p:nvGrpSpPr>
            <p:cNvPr id="27671" name="Group 50"/>
            <p:cNvGrpSpPr>
              <a:grpSpLocks/>
            </p:cNvGrpSpPr>
            <p:nvPr/>
          </p:nvGrpSpPr>
          <p:grpSpPr bwMode="auto">
            <a:xfrm>
              <a:off x="4267200" y="5105400"/>
              <a:ext cx="572821" cy="121737"/>
              <a:chOff x="5642788" y="4876800"/>
              <a:chExt cx="572821" cy="121737"/>
            </a:xfrm>
          </p:grpSpPr>
          <p:sp>
            <p:nvSpPr>
              <p:cNvPr id="49" name="Line 109"/>
              <p:cNvSpPr>
                <a:spLocks noChangeShapeType="1"/>
              </p:cNvSpPr>
              <p:nvPr/>
            </p:nvSpPr>
            <p:spPr bwMode="auto">
              <a:xfrm rot="16834042">
                <a:off x="5830541" y="4722027"/>
                <a:ext cx="85725" cy="461946"/>
              </a:xfrm>
              <a:prstGeom prst="line">
                <a:avLst/>
              </a:prstGeom>
              <a:noFill/>
              <a:ln w="25400">
                <a:solidFill>
                  <a:schemeClr val="tx2"/>
                </a:solidFill>
                <a:round/>
                <a:headEnd/>
                <a:tailEnd/>
              </a:ln>
              <a:effectLst/>
            </p:spPr>
            <p:txBody>
              <a:bodyPr/>
              <a:lstStyle/>
              <a:p>
                <a:pPr algn="ctr">
                  <a:defRPr/>
                </a:pPr>
                <a:endParaRPr lang="en-US" sz="1600" b="1">
                  <a:solidFill>
                    <a:schemeClr val="accent6">
                      <a:lumMod val="75000"/>
                    </a:schemeClr>
                  </a:solidFill>
                  <a:cs typeface="Arial" charset="0"/>
                </a:endParaRPr>
              </a:p>
            </p:txBody>
          </p:sp>
          <p:sp>
            <p:nvSpPr>
              <p:cNvPr id="27676" name="Oval 110"/>
              <p:cNvSpPr>
                <a:spLocks noChangeArrowheads="1"/>
              </p:cNvSpPr>
              <p:nvPr/>
            </p:nvSpPr>
            <p:spPr bwMode="auto">
              <a:xfrm rot="-4765958">
                <a:off x="6096159" y="4879088"/>
                <a:ext cx="121737" cy="117162"/>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1">
                  <a:solidFill>
                    <a:schemeClr val="tx2"/>
                  </a:solidFill>
                </a:endParaRPr>
              </a:p>
            </p:txBody>
          </p:sp>
        </p:grpSp>
        <p:grpSp>
          <p:nvGrpSpPr>
            <p:cNvPr id="27672" name="Group 53"/>
            <p:cNvGrpSpPr>
              <a:grpSpLocks/>
            </p:cNvGrpSpPr>
            <p:nvPr/>
          </p:nvGrpSpPr>
          <p:grpSpPr bwMode="auto">
            <a:xfrm>
              <a:off x="2514600" y="4114800"/>
              <a:ext cx="591214" cy="121737"/>
              <a:chOff x="6098447" y="4876800"/>
              <a:chExt cx="591214" cy="121737"/>
            </a:xfrm>
          </p:grpSpPr>
          <p:sp>
            <p:nvSpPr>
              <p:cNvPr id="52" name="Line 109"/>
              <p:cNvSpPr>
                <a:spLocks noChangeShapeType="1"/>
              </p:cNvSpPr>
              <p:nvPr/>
            </p:nvSpPr>
            <p:spPr bwMode="auto">
              <a:xfrm rot="16834042">
                <a:off x="6415640" y="4705359"/>
                <a:ext cx="85725" cy="463534"/>
              </a:xfrm>
              <a:prstGeom prst="line">
                <a:avLst/>
              </a:prstGeom>
              <a:noFill/>
              <a:ln w="25400">
                <a:solidFill>
                  <a:schemeClr val="tx2"/>
                </a:solidFill>
                <a:round/>
                <a:headEnd/>
                <a:tailEnd/>
              </a:ln>
              <a:effectLst/>
            </p:spPr>
            <p:txBody>
              <a:bodyPr/>
              <a:lstStyle/>
              <a:p>
                <a:pPr algn="ctr">
                  <a:defRPr/>
                </a:pPr>
                <a:endParaRPr lang="en-US" sz="1600" b="1">
                  <a:solidFill>
                    <a:schemeClr val="accent6">
                      <a:lumMod val="75000"/>
                    </a:schemeClr>
                  </a:solidFill>
                  <a:cs typeface="Arial" charset="0"/>
                </a:endParaRPr>
              </a:p>
            </p:txBody>
          </p:sp>
          <p:sp>
            <p:nvSpPr>
              <p:cNvPr id="27674" name="Oval 110"/>
              <p:cNvSpPr>
                <a:spLocks noChangeArrowheads="1"/>
              </p:cNvSpPr>
              <p:nvPr/>
            </p:nvSpPr>
            <p:spPr bwMode="auto">
              <a:xfrm rot="-4765958">
                <a:off x="6096159" y="4879088"/>
                <a:ext cx="121737" cy="117162"/>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1">
                  <a:solidFill>
                    <a:schemeClr val="tx2"/>
                  </a:solidFill>
                </a:endParaRPr>
              </a:p>
            </p:txBody>
          </p:sp>
        </p:grpSp>
      </p:grpSp>
    </p:spTree>
    <p:extLst>
      <p:ext uri="{BB962C8B-B14F-4D97-AF65-F5344CB8AC3E}">
        <p14:creationId xmlns:p14="http://schemas.microsoft.com/office/powerpoint/2010/main" val="77168392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2.2.1.Cấu </a:t>
            </a:r>
            <a:r>
              <a:rPr lang="en-US" dirty="0" err="1"/>
              <a:t>trúc</a:t>
            </a:r>
            <a:r>
              <a:rPr lang="en-US" dirty="0"/>
              <a:t> </a:t>
            </a:r>
            <a:r>
              <a:rPr lang="en-US" dirty="0" err="1"/>
              <a:t>phân</a:t>
            </a:r>
            <a:r>
              <a:rPr lang="en-US" dirty="0"/>
              <a:t> </a:t>
            </a:r>
            <a:r>
              <a:rPr lang="en-US" dirty="0" err="1"/>
              <a:t>cấp</a:t>
            </a:r>
            <a:r>
              <a:rPr lang="en-US" dirty="0"/>
              <a:t> (</a:t>
            </a:r>
            <a:r>
              <a:rPr lang="en-US" dirty="0" err="1"/>
              <a:t>tt</a:t>
            </a:r>
            <a:r>
              <a:rPr lang="en-US" dirty="0"/>
              <a:t>)</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600901CE-643D-490A-89DB-DA59FB966402}" type="slidenum">
              <a:rPr lang="en-US" sz="1000">
                <a:solidFill>
                  <a:srgbClr val="898989"/>
                </a:solidFill>
                <a:cs typeface="Tahoma" panose="020B0604030504040204" pitchFamily="34" charset="0"/>
              </a:rPr>
              <a:pPr eaLnBrk="1" hangingPunct="1"/>
              <a:t>24</a:t>
            </a:fld>
            <a:endParaRPr lang="en-US" sz="1000">
              <a:solidFill>
                <a:srgbClr val="898989"/>
              </a:solidFill>
              <a:cs typeface="Tahoma" panose="020B0604030504040204" pitchFamily="34" charset="0"/>
            </a:endParaRPr>
          </a:p>
        </p:txBody>
      </p:sp>
      <p:grpSp>
        <p:nvGrpSpPr>
          <p:cNvPr id="28678" name="Group 98"/>
          <p:cNvGrpSpPr>
            <a:grpSpLocks/>
          </p:cNvGrpSpPr>
          <p:nvPr/>
        </p:nvGrpSpPr>
        <p:grpSpPr bwMode="auto">
          <a:xfrm>
            <a:off x="3385671" y="1529812"/>
            <a:ext cx="6553200" cy="2603500"/>
            <a:chOff x="990600" y="1752600"/>
            <a:chExt cx="6553200" cy="2603552"/>
          </a:xfrm>
        </p:grpSpPr>
        <p:sp>
          <p:nvSpPr>
            <p:cNvPr id="28719" name="Rectangle 31"/>
            <p:cNvSpPr>
              <a:spLocks noChangeArrowheads="1"/>
            </p:cNvSpPr>
            <p:nvPr/>
          </p:nvSpPr>
          <p:spPr bwMode="auto">
            <a:xfrm>
              <a:off x="990600" y="1913056"/>
              <a:ext cx="1235964" cy="360357"/>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PHIẾU NHẬP</a:t>
              </a:r>
            </a:p>
          </p:txBody>
        </p:sp>
        <p:sp>
          <p:nvSpPr>
            <p:cNvPr id="28720" name="AutoShape 32"/>
            <p:cNvSpPr>
              <a:spLocks noChangeArrowheads="1"/>
            </p:cNvSpPr>
            <p:nvPr/>
          </p:nvSpPr>
          <p:spPr bwMode="auto">
            <a:xfrm>
              <a:off x="4774692" y="2590964"/>
              <a:ext cx="1016508" cy="685636"/>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a:solidFill>
                    <a:schemeClr val="tx2"/>
                  </a:solidFill>
                  <a:cs typeface="Tahoma" panose="020B0604030504040204" pitchFamily="34" charset="0"/>
                </a:rPr>
                <a:t>CT XUẤT</a:t>
              </a:r>
            </a:p>
          </p:txBody>
        </p:sp>
        <p:grpSp>
          <p:nvGrpSpPr>
            <p:cNvPr id="28721" name="Group 33"/>
            <p:cNvGrpSpPr>
              <a:grpSpLocks/>
            </p:cNvGrpSpPr>
            <p:nvPr/>
          </p:nvGrpSpPr>
          <p:grpSpPr bwMode="auto">
            <a:xfrm>
              <a:off x="6099048" y="1862195"/>
              <a:ext cx="492286" cy="119005"/>
              <a:chOff x="9000" y="9829"/>
              <a:chExt cx="736" cy="178"/>
            </a:xfrm>
          </p:grpSpPr>
          <p:sp>
            <p:nvSpPr>
              <p:cNvPr id="28766" name="Line 3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67" name="Oval 35"/>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28722" name="Rectangle 36"/>
            <p:cNvSpPr>
              <a:spLocks noChangeArrowheads="1"/>
            </p:cNvSpPr>
            <p:nvPr/>
          </p:nvSpPr>
          <p:spPr bwMode="auto">
            <a:xfrm>
              <a:off x="4724400" y="1869582"/>
              <a:ext cx="1374648" cy="360357"/>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PHIẾU XUẤT</a:t>
              </a:r>
            </a:p>
          </p:txBody>
        </p:sp>
        <p:sp>
          <p:nvSpPr>
            <p:cNvPr id="28723" name="Line 39"/>
            <p:cNvSpPr>
              <a:spLocks noChangeShapeType="1"/>
            </p:cNvSpPr>
            <p:nvPr/>
          </p:nvSpPr>
          <p:spPr bwMode="auto">
            <a:xfrm>
              <a:off x="1624584" y="2274081"/>
              <a:ext cx="361188" cy="48136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8724" name="Line 40"/>
            <p:cNvSpPr>
              <a:spLocks noChangeShapeType="1"/>
            </p:cNvSpPr>
            <p:nvPr/>
          </p:nvSpPr>
          <p:spPr bwMode="auto">
            <a:xfrm>
              <a:off x="2362200" y="3200399"/>
              <a:ext cx="827532" cy="27776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8725" name="Line 41"/>
            <p:cNvSpPr>
              <a:spLocks noChangeShapeType="1"/>
            </p:cNvSpPr>
            <p:nvPr/>
          </p:nvSpPr>
          <p:spPr bwMode="auto">
            <a:xfrm flipH="1">
              <a:off x="5497068" y="2229939"/>
              <a:ext cx="120396" cy="48203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8726" name="Line 42"/>
            <p:cNvSpPr>
              <a:spLocks noChangeShapeType="1"/>
            </p:cNvSpPr>
            <p:nvPr/>
          </p:nvSpPr>
          <p:spPr bwMode="auto">
            <a:xfrm flipH="1">
              <a:off x="4191000" y="3124200"/>
              <a:ext cx="838200" cy="32963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28727" name="Group 43"/>
            <p:cNvGrpSpPr>
              <a:grpSpLocks/>
            </p:cNvGrpSpPr>
            <p:nvPr/>
          </p:nvGrpSpPr>
          <p:grpSpPr bwMode="auto">
            <a:xfrm rot="958103">
              <a:off x="6099048" y="2122820"/>
              <a:ext cx="492286" cy="119005"/>
              <a:chOff x="9000" y="9829"/>
              <a:chExt cx="736" cy="178"/>
            </a:xfrm>
          </p:grpSpPr>
          <p:sp>
            <p:nvSpPr>
              <p:cNvPr id="28764" name="Line 4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65" name="Oval 45"/>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28728" name="Text Box 46"/>
            <p:cNvSpPr txBox="1">
              <a:spLocks noChangeArrowheads="1"/>
            </p:cNvSpPr>
            <p:nvPr/>
          </p:nvSpPr>
          <p:spPr bwMode="auto">
            <a:xfrm>
              <a:off x="6629400" y="1752600"/>
              <a:ext cx="481584"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PX</a:t>
              </a:r>
            </a:p>
          </p:txBody>
        </p:sp>
        <p:sp>
          <p:nvSpPr>
            <p:cNvPr id="28729" name="Text Box 47"/>
            <p:cNvSpPr txBox="1">
              <a:spLocks noChangeArrowheads="1"/>
            </p:cNvSpPr>
            <p:nvPr/>
          </p:nvSpPr>
          <p:spPr bwMode="auto">
            <a:xfrm>
              <a:off x="6629400" y="2135655"/>
              <a:ext cx="914400" cy="30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Ngày xuất</a:t>
              </a:r>
            </a:p>
          </p:txBody>
        </p:sp>
        <p:sp>
          <p:nvSpPr>
            <p:cNvPr id="28730" name="Text Box 48"/>
            <p:cNvSpPr txBox="1">
              <a:spLocks noChangeArrowheads="1"/>
            </p:cNvSpPr>
            <p:nvPr/>
          </p:nvSpPr>
          <p:spPr bwMode="auto">
            <a:xfrm>
              <a:off x="2743200" y="1828800"/>
              <a:ext cx="481584"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PN</a:t>
              </a:r>
            </a:p>
          </p:txBody>
        </p:sp>
        <p:grpSp>
          <p:nvGrpSpPr>
            <p:cNvPr id="28731" name="Group 49"/>
            <p:cNvGrpSpPr>
              <a:grpSpLocks/>
            </p:cNvGrpSpPr>
            <p:nvPr/>
          </p:nvGrpSpPr>
          <p:grpSpPr bwMode="auto">
            <a:xfrm rot="-425050">
              <a:off x="2226564" y="1949827"/>
              <a:ext cx="492286" cy="119005"/>
              <a:chOff x="9000" y="9829"/>
              <a:chExt cx="736" cy="178"/>
            </a:xfrm>
          </p:grpSpPr>
          <p:sp>
            <p:nvSpPr>
              <p:cNvPr id="28762" name="Line 5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63" name="Oval 51"/>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28732" name="Text Box 55"/>
            <p:cNvSpPr txBox="1">
              <a:spLocks noChangeArrowheads="1"/>
            </p:cNvSpPr>
            <p:nvPr/>
          </p:nvSpPr>
          <p:spPr bwMode="auto">
            <a:xfrm>
              <a:off x="2743200" y="2153739"/>
              <a:ext cx="1133856" cy="20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Ngày nhập</a:t>
              </a:r>
            </a:p>
          </p:txBody>
        </p:sp>
        <p:grpSp>
          <p:nvGrpSpPr>
            <p:cNvPr id="28733" name="Group 56"/>
            <p:cNvGrpSpPr>
              <a:grpSpLocks/>
            </p:cNvGrpSpPr>
            <p:nvPr/>
          </p:nvGrpSpPr>
          <p:grpSpPr bwMode="auto">
            <a:xfrm>
              <a:off x="5756114" y="2868419"/>
              <a:ext cx="492286" cy="119005"/>
              <a:chOff x="9000" y="9829"/>
              <a:chExt cx="736" cy="178"/>
            </a:xfrm>
          </p:grpSpPr>
          <p:sp>
            <p:nvSpPr>
              <p:cNvPr id="28760" name="Line 5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61" name="Oval 58"/>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28734" name="Text Box 59"/>
            <p:cNvSpPr txBox="1">
              <a:spLocks noChangeArrowheads="1"/>
            </p:cNvSpPr>
            <p:nvPr/>
          </p:nvSpPr>
          <p:spPr bwMode="auto">
            <a:xfrm>
              <a:off x="6211824" y="2801562"/>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SL xuất</a:t>
              </a:r>
            </a:p>
          </p:txBody>
        </p:sp>
        <p:grpSp>
          <p:nvGrpSpPr>
            <p:cNvPr id="28735" name="Group 60"/>
            <p:cNvGrpSpPr>
              <a:grpSpLocks/>
            </p:cNvGrpSpPr>
            <p:nvPr/>
          </p:nvGrpSpPr>
          <p:grpSpPr bwMode="auto">
            <a:xfrm rot="-962740">
              <a:off x="2593368" y="2787078"/>
              <a:ext cx="492286" cy="119005"/>
              <a:chOff x="9000" y="9829"/>
              <a:chExt cx="736" cy="178"/>
            </a:xfrm>
          </p:grpSpPr>
          <p:sp>
            <p:nvSpPr>
              <p:cNvPr id="28758" name="Line 6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59" name="Oval 62"/>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28736" name="Text Box 63"/>
            <p:cNvSpPr txBox="1">
              <a:spLocks noChangeArrowheads="1"/>
            </p:cNvSpPr>
            <p:nvPr/>
          </p:nvSpPr>
          <p:spPr bwMode="auto">
            <a:xfrm>
              <a:off x="3087624" y="2654248"/>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SL nhập</a:t>
              </a:r>
            </a:p>
          </p:txBody>
        </p:sp>
        <p:grpSp>
          <p:nvGrpSpPr>
            <p:cNvPr id="28737" name="Group 64"/>
            <p:cNvGrpSpPr>
              <a:grpSpLocks/>
            </p:cNvGrpSpPr>
            <p:nvPr/>
          </p:nvGrpSpPr>
          <p:grpSpPr bwMode="auto">
            <a:xfrm rot="3191859">
              <a:off x="3825959" y="3830832"/>
              <a:ext cx="492286" cy="119005"/>
              <a:chOff x="9000" y="9829"/>
              <a:chExt cx="736" cy="178"/>
            </a:xfrm>
          </p:grpSpPr>
          <p:sp>
            <p:nvSpPr>
              <p:cNvPr id="28756" name="Line 65"/>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57" name="Oval 66"/>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grpSp>
          <p:nvGrpSpPr>
            <p:cNvPr id="28738" name="Group 67"/>
            <p:cNvGrpSpPr>
              <a:grpSpLocks/>
            </p:cNvGrpSpPr>
            <p:nvPr/>
          </p:nvGrpSpPr>
          <p:grpSpPr bwMode="auto">
            <a:xfrm>
              <a:off x="4114800" y="3581400"/>
              <a:ext cx="492286" cy="119005"/>
              <a:chOff x="9000" y="9829"/>
              <a:chExt cx="736" cy="178"/>
            </a:xfrm>
          </p:grpSpPr>
          <p:sp>
            <p:nvSpPr>
              <p:cNvPr id="28754" name="Line 6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55" name="Oval 69"/>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grpSp>
          <p:nvGrpSpPr>
            <p:cNvPr id="28739" name="Group 70"/>
            <p:cNvGrpSpPr>
              <a:grpSpLocks/>
            </p:cNvGrpSpPr>
            <p:nvPr/>
          </p:nvGrpSpPr>
          <p:grpSpPr bwMode="auto">
            <a:xfrm rot="1989476">
              <a:off x="4107264" y="3782539"/>
              <a:ext cx="492286" cy="119005"/>
              <a:chOff x="9000" y="9829"/>
              <a:chExt cx="736" cy="178"/>
            </a:xfrm>
          </p:grpSpPr>
          <p:sp>
            <p:nvSpPr>
              <p:cNvPr id="28752"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53" name="Oval 72"/>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28740" name="Text Box 73"/>
            <p:cNvSpPr txBox="1">
              <a:spLocks noChangeArrowheads="1"/>
            </p:cNvSpPr>
            <p:nvPr/>
          </p:nvSpPr>
          <p:spPr bwMode="auto">
            <a:xfrm>
              <a:off x="4572000" y="3568648"/>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Mã NVL</a:t>
              </a:r>
            </a:p>
          </p:txBody>
        </p:sp>
        <p:sp>
          <p:nvSpPr>
            <p:cNvPr id="28741" name="Text Box 74"/>
            <p:cNvSpPr txBox="1">
              <a:spLocks noChangeArrowheads="1"/>
            </p:cNvSpPr>
            <p:nvPr/>
          </p:nvSpPr>
          <p:spPr bwMode="auto">
            <a:xfrm>
              <a:off x="4495800" y="3962400"/>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Tên NVL</a:t>
              </a:r>
            </a:p>
          </p:txBody>
        </p:sp>
        <p:sp>
          <p:nvSpPr>
            <p:cNvPr id="28742" name="Text Box 75"/>
            <p:cNvSpPr txBox="1">
              <a:spLocks noChangeArrowheads="1"/>
            </p:cNvSpPr>
            <p:nvPr/>
          </p:nvSpPr>
          <p:spPr bwMode="auto">
            <a:xfrm>
              <a:off x="3810000" y="4114800"/>
              <a:ext cx="72237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ĐV tính</a:t>
              </a:r>
            </a:p>
          </p:txBody>
        </p:sp>
        <p:sp>
          <p:nvSpPr>
            <p:cNvPr id="28743" name="Text Box 76"/>
            <p:cNvSpPr txBox="1">
              <a:spLocks noChangeArrowheads="1"/>
            </p:cNvSpPr>
            <p:nvPr/>
          </p:nvSpPr>
          <p:spPr bwMode="auto">
            <a:xfrm>
              <a:off x="2362200" y="3352800"/>
              <a:ext cx="630936" cy="29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28744" name="Text Box 77"/>
            <p:cNvSpPr txBox="1">
              <a:spLocks noChangeArrowheads="1"/>
            </p:cNvSpPr>
            <p:nvPr/>
          </p:nvSpPr>
          <p:spPr bwMode="auto">
            <a:xfrm>
              <a:off x="990600" y="2438400"/>
              <a:ext cx="693420" cy="236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a:solidFill>
                    <a:schemeClr val="tx2"/>
                  </a:solidFill>
                  <a:cs typeface="Tahoma" panose="020B0604030504040204" pitchFamily="34" charset="0"/>
                </a:rPr>
                <a:t>(1,n)</a:t>
              </a:r>
            </a:p>
          </p:txBody>
        </p:sp>
        <p:sp>
          <p:nvSpPr>
            <p:cNvPr id="28745" name="Text Box 78"/>
            <p:cNvSpPr txBox="1">
              <a:spLocks noChangeArrowheads="1"/>
            </p:cNvSpPr>
            <p:nvPr/>
          </p:nvSpPr>
          <p:spPr bwMode="auto">
            <a:xfrm>
              <a:off x="4191000" y="3048000"/>
              <a:ext cx="571500" cy="20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28746" name="Text Box 79"/>
            <p:cNvSpPr txBox="1">
              <a:spLocks noChangeArrowheads="1"/>
            </p:cNvSpPr>
            <p:nvPr/>
          </p:nvSpPr>
          <p:spPr bwMode="auto">
            <a:xfrm>
              <a:off x="5617464" y="2310167"/>
              <a:ext cx="783336" cy="20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(1,n)</a:t>
              </a:r>
            </a:p>
          </p:txBody>
        </p:sp>
        <p:grpSp>
          <p:nvGrpSpPr>
            <p:cNvPr id="28747" name="Group 49"/>
            <p:cNvGrpSpPr>
              <a:grpSpLocks/>
            </p:cNvGrpSpPr>
            <p:nvPr/>
          </p:nvGrpSpPr>
          <p:grpSpPr bwMode="auto">
            <a:xfrm rot="513595">
              <a:off x="2215915" y="2133600"/>
              <a:ext cx="492286" cy="119005"/>
              <a:chOff x="9000" y="9829"/>
              <a:chExt cx="736" cy="178"/>
            </a:xfrm>
          </p:grpSpPr>
          <p:sp>
            <p:nvSpPr>
              <p:cNvPr id="28750" name="Line 5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51" name="Oval 51"/>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28748" name="Rectangle 37"/>
            <p:cNvSpPr>
              <a:spLocks noChangeArrowheads="1"/>
            </p:cNvSpPr>
            <p:nvPr/>
          </p:nvSpPr>
          <p:spPr bwMode="auto">
            <a:xfrm>
              <a:off x="3189732" y="3357156"/>
              <a:ext cx="963168" cy="360357"/>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NVLIỆU</a:t>
              </a:r>
            </a:p>
          </p:txBody>
        </p:sp>
        <p:sp>
          <p:nvSpPr>
            <p:cNvPr id="28749" name="AutoShape 38"/>
            <p:cNvSpPr>
              <a:spLocks noChangeArrowheads="1"/>
            </p:cNvSpPr>
            <p:nvPr/>
          </p:nvSpPr>
          <p:spPr bwMode="auto">
            <a:xfrm>
              <a:off x="1600200" y="2635774"/>
              <a:ext cx="1107948" cy="717026"/>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CT NHẬP</a:t>
              </a:r>
            </a:p>
          </p:txBody>
        </p:sp>
      </p:grpSp>
      <p:grpSp>
        <p:nvGrpSpPr>
          <p:cNvPr id="28679" name="Group 142"/>
          <p:cNvGrpSpPr>
            <a:grpSpLocks/>
          </p:cNvGrpSpPr>
          <p:nvPr/>
        </p:nvGrpSpPr>
        <p:grpSpPr bwMode="auto">
          <a:xfrm>
            <a:off x="2166471" y="4457291"/>
            <a:ext cx="7315200" cy="1905000"/>
            <a:chOff x="838200" y="4267200"/>
            <a:chExt cx="7315200" cy="1905000"/>
          </a:xfrm>
        </p:grpSpPr>
        <p:sp>
          <p:nvSpPr>
            <p:cNvPr id="28681" name="AutoShape 81"/>
            <p:cNvSpPr>
              <a:spLocks noChangeAspect="1" noChangeArrowheads="1"/>
            </p:cNvSpPr>
            <p:nvPr/>
          </p:nvSpPr>
          <p:spPr bwMode="auto">
            <a:xfrm>
              <a:off x="1371600" y="4267200"/>
              <a:ext cx="62484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28682" name="Rectangle 82"/>
            <p:cNvSpPr>
              <a:spLocks noChangeArrowheads="1"/>
            </p:cNvSpPr>
            <p:nvPr/>
          </p:nvSpPr>
          <p:spPr bwMode="auto">
            <a:xfrm>
              <a:off x="1861671" y="5615304"/>
              <a:ext cx="980141" cy="556896"/>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PHIẾU NHẬP</a:t>
              </a:r>
            </a:p>
          </p:txBody>
        </p:sp>
        <p:sp>
          <p:nvSpPr>
            <p:cNvPr id="28683" name="Rectangle 83"/>
            <p:cNvSpPr>
              <a:spLocks noChangeArrowheads="1"/>
            </p:cNvSpPr>
            <p:nvPr/>
          </p:nvSpPr>
          <p:spPr bwMode="auto">
            <a:xfrm>
              <a:off x="3576918" y="5615304"/>
              <a:ext cx="980141" cy="556895"/>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PHIẾU XUẤT</a:t>
              </a:r>
            </a:p>
          </p:txBody>
        </p:sp>
        <p:sp>
          <p:nvSpPr>
            <p:cNvPr id="28684" name="Rectangle 84"/>
            <p:cNvSpPr>
              <a:spLocks noChangeArrowheads="1"/>
            </p:cNvSpPr>
            <p:nvPr/>
          </p:nvSpPr>
          <p:spPr bwMode="auto">
            <a:xfrm>
              <a:off x="5943600" y="4390436"/>
              <a:ext cx="980141" cy="366984"/>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NVLIỆU</a:t>
              </a:r>
            </a:p>
          </p:txBody>
        </p:sp>
        <p:sp>
          <p:nvSpPr>
            <p:cNvPr id="28685" name="Text Box 85"/>
            <p:cNvSpPr txBox="1">
              <a:spLocks noChangeArrowheads="1"/>
            </p:cNvSpPr>
            <p:nvPr/>
          </p:nvSpPr>
          <p:spPr bwMode="auto">
            <a:xfrm>
              <a:off x="7239000" y="5012009"/>
              <a:ext cx="735106" cy="24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ĐV tính</a:t>
              </a:r>
            </a:p>
          </p:txBody>
        </p:sp>
        <p:sp>
          <p:nvSpPr>
            <p:cNvPr id="28686" name="Text Box 86"/>
            <p:cNvSpPr txBox="1">
              <a:spLocks noChangeArrowheads="1"/>
            </p:cNvSpPr>
            <p:nvPr/>
          </p:nvSpPr>
          <p:spPr bwMode="auto">
            <a:xfrm>
              <a:off x="958162" y="4343400"/>
              <a:ext cx="1175438" cy="190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Số</a:t>
              </a:r>
              <a:r>
                <a:rPr lang="en-US" sz="1400" dirty="0">
                  <a:solidFill>
                    <a:schemeClr val="tx2"/>
                  </a:solidFill>
                  <a:cs typeface="Tahoma" panose="020B0604030504040204" pitchFamily="34" charset="0"/>
                </a:rPr>
                <a:t> </a:t>
              </a:r>
              <a:r>
                <a:rPr lang="en-US" sz="1400" dirty="0" err="1">
                  <a:solidFill>
                    <a:schemeClr val="tx2"/>
                  </a:solidFill>
                  <a:cs typeface="Tahoma" panose="020B0604030504040204" pitchFamily="34" charset="0"/>
                </a:rPr>
                <a:t>chứng</a:t>
              </a:r>
              <a:r>
                <a:rPr lang="en-US" sz="1400" dirty="0">
                  <a:solidFill>
                    <a:schemeClr val="tx2"/>
                  </a:solidFill>
                  <a:cs typeface="Tahoma" panose="020B0604030504040204" pitchFamily="34" charset="0"/>
                </a:rPr>
                <a:t> </a:t>
              </a:r>
              <a:r>
                <a:rPr lang="en-US" sz="1400" dirty="0" err="1">
                  <a:solidFill>
                    <a:schemeClr val="tx2"/>
                  </a:solidFill>
                  <a:cs typeface="Tahoma" panose="020B0604030504040204" pitchFamily="34" charset="0"/>
                </a:rPr>
                <a:t>từ</a:t>
              </a:r>
              <a:endParaRPr lang="en-US" sz="1400" dirty="0">
                <a:solidFill>
                  <a:schemeClr val="tx2"/>
                </a:solidFill>
                <a:cs typeface="Tahoma" panose="020B0604030504040204" pitchFamily="34" charset="0"/>
              </a:endParaRPr>
            </a:p>
          </p:txBody>
        </p:sp>
        <p:grpSp>
          <p:nvGrpSpPr>
            <p:cNvPr id="28687" name="Group 87"/>
            <p:cNvGrpSpPr>
              <a:grpSpLocks/>
            </p:cNvGrpSpPr>
            <p:nvPr/>
          </p:nvGrpSpPr>
          <p:grpSpPr bwMode="auto">
            <a:xfrm rot="10800000">
              <a:off x="2089839" y="4419600"/>
              <a:ext cx="500961" cy="121193"/>
              <a:chOff x="9000" y="9829"/>
              <a:chExt cx="736" cy="178"/>
            </a:xfrm>
          </p:grpSpPr>
          <p:sp>
            <p:nvSpPr>
              <p:cNvPr id="28717" name="Line 8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18" name="Oval 89"/>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cs typeface="Tahoma" panose="020B0604030504040204" pitchFamily="34" charset="0"/>
                </a:endParaRPr>
              </a:p>
            </p:txBody>
          </p:sp>
        </p:grpSp>
        <p:sp>
          <p:nvSpPr>
            <p:cNvPr id="28688" name="Text Box 90"/>
            <p:cNvSpPr txBox="1">
              <a:spLocks noChangeArrowheads="1"/>
            </p:cNvSpPr>
            <p:nvPr/>
          </p:nvSpPr>
          <p:spPr bwMode="auto">
            <a:xfrm>
              <a:off x="838200" y="4625957"/>
              <a:ext cx="1175439" cy="25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Ngày chứng từ</a:t>
              </a:r>
            </a:p>
          </p:txBody>
        </p:sp>
        <p:grpSp>
          <p:nvGrpSpPr>
            <p:cNvPr id="28689" name="Group 91"/>
            <p:cNvGrpSpPr>
              <a:grpSpLocks/>
            </p:cNvGrpSpPr>
            <p:nvPr/>
          </p:nvGrpSpPr>
          <p:grpSpPr bwMode="auto">
            <a:xfrm rot="4736615">
              <a:off x="4594532" y="5074080"/>
              <a:ext cx="501795" cy="121156"/>
              <a:chOff x="9000" y="9829"/>
              <a:chExt cx="736" cy="178"/>
            </a:xfrm>
          </p:grpSpPr>
          <p:sp>
            <p:nvSpPr>
              <p:cNvPr id="28715" name="Line 9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16" name="Oval 93"/>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cs typeface="Tahoma" panose="020B0604030504040204" pitchFamily="34" charset="0"/>
                </a:endParaRPr>
              </a:p>
            </p:txBody>
          </p:sp>
        </p:grpSp>
        <p:sp>
          <p:nvSpPr>
            <p:cNvPr id="28690" name="Text Box 94"/>
            <p:cNvSpPr txBox="1">
              <a:spLocks noChangeArrowheads="1"/>
            </p:cNvSpPr>
            <p:nvPr/>
          </p:nvSpPr>
          <p:spPr bwMode="auto">
            <a:xfrm>
              <a:off x="4979894" y="5181600"/>
              <a:ext cx="735106" cy="245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lượng</a:t>
              </a:r>
            </a:p>
          </p:txBody>
        </p:sp>
        <p:grpSp>
          <p:nvGrpSpPr>
            <p:cNvPr id="28691" name="Group 95"/>
            <p:cNvGrpSpPr>
              <a:grpSpLocks/>
            </p:cNvGrpSpPr>
            <p:nvPr/>
          </p:nvGrpSpPr>
          <p:grpSpPr bwMode="auto">
            <a:xfrm>
              <a:off x="6923741" y="4374607"/>
              <a:ext cx="500961" cy="121193"/>
              <a:chOff x="9000" y="9829"/>
              <a:chExt cx="736" cy="178"/>
            </a:xfrm>
          </p:grpSpPr>
          <p:sp>
            <p:nvSpPr>
              <p:cNvPr id="28713" name="Line 9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14" name="Oval 97"/>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cs typeface="Tahoma" panose="020B0604030504040204" pitchFamily="34" charset="0"/>
                </a:endParaRPr>
              </a:p>
            </p:txBody>
          </p:sp>
        </p:grpSp>
        <p:grpSp>
          <p:nvGrpSpPr>
            <p:cNvPr id="28692" name="Group 98"/>
            <p:cNvGrpSpPr>
              <a:grpSpLocks/>
            </p:cNvGrpSpPr>
            <p:nvPr/>
          </p:nvGrpSpPr>
          <p:grpSpPr bwMode="auto">
            <a:xfrm rot="1116194">
              <a:off x="6923741" y="4572541"/>
              <a:ext cx="500961" cy="121193"/>
              <a:chOff x="9000" y="9829"/>
              <a:chExt cx="736" cy="178"/>
            </a:xfrm>
          </p:grpSpPr>
          <p:sp>
            <p:nvSpPr>
              <p:cNvPr id="28711" name="Line 9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12" name="Oval 100"/>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grpSp>
          <p:nvGrpSpPr>
            <p:cNvPr id="28693" name="Group 101"/>
            <p:cNvGrpSpPr>
              <a:grpSpLocks/>
            </p:cNvGrpSpPr>
            <p:nvPr/>
          </p:nvGrpSpPr>
          <p:grpSpPr bwMode="auto">
            <a:xfrm rot="1989476">
              <a:off x="6898708" y="4775147"/>
              <a:ext cx="500280" cy="121193"/>
              <a:chOff x="9000" y="9829"/>
              <a:chExt cx="736" cy="178"/>
            </a:xfrm>
          </p:grpSpPr>
          <p:sp>
            <p:nvSpPr>
              <p:cNvPr id="28709" name="Line 10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10" name="Oval 103"/>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cs typeface="Tahoma" panose="020B0604030504040204" pitchFamily="34" charset="0"/>
                </a:endParaRPr>
              </a:p>
            </p:txBody>
          </p:sp>
        </p:grpSp>
        <p:sp>
          <p:nvSpPr>
            <p:cNvPr id="28694" name="Text Box 104"/>
            <p:cNvSpPr txBox="1">
              <a:spLocks noChangeArrowheads="1"/>
            </p:cNvSpPr>
            <p:nvPr/>
          </p:nvSpPr>
          <p:spPr bwMode="auto">
            <a:xfrm>
              <a:off x="7391400" y="4325528"/>
              <a:ext cx="735106" cy="2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Mã NVL</a:t>
              </a:r>
            </a:p>
          </p:txBody>
        </p:sp>
        <p:sp>
          <p:nvSpPr>
            <p:cNvPr id="28695" name="Text Box 105"/>
            <p:cNvSpPr txBox="1">
              <a:spLocks noChangeArrowheads="1"/>
            </p:cNvSpPr>
            <p:nvPr/>
          </p:nvSpPr>
          <p:spPr bwMode="auto">
            <a:xfrm>
              <a:off x="7418294" y="4648200"/>
              <a:ext cx="735106" cy="24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Tên NVL</a:t>
              </a:r>
            </a:p>
          </p:txBody>
        </p:sp>
        <p:sp>
          <p:nvSpPr>
            <p:cNvPr id="28696" name="Text Box 106"/>
            <p:cNvSpPr txBox="1">
              <a:spLocks noChangeArrowheads="1"/>
            </p:cNvSpPr>
            <p:nvPr/>
          </p:nvSpPr>
          <p:spPr bwMode="auto">
            <a:xfrm>
              <a:off x="5334000" y="4572000"/>
              <a:ext cx="567765" cy="2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28697" name="Text Box 107"/>
            <p:cNvSpPr txBox="1">
              <a:spLocks noChangeArrowheads="1"/>
            </p:cNvSpPr>
            <p:nvPr/>
          </p:nvSpPr>
          <p:spPr bwMode="auto">
            <a:xfrm>
              <a:off x="3657600" y="4572000"/>
              <a:ext cx="561788" cy="24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(1,n)</a:t>
              </a:r>
            </a:p>
          </p:txBody>
        </p:sp>
        <p:sp>
          <p:nvSpPr>
            <p:cNvPr id="28698" name="AutoShape 109"/>
            <p:cNvSpPr>
              <a:spLocks noChangeArrowheads="1"/>
            </p:cNvSpPr>
            <p:nvPr/>
          </p:nvSpPr>
          <p:spPr bwMode="auto">
            <a:xfrm>
              <a:off x="4295588" y="4267200"/>
              <a:ext cx="980141" cy="614137"/>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CT CTỪ</a:t>
              </a:r>
            </a:p>
          </p:txBody>
        </p:sp>
        <p:grpSp>
          <p:nvGrpSpPr>
            <p:cNvPr id="28699" name="Group 110"/>
            <p:cNvGrpSpPr>
              <a:grpSpLocks/>
            </p:cNvGrpSpPr>
            <p:nvPr/>
          </p:nvGrpSpPr>
          <p:grpSpPr bwMode="auto">
            <a:xfrm rot="10800000">
              <a:off x="2089839" y="4664029"/>
              <a:ext cx="500961" cy="121193"/>
              <a:chOff x="9000" y="9829"/>
              <a:chExt cx="736" cy="178"/>
            </a:xfrm>
          </p:grpSpPr>
          <p:sp>
            <p:nvSpPr>
              <p:cNvPr id="28707" name="Line 11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08" name="Oval 112"/>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cs typeface="Tahoma" panose="020B0604030504040204" pitchFamily="34" charset="0"/>
                </a:endParaRPr>
              </a:p>
            </p:txBody>
          </p:sp>
        </p:grpSp>
        <p:sp>
          <p:nvSpPr>
            <p:cNvPr id="28700" name="Line 115"/>
            <p:cNvSpPr>
              <a:spLocks noChangeShapeType="1"/>
            </p:cNvSpPr>
            <p:nvPr/>
          </p:nvSpPr>
          <p:spPr bwMode="auto">
            <a:xfrm>
              <a:off x="2351741" y="5370195"/>
              <a:ext cx="1715247"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01" name="Line 116"/>
            <p:cNvSpPr>
              <a:spLocks noChangeShapeType="1"/>
            </p:cNvSpPr>
            <p:nvPr/>
          </p:nvSpPr>
          <p:spPr bwMode="auto">
            <a:xfrm flipV="1">
              <a:off x="3209365" y="4757420"/>
              <a:ext cx="0" cy="612775"/>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sp>
          <p:nvSpPr>
            <p:cNvPr id="28702" name="Line 117"/>
            <p:cNvSpPr>
              <a:spLocks noChangeShapeType="1"/>
            </p:cNvSpPr>
            <p:nvPr/>
          </p:nvSpPr>
          <p:spPr bwMode="auto">
            <a:xfrm>
              <a:off x="2351741" y="5370195"/>
              <a:ext cx="0" cy="24511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8703" name="Line 118"/>
            <p:cNvSpPr>
              <a:spLocks noChangeShapeType="1"/>
            </p:cNvSpPr>
            <p:nvPr/>
          </p:nvSpPr>
          <p:spPr bwMode="auto">
            <a:xfrm>
              <a:off x="4066988" y="5370195"/>
              <a:ext cx="0" cy="24511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cxnSp>
          <p:nvCxnSpPr>
            <p:cNvPr id="141" name="Straight Connector 140"/>
            <p:cNvCxnSpPr/>
            <p:nvPr/>
          </p:nvCxnSpPr>
          <p:spPr>
            <a:xfrm>
              <a:off x="3657600" y="4572000"/>
              <a:ext cx="685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8705" name="Rectangle 108"/>
            <p:cNvSpPr>
              <a:spLocks noChangeArrowheads="1"/>
            </p:cNvSpPr>
            <p:nvPr/>
          </p:nvSpPr>
          <p:spPr bwMode="auto">
            <a:xfrm>
              <a:off x="2590800" y="4390436"/>
              <a:ext cx="1108635" cy="366984"/>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a:solidFill>
                    <a:schemeClr val="tx2"/>
                  </a:solidFill>
                  <a:cs typeface="Tahoma" panose="020B0604030504040204" pitchFamily="34" charset="0"/>
                </a:rPr>
                <a:t>CHỨNG TỪ</a:t>
              </a:r>
            </a:p>
          </p:txBody>
        </p:sp>
        <p:cxnSp>
          <p:nvCxnSpPr>
            <p:cNvPr id="142" name="Straight Connector 141"/>
            <p:cNvCxnSpPr/>
            <p:nvPr/>
          </p:nvCxnSpPr>
          <p:spPr>
            <a:xfrm>
              <a:off x="5257800" y="4572000"/>
              <a:ext cx="6858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28680" name="AutoShape 120"/>
          <p:cNvSpPr>
            <a:spLocks noChangeArrowheads="1"/>
          </p:cNvSpPr>
          <p:nvPr/>
        </p:nvSpPr>
        <p:spPr bwMode="auto">
          <a:xfrm>
            <a:off x="4495800" y="3429000"/>
            <a:ext cx="381000" cy="685800"/>
          </a:xfrm>
          <a:prstGeom prst="downArrow">
            <a:avLst>
              <a:gd name="adj1" fmla="val 50000"/>
              <a:gd name="adj2" fmla="val 25000"/>
            </a:avLst>
          </a:prstGeom>
          <a:solidFill>
            <a:schemeClr val="accent1"/>
          </a:solidFill>
          <a:ln w="9525">
            <a:solidFill>
              <a:schemeClr val="accent1"/>
            </a:solidFill>
            <a:miter lim="800000"/>
            <a:headEnd/>
            <a:tailEnd/>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Tree>
    <p:extLst>
      <p:ext uri="{BB962C8B-B14F-4D97-AF65-F5344CB8AC3E}">
        <p14:creationId xmlns:p14="http://schemas.microsoft.com/office/powerpoint/2010/main" val="42364564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2.2.1.Cấu </a:t>
            </a:r>
            <a:r>
              <a:rPr lang="en-US" dirty="0" err="1"/>
              <a:t>trúc</a:t>
            </a:r>
            <a:r>
              <a:rPr lang="en-US" dirty="0"/>
              <a:t> </a:t>
            </a:r>
            <a:r>
              <a:rPr lang="en-US" dirty="0" err="1"/>
              <a:t>phân</a:t>
            </a:r>
            <a:r>
              <a:rPr lang="en-US" dirty="0"/>
              <a:t> </a:t>
            </a:r>
            <a:r>
              <a:rPr lang="en-US" dirty="0" err="1"/>
              <a:t>cấp</a:t>
            </a:r>
            <a:r>
              <a:rPr lang="en-US" dirty="0"/>
              <a:t> (</a:t>
            </a:r>
            <a:r>
              <a:rPr lang="en-US" dirty="0" err="1"/>
              <a:t>tt</a:t>
            </a:r>
            <a:r>
              <a:rPr lang="en-US" dirty="0"/>
              <a:t>)</a:t>
            </a:r>
          </a:p>
        </p:txBody>
      </p:sp>
      <p:sp>
        <p:nvSpPr>
          <p:cNvPr id="29699" name="Content Placeholder 2"/>
          <p:cNvSpPr>
            <a:spLocks noGrp="1"/>
          </p:cNvSpPr>
          <p:nvPr>
            <p:ph idx="1"/>
          </p:nvPr>
        </p:nvSpPr>
        <p:spPr/>
        <p:txBody>
          <a:bodyPr/>
          <a:lstStyle/>
          <a:p>
            <a:r>
              <a:rPr lang="en-US" dirty="0" err="1"/>
              <a:t>Nguyên</a:t>
            </a:r>
            <a:r>
              <a:rPr lang="en-US" dirty="0"/>
              <a:t> </a:t>
            </a:r>
            <a:r>
              <a:rPr lang="en-US" dirty="0" err="1"/>
              <a:t>tắc</a:t>
            </a:r>
            <a:endParaRPr lang="en-US" dirty="0"/>
          </a:p>
          <a:p>
            <a:pPr lvl="1"/>
            <a:r>
              <a:rPr lang="en-US" dirty="0" err="1"/>
              <a:t>Xây</a:t>
            </a:r>
            <a:r>
              <a:rPr lang="en-US" dirty="0"/>
              <a:t> </a:t>
            </a:r>
            <a:r>
              <a:rPr lang="en-US" dirty="0" err="1"/>
              <a:t>dựng</a:t>
            </a:r>
            <a:r>
              <a:rPr lang="en-US" dirty="0"/>
              <a:t> </a:t>
            </a:r>
            <a:r>
              <a:rPr lang="en-US" dirty="0" err="1"/>
              <a:t>thực-thể-chuyên-biệt</a:t>
            </a:r>
            <a:r>
              <a:rPr lang="en-US" dirty="0"/>
              <a:t> </a:t>
            </a:r>
            <a:r>
              <a:rPr lang="en-US" dirty="0" err="1"/>
              <a:t>khi</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đặc</a:t>
            </a:r>
            <a:r>
              <a:rPr lang="en-US" dirty="0"/>
              <a:t> </a:t>
            </a:r>
            <a:r>
              <a:rPr lang="en-US" dirty="0" err="1"/>
              <a:t>trưng</a:t>
            </a:r>
            <a:r>
              <a:rPr lang="en-US" dirty="0"/>
              <a:t> </a:t>
            </a:r>
            <a:r>
              <a:rPr lang="en-US" dirty="0" err="1"/>
              <a:t>riêng</a:t>
            </a:r>
            <a:r>
              <a:rPr lang="en-US" dirty="0"/>
              <a:t> </a:t>
            </a:r>
            <a:r>
              <a:rPr lang="en-US" dirty="0" err="1"/>
              <a:t>của</a:t>
            </a:r>
            <a:r>
              <a:rPr lang="en-US" dirty="0"/>
              <a:t> </a:t>
            </a:r>
            <a:r>
              <a:rPr lang="en-US" dirty="0" err="1"/>
              <a:t>nó</a:t>
            </a:r>
            <a:endParaRPr lang="en-US" dirty="0"/>
          </a:p>
          <a:p>
            <a:pPr lvl="1"/>
            <a:r>
              <a:rPr lang="en-US" dirty="0" err="1"/>
              <a:t>Xây</a:t>
            </a:r>
            <a:r>
              <a:rPr lang="en-US" dirty="0"/>
              <a:t> </a:t>
            </a:r>
            <a:r>
              <a:rPr lang="en-US" dirty="0" err="1"/>
              <a:t>dựng</a:t>
            </a:r>
            <a:r>
              <a:rPr lang="en-US" dirty="0"/>
              <a:t> </a:t>
            </a:r>
            <a:r>
              <a:rPr lang="en-US" dirty="0" err="1"/>
              <a:t>thực</a:t>
            </a:r>
            <a:r>
              <a:rPr lang="en-US" dirty="0"/>
              <a:t> </a:t>
            </a:r>
            <a:r>
              <a:rPr lang="en-US" dirty="0" err="1"/>
              <a:t>thể</a:t>
            </a:r>
            <a:r>
              <a:rPr lang="en-US" dirty="0"/>
              <a:t> </a:t>
            </a:r>
            <a:r>
              <a:rPr lang="en-US" dirty="0" err="1"/>
              <a:t>tổng</a:t>
            </a:r>
            <a:r>
              <a:rPr lang="en-US" dirty="0"/>
              <a:t> </a:t>
            </a:r>
            <a:r>
              <a:rPr lang="en-US" dirty="0" err="1"/>
              <a:t>quát</a:t>
            </a:r>
            <a:r>
              <a:rPr lang="en-US" dirty="0"/>
              <a:t> </a:t>
            </a:r>
            <a:r>
              <a:rPr lang="en-US" dirty="0" err="1"/>
              <a:t>khi</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các</a:t>
            </a:r>
            <a:r>
              <a:rPr lang="en-US" dirty="0"/>
              <a:t> </a:t>
            </a:r>
            <a:r>
              <a:rPr lang="en-US" dirty="0" err="1"/>
              <a:t>đặc</a:t>
            </a:r>
            <a:r>
              <a:rPr lang="en-US" dirty="0"/>
              <a:t> </a:t>
            </a:r>
            <a:r>
              <a:rPr lang="en-US" dirty="0" err="1"/>
              <a:t>trưng</a:t>
            </a:r>
            <a:r>
              <a:rPr lang="en-US" dirty="0"/>
              <a:t> </a:t>
            </a:r>
            <a:r>
              <a:rPr lang="en-US" dirty="0" err="1"/>
              <a:t>chung</a:t>
            </a:r>
            <a:r>
              <a:rPr lang="en-US" dirty="0"/>
              <a:t> </a:t>
            </a:r>
            <a:r>
              <a:rPr lang="en-US" dirty="0" err="1"/>
              <a:t>của</a:t>
            </a:r>
            <a:r>
              <a:rPr lang="en-US" dirty="0"/>
              <a:t> </a:t>
            </a:r>
            <a:r>
              <a:rPr lang="en-US" dirty="0" err="1"/>
              <a:t>các</a:t>
            </a:r>
            <a:r>
              <a:rPr lang="en-US" dirty="0"/>
              <a:t> </a:t>
            </a:r>
            <a:r>
              <a:rPr lang="en-US" dirty="0" err="1"/>
              <a:t>thực</a:t>
            </a:r>
            <a:r>
              <a:rPr lang="en-US" dirty="0"/>
              <a:t> </a:t>
            </a:r>
            <a:r>
              <a:rPr lang="en-US" dirty="0" err="1"/>
              <a:t>thể</a:t>
            </a:r>
            <a:endParaRPr lang="en-US" dirty="0"/>
          </a:p>
          <a:p>
            <a:pPr lvl="2"/>
            <a:r>
              <a:rPr lang="en-US" sz="2400" dirty="0" err="1"/>
              <a:t>Tái</a:t>
            </a:r>
            <a:r>
              <a:rPr lang="en-US" sz="2400" dirty="0"/>
              <a:t> </a:t>
            </a:r>
            <a:r>
              <a:rPr lang="en-US" sz="2400" dirty="0" err="1"/>
              <a:t>sử</a:t>
            </a:r>
            <a:r>
              <a:rPr lang="en-US" sz="2400" dirty="0"/>
              <a:t> </a:t>
            </a:r>
            <a:r>
              <a:rPr lang="en-US" sz="2400" dirty="0" err="1"/>
              <a:t>dụng</a:t>
            </a:r>
            <a:endParaRPr lang="en-US" sz="2400"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43EC4062-A7AE-4314-BB83-B674BDEFD7E0}" type="slidenum">
              <a:rPr lang="en-US" sz="1000">
                <a:solidFill>
                  <a:srgbClr val="898989"/>
                </a:solidFill>
                <a:cs typeface="Tahoma" panose="020B0604030504040204" pitchFamily="34" charset="0"/>
              </a:rPr>
              <a:pPr eaLnBrk="1" hangingPunct="1"/>
              <a:t>25</a:t>
            </a:fld>
            <a:endParaRPr lang="en-US" sz="1000">
              <a:solidFill>
                <a:srgbClr val="898989"/>
              </a:solidFill>
              <a:cs typeface="Tahoma" panose="020B0604030504040204" pitchFamily="34" charset="0"/>
            </a:endParaRPr>
          </a:p>
        </p:txBody>
      </p:sp>
    </p:spTree>
    <p:extLst>
      <p:ext uri="{BB962C8B-B14F-4D97-AF65-F5344CB8AC3E}">
        <p14:creationId xmlns:p14="http://schemas.microsoft.com/office/powerpoint/2010/main" val="4091987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2.2.1.Cấu </a:t>
            </a:r>
            <a:r>
              <a:rPr lang="en-US" dirty="0" err="1"/>
              <a:t>trúc</a:t>
            </a:r>
            <a:r>
              <a:rPr lang="en-US" dirty="0"/>
              <a:t> </a:t>
            </a:r>
            <a:r>
              <a:rPr lang="en-US" dirty="0" err="1"/>
              <a:t>phân</a:t>
            </a:r>
            <a:r>
              <a:rPr lang="en-US" dirty="0"/>
              <a:t> </a:t>
            </a:r>
            <a:r>
              <a:rPr lang="en-US" dirty="0" err="1"/>
              <a:t>cấp</a:t>
            </a:r>
            <a:r>
              <a:rPr lang="en-US" dirty="0"/>
              <a:t> (</a:t>
            </a:r>
            <a:r>
              <a:rPr lang="en-US" dirty="0" err="1"/>
              <a:t>tt</a:t>
            </a:r>
            <a:r>
              <a:rPr lang="en-US" dirty="0"/>
              <a:t>)</a:t>
            </a:r>
          </a:p>
        </p:txBody>
      </p:sp>
      <p:sp>
        <p:nvSpPr>
          <p:cNvPr id="30723" name="Content Placeholder 2"/>
          <p:cNvSpPr>
            <a:spLocks noGrp="1"/>
          </p:cNvSpPr>
          <p:nvPr>
            <p:ph idx="1"/>
          </p:nvPr>
        </p:nvSpPr>
        <p:spPr/>
        <p:txBody>
          <a:bodyPr/>
          <a:lstStyle/>
          <a:p>
            <a:r>
              <a:rPr lang="en-US" dirty="0" err="1"/>
              <a:t>Tính</a:t>
            </a:r>
            <a:r>
              <a:rPr lang="en-US" dirty="0"/>
              <a:t> </a:t>
            </a:r>
            <a:r>
              <a:rPr lang="en-US" dirty="0" err="1"/>
              <a:t>bao</a:t>
            </a:r>
            <a:r>
              <a:rPr lang="en-US" dirty="0"/>
              <a:t> </a:t>
            </a:r>
            <a:r>
              <a:rPr lang="en-US" dirty="0" err="1"/>
              <a:t>phủ</a:t>
            </a:r>
            <a:endParaRPr lang="en-US" dirty="0"/>
          </a:p>
          <a:p>
            <a:pPr lvl="1"/>
            <a:r>
              <a:rPr lang="en-US" dirty="0" err="1"/>
              <a:t>Sự</a:t>
            </a:r>
            <a:r>
              <a:rPr lang="en-US" dirty="0"/>
              <a:t> </a:t>
            </a:r>
            <a:r>
              <a:rPr lang="en-US" dirty="0" err="1"/>
              <a:t>tương</a:t>
            </a:r>
            <a:r>
              <a:rPr lang="en-US" dirty="0"/>
              <a:t> </a:t>
            </a:r>
            <a:r>
              <a:rPr lang="en-US" dirty="0" err="1"/>
              <a:t>quan</a:t>
            </a:r>
            <a:r>
              <a:rPr lang="en-US" dirty="0"/>
              <a:t> </a:t>
            </a:r>
            <a:r>
              <a:rPr lang="en-US" dirty="0" err="1"/>
              <a:t>giữa</a:t>
            </a:r>
            <a:r>
              <a:rPr lang="en-US" dirty="0"/>
              <a:t> </a:t>
            </a:r>
            <a:r>
              <a:rPr lang="en-US" dirty="0" err="1"/>
              <a:t>thực-thể-tổng-quát</a:t>
            </a:r>
            <a:r>
              <a:rPr lang="en-US" dirty="0"/>
              <a:t> </a:t>
            </a:r>
            <a:r>
              <a:rPr lang="en-US" dirty="0" err="1"/>
              <a:t>và</a:t>
            </a:r>
            <a:r>
              <a:rPr lang="en-US" dirty="0"/>
              <a:t> </a:t>
            </a:r>
            <a:r>
              <a:rPr lang="en-US" dirty="0" err="1"/>
              <a:t>thực-thể-chuyên-biệt</a:t>
            </a:r>
            <a:endParaRPr lang="en-US" dirty="0"/>
          </a:p>
          <a:p>
            <a:pPr lvl="1"/>
            <a:r>
              <a:rPr lang="en-US" dirty="0" err="1"/>
              <a:t>Gồm</a:t>
            </a:r>
            <a:endParaRPr lang="en-US" dirty="0"/>
          </a:p>
          <a:p>
            <a:pPr lvl="2"/>
            <a:r>
              <a:rPr lang="en-US" dirty="0" err="1"/>
              <a:t>Toàn</a:t>
            </a:r>
            <a:r>
              <a:rPr lang="en-US" dirty="0"/>
              <a:t> </a:t>
            </a:r>
            <a:r>
              <a:rPr lang="en-US" dirty="0" err="1"/>
              <a:t>phần</a:t>
            </a:r>
            <a:r>
              <a:rPr lang="en-US" dirty="0"/>
              <a:t> (t-total)</a:t>
            </a:r>
          </a:p>
          <a:p>
            <a:pPr lvl="2"/>
            <a:r>
              <a:rPr lang="en-US" dirty="0" err="1"/>
              <a:t>Bán</a:t>
            </a:r>
            <a:r>
              <a:rPr lang="en-US" dirty="0"/>
              <a:t> </a:t>
            </a:r>
            <a:r>
              <a:rPr lang="en-US" dirty="0" err="1"/>
              <a:t>phần</a:t>
            </a:r>
            <a:r>
              <a:rPr lang="en-US" dirty="0"/>
              <a:t> (p-partial)</a:t>
            </a:r>
          </a:p>
          <a:p>
            <a:pPr lvl="2"/>
            <a:r>
              <a:rPr lang="en-US" dirty="0" err="1"/>
              <a:t>Riêng</a:t>
            </a:r>
            <a:r>
              <a:rPr lang="en-US" dirty="0"/>
              <a:t> </a:t>
            </a:r>
            <a:r>
              <a:rPr lang="en-US" dirty="0" err="1"/>
              <a:t>biệt</a:t>
            </a:r>
            <a:r>
              <a:rPr lang="en-US" dirty="0"/>
              <a:t> (e-exclusive)</a:t>
            </a:r>
          </a:p>
          <a:p>
            <a:pPr lvl="2"/>
            <a:r>
              <a:rPr lang="en-US" dirty="0" err="1"/>
              <a:t>Chồng</a:t>
            </a:r>
            <a:r>
              <a:rPr lang="en-US" dirty="0"/>
              <a:t> </a:t>
            </a:r>
            <a:r>
              <a:rPr lang="en-US" dirty="0" err="1"/>
              <a:t>chéo</a:t>
            </a:r>
            <a:r>
              <a:rPr lang="en-US" dirty="0"/>
              <a:t> (o-</a:t>
            </a:r>
            <a:r>
              <a:rPr lang="en-US" dirty="0" err="1"/>
              <a:t>overlaping</a:t>
            </a:r>
            <a:r>
              <a:rPr lang="en-US" dirty="0"/>
              <a:t>)</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259520A5-A7E8-4F4A-9E35-1F922D4336C4}" type="slidenum">
              <a:rPr lang="en-US" sz="1000">
                <a:solidFill>
                  <a:srgbClr val="898989"/>
                </a:solidFill>
                <a:cs typeface="Tahoma" panose="020B0604030504040204" pitchFamily="34" charset="0"/>
              </a:rPr>
              <a:pPr eaLnBrk="1" hangingPunct="1"/>
              <a:t>26</a:t>
            </a:fld>
            <a:endParaRPr lang="en-US" sz="1000">
              <a:solidFill>
                <a:srgbClr val="898989"/>
              </a:solidFill>
              <a:cs typeface="Tahoma" panose="020B0604030504040204" pitchFamily="34" charset="0"/>
            </a:endParaRPr>
          </a:p>
        </p:txBody>
      </p:sp>
    </p:spTree>
    <p:extLst>
      <p:ext uri="{BB962C8B-B14F-4D97-AF65-F5344CB8AC3E}">
        <p14:creationId xmlns:p14="http://schemas.microsoft.com/office/powerpoint/2010/main" val="275549485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p:txBody>
          <a:bodyPr/>
          <a:lstStyle/>
          <a:p>
            <a:r>
              <a:rPr lang="en-US"/>
              <a:t>Toàn phần</a:t>
            </a:r>
          </a:p>
          <a:p>
            <a:pPr lvl="1"/>
            <a:r>
              <a:rPr lang="en-US"/>
              <a:t>Tất cả các phần tử của các thực thể chuyên biệt phủ toàn bộ tập phần tử của thực thể tổng quát</a:t>
            </a:r>
          </a:p>
          <a:p>
            <a:r>
              <a:rPr lang="en-US"/>
              <a:t>Bán phần</a:t>
            </a:r>
          </a:p>
          <a:p>
            <a:pPr lvl="1"/>
            <a:r>
              <a:rPr lang="en-US"/>
              <a:t>Các phần tử của các thực thể chuyên biệt không phủ toàn bộ tập phần tử của thực thể tổng quát</a:t>
            </a:r>
          </a:p>
        </p:txBody>
      </p:sp>
      <p:sp>
        <p:nvSpPr>
          <p:cNvPr id="31747" name="Title 1"/>
          <p:cNvSpPr>
            <a:spLocks noGrp="1"/>
          </p:cNvSpPr>
          <p:nvPr>
            <p:ph type="title"/>
          </p:nvPr>
        </p:nvSpPr>
        <p:spPr/>
        <p:txBody>
          <a:bodyPr/>
          <a:lstStyle/>
          <a:p>
            <a:pPr eaLnBrk="1" hangingPunct="1"/>
            <a:r>
              <a:rPr lang="en-US" dirty="0"/>
              <a:t>2.2.1.Cấu </a:t>
            </a:r>
            <a:r>
              <a:rPr lang="en-US" dirty="0" err="1"/>
              <a:t>trúc</a:t>
            </a:r>
            <a:r>
              <a:rPr lang="en-US" dirty="0"/>
              <a:t> </a:t>
            </a:r>
            <a:r>
              <a:rPr lang="en-US" dirty="0" err="1"/>
              <a:t>phân</a:t>
            </a:r>
            <a:r>
              <a:rPr lang="en-US" dirty="0"/>
              <a:t> </a:t>
            </a:r>
            <a:r>
              <a:rPr lang="en-US" dirty="0" err="1"/>
              <a:t>cấp</a:t>
            </a:r>
            <a:r>
              <a:rPr lang="en-US" dirty="0"/>
              <a:t> (</a:t>
            </a:r>
            <a:r>
              <a:rPr lang="en-US" dirty="0" err="1"/>
              <a:t>tt</a:t>
            </a:r>
            <a:r>
              <a:rPr lang="en-US" dirty="0"/>
              <a:t>)</a:t>
            </a:r>
          </a:p>
        </p:txBody>
      </p:sp>
    </p:spTree>
    <p:extLst>
      <p:ext uri="{BB962C8B-B14F-4D97-AF65-F5344CB8AC3E}">
        <p14:creationId xmlns:p14="http://schemas.microsoft.com/office/powerpoint/2010/main" val="122778457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2.2.1.Cấu </a:t>
            </a:r>
            <a:r>
              <a:rPr lang="en-US" dirty="0" err="1"/>
              <a:t>trúc</a:t>
            </a:r>
            <a:r>
              <a:rPr lang="en-US" dirty="0"/>
              <a:t> </a:t>
            </a:r>
            <a:r>
              <a:rPr lang="en-US" dirty="0" err="1"/>
              <a:t>phân</a:t>
            </a:r>
            <a:r>
              <a:rPr lang="en-US" dirty="0"/>
              <a:t> </a:t>
            </a:r>
            <a:r>
              <a:rPr lang="en-US" dirty="0" err="1"/>
              <a:t>cấp</a:t>
            </a:r>
            <a:r>
              <a:rPr lang="en-US" dirty="0"/>
              <a:t> (</a:t>
            </a:r>
            <a:r>
              <a:rPr lang="en-US" dirty="0" err="1"/>
              <a:t>tt</a:t>
            </a:r>
            <a:r>
              <a:rPr lang="en-US" dirty="0"/>
              <a:t>)</a:t>
            </a:r>
          </a:p>
        </p:txBody>
      </p:sp>
      <p:sp>
        <p:nvSpPr>
          <p:cNvPr id="32771" name="Content Placeholder 2"/>
          <p:cNvSpPr>
            <a:spLocks noGrp="1"/>
          </p:cNvSpPr>
          <p:nvPr>
            <p:ph idx="1"/>
          </p:nvPr>
        </p:nvSpPr>
        <p:spPr/>
        <p:txBody>
          <a:bodyPr/>
          <a:lstStyle/>
          <a:p>
            <a:r>
              <a:rPr lang="en-US"/>
              <a:t>Riêng biệt</a:t>
            </a:r>
          </a:p>
          <a:p>
            <a:pPr lvl="1"/>
            <a:r>
              <a:rPr lang="en-US"/>
              <a:t>Phần tử của thực thể chuyên biệt này không là phần tử của thực thể chuyên biệt khác</a:t>
            </a:r>
          </a:p>
          <a:p>
            <a:r>
              <a:rPr lang="en-US"/>
              <a:t>Chồng chéo</a:t>
            </a:r>
          </a:p>
          <a:p>
            <a:pPr lvl="1"/>
            <a:r>
              <a:rPr lang="en-US"/>
              <a:t>Phần tử của thực thể chuyên biệt này có thể là phần tử của thực thể chuyên biệt khác</a:t>
            </a:r>
          </a:p>
          <a:p>
            <a:pPr lvl="1"/>
            <a:endParaRPr lang="en-US"/>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91C96984-7B52-4BEA-BF2C-ABA1020CB80B}" type="slidenum">
              <a:rPr lang="en-US" sz="1000">
                <a:solidFill>
                  <a:srgbClr val="898989"/>
                </a:solidFill>
                <a:cs typeface="Tahoma" panose="020B0604030504040204" pitchFamily="34" charset="0"/>
              </a:rPr>
              <a:pPr eaLnBrk="1" hangingPunct="1"/>
              <a:t>28</a:t>
            </a:fld>
            <a:endParaRPr lang="en-US" sz="1000">
              <a:solidFill>
                <a:srgbClr val="898989"/>
              </a:solidFill>
              <a:cs typeface="Tahoma" panose="020B0604030504040204" pitchFamily="34" charset="0"/>
            </a:endParaRPr>
          </a:p>
        </p:txBody>
      </p:sp>
    </p:spTree>
    <p:extLst>
      <p:ext uri="{BB962C8B-B14F-4D97-AF65-F5344CB8AC3E}">
        <p14:creationId xmlns:p14="http://schemas.microsoft.com/office/powerpoint/2010/main" val="94986219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EACF0268-72E4-46D6-9B24-7F2A787439C1}" type="slidenum">
              <a:rPr lang="en-US" sz="1000">
                <a:solidFill>
                  <a:srgbClr val="898989"/>
                </a:solidFill>
                <a:cs typeface="Tahoma" panose="020B0604030504040204" pitchFamily="34" charset="0"/>
              </a:rPr>
              <a:pPr eaLnBrk="1" hangingPunct="1"/>
              <a:t>29</a:t>
            </a:fld>
            <a:endParaRPr lang="en-US" sz="1000">
              <a:solidFill>
                <a:srgbClr val="898989"/>
              </a:solidFill>
              <a:cs typeface="Tahoma" panose="020B0604030504040204" pitchFamily="34" charset="0"/>
            </a:endParaRPr>
          </a:p>
        </p:txBody>
      </p:sp>
      <p:grpSp>
        <p:nvGrpSpPr>
          <p:cNvPr id="33798" name="Group 74"/>
          <p:cNvGrpSpPr>
            <a:grpSpLocks/>
          </p:cNvGrpSpPr>
          <p:nvPr/>
        </p:nvGrpSpPr>
        <p:grpSpPr bwMode="auto">
          <a:xfrm>
            <a:off x="2498502" y="809224"/>
            <a:ext cx="6781800" cy="5119688"/>
            <a:chOff x="1371600" y="1066800"/>
            <a:chExt cx="6781800" cy="5119687"/>
          </a:xfrm>
        </p:grpSpPr>
        <p:sp>
          <p:nvSpPr>
            <p:cNvPr id="33799" name="Oval 6"/>
            <p:cNvSpPr>
              <a:spLocks noChangeArrowheads="1"/>
            </p:cNvSpPr>
            <p:nvPr/>
          </p:nvSpPr>
          <p:spPr bwMode="auto">
            <a:xfrm>
              <a:off x="2370138" y="1406525"/>
              <a:ext cx="1712912" cy="1581150"/>
            </a:xfrm>
            <a:prstGeom prst="ellipse">
              <a:avLst/>
            </a:prstGeom>
            <a:solidFill>
              <a:srgbClr val="FFFFFF"/>
            </a:solidFill>
            <a:ln w="28575">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3800" name="Arc 7"/>
            <p:cNvSpPr>
              <a:spLocks/>
            </p:cNvSpPr>
            <p:nvPr/>
          </p:nvSpPr>
          <p:spPr bwMode="auto">
            <a:xfrm rot="14394484" flipV="1">
              <a:off x="2636045" y="1802606"/>
              <a:ext cx="1052512" cy="1317625"/>
            </a:xfrm>
            <a:custGeom>
              <a:avLst/>
              <a:gdLst>
                <a:gd name="T0" fmla="*/ 0 w 21552"/>
                <a:gd name="T1" fmla="*/ 0 h 21600"/>
                <a:gd name="T2" fmla="*/ 2147483647 w 21552"/>
                <a:gd name="T3" fmla="*/ 2147483647 h 21600"/>
                <a:gd name="T4" fmla="*/ 0 w 21552"/>
                <a:gd name="T5" fmla="*/ 2147483647 h 21600"/>
                <a:gd name="T6" fmla="*/ 0 60000 65536"/>
                <a:gd name="T7" fmla="*/ 0 60000 65536"/>
                <a:gd name="T8" fmla="*/ 0 60000 65536"/>
                <a:gd name="T9" fmla="*/ 0 w 21552"/>
                <a:gd name="T10" fmla="*/ 0 h 21600"/>
                <a:gd name="T11" fmla="*/ 21552 w 21552"/>
                <a:gd name="T12" fmla="*/ 21600 h 21600"/>
              </a:gdLst>
              <a:ahLst/>
              <a:cxnLst>
                <a:cxn ang="T6">
                  <a:pos x="T0" y="T1"/>
                </a:cxn>
                <a:cxn ang="T7">
                  <a:pos x="T2" y="T3"/>
                </a:cxn>
                <a:cxn ang="T8">
                  <a:pos x="T4" y="T5"/>
                </a:cxn>
              </a:cxnLst>
              <a:rect l="T9" t="T10" r="T11" b="T12"/>
              <a:pathLst>
                <a:path w="21552" h="21600" fill="none" extrusionOk="0">
                  <a:moveTo>
                    <a:pt x="-1" y="0"/>
                  </a:moveTo>
                  <a:cubicBezTo>
                    <a:pt x="11370" y="0"/>
                    <a:pt x="20793" y="8814"/>
                    <a:pt x="21551" y="20159"/>
                  </a:cubicBezTo>
                </a:path>
                <a:path w="21552" h="21600" stroke="0" extrusionOk="0">
                  <a:moveTo>
                    <a:pt x="-1" y="0"/>
                  </a:moveTo>
                  <a:cubicBezTo>
                    <a:pt x="11370" y="0"/>
                    <a:pt x="20793" y="8814"/>
                    <a:pt x="21551" y="20159"/>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3801" name="Text Box 8"/>
            <p:cNvSpPr txBox="1">
              <a:spLocks noChangeArrowheads="1"/>
            </p:cNvSpPr>
            <p:nvPr/>
          </p:nvSpPr>
          <p:spPr bwMode="auto">
            <a:xfrm>
              <a:off x="2362200" y="1066800"/>
              <a:ext cx="15573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tổng quát</a:t>
              </a:r>
            </a:p>
          </p:txBody>
        </p:sp>
        <p:sp>
          <p:nvSpPr>
            <p:cNvPr id="33802" name="Arc 9"/>
            <p:cNvSpPr>
              <a:spLocks/>
            </p:cNvSpPr>
            <p:nvPr/>
          </p:nvSpPr>
          <p:spPr bwMode="auto">
            <a:xfrm rot="2917637" flipH="1" flipV="1">
              <a:off x="3130550" y="1668463"/>
              <a:ext cx="922337" cy="1138238"/>
            </a:xfrm>
            <a:custGeom>
              <a:avLst/>
              <a:gdLst>
                <a:gd name="T0" fmla="*/ 0 w 21600"/>
                <a:gd name="T1" fmla="*/ 0 h 23329"/>
                <a:gd name="T2" fmla="*/ 2147483647 w 21600"/>
                <a:gd name="T3" fmla="*/ 2147483647 h 23329"/>
                <a:gd name="T4" fmla="*/ 0 w 21600"/>
                <a:gd name="T5" fmla="*/ 2147483647 h 23329"/>
                <a:gd name="T6" fmla="*/ 0 60000 65536"/>
                <a:gd name="T7" fmla="*/ 0 60000 65536"/>
                <a:gd name="T8" fmla="*/ 0 60000 65536"/>
                <a:gd name="T9" fmla="*/ 0 w 21600"/>
                <a:gd name="T10" fmla="*/ 0 h 23329"/>
                <a:gd name="T11" fmla="*/ 21600 w 21600"/>
                <a:gd name="T12" fmla="*/ 23329 h 23329"/>
              </a:gdLst>
              <a:ahLst/>
              <a:cxnLst>
                <a:cxn ang="T6">
                  <a:pos x="T0" y="T1"/>
                </a:cxn>
                <a:cxn ang="T7">
                  <a:pos x="T2" y="T3"/>
                </a:cxn>
                <a:cxn ang="T8">
                  <a:pos x="T4" y="T5"/>
                </a:cxn>
              </a:cxnLst>
              <a:rect l="T9" t="T10" r="T11" b="T12"/>
              <a:pathLst>
                <a:path w="21600" h="23329" fill="none" extrusionOk="0">
                  <a:moveTo>
                    <a:pt x="-1" y="0"/>
                  </a:moveTo>
                  <a:cubicBezTo>
                    <a:pt x="11929" y="0"/>
                    <a:pt x="21600" y="9670"/>
                    <a:pt x="21600" y="21600"/>
                  </a:cubicBezTo>
                  <a:cubicBezTo>
                    <a:pt x="21600" y="22177"/>
                    <a:pt x="21576" y="22753"/>
                    <a:pt x="21530" y="23328"/>
                  </a:cubicBezTo>
                </a:path>
                <a:path w="21600" h="23329" stroke="0" extrusionOk="0">
                  <a:moveTo>
                    <a:pt x="-1" y="0"/>
                  </a:moveTo>
                  <a:cubicBezTo>
                    <a:pt x="11929" y="0"/>
                    <a:pt x="21600" y="9670"/>
                    <a:pt x="21600" y="21600"/>
                  </a:cubicBezTo>
                  <a:cubicBezTo>
                    <a:pt x="21600" y="22177"/>
                    <a:pt x="21576" y="22753"/>
                    <a:pt x="21530" y="23328"/>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3803" name="Text Box 10"/>
            <p:cNvSpPr txBox="1">
              <a:spLocks noChangeArrowheads="1"/>
            </p:cNvSpPr>
            <p:nvPr/>
          </p:nvSpPr>
          <p:spPr bwMode="auto">
            <a:xfrm>
              <a:off x="2514600" y="2197101"/>
              <a:ext cx="7905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chuyên biệt</a:t>
              </a:r>
            </a:p>
          </p:txBody>
        </p:sp>
        <p:sp>
          <p:nvSpPr>
            <p:cNvPr id="33804" name="Oval 11"/>
            <p:cNvSpPr>
              <a:spLocks noChangeArrowheads="1"/>
            </p:cNvSpPr>
            <p:nvPr/>
          </p:nvSpPr>
          <p:spPr bwMode="auto">
            <a:xfrm>
              <a:off x="5383212" y="1406525"/>
              <a:ext cx="1712912" cy="1581150"/>
            </a:xfrm>
            <a:prstGeom prst="ellipse">
              <a:avLst/>
            </a:prstGeom>
            <a:solidFill>
              <a:srgbClr val="FFFFFF"/>
            </a:solidFill>
            <a:ln w="28575">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3805" name="Text Box 12"/>
            <p:cNvSpPr txBox="1">
              <a:spLocks noChangeArrowheads="1"/>
            </p:cNvSpPr>
            <p:nvPr/>
          </p:nvSpPr>
          <p:spPr bwMode="auto">
            <a:xfrm>
              <a:off x="5438774" y="1066800"/>
              <a:ext cx="14922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tổng quát</a:t>
              </a:r>
            </a:p>
          </p:txBody>
        </p:sp>
        <p:sp>
          <p:nvSpPr>
            <p:cNvPr id="33806" name="Text Box 13"/>
            <p:cNvSpPr txBox="1">
              <a:spLocks noChangeArrowheads="1"/>
            </p:cNvSpPr>
            <p:nvPr/>
          </p:nvSpPr>
          <p:spPr bwMode="auto">
            <a:xfrm>
              <a:off x="3292475" y="193357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chuyên biệt</a:t>
              </a:r>
            </a:p>
          </p:txBody>
        </p:sp>
        <p:sp>
          <p:nvSpPr>
            <p:cNvPr id="33807" name="Arc 14"/>
            <p:cNvSpPr>
              <a:spLocks/>
            </p:cNvSpPr>
            <p:nvPr/>
          </p:nvSpPr>
          <p:spPr bwMode="auto">
            <a:xfrm flipV="1">
              <a:off x="6173787" y="1406525"/>
              <a:ext cx="263525" cy="157956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3808" name="Text Box 15"/>
            <p:cNvSpPr txBox="1">
              <a:spLocks noChangeArrowheads="1"/>
            </p:cNvSpPr>
            <p:nvPr/>
          </p:nvSpPr>
          <p:spPr bwMode="auto">
            <a:xfrm>
              <a:off x="5514974" y="193357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chuyên biệt</a:t>
              </a:r>
            </a:p>
          </p:txBody>
        </p:sp>
        <p:sp>
          <p:nvSpPr>
            <p:cNvPr id="33809" name="Text Box 16"/>
            <p:cNvSpPr txBox="1">
              <a:spLocks noChangeArrowheads="1"/>
            </p:cNvSpPr>
            <p:nvPr/>
          </p:nvSpPr>
          <p:spPr bwMode="auto">
            <a:xfrm>
              <a:off x="6397624" y="1933575"/>
              <a:ext cx="7905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chuyên biệt</a:t>
              </a:r>
            </a:p>
          </p:txBody>
        </p:sp>
        <p:sp>
          <p:nvSpPr>
            <p:cNvPr id="33810" name="Text Box 17"/>
            <p:cNvSpPr txBox="1">
              <a:spLocks noChangeArrowheads="1"/>
            </p:cNvSpPr>
            <p:nvPr/>
          </p:nvSpPr>
          <p:spPr bwMode="auto">
            <a:xfrm>
              <a:off x="1652587" y="3109913"/>
              <a:ext cx="307181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i="1">
                  <a:solidFill>
                    <a:schemeClr val="tx2"/>
                  </a:solidFill>
                </a:rPr>
                <a:t>Chuyên biệt bán phần, chồng lắp</a:t>
              </a:r>
              <a:endParaRPr lang="en-US" sz="1400" b="1">
                <a:solidFill>
                  <a:schemeClr val="tx2"/>
                </a:solidFill>
              </a:endParaRPr>
            </a:p>
          </p:txBody>
        </p:sp>
        <p:sp>
          <p:nvSpPr>
            <p:cNvPr id="33811" name="Text Box 18"/>
            <p:cNvSpPr txBox="1">
              <a:spLocks noChangeArrowheads="1"/>
            </p:cNvSpPr>
            <p:nvPr/>
          </p:nvSpPr>
          <p:spPr bwMode="auto">
            <a:xfrm>
              <a:off x="4797424" y="3109913"/>
              <a:ext cx="3355976"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i="1">
                  <a:solidFill>
                    <a:schemeClr val="tx2"/>
                  </a:solidFill>
                </a:rPr>
                <a:t>Chuyên biệt toàn phần, riêng biệt</a:t>
              </a:r>
              <a:endParaRPr lang="en-US" sz="1400" b="1">
                <a:solidFill>
                  <a:schemeClr val="tx2"/>
                </a:solidFill>
              </a:endParaRPr>
            </a:p>
          </p:txBody>
        </p:sp>
        <p:sp>
          <p:nvSpPr>
            <p:cNvPr id="33812" name="Oval 19"/>
            <p:cNvSpPr>
              <a:spLocks noChangeArrowheads="1"/>
            </p:cNvSpPr>
            <p:nvPr/>
          </p:nvSpPr>
          <p:spPr bwMode="auto">
            <a:xfrm>
              <a:off x="2338388" y="4119563"/>
              <a:ext cx="1712912" cy="1581150"/>
            </a:xfrm>
            <a:prstGeom prst="ellipse">
              <a:avLst/>
            </a:prstGeom>
            <a:solidFill>
              <a:srgbClr val="FFFFFF"/>
            </a:solidFill>
            <a:ln w="28575">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3813" name="Oval 20"/>
            <p:cNvSpPr>
              <a:spLocks noChangeArrowheads="1"/>
            </p:cNvSpPr>
            <p:nvPr/>
          </p:nvSpPr>
          <p:spPr bwMode="auto">
            <a:xfrm>
              <a:off x="5483224" y="4119563"/>
              <a:ext cx="1712913" cy="1581150"/>
            </a:xfrm>
            <a:prstGeom prst="ellipse">
              <a:avLst/>
            </a:prstGeom>
            <a:solidFill>
              <a:srgbClr val="FFFFFF"/>
            </a:solidFill>
            <a:ln w="28575">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3814" name="Arc 21"/>
            <p:cNvSpPr>
              <a:spLocks/>
            </p:cNvSpPr>
            <p:nvPr/>
          </p:nvSpPr>
          <p:spPr bwMode="auto">
            <a:xfrm flipV="1">
              <a:off x="6142037" y="4119563"/>
              <a:ext cx="263525" cy="15811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3815" name="Arc 22"/>
            <p:cNvSpPr>
              <a:spLocks/>
            </p:cNvSpPr>
            <p:nvPr/>
          </p:nvSpPr>
          <p:spPr bwMode="auto">
            <a:xfrm flipH="1" flipV="1">
              <a:off x="6010274" y="4164013"/>
              <a:ext cx="120650" cy="1522412"/>
            </a:xfrm>
            <a:custGeom>
              <a:avLst/>
              <a:gdLst>
                <a:gd name="T0" fmla="*/ 31693124 w 21600"/>
                <a:gd name="T1" fmla="*/ 0 h 20799"/>
                <a:gd name="T2" fmla="*/ 117441338 w 21600"/>
                <a:gd name="T3" fmla="*/ 2147483647 h 20799"/>
                <a:gd name="T4" fmla="*/ 0 w 21600"/>
                <a:gd name="T5" fmla="*/ 2147483647 h 20799"/>
                <a:gd name="T6" fmla="*/ 0 60000 65536"/>
                <a:gd name="T7" fmla="*/ 0 60000 65536"/>
                <a:gd name="T8" fmla="*/ 0 60000 65536"/>
                <a:gd name="T9" fmla="*/ 0 w 21600"/>
                <a:gd name="T10" fmla="*/ 0 h 20799"/>
                <a:gd name="T11" fmla="*/ 21600 w 21600"/>
                <a:gd name="T12" fmla="*/ 20799 h 20799"/>
              </a:gdLst>
              <a:ahLst/>
              <a:cxnLst>
                <a:cxn ang="T6">
                  <a:pos x="T0" y="T1"/>
                </a:cxn>
                <a:cxn ang="T7">
                  <a:pos x="T2" y="T3"/>
                </a:cxn>
                <a:cxn ang="T8">
                  <a:pos x="T4" y="T5"/>
                </a:cxn>
              </a:cxnLst>
              <a:rect l="T9" t="T10" r="T11" b="T12"/>
              <a:pathLst>
                <a:path w="21600" h="20799" fill="none" extrusionOk="0">
                  <a:moveTo>
                    <a:pt x="5828" y="0"/>
                  </a:moveTo>
                  <a:cubicBezTo>
                    <a:pt x="15154" y="2613"/>
                    <a:pt x="21600" y="11114"/>
                    <a:pt x="21600" y="20799"/>
                  </a:cubicBezTo>
                </a:path>
                <a:path w="21600" h="20799" stroke="0" extrusionOk="0">
                  <a:moveTo>
                    <a:pt x="5828" y="0"/>
                  </a:moveTo>
                  <a:cubicBezTo>
                    <a:pt x="15154" y="2613"/>
                    <a:pt x="21600" y="11114"/>
                    <a:pt x="21600" y="20799"/>
                  </a:cubicBezTo>
                  <a:lnTo>
                    <a:pt x="0" y="20799"/>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3816" name="Text Box 23"/>
            <p:cNvSpPr txBox="1">
              <a:spLocks noChangeArrowheads="1"/>
            </p:cNvSpPr>
            <p:nvPr/>
          </p:nvSpPr>
          <p:spPr bwMode="auto">
            <a:xfrm>
              <a:off x="5614987" y="4646613"/>
              <a:ext cx="7905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chuyên biệt</a:t>
              </a:r>
            </a:p>
          </p:txBody>
        </p:sp>
        <p:sp>
          <p:nvSpPr>
            <p:cNvPr id="33817" name="Text Box 24"/>
            <p:cNvSpPr txBox="1">
              <a:spLocks noChangeArrowheads="1"/>
            </p:cNvSpPr>
            <p:nvPr/>
          </p:nvSpPr>
          <p:spPr bwMode="auto">
            <a:xfrm>
              <a:off x="6142037" y="4251325"/>
              <a:ext cx="7905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chuyên biệt</a:t>
              </a:r>
            </a:p>
          </p:txBody>
        </p:sp>
        <p:sp>
          <p:nvSpPr>
            <p:cNvPr id="33818" name="Arc 25"/>
            <p:cNvSpPr>
              <a:spLocks/>
            </p:cNvSpPr>
            <p:nvPr/>
          </p:nvSpPr>
          <p:spPr bwMode="auto">
            <a:xfrm rot="14394484" flipV="1">
              <a:off x="2603500" y="4516438"/>
              <a:ext cx="1050925" cy="1317625"/>
            </a:xfrm>
            <a:custGeom>
              <a:avLst/>
              <a:gdLst>
                <a:gd name="T0" fmla="*/ 0 w 21552"/>
                <a:gd name="T1" fmla="*/ 0 h 21600"/>
                <a:gd name="T2" fmla="*/ 2147483647 w 21552"/>
                <a:gd name="T3" fmla="*/ 2147483647 h 21600"/>
                <a:gd name="T4" fmla="*/ 0 w 21552"/>
                <a:gd name="T5" fmla="*/ 2147483647 h 21600"/>
                <a:gd name="T6" fmla="*/ 0 60000 65536"/>
                <a:gd name="T7" fmla="*/ 0 60000 65536"/>
                <a:gd name="T8" fmla="*/ 0 60000 65536"/>
                <a:gd name="T9" fmla="*/ 0 w 21552"/>
                <a:gd name="T10" fmla="*/ 0 h 21600"/>
                <a:gd name="T11" fmla="*/ 21552 w 21552"/>
                <a:gd name="T12" fmla="*/ 21600 h 21600"/>
              </a:gdLst>
              <a:ahLst/>
              <a:cxnLst>
                <a:cxn ang="T6">
                  <a:pos x="T0" y="T1"/>
                </a:cxn>
                <a:cxn ang="T7">
                  <a:pos x="T2" y="T3"/>
                </a:cxn>
                <a:cxn ang="T8">
                  <a:pos x="T4" y="T5"/>
                </a:cxn>
              </a:cxnLst>
              <a:rect l="T9" t="T10" r="T11" b="T12"/>
              <a:pathLst>
                <a:path w="21552" h="21600" fill="none" extrusionOk="0">
                  <a:moveTo>
                    <a:pt x="-1" y="0"/>
                  </a:moveTo>
                  <a:cubicBezTo>
                    <a:pt x="11370" y="0"/>
                    <a:pt x="20793" y="8814"/>
                    <a:pt x="21551" y="20159"/>
                  </a:cubicBezTo>
                </a:path>
                <a:path w="21552" h="21600" stroke="0" extrusionOk="0">
                  <a:moveTo>
                    <a:pt x="-1" y="0"/>
                  </a:moveTo>
                  <a:cubicBezTo>
                    <a:pt x="11370" y="0"/>
                    <a:pt x="20793" y="8814"/>
                    <a:pt x="21551" y="20159"/>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3819" name="Arc 26"/>
            <p:cNvSpPr>
              <a:spLocks/>
            </p:cNvSpPr>
            <p:nvPr/>
          </p:nvSpPr>
          <p:spPr bwMode="auto">
            <a:xfrm flipV="1">
              <a:off x="2438400" y="4495800"/>
              <a:ext cx="1447800" cy="152400"/>
            </a:xfrm>
            <a:custGeom>
              <a:avLst/>
              <a:gdLst>
                <a:gd name="T0" fmla="*/ 0 w 21600"/>
                <a:gd name="T1" fmla="*/ 0 h 21600"/>
                <a:gd name="T2" fmla="*/ 2147483647 w 21600"/>
                <a:gd name="T3" fmla="*/ 377667496 h 21600"/>
                <a:gd name="T4" fmla="*/ 0 w 21600"/>
                <a:gd name="T5" fmla="*/ 3776674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3820" name="Text Box 27"/>
            <p:cNvSpPr txBox="1">
              <a:spLocks noChangeArrowheads="1"/>
            </p:cNvSpPr>
            <p:nvPr/>
          </p:nvSpPr>
          <p:spPr bwMode="auto">
            <a:xfrm>
              <a:off x="2492375" y="4273550"/>
              <a:ext cx="13176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chuyên biệt</a:t>
              </a:r>
            </a:p>
          </p:txBody>
        </p:sp>
        <p:sp>
          <p:nvSpPr>
            <p:cNvPr id="33821" name="Text Box 28"/>
            <p:cNvSpPr txBox="1">
              <a:spLocks noChangeArrowheads="1"/>
            </p:cNvSpPr>
            <p:nvPr/>
          </p:nvSpPr>
          <p:spPr bwMode="auto">
            <a:xfrm>
              <a:off x="2667000" y="4986338"/>
              <a:ext cx="98901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chuyên biệt</a:t>
              </a:r>
            </a:p>
          </p:txBody>
        </p:sp>
        <p:sp>
          <p:nvSpPr>
            <p:cNvPr id="33822" name="Text Box 29"/>
            <p:cNvSpPr txBox="1">
              <a:spLocks noChangeArrowheads="1"/>
            </p:cNvSpPr>
            <p:nvPr/>
          </p:nvSpPr>
          <p:spPr bwMode="auto">
            <a:xfrm>
              <a:off x="2525713" y="3795712"/>
              <a:ext cx="14811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tổng quát</a:t>
              </a:r>
            </a:p>
          </p:txBody>
        </p:sp>
        <p:sp>
          <p:nvSpPr>
            <p:cNvPr id="33823" name="Text Box 30"/>
            <p:cNvSpPr txBox="1">
              <a:spLocks noChangeArrowheads="1"/>
            </p:cNvSpPr>
            <p:nvPr/>
          </p:nvSpPr>
          <p:spPr bwMode="auto">
            <a:xfrm>
              <a:off x="5538787" y="3795712"/>
              <a:ext cx="143668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200">
                  <a:solidFill>
                    <a:schemeClr val="tx2"/>
                  </a:solidFill>
                </a:rPr>
                <a:t>Tập tổng quát</a:t>
              </a:r>
            </a:p>
          </p:txBody>
        </p:sp>
        <p:sp>
          <p:nvSpPr>
            <p:cNvPr id="33824" name="Text Box 31"/>
            <p:cNvSpPr txBox="1">
              <a:spLocks noChangeArrowheads="1"/>
            </p:cNvSpPr>
            <p:nvPr/>
          </p:nvSpPr>
          <p:spPr bwMode="auto">
            <a:xfrm>
              <a:off x="1447800" y="5776913"/>
              <a:ext cx="3048001"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i="1">
                  <a:solidFill>
                    <a:schemeClr val="tx2"/>
                  </a:solidFill>
                </a:rPr>
                <a:t>Chuyên biệt bán phần, riêng biệt</a:t>
              </a:r>
              <a:endParaRPr lang="en-US" sz="1400" b="1">
                <a:solidFill>
                  <a:schemeClr val="tx2"/>
                </a:solidFill>
              </a:endParaRPr>
            </a:p>
          </p:txBody>
        </p:sp>
        <p:sp>
          <p:nvSpPr>
            <p:cNvPr id="33825" name="Text Box 32"/>
            <p:cNvSpPr txBox="1">
              <a:spLocks noChangeArrowheads="1"/>
            </p:cNvSpPr>
            <p:nvPr/>
          </p:nvSpPr>
          <p:spPr bwMode="auto">
            <a:xfrm>
              <a:off x="4949824" y="5791200"/>
              <a:ext cx="3051176"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i="1">
                  <a:solidFill>
                    <a:schemeClr val="tx2"/>
                  </a:solidFill>
                </a:rPr>
                <a:t>Chuyên biệt toàn phần, chồng lắp</a:t>
              </a:r>
              <a:endParaRPr lang="en-US" sz="1400" b="1">
                <a:solidFill>
                  <a:schemeClr val="tx2"/>
                </a:solidFill>
              </a:endParaRPr>
            </a:p>
          </p:txBody>
        </p:sp>
        <p:sp>
          <p:nvSpPr>
            <p:cNvPr id="33826" name="Text Box 33"/>
            <p:cNvSpPr txBox="1">
              <a:spLocks noChangeArrowheads="1"/>
            </p:cNvSpPr>
            <p:nvPr/>
          </p:nvSpPr>
          <p:spPr bwMode="auto">
            <a:xfrm>
              <a:off x="1447800" y="2026821"/>
              <a:ext cx="6912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b="1">
                  <a:solidFill>
                    <a:srgbClr val="C00000"/>
                  </a:solidFill>
                </a:rPr>
                <a:t>(p,o)</a:t>
              </a:r>
            </a:p>
          </p:txBody>
        </p:sp>
        <p:sp>
          <p:nvSpPr>
            <p:cNvPr id="33827" name="Text Box 34"/>
            <p:cNvSpPr txBox="1">
              <a:spLocks noChangeArrowheads="1"/>
            </p:cNvSpPr>
            <p:nvPr/>
          </p:nvSpPr>
          <p:spPr bwMode="auto">
            <a:xfrm>
              <a:off x="1371600" y="4690646"/>
              <a:ext cx="6864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b="1">
                  <a:solidFill>
                    <a:srgbClr val="C00000"/>
                  </a:solidFill>
                </a:rPr>
                <a:t>(p,e)</a:t>
              </a:r>
            </a:p>
          </p:txBody>
        </p:sp>
        <p:sp>
          <p:nvSpPr>
            <p:cNvPr id="33828" name="Text Box 35"/>
            <p:cNvSpPr txBox="1">
              <a:spLocks noChangeArrowheads="1"/>
            </p:cNvSpPr>
            <p:nvPr/>
          </p:nvSpPr>
          <p:spPr bwMode="auto">
            <a:xfrm>
              <a:off x="7388224" y="1947446"/>
              <a:ext cx="6415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b="1">
                  <a:solidFill>
                    <a:srgbClr val="C00000"/>
                  </a:solidFill>
                </a:rPr>
                <a:t>(t,e)</a:t>
              </a:r>
            </a:p>
          </p:txBody>
        </p:sp>
        <p:sp>
          <p:nvSpPr>
            <p:cNvPr id="33829" name="Text Box 36"/>
            <p:cNvSpPr txBox="1">
              <a:spLocks noChangeArrowheads="1"/>
            </p:cNvSpPr>
            <p:nvPr/>
          </p:nvSpPr>
          <p:spPr bwMode="auto">
            <a:xfrm>
              <a:off x="7388224" y="4766846"/>
              <a:ext cx="6463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b="1">
                  <a:solidFill>
                    <a:srgbClr val="C00000"/>
                  </a:solidFill>
                </a:rPr>
                <a:t>(t,o)</a:t>
              </a:r>
            </a:p>
          </p:txBody>
        </p:sp>
      </p:grpSp>
    </p:spTree>
    <p:extLst>
      <p:ext uri="{BB962C8B-B14F-4D97-AF65-F5344CB8AC3E}">
        <p14:creationId xmlns:p14="http://schemas.microsoft.com/office/powerpoint/2010/main" val="41546224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a:t>
            </a:r>
            <a:r>
              <a:rPr lang="en-US" dirty="0" err="1"/>
              <a:t>Mô</a:t>
            </a:r>
            <a:r>
              <a:rPr lang="en-US" dirty="0"/>
              <a:t> </a:t>
            </a:r>
            <a:r>
              <a:rPr lang="en-US" dirty="0" err="1"/>
              <a:t>hình</a:t>
            </a:r>
            <a:r>
              <a:rPr lang="en-US" dirty="0"/>
              <a:t> ER (Entity Relationship)</a:t>
            </a:r>
          </a:p>
        </p:txBody>
      </p:sp>
      <p:sp>
        <p:nvSpPr>
          <p:cNvPr id="3" name="Content Placeholder 2"/>
          <p:cNvSpPr>
            <a:spLocks noGrp="1"/>
          </p:cNvSpPr>
          <p:nvPr>
            <p:ph idx="1"/>
          </p:nvPr>
        </p:nvSpPr>
        <p:spPr/>
        <p:txBody>
          <a:bodyPr/>
          <a:lstStyle/>
          <a:p>
            <a:r>
              <a:rPr lang="en-US" dirty="0"/>
              <a:t>Entity Relationship Diagram (ERD)</a:t>
            </a:r>
          </a:p>
          <a:p>
            <a:r>
              <a:rPr lang="en-US" dirty="0" err="1"/>
              <a:t>Được</a:t>
            </a:r>
            <a:r>
              <a:rPr lang="en-US" dirty="0"/>
              <a:t> </a:t>
            </a:r>
            <a:r>
              <a:rPr lang="en-US" dirty="0" err="1"/>
              <a:t>giới</a:t>
            </a:r>
            <a:r>
              <a:rPr lang="en-US" dirty="0"/>
              <a:t> </a:t>
            </a:r>
            <a:r>
              <a:rPr lang="en-US" dirty="0" err="1"/>
              <a:t>thiệu</a:t>
            </a:r>
            <a:r>
              <a:rPr lang="en-US" dirty="0"/>
              <a:t> </a:t>
            </a:r>
            <a:r>
              <a:rPr lang="en-US" dirty="0" err="1"/>
              <a:t>bởi</a:t>
            </a:r>
            <a:r>
              <a:rPr lang="en-US" dirty="0"/>
              <a:t> Chen, 1976 </a:t>
            </a:r>
          </a:p>
          <a:p>
            <a:r>
              <a:rPr lang="en-US" dirty="0" err="1"/>
              <a:t>Phổ</a:t>
            </a:r>
            <a:r>
              <a:rPr lang="en-US" dirty="0"/>
              <a:t> </a:t>
            </a:r>
            <a:r>
              <a:rPr lang="en-US" dirty="0" err="1"/>
              <a:t>biến</a:t>
            </a:r>
            <a:r>
              <a:rPr lang="en-US" dirty="0"/>
              <a:t> </a:t>
            </a:r>
            <a:r>
              <a:rPr lang="en-US" dirty="0" err="1"/>
              <a:t>rộng</a:t>
            </a:r>
            <a:r>
              <a:rPr lang="en-US" dirty="0"/>
              <a:t> </a:t>
            </a:r>
            <a:r>
              <a:rPr lang="en-US" dirty="0" err="1"/>
              <a:t>rãi</a:t>
            </a:r>
            <a:r>
              <a:rPr lang="en-US" dirty="0"/>
              <a:t> </a:t>
            </a:r>
            <a:r>
              <a:rPr lang="en-US" dirty="0" err="1"/>
              <a:t>trong</a:t>
            </a:r>
            <a:r>
              <a:rPr lang="en-US" dirty="0"/>
              <a:t> </a:t>
            </a:r>
            <a:r>
              <a:rPr lang="en-US" dirty="0" err="1"/>
              <a:t>thiết</a:t>
            </a:r>
            <a:r>
              <a:rPr lang="en-US" dirty="0"/>
              <a:t> </a:t>
            </a:r>
            <a:r>
              <a:rPr lang="en-US" dirty="0" err="1"/>
              <a:t>kế</a:t>
            </a:r>
            <a:r>
              <a:rPr lang="en-US" dirty="0"/>
              <a:t> </a:t>
            </a:r>
            <a:r>
              <a:rPr lang="en-US" dirty="0" err="1"/>
              <a:t>quan</a:t>
            </a:r>
            <a:r>
              <a:rPr lang="en-US" dirty="0"/>
              <a:t> </a:t>
            </a:r>
            <a:r>
              <a:rPr lang="en-US" dirty="0" err="1"/>
              <a:t>niệm</a:t>
            </a:r>
            <a:r>
              <a:rPr lang="en-US" dirty="0"/>
              <a:t> </a:t>
            </a:r>
            <a:r>
              <a:rPr lang="en-US" dirty="0" err="1"/>
              <a:t>dữ</a:t>
            </a:r>
            <a:r>
              <a:rPr lang="en-US" dirty="0"/>
              <a:t> </a:t>
            </a:r>
            <a:r>
              <a:rPr lang="en-US" dirty="0" err="1"/>
              <a:t>liệu</a:t>
            </a:r>
            <a:endParaRPr lang="en-US" dirty="0"/>
          </a:p>
          <a:p>
            <a:r>
              <a:rPr lang="en-US" dirty="0"/>
              <a:t>ANSI </a:t>
            </a:r>
            <a:r>
              <a:rPr lang="en-US" dirty="0" err="1"/>
              <a:t>công</a:t>
            </a:r>
            <a:r>
              <a:rPr lang="en-US" dirty="0"/>
              <a:t> </a:t>
            </a:r>
            <a:r>
              <a:rPr lang="en-US" dirty="0" err="1"/>
              <a:t>nhận</a:t>
            </a:r>
            <a:r>
              <a:rPr lang="en-US" dirty="0"/>
              <a:t> </a:t>
            </a:r>
            <a:r>
              <a:rPr lang="en-US" dirty="0" err="1"/>
              <a:t>mô</a:t>
            </a:r>
            <a:r>
              <a:rPr lang="en-US" dirty="0"/>
              <a:t> </a:t>
            </a:r>
            <a:r>
              <a:rPr lang="en-US" dirty="0" err="1"/>
              <a:t>hình</a:t>
            </a:r>
            <a:r>
              <a:rPr lang="en-US" dirty="0"/>
              <a:t> </a:t>
            </a:r>
            <a:r>
              <a:rPr lang="en-US" dirty="0" err="1"/>
              <a:t>chuẩn</a:t>
            </a:r>
            <a:r>
              <a:rPr lang="en-US" dirty="0"/>
              <a:t>, 1988</a:t>
            </a:r>
          </a:p>
          <a:p>
            <a:r>
              <a:rPr lang="en-US" dirty="0" err="1"/>
              <a:t>Gồm</a:t>
            </a:r>
            <a:endParaRPr lang="en-US" dirty="0"/>
          </a:p>
          <a:p>
            <a:pPr lvl="1"/>
            <a:r>
              <a:rPr lang="en-US" dirty="0" err="1"/>
              <a:t>Mô</a:t>
            </a:r>
            <a:r>
              <a:rPr lang="en-US" dirty="0"/>
              <a:t> </a:t>
            </a:r>
            <a:r>
              <a:rPr lang="en-US" dirty="0" err="1"/>
              <a:t>hình</a:t>
            </a:r>
            <a:r>
              <a:rPr lang="en-US" dirty="0"/>
              <a:t> </a:t>
            </a:r>
            <a:r>
              <a:rPr lang="en-US" dirty="0" err="1"/>
              <a:t>nguyên</a:t>
            </a:r>
            <a:r>
              <a:rPr lang="en-US" dirty="0"/>
              <a:t> </a:t>
            </a:r>
            <a:r>
              <a:rPr lang="en-US" dirty="0" err="1"/>
              <a:t>thủy</a:t>
            </a:r>
            <a:endParaRPr lang="en-US" dirty="0"/>
          </a:p>
          <a:p>
            <a:pPr lvl="1"/>
            <a:r>
              <a:rPr lang="en-US" dirty="0" err="1"/>
              <a:t>Mô</a:t>
            </a:r>
            <a:r>
              <a:rPr lang="en-US" dirty="0"/>
              <a:t> </a:t>
            </a:r>
            <a:r>
              <a:rPr lang="en-US" dirty="0" err="1"/>
              <a:t>hình</a:t>
            </a:r>
            <a:r>
              <a:rPr lang="en-US" dirty="0"/>
              <a:t> </a:t>
            </a:r>
            <a:r>
              <a:rPr lang="en-US" dirty="0" err="1"/>
              <a:t>mở</a:t>
            </a:r>
            <a:r>
              <a:rPr lang="en-US" dirty="0"/>
              <a:t> </a:t>
            </a:r>
            <a:r>
              <a:rPr lang="en-US" dirty="0" err="1"/>
              <a:t>rộng</a:t>
            </a:r>
            <a:r>
              <a:rPr lang="en-US" dirty="0"/>
              <a:t> </a:t>
            </a:r>
          </a:p>
        </p:txBody>
      </p:sp>
    </p:spTree>
    <p:extLst>
      <p:ext uri="{BB962C8B-B14F-4D97-AF65-F5344CB8AC3E}">
        <p14:creationId xmlns:p14="http://schemas.microsoft.com/office/powerpoint/2010/main" val="353096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t>Ví dụ</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7D50C4D0-CFE2-415F-AD25-2671F690CC49}" type="slidenum">
              <a:rPr lang="en-US" sz="1050">
                <a:solidFill>
                  <a:srgbClr val="898989"/>
                </a:solidFill>
                <a:cs typeface="Tahoma" panose="020B0604030504040204" pitchFamily="34" charset="0"/>
              </a:rPr>
              <a:pPr eaLnBrk="1" hangingPunct="1"/>
              <a:t>30</a:t>
            </a:fld>
            <a:endParaRPr lang="en-US" sz="1050">
              <a:solidFill>
                <a:srgbClr val="898989"/>
              </a:solidFill>
              <a:cs typeface="Tahoma" panose="020B0604030504040204" pitchFamily="34" charset="0"/>
            </a:endParaRPr>
          </a:p>
        </p:txBody>
      </p:sp>
      <p:grpSp>
        <p:nvGrpSpPr>
          <p:cNvPr id="34822" name="Group 106"/>
          <p:cNvGrpSpPr>
            <a:grpSpLocks/>
          </p:cNvGrpSpPr>
          <p:nvPr/>
        </p:nvGrpSpPr>
        <p:grpSpPr bwMode="auto">
          <a:xfrm>
            <a:off x="2133600" y="1828800"/>
            <a:ext cx="3886200" cy="1181100"/>
            <a:chOff x="2438400" y="1866900"/>
            <a:chExt cx="3886200" cy="1181100"/>
          </a:xfrm>
        </p:grpSpPr>
        <p:grpSp>
          <p:nvGrpSpPr>
            <p:cNvPr id="34848" name="Group 27"/>
            <p:cNvGrpSpPr>
              <a:grpSpLocks/>
            </p:cNvGrpSpPr>
            <p:nvPr/>
          </p:nvGrpSpPr>
          <p:grpSpPr bwMode="auto">
            <a:xfrm>
              <a:off x="2438400" y="1866900"/>
              <a:ext cx="3886200" cy="1181100"/>
              <a:chOff x="1200" y="2088"/>
              <a:chExt cx="2448" cy="744"/>
            </a:xfrm>
          </p:grpSpPr>
          <p:sp>
            <p:nvSpPr>
              <p:cNvPr id="34850" name="Rectangle 18"/>
              <p:cNvSpPr>
                <a:spLocks noChangeArrowheads="1"/>
              </p:cNvSpPr>
              <p:nvPr/>
            </p:nvSpPr>
            <p:spPr bwMode="auto">
              <a:xfrm>
                <a:off x="2112" y="2088"/>
                <a:ext cx="432" cy="216"/>
              </a:xfrm>
              <a:prstGeom prst="rect">
                <a:avLst/>
              </a:prstGeom>
              <a:solidFill>
                <a:srgbClr val="FFFFFF"/>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XE</a:t>
                </a:r>
              </a:p>
            </p:txBody>
          </p:sp>
          <p:sp>
            <p:nvSpPr>
              <p:cNvPr id="34851" name="Rectangle 19"/>
              <p:cNvSpPr>
                <a:spLocks noChangeArrowheads="1"/>
              </p:cNvSpPr>
              <p:nvPr/>
            </p:nvSpPr>
            <p:spPr bwMode="auto">
              <a:xfrm>
                <a:off x="1200" y="2592"/>
                <a:ext cx="672" cy="24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XE TẢI</a:t>
                </a:r>
              </a:p>
            </p:txBody>
          </p:sp>
          <p:sp>
            <p:nvSpPr>
              <p:cNvPr id="34852" name="Rectangle 20"/>
              <p:cNvSpPr>
                <a:spLocks noChangeArrowheads="1"/>
              </p:cNvSpPr>
              <p:nvPr/>
            </p:nvSpPr>
            <p:spPr bwMode="auto">
              <a:xfrm>
                <a:off x="2064" y="2592"/>
                <a:ext cx="624" cy="24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XE BUS</a:t>
                </a:r>
              </a:p>
            </p:txBody>
          </p:sp>
          <p:sp>
            <p:nvSpPr>
              <p:cNvPr id="34853" name="Rectangle 21"/>
              <p:cNvSpPr>
                <a:spLocks noChangeArrowheads="1"/>
              </p:cNvSpPr>
              <p:nvPr/>
            </p:nvSpPr>
            <p:spPr bwMode="auto">
              <a:xfrm>
                <a:off x="2904" y="2592"/>
                <a:ext cx="744" cy="24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XE HƠI</a:t>
                </a:r>
              </a:p>
            </p:txBody>
          </p:sp>
          <p:sp>
            <p:nvSpPr>
              <p:cNvPr id="34854" name="Line 22"/>
              <p:cNvSpPr>
                <a:spLocks noChangeShapeType="1"/>
              </p:cNvSpPr>
              <p:nvPr/>
            </p:nvSpPr>
            <p:spPr bwMode="auto">
              <a:xfrm>
                <a:off x="1536" y="2448"/>
                <a:ext cx="1584"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34855" name="Line 23"/>
              <p:cNvSpPr>
                <a:spLocks noChangeShapeType="1"/>
              </p:cNvSpPr>
              <p:nvPr/>
            </p:nvSpPr>
            <p:spPr bwMode="auto">
              <a:xfrm>
                <a:off x="1536" y="2448"/>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34856" name="Line 24"/>
              <p:cNvSpPr>
                <a:spLocks noChangeShapeType="1"/>
              </p:cNvSpPr>
              <p:nvPr/>
            </p:nvSpPr>
            <p:spPr bwMode="auto">
              <a:xfrm>
                <a:off x="3120" y="2448"/>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34857" name="Line 25"/>
              <p:cNvSpPr>
                <a:spLocks noChangeShapeType="1"/>
              </p:cNvSpPr>
              <p:nvPr/>
            </p:nvSpPr>
            <p:spPr bwMode="auto">
              <a:xfrm flipV="1">
                <a:off x="2328" y="2304"/>
                <a:ext cx="0" cy="2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grpSp>
        <p:sp>
          <p:nvSpPr>
            <p:cNvPr id="34849" name="TextBox 95"/>
            <p:cNvSpPr txBox="1">
              <a:spLocks noChangeArrowheads="1"/>
            </p:cNvSpPr>
            <p:nvPr/>
          </p:nvSpPr>
          <p:spPr bwMode="auto">
            <a:xfrm>
              <a:off x="3200400" y="2130623"/>
              <a:ext cx="685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i="1">
                  <a:solidFill>
                    <a:schemeClr val="tx2"/>
                  </a:solidFill>
                  <a:cs typeface="Tahoma" panose="020B0604030504040204" pitchFamily="34" charset="0"/>
                </a:rPr>
                <a:t>p, e</a:t>
              </a:r>
            </a:p>
          </p:txBody>
        </p:sp>
      </p:grpSp>
      <p:grpSp>
        <p:nvGrpSpPr>
          <p:cNvPr id="34823" name="Group 107"/>
          <p:cNvGrpSpPr>
            <a:grpSpLocks/>
          </p:cNvGrpSpPr>
          <p:nvPr/>
        </p:nvGrpSpPr>
        <p:grpSpPr bwMode="auto">
          <a:xfrm>
            <a:off x="3124200" y="4191000"/>
            <a:ext cx="6172200" cy="1257300"/>
            <a:chOff x="1676400" y="4038600"/>
            <a:chExt cx="6172200" cy="1257301"/>
          </a:xfrm>
        </p:grpSpPr>
        <p:grpSp>
          <p:nvGrpSpPr>
            <p:cNvPr id="34834" name="Group 82"/>
            <p:cNvGrpSpPr>
              <a:grpSpLocks/>
            </p:cNvGrpSpPr>
            <p:nvPr/>
          </p:nvGrpSpPr>
          <p:grpSpPr bwMode="auto">
            <a:xfrm>
              <a:off x="1676400" y="4038600"/>
              <a:ext cx="6172200" cy="1257301"/>
              <a:chOff x="1371600" y="4000499"/>
              <a:chExt cx="6172200" cy="1257301"/>
            </a:xfrm>
          </p:grpSpPr>
          <p:sp>
            <p:nvSpPr>
              <p:cNvPr id="34836" name="Rectangle 28"/>
              <p:cNvSpPr>
                <a:spLocks noChangeArrowheads="1"/>
              </p:cNvSpPr>
              <p:nvPr/>
            </p:nvSpPr>
            <p:spPr bwMode="auto">
              <a:xfrm>
                <a:off x="2438400" y="4116387"/>
                <a:ext cx="1295400" cy="341313"/>
              </a:xfrm>
              <a:prstGeom prst="rect">
                <a:avLst/>
              </a:prstGeom>
              <a:solidFill>
                <a:srgbClr val="FFFFFF"/>
              </a:solidFill>
              <a:ln w="28575"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NHÂN VIÊN</a:t>
                </a:r>
              </a:p>
            </p:txBody>
          </p:sp>
          <p:sp>
            <p:nvSpPr>
              <p:cNvPr id="34837" name="Rectangle 29"/>
              <p:cNvSpPr>
                <a:spLocks noChangeArrowheads="1"/>
              </p:cNvSpPr>
              <p:nvPr/>
            </p:nvSpPr>
            <p:spPr bwMode="auto">
              <a:xfrm>
                <a:off x="1371600" y="4916487"/>
                <a:ext cx="1028700" cy="341313"/>
              </a:xfrm>
              <a:prstGeom prst="rect">
                <a:avLst/>
              </a:prstGeom>
              <a:solidFill>
                <a:srgbClr val="FFFFFF"/>
              </a:solidFill>
              <a:ln w="28575"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THƯ KÝ</a:t>
                </a:r>
              </a:p>
            </p:txBody>
          </p:sp>
          <p:sp>
            <p:nvSpPr>
              <p:cNvPr id="34838" name="Rectangle 30"/>
              <p:cNvSpPr>
                <a:spLocks noChangeArrowheads="1"/>
              </p:cNvSpPr>
              <p:nvPr/>
            </p:nvSpPr>
            <p:spPr bwMode="auto">
              <a:xfrm>
                <a:off x="2667000" y="4916487"/>
                <a:ext cx="800100" cy="341313"/>
              </a:xfrm>
              <a:prstGeom prst="rect">
                <a:avLst/>
              </a:prstGeom>
              <a:solidFill>
                <a:srgbClr val="FFFFFF"/>
              </a:solidFill>
              <a:ln w="28575"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KỸ SƯ</a:t>
                </a:r>
              </a:p>
            </p:txBody>
          </p:sp>
          <p:sp>
            <p:nvSpPr>
              <p:cNvPr id="34839" name="Rectangle 31"/>
              <p:cNvSpPr>
                <a:spLocks noChangeArrowheads="1"/>
              </p:cNvSpPr>
              <p:nvPr/>
            </p:nvSpPr>
            <p:spPr bwMode="auto">
              <a:xfrm>
                <a:off x="3810000" y="4916487"/>
                <a:ext cx="1447800" cy="341313"/>
              </a:xfrm>
              <a:prstGeom prst="rect">
                <a:avLst/>
              </a:prstGeom>
              <a:solidFill>
                <a:srgbClr val="FFFFFF"/>
              </a:solidFill>
              <a:ln w="28575"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NV QUẢN LÝ</a:t>
                </a:r>
              </a:p>
            </p:txBody>
          </p:sp>
          <p:sp>
            <p:nvSpPr>
              <p:cNvPr id="34840" name="Line 32"/>
              <p:cNvSpPr>
                <a:spLocks noChangeShapeType="1"/>
              </p:cNvSpPr>
              <p:nvPr/>
            </p:nvSpPr>
            <p:spPr bwMode="auto">
              <a:xfrm>
                <a:off x="1943100" y="4686299"/>
                <a:ext cx="2514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4841" name="Line 33"/>
              <p:cNvSpPr>
                <a:spLocks noChangeShapeType="1"/>
              </p:cNvSpPr>
              <p:nvPr/>
            </p:nvSpPr>
            <p:spPr bwMode="auto">
              <a:xfrm>
                <a:off x="1943100" y="4686299"/>
                <a:ext cx="0" cy="2301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4842" name="Line 34"/>
              <p:cNvSpPr>
                <a:spLocks noChangeShapeType="1"/>
              </p:cNvSpPr>
              <p:nvPr/>
            </p:nvSpPr>
            <p:spPr bwMode="auto">
              <a:xfrm>
                <a:off x="4457700" y="4686299"/>
                <a:ext cx="0" cy="2301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4843" name="Line 35"/>
              <p:cNvSpPr>
                <a:spLocks noChangeShapeType="1"/>
              </p:cNvSpPr>
              <p:nvPr/>
            </p:nvSpPr>
            <p:spPr bwMode="auto">
              <a:xfrm flipV="1">
                <a:off x="3086100" y="4457699"/>
                <a:ext cx="0" cy="4587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4844" name="Rectangle 36"/>
              <p:cNvSpPr>
                <a:spLocks noChangeArrowheads="1"/>
              </p:cNvSpPr>
              <p:nvPr/>
            </p:nvSpPr>
            <p:spPr bwMode="auto">
              <a:xfrm>
                <a:off x="6019800" y="4114799"/>
                <a:ext cx="1524000" cy="342900"/>
              </a:xfrm>
              <a:prstGeom prst="rect">
                <a:avLst/>
              </a:prstGeom>
              <a:solidFill>
                <a:srgbClr val="FFFFFF"/>
              </a:solidFill>
              <a:ln w="28575"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PHÒNG BAN</a:t>
                </a:r>
              </a:p>
            </p:txBody>
          </p:sp>
          <p:sp>
            <p:nvSpPr>
              <p:cNvPr id="34845" name="AutoShape 37"/>
              <p:cNvSpPr>
                <a:spLocks noChangeArrowheads="1"/>
              </p:cNvSpPr>
              <p:nvPr/>
            </p:nvSpPr>
            <p:spPr bwMode="auto">
              <a:xfrm>
                <a:off x="4267200" y="4000499"/>
                <a:ext cx="1219200" cy="571500"/>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Thuộc</a:t>
                </a:r>
              </a:p>
            </p:txBody>
          </p:sp>
          <p:sp>
            <p:nvSpPr>
              <p:cNvPr id="34846" name="Line 39"/>
              <p:cNvSpPr>
                <a:spLocks noChangeShapeType="1"/>
              </p:cNvSpPr>
              <p:nvPr/>
            </p:nvSpPr>
            <p:spPr bwMode="auto">
              <a:xfrm flipV="1">
                <a:off x="5486400" y="4292599"/>
                <a:ext cx="5334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4847" name="Line 39"/>
              <p:cNvSpPr>
                <a:spLocks noChangeShapeType="1"/>
              </p:cNvSpPr>
              <p:nvPr/>
            </p:nvSpPr>
            <p:spPr bwMode="auto">
              <a:xfrm flipV="1">
                <a:off x="3733800" y="4292251"/>
                <a:ext cx="5334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grpSp>
        <p:sp>
          <p:nvSpPr>
            <p:cNvPr id="34835" name="TextBox 96"/>
            <p:cNvSpPr txBox="1">
              <a:spLocks noChangeArrowheads="1"/>
            </p:cNvSpPr>
            <p:nvPr/>
          </p:nvSpPr>
          <p:spPr bwMode="auto">
            <a:xfrm>
              <a:off x="2133600" y="4419600"/>
              <a:ext cx="685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i="1">
                  <a:solidFill>
                    <a:schemeClr val="tx2"/>
                  </a:solidFill>
                  <a:cs typeface="Tahoma" panose="020B0604030504040204" pitchFamily="34" charset="0"/>
                </a:rPr>
                <a:t>p, o</a:t>
              </a:r>
            </a:p>
          </p:txBody>
        </p:sp>
      </p:grpSp>
      <p:grpSp>
        <p:nvGrpSpPr>
          <p:cNvPr id="34824" name="Group 108"/>
          <p:cNvGrpSpPr>
            <a:grpSpLocks/>
          </p:cNvGrpSpPr>
          <p:nvPr/>
        </p:nvGrpSpPr>
        <p:grpSpPr bwMode="auto">
          <a:xfrm>
            <a:off x="6858000" y="1792288"/>
            <a:ext cx="3314700" cy="1408112"/>
            <a:chOff x="5334000" y="1600200"/>
            <a:chExt cx="3314700" cy="1408113"/>
          </a:xfrm>
        </p:grpSpPr>
        <p:sp>
          <p:nvSpPr>
            <p:cNvPr id="34825" name="Rectangle 59"/>
            <p:cNvSpPr>
              <a:spLocks noChangeArrowheads="1"/>
            </p:cNvSpPr>
            <p:nvPr/>
          </p:nvSpPr>
          <p:spPr bwMode="auto">
            <a:xfrm>
              <a:off x="6172200" y="1600200"/>
              <a:ext cx="1676400" cy="4572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rPr>
                <a:t>CON NGƯỜI</a:t>
              </a:r>
            </a:p>
          </p:txBody>
        </p:sp>
        <p:sp>
          <p:nvSpPr>
            <p:cNvPr id="34826" name="Rectangle 60"/>
            <p:cNvSpPr>
              <a:spLocks noChangeArrowheads="1"/>
            </p:cNvSpPr>
            <p:nvPr/>
          </p:nvSpPr>
          <p:spPr bwMode="auto">
            <a:xfrm>
              <a:off x="5334000" y="2667000"/>
              <a:ext cx="1143000" cy="34131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rPr>
                <a:t>ĐÀN ÔNG</a:t>
              </a:r>
            </a:p>
          </p:txBody>
        </p:sp>
        <p:sp>
          <p:nvSpPr>
            <p:cNvPr id="34827" name="Rectangle 61"/>
            <p:cNvSpPr>
              <a:spLocks noChangeArrowheads="1"/>
            </p:cNvSpPr>
            <p:nvPr/>
          </p:nvSpPr>
          <p:spPr bwMode="auto">
            <a:xfrm>
              <a:off x="7620000" y="2667000"/>
              <a:ext cx="1028700" cy="34131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rPr>
                <a:t>PHỤ NỮ</a:t>
              </a:r>
            </a:p>
          </p:txBody>
        </p:sp>
        <p:grpSp>
          <p:nvGrpSpPr>
            <p:cNvPr id="34828" name="Group 66"/>
            <p:cNvGrpSpPr>
              <a:grpSpLocks/>
            </p:cNvGrpSpPr>
            <p:nvPr/>
          </p:nvGrpSpPr>
          <p:grpSpPr bwMode="auto">
            <a:xfrm>
              <a:off x="6019800" y="2057400"/>
              <a:ext cx="1981200" cy="609600"/>
              <a:chOff x="3984" y="1776"/>
              <a:chExt cx="1248" cy="384"/>
            </a:xfrm>
          </p:grpSpPr>
          <p:sp>
            <p:nvSpPr>
              <p:cNvPr id="34830" name="Line 62"/>
              <p:cNvSpPr>
                <a:spLocks noChangeShapeType="1"/>
              </p:cNvSpPr>
              <p:nvPr/>
            </p:nvSpPr>
            <p:spPr bwMode="auto">
              <a:xfrm>
                <a:off x="3984" y="2016"/>
                <a:ext cx="124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4831" name="Line 63"/>
              <p:cNvSpPr>
                <a:spLocks noChangeShapeType="1"/>
              </p:cNvSpPr>
              <p:nvPr/>
            </p:nvSpPr>
            <p:spPr bwMode="auto">
              <a:xfrm>
                <a:off x="3984" y="2016"/>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4832" name="Line 64"/>
              <p:cNvSpPr>
                <a:spLocks noChangeShapeType="1"/>
              </p:cNvSpPr>
              <p:nvPr/>
            </p:nvSpPr>
            <p:spPr bwMode="auto">
              <a:xfrm>
                <a:off x="5232" y="2016"/>
                <a:ext cx="0" cy="144"/>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4833" name="Line 65"/>
              <p:cNvSpPr>
                <a:spLocks noChangeShapeType="1"/>
              </p:cNvSpPr>
              <p:nvPr/>
            </p:nvSpPr>
            <p:spPr bwMode="auto">
              <a:xfrm flipV="1">
                <a:off x="4608" y="1776"/>
                <a:ext cx="0" cy="24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sz="2000"/>
              </a:p>
            </p:txBody>
          </p:sp>
        </p:grpSp>
        <p:sp>
          <p:nvSpPr>
            <p:cNvPr id="34829" name="Text Box 67"/>
            <p:cNvSpPr txBox="1">
              <a:spLocks noChangeArrowheads="1"/>
            </p:cNvSpPr>
            <p:nvPr/>
          </p:nvSpPr>
          <p:spPr bwMode="auto">
            <a:xfrm>
              <a:off x="6400800" y="2133600"/>
              <a:ext cx="495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i="1">
                  <a:solidFill>
                    <a:schemeClr val="tx2"/>
                  </a:solidFill>
                </a:rPr>
                <a:t>(t, e)</a:t>
              </a:r>
              <a:endParaRPr lang="en-US" sz="1600">
                <a:solidFill>
                  <a:schemeClr val="tx2"/>
                </a:solidFill>
              </a:endParaRPr>
            </a:p>
          </p:txBody>
        </p:sp>
      </p:grpSp>
    </p:spTree>
    <p:extLst>
      <p:ext uri="{BB962C8B-B14F-4D97-AF65-F5344CB8AC3E}">
        <p14:creationId xmlns:p14="http://schemas.microsoft.com/office/powerpoint/2010/main" val="240502644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t>Ví dụ</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752C7AB6-98B1-4C93-9506-64E6FA365499}" type="slidenum">
              <a:rPr lang="en-US" sz="1000">
                <a:solidFill>
                  <a:srgbClr val="898989"/>
                </a:solidFill>
                <a:cs typeface="Tahoma" panose="020B0604030504040204" pitchFamily="34" charset="0"/>
              </a:rPr>
              <a:pPr eaLnBrk="1" hangingPunct="1"/>
              <a:t>31</a:t>
            </a:fld>
            <a:endParaRPr lang="en-US" sz="1000">
              <a:solidFill>
                <a:srgbClr val="898989"/>
              </a:solidFill>
              <a:cs typeface="Tahoma" panose="020B0604030504040204" pitchFamily="34" charset="0"/>
            </a:endParaRPr>
          </a:p>
        </p:txBody>
      </p:sp>
      <p:grpSp>
        <p:nvGrpSpPr>
          <p:cNvPr id="35846" name="Group 109"/>
          <p:cNvGrpSpPr>
            <a:grpSpLocks/>
          </p:cNvGrpSpPr>
          <p:nvPr/>
        </p:nvGrpSpPr>
        <p:grpSpPr bwMode="auto">
          <a:xfrm>
            <a:off x="2057401" y="2192338"/>
            <a:ext cx="8080375" cy="2532062"/>
            <a:chOff x="533400" y="2116137"/>
            <a:chExt cx="8080374" cy="2532063"/>
          </a:xfrm>
        </p:grpSpPr>
        <p:grpSp>
          <p:nvGrpSpPr>
            <p:cNvPr id="35847" name="Group 45"/>
            <p:cNvGrpSpPr>
              <a:grpSpLocks/>
            </p:cNvGrpSpPr>
            <p:nvPr/>
          </p:nvGrpSpPr>
          <p:grpSpPr bwMode="auto">
            <a:xfrm>
              <a:off x="533400" y="2116137"/>
              <a:ext cx="8080374" cy="2532063"/>
              <a:chOff x="530226" y="2133600"/>
              <a:chExt cx="8080374" cy="2532063"/>
            </a:xfrm>
          </p:grpSpPr>
          <p:sp>
            <p:nvSpPr>
              <p:cNvPr id="35852" name="Text Box 29"/>
              <p:cNvSpPr txBox="1">
                <a:spLocks noChangeArrowheads="1"/>
              </p:cNvSpPr>
              <p:nvPr/>
            </p:nvSpPr>
            <p:spPr bwMode="auto">
              <a:xfrm>
                <a:off x="1589088" y="2133600"/>
                <a:ext cx="3709988" cy="339725"/>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CON NGƯỜI</a:t>
                </a:r>
              </a:p>
            </p:txBody>
          </p:sp>
          <p:sp>
            <p:nvSpPr>
              <p:cNvPr id="35853" name="Text Box 30"/>
              <p:cNvSpPr txBox="1">
                <a:spLocks noChangeArrowheads="1"/>
              </p:cNvSpPr>
              <p:nvPr/>
            </p:nvSpPr>
            <p:spPr bwMode="auto">
              <a:xfrm>
                <a:off x="530226" y="3006725"/>
                <a:ext cx="1192213" cy="339725"/>
              </a:xfrm>
              <a:prstGeom prst="rect">
                <a:avLst/>
              </a:prstGeom>
              <a:solidFill>
                <a:srgbClr val="FFFFFF"/>
              </a:solidFill>
              <a:ln w="28575">
                <a:solidFill>
                  <a:schemeClr val="tx2"/>
                </a:solidFill>
                <a:miter lim="800000"/>
                <a:headEnd/>
                <a:tailEnd/>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ĐÀN ÔNG</a:t>
                </a:r>
              </a:p>
            </p:txBody>
          </p:sp>
          <p:sp>
            <p:nvSpPr>
              <p:cNvPr id="35854" name="Text Box 31"/>
              <p:cNvSpPr txBox="1">
                <a:spLocks noChangeArrowheads="1"/>
              </p:cNvSpPr>
              <p:nvPr/>
            </p:nvSpPr>
            <p:spPr bwMode="auto">
              <a:xfrm>
                <a:off x="1854201" y="3006725"/>
                <a:ext cx="1060450" cy="339725"/>
              </a:xfrm>
              <a:prstGeom prst="rect">
                <a:avLst/>
              </a:prstGeom>
              <a:solidFill>
                <a:srgbClr val="FFFFFF"/>
              </a:solidFill>
              <a:ln w="28575">
                <a:solidFill>
                  <a:schemeClr val="tx2"/>
                </a:solidFill>
                <a:miter lim="800000"/>
                <a:headEnd/>
                <a:tailEnd/>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PHỤ NỮ</a:t>
                </a:r>
              </a:p>
            </p:txBody>
          </p:sp>
          <p:sp>
            <p:nvSpPr>
              <p:cNvPr id="35855" name="Text Box 32"/>
              <p:cNvSpPr txBox="1">
                <a:spLocks noChangeArrowheads="1"/>
              </p:cNvSpPr>
              <p:nvPr/>
            </p:nvSpPr>
            <p:spPr bwMode="auto">
              <a:xfrm>
                <a:off x="3046413" y="3006725"/>
                <a:ext cx="1192213" cy="339725"/>
              </a:xfrm>
              <a:prstGeom prst="rect">
                <a:avLst/>
              </a:prstGeom>
              <a:solidFill>
                <a:srgbClr val="FFFFFF"/>
              </a:solidFill>
              <a:ln w="28575">
                <a:solidFill>
                  <a:schemeClr val="tx2"/>
                </a:solidFill>
                <a:miter lim="800000"/>
                <a:headEnd/>
                <a:tailEnd/>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QUẢN LÝ</a:t>
                </a:r>
              </a:p>
            </p:txBody>
          </p:sp>
          <p:sp>
            <p:nvSpPr>
              <p:cNvPr id="35856" name="Text Box 33"/>
              <p:cNvSpPr txBox="1">
                <a:spLocks noChangeArrowheads="1"/>
              </p:cNvSpPr>
              <p:nvPr/>
            </p:nvSpPr>
            <p:spPr bwMode="auto">
              <a:xfrm>
                <a:off x="4371976" y="3006725"/>
                <a:ext cx="1058863" cy="339725"/>
              </a:xfrm>
              <a:prstGeom prst="rect">
                <a:avLst/>
              </a:prstGeom>
              <a:solidFill>
                <a:srgbClr val="FFFFFF"/>
              </a:solidFill>
              <a:ln w="28575">
                <a:solidFill>
                  <a:schemeClr val="tx2"/>
                </a:solidFill>
                <a:miter lim="800000"/>
                <a:headEnd/>
                <a:tailEnd/>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THƯ KÝ</a:t>
                </a:r>
              </a:p>
            </p:txBody>
          </p:sp>
          <p:sp>
            <p:nvSpPr>
              <p:cNvPr id="35857" name="Text Box 34"/>
              <p:cNvSpPr txBox="1">
                <a:spLocks noChangeArrowheads="1"/>
              </p:cNvSpPr>
              <p:nvPr/>
            </p:nvSpPr>
            <p:spPr bwMode="auto">
              <a:xfrm>
                <a:off x="957262" y="4098925"/>
                <a:ext cx="1252538" cy="517525"/>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QUẢN LÝ </a:t>
                </a:r>
              </a:p>
              <a:p>
                <a:pPr algn="ctr" eaLnBrk="1" hangingPunct="1"/>
                <a:r>
                  <a:rPr lang="en-US" sz="1400" b="1">
                    <a:solidFill>
                      <a:schemeClr val="tx2"/>
                    </a:solidFill>
                    <a:cs typeface="Tahoma" panose="020B0604030504040204" pitchFamily="34" charset="0"/>
                  </a:rPr>
                  <a:t>KỸ THUẬT</a:t>
                </a:r>
              </a:p>
            </p:txBody>
          </p:sp>
          <p:sp>
            <p:nvSpPr>
              <p:cNvPr id="35858" name="Text Box 35"/>
              <p:cNvSpPr txBox="1">
                <a:spLocks noChangeArrowheads="1"/>
              </p:cNvSpPr>
              <p:nvPr/>
            </p:nvSpPr>
            <p:spPr bwMode="auto">
              <a:xfrm>
                <a:off x="5564188" y="3006725"/>
                <a:ext cx="1457325" cy="339725"/>
              </a:xfrm>
              <a:prstGeom prst="rect">
                <a:avLst/>
              </a:prstGeom>
              <a:solidFill>
                <a:srgbClr val="FFFFFF"/>
              </a:solidFill>
              <a:ln w="28575">
                <a:solidFill>
                  <a:schemeClr val="tx2"/>
                </a:solidFill>
                <a:miter lim="800000"/>
                <a:headEnd/>
                <a:tailEnd/>
              </a:ln>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NHÂN VIÊN</a:t>
                </a:r>
              </a:p>
            </p:txBody>
          </p:sp>
          <p:sp>
            <p:nvSpPr>
              <p:cNvPr id="35859" name="Line 36"/>
              <p:cNvSpPr>
                <a:spLocks noChangeShapeType="1"/>
              </p:cNvSpPr>
              <p:nvPr/>
            </p:nvSpPr>
            <p:spPr bwMode="auto">
              <a:xfrm>
                <a:off x="1323976" y="2787650"/>
                <a:ext cx="119221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60" name="Line 37"/>
              <p:cNvSpPr>
                <a:spLocks noChangeShapeType="1"/>
              </p:cNvSpPr>
              <p:nvPr/>
            </p:nvSpPr>
            <p:spPr bwMode="auto">
              <a:xfrm>
                <a:off x="3708401" y="2787650"/>
                <a:ext cx="251777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61" name="Line 38"/>
              <p:cNvSpPr>
                <a:spLocks noChangeShapeType="1"/>
              </p:cNvSpPr>
              <p:nvPr/>
            </p:nvSpPr>
            <p:spPr bwMode="auto">
              <a:xfrm>
                <a:off x="1323976"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62" name="Line 39"/>
              <p:cNvSpPr>
                <a:spLocks noChangeShapeType="1"/>
              </p:cNvSpPr>
              <p:nvPr/>
            </p:nvSpPr>
            <p:spPr bwMode="auto">
              <a:xfrm>
                <a:off x="2516188"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63" name="Line 40"/>
              <p:cNvSpPr>
                <a:spLocks noChangeShapeType="1"/>
              </p:cNvSpPr>
              <p:nvPr/>
            </p:nvSpPr>
            <p:spPr bwMode="auto">
              <a:xfrm>
                <a:off x="3708401"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64" name="Line 41"/>
              <p:cNvSpPr>
                <a:spLocks noChangeShapeType="1"/>
              </p:cNvSpPr>
              <p:nvPr/>
            </p:nvSpPr>
            <p:spPr bwMode="auto">
              <a:xfrm>
                <a:off x="6226176" y="2787650"/>
                <a:ext cx="0" cy="22701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65" name="Line 42"/>
              <p:cNvSpPr>
                <a:spLocks noChangeShapeType="1"/>
              </p:cNvSpPr>
              <p:nvPr/>
            </p:nvSpPr>
            <p:spPr bwMode="auto">
              <a:xfrm>
                <a:off x="4902201" y="2787650"/>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66" name="Line 43"/>
              <p:cNvSpPr>
                <a:spLocks noChangeShapeType="1"/>
              </p:cNvSpPr>
              <p:nvPr/>
            </p:nvSpPr>
            <p:spPr bwMode="auto">
              <a:xfrm flipV="1">
                <a:off x="1987551" y="2455863"/>
                <a:ext cx="0" cy="34131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sp>
            <p:nvSpPr>
              <p:cNvPr id="35867" name="Line 44"/>
              <p:cNvSpPr>
                <a:spLocks noChangeShapeType="1"/>
              </p:cNvSpPr>
              <p:nvPr/>
            </p:nvSpPr>
            <p:spPr bwMode="auto">
              <a:xfrm flipV="1">
                <a:off x="4902201" y="2455863"/>
                <a:ext cx="0" cy="341313"/>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sp>
            <p:nvSpPr>
              <p:cNvPr id="35868" name="Text Box 45"/>
              <p:cNvSpPr txBox="1">
                <a:spLocks noChangeArrowheads="1"/>
              </p:cNvSpPr>
              <p:nvPr/>
            </p:nvSpPr>
            <p:spPr bwMode="auto">
              <a:xfrm>
                <a:off x="2424113" y="4098925"/>
                <a:ext cx="1462087" cy="517525"/>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QUẢN LÝ </a:t>
                </a:r>
              </a:p>
              <a:p>
                <a:pPr algn="ctr" eaLnBrk="1" hangingPunct="1"/>
                <a:r>
                  <a:rPr lang="en-US" sz="1400" b="1">
                    <a:solidFill>
                      <a:schemeClr val="tx2"/>
                    </a:solidFill>
                    <a:cs typeface="Tahoma" panose="020B0604030504040204" pitchFamily="34" charset="0"/>
                  </a:rPr>
                  <a:t>HÀNH CHÍNH</a:t>
                </a:r>
              </a:p>
            </p:txBody>
          </p:sp>
          <p:sp>
            <p:nvSpPr>
              <p:cNvPr id="35869" name="Line 46"/>
              <p:cNvSpPr>
                <a:spLocks noChangeShapeType="1"/>
              </p:cNvSpPr>
              <p:nvPr/>
            </p:nvSpPr>
            <p:spPr bwMode="auto">
              <a:xfrm>
                <a:off x="1323976" y="3881438"/>
                <a:ext cx="225266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70" name="Line 47"/>
              <p:cNvSpPr>
                <a:spLocks noChangeShapeType="1"/>
              </p:cNvSpPr>
              <p:nvPr/>
            </p:nvSpPr>
            <p:spPr bwMode="auto">
              <a:xfrm>
                <a:off x="1323976"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71" name="Line 48"/>
              <p:cNvSpPr>
                <a:spLocks noChangeShapeType="1"/>
              </p:cNvSpPr>
              <p:nvPr/>
            </p:nvSpPr>
            <p:spPr bwMode="auto">
              <a:xfrm>
                <a:off x="3576638"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72" name="Line 49"/>
              <p:cNvSpPr>
                <a:spLocks noChangeShapeType="1"/>
              </p:cNvSpPr>
              <p:nvPr/>
            </p:nvSpPr>
            <p:spPr bwMode="auto">
              <a:xfrm flipV="1">
                <a:off x="3311526" y="3330575"/>
                <a:ext cx="0" cy="5667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sp>
            <p:nvSpPr>
              <p:cNvPr id="35873" name="Text Box 50"/>
              <p:cNvSpPr txBox="1">
                <a:spLocks noChangeArrowheads="1"/>
              </p:cNvSpPr>
              <p:nvPr/>
            </p:nvSpPr>
            <p:spPr bwMode="auto">
              <a:xfrm>
                <a:off x="4106863" y="4098925"/>
                <a:ext cx="1323975" cy="566738"/>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NHÂN VIÊN</a:t>
                </a:r>
              </a:p>
              <a:p>
                <a:pPr algn="ctr" eaLnBrk="1" hangingPunct="1"/>
                <a:r>
                  <a:rPr lang="en-US" sz="1400" b="1">
                    <a:solidFill>
                      <a:schemeClr val="tx2"/>
                    </a:solidFill>
                    <a:cs typeface="Tahoma" panose="020B0604030504040204" pitchFamily="34" charset="0"/>
                  </a:rPr>
                  <a:t>LẬP TRÌNH</a:t>
                </a:r>
              </a:p>
            </p:txBody>
          </p:sp>
          <p:sp>
            <p:nvSpPr>
              <p:cNvPr id="35874" name="Text Box 51"/>
              <p:cNvSpPr txBox="1">
                <a:spLocks noChangeArrowheads="1"/>
              </p:cNvSpPr>
              <p:nvPr/>
            </p:nvSpPr>
            <p:spPr bwMode="auto">
              <a:xfrm>
                <a:off x="5564188" y="4098925"/>
                <a:ext cx="1457325" cy="566738"/>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NHÂN VIÊN BÁN HÀNG</a:t>
                </a:r>
              </a:p>
            </p:txBody>
          </p:sp>
          <p:sp>
            <p:nvSpPr>
              <p:cNvPr id="35875" name="Text Box 52"/>
              <p:cNvSpPr txBox="1">
                <a:spLocks noChangeArrowheads="1"/>
              </p:cNvSpPr>
              <p:nvPr/>
            </p:nvSpPr>
            <p:spPr bwMode="auto">
              <a:xfrm>
                <a:off x="7153275" y="4098925"/>
                <a:ext cx="1457325" cy="566738"/>
              </a:xfrm>
              <a:prstGeom prst="rect">
                <a:avLst/>
              </a:prstGeom>
              <a:solidFill>
                <a:srgbClr val="FFFFFF"/>
              </a:solidFill>
              <a:ln w="28575">
                <a:solidFill>
                  <a:schemeClr val="tx2"/>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NHÂN VIÊN TIẾP THỊ</a:t>
                </a:r>
              </a:p>
            </p:txBody>
          </p:sp>
          <p:sp>
            <p:nvSpPr>
              <p:cNvPr id="35876" name="Line 53"/>
              <p:cNvSpPr>
                <a:spLocks noChangeShapeType="1"/>
              </p:cNvSpPr>
              <p:nvPr/>
            </p:nvSpPr>
            <p:spPr bwMode="auto">
              <a:xfrm>
                <a:off x="4768850" y="3881438"/>
                <a:ext cx="304641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77" name="Line 54"/>
              <p:cNvSpPr>
                <a:spLocks noChangeShapeType="1"/>
              </p:cNvSpPr>
              <p:nvPr/>
            </p:nvSpPr>
            <p:spPr bwMode="auto">
              <a:xfrm>
                <a:off x="4768850"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78" name="Line 55"/>
              <p:cNvSpPr>
                <a:spLocks noChangeShapeType="1"/>
              </p:cNvSpPr>
              <p:nvPr/>
            </p:nvSpPr>
            <p:spPr bwMode="auto">
              <a:xfrm>
                <a:off x="7815263"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79" name="Line 56"/>
              <p:cNvSpPr>
                <a:spLocks noChangeShapeType="1"/>
              </p:cNvSpPr>
              <p:nvPr/>
            </p:nvSpPr>
            <p:spPr bwMode="auto">
              <a:xfrm>
                <a:off x="5961063" y="3881438"/>
                <a:ext cx="0" cy="22701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5880" name="Line 57"/>
              <p:cNvSpPr>
                <a:spLocks noChangeShapeType="1"/>
              </p:cNvSpPr>
              <p:nvPr/>
            </p:nvSpPr>
            <p:spPr bwMode="auto">
              <a:xfrm flipV="1">
                <a:off x="5961063" y="3330575"/>
                <a:ext cx="0" cy="5667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a:p>
            </p:txBody>
          </p:sp>
        </p:grpSp>
        <p:sp>
          <p:nvSpPr>
            <p:cNvPr id="35848" name="Text Box 58"/>
            <p:cNvSpPr txBox="1">
              <a:spLocks noChangeArrowheads="1"/>
            </p:cNvSpPr>
            <p:nvPr/>
          </p:nvSpPr>
          <p:spPr bwMode="auto">
            <a:xfrm>
              <a:off x="2057400" y="2514600"/>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200" i="1">
                  <a:solidFill>
                    <a:schemeClr val="tx2"/>
                  </a:solidFill>
                </a:rPr>
                <a:t>(t, e)</a:t>
              </a:r>
              <a:endParaRPr lang="en-US">
                <a:solidFill>
                  <a:schemeClr val="tx2"/>
                </a:solidFill>
              </a:endParaRPr>
            </a:p>
          </p:txBody>
        </p:sp>
        <p:sp>
          <p:nvSpPr>
            <p:cNvPr id="35849" name="Text Box 59"/>
            <p:cNvSpPr txBox="1">
              <a:spLocks noChangeArrowheads="1"/>
            </p:cNvSpPr>
            <p:nvPr/>
          </p:nvSpPr>
          <p:spPr bwMode="auto">
            <a:xfrm>
              <a:off x="5380037" y="2459037"/>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200" i="1">
                  <a:solidFill>
                    <a:schemeClr val="tx2"/>
                  </a:solidFill>
                </a:rPr>
                <a:t>(p, e)</a:t>
              </a:r>
              <a:endParaRPr lang="en-US">
                <a:solidFill>
                  <a:schemeClr val="tx2"/>
                </a:solidFill>
              </a:endParaRPr>
            </a:p>
          </p:txBody>
        </p:sp>
        <p:sp>
          <p:nvSpPr>
            <p:cNvPr id="35850" name="Text Box 60"/>
            <p:cNvSpPr txBox="1">
              <a:spLocks noChangeArrowheads="1"/>
            </p:cNvSpPr>
            <p:nvPr/>
          </p:nvSpPr>
          <p:spPr bwMode="auto">
            <a:xfrm>
              <a:off x="3352800" y="3508375"/>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200" i="1">
                  <a:solidFill>
                    <a:schemeClr val="tx2"/>
                  </a:solidFill>
                </a:rPr>
                <a:t>(t, o)</a:t>
              </a:r>
              <a:endParaRPr lang="en-US">
                <a:solidFill>
                  <a:schemeClr val="tx2"/>
                </a:solidFill>
              </a:endParaRPr>
            </a:p>
          </p:txBody>
        </p:sp>
        <p:sp>
          <p:nvSpPr>
            <p:cNvPr id="35851" name="Text Box 61"/>
            <p:cNvSpPr txBox="1">
              <a:spLocks noChangeArrowheads="1"/>
            </p:cNvSpPr>
            <p:nvPr/>
          </p:nvSpPr>
          <p:spPr bwMode="auto">
            <a:xfrm>
              <a:off x="6019800" y="3508375"/>
              <a:ext cx="4968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200" i="1">
                  <a:solidFill>
                    <a:schemeClr val="tx2"/>
                  </a:solidFill>
                </a:rPr>
                <a:t>(p, o)</a:t>
              </a:r>
              <a:endParaRPr lang="en-US">
                <a:solidFill>
                  <a:schemeClr val="tx2"/>
                </a:solidFill>
              </a:endParaRPr>
            </a:p>
          </p:txBody>
        </p:sp>
      </p:grpSp>
    </p:spTree>
    <p:extLst>
      <p:ext uri="{BB962C8B-B14F-4D97-AF65-F5344CB8AC3E}">
        <p14:creationId xmlns:p14="http://schemas.microsoft.com/office/powerpoint/2010/main" val="298818865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dirty="0"/>
              <a:t>2.2.2.Tập con</a:t>
            </a:r>
          </a:p>
        </p:txBody>
      </p:sp>
      <p:sp>
        <p:nvSpPr>
          <p:cNvPr id="36867" name="Content Placeholder 2"/>
          <p:cNvSpPr>
            <a:spLocks noGrp="1"/>
          </p:cNvSpPr>
          <p:nvPr>
            <p:ph idx="1"/>
          </p:nvPr>
        </p:nvSpPr>
        <p:spPr/>
        <p:txBody>
          <a:bodyPr/>
          <a:lstStyle/>
          <a:p>
            <a:r>
              <a:rPr lang="en-US"/>
              <a:t>Là trường hợp đặc biệt của tổng quát hóa</a:t>
            </a:r>
          </a:p>
          <a:p>
            <a:pPr lvl="1"/>
            <a:r>
              <a:rPr lang="en-US"/>
              <a:t>Chỉ có 1 thực thể chuyên biệt</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45E0DB0B-583C-439C-B5E6-2E7C0C89C0BC}" type="slidenum">
              <a:rPr lang="en-US" sz="1000">
                <a:solidFill>
                  <a:srgbClr val="898989"/>
                </a:solidFill>
                <a:cs typeface="Tahoma" panose="020B0604030504040204" pitchFamily="34" charset="0"/>
              </a:rPr>
              <a:pPr eaLnBrk="1" hangingPunct="1"/>
              <a:t>32</a:t>
            </a:fld>
            <a:endParaRPr lang="en-US" sz="1000">
              <a:solidFill>
                <a:srgbClr val="898989"/>
              </a:solidFill>
              <a:cs typeface="Tahoma" panose="020B0604030504040204" pitchFamily="34" charset="0"/>
            </a:endParaRPr>
          </a:p>
        </p:txBody>
      </p:sp>
      <p:grpSp>
        <p:nvGrpSpPr>
          <p:cNvPr id="36871" name="Group 77"/>
          <p:cNvGrpSpPr>
            <a:grpSpLocks/>
          </p:cNvGrpSpPr>
          <p:nvPr/>
        </p:nvGrpSpPr>
        <p:grpSpPr bwMode="auto">
          <a:xfrm>
            <a:off x="6400800" y="3162300"/>
            <a:ext cx="3581400" cy="1638300"/>
            <a:chOff x="4876800" y="3162300"/>
            <a:chExt cx="3581400" cy="1638300"/>
          </a:xfrm>
        </p:grpSpPr>
        <p:sp>
          <p:nvSpPr>
            <p:cNvPr id="36889" name="Text Box 37"/>
            <p:cNvSpPr txBox="1">
              <a:spLocks noChangeArrowheads="1"/>
            </p:cNvSpPr>
            <p:nvPr/>
          </p:nvSpPr>
          <p:spPr bwMode="auto">
            <a:xfrm>
              <a:off x="4876800" y="3276600"/>
              <a:ext cx="1633538" cy="3810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KHÁCH HÀNG</a:t>
              </a:r>
            </a:p>
          </p:txBody>
        </p:sp>
        <p:sp>
          <p:nvSpPr>
            <p:cNvPr id="36890" name="Text Box 38"/>
            <p:cNvSpPr txBox="1">
              <a:spLocks noChangeArrowheads="1"/>
            </p:cNvSpPr>
            <p:nvPr/>
          </p:nvSpPr>
          <p:spPr bwMode="auto">
            <a:xfrm>
              <a:off x="4876800" y="4114800"/>
              <a:ext cx="1633538" cy="4572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KHÁCH QUEN</a:t>
              </a:r>
            </a:p>
          </p:txBody>
        </p:sp>
        <p:sp>
          <p:nvSpPr>
            <p:cNvPr id="36891" name="Line 39"/>
            <p:cNvSpPr>
              <a:spLocks noChangeShapeType="1"/>
            </p:cNvSpPr>
            <p:nvPr/>
          </p:nvSpPr>
          <p:spPr bwMode="auto">
            <a:xfrm flipV="1">
              <a:off x="5715000" y="3657600"/>
              <a:ext cx="0" cy="4572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sp>
          <p:nvSpPr>
            <p:cNvPr id="36892" name="Oval 40"/>
            <p:cNvSpPr>
              <a:spLocks noChangeArrowheads="1"/>
            </p:cNvSpPr>
            <p:nvPr/>
          </p:nvSpPr>
          <p:spPr bwMode="auto">
            <a:xfrm>
              <a:off x="6765925" y="4457700"/>
              <a:ext cx="92075" cy="92075"/>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grpSp>
          <p:nvGrpSpPr>
            <p:cNvPr id="36893" name="Group 41"/>
            <p:cNvGrpSpPr>
              <a:grpSpLocks/>
            </p:cNvGrpSpPr>
            <p:nvPr/>
          </p:nvGrpSpPr>
          <p:grpSpPr bwMode="auto">
            <a:xfrm>
              <a:off x="6515100" y="3276600"/>
              <a:ext cx="466725" cy="112713"/>
              <a:chOff x="9000" y="9829"/>
              <a:chExt cx="736" cy="178"/>
            </a:xfrm>
          </p:grpSpPr>
          <p:sp>
            <p:nvSpPr>
              <p:cNvPr id="36906" name="Line 4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36907" name="Oval 43"/>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grpSp>
        <p:sp>
          <p:nvSpPr>
            <p:cNvPr id="36894" name="Text Box 44"/>
            <p:cNvSpPr txBox="1">
              <a:spLocks noChangeArrowheads="1"/>
            </p:cNvSpPr>
            <p:nvPr/>
          </p:nvSpPr>
          <p:spPr bwMode="auto">
            <a:xfrm>
              <a:off x="6781800" y="3162300"/>
              <a:ext cx="12192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Mã số KH</a:t>
              </a:r>
            </a:p>
          </p:txBody>
        </p:sp>
        <p:grpSp>
          <p:nvGrpSpPr>
            <p:cNvPr id="36895" name="Group 45"/>
            <p:cNvGrpSpPr>
              <a:grpSpLocks/>
            </p:cNvGrpSpPr>
            <p:nvPr/>
          </p:nvGrpSpPr>
          <p:grpSpPr bwMode="auto">
            <a:xfrm>
              <a:off x="6515100" y="3505200"/>
              <a:ext cx="466725" cy="112713"/>
              <a:chOff x="9000" y="9829"/>
              <a:chExt cx="736" cy="178"/>
            </a:xfrm>
          </p:grpSpPr>
          <p:sp>
            <p:nvSpPr>
              <p:cNvPr id="36904" name="Line 4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36905" name="Oval 47"/>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grpSp>
        <p:sp>
          <p:nvSpPr>
            <p:cNvPr id="36896" name="Text Box 48"/>
            <p:cNvSpPr txBox="1">
              <a:spLocks noChangeArrowheads="1"/>
            </p:cNvSpPr>
            <p:nvPr/>
          </p:nvSpPr>
          <p:spPr bwMode="auto">
            <a:xfrm>
              <a:off x="6781800" y="3495675"/>
              <a:ext cx="1143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Tên KH</a:t>
              </a:r>
            </a:p>
          </p:txBody>
        </p:sp>
        <p:grpSp>
          <p:nvGrpSpPr>
            <p:cNvPr id="36897" name="Group 49"/>
            <p:cNvGrpSpPr>
              <a:grpSpLocks/>
            </p:cNvGrpSpPr>
            <p:nvPr/>
          </p:nvGrpSpPr>
          <p:grpSpPr bwMode="auto">
            <a:xfrm rot="1765648">
              <a:off x="6469894" y="3688785"/>
              <a:ext cx="466725" cy="112713"/>
              <a:chOff x="9000" y="9829"/>
              <a:chExt cx="736" cy="178"/>
            </a:xfrm>
          </p:grpSpPr>
          <p:sp>
            <p:nvSpPr>
              <p:cNvPr id="36902" name="Line 50"/>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36903" name="Oval 51"/>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grpSp>
        <p:sp>
          <p:nvSpPr>
            <p:cNvPr id="36898" name="Text Box 52"/>
            <p:cNvSpPr txBox="1">
              <a:spLocks noChangeArrowheads="1"/>
            </p:cNvSpPr>
            <p:nvPr/>
          </p:nvSpPr>
          <p:spPr bwMode="auto">
            <a:xfrm>
              <a:off x="6819900" y="3810000"/>
              <a:ext cx="1028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Điên thoại</a:t>
              </a:r>
            </a:p>
          </p:txBody>
        </p:sp>
        <p:sp>
          <p:nvSpPr>
            <p:cNvPr id="36899" name="Line 61"/>
            <p:cNvSpPr>
              <a:spLocks noChangeShapeType="1"/>
            </p:cNvSpPr>
            <p:nvPr/>
          </p:nvSpPr>
          <p:spPr bwMode="auto">
            <a:xfrm>
              <a:off x="6515100" y="4229100"/>
              <a:ext cx="266700" cy="2667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36900" name="Text Box 62"/>
            <p:cNvSpPr txBox="1">
              <a:spLocks noChangeArrowheads="1"/>
            </p:cNvSpPr>
            <p:nvPr/>
          </p:nvSpPr>
          <p:spPr bwMode="auto">
            <a:xfrm>
              <a:off x="6858000" y="4457700"/>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Mức công nợ</a:t>
              </a:r>
            </a:p>
          </p:txBody>
        </p:sp>
        <p:sp>
          <p:nvSpPr>
            <p:cNvPr id="36901" name="Text Box 60"/>
            <p:cNvSpPr txBox="1">
              <a:spLocks noChangeArrowheads="1"/>
            </p:cNvSpPr>
            <p:nvPr/>
          </p:nvSpPr>
          <p:spPr bwMode="auto">
            <a:xfrm>
              <a:off x="5715000" y="38100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(p, e)</a:t>
              </a:r>
            </a:p>
          </p:txBody>
        </p:sp>
      </p:grpSp>
      <p:grpSp>
        <p:nvGrpSpPr>
          <p:cNvPr id="36872" name="Group 76"/>
          <p:cNvGrpSpPr>
            <a:grpSpLocks/>
          </p:cNvGrpSpPr>
          <p:nvPr/>
        </p:nvGrpSpPr>
        <p:grpSpPr bwMode="auto">
          <a:xfrm>
            <a:off x="2438400" y="3200400"/>
            <a:ext cx="3276600" cy="1676400"/>
            <a:chOff x="914400" y="3200400"/>
            <a:chExt cx="3276600" cy="1676400"/>
          </a:xfrm>
        </p:grpSpPr>
        <p:sp>
          <p:nvSpPr>
            <p:cNvPr id="36874" name="Text Box 33"/>
            <p:cNvSpPr txBox="1">
              <a:spLocks noChangeArrowheads="1"/>
            </p:cNvSpPr>
            <p:nvPr/>
          </p:nvSpPr>
          <p:spPr bwMode="auto">
            <a:xfrm>
              <a:off x="1066800" y="3276600"/>
              <a:ext cx="1671638" cy="350838"/>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CÔNG-NHÂN</a:t>
              </a:r>
            </a:p>
          </p:txBody>
        </p:sp>
        <p:sp>
          <p:nvSpPr>
            <p:cNvPr id="36875" name="Text Box 34"/>
            <p:cNvSpPr txBox="1">
              <a:spLocks noChangeArrowheads="1"/>
            </p:cNvSpPr>
            <p:nvPr/>
          </p:nvSpPr>
          <p:spPr bwMode="auto">
            <a:xfrm>
              <a:off x="914400" y="4084638"/>
              <a:ext cx="2108200" cy="563562"/>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CÔNG-NHÂN THƯỜNG-XUYÊN</a:t>
              </a:r>
            </a:p>
          </p:txBody>
        </p:sp>
        <p:sp>
          <p:nvSpPr>
            <p:cNvPr id="36876" name="Line 35"/>
            <p:cNvSpPr>
              <a:spLocks noChangeShapeType="1"/>
            </p:cNvSpPr>
            <p:nvPr/>
          </p:nvSpPr>
          <p:spPr bwMode="auto">
            <a:xfrm flipV="1">
              <a:off x="1828800" y="3629025"/>
              <a:ext cx="0" cy="4572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sp>
          <p:nvSpPr>
            <p:cNvPr id="36877" name="Oval 36"/>
            <p:cNvSpPr>
              <a:spLocks noChangeArrowheads="1"/>
            </p:cNvSpPr>
            <p:nvPr/>
          </p:nvSpPr>
          <p:spPr bwMode="auto">
            <a:xfrm>
              <a:off x="3336925" y="4433888"/>
              <a:ext cx="92075" cy="92075"/>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grpSp>
          <p:nvGrpSpPr>
            <p:cNvPr id="36878" name="Group 53"/>
            <p:cNvGrpSpPr>
              <a:grpSpLocks/>
            </p:cNvGrpSpPr>
            <p:nvPr/>
          </p:nvGrpSpPr>
          <p:grpSpPr bwMode="auto">
            <a:xfrm rot="-498088">
              <a:off x="2743200" y="3332163"/>
              <a:ext cx="466725" cy="112712"/>
              <a:chOff x="9000" y="9829"/>
              <a:chExt cx="736" cy="178"/>
            </a:xfrm>
          </p:grpSpPr>
          <p:sp>
            <p:nvSpPr>
              <p:cNvPr id="36887" name="Line 54"/>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36888" name="Oval 55"/>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grpSp>
        <p:sp>
          <p:nvSpPr>
            <p:cNvPr id="36879" name="Text Box 56"/>
            <p:cNvSpPr txBox="1">
              <a:spLocks noChangeArrowheads="1"/>
            </p:cNvSpPr>
            <p:nvPr/>
          </p:nvSpPr>
          <p:spPr bwMode="auto">
            <a:xfrm>
              <a:off x="3200400" y="32004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Họ tên</a:t>
              </a:r>
            </a:p>
          </p:txBody>
        </p:sp>
        <p:grpSp>
          <p:nvGrpSpPr>
            <p:cNvPr id="36880" name="Group 57"/>
            <p:cNvGrpSpPr>
              <a:grpSpLocks/>
            </p:cNvGrpSpPr>
            <p:nvPr/>
          </p:nvGrpSpPr>
          <p:grpSpPr bwMode="auto">
            <a:xfrm rot="876396">
              <a:off x="2743200" y="3513138"/>
              <a:ext cx="466725" cy="112712"/>
              <a:chOff x="9000" y="9829"/>
              <a:chExt cx="736" cy="178"/>
            </a:xfrm>
          </p:grpSpPr>
          <p:sp>
            <p:nvSpPr>
              <p:cNvPr id="36885" name="Line 58"/>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36886" name="Oval 59"/>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grpSp>
        <p:sp>
          <p:nvSpPr>
            <p:cNvPr id="36881" name="Text Box 60"/>
            <p:cNvSpPr txBox="1">
              <a:spLocks noChangeArrowheads="1"/>
            </p:cNvSpPr>
            <p:nvPr/>
          </p:nvSpPr>
          <p:spPr bwMode="auto">
            <a:xfrm>
              <a:off x="3200400" y="35052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Địa chỉ</a:t>
              </a:r>
            </a:p>
          </p:txBody>
        </p:sp>
        <p:sp>
          <p:nvSpPr>
            <p:cNvPr id="36882" name="Line 63"/>
            <p:cNvSpPr>
              <a:spLocks noChangeShapeType="1"/>
            </p:cNvSpPr>
            <p:nvPr/>
          </p:nvSpPr>
          <p:spPr bwMode="auto">
            <a:xfrm>
              <a:off x="3009900" y="4332288"/>
              <a:ext cx="342900" cy="1143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36883" name="Text Box 64"/>
            <p:cNvSpPr txBox="1">
              <a:spLocks noChangeArrowheads="1"/>
            </p:cNvSpPr>
            <p:nvPr/>
          </p:nvSpPr>
          <p:spPr bwMode="auto">
            <a:xfrm>
              <a:off x="3352800" y="4427538"/>
              <a:ext cx="8382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Ngày ký hợp đồng</a:t>
              </a:r>
            </a:p>
          </p:txBody>
        </p:sp>
        <p:sp>
          <p:nvSpPr>
            <p:cNvPr id="36884" name="Text Box 60"/>
            <p:cNvSpPr txBox="1">
              <a:spLocks noChangeArrowheads="1"/>
            </p:cNvSpPr>
            <p:nvPr/>
          </p:nvSpPr>
          <p:spPr bwMode="auto">
            <a:xfrm>
              <a:off x="1828800" y="37338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(p, e)</a:t>
              </a:r>
            </a:p>
          </p:txBody>
        </p:sp>
      </p:grpSp>
      <p:sp>
        <p:nvSpPr>
          <p:cNvPr id="36873" name="TextBox 78"/>
          <p:cNvSpPr txBox="1">
            <a:spLocks noChangeArrowheads="1"/>
          </p:cNvSpPr>
          <p:nvPr/>
        </p:nvSpPr>
        <p:spPr bwMode="auto">
          <a:xfrm>
            <a:off x="2133600" y="5495925"/>
            <a:ext cx="784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2000" b="1">
                <a:solidFill>
                  <a:srgbClr val="002060"/>
                </a:solidFill>
                <a:cs typeface="Tahoma" panose="020B0604030504040204" pitchFamily="34" charset="0"/>
              </a:rPr>
              <a:t>Sự tương quan luôn là bán phần &amp; riêng biệt</a:t>
            </a:r>
          </a:p>
        </p:txBody>
      </p:sp>
    </p:spTree>
    <p:extLst>
      <p:ext uri="{BB962C8B-B14F-4D97-AF65-F5344CB8AC3E}">
        <p14:creationId xmlns:p14="http://schemas.microsoft.com/office/powerpoint/2010/main" val="28507163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dirty="0"/>
              <a:t>2.2.3.Thuộc </a:t>
            </a:r>
            <a:r>
              <a:rPr lang="en-US" dirty="0" err="1"/>
              <a:t>tính</a:t>
            </a:r>
            <a:r>
              <a:rPr lang="en-US" dirty="0"/>
              <a:t> </a:t>
            </a:r>
            <a:r>
              <a:rPr lang="en-US" dirty="0" err="1"/>
              <a:t>kết</a:t>
            </a:r>
            <a:r>
              <a:rPr lang="en-US" dirty="0"/>
              <a:t> </a:t>
            </a:r>
            <a:r>
              <a:rPr lang="en-US" dirty="0" err="1"/>
              <a:t>hợp</a:t>
            </a:r>
            <a:endParaRPr lang="en-US" dirty="0"/>
          </a:p>
        </p:txBody>
      </p:sp>
      <p:sp>
        <p:nvSpPr>
          <p:cNvPr id="37891" name="Content Placeholder 2"/>
          <p:cNvSpPr>
            <a:spLocks noGrp="1"/>
          </p:cNvSpPr>
          <p:nvPr>
            <p:ph idx="1"/>
          </p:nvPr>
        </p:nvSpPr>
        <p:spPr/>
        <p:txBody>
          <a:bodyPr/>
          <a:lstStyle/>
          <a:p>
            <a:r>
              <a:rPr lang="en-US"/>
              <a:t>Là 1 nhóm các thuộc tính có liên hệ</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4E3C3EA1-286F-4D32-BD67-C706C962D50E}" type="slidenum">
              <a:rPr lang="en-US" sz="1000">
                <a:solidFill>
                  <a:srgbClr val="898989"/>
                </a:solidFill>
                <a:cs typeface="Tahoma" panose="020B0604030504040204" pitchFamily="34" charset="0"/>
              </a:rPr>
              <a:pPr eaLnBrk="1" hangingPunct="1"/>
              <a:t>33</a:t>
            </a:fld>
            <a:endParaRPr lang="en-US" sz="1000">
              <a:solidFill>
                <a:srgbClr val="898989"/>
              </a:solidFill>
              <a:cs typeface="Tahoma" panose="020B0604030504040204" pitchFamily="34" charset="0"/>
            </a:endParaRPr>
          </a:p>
        </p:txBody>
      </p:sp>
      <p:grpSp>
        <p:nvGrpSpPr>
          <p:cNvPr id="37895" name="Group 108"/>
          <p:cNvGrpSpPr>
            <a:grpSpLocks/>
          </p:cNvGrpSpPr>
          <p:nvPr/>
        </p:nvGrpSpPr>
        <p:grpSpPr bwMode="auto">
          <a:xfrm>
            <a:off x="3048000" y="2209801"/>
            <a:ext cx="5715000" cy="1755681"/>
            <a:chOff x="1524000" y="2209800"/>
            <a:chExt cx="5715000" cy="1755555"/>
          </a:xfrm>
        </p:grpSpPr>
        <p:cxnSp>
          <p:nvCxnSpPr>
            <p:cNvPr id="106" name="Straight Connector 105"/>
            <p:cNvCxnSpPr/>
            <p:nvPr/>
          </p:nvCxnSpPr>
          <p:spPr>
            <a:xfrm flipV="1">
              <a:off x="4876800" y="2471719"/>
              <a:ext cx="685800" cy="38097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953000" y="3309859"/>
              <a:ext cx="706438" cy="41589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105400" y="3081275"/>
              <a:ext cx="6096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7917" name="Text Box 39"/>
            <p:cNvSpPr txBox="1">
              <a:spLocks noChangeArrowheads="1"/>
            </p:cNvSpPr>
            <p:nvPr/>
          </p:nvSpPr>
          <p:spPr bwMode="auto">
            <a:xfrm>
              <a:off x="6248400" y="2897604"/>
              <a:ext cx="614363" cy="33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(0,1)</a:t>
              </a:r>
            </a:p>
          </p:txBody>
        </p:sp>
        <p:sp>
          <p:nvSpPr>
            <p:cNvPr id="37918" name="Oval 40"/>
            <p:cNvSpPr>
              <a:spLocks noChangeArrowheads="1"/>
            </p:cNvSpPr>
            <p:nvPr/>
          </p:nvSpPr>
          <p:spPr bwMode="auto">
            <a:xfrm>
              <a:off x="3597275" y="2765842"/>
              <a:ext cx="1565275" cy="669925"/>
            </a:xfrm>
            <a:prstGeom prst="ellipse">
              <a:avLst/>
            </a:prstGeom>
            <a:solidFill>
              <a:srgbClr val="FFFFFF"/>
            </a:solidFill>
            <a:ln w="25400">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cs typeface="Tahoma" panose="020B0604030504040204" pitchFamily="34" charset="0"/>
              </a:endParaRPr>
            </a:p>
          </p:txBody>
        </p:sp>
        <p:sp>
          <p:nvSpPr>
            <p:cNvPr id="37919" name="Text Box 41"/>
            <p:cNvSpPr txBox="1">
              <a:spLocks noChangeArrowheads="1"/>
            </p:cNvSpPr>
            <p:nvPr/>
          </p:nvSpPr>
          <p:spPr bwMode="auto">
            <a:xfrm>
              <a:off x="3048000" y="3234154"/>
              <a:ext cx="55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37920" name="Text Box 42"/>
            <p:cNvSpPr txBox="1">
              <a:spLocks noChangeArrowheads="1"/>
            </p:cNvSpPr>
            <p:nvPr/>
          </p:nvSpPr>
          <p:spPr bwMode="auto">
            <a:xfrm>
              <a:off x="1524000" y="2869029"/>
              <a:ext cx="1514475" cy="3937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CON NGƯỜI</a:t>
              </a:r>
            </a:p>
          </p:txBody>
        </p:sp>
        <p:sp>
          <p:nvSpPr>
            <p:cNvPr id="37921" name="Text Box 43"/>
            <p:cNvSpPr txBox="1">
              <a:spLocks noChangeArrowheads="1"/>
            </p:cNvSpPr>
            <p:nvPr/>
          </p:nvSpPr>
          <p:spPr bwMode="auto">
            <a:xfrm>
              <a:off x="3886200" y="2929354"/>
              <a:ext cx="1006475" cy="334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ĐỊA CHỈ</a:t>
              </a:r>
            </a:p>
          </p:txBody>
        </p:sp>
        <p:sp>
          <p:nvSpPr>
            <p:cNvPr id="37922" name="Line 44"/>
            <p:cNvSpPr>
              <a:spLocks noChangeShapeType="1"/>
            </p:cNvSpPr>
            <p:nvPr/>
          </p:nvSpPr>
          <p:spPr bwMode="auto">
            <a:xfrm flipH="1" flipV="1">
              <a:off x="3038475" y="3148429"/>
              <a:ext cx="5588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7923" name="Oval 47"/>
            <p:cNvSpPr>
              <a:spLocks noChangeArrowheads="1"/>
            </p:cNvSpPr>
            <p:nvPr/>
          </p:nvSpPr>
          <p:spPr bwMode="auto">
            <a:xfrm>
              <a:off x="5667549" y="2714324"/>
              <a:ext cx="111125" cy="111125"/>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37924" name="Oval 50"/>
            <p:cNvSpPr>
              <a:spLocks noChangeArrowheads="1"/>
            </p:cNvSpPr>
            <p:nvPr/>
          </p:nvSpPr>
          <p:spPr bwMode="auto">
            <a:xfrm>
              <a:off x="5791200" y="3386554"/>
              <a:ext cx="112713" cy="111125"/>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37925" name="Oval 53"/>
            <p:cNvSpPr>
              <a:spLocks noChangeArrowheads="1"/>
            </p:cNvSpPr>
            <p:nvPr/>
          </p:nvSpPr>
          <p:spPr bwMode="auto">
            <a:xfrm>
              <a:off x="5527675" y="2395954"/>
              <a:ext cx="111125" cy="111125"/>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37926" name="TextBox 89"/>
            <p:cNvSpPr txBox="1">
              <a:spLocks noChangeArrowheads="1"/>
            </p:cNvSpPr>
            <p:nvPr/>
          </p:nvSpPr>
          <p:spPr bwMode="auto">
            <a:xfrm>
              <a:off x="5791200" y="2548354"/>
              <a:ext cx="1447800" cy="30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Đường</a:t>
              </a:r>
            </a:p>
          </p:txBody>
        </p:sp>
        <p:sp>
          <p:nvSpPr>
            <p:cNvPr id="37927" name="TextBox 90"/>
            <p:cNvSpPr txBox="1">
              <a:spLocks noChangeArrowheads="1"/>
            </p:cNvSpPr>
            <p:nvPr/>
          </p:nvSpPr>
          <p:spPr bwMode="auto">
            <a:xfrm>
              <a:off x="5638800" y="2209800"/>
              <a:ext cx="914400" cy="30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nhà</a:t>
              </a:r>
            </a:p>
          </p:txBody>
        </p:sp>
        <p:sp>
          <p:nvSpPr>
            <p:cNvPr id="37928" name="TextBox 91"/>
            <p:cNvSpPr txBox="1">
              <a:spLocks noChangeArrowheads="1"/>
            </p:cNvSpPr>
            <p:nvPr/>
          </p:nvSpPr>
          <p:spPr bwMode="auto">
            <a:xfrm>
              <a:off x="5791200" y="2895600"/>
              <a:ext cx="914400" cy="30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Quận</a:t>
              </a:r>
              <a:endParaRPr lang="en-US" sz="1400" dirty="0">
                <a:solidFill>
                  <a:schemeClr val="tx2"/>
                </a:solidFill>
                <a:cs typeface="Tahoma" panose="020B0604030504040204" pitchFamily="34" charset="0"/>
              </a:endParaRPr>
            </a:p>
          </p:txBody>
        </p:sp>
        <p:sp>
          <p:nvSpPr>
            <p:cNvPr id="37929" name="TextBox 92"/>
            <p:cNvSpPr txBox="1">
              <a:spLocks noChangeArrowheads="1"/>
            </p:cNvSpPr>
            <p:nvPr/>
          </p:nvSpPr>
          <p:spPr bwMode="auto">
            <a:xfrm>
              <a:off x="5867400" y="3310354"/>
              <a:ext cx="1219200" cy="30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Thành phố</a:t>
              </a:r>
            </a:p>
          </p:txBody>
        </p:sp>
        <p:sp>
          <p:nvSpPr>
            <p:cNvPr id="37930" name="TextBox 93"/>
            <p:cNvSpPr txBox="1">
              <a:spLocks noChangeArrowheads="1"/>
            </p:cNvSpPr>
            <p:nvPr/>
          </p:nvSpPr>
          <p:spPr bwMode="auto">
            <a:xfrm>
              <a:off x="5715000" y="3657600"/>
              <a:ext cx="990600" cy="30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Quốc gia</a:t>
              </a:r>
            </a:p>
          </p:txBody>
        </p:sp>
        <p:sp>
          <p:nvSpPr>
            <p:cNvPr id="37931" name="Oval 50"/>
            <p:cNvSpPr>
              <a:spLocks noChangeArrowheads="1"/>
            </p:cNvSpPr>
            <p:nvPr/>
          </p:nvSpPr>
          <p:spPr bwMode="auto">
            <a:xfrm>
              <a:off x="5639865" y="3690310"/>
              <a:ext cx="112713" cy="111125"/>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cxnSp>
          <p:nvCxnSpPr>
            <p:cNvPr id="98" name="Straight Connector 97"/>
            <p:cNvCxnSpPr>
              <a:endCxn id="37924" idx="2"/>
            </p:cNvCxnSpPr>
            <p:nvPr/>
          </p:nvCxnSpPr>
          <p:spPr>
            <a:xfrm>
              <a:off x="5105400" y="3233665"/>
              <a:ext cx="685800" cy="20794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5080000" y="2776497"/>
              <a:ext cx="609600" cy="152389"/>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7934" name="Oval 47"/>
            <p:cNvSpPr>
              <a:spLocks noChangeArrowheads="1"/>
            </p:cNvSpPr>
            <p:nvPr/>
          </p:nvSpPr>
          <p:spPr bwMode="auto">
            <a:xfrm>
              <a:off x="5703518" y="3046829"/>
              <a:ext cx="111125" cy="111125"/>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grpSp>
        <p:nvGrpSpPr>
          <p:cNvPr id="37896" name="Group 144"/>
          <p:cNvGrpSpPr>
            <a:grpSpLocks/>
          </p:cNvGrpSpPr>
          <p:nvPr/>
        </p:nvGrpSpPr>
        <p:grpSpPr bwMode="auto">
          <a:xfrm>
            <a:off x="2895600" y="4497388"/>
            <a:ext cx="5372100" cy="912812"/>
            <a:chOff x="1295400" y="4648200"/>
            <a:chExt cx="5372100" cy="913464"/>
          </a:xfrm>
        </p:grpSpPr>
        <p:sp>
          <p:nvSpPr>
            <p:cNvPr id="37897" name="Text Box 55"/>
            <p:cNvSpPr txBox="1">
              <a:spLocks noChangeArrowheads="1"/>
            </p:cNvSpPr>
            <p:nvPr/>
          </p:nvSpPr>
          <p:spPr bwMode="auto">
            <a:xfrm>
              <a:off x="1295400" y="5002864"/>
              <a:ext cx="1717675" cy="3937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NHÂN KHẨU</a:t>
              </a:r>
            </a:p>
          </p:txBody>
        </p:sp>
        <p:sp>
          <p:nvSpPr>
            <p:cNvPr id="37898" name="Oval 56"/>
            <p:cNvSpPr>
              <a:spLocks noChangeArrowheads="1"/>
            </p:cNvSpPr>
            <p:nvPr/>
          </p:nvSpPr>
          <p:spPr bwMode="auto">
            <a:xfrm>
              <a:off x="3594100" y="4863164"/>
              <a:ext cx="1565275" cy="669925"/>
            </a:xfrm>
            <a:prstGeom prst="ellipse">
              <a:avLst/>
            </a:prstGeom>
            <a:solidFill>
              <a:srgbClr val="FFFFFF"/>
            </a:solidFill>
            <a:ln w="25400">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CMND</a:t>
              </a:r>
            </a:p>
          </p:txBody>
        </p:sp>
        <p:sp>
          <p:nvSpPr>
            <p:cNvPr id="37899" name="Line 57"/>
            <p:cNvSpPr>
              <a:spLocks noChangeShapeType="1"/>
            </p:cNvSpPr>
            <p:nvPr/>
          </p:nvSpPr>
          <p:spPr bwMode="auto">
            <a:xfrm>
              <a:off x="3035300" y="5142564"/>
              <a:ext cx="55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37900" name="Group 58"/>
            <p:cNvGrpSpPr>
              <a:grpSpLocks/>
            </p:cNvGrpSpPr>
            <p:nvPr/>
          </p:nvGrpSpPr>
          <p:grpSpPr bwMode="auto">
            <a:xfrm>
              <a:off x="5130800" y="5061602"/>
              <a:ext cx="571500" cy="136525"/>
              <a:chOff x="9000" y="9829"/>
              <a:chExt cx="736" cy="178"/>
            </a:xfrm>
          </p:grpSpPr>
          <p:sp>
            <p:nvSpPr>
              <p:cNvPr id="37912" name="Line 5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7913" name="Oval 60"/>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37901" name="Text Box 61"/>
            <p:cNvSpPr txBox="1">
              <a:spLocks noChangeArrowheads="1"/>
            </p:cNvSpPr>
            <p:nvPr/>
          </p:nvSpPr>
          <p:spPr bwMode="auto">
            <a:xfrm>
              <a:off x="5829300" y="5002864"/>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Ngày lập</a:t>
              </a:r>
            </a:p>
          </p:txBody>
        </p:sp>
        <p:grpSp>
          <p:nvGrpSpPr>
            <p:cNvPr id="37902" name="Group 62"/>
            <p:cNvGrpSpPr>
              <a:grpSpLocks/>
            </p:cNvGrpSpPr>
            <p:nvPr/>
          </p:nvGrpSpPr>
          <p:grpSpPr bwMode="auto">
            <a:xfrm rot="-1883968">
              <a:off x="5072063" y="4863164"/>
              <a:ext cx="571500" cy="138113"/>
              <a:chOff x="9000" y="9829"/>
              <a:chExt cx="736" cy="178"/>
            </a:xfrm>
          </p:grpSpPr>
          <p:sp>
            <p:nvSpPr>
              <p:cNvPr id="37910" name="Line 6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7911" name="Oval 64"/>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grpSp>
          <p:nvGrpSpPr>
            <p:cNvPr id="37903" name="Group 66"/>
            <p:cNvGrpSpPr>
              <a:grpSpLocks/>
            </p:cNvGrpSpPr>
            <p:nvPr/>
          </p:nvGrpSpPr>
          <p:grpSpPr bwMode="auto">
            <a:xfrm rot="1507977">
              <a:off x="5130800" y="5282264"/>
              <a:ext cx="571500" cy="138113"/>
              <a:chOff x="9000" y="9829"/>
              <a:chExt cx="736" cy="178"/>
            </a:xfrm>
          </p:grpSpPr>
          <p:sp>
            <p:nvSpPr>
              <p:cNvPr id="37908" name="Line 67"/>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7909" name="Oval 68"/>
              <p:cNvSpPr>
                <a:spLocks noChangeArrowheads="1"/>
              </p:cNvSpPr>
              <p:nvPr/>
            </p:nvSpPr>
            <p:spPr bwMode="auto">
              <a:xfrm>
                <a:off x="9556" y="9829"/>
                <a:ext cx="180" cy="178"/>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37904" name="Text Box 69"/>
            <p:cNvSpPr txBox="1">
              <a:spLocks noChangeArrowheads="1"/>
            </p:cNvSpPr>
            <p:nvPr/>
          </p:nvSpPr>
          <p:spPr bwMode="auto">
            <a:xfrm>
              <a:off x="5689600" y="5282264"/>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Nơi lập</a:t>
              </a:r>
            </a:p>
          </p:txBody>
        </p:sp>
        <p:sp>
          <p:nvSpPr>
            <p:cNvPr id="37905" name="Text Box 70"/>
            <p:cNvSpPr txBox="1">
              <a:spLocks noChangeArrowheads="1"/>
            </p:cNvSpPr>
            <p:nvPr/>
          </p:nvSpPr>
          <p:spPr bwMode="auto">
            <a:xfrm>
              <a:off x="3035300" y="4800600"/>
              <a:ext cx="558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(0,1)</a:t>
              </a:r>
            </a:p>
          </p:txBody>
        </p:sp>
        <p:sp>
          <p:nvSpPr>
            <p:cNvPr id="37906" name="Line 71"/>
            <p:cNvSpPr>
              <a:spLocks noChangeShapeType="1"/>
            </p:cNvSpPr>
            <p:nvPr/>
          </p:nvSpPr>
          <p:spPr bwMode="auto">
            <a:xfrm>
              <a:off x="3035300" y="5142564"/>
              <a:ext cx="5588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7907" name="Text Box 61"/>
            <p:cNvSpPr txBox="1">
              <a:spLocks noChangeArrowheads="1"/>
            </p:cNvSpPr>
            <p:nvPr/>
          </p:nvSpPr>
          <p:spPr bwMode="auto">
            <a:xfrm>
              <a:off x="5715000" y="4648200"/>
              <a:ext cx="838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CMND</a:t>
              </a:r>
            </a:p>
          </p:txBody>
        </p:sp>
      </p:grpSp>
    </p:spTree>
    <p:extLst>
      <p:ext uri="{BB962C8B-B14F-4D97-AF65-F5344CB8AC3E}">
        <p14:creationId xmlns:p14="http://schemas.microsoft.com/office/powerpoint/2010/main" val="218467804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dirty="0"/>
              <a:t>2.2.4.Định </a:t>
            </a:r>
            <a:r>
              <a:rPr lang="en-US" dirty="0" err="1"/>
              <a:t>danh</a:t>
            </a:r>
            <a:endParaRPr lang="en-US" dirty="0"/>
          </a:p>
        </p:txBody>
      </p:sp>
      <p:sp>
        <p:nvSpPr>
          <p:cNvPr id="38915" name="Content Placeholder 2"/>
          <p:cNvSpPr>
            <a:spLocks noGrp="1"/>
          </p:cNvSpPr>
          <p:nvPr>
            <p:ph idx="1"/>
          </p:nvPr>
        </p:nvSpPr>
        <p:spPr/>
        <p:txBody>
          <a:bodyPr/>
          <a:lstStyle/>
          <a:p>
            <a:r>
              <a:rPr lang="en-US"/>
              <a:t>Tập hợp các thuộc tính có tính chất đặc trưng duy nhất nhằm phân biệt tất cả các thể hiện của thực thể</a:t>
            </a:r>
          </a:p>
          <a:p>
            <a:pPr lvl="1"/>
            <a:endParaRPr lang="en-US"/>
          </a:p>
          <a:p>
            <a:r>
              <a:rPr lang="en-US"/>
              <a:t>Ký hiệu</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947C2207-71C4-47FD-B20E-AA68EF648C4E}" type="slidenum">
              <a:rPr lang="en-US" sz="1000">
                <a:solidFill>
                  <a:srgbClr val="898989"/>
                </a:solidFill>
                <a:cs typeface="Tahoma" panose="020B0604030504040204" pitchFamily="34" charset="0"/>
              </a:rPr>
              <a:pPr eaLnBrk="1" hangingPunct="1"/>
              <a:t>34</a:t>
            </a:fld>
            <a:endParaRPr lang="en-US" sz="1000">
              <a:solidFill>
                <a:srgbClr val="898989"/>
              </a:solidFill>
              <a:cs typeface="Tahoma" panose="020B0604030504040204" pitchFamily="34" charset="0"/>
            </a:endParaRPr>
          </a:p>
        </p:txBody>
      </p:sp>
      <p:grpSp>
        <p:nvGrpSpPr>
          <p:cNvPr id="38919" name="Group 181"/>
          <p:cNvGrpSpPr>
            <a:grpSpLocks/>
          </p:cNvGrpSpPr>
          <p:nvPr/>
        </p:nvGrpSpPr>
        <p:grpSpPr bwMode="auto">
          <a:xfrm>
            <a:off x="3254376" y="4267201"/>
            <a:ext cx="2003425" cy="765175"/>
            <a:chOff x="1219200" y="4267200"/>
            <a:chExt cx="2004075" cy="764977"/>
          </a:xfrm>
        </p:grpSpPr>
        <p:sp>
          <p:nvSpPr>
            <p:cNvPr id="38929" name="Line 4"/>
            <p:cNvSpPr>
              <a:spLocks noChangeShapeType="1"/>
            </p:cNvSpPr>
            <p:nvPr/>
          </p:nvSpPr>
          <p:spPr bwMode="auto">
            <a:xfrm>
              <a:off x="1600200" y="4382022"/>
              <a:ext cx="609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0" name="Oval 5"/>
            <p:cNvSpPr>
              <a:spLocks noChangeArrowheads="1"/>
            </p:cNvSpPr>
            <p:nvPr/>
          </p:nvSpPr>
          <p:spPr bwMode="auto">
            <a:xfrm>
              <a:off x="2209800" y="4267200"/>
              <a:ext cx="228600" cy="228600"/>
            </a:xfrm>
            <a:prstGeom prst="ellipse">
              <a:avLst/>
            </a:prstGeom>
            <a:solidFill>
              <a:schemeClr val="accent1"/>
            </a:solidFill>
            <a:ln w="25400">
              <a:solidFill>
                <a:schemeClr val="tx2"/>
              </a:solidFill>
              <a:round/>
              <a:headEnd/>
              <a:tailEnd/>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8931" name="Text Box 7"/>
            <p:cNvSpPr txBox="1">
              <a:spLocks noChangeArrowheads="1"/>
            </p:cNvSpPr>
            <p:nvPr/>
          </p:nvSpPr>
          <p:spPr bwMode="auto">
            <a:xfrm>
              <a:off x="1219200" y="4724400"/>
              <a:ext cx="20040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i="1">
                  <a:solidFill>
                    <a:schemeClr val="tx2"/>
                  </a:solidFill>
                </a:rPr>
                <a:t>Định danh 1 thuộc tính</a:t>
              </a:r>
            </a:p>
          </p:txBody>
        </p:sp>
      </p:grpSp>
      <p:grpSp>
        <p:nvGrpSpPr>
          <p:cNvPr id="38920" name="Group 182"/>
          <p:cNvGrpSpPr>
            <a:grpSpLocks/>
          </p:cNvGrpSpPr>
          <p:nvPr/>
        </p:nvGrpSpPr>
        <p:grpSpPr bwMode="auto">
          <a:xfrm>
            <a:off x="6400801" y="3886201"/>
            <a:ext cx="2576513" cy="1679575"/>
            <a:chOff x="4876800" y="3962400"/>
            <a:chExt cx="2576347" cy="1679377"/>
          </a:xfrm>
        </p:grpSpPr>
        <p:grpSp>
          <p:nvGrpSpPr>
            <p:cNvPr id="38921" name="Group 180"/>
            <p:cNvGrpSpPr>
              <a:grpSpLocks/>
            </p:cNvGrpSpPr>
            <p:nvPr/>
          </p:nvGrpSpPr>
          <p:grpSpPr bwMode="auto">
            <a:xfrm>
              <a:off x="5715000" y="3962400"/>
              <a:ext cx="838200" cy="1143000"/>
              <a:chOff x="1600200" y="4953000"/>
              <a:chExt cx="838200" cy="1143000"/>
            </a:xfrm>
          </p:grpSpPr>
          <p:sp>
            <p:nvSpPr>
              <p:cNvPr id="38923" name="Line 8"/>
              <p:cNvSpPr>
                <a:spLocks noChangeShapeType="1"/>
              </p:cNvSpPr>
              <p:nvPr/>
            </p:nvSpPr>
            <p:spPr bwMode="auto">
              <a:xfrm>
                <a:off x="1600200" y="5181600"/>
                <a:ext cx="609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4" name="Oval 9"/>
              <p:cNvSpPr>
                <a:spLocks noChangeArrowheads="1"/>
              </p:cNvSpPr>
              <p:nvPr/>
            </p:nvSpPr>
            <p:spPr bwMode="auto">
              <a:xfrm>
                <a:off x="2209800" y="5105400"/>
                <a:ext cx="228600" cy="2286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8925" name="Line 10"/>
              <p:cNvSpPr>
                <a:spLocks noChangeShapeType="1"/>
              </p:cNvSpPr>
              <p:nvPr/>
            </p:nvSpPr>
            <p:spPr bwMode="auto">
              <a:xfrm>
                <a:off x="1600200" y="5562600"/>
                <a:ext cx="6096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Oval 11"/>
              <p:cNvSpPr>
                <a:spLocks noChangeArrowheads="1"/>
              </p:cNvSpPr>
              <p:nvPr/>
            </p:nvSpPr>
            <p:spPr bwMode="auto">
              <a:xfrm>
                <a:off x="2209800" y="5486400"/>
                <a:ext cx="228600" cy="228600"/>
              </a:xfrm>
              <a:prstGeom prst="ellipse">
                <a:avLst/>
              </a:pr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8927" name="Line 12"/>
              <p:cNvSpPr>
                <a:spLocks noChangeShapeType="1"/>
              </p:cNvSpPr>
              <p:nvPr/>
            </p:nvSpPr>
            <p:spPr bwMode="auto">
              <a:xfrm>
                <a:off x="1828800" y="4953000"/>
                <a:ext cx="0" cy="914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8" name="Oval 13"/>
              <p:cNvSpPr>
                <a:spLocks noChangeArrowheads="1"/>
              </p:cNvSpPr>
              <p:nvPr/>
            </p:nvSpPr>
            <p:spPr bwMode="auto">
              <a:xfrm>
                <a:off x="1752600" y="5867400"/>
                <a:ext cx="228600" cy="228600"/>
              </a:xfrm>
              <a:prstGeom prst="ellipse">
                <a:avLst/>
              </a:prstGeom>
              <a:solidFill>
                <a:schemeClr val="accent1"/>
              </a:solidFill>
              <a:ln w="25400">
                <a:solidFill>
                  <a:schemeClr val="tx2"/>
                </a:solidFill>
                <a:round/>
                <a:headEnd/>
                <a:tailEnd/>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sp>
          <p:nvSpPr>
            <p:cNvPr id="38922" name="Text Box 14"/>
            <p:cNvSpPr txBox="1">
              <a:spLocks noChangeArrowheads="1"/>
            </p:cNvSpPr>
            <p:nvPr/>
          </p:nvSpPr>
          <p:spPr bwMode="auto">
            <a:xfrm>
              <a:off x="4876800" y="5334000"/>
              <a:ext cx="25763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i="1">
                  <a:solidFill>
                    <a:schemeClr val="tx2"/>
                  </a:solidFill>
                </a:rPr>
                <a:t>Định danh 2 thuộc tính trở lên</a:t>
              </a:r>
            </a:p>
          </p:txBody>
        </p:sp>
      </p:grpSp>
    </p:spTree>
    <p:extLst>
      <p:ext uri="{BB962C8B-B14F-4D97-AF65-F5344CB8AC3E}">
        <p14:creationId xmlns:p14="http://schemas.microsoft.com/office/powerpoint/2010/main" val="23780160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dirty="0"/>
              <a:t>2.2.4.Định </a:t>
            </a:r>
            <a:r>
              <a:rPr lang="en-US" dirty="0" err="1"/>
              <a:t>danh</a:t>
            </a:r>
            <a:r>
              <a:rPr lang="en-US" dirty="0"/>
              <a:t> (</a:t>
            </a:r>
            <a:r>
              <a:rPr lang="en-US" dirty="0" err="1"/>
              <a:t>tt</a:t>
            </a:r>
            <a:r>
              <a:rPr lang="en-US" dirty="0"/>
              <a:t>)</a:t>
            </a:r>
          </a:p>
        </p:txBody>
      </p:sp>
      <p:sp>
        <p:nvSpPr>
          <p:cNvPr id="39939" name="Content Placeholder 2"/>
          <p:cNvSpPr>
            <a:spLocks noGrp="1"/>
          </p:cNvSpPr>
          <p:nvPr>
            <p:ph idx="1"/>
          </p:nvPr>
        </p:nvSpPr>
        <p:spPr/>
        <p:txBody>
          <a:bodyPr/>
          <a:lstStyle/>
          <a:p>
            <a:r>
              <a:rPr lang="en-US"/>
              <a:t>Gọi I là tập hợp</a:t>
            </a:r>
          </a:p>
          <a:p>
            <a:pPr lvl="1"/>
            <a:r>
              <a:rPr lang="en-US"/>
              <a:t>I = {A1, A2, …, An, E1, E2, …, Em}</a:t>
            </a:r>
          </a:p>
          <a:p>
            <a:pPr lvl="1"/>
            <a:r>
              <a:rPr lang="en-US"/>
              <a:t>n</a:t>
            </a:r>
            <a:r>
              <a:rPr lang="en-US">
                <a:sym typeface="Symbol" panose="05050102010706020507" pitchFamily="18" charset="2"/>
              </a:rPr>
              <a:t></a:t>
            </a:r>
            <a:r>
              <a:rPr lang="en-US"/>
              <a:t>0, m</a:t>
            </a:r>
            <a:r>
              <a:rPr lang="en-US">
                <a:sym typeface="Symbol" panose="05050102010706020507" pitchFamily="18" charset="2"/>
              </a:rPr>
              <a:t></a:t>
            </a:r>
            <a:r>
              <a:rPr lang="en-US"/>
              <a:t>0, n+m</a:t>
            </a:r>
            <a:r>
              <a:rPr lang="en-US">
                <a:sym typeface="Symbol" panose="05050102010706020507" pitchFamily="18" charset="2"/>
              </a:rPr>
              <a:t></a:t>
            </a:r>
            <a:r>
              <a:rPr lang="en-US"/>
              <a:t>1</a:t>
            </a:r>
          </a:p>
          <a:p>
            <a:pPr lvl="2"/>
            <a:endParaRPr lang="en-US"/>
          </a:p>
          <a:p>
            <a:r>
              <a:rPr lang="en-US"/>
              <a:t>I là định danh</a:t>
            </a:r>
          </a:p>
          <a:p>
            <a:pPr lvl="1"/>
            <a:r>
              <a:rPr lang="en-US"/>
              <a:t>(1) Không có 2 thể hiện của E có chung 1 giá trị định danh</a:t>
            </a:r>
          </a:p>
          <a:p>
            <a:pPr lvl="1"/>
            <a:r>
              <a:rPr lang="en-US"/>
              <a:t>(2) Nếu bỏ bớt đi 1 Ai hay Ei thì (1) không còn đúng</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C441EEAB-B933-4E1D-B55A-A6399439D8B4}" type="slidenum">
              <a:rPr lang="en-US" sz="1000">
                <a:solidFill>
                  <a:srgbClr val="898989"/>
                </a:solidFill>
                <a:cs typeface="Tahoma" panose="020B0604030504040204" pitchFamily="34" charset="0"/>
              </a:rPr>
              <a:pPr eaLnBrk="1" hangingPunct="1"/>
              <a:t>35</a:t>
            </a:fld>
            <a:endParaRPr lang="en-US" sz="1000">
              <a:solidFill>
                <a:srgbClr val="898989"/>
              </a:solidFill>
              <a:cs typeface="Tahoma" panose="020B0604030504040204" pitchFamily="34" charset="0"/>
            </a:endParaRPr>
          </a:p>
        </p:txBody>
      </p:sp>
    </p:spTree>
    <p:extLst>
      <p:ext uri="{BB962C8B-B14F-4D97-AF65-F5344CB8AC3E}">
        <p14:creationId xmlns:p14="http://schemas.microsoft.com/office/powerpoint/2010/main" val="182330374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2.2.4.Định danh (tt)</a:t>
            </a:r>
          </a:p>
        </p:txBody>
      </p:sp>
      <p:sp>
        <p:nvSpPr>
          <p:cNvPr id="3" name="Content Placeholder 2"/>
          <p:cNvSpPr>
            <a:spLocks noGrp="1"/>
          </p:cNvSpPr>
          <p:nvPr>
            <p:ph idx="1"/>
          </p:nvPr>
        </p:nvSpPr>
        <p:spPr/>
        <p:txBody>
          <a:bodyPr/>
          <a:lstStyle/>
          <a:p>
            <a:r>
              <a:rPr lang="en-US"/>
              <a:t>Phân loại</a:t>
            </a:r>
          </a:p>
          <a:p>
            <a:pPr lvl="1"/>
            <a:r>
              <a:rPr lang="en-US"/>
              <a:t>Đơn giản (m+n=1)</a:t>
            </a:r>
          </a:p>
          <a:p>
            <a:pPr lvl="1"/>
            <a:r>
              <a:rPr lang="en-US"/>
              <a:t>Bên trong (m=0)</a:t>
            </a:r>
          </a:p>
          <a:p>
            <a:pPr lvl="1"/>
            <a:r>
              <a:rPr lang="en-US"/>
              <a:t>Bên ngoài (n=0)</a:t>
            </a:r>
          </a:p>
          <a:p>
            <a:pPr lvl="1"/>
            <a:r>
              <a:rPr lang="en-US"/>
              <a:t>Phối hợp (m&gt;0 &amp; n&gt;0)</a:t>
            </a:r>
          </a:p>
        </p:txBody>
      </p:sp>
      <p:grpSp>
        <p:nvGrpSpPr>
          <p:cNvPr id="4" name="Group 111"/>
          <p:cNvGrpSpPr>
            <a:grpSpLocks/>
          </p:cNvGrpSpPr>
          <p:nvPr/>
        </p:nvGrpSpPr>
        <p:grpSpPr bwMode="auto">
          <a:xfrm>
            <a:off x="5069524" y="2103923"/>
            <a:ext cx="4059237" cy="2209800"/>
            <a:chOff x="4500563" y="3505200"/>
            <a:chExt cx="4058889" cy="2209800"/>
          </a:xfrm>
        </p:grpSpPr>
        <p:sp>
          <p:nvSpPr>
            <p:cNvPr id="5" name="AutoShape 57"/>
            <p:cNvSpPr>
              <a:spLocks noChangeArrowheads="1"/>
            </p:cNvSpPr>
            <p:nvPr/>
          </p:nvSpPr>
          <p:spPr bwMode="auto">
            <a:xfrm>
              <a:off x="5791200" y="4203699"/>
              <a:ext cx="1033462" cy="444500"/>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Của</a:t>
              </a:r>
            </a:p>
          </p:txBody>
        </p:sp>
        <p:sp>
          <p:nvSpPr>
            <p:cNvPr id="6" name="Rectangle 58"/>
            <p:cNvSpPr>
              <a:spLocks noChangeArrowheads="1"/>
            </p:cNvSpPr>
            <p:nvPr/>
          </p:nvSpPr>
          <p:spPr bwMode="auto">
            <a:xfrm>
              <a:off x="5638800" y="3505200"/>
              <a:ext cx="1295400" cy="304800"/>
            </a:xfrm>
            <a:prstGeom prst="rect">
              <a:avLst/>
            </a:prstGeom>
            <a:solidFill>
              <a:srgbClr val="FFFFFF"/>
            </a:solidFill>
            <a:ln w="28575" algn="ctr">
              <a:solidFill>
                <a:srgbClr val="333399"/>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ĐƠN HÀNG</a:t>
              </a:r>
            </a:p>
          </p:txBody>
        </p:sp>
        <p:sp>
          <p:nvSpPr>
            <p:cNvPr id="7" name="Rectangle 59"/>
            <p:cNvSpPr>
              <a:spLocks noChangeArrowheads="1"/>
            </p:cNvSpPr>
            <p:nvPr/>
          </p:nvSpPr>
          <p:spPr bwMode="auto">
            <a:xfrm>
              <a:off x="7325360" y="3505200"/>
              <a:ext cx="1209040" cy="304799"/>
            </a:xfrm>
            <a:prstGeom prst="rect">
              <a:avLst/>
            </a:prstGeom>
            <a:solidFill>
              <a:srgbClr val="FFFFFF"/>
            </a:solidFill>
            <a:ln w="28575" algn="ctr">
              <a:solidFill>
                <a:srgbClr val="333399"/>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SẢN PHẨM</a:t>
              </a:r>
            </a:p>
          </p:txBody>
        </p:sp>
        <p:sp>
          <p:nvSpPr>
            <p:cNvPr id="8" name="Rectangle 60"/>
            <p:cNvSpPr>
              <a:spLocks noChangeArrowheads="1"/>
            </p:cNvSpPr>
            <p:nvPr/>
          </p:nvSpPr>
          <p:spPr bwMode="auto">
            <a:xfrm>
              <a:off x="6400800" y="5181600"/>
              <a:ext cx="1476375" cy="395287"/>
            </a:xfrm>
            <a:prstGeom prst="rect">
              <a:avLst/>
            </a:prstGeom>
            <a:solidFill>
              <a:srgbClr val="FFFFFF"/>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CT ĐƠN HÀNG</a:t>
              </a:r>
            </a:p>
          </p:txBody>
        </p:sp>
        <p:sp>
          <p:nvSpPr>
            <p:cNvPr id="9" name="Line 62"/>
            <p:cNvSpPr>
              <a:spLocks noChangeShapeType="1"/>
            </p:cNvSpPr>
            <p:nvPr/>
          </p:nvSpPr>
          <p:spPr bwMode="auto">
            <a:xfrm>
              <a:off x="6248400" y="3810000"/>
              <a:ext cx="45719" cy="38099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0" name="Line 63"/>
            <p:cNvSpPr>
              <a:spLocks noChangeShapeType="1"/>
            </p:cNvSpPr>
            <p:nvPr/>
          </p:nvSpPr>
          <p:spPr bwMode="auto">
            <a:xfrm>
              <a:off x="6324600" y="4648200"/>
              <a:ext cx="533400" cy="533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1" name="Line 64"/>
            <p:cNvSpPr>
              <a:spLocks noChangeShapeType="1"/>
            </p:cNvSpPr>
            <p:nvPr/>
          </p:nvSpPr>
          <p:spPr bwMode="auto">
            <a:xfrm flipH="1">
              <a:off x="7924799" y="3809999"/>
              <a:ext cx="66674"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2" name="Line 65"/>
            <p:cNvSpPr>
              <a:spLocks noChangeShapeType="1"/>
            </p:cNvSpPr>
            <p:nvPr/>
          </p:nvSpPr>
          <p:spPr bwMode="auto">
            <a:xfrm flipH="1">
              <a:off x="7391400" y="4648198"/>
              <a:ext cx="571500" cy="53340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3" name="Text Box 69"/>
            <p:cNvSpPr txBox="1">
              <a:spLocks noChangeArrowheads="1"/>
            </p:cNvSpPr>
            <p:nvPr/>
          </p:nvSpPr>
          <p:spPr bwMode="auto">
            <a:xfrm>
              <a:off x="4500563" y="3733800"/>
              <a:ext cx="985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đơn hàng</a:t>
              </a:r>
            </a:p>
          </p:txBody>
        </p:sp>
        <p:grpSp>
          <p:nvGrpSpPr>
            <p:cNvPr id="14" name="Group 70"/>
            <p:cNvGrpSpPr>
              <a:grpSpLocks/>
            </p:cNvGrpSpPr>
            <p:nvPr/>
          </p:nvGrpSpPr>
          <p:grpSpPr bwMode="auto">
            <a:xfrm rot="10800000">
              <a:off x="5791200" y="5257800"/>
              <a:ext cx="603250" cy="144463"/>
              <a:chOff x="9000" y="9829"/>
              <a:chExt cx="736" cy="178"/>
            </a:xfrm>
          </p:grpSpPr>
          <p:sp>
            <p:nvSpPr>
              <p:cNvPr id="32"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33" name="Oval 72"/>
              <p:cNvSpPr>
                <a:spLocks noChangeArrowheads="1"/>
              </p:cNvSpPr>
              <p:nvPr/>
            </p:nvSpPr>
            <p:spPr bwMode="auto">
              <a:xfrm>
                <a:off x="9556" y="9829"/>
                <a:ext cx="180" cy="178"/>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5" name="Text Box 73"/>
            <p:cNvSpPr txBox="1">
              <a:spLocks noChangeArrowheads="1"/>
            </p:cNvSpPr>
            <p:nvPr/>
          </p:nvSpPr>
          <p:spPr bwMode="auto">
            <a:xfrm>
              <a:off x="5076825" y="5362575"/>
              <a:ext cx="866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thứ tự</a:t>
              </a:r>
            </a:p>
          </p:txBody>
        </p:sp>
        <p:grpSp>
          <p:nvGrpSpPr>
            <p:cNvPr id="16" name="Group 77"/>
            <p:cNvGrpSpPr>
              <a:grpSpLocks/>
            </p:cNvGrpSpPr>
            <p:nvPr/>
          </p:nvGrpSpPr>
          <p:grpSpPr bwMode="auto">
            <a:xfrm>
              <a:off x="6172200" y="4876800"/>
              <a:ext cx="533400" cy="609600"/>
              <a:chOff x="4785" y="12853"/>
              <a:chExt cx="795" cy="896"/>
            </a:xfrm>
            <a:solidFill>
              <a:schemeClr val="tx2"/>
            </a:solidFill>
          </p:grpSpPr>
          <p:sp>
            <p:nvSpPr>
              <p:cNvPr id="29" name="Line 78"/>
              <p:cNvSpPr>
                <a:spLocks noChangeShapeType="1"/>
              </p:cNvSpPr>
              <p:nvPr/>
            </p:nvSpPr>
            <p:spPr bwMode="auto">
              <a:xfrm flipH="1">
                <a:off x="4860" y="12853"/>
                <a:ext cx="720" cy="180"/>
              </a:xfrm>
              <a:prstGeom prst="line">
                <a:avLst/>
              </a:prstGeom>
              <a:grpFill/>
              <a:ln w="25400">
                <a:solidFill>
                  <a:schemeClr val="tx2"/>
                </a:solidFill>
                <a:round/>
                <a:headEnd/>
                <a:tailEnd/>
              </a:ln>
              <a:effectLst/>
            </p:spPr>
            <p:txBody>
              <a:bodyPr/>
              <a:lstStyle/>
              <a:p>
                <a:pPr algn="ctr">
                  <a:defRPr/>
                </a:pPr>
                <a:endParaRPr lang="en-US" sz="1400">
                  <a:solidFill>
                    <a:schemeClr val="tx2"/>
                  </a:solidFill>
                  <a:cs typeface="Tahoma" pitchFamily="34" charset="0"/>
                </a:endParaRPr>
              </a:p>
            </p:txBody>
          </p:sp>
          <p:sp>
            <p:nvSpPr>
              <p:cNvPr id="30" name="Line 79"/>
              <p:cNvSpPr>
                <a:spLocks noChangeShapeType="1"/>
              </p:cNvSpPr>
              <p:nvPr/>
            </p:nvSpPr>
            <p:spPr bwMode="auto">
              <a:xfrm>
                <a:off x="4860" y="13033"/>
                <a:ext cx="0" cy="540"/>
              </a:xfrm>
              <a:prstGeom prst="line">
                <a:avLst/>
              </a:prstGeom>
              <a:grpFill/>
              <a:ln w="25400">
                <a:solidFill>
                  <a:schemeClr val="tx2"/>
                </a:solidFill>
                <a:round/>
                <a:headEnd/>
                <a:tailEnd/>
              </a:ln>
              <a:effectLst/>
            </p:spPr>
            <p:txBody>
              <a:bodyPr/>
              <a:lstStyle/>
              <a:p>
                <a:pPr algn="ctr">
                  <a:defRPr/>
                </a:pPr>
                <a:endParaRPr lang="en-US" sz="1400">
                  <a:solidFill>
                    <a:schemeClr val="tx2"/>
                  </a:solidFill>
                  <a:cs typeface="Tahoma" pitchFamily="34" charset="0"/>
                </a:endParaRPr>
              </a:p>
            </p:txBody>
          </p:sp>
          <p:sp>
            <p:nvSpPr>
              <p:cNvPr id="31" name="Oval 80"/>
              <p:cNvSpPr>
                <a:spLocks noChangeArrowheads="1"/>
              </p:cNvSpPr>
              <p:nvPr/>
            </p:nvSpPr>
            <p:spPr bwMode="auto">
              <a:xfrm>
                <a:off x="4785" y="13573"/>
                <a:ext cx="180" cy="176"/>
              </a:xfrm>
              <a:prstGeom prst="ellipse">
                <a:avLst/>
              </a:prstGeom>
              <a:grpFill/>
              <a:ln w="25400" algn="ctr">
                <a:solidFill>
                  <a:schemeClr val="tx2"/>
                </a:solidFill>
                <a:round/>
                <a:headEnd/>
                <a:tailEnd/>
              </a:ln>
              <a:effectLst/>
            </p:spPr>
            <p:txBody>
              <a:bodyPr/>
              <a:lstStyle/>
              <a:p>
                <a:pPr algn="ctr">
                  <a:defRPr/>
                </a:pPr>
                <a:endParaRPr lang="en-US" sz="1400">
                  <a:solidFill>
                    <a:schemeClr val="tx2"/>
                  </a:solidFill>
                  <a:cs typeface="Tahoma" pitchFamily="34" charset="0"/>
                </a:endParaRPr>
              </a:p>
            </p:txBody>
          </p:sp>
        </p:grpSp>
        <p:sp>
          <p:nvSpPr>
            <p:cNvPr id="17" name="Text Box 83"/>
            <p:cNvSpPr txBox="1">
              <a:spLocks noChangeArrowheads="1"/>
            </p:cNvSpPr>
            <p:nvPr/>
          </p:nvSpPr>
          <p:spPr bwMode="auto">
            <a:xfrm>
              <a:off x="6553200" y="4962525"/>
              <a:ext cx="4429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(1,1)</a:t>
              </a:r>
            </a:p>
          </p:txBody>
        </p:sp>
        <p:sp>
          <p:nvSpPr>
            <p:cNvPr id="18" name="Text Box 84"/>
            <p:cNvSpPr txBox="1">
              <a:spLocks noChangeArrowheads="1"/>
            </p:cNvSpPr>
            <p:nvPr/>
          </p:nvSpPr>
          <p:spPr bwMode="auto">
            <a:xfrm>
              <a:off x="7543800" y="4967287"/>
              <a:ext cx="56673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(1,1)</a:t>
              </a:r>
            </a:p>
          </p:txBody>
        </p:sp>
        <p:sp>
          <p:nvSpPr>
            <p:cNvPr id="19" name="Text Box 85"/>
            <p:cNvSpPr txBox="1">
              <a:spLocks noChangeArrowheads="1"/>
            </p:cNvSpPr>
            <p:nvPr/>
          </p:nvSpPr>
          <p:spPr bwMode="auto">
            <a:xfrm>
              <a:off x="8077200" y="3886199"/>
              <a:ext cx="4429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20" name="Text Box 86"/>
            <p:cNvSpPr txBox="1">
              <a:spLocks noChangeArrowheads="1"/>
            </p:cNvSpPr>
            <p:nvPr/>
          </p:nvSpPr>
          <p:spPr bwMode="auto">
            <a:xfrm>
              <a:off x="5715000" y="3886199"/>
              <a:ext cx="44291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(1,n)</a:t>
              </a:r>
            </a:p>
          </p:txBody>
        </p:sp>
        <p:grpSp>
          <p:nvGrpSpPr>
            <p:cNvPr id="21" name="Group 96"/>
            <p:cNvGrpSpPr>
              <a:grpSpLocks/>
            </p:cNvGrpSpPr>
            <p:nvPr/>
          </p:nvGrpSpPr>
          <p:grpSpPr bwMode="auto">
            <a:xfrm>
              <a:off x="7391400" y="4114799"/>
              <a:ext cx="1168052" cy="533400"/>
              <a:chOff x="7391400" y="4267200"/>
              <a:chExt cx="1168052" cy="533400"/>
            </a:xfrm>
          </p:grpSpPr>
          <p:sp>
            <p:nvSpPr>
              <p:cNvPr id="27" name="AutoShape 61"/>
              <p:cNvSpPr>
                <a:spLocks noChangeArrowheads="1"/>
              </p:cNvSpPr>
              <p:nvPr/>
            </p:nvSpPr>
            <p:spPr bwMode="auto">
              <a:xfrm>
                <a:off x="7391400" y="4267200"/>
                <a:ext cx="1143000" cy="533400"/>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28" name="TextBox 95"/>
              <p:cNvSpPr txBox="1">
                <a:spLocks noChangeArrowheads="1"/>
              </p:cNvSpPr>
              <p:nvPr/>
            </p:nvSpPr>
            <p:spPr bwMode="auto">
              <a:xfrm>
                <a:off x="7416452" y="4376957"/>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Liên quan</a:t>
                </a:r>
              </a:p>
            </p:txBody>
          </p:sp>
        </p:grpSp>
        <p:grpSp>
          <p:nvGrpSpPr>
            <p:cNvPr id="22" name="Group 106"/>
            <p:cNvGrpSpPr>
              <a:grpSpLocks/>
            </p:cNvGrpSpPr>
            <p:nvPr/>
          </p:nvGrpSpPr>
          <p:grpSpPr bwMode="auto">
            <a:xfrm>
              <a:off x="6248400" y="4724400"/>
              <a:ext cx="2025770" cy="119743"/>
              <a:chOff x="6248400" y="4724400"/>
              <a:chExt cx="2025770" cy="119743"/>
            </a:xfrm>
          </p:grpSpPr>
          <p:sp>
            <p:nvSpPr>
              <p:cNvPr id="25" name="Oval 80"/>
              <p:cNvSpPr>
                <a:spLocks noChangeArrowheads="1"/>
              </p:cNvSpPr>
              <p:nvPr/>
            </p:nvSpPr>
            <p:spPr bwMode="auto">
              <a:xfrm>
                <a:off x="8153400" y="4724400"/>
                <a:ext cx="120770" cy="119743"/>
              </a:xfrm>
              <a:prstGeom prst="ellipse">
                <a:avLst/>
              </a:prstGeom>
              <a:solidFill>
                <a:schemeClr val="tx2"/>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cxnSp>
            <p:nvCxnSpPr>
              <p:cNvPr id="26" name="Straight Connector 25"/>
              <p:cNvCxnSpPr/>
              <p:nvPr/>
            </p:nvCxnSpPr>
            <p:spPr>
              <a:xfrm>
                <a:off x="6248250" y="4800600"/>
                <a:ext cx="1904836"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23" name="Oval 53"/>
            <p:cNvSpPr>
              <a:spLocks noChangeArrowheads="1"/>
            </p:cNvSpPr>
            <p:nvPr/>
          </p:nvSpPr>
          <p:spPr bwMode="auto">
            <a:xfrm rot="1683774">
              <a:off x="4947767" y="3611363"/>
              <a:ext cx="111125" cy="111125"/>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cxnSp>
          <p:nvCxnSpPr>
            <p:cNvPr id="24" name="Straight Connector 23"/>
            <p:cNvCxnSpPr>
              <a:stCxn id="23" idx="7"/>
              <a:endCxn id="6" idx="1"/>
            </p:cNvCxnSpPr>
            <p:nvPr/>
          </p:nvCxnSpPr>
          <p:spPr>
            <a:xfrm rot="16200000" flipH="1">
              <a:off x="5344246" y="3363144"/>
              <a:ext cx="6350" cy="582562"/>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34" name="Text Box 81"/>
          <p:cNvSpPr txBox="1">
            <a:spLocks noChangeArrowheads="1"/>
          </p:cNvSpPr>
          <p:nvPr/>
        </p:nvSpPr>
        <p:spPr bwMode="auto">
          <a:xfrm>
            <a:off x="6247767" y="4322548"/>
            <a:ext cx="3190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0">
                <a:solidFill>
                  <a:schemeClr val="tx2"/>
                </a:solidFill>
                <a:cs typeface="Tahoma" panose="020B0604030504040204" pitchFamily="34" charset="0"/>
              </a:rPr>
              <a:t>I</a:t>
            </a:r>
            <a:r>
              <a:rPr lang="en-US" sz="1400" b="0" baseline="-25000">
                <a:solidFill>
                  <a:schemeClr val="tx2"/>
                </a:solidFill>
                <a:cs typeface="Tahoma" panose="020B0604030504040204" pitchFamily="34" charset="0"/>
              </a:rPr>
              <a:t>1CTDH</a:t>
            </a:r>
            <a:r>
              <a:rPr lang="en-US" sz="1400" b="0">
                <a:solidFill>
                  <a:schemeClr val="tx2"/>
                </a:solidFill>
                <a:cs typeface="Tahoma" panose="020B0604030504040204" pitchFamily="34" charset="0"/>
              </a:rPr>
              <a:t> = {ĐƠN HÀNG, SẢN PHẨM}</a:t>
            </a:r>
          </a:p>
        </p:txBody>
      </p:sp>
      <p:sp>
        <p:nvSpPr>
          <p:cNvPr id="35" name="Text Box 82"/>
          <p:cNvSpPr txBox="1">
            <a:spLocks noChangeArrowheads="1"/>
          </p:cNvSpPr>
          <p:nvPr/>
        </p:nvSpPr>
        <p:spPr bwMode="auto">
          <a:xfrm>
            <a:off x="6247767" y="4617823"/>
            <a:ext cx="3114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0" dirty="0">
                <a:solidFill>
                  <a:schemeClr val="tx2"/>
                </a:solidFill>
                <a:cs typeface="Tahoma" panose="020B0604030504040204" pitchFamily="34" charset="0"/>
              </a:rPr>
              <a:t>I</a:t>
            </a:r>
            <a:r>
              <a:rPr lang="en-US" sz="1400" b="0" baseline="-25000" dirty="0">
                <a:solidFill>
                  <a:schemeClr val="tx2"/>
                </a:solidFill>
                <a:cs typeface="Tahoma" panose="020B0604030504040204" pitchFamily="34" charset="0"/>
              </a:rPr>
              <a:t>2CTDH</a:t>
            </a:r>
            <a:r>
              <a:rPr lang="en-US" sz="1400" b="0" dirty="0">
                <a:solidFill>
                  <a:schemeClr val="tx2"/>
                </a:solidFill>
                <a:cs typeface="Tahoma" panose="020B0604030504040204" pitchFamily="34" charset="0"/>
              </a:rPr>
              <a:t> = {ĐƠN HÀNG, </a:t>
            </a:r>
            <a:r>
              <a:rPr lang="en-US" sz="1400" b="0" dirty="0" err="1">
                <a:solidFill>
                  <a:schemeClr val="tx2"/>
                </a:solidFill>
                <a:cs typeface="Tahoma" panose="020B0604030504040204" pitchFamily="34" charset="0"/>
              </a:rPr>
              <a:t>Số</a:t>
            </a:r>
            <a:r>
              <a:rPr lang="en-US" sz="1400" b="0" dirty="0">
                <a:solidFill>
                  <a:schemeClr val="tx2"/>
                </a:solidFill>
                <a:cs typeface="Tahoma" panose="020B0604030504040204" pitchFamily="34" charset="0"/>
              </a:rPr>
              <a:t> </a:t>
            </a:r>
            <a:r>
              <a:rPr lang="en-US" sz="1400" b="0" dirty="0" err="1">
                <a:solidFill>
                  <a:schemeClr val="tx2"/>
                </a:solidFill>
                <a:cs typeface="Tahoma" panose="020B0604030504040204" pitchFamily="34" charset="0"/>
              </a:rPr>
              <a:t>thứ</a:t>
            </a:r>
            <a:r>
              <a:rPr lang="en-US" sz="1400" b="0" dirty="0">
                <a:solidFill>
                  <a:schemeClr val="tx2"/>
                </a:solidFill>
                <a:cs typeface="Tahoma" panose="020B0604030504040204" pitchFamily="34" charset="0"/>
              </a:rPr>
              <a:t> </a:t>
            </a:r>
            <a:r>
              <a:rPr lang="en-US" sz="1400" b="0" dirty="0" err="1">
                <a:solidFill>
                  <a:schemeClr val="tx2"/>
                </a:solidFill>
                <a:cs typeface="Tahoma" panose="020B0604030504040204" pitchFamily="34" charset="0"/>
              </a:rPr>
              <a:t>tự</a:t>
            </a:r>
            <a:r>
              <a:rPr lang="en-US" sz="1400" b="0" dirty="0">
                <a:solidFill>
                  <a:schemeClr val="tx2"/>
                </a:solidFill>
                <a:cs typeface="Tahoma" panose="020B0604030504040204" pitchFamily="34" charset="0"/>
              </a:rPr>
              <a:t>}</a:t>
            </a:r>
          </a:p>
        </p:txBody>
      </p:sp>
    </p:spTree>
    <p:extLst>
      <p:ext uri="{BB962C8B-B14F-4D97-AF65-F5344CB8AC3E}">
        <p14:creationId xmlns:p14="http://schemas.microsoft.com/office/powerpoint/2010/main" val="1723587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Text Box 19"/>
          <p:cNvSpPr txBox="1">
            <a:spLocks noChangeArrowheads="1"/>
          </p:cNvSpPr>
          <p:nvPr/>
        </p:nvSpPr>
        <p:spPr bwMode="auto">
          <a:xfrm>
            <a:off x="2286000" y="2228417"/>
            <a:ext cx="181300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I = {Số CMND}</a:t>
            </a:r>
          </a:p>
        </p:txBody>
      </p:sp>
      <p:sp>
        <p:nvSpPr>
          <p:cNvPr id="13" name="Text Box 21"/>
          <p:cNvSpPr txBox="1">
            <a:spLocks noChangeArrowheads="1"/>
          </p:cNvSpPr>
          <p:nvPr/>
        </p:nvSpPr>
        <p:spPr bwMode="auto">
          <a:xfrm>
            <a:off x="1885751" y="1085418"/>
            <a:ext cx="3392792" cy="338554"/>
          </a:xfrm>
          <a:prstGeom prst="rect">
            <a:avLst/>
          </a:prstGeom>
          <a:noFill/>
          <a:ln w="9525">
            <a:noFill/>
            <a:miter lim="800000"/>
            <a:headEnd/>
            <a:tailEnd/>
          </a:ln>
          <a:effectLst/>
        </p:spPr>
        <p:txBody>
          <a:bodyPr wrap="square">
            <a:spAutoFit/>
          </a:bodyPr>
          <a:lstStyle/>
          <a:p>
            <a:pPr algn="ctr">
              <a:defRPr/>
            </a:pPr>
            <a:r>
              <a:rPr lang="en-US" sz="1600" b="1">
                <a:solidFill>
                  <a:schemeClr val="accent2">
                    <a:lumMod val="75000"/>
                  </a:schemeClr>
                </a:solidFill>
                <a:cs typeface="Tahoma" pitchFamily="34" charset="0"/>
              </a:rPr>
              <a:t>Định danh bên trong/đơn giản</a:t>
            </a:r>
          </a:p>
        </p:txBody>
      </p:sp>
      <p:grpSp>
        <p:nvGrpSpPr>
          <p:cNvPr id="41992" name="Group 16"/>
          <p:cNvGrpSpPr>
            <a:grpSpLocks/>
          </p:cNvGrpSpPr>
          <p:nvPr/>
        </p:nvGrpSpPr>
        <p:grpSpPr bwMode="auto">
          <a:xfrm>
            <a:off x="2209801" y="1618818"/>
            <a:ext cx="4022247" cy="461963"/>
            <a:chOff x="2209800" y="1901020"/>
            <a:chExt cx="3493515" cy="461181"/>
          </a:xfrm>
        </p:grpSpPr>
        <p:sp>
          <p:nvSpPr>
            <p:cNvPr id="42055" name="Text Box 16"/>
            <p:cNvSpPr txBox="1">
              <a:spLocks noChangeArrowheads="1"/>
            </p:cNvSpPr>
            <p:nvPr/>
          </p:nvSpPr>
          <p:spPr bwMode="auto">
            <a:xfrm>
              <a:off x="2209800" y="1905001"/>
              <a:ext cx="1598613" cy="4572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dirty="0">
                  <a:solidFill>
                    <a:schemeClr val="tx2"/>
                  </a:solidFill>
                  <a:cs typeface="Tahoma" panose="020B0604030504040204" pitchFamily="34" charset="0"/>
                </a:rPr>
                <a:t>CON NGƯỜI</a:t>
              </a:r>
            </a:p>
          </p:txBody>
        </p:sp>
        <p:sp>
          <p:nvSpPr>
            <p:cNvPr id="42056" name="Text Box 21"/>
            <p:cNvSpPr txBox="1">
              <a:spLocks noChangeArrowheads="1"/>
            </p:cNvSpPr>
            <p:nvPr/>
          </p:nvSpPr>
          <p:spPr bwMode="auto">
            <a:xfrm>
              <a:off x="4670738" y="1981200"/>
              <a:ext cx="1032577" cy="33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Số CMND</a:t>
              </a:r>
            </a:p>
          </p:txBody>
        </p:sp>
        <p:grpSp>
          <p:nvGrpSpPr>
            <p:cNvPr id="42057" name="Group 15"/>
            <p:cNvGrpSpPr>
              <a:grpSpLocks/>
            </p:cNvGrpSpPr>
            <p:nvPr/>
          </p:nvGrpSpPr>
          <p:grpSpPr bwMode="auto">
            <a:xfrm rot="1683774">
              <a:off x="3872304" y="1901020"/>
              <a:ext cx="762000" cy="457200"/>
              <a:chOff x="4876800" y="2395954"/>
              <a:chExt cx="762000" cy="457200"/>
            </a:xfrm>
          </p:grpSpPr>
          <p:cxnSp>
            <p:nvCxnSpPr>
              <p:cNvPr id="14" name="Straight Connector 13"/>
              <p:cNvCxnSpPr/>
              <p:nvPr/>
            </p:nvCxnSpPr>
            <p:spPr>
              <a:xfrm flipV="1">
                <a:off x="4866915" y="2471854"/>
                <a:ext cx="685748" cy="37718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059" name="Oval 53"/>
              <p:cNvSpPr>
                <a:spLocks noChangeArrowheads="1"/>
              </p:cNvSpPr>
              <p:nvPr/>
            </p:nvSpPr>
            <p:spPr bwMode="auto">
              <a:xfrm>
                <a:off x="5527675" y="2395954"/>
                <a:ext cx="111125" cy="111125"/>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grpSp>
      </p:grpSp>
      <p:sp>
        <p:nvSpPr>
          <p:cNvPr id="26" name="Text Box 29"/>
          <p:cNvSpPr txBox="1">
            <a:spLocks noChangeArrowheads="1"/>
          </p:cNvSpPr>
          <p:nvPr/>
        </p:nvSpPr>
        <p:spPr bwMode="auto">
          <a:xfrm>
            <a:off x="5867400" y="2304617"/>
            <a:ext cx="263360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I = {Họ tên, Ngày sinh}</a:t>
            </a:r>
          </a:p>
        </p:txBody>
      </p:sp>
      <p:sp>
        <p:nvSpPr>
          <p:cNvPr id="27" name="Text Box 31"/>
          <p:cNvSpPr txBox="1">
            <a:spLocks noChangeArrowheads="1"/>
          </p:cNvSpPr>
          <p:nvPr/>
        </p:nvSpPr>
        <p:spPr bwMode="auto">
          <a:xfrm>
            <a:off x="6620570" y="1085418"/>
            <a:ext cx="3193481" cy="338554"/>
          </a:xfrm>
          <a:prstGeom prst="rect">
            <a:avLst/>
          </a:prstGeom>
          <a:noFill/>
          <a:ln w="9525">
            <a:noFill/>
            <a:miter lim="800000"/>
            <a:headEnd/>
            <a:tailEnd/>
          </a:ln>
          <a:effectLst/>
        </p:spPr>
        <p:txBody>
          <a:bodyPr wrap="square">
            <a:spAutoFit/>
          </a:bodyPr>
          <a:lstStyle/>
          <a:p>
            <a:pPr algn="ctr">
              <a:defRPr/>
            </a:pPr>
            <a:r>
              <a:rPr lang="en-US" sz="1600" b="1">
                <a:solidFill>
                  <a:schemeClr val="accent2">
                    <a:lumMod val="75000"/>
                  </a:schemeClr>
                </a:solidFill>
                <a:cs typeface="Tahoma" pitchFamily="34" charset="0"/>
              </a:rPr>
              <a:t>Định danh bên trong kết hợp</a:t>
            </a:r>
          </a:p>
        </p:txBody>
      </p:sp>
      <p:grpSp>
        <p:nvGrpSpPr>
          <p:cNvPr id="41995" name="Group 42"/>
          <p:cNvGrpSpPr>
            <a:grpSpLocks/>
          </p:cNvGrpSpPr>
          <p:nvPr/>
        </p:nvGrpSpPr>
        <p:grpSpPr bwMode="auto">
          <a:xfrm>
            <a:off x="6934200" y="1529917"/>
            <a:ext cx="3922690" cy="1113618"/>
            <a:chOff x="838200" y="3644117"/>
            <a:chExt cx="3407302" cy="1114220"/>
          </a:xfrm>
        </p:grpSpPr>
        <p:sp>
          <p:nvSpPr>
            <p:cNvPr id="42043" name="Text Box 16"/>
            <p:cNvSpPr txBox="1">
              <a:spLocks noChangeArrowheads="1"/>
            </p:cNvSpPr>
            <p:nvPr/>
          </p:nvSpPr>
          <p:spPr bwMode="auto">
            <a:xfrm>
              <a:off x="838200" y="3737781"/>
              <a:ext cx="1598613" cy="457200"/>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CON NGƯỜI</a:t>
              </a:r>
            </a:p>
          </p:txBody>
        </p:sp>
        <p:sp>
          <p:nvSpPr>
            <p:cNvPr id="42044" name="Text Box 21"/>
            <p:cNvSpPr txBox="1">
              <a:spLocks noChangeArrowheads="1"/>
            </p:cNvSpPr>
            <p:nvPr/>
          </p:nvSpPr>
          <p:spPr bwMode="auto">
            <a:xfrm>
              <a:off x="3238930" y="3654623"/>
              <a:ext cx="788999" cy="3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Họ tên</a:t>
              </a:r>
            </a:p>
          </p:txBody>
        </p:sp>
        <p:grpSp>
          <p:nvGrpSpPr>
            <p:cNvPr id="42045" name="Group 15"/>
            <p:cNvGrpSpPr>
              <a:grpSpLocks/>
            </p:cNvGrpSpPr>
            <p:nvPr/>
          </p:nvGrpSpPr>
          <p:grpSpPr bwMode="auto">
            <a:xfrm rot="2243961">
              <a:off x="2500704" y="3810038"/>
              <a:ext cx="762000" cy="457200"/>
              <a:chOff x="4876800" y="2395954"/>
              <a:chExt cx="762000" cy="457200"/>
            </a:xfrm>
          </p:grpSpPr>
          <p:cxnSp>
            <p:nvCxnSpPr>
              <p:cNvPr id="32" name="Straight Connector 31"/>
              <p:cNvCxnSpPr/>
              <p:nvPr/>
            </p:nvCxnSpPr>
            <p:spPr>
              <a:xfrm flipV="1">
                <a:off x="4866779" y="2470202"/>
                <a:ext cx="685800" cy="38279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054" name="Oval 53"/>
              <p:cNvSpPr>
                <a:spLocks noChangeArrowheads="1"/>
              </p:cNvSpPr>
              <p:nvPr/>
            </p:nvSpPr>
            <p:spPr bwMode="auto">
              <a:xfrm>
                <a:off x="5527675" y="2395954"/>
                <a:ext cx="111125" cy="111125"/>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grpSp>
        <p:grpSp>
          <p:nvGrpSpPr>
            <p:cNvPr id="42046" name="Group 35"/>
            <p:cNvGrpSpPr>
              <a:grpSpLocks/>
            </p:cNvGrpSpPr>
            <p:nvPr/>
          </p:nvGrpSpPr>
          <p:grpSpPr bwMode="auto">
            <a:xfrm rot="-275340">
              <a:off x="2487704" y="3644117"/>
              <a:ext cx="818587" cy="381000"/>
              <a:chOff x="2487704" y="3644117"/>
              <a:chExt cx="818587" cy="381000"/>
            </a:xfrm>
          </p:grpSpPr>
          <p:cxnSp>
            <p:nvCxnSpPr>
              <p:cNvPr id="34" name="Straight Connector 33"/>
              <p:cNvCxnSpPr/>
              <p:nvPr/>
            </p:nvCxnSpPr>
            <p:spPr>
              <a:xfrm rot="1683774" flipV="1">
                <a:off x="2487437" y="3643545"/>
                <a:ext cx="685800" cy="38120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052" name="Oval 53"/>
              <p:cNvSpPr>
                <a:spLocks noChangeArrowheads="1"/>
              </p:cNvSpPr>
              <p:nvPr/>
            </p:nvSpPr>
            <p:spPr bwMode="auto">
              <a:xfrm rot="1683774">
                <a:off x="3195166" y="3763763"/>
                <a:ext cx="111125" cy="111125"/>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grpSp>
        <p:sp>
          <p:nvSpPr>
            <p:cNvPr id="42047" name="Text Box 21"/>
            <p:cNvSpPr txBox="1">
              <a:spLocks noChangeArrowheads="1"/>
            </p:cNvSpPr>
            <p:nvPr/>
          </p:nvSpPr>
          <p:spPr bwMode="auto">
            <a:xfrm>
              <a:off x="3171169" y="4038600"/>
              <a:ext cx="1074333" cy="3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Ngày sinh</a:t>
              </a:r>
            </a:p>
          </p:txBody>
        </p:sp>
        <p:cxnSp>
          <p:nvCxnSpPr>
            <p:cNvPr id="39" name="Straight Connector 38"/>
            <p:cNvCxnSpPr/>
            <p:nvPr/>
          </p:nvCxnSpPr>
          <p:spPr>
            <a:xfrm rot="16200000" flipH="1">
              <a:off x="2498575" y="3901490"/>
              <a:ext cx="555925" cy="21907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42049" name="Oval 53"/>
            <p:cNvSpPr>
              <a:spLocks noChangeArrowheads="1"/>
            </p:cNvSpPr>
            <p:nvPr/>
          </p:nvSpPr>
          <p:spPr bwMode="auto">
            <a:xfrm rot="5822546">
              <a:off x="2848633" y="4256160"/>
              <a:ext cx="111125" cy="111125"/>
            </a:xfrm>
            <a:prstGeom prst="ellipse">
              <a:avLst/>
            </a:prstGeom>
            <a:solidFill>
              <a:schemeClr val="tx2"/>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sp>
          <p:nvSpPr>
            <p:cNvPr id="42050" name="Text Box 21"/>
            <p:cNvSpPr txBox="1">
              <a:spLocks noChangeArrowheads="1"/>
            </p:cNvSpPr>
            <p:nvPr/>
          </p:nvSpPr>
          <p:spPr bwMode="auto">
            <a:xfrm>
              <a:off x="2015779" y="4419600"/>
              <a:ext cx="2077813" cy="3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Định danh con người</a:t>
              </a:r>
            </a:p>
          </p:txBody>
        </p:sp>
      </p:grpSp>
      <p:sp>
        <p:nvSpPr>
          <p:cNvPr id="41996" name="Rectangle 32"/>
          <p:cNvSpPr>
            <a:spLocks noChangeArrowheads="1"/>
          </p:cNvSpPr>
          <p:nvPr/>
        </p:nvSpPr>
        <p:spPr bwMode="auto">
          <a:xfrm>
            <a:off x="2286001" y="3475524"/>
            <a:ext cx="1616075" cy="396875"/>
          </a:xfrm>
          <a:prstGeom prst="rect">
            <a:avLst/>
          </a:prstGeom>
          <a:solidFill>
            <a:srgbClr val="FFFFFF"/>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NHÂN VIÊN</a:t>
            </a:r>
          </a:p>
        </p:txBody>
      </p:sp>
      <p:sp>
        <p:nvSpPr>
          <p:cNvPr id="41997" name="AutoShape 33"/>
          <p:cNvSpPr>
            <a:spLocks noChangeArrowheads="1"/>
          </p:cNvSpPr>
          <p:nvPr/>
        </p:nvSpPr>
        <p:spPr bwMode="auto">
          <a:xfrm>
            <a:off x="2609850" y="4269274"/>
            <a:ext cx="1130300" cy="396875"/>
          </a:xfrm>
          <a:prstGeom prst="diamond">
            <a:avLst/>
          </a:prstGeom>
          <a:solidFill>
            <a:schemeClr val="bg1"/>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Thuộc</a:t>
            </a:r>
          </a:p>
        </p:txBody>
      </p:sp>
      <p:sp>
        <p:nvSpPr>
          <p:cNvPr id="41998" name="Rectangle 34"/>
          <p:cNvSpPr>
            <a:spLocks noChangeArrowheads="1"/>
          </p:cNvSpPr>
          <p:nvPr/>
        </p:nvSpPr>
        <p:spPr bwMode="auto">
          <a:xfrm>
            <a:off x="2286001" y="5063024"/>
            <a:ext cx="1616075" cy="398463"/>
          </a:xfrm>
          <a:prstGeom prst="rect">
            <a:avLst/>
          </a:prstGeom>
          <a:solidFill>
            <a:srgbClr val="FFFFFF"/>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BỘ PHẬN</a:t>
            </a:r>
          </a:p>
        </p:txBody>
      </p:sp>
      <p:grpSp>
        <p:nvGrpSpPr>
          <p:cNvPr id="41999" name="Group 35"/>
          <p:cNvGrpSpPr>
            <a:grpSpLocks/>
          </p:cNvGrpSpPr>
          <p:nvPr/>
        </p:nvGrpSpPr>
        <p:grpSpPr bwMode="auto">
          <a:xfrm>
            <a:off x="3902076" y="5196373"/>
            <a:ext cx="658813" cy="128588"/>
            <a:chOff x="9000" y="9829"/>
            <a:chExt cx="736" cy="178"/>
          </a:xfrm>
        </p:grpSpPr>
        <p:sp>
          <p:nvSpPr>
            <p:cNvPr id="42041" name="Line 36"/>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042" name="Oval 37"/>
            <p:cNvSpPr>
              <a:spLocks noChangeArrowheads="1"/>
            </p:cNvSpPr>
            <p:nvPr/>
          </p:nvSpPr>
          <p:spPr bwMode="auto">
            <a:xfrm>
              <a:off x="9556" y="9829"/>
              <a:ext cx="180" cy="178"/>
            </a:xfrm>
            <a:prstGeom prst="ellipse">
              <a:avLst/>
            </a:prstGeom>
            <a:solidFill>
              <a:schemeClr val="tx2"/>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2000" name="Text Box 38"/>
          <p:cNvSpPr txBox="1">
            <a:spLocks noChangeArrowheads="1"/>
          </p:cNvSpPr>
          <p:nvPr/>
        </p:nvSpPr>
        <p:spPr bwMode="auto">
          <a:xfrm>
            <a:off x="4548188" y="5196374"/>
            <a:ext cx="11366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Mã bộ phận</a:t>
            </a:r>
          </a:p>
        </p:txBody>
      </p:sp>
      <p:sp>
        <p:nvSpPr>
          <p:cNvPr id="42001" name="Line 39"/>
          <p:cNvSpPr>
            <a:spLocks noChangeShapeType="1"/>
          </p:cNvSpPr>
          <p:nvPr/>
        </p:nvSpPr>
        <p:spPr bwMode="auto">
          <a:xfrm>
            <a:off x="3160713" y="3872399"/>
            <a:ext cx="0" cy="3968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002" name="Line 40"/>
          <p:cNvSpPr>
            <a:spLocks noChangeShapeType="1"/>
          </p:cNvSpPr>
          <p:nvPr/>
        </p:nvSpPr>
        <p:spPr bwMode="auto">
          <a:xfrm>
            <a:off x="3160713" y="4666149"/>
            <a:ext cx="0" cy="3968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42003" name="Group 41"/>
          <p:cNvGrpSpPr>
            <a:grpSpLocks/>
          </p:cNvGrpSpPr>
          <p:nvPr/>
        </p:nvGrpSpPr>
        <p:grpSpPr bwMode="auto">
          <a:xfrm>
            <a:off x="3886200" y="3627923"/>
            <a:ext cx="660400" cy="128588"/>
            <a:chOff x="9000" y="9829"/>
            <a:chExt cx="736" cy="178"/>
          </a:xfrm>
        </p:grpSpPr>
        <p:sp>
          <p:nvSpPr>
            <p:cNvPr id="42039" name="Line 42"/>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040" name="Oval 43"/>
            <p:cNvSpPr>
              <a:spLocks noChangeArrowheads="1"/>
            </p:cNvSpPr>
            <p:nvPr/>
          </p:nvSpPr>
          <p:spPr bwMode="auto">
            <a:xfrm>
              <a:off x="9556" y="9829"/>
              <a:ext cx="180" cy="178"/>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2004" name="Text Box 44"/>
          <p:cNvSpPr txBox="1">
            <a:spLocks noChangeArrowheads="1"/>
          </p:cNvSpPr>
          <p:nvPr/>
        </p:nvSpPr>
        <p:spPr bwMode="auto">
          <a:xfrm>
            <a:off x="4572000" y="3551723"/>
            <a:ext cx="113823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thứ tự</a:t>
            </a:r>
          </a:p>
        </p:txBody>
      </p:sp>
      <p:sp>
        <p:nvSpPr>
          <p:cNvPr id="42005" name="Text Box 45"/>
          <p:cNvSpPr txBox="1">
            <a:spLocks noChangeArrowheads="1"/>
          </p:cNvSpPr>
          <p:nvPr/>
        </p:nvSpPr>
        <p:spPr bwMode="auto">
          <a:xfrm>
            <a:off x="3255964" y="3872399"/>
            <a:ext cx="484187"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(1,1)</a:t>
            </a:r>
          </a:p>
        </p:txBody>
      </p:sp>
      <p:sp>
        <p:nvSpPr>
          <p:cNvPr id="42006" name="Text Box 46"/>
          <p:cNvSpPr txBox="1">
            <a:spLocks noChangeArrowheads="1"/>
          </p:cNvSpPr>
          <p:nvPr/>
        </p:nvSpPr>
        <p:spPr bwMode="auto">
          <a:xfrm>
            <a:off x="3255964" y="4799499"/>
            <a:ext cx="48418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grpSp>
        <p:nvGrpSpPr>
          <p:cNvPr id="12" name="Group 47"/>
          <p:cNvGrpSpPr>
            <a:grpSpLocks/>
          </p:cNvGrpSpPr>
          <p:nvPr/>
        </p:nvGrpSpPr>
        <p:grpSpPr bwMode="auto">
          <a:xfrm>
            <a:off x="2895601" y="3475523"/>
            <a:ext cx="1409023" cy="1371600"/>
            <a:chOff x="2700" y="5517"/>
            <a:chExt cx="1571" cy="1620"/>
          </a:xfrm>
          <a:solidFill>
            <a:schemeClr val="tx2"/>
          </a:solidFill>
        </p:grpSpPr>
        <p:sp>
          <p:nvSpPr>
            <p:cNvPr id="60" name="Line 48"/>
            <p:cNvSpPr>
              <a:spLocks noChangeShapeType="1"/>
            </p:cNvSpPr>
            <p:nvPr/>
          </p:nvSpPr>
          <p:spPr bwMode="auto">
            <a:xfrm flipV="1">
              <a:off x="2700" y="6957"/>
              <a:ext cx="1260" cy="180"/>
            </a:xfrm>
            <a:prstGeom prst="line">
              <a:avLst/>
            </a:prstGeom>
            <a:grpFill/>
            <a:ln w="25400">
              <a:solidFill>
                <a:schemeClr val="tx2"/>
              </a:solidFill>
              <a:round/>
              <a:headEnd/>
              <a:tailEnd/>
            </a:ln>
            <a:effectLst/>
          </p:spPr>
          <p:txBody>
            <a:bodyPr/>
            <a:lstStyle/>
            <a:p>
              <a:pPr algn="ctr">
                <a:defRPr/>
              </a:pPr>
              <a:endParaRPr lang="en-US" sz="1400">
                <a:solidFill>
                  <a:schemeClr val="tx2"/>
                </a:solidFill>
                <a:cs typeface="Tahoma" pitchFamily="34" charset="0"/>
              </a:endParaRPr>
            </a:p>
          </p:txBody>
        </p:sp>
        <p:sp>
          <p:nvSpPr>
            <p:cNvPr id="61" name="Line 49"/>
            <p:cNvSpPr>
              <a:spLocks noChangeShapeType="1"/>
            </p:cNvSpPr>
            <p:nvPr/>
          </p:nvSpPr>
          <p:spPr bwMode="auto">
            <a:xfrm rot="16839782" flipV="1">
              <a:off x="3425" y="6299"/>
              <a:ext cx="1277" cy="71"/>
            </a:xfrm>
            <a:prstGeom prst="line">
              <a:avLst/>
            </a:prstGeom>
            <a:grpFill/>
            <a:ln w="25400">
              <a:solidFill>
                <a:schemeClr val="tx2"/>
              </a:solidFill>
              <a:round/>
              <a:headEnd/>
              <a:tailEnd/>
            </a:ln>
            <a:effectLst/>
          </p:spPr>
          <p:txBody>
            <a:bodyPr/>
            <a:lstStyle/>
            <a:p>
              <a:pPr algn="ctr">
                <a:defRPr/>
              </a:pPr>
              <a:endParaRPr lang="en-US" sz="1400">
                <a:solidFill>
                  <a:schemeClr val="tx2"/>
                </a:solidFill>
                <a:cs typeface="Tahoma" pitchFamily="34" charset="0"/>
              </a:endParaRPr>
            </a:p>
          </p:txBody>
        </p:sp>
        <p:sp>
          <p:nvSpPr>
            <p:cNvPr id="62" name="Oval 50"/>
            <p:cNvSpPr>
              <a:spLocks noChangeArrowheads="1"/>
            </p:cNvSpPr>
            <p:nvPr/>
          </p:nvSpPr>
          <p:spPr bwMode="auto">
            <a:xfrm rot="-4760218">
              <a:off x="4093" y="5519"/>
              <a:ext cx="180" cy="176"/>
            </a:xfrm>
            <a:prstGeom prst="ellipse">
              <a:avLst/>
            </a:prstGeom>
            <a:grpFill/>
            <a:ln w="25400" algn="ctr">
              <a:solidFill>
                <a:schemeClr val="tx2"/>
              </a:solidFill>
              <a:round/>
              <a:headEnd/>
              <a:tailEnd/>
            </a:ln>
            <a:effectLst/>
          </p:spPr>
          <p:txBody>
            <a:bodyPr/>
            <a:lstStyle/>
            <a:p>
              <a:pPr algn="ctr">
                <a:defRPr/>
              </a:pPr>
              <a:endParaRPr lang="en-US" sz="1400">
                <a:solidFill>
                  <a:schemeClr val="tx2"/>
                </a:solidFill>
                <a:cs typeface="Tahoma" pitchFamily="34" charset="0"/>
              </a:endParaRPr>
            </a:p>
          </p:txBody>
        </p:sp>
      </p:grpSp>
      <p:sp>
        <p:nvSpPr>
          <p:cNvPr id="42008" name="Text Box 70"/>
          <p:cNvSpPr txBox="1">
            <a:spLocks noChangeArrowheads="1"/>
          </p:cNvSpPr>
          <p:nvPr/>
        </p:nvSpPr>
        <p:spPr bwMode="auto">
          <a:xfrm>
            <a:off x="2057400" y="5685324"/>
            <a:ext cx="3048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INV = {Số thứ tự, BỘ PHẬN}</a:t>
            </a:r>
          </a:p>
        </p:txBody>
      </p:sp>
      <p:sp>
        <p:nvSpPr>
          <p:cNvPr id="64" name="Text Box 31"/>
          <p:cNvSpPr txBox="1">
            <a:spLocks noChangeArrowheads="1"/>
          </p:cNvSpPr>
          <p:nvPr/>
        </p:nvSpPr>
        <p:spPr bwMode="auto">
          <a:xfrm>
            <a:off x="2057400" y="3018324"/>
            <a:ext cx="2759473" cy="338554"/>
          </a:xfrm>
          <a:prstGeom prst="rect">
            <a:avLst/>
          </a:prstGeom>
          <a:noFill/>
          <a:ln w="9525">
            <a:noFill/>
            <a:miter lim="800000"/>
            <a:headEnd/>
            <a:tailEnd/>
          </a:ln>
          <a:effectLst/>
        </p:spPr>
        <p:txBody>
          <a:bodyPr wrap="none">
            <a:spAutoFit/>
          </a:bodyPr>
          <a:lstStyle/>
          <a:p>
            <a:pPr algn="ctr">
              <a:defRPr/>
            </a:pPr>
            <a:r>
              <a:rPr lang="en-US" sz="1600" b="1" dirty="0" err="1">
                <a:solidFill>
                  <a:schemeClr val="accent2">
                    <a:lumMod val="75000"/>
                  </a:schemeClr>
                </a:solidFill>
                <a:cs typeface="Tahoma" pitchFamily="34" charset="0"/>
              </a:rPr>
              <a:t>Định</a:t>
            </a:r>
            <a:r>
              <a:rPr lang="en-US" sz="1600" b="1" dirty="0">
                <a:solidFill>
                  <a:schemeClr val="accent2">
                    <a:lumMod val="75000"/>
                  </a:schemeClr>
                </a:solidFill>
                <a:cs typeface="Tahoma" pitchFamily="34" charset="0"/>
              </a:rPr>
              <a:t> </a:t>
            </a:r>
            <a:r>
              <a:rPr lang="en-US" sz="1600" b="1" dirty="0" err="1">
                <a:solidFill>
                  <a:schemeClr val="accent2">
                    <a:lumMod val="75000"/>
                  </a:schemeClr>
                </a:solidFill>
                <a:cs typeface="Tahoma" pitchFamily="34" charset="0"/>
              </a:rPr>
              <a:t>danh</a:t>
            </a:r>
            <a:r>
              <a:rPr lang="en-US" sz="1600" b="1" dirty="0">
                <a:solidFill>
                  <a:schemeClr val="accent2">
                    <a:lumMod val="75000"/>
                  </a:schemeClr>
                </a:solidFill>
                <a:cs typeface="Tahoma" pitchFamily="34" charset="0"/>
              </a:rPr>
              <a:t> </a:t>
            </a:r>
            <a:r>
              <a:rPr lang="en-US" sz="1600" b="1" dirty="0" err="1">
                <a:solidFill>
                  <a:schemeClr val="accent2">
                    <a:lumMod val="75000"/>
                  </a:schemeClr>
                </a:solidFill>
                <a:cs typeface="Tahoma" pitchFamily="34" charset="0"/>
              </a:rPr>
              <a:t>bên</a:t>
            </a:r>
            <a:r>
              <a:rPr lang="en-US" sz="1600" b="1" dirty="0">
                <a:solidFill>
                  <a:schemeClr val="accent2">
                    <a:lumMod val="75000"/>
                  </a:schemeClr>
                </a:solidFill>
                <a:cs typeface="Tahoma" pitchFamily="34" charset="0"/>
              </a:rPr>
              <a:t> </a:t>
            </a:r>
            <a:r>
              <a:rPr lang="en-US" sz="1600" b="1" dirty="0" err="1">
                <a:solidFill>
                  <a:schemeClr val="accent2">
                    <a:lumMod val="75000"/>
                  </a:schemeClr>
                </a:solidFill>
                <a:cs typeface="Tahoma" pitchFamily="34" charset="0"/>
              </a:rPr>
              <a:t>trong</a:t>
            </a:r>
            <a:r>
              <a:rPr lang="en-US" sz="1600" b="1" dirty="0">
                <a:solidFill>
                  <a:schemeClr val="accent2">
                    <a:lumMod val="75000"/>
                  </a:schemeClr>
                </a:solidFill>
                <a:cs typeface="Tahoma" pitchFamily="34" charset="0"/>
              </a:rPr>
              <a:t> </a:t>
            </a:r>
            <a:r>
              <a:rPr lang="en-US" sz="1600" b="1" dirty="0" err="1">
                <a:solidFill>
                  <a:schemeClr val="accent2">
                    <a:lumMod val="75000"/>
                  </a:schemeClr>
                </a:solidFill>
                <a:cs typeface="Tahoma" pitchFamily="34" charset="0"/>
              </a:rPr>
              <a:t>kết</a:t>
            </a:r>
            <a:r>
              <a:rPr lang="en-US" sz="1600" b="1" dirty="0">
                <a:solidFill>
                  <a:schemeClr val="accent2">
                    <a:lumMod val="75000"/>
                  </a:schemeClr>
                </a:solidFill>
                <a:cs typeface="Tahoma" pitchFamily="34" charset="0"/>
              </a:rPr>
              <a:t> </a:t>
            </a:r>
            <a:r>
              <a:rPr lang="en-US" sz="1600" b="1" dirty="0" err="1">
                <a:solidFill>
                  <a:schemeClr val="accent2">
                    <a:lumMod val="75000"/>
                  </a:schemeClr>
                </a:solidFill>
                <a:cs typeface="Tahoma" pitchFamily="34" charset="0"/>
              </a:rPr>
              <a:t>hợ</a:t>
            </a:r>
            <a:r>
              <a:rPr lang="en-US" sz="1400" b="1" dirty="0" err="1">
                <a:solidFill>
                  <a:schemeClr val="accent2">
                    <a:lumMod val="75000"/>
                  </a:schemeClr>
                </a:solidFill>
                <a:cs typeface="Tahoma" pitchFamily="34" charset="0"/>
              </a:rPr>
              <a:t>p</a:t>
            </a:r>
            <a:endParaRPr lang="en-US" sz="1400" b="1" dirty="0">
              <a:solidFill>
                <a:schemeClr val="accent2">
                  <a:lumMod val="75000"/>
                </a:schemeClr>
              </a:solidFill>
              <a:cs typeface="Tahoma" pitchFamily="34" charset="0"/>
            </a:endParaRPr>
          </a:p>
        </p:txBody>
      </p:sp>
      <p:grpSp>
        <p:nvGrpSpPr>
          <p:cNvPr id="42012" name="Group 111"/>
          <p:cNvGrpSpPr>
            <a:grpSpLocks/>
          </p:cNvGrpSpPr>
          <p:nvPr/>
        </p:nvGrpSpPr>
        <p:grpSpPr bwMode="auto">
          <a:xfrm>
            <a:off x="6024564" y="3323123"/>
            <a:ext cx="4059237" cy="2209800"/>
            <a:chOff x="4500563" y="3505200"/>
            <a:chExt cx="4058889" cy="2209800"/>
          </a:xfrm>
        </p:grpSpPr>
        <p:sp>
          <p:nvSpPr>
            <p:cNvPr id="42013" name="AutoShape 57"/>
            <p:cNvSpPr>
              <a:spLocks noChangeArrowheads="1"/>
            </p:cNvSpPr>
            <p:nvPr/>
          </p:nvSpPr>
          <p:spPr bwMode="auto">
            <a:xfrm>
              <a:off x="5791200" y="4203699"/>
              <a:ext cx="1033462" cy="444500"/>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Của</a:t>
              </a:r>
            </a:p>
          </p:txBody>
        </p:sp>
        <p:sp>
          <p:nvSpPr>
            <p:cNvPr id="42014" name="Rectangle 58"/>
            <p:cNvSpPr>
              <a:spLocks noChangeArrowheads="1"/>
            </p:cNvSpPr>
            <p:nvPr/>
          </p:nvSpPr>
          <p:spPr bwMode="auto">
            <a:xfrm>
              <a:off x="5638800" y="3505200"/>
              <a:ext cx="1295400" cy="304800"/>
            </a:xfrm>
            <a:prstGeom prst="rect">
              <a:avLst/>
            </a:prstGeom>
            <a:solidFill>
              <a:srgbClr val="FFFFFF"/>
            </a:solidFill>
            <a:ln w="28575" algn="ctr">
              <a:solidFill>
                <a:srgbClr val="333399"/>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ĐƠN HÀNG</a:t>
              </a:r>
            </a:p>
          </p:txBody>
        </p:sp>
        <p:sp>
          <p:nvSpPr>
            <p:cNvPr id="42015" name="Rectangle 59"/>
            <p:cNvSpPr>
              <a:spLocks noChangeArrowheads="1"/>
            </p:cNvSpPr>
            <p:nvPr/>
          </p:nvSpPr>
          <p:spPr bwMode="auto">
            <a:xfrm>
              <a:off x="7325360" y="3505200"/>
              <a:ext cx="1209040" cy="304799"/>
            </a:xfrm>
            <a:prstGeom prst="rect">
              <a:avLst/>
            </a:prstGeom>
            <a:solidFill>
              <a:srgbClr val="FFFFFF"/>
            </a:solidFill>
            <a:ln w="28575" algn="ctr">
              <a:solidFill>
                <a:srgbClr val="333399"/>
              </a:solidFill>
              <a:miter lim="800000"/>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SẢN PHẨM</a:t>
              </a:r>
            </a:p>
          </p:txBody>
        </p:sp>
        <p:sp>
          <p:nvSpPr>
            <p:cNvPr id="42016" name="Rectangle 60"/>
            <p:cNvSpPr>
              <a:spLocks noChangeArrowheads="1"/>
            </p:cNvSpPr>
            <p:nvPr/>
          </p:nvSpPr>
          <p:spPr bwMode="auto">
            <a:xfrm>
              <a:off x="6400800" y="5181600"/>
              <a:ext cx="1476375" cy="395287"/>
            </a:xfrm>
            <a:prstGeom prst="rect">
              <a:avLst/>
            </a:prstGeom>
            <a:solidFill>
              <a:srgbClr val="FFFFFF"/>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CT ĐƠN HÀNG</a:t>
              </a:r>
            </a:p>
          </p:txBody>
        </p:sp>
        <p:sp>
          <p:nvSpPr>
            <p:cNvPr id="42017" name="Line 62"/>
            <p:cNvSpPr>
              <a:spLocks noChangeShapeType="1"/>
            </p:cNvSpPr>
            <p:nvPr/>
          </p:nvSpPr>
          <p:spPr bwMode="auto">
            <a:xfrm>
              <a:off x="6248400" y="3810000"/>
              <a:ext cx="45719" cy="38099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018" name="Line 63"/>
            <p:cNvSpPr>
              <a:spLocks noChangeShapeType="1"/>
            </p:cNvSpPr>
            <p:nvPr/>
          </p:nvSpPr>
          <p:spPr bwMode="auto">
            <a:xfrm>
              <a:off x="6324600" y="4648200"/>
              <a:ext cx="533400" cy="533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019" name="Line 64"/>
            <p:cNvSpPr>
              <a:spLocks noChangeShapeType="1"/>
            </p:cNvSpPr>
            <p:nvPr/>
          </p:nvSpPr>
          <p:spPr bwMode="auto">
            <a:xfrm flipH="1">
              <a:off x="7924799" y="3809999"/>
              <a:ext cx="66674"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020" name="Line 65"/>
            <p:cNvSpPr>
              <a:spLocks noChangeShapeType="1"/>
            </p:cNvSpPr>
            <p:nvPr/>
          </p:nvSpPr>
          <p:spPr bwMode="auto">
            <a:xfrm flipH="1">
              <a:off x="7391400" y="4648198"/>
              <a:ext cx="571500" cy="53340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021" name="Text Box 69"/>
            <p:cNvSpPr txBox="1">
              <a:spLocks noChangeArrowheads="1"/>
            </p:cNvSpPr>
            <p:nvPr/>
          </p:nvSpPr>
          <p:spPr bwMode="auto">
            <a:xfrm>
              <a:off x="4500563" y="3733800"/>
              <a:ext cx="985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đơn hàng</a:t>
              </a:r>
            </a:p>
          </p:txBody>
        </p:sp>
        <p:grpSp>
          <p:nvGrpSpPr>
            <p:cNvPr id="42022" name="Group 70"/>
            <p:cNvGrpSpPr>
              <a:grpSpLocks/>
            </p:cNvGrpSpPr>
            <p:nvPr/>
          </p:nvGrpSpPr>
          <p:grpSpPr bwMode="auto">
            <a:xfrm rot="10800000">
              <a:off x="5791200" y="5257800"/>
              <a:ext cx="603250" cy="144463"/>
              <a:chOff x="9000" y="9829"/>
              <a:chExt cx="736" cy="178"/>
            </a:xfrm>
          </p:grpSpPr>
          <p:sp>
            <p:nvSpPr>
              <p:cNvPr id="42037" name="Line 71"/>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2038" name="Oval 72"/>
              <p:cNvSpPr>
                <a:spLocks noChangeArrowheads="1"/>
              </p:cNvSpPr>
              <p:nvPr/>
            </p:nvSpPr>
            <p:spPr bwMode="auto">
              <a:xfrm>
                <a:off x="9556" y="9829"/>
                <a:ext cx="180" cy="178"/>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2023" name="Text Box 73"/>
            <p:cNvSpPr txBox="1">
              <a:spLocks noChangeArrowheads="1"/>
            </p:cNvSpPr>
            <p:nvPr/>
          </p:nvSpPr>
          <p:spPr bwMode="auto">
            <a:xfrm>
              <a:off x="5076825" y="5362575"/>
              <a:ext cx="866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thứ tự</a:t>
              </a:r>
            </a:p>
          </p:txBody>
        </p:sp>
        <p:grpSp>
          <p:nvGrpSpPr>
            <p:cNvPr id="17" name="Group 77"/>
            <p:cNvGrpSpPr>
              <a:grpSpLocks/>
            </p:cNvGrpSpPr>
            <p:nvPr/>
          </p:nvGrpSpPr>
          <p:grpSpPr bwMode="auto">
            <a:xfrm>
              <a:off x="6172200" y="4876800"/>
              <a:ext cx="533400" cy="609600"/>
              <a:chOff x="4785" y="12853"/>
              <a:chExt cx="795" cy="896"/>
            </a:xfrm>
            <a:solidFill>
              <a:schemeClr val="tx2"/>
            </a:solidFill>
          </p:grpSpPr>
          <p:sp>
            <p:nvSpPr>
              <p:cNvPr id="87" name="Line 78"/>
              <p:cNvSpPr>
                <a:spLocks noChangeShapeType="1"/>
              </p:cNvSpPr>
              <p:nvPr/>
            </p:nvSpPr>
            <p:spPr bwMode="auto">
              <a:xfrm flipH="1">
                <a:off x="4860" y="12853"/>
                <a:ext cx="720" cy="180"/>
              </a:xfrm>
              <a:prstGeom prst="line">
                <a:avLst/>
              </a:prstGeom>
              <a:grpFill/>
              <a:ln w="25400">
                <a:solidFill>
                  <a:schemeClr val="tx2"/>
                </a:solidFill>
                <a:round/>
                <a:headEnd/>
                <a:tailEnd/>
              </a:ln>
              <a:effectLst/>
            </p:spPr>
            <p:txBody>
              <a:bodyPr/>
              <a:lstStyle/>
              <a:p>
                <a:pPr algn="ctr">
                  <a:defRPr/>
                </a:pPr>
                <a:endParaRPr lang="en-US" sz="1400">
                  <a:solidFill>
                    <a:schemeClr val="tx2"/>
                  </a:solidFill>
                  <a:cs typeface="Tahoma" pitchFamily="34" charset="0"/>
                </a:endParaRPr>
              </a:p>
            </p:txBody>
          </p:sp>
          <p:sp>
            <p:nvSpPr>
              <p:cNvPr id="88" name="Line 79"/>
              <p:cNvSpPr>
                <a:spLocks noChangeShapeType="1"/>
              </p:cNvSpPr>
              <p:nvPr/>
            </p:nvSpPr>
            <p:spPr bwMode="auto">
              <a:xfrm>
                <a:off x="4860" y="13033"/>
                <a:ext cx="0" cy="540"/>
              </a:xfrm>
              <a:prstGeom prst="line">
                <a:avLst/>
              </a:prstGeom>
              <a:grpFill/>
              <a:ln w="25400">
                <a:solidFill>
                  <a:schemeClr val="tx2"/>
                </a:solidFill>
                <a:round/>
                <a:headEnd/>
                <a:tailEnd/>
              </a:ln>
              <a:effectLst/>
            </p:spPr>
            <p:txBody>
              <a:bodyPr/>
              <a:lstStyle/>
              <a:p>
                <a:pPr algn="ctr">
                  <a:defRPr/>
                </a:pPr>
                <a:endParaRPr lang="en-US" sz="1400">
                  <a:solidFill>
                    <a:schemeClr val="tx2"/>
                  </a:solidFill>
                  <a:cs typeface="Tahoma" pitchFamily="34" charset="0"/>
                </a:endParaRPr>
              </a:p>
            </p:txBody>
          </p:sp>
          <p:sp>
            <p:nvSpPr>
              <p:cNvPr id="89" name="Oval 80"/>
              <p:cNvSpPr>
                <a:spLocks noChangeArrowheads="1"/>
              </p:cNvSpPr>
              <p:nvPr/>
            </p:nvSpPr>
            <p:spPr bwMode="auto">
              <a:xfrm>
                <a:off x="4785" y="13573"/>
                <a:ext cx="180" cy="176"/>
              </a:xfrm>
              <a:prstGeom prst="ellipse">
                <a:avLst/>
              </a:prstGeom>
              <a:grpFill/>
              <a:ln w="25400" algn="ctr">
                <a:solidFill>
                  <a:schemeClr val="tx2"/>
                </a:solidFill>
                <a:round/>
                <a:headEnd/>
                <a:tailEnd/>
              </a:ln>
              <a:effectLst/>
            </p:spPr>
            <p:txBody>
              <a:bodyPr/>
              <a:lstStyle/>
              <a:p>
                <a:pPr algn="ctr">
                  <a:defRPr/>
                </a:pPr>
                <a:endParaRPr lang="en-US" sz="1400">
                  <a:solidFill>
                    <a:schemeClr val="tx2"/>
                  </a:solidFill>
                  <a:cs typeface="Tahoma" pitchFamily="34" charset="0"/>
                </a:endParaRPr>
              </a:p>
            </p:txBody>
          </p:sp>
        </p:grpSp>
        <p:sp>
          <p:nvSpPr>
            <p:cNvPr id="42025" name="Text Box 83"/>
            <p:cNvSpPr txBox="1">
              <a:spLocks noChangeArrowheads="1"/>
            </p:cNvSpPr>
            <p:nvPr/>
          </p:nvSpPr>
          <p:spPr bwMode="auto">
            <a:xfrm>
              <a:off x="6553200" y="4962525"/>
              <a:ext cx="4429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(1,1)</a:t>
              </a:r>
            </a:p>
          </p:txBody>
        </p:sp>
        <p:sp>
          <p:nvSpPr>
            <p:cNvPr id="42026" name="Text Box 84"/>
            <p:cNvSpPr txBox="1">
              <a:spLocks noChangeArrowheads="1"/>
            </p:cNvSpPr>
            <p:nvPr/>
          </p:nvSpPr>
          <p:spPr bwMode="auto">
            <a:xfrm>
              <a:off x="7543800" y="4967287"/>
              <a:ext cx="56673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(1,1)</a:t>
              </a:r>
            </a:p>
          </p:txBody>
        </p:sp>
        <p:sp>
          <p:nvSpPr>
            <p:cNvPr id="42027" name="Text Box 85"/>
            <p:cNvSpPr txBox="1">
              <a:spLocks noChangeArrowheads="1"/>
            </p:cNvSpPr>
            <p:nvPr/>
          </p:nvSpPr>
          <p:spPr bwMode="auto">
            <a:xfrm>
              <a:off x="8077200" y="3886199"/>
              <a:ext cx="4429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42028" name="Text Box 86"/>
            <p:cNvSpPr txBox="1">
              <a:spLocks noChangeArrowheads="1"/>
            </p:cNvSpPr>
            <p:nvPr/>
          </p:nvSpPr>
          <p:spPr bwMode="auto">
            <a:xfrm>
              <a:off x="5715000" y="3886199"/>
              <a:ext cx="44291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(1,n)</a:t>
              </a:r>
            </a:p>
          </p:txBody>
        </p:sp>
        <p:grpSp>
          <p:nvGrpSpPr>
            <p:cNvPr id="42029" name="Group 96"/>
            <p:cNvGrpSpPr>
              <a:grpSpLocks/>
            </p:cNvGrpSpPr>
            <p:nvPr/>
          </p:nvGrpSpPr>
          <p:grpSpPr bwMode="auto">
            <a:xfrm>
              <a:off x="7391400" y="4114799"/>
              <a:ext cx="1168052" cy="533400"/>
              <a:chOff x="7391400" y="4267200"/>
              <a:chExt cx="1168052" cy="533400"/>
            </a:xfrm>
          </p:grpSpPr>
          <p:sp>
            <p:nvSpPr>
              <p:cNvPr id="42035" name="AutoShape 61"/>
              <p:cNvSpPr>
                <a:spLocks noChangeArrowheads="1"/>
              </p:cNvSpPr>
              <p:nvPr/>
            </p:nvSpPr>
            <p:spPr bwMode="auto">
              <a:xfrm>
                <a:off x="7391400" y="4267200"/>
                <a:ext cx="1143000" cy="533400"/>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42036" name="TextBox 95"/>
              <p:cNvSpPr txBox="1">
                <a:spLocks noChangeArrowheads="1"/>
              </p:cNvSpPr>
              <p:nvPr/>
            </p:nvSpPr>
            <p:spPr bwMode="auto">
              <a:xfrm>
                <a:off x="7416452" y="4376957"/>
                <a:ext cx="1143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Liên quan</a:t>
                </a:r>
              </a:p>
            </p:txBody>
          </p:sp>
        </p:grpSp>
        <p:grpSp>
          <p:nvGrpSpPr>
            <p:cNvPr id="42030" name="Group 106"/>
            <p:cNvGrpSpPr>
              <a:grpSpLocks/>
            </p:cNvGrpSpPr>
            <p:nvPr/>
          </p:nvGrpSpPr>
          <p:grpSpPr bwMode="auto">
            <a:xfrm>
              <a:off x="6248400" y="4724400"/>
              <a:ext cx="2025770" cy="119743"/>
              <a:chOff x="6248400" y="4724400"/>
              <a:chExt cx="2025770" cy="119743"/>
            </a:xfrm>
          </p:grpSpPr>
          <p:sp>
            <p:nvSpPr>
              <p:cNvPr id="42033" name="Oval 80"/>
              <p:cNvSpPr>
                <a:spLocks noChangeArrowheads="1"/>
              </p:cNvSpPr>
              <p:nvPr/>
            </p:nvSpPr>
            <p:spPr bwMode="auto">
              <a:xfrm>
                <a:off x="8153400" y="4724400"/>
                <a:ext cx="120770" cy="119743"/>
              </a:xfrm>
              <a:prstGeom prst="ellipse">
                <a:avLst/>
              </a:prstGeom>
              <a:solidFill>
                <a:schemeClr val="tx2"/>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cxnSp>
            <p:nvCxnSpPr>
              <p:cNvPr id="106" name="Straight Connector 105"/>
              <p:cNvCxnSpPr/>
              <p:nvPr/>
            </p:nvCxnSpPr>
            <p:spPr>
              <a:xfrm>
                <a:off x="6248250" y="4800600"/>
                <a:ext cx="1904836"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42031" name="Oval 53"/>
            <p:cNvSpPr>
              <a:spLocks noChangeArrowheads="1"/>
            </p:cNvSpPr>
            <p:nvPr/>
          </p:nvSpPr>
          <p:spPr bwMode="auto">
            <a:xfrm rot="1683774">
              <a:off x="4947767" y="3611363"/>
              <a:ext cx="111125" cy="111125"/>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cxnSp>
          <p:nvCxnSpPr>
            <p:cNvPr id="111" name="Straight Connector 110"/>
            <p:cNvCxnSpPr>
              <a:stCxn id="42031" idx="7"/>
              <a:endCxn id="42014" idx="1"/>
            </p:cNvCxnSpPr>
            <p:nvPr/>
          </p:nvCxnSpPr>
          <p:spPr>
            <a:xfrm rot="16200000" flipH="1">
              <a:off x="5344246" y="3363144"/>
              <a:ext cx="6350" cy="582562"/>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77" name="Text Box 81"/>
          <p:cNvSpPr txBox="1">
            <a:spLocks noChangeArrowheads="1"/>
          </p:cNvSpPr>
          <p:nvPr/>
        </p:nvSpPr>
        <p:spPr bwMode="auto">
          <a:xfrm>
            <a:off x="7202807" y="5541748"/>
            <a:ext cx="3190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0">
                <a:solidFill>
                  <a:schemeClr val="tx2"/>
                </a:solidFill>
                <a:cs typeface="Tahoma" panose="020B0604030504040204" pitchFamily="34" charset="0"/>
              </a:rPr>
              <a:t>I</a:t>
            </a:r>
            <a:r>
              <a:rPr lang="en-US" sz="1400" b="0" baseline="-25000">
                <a:solidFill>
                  <a:schemeClr val="tx2"/>
                </a:solidFill>
                <a:cs typeface="Tahoma" panose="020B0604030504040204" pitchFamily="34" charset="0"/>
              </a:rPr>
              <a:t>1CTDH</a:t>
            </a:r>
            <a:r>
              <a:rPr lang="en-US" sz="1400" b="0">
                <a:solidFill>
                  <a:schemeClr val="tx2"/>
                </a:solidFill>
                <a:cs typeface="Tahoma" panose="020B0604030504040204" pitchFamily="34" charset="0"/>
              </a:rPr>
              <a:t> = {ĐƠN HÀNG, SẢN PHẨM}</a:t>
            </a:r>
          </a:p>
        </p:txBody>
      </p:sp>
      <p:sp>
        <p:nvSpPr>
          <p:cNvPr id="78" name="Text Box 82"/>
          <p:cNvSpPr txBox="1">
            <a:spLocks noChangeArrowheads="1"/>
          </p:cNvSpPr>
          <p:nvPr/>
        </p:nvSpPr>
        <p:spPr bwMode="auto">
          <a:xfrm>
            <a:off x="7202807" y="5837023"/>
            <a:ext cx="31146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0" dirty="0">
                <a:solidFill>
                  <a:schemeClr val="tx2"/>
                </a:solidFill>
                <a:cs typeface="Tahoma" panose="020B0604030504040204" pitchFamily="34" charset="0"/>
              </a:rPr>
              <a:t>I</a:t>
            </a:r>
            <a:r>
              <a:rPr lang="en-US" sz="1400" b="0" baseline="-25000" dirty="0">
                <a:solidFill>
                  <a:schemeClr val="tx2"/>
                </a:solidFill>
                <a:cs typeface="Tahoma" panose="020B0604030504040204" pitchFamily="34" charset="0"/>
              </a:rPr>
              <a:t>2CTDH</a:t>
            </a:r>
            <a:r>
              <a:rPr lang="en-US" sz="1400" b="0" dirty="0">
                <a:solidFill>
                  <a:schemeClr val="tx2"/>
                </a:solidFill>
                <a:cs typeface="Tahoma" panose="020B0604030504040204" pitchFamily="34" charset="0"/>
              </a:rPr>
              <a:t> = {ĐƠN HÀNG, </a:t>
            </a:r>
            <a:r>
              <a:rPr lang="en-US" sz="1400" b="0" dirty="0" err="1">
                <a:solidFill>
                  <a:schemeClr val="tx2"/>
                </a:solidFill>
                <a:cs typeface="Tahoma" panose="020B0604030504040204" pitchFamily="34" charset="0"/>
              </a:rPr>
              <a:t>Số</a:t>
            </a:r>
            <a:r>
              <a:rPr lang="en-US" sz="1400" b="0" dirty="0">
                <a:solidFill>
                  <a:schemeClr val="tx2"/>
                </a:solidFill>
                <a:cs typeface="Tahoma" panose="020B0604030504040204" pitchFamily="34" charset="0"/>
              </a:rPr>
              <a:t> </a:t>
            </a:r>
            <a:r>
              <a:rPr lang="en-US" sz="1400" b="0" dirty="0" err="1">
                <a:solidFill>
                  <a:schemeClr val="tx2"/>
                </a:solidFill>
                <a:cs typeface="Tahoma" panose="020B0604030504040204" pitchFamily="34" charset="0"/>
              </a:rPr>
              <a:t>thứ</a:t>
            </a:r>
            <a:r>
              <a:rPr lang="en-US" sz="1400" b="0" dirty="0">
                <a:solidFill>
                  <a:schemeClr val="tx2"/>
                </a:solidFill>
                <a:cs typeface="Tahoma" panose="020B0604030504040204" pitchFamily="34" charset="0"/>
              </a:rPr>
              <a:t> </a:t>
            </a:r>
            <a:r>
              <a:rPr lang="en-US" sz="1400" b="0" dirty="0" err="1">
                <a:solidFill>
                  <a:schemeClr val="tx2"/>
                </a:solidFill>
                <a:cs typeface="Tahoma" panose="020B0604030504040204" pitchFamily="34" charset="0"/>
              </a:rPr>
              <a:t>tự</a:t>
            </a:r>
            <a:r>
              <a:rPr lang="en-US" sz="1400" b="0" dirty="0">
                <a:solidFill>
                  <a:schemeClr val="tx2"/>
                </a:solidFill>
                <a:cs typeface="Tahoma" panose="020B0604030504040204" pitchFamily="34" charset="0"/>
              </a:rPr>
              <a:t>}</a:t>
            </a:r>
          </a:p>
        </p:txBody>
      </p:sp>
    </p:spTree>
    <p:extLst>
      <p:ext uri="{BB962C8B-B14F-4D97-AF65-F5344CB8AC3E}">
        <p14:creationId xmlns:p14="http://schemas.microsoft.com/office/powerpoint/2010/main" val="34006495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strips(downLeft)">
                                      <p:cBhvr>
                                        <p:cTn id="7" dur="500"/>
                                        <p:tgtEl>
                                          <p:spTgt spid="2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strips(downLeft)">
                                      <p:cBhvr>
                                        <p:cTn id="10" dur="500"/>
                                        <p:tgtEl>
                                          <p:spTgt spid="27"/>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strips(downLeft)">
                                      <p:cBhvr>
                                        <p:cTn id="1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6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dirty="0"/>
              <a:t>2.2.5.Mối </a:t>
            </a:r>
            <a:r>
              <a:rPr lang="en-US" dirty="0" err="1"/>
              <a:t>kết</a:t>
            </a:r>
            <a:r>
              <a:rPr lang="en-US" dirty="0"/>
              <a:t> </a:t>
            </a:r>
            <a:r>
              <a:rPr lang="en-US" dirty="0" err="1"/>
              <a:t>hợp</a:t>
            </a:r>
            <a:r>
              <a:rPr lang="en-US" dirty="0"/>
              <a:t> </a:t>
            </a:r>
            <a:r>
              <a:rPr lang="en-US" dirty="0" err="1"/>
              <a:t>mở</a:t>
            </a:r>
            <a:r>
              <a:rPr lang="en-US" dirty="0"/>
              <a:t> </a:t>
            </a:r>
            <a:r>
              <a:rPr lang="en-US" dirty="0" err="1"/>
              <a:t>rộng</a:t>
            </a:r>
            <a:endParaRPr lang="en-US" dirty="0"/>
          </a:p>
        </p:txBody>
      </p:sp>
      <p:sp>
        <p:nvSpPr>
          <p:cNvPr id="43011" name="Content Placeholder 2"/>
          <p:cNvSpPr>
            <a:spLocks noGrp="1"/>
          </p:cNvSpPr>
          <p:nvPr>
            <p:ph idx="1"/>
          </p:nvPr>
        </p:nvSpPr>
        <p:spPr/>
        <p:txBody>
          <a:bodyPr/>
          <a:lstStyle/>
          <a:p>
            <a:r>
              <a:rPr lang="en-US"/>
              <a:t>Là mối kết hợp được định nghĩa trên ít nhất 1 mối kết hợp khác</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141AE8AA-7903-44C0-A568-BC771A1C25E8}" type="slidenum">
              <a:rPr lang="en-US" sz="1000">
                <a:solidFill>
                  <a:srgbClr val="898989"/>
                </a:solidFill>
                <a:cs typeface="Tahoma" panose="020B0604030504040204" pitchFamily="34" charset="0"/>
              </a:rPr>
              <a:pPr eaLnBrk="1" hangingPunct="1"/>
              <a:t>38</a:t>
            </a:fld>
            <a:endParaRPr lang="en-US" sz="1000">
              <a:solidFill>
                <a:srgbClr val="898989"/>
              </a:solidFill>
              <a:cs typeface="Tahoma" panose="020B0604030504040204" pitchFamily="34" charset="0"/>
            </a:endParaRPr>
          </a:p>
        </p:txBody>
      </p:sp>
      <p:grpSp>
        <p:nvGrpSpPr>
          <p:cNvPr id="43015" name="Group 47"/>
          <p:cNvGrpSpPr>
            <a:grpSpLocks/>
          </p:cNvGrpSpPr>
          <p:nvPr/>
        </p:nvGrpSpPr>
        <p:grpSpPr bwMode="auto">
          <a:xfrm>
            <a:off x="1949450" y="3057526"/>
            <a:ext cx="8337550" cy="3041327"/>
            <a:chOff x="425450" y="3058180"/>
            <a:chExt cx="8337550" cy="3040598"/>
          </a:xfrm>
        </p:grpSpPr>
        <p:grpSp>
          <p:nvGrpSpPr>
            <p:cNvPr id="43016" name="Group 39"/>
            <p:cNvGrpSpPr>
              <a:grpSpLocks/>
            </p:cNvGrpSpPr>
            <p:nvPr/>
          </p:nvGrpSpPr>
          <p:grpSpPr bwMode="auto">
            <a:xfrm>
              <a:off x="5119687" y="3134380"/>
              <a:ext cx="3643313" cy="1524000"/>
              <a:chOff x="806450" y="2895600"/>
              <a:chExt cx="3643313" cy="1524000"/>
            </a:xfrm>
          </p:grpSpPr>
          <p:grpSp>
            <p:nvGrpSpPr>
              <p:cNvPr id="43035" name="Group 18"/>
              <p:cNvGrpSpPr>
                <a:grpSpLocks/>
              </p:cNvGrpSpPr>
              <p:nvPr/>
            </p:nvGrpSpPr>
            <p:grpSpPr bwMode="auto">
              <a:xfrm>
                <a:off x="806450" y="2895600"/>
                <a:ext cx="3643313" cy="1524000"/>
                <a:chOff x="2481263" y="2667000"/>
                <a:chExt cx="3643313" cy="1524000"/>
              </a:xfrm>
            </p:grpSpPr>
            <p:sp>
              <p:nvSpPr>
                <p:cNvPr id="43038" name="Rectangle 38"/>
                <p:cNvSpPr>
                  <a:spLocks noChangeArrowheads="1"/>
                </p:cNvSpPr>
                <p:nvPr/>
              </p:nvSpPr>
              <p:spPr bwMode="auto">
                <a:xfrm>
                  <a:off x="2481263" y="2667000"/>
                  <a:ext cx="565150" cy="423078"/>
                </a:xfrm>
                <a:prstGeom prst="rect">
                  <a:avLst/>
                </a:prstGeom>
                <a:solidFill>
                  <a:schemeClr val="bg1"/>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E1</a:t>
                  </a:r>
                </a:p>
              </p:txBody>
            </p:sp>
            <p:sp>
              <p:nvSpPr>
                <p:cNvPr id="43039" name="Rectangle 39"/>
                <p:cNvSpPr>
                  <a:spLocks noChangeArrowheads="1"/>
                </p:cNvSpPr>
                <p:nvPr/>
              </p:nvSpPr>
              <p:spPr bwMode="auto">
                <a:xfrm>
                  <a:off x="5256213" y="2701122"/>
                  <a:ext cx="565150" cy="423078"/>
                </a:xfrm>
                <a:prstGeom prst="rect">
                  <a:avLst/>
                </a:prstGeom>
                <a:solidFill>
                  <a:schemeClr val="bg1"/>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E2</a:t>
                  </a:r>
                </a:p>
              </p:txBody>
            </p:sp>
            <p:sp>
              <p:nvSpPr>
                <p:cNvPr id="43040" name="AutoShape 40"/>
                <p:cNvSpPr>
                  <a:spLocks noChangeArrowheads="1"/>
                </p:cNvSpPr>
                <p:nvPr/>
              </p:nvSpPr>
              <p:spPr bwMode="auto">
                <a:xfrm>
                  <a:off x="3827463" y="2731303"/>
                  <a:ext cx="706438" cy="354004"/>
                </a:xfrm>
                <a:prstGeom prst="diamond">
                  <a:avLst/>
                </a:prstGeom>
                <a:solidFill>
                  <a:schemeClr val="bg1"/>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R1</a:t>
                  </a:r>
                </a:p>
              </p:txBody>
            </p:sp>
            <p:sp>
              <p:nvSpPr>
                <p:cNvPr id="12" name="AutoShape 41"/>
                <p:cNvSpPr>
                  <a:spLocks noChangeArrowheads="1"/>
                </p:cNvSpPr>
                <p:nvPr/>
              </p:nvSpPr>
              <p:spPr bwMode="auto">
                <a:xfrm>
                  <a:off x="3876676" y="3758920"/>
                  <a:ext cx="706438" cy="352341"/>
                </a:xfrm>
                <a:prstGeom prst="diamond">
                  <a:avLst/>
                </a:prstGeom>
                <a:solidFill>
                  <a:schemeClr val="bg1"/>
                </a:solidFill>
                <a:ln w="25400" algn="ctr">
                  <a:solidFill>
                    <a:schemeClr val="accent6">
                      <a:lumMod val="75000"/>
                    </a:schemeClr>
                  </a:solidFill>
                  <a:miter lim="800000"/>
                  <a:headEnd/>
                  <a:tailEnd/>
                </a:ln>
                <a:effectLst/>
              </p:spPr>
              <p:txBody>
                <a:bodyPr lIns="0" tIns="0" rIns="0" bIns="0" anchor="ctr"/>
                <a:lstStyle/>
                <a:p>
                  <a:pPr algn="ctr">
                    <a:defRPr/>
                  </a:pPr>
                  <a:r>
                    <a:rPr lang="en-US" sz="1600" b="1">
                      <a:solidFill>
                        <a:schemeClr val="accent6">
                          <a:lumMod val="75000"/>
                        </a:schemeClr>
                      </a:solidFill>
                      <a:cs typeface="Tahoma" pitchFamily="34" charset="0"/>
                    </a:rPr>
                    <a:t>R2</a:t>
                  </a:r>
                </a:p>
              </p:txBody>
            </p:sp>
            <p:sp>
              <p:nvSpPr>
                <p:cNvPr id="43042" name="Rectangle 42"/>
                <p:cNvSpPr>
                  <a:spLocks noChangeArrowheads="1"/>
                </p:cNvSpPr>
                <p:nvPr/>
              </p:nvSpPr>
              <p:spPr bwMode="auto">
                <a:xfrm>
                  <a:off x="5559426" y="3767922"/>
                  <a:ext cx="565150" cy="423078"/>
                </a:xfrm>
                <a:prstGeom prst="rect">
                  <a:avLst/>
                </a:prstGeom>
                <a:solidFill>
                  <a:schemeClr val="bg1"/>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E3</a:t>
                  </a:r>
                </a:p>
              </p:txBody>
            </p:sp>
            <p:sp>
              <p:nvSpPr>
                <p:cNvPr id="43043" name="Line 45"/>
                <p:cNvSpPr>
                  <a:spLocks noChangeShapeType="1"/>
                </p:cNvSpPr>
                <p:nvPr/>
              </p:nvSpPr>
              <p:spPr bwMode="auto">
                <a:xfrm>
                  <a:off x="4182316" y="3099149"/>
                  <a:ext cx="45719"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43044" name="Line 46"/>
                <p:cNvSpPr>
                  <a:spLocks noChangeShapeType="1"/>
                </p:cNvSpPr>
                <p:nvPr/>
              </p:nvSpPr>
              <p:spPr bwMode="auto">
                <a:xfrm>
                  <a:off x="4570413" y="3944532"/>
                  <a:ext cx="989013" cy="78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43045" name="Freeform 47"/>
                <p:cNvSpPr>
                  <a:spLocks/>
                </p:cNvSpPr>
                <p:nvPr/>
              </p:nvSpPr>
              <p:spPr bwMode="auto">
                <a:xfrm rot="447608">
                  <a:off x="4037013" y="3429000"/>
                  <a:ext cx="423863" cy="164835"/>
                </a:xfrm>
                <a:custGeom>
                  <a:avLst/>
                  <a:gdLst>
                    <a:gd name="T0" fmla="*/ 0 w 540"/>
                    <a:gd name="T1" fmla="*/ 2147483647 h 210"/>
                    <a:gd name="T2" fmla="*/ 2147483647 w 540"/>
                    <a:gd name="T3" fmla="*/ 2147483647 h 210"/>
                    <a:gd name="T4" fmla="*/ 2147483647 w 540"/>
                    <a:gd name="T5" fmla="*/ 2147483647 h 210"/>
                    <a:gd name="T6" fmla="*/ 0 60000 65536"/>
                    <a:gd name="T7" fmla="*/ 0 60000 65536"/>
                    <a:gd name="T8" fmla="*/ 0 60000 65536"/>
                    <a:gd name="T9" fmla="*/ 0 w 540"/>
                    <a:gd name="T10" fmla="*/ 0 h 210"/>
                    <a:gd name="T11" fmla="*/ 540 w 540"/>
                    <a:gd name="T12" fmla="*/ 210 h 210"/>
                  </a:gdLst>
                  <a:ahLst/>
                  <a:cxnLst>
                    <a:cxn ang="T6">
                      <a:pos x="T0" y="T1"/>
                    </a:cxn>
                    <a:cxn ang="T7">
                      <a:pos x="T2" y="T3"/>
                    </a:cxn>
                    <a:cxn ang="T8">
                      <a:pos x="T4" y="T5"/>
                    </a:cxn>
                  </a:cxnLst>
                  <a:rect l="T9" t="T10" r="T11" b="T12"/>
                  <a:pathLst>
                    <a:path w="540" h="210">
                      <a:moveTo>
                        <a:pt x="0" y="210"/>
                      </a:moveTo>
                      <a:cubicBezTo>
                        <a:pt x="45" y="135"/>
                        <a:pt x="90" y="60"/>
                        <a:pt x="180" y="30"/>
                      </a:cubicBezTo>
                      <a:cubicBezTo>
                        <a:pt x="270" y="0"/>
                        <a:pt x="405" y="15"/>
                        <a:pt x="540" y="3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1">
                    <a:solidFill>
                      <a:schemeClr val="tx2"/>
                    </a:solidFill>
                    <a:cs typeface="Tahoma" panose="020B0604030504040204" pitchFamily="34" charset="0"/>
                  </a:endParaRPr>
                </a:p>
              </p:txBody>
            </p:sp>
          </p:grpSp>
          <p:cxnSp>
            <p:nvCxnSpPr>
              <p:cNvPr id="38" name="Straight Connector 37"/>
              <p:cNvCxnSpPr/>
              <p:nvPr/>
            </p:nvCxnSpPr>
            <p:spPr>
              <a:xfrm>
                <a:off x="1384301" y="3136824"/>
                <a:ext cx="762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819401" y="3136824"/>
                <a:ext cx="7620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43017" name="Group 43"/>
            <p:cNvGrpSpPr>
              <a:grpSpLocks/>
            </p:cNvGrpSpPr>
            <p:nvPr/>
          </p:nvGrpSpPr>
          <p:grpSpPr bwMode="auto">
            <a:xfrm>
              <a:off x="425450" y="3058180"/>
              <a:ext cx="3994150" cy="1660874"/>
              <a:chOff x="2209800" y="4681537"/>
              <a:chExt cx="3994150" cy="1660874"/>
            </a:xfrm>
          </p:grpSpPr>
          <p:sp>
            <p:nvSpPr>
              <p:cNvPr id="43020" name="Rectangle 50"/>
              <p:cNvSpPr>
                <a:spLocks noChangeArrowheads="1"/>
              </p:cNvSpPr>
              <p:nvPr/>
            </p:nvSpPr>
            <p:spPr bwMode="auto">
              <a:xfrm>
                <a:off x="2209800" y="4681537"/>
                <a:ext cx="565150" cy="423863"/>
              </a:xfrm>
              <a:prstGeom prst="rect">
                <a:avLst/>
              </a:prstGeom>
              <a:solidFill>
                <a:schemeClr val="bg1"/>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E1</a:t>
                </a:r>
              </a:p>
            </p:txBody>
          </p:sp>
          <p:sp>
            <p:nvSpPr>
              <p:cNvPr id="43021" name="Rectangle 51"/>
              <p:cNvSpPr>
                <a:spLocks noChangeArrowheads="1"/>
              </p:cNvSpPr>
              <p:nvPr/>
            </p:nvSpPr>
            <p:spPr bwMode="auto">
              <a:xfrm>
                <a:off x="5334000" y="4724400"/>
                <a:ext cx="565150" cy="423863"/>
              </a:xfrm>
              <a:prstGeom prst="rect">
                <a:avLst/>
              </a:prstGeom>
              <a:solidFill>
                <a:schemeClr val="bg1"/>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E2</a:t>
                </a:r>
              </a:p>
            </p:txBody>
          </p:sp>
          <p:sp>
            <p:nvSpPr>
              <p:cNvPr id="43022" name="AutoShape 52"/>
              <p:cNvSpPr>
                <a:spLocks noChangeArrowheads="1"/>
              </p:cNvSpPr>
              <p:nvPr/>
            </p:nvSpPr>
            <p:spPr bwMode="auto">
              <a:xfrm>
                <a:off x="3905250" y="4789488"/>
                <a:ext cx="706438" cy="354013"/>
              </a:xfrm>
              <a:prstGeom prst="diamond">
                <a:avLst/>
              </a:prstGeom>
              <a:solidFill>
                <a:schemeClr val="bg1"/>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R1</a:t>
                </a:r>
              </a:p>
            </p:txBody>
          </p:sp>
          <p:sp>
            <p:nvSpPr>
              <p:cNvPr id="43023" name="AutoShape 53"/>
              <p:cNvSpPr>
                <a:spLocks noChangeArrowheads="1"/>
              </p:cNvSpPr>
              <p:nvPr/>
            </p:nvSpPr>
            <p:spPr bwMode="auto">
              <a:xfrm>
                <a:off x="4187825" y="5919788"/>
                <a:ext cx="706438" cy="354013"/>
              </a:xfrm>
              <a:prstGeom prst="diamond">
                <a:avLst/>
              </a:prstGeom>
              <a:solidFill>
                <a:schemeClr val="bg1"/>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R2</a:t>
                </a:r>
              </a:p>
            </p:txBody>
          </p:sp>
          <p:sp>
            <p:nvSpPr>
              <p:cNvPr id="43024" name="Rectangle 54"/>
              <p:cNvSpPr>
                <a:spLocks noChangeArrowheads="1"/>
              </p:cNvSpPr>
              <p:nvPr/>
            </p:nvSpPr>
            <p:spPr bwMode="auto">
              <a:xfrm>
                <a:off x="5638800" y="5867400"/>
                <a:ext cx="565150" cy="423863"/>
              </a:xfrm>
              <a:prstGeom prst="rect">
                <a:avLst/>
              </a:prstGeom>
              <a:solidFill>
                <a:schemeClr val="bg1"/>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E3</a:t>
                </a:r>
              </a:p>
            </p:txBody>
          </p:sp>
          <p:sp>
            <p:nvSpPr>
              <p:cNvPr id="43025" name="Line 55"/>
              <p:cNvSpPr>
                <a:spLocks noChangeShapeType="1"/>
              </p:cNvSpPr>
              <p:nvPr/>
            </p:nvSpPr>
            <p:spPr bwMode="auto">
              <a:xfrm>
                <a:off x="2774950" y="4954588"/>
                <a:ext cx="11303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43026" name="Rectangle 60"/>
              <p:cNvSpPr>
                <a:spLocks noChangeArrowheads="1"/>
              </p:cNvSpPr>
              <p:nvPr/>
            </p:nvSpPr>
            <p:spPr bwMode="auto">
              <a:xfrm>
                <a:off x="2858022" y="5918548"/>
                <a:ext cx="565150" cy="423863"/>
              </a:xfrm>
              <a:prstGeom prst="rect">
                <a:avLst/>
              </a:prstGeom>
              <a:solidFill>
                <a:schemeClr val="bg1"/>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1">
                    <a:solidFill>
                      <a:schemeClr val="tx2"/>
                    </a:solidFill>
                    <a:cs typeface="Tahoma" panose="020B0604030504040204" pitchFamily="34" charset="0"/>
                  </a:rPr>
                  <a:t>E4</a:t>
                </a:r>
              </a:p>
            </p:txBody>
          </p:sp>
          <p:sp>
            <p:nvSpPr>
              <p:cNvPr id="30" name="AutoShape 61"/>
              <p:cNvSpPr>
                <a:spLocks noChangeArrowheads="1"/>
              </p:cNvSpPr>
              <p:nvPr/>
            </p:nvSpPr>
            <p:spPr bwMode="auto">
              <a:xfrm>
                <a:off x="2973388" y="5344953"/>
                <a:ext cx="706437" cy="353928"/>
              </a:xfrm>
              <a:prstGeom prst="diamond">
                <a:avLst/>
              </a:prstGeom>
              <a:solidFill>
                <a:schemeClr val="bg1"/>
              </a:solidFill>
              <a:ln w="25400" algn="ctr">
                <a:solidFill>
                  <a:schemeClr val="accent6">
                    <a:lumMod val="75000"/>
                  </a:schemeClr>
                </a:solidFill>
                <a:miter lim="800000"/>
                <a:headEnd/>
                <a:tailEnd/>
              </a:ln>
              <a:effectLst/>
            </p:spPr>
            <p:txBody>
              <a:bodyPr lIns="0" tIns="0" rIns="0" bIns="0" anchor="ctr"/>
              <a:lstStyle/>
              <a:p>
                <a:pPr algn="ctr">
                  <a:defRPr/>
                </a:pPr>
                <a:r>
                  <a:rPr lang="en-US" sz="1600" b="1">
                    <a:solidFill>
                      <a:schemeClr val="accent6">
                        <a:lumMod val="75000"/>
                      </a:schemeClr>
                    </a:solidFill>
                    <a:cs typeface="Tahoma" pitchFamily="34" charset="0"/>
                  </a:rPr>
                  <a:t>R3</a:t>
                </a:r>
              </a:p>
            </p:txBody>
          </p:sp>
          <p:sp>
            <p:nvSpPr>
              <p:cNvPr id="43028" name="Line 63"/>
              <p:cNvSpPr>
                <a:spLocks noChangeShapeType="1"/>
              </p:cNvSpPr>
              <p:nvPr/>
            </p:nvSpPr>
            <p:spPr bwMode="auto">
              <a:xfrm flipH="1">
                <a:off x="3506788" y="5040313"/>
                <a:ext cx="6096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43029" name="Line 64"/>
              <p:cNvSpPr>
                <a:spLocks noChangeShapeType="1"/>
              </p:cNvSpPr>
              <p:nvPr/>
            </p:nvSpPr>
            <p:spPr bwMode="auto">
              <a:xfrm>
                <a:off x="3505200" y="5613749"/>
                <a:ext cx="915988" cy="3921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sz="2000"/>
              </a:p>
            </p:txBody>
          </p:sp>
          <p:sp>
            <p:nvSpPr>
              <p:cNvPr id="43030" name="Freeform 65"/>
              <p:cNvSpPr>
                <a:spLocks/>
              </p:cNvSpPr>
              <p:nvPr/>
            </p:nvSpPr>
            <p:spPr bwMode="auto">
              <a:xfrm>
                <a:off x="3581400" y="5181600"/>
                <a:ext cx="266700" cy="177800"/>
              </a:xfrm>
              <a:custGeom>
                <a:avLst/>
                <a:gdLst>
                  <a:gd name="T0" fmla="*/ 0 w 168"/>
                  <a:gd name="T1" fmla="*/ 2147483647 h 112"/>
                  <a:gd name="T2" fmla="*/ 2147483647 w 168"/>
                  <a:gd name="T3" fmla="*/ 2147483647 h 112"/>
                  <a:gd name="T4" fmla="*/ 2147483647 w 168"/>
                  <a:gd name="T5" fmla="*/ 2147483647 h 112"/>
                  <a:gd name="T6" fmla="*/ 0 60000 65536"/>
                  <a:gd name="T7" fmla="*/ 0 60000 65536"/>
                  <a:gd name="T8" fmla="*/ 0 60000 65536"/>
                  <a:gd name="T9" fmla="*/ 0 w 168"/>
                  <a:gd name="T10" fmla="*/ 0 h 112"/>
                  <a:gd name="T11" fmla="*/ 168 w 168"/>
                  <a:gd name="T12" fmla="*/ 112 h 112"/>
                </a:gdLst>
                <a:ahLst/>
                <a:cxnLst>
                  <a:cxn ang="T6">
                    <a:pos x="T0" y="T1"/>
                  </a:cxn>
                  <a:cxn ang="T7">
                    <a:pos x="T2" y="T3"/>
                  </a:cxn>
                  <a:cxn ang="T8">
                    <a:pos x="T4" y="T5"/>
                  </a:cxn>
                </a:cxnLst>
                <a:rect l="T9" t="T10" r="T11" b="T12"/>
                <a:pathLst>
                  <a:path w="168" h="112">
                    <a:moveTo>
                      <a:pt x="0" y="16"/>
                    </a:moveTo>
                    <a:cubicBezTo>
                      <a:pt x="60" y="8"/>
                      <a:pt x="120" y="0"/>
                      <a:pt x="144" y="16"/>
                    </a:cubicBezTo>
                    <a:cubicBezTo>
                      <a:pt x="168" y="32"/>
                      <a:pt x="156" y="72"/>
                      <a:pt x="144" y="112"/>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sp>
            <p:nvSpPr>
              <p:cNvPr id="43031" name="Freeform 66"/>
              <p:cNvSpPr>
                <a:spLocks/>
              </p:cNvSpPr>
              <p:nvPr/>
            </p:nvSpPr>
            <p:spPr bwMode="auto">
              <a:xfrm>
                <a:off x="3695700" y="5638800"/>
                <a:ext cx="266700" cy="266700"/>
              </a:xfrm>
              <a:custGeom>
                <a:avLst/>
                <a:gdLst>
                  <a:gd name="T0" fmla="*/ 2147483647 w 168"/>
                  <a:gd name="T1" fmla="*/ 0 h 168"/>
                  <a:gd name="T2" fmla="*/ 2147483647 w 168"/>
                  <a:gd name="T3" fmla="*/ 2147483647 h 168"/>
                  <a:gd name="T4" fmla="*/ 0 w 168"/>
                  <a:gd name="T5" fmla="*/ 2147483647 h 168"/>
                  <a:gd name="T6" fmla="*/ 0 60000 65536"/>
                  <a:gd name="T7" fmla="*/ 0 60000 65536"/>
                  <a:gd name="T8" fmla="*/ 0 60000 65536"/>
                  <a:gd name="T9" fmla="*/ 0 w 168"/>
                  <a:gd name="T10" fmla="*/ 0 h 168"/>
                  <a:gd name="T11" fmla="*/ 168 w 168"/>
                  <a:gd name="T12" fmla="*/ 168 h 168"/>
                </a:gdLst>
                <a:ahLst/>
                <a:cxnLst>
                  <a:cxn ang="T6">
                    <a:pos x="T0" y="T1"/>
                  </a:cxn>
                  <a:cxn ang="T7">
                    <a:pos x="T2" y="T3"/>
                  </a:cxn>
                  <a:cxn ang="T8">
                    <a:pos x="T4" y="T5"/>
                  </a:cxn>
                </a:cxnLst>
                <a:rect l="T9" t="T10" r="T11" b="T12"/>
                <a:pathLst>
                  <a:path w="168" h="168">
                    <a:moveTo>
                      <a:pt x="144" y="0"/>
                    </a:moveTo>
                    <a:cubicBezTo>
                      <a:pt x="156" y="60"/>
                      <a:pt x="168" y="120"/>
                      <a:pt x="144" y="144"/>
                    </a:cubicBezTo>
                    <a:cubicBezTo>
                      <a:pt x="120" y="168"/>
                      <a:pt x="60" y="156"/>
                      <a:pt x="0" y="144"/>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a:solidFill>
                    <a:schemeClr val="tx2"/>
                  </a:solidFill>
                  <a:cs typeface="Tahoma" panose="020B0604030504040204" pitchFamily="34" charset="0"/>
                </a:endParaRPr>
              </a:p>
            </p:txBody>
          </p:sp>
          <p:cxnSp>
            <p:nvCxnSpPr>
              <p:cNvPr id="41" name="Straight Connector 40"/>
              <p:cNvCxnSpPr/>
              <p:nvPr/>
            </p:nvCxnSpPr>
            <p:spPr>
              <a:xfrm>
                <a:off x="4572000" y="4978329"/>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876800" y="6095661"/>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429000" y="6095661"/>
                <a:ext cx="7620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43018" name="Text Box 70"/>
            <p:cNvSpPr txBox="1">
              <a:spLocks noChangeArrowheads="1"/>
            </p:cNvSpPr>
            <p:nvPr/>
          </p:nvSpPr>
          <p:spPr bwMode="auto">
            <a:xfrm>
              <a:off x="4191000" y="5267980"/>
              <a:ext cx="2454275" cy="830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rPr>
                <a:t>Cung định hướng cho biết R2 định nghĩa trên R1</a:t>
              </a:r>
            </a:p>
          </p:txBody>
        </p:sp>
        <p:sp>
          <p:nvSpPr>
            <p:cNvPr id="43019" name="Line 71"/>
            <p:cNvSpPr>
              <a:spLocks noChangeShapeType="1"/>
            </p:cNvSpPr>
            <p:nvPr/>
          </p:nvSpPr>
          <p:spPr bwMode="auto">
            <a:xfrm flipV="1">
              <a:off x="5486400" y="4048780"/>
              <a:ext cx="1143000" cy="1143000"/>
            </a:xfrm>
            <a:prstGeom prst="line">
              <a:avLst/>
            </a:prstGeom>
            <a:noFill/>
            <a:ln w="9525">
              <a:solidFill>
                <a:schemeClr val="tx2"/>
              </a:solidFill>
              <a:prstDash val="sysDash"/>
              <a:round/>
              <a:headEnd/>
              <a:tailEnd type="triangle" w="med" len="med"/>
            </a:ln>
            <a:extLst>
              <a:ext uri="{909E8E84-426E-40DD-AFC4-6F175D3DCCD1}">
                <a14:hiddenFill xmlns:a14="http://schemas.microsoft.com/office/drawing/2010/main">
                  <a:noFill/>
                </a14:hiddenFill>
              </a:ext>
            </a:extLst>
          </p:spPr>
          <p:txBody>
            <a:bodyPr/>
            <a:lstStyle/>
            <a:p>
              <a:pPr algn="ctr"/>
              <a:endParaRPr lang="en-US" sz="2000"/>
            </a:p>
          </p:txBody>
        </p:sp>
      </p:grpSp>
    </p:spTree>
    <p:extLst>
      <p:ext uri="{BB962C8B-B14F-4D97-AF65-F5344CB8AC3E}">
        <p14:creationId xmlns:p14="http://schemas.microsoft.com/office/powerpoint/2010/main" val="336250159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t>Bài tập</a:t>
            </a:r>
          </a:p>
        </p:txBody>
      </p:sp>
      <p:sp>
        <p:nvSpPr>
          <p:cNvPr id="6147" name="Content Placeholder 2"/>
          <p:cNvSpPr>
            <a:spLocks noGrp="1"/>
          </p:cNvSpPr>
          <p:nvPr>
            <p:ph idx="1"/>
          </p:nvPr>
        </p:nvSpPr>
        <p:spPr>
          <a:xfrm>
            <a:off x="1493520" y="1950720"/>
            <a:ext cx="9403077" cy="3474720"/>
          </a:xfrm>
        </p:spPr>
        <p:txBody>
          <a:bodyPr>
            <a:normAutofit lnSpcReduction="10000"/>
          </a:bodyPr>
          <a:lstStyle/>
          <a:p>
            <a:pPr>
              <a:defRPr/>
            </a:pPr>
            <a:r>
              <a:rPr lang="en-US" dirty="0" err="1"/>
              <a:t>Bài</a:t>
            </a:r>
            <a:r>
              <a:rPr lang="en-US" dirty="0"/>
              <a:t> </a:t>
            </a:r>
            <a:r>
              <a:rPr lang="en-US" dirty="0" err="1"/>
              <a:t>toán</a:t>
            </a:r>
            <a:r>
              <a:rPr lang="en-US" dirty="0"/>
              <a:t> </a:t>
            </a:r>
            <a:r>
              <a:rPr lang="en-US" dirty="0" err="1"/>
              <a:t>Quản</a:t>
            </a:r>
            <a:r>
              <a:rPr lang="en-US" dirty="0"/>
              <a:t> </a:t>
            </a:r>
            <a:r>
              <a:rPr lang="en-US" dirty="0" err="1"/>
              <a:t>Lý</a:t>
            </a:r>
            <a:r>
              <a:rPr lang="en-US" dirty="0"/>
              <a:t> </a:t>
            </a:r>
            <a:r>
              <a:rPr lang="en-US" dirty="0" err="1"/>
              <a:t>Giáo</a:t>
            </a:r>
            <a:r>
              <a:rPr lang="en-US" dirty="0"/>
              <a:t> </a:t>
            </a:r>
            <a:r>
              <a:rPr lang="en-US" dirty="0" err="1"/>
              <a:t>Vụ</a:t>
            </a:r>
            <a:endParaRPr lang="en-US" dirty="0"/>
          </a:p>
          <a:p>
            <a:pPr lvl="1">
              <a:defRPr/>
            </a:pPr>
            <a:r>
              <a:rPr lang="en-US" dirty="0" err="1"/>
              <a:t>Lưu</a:t>
            </a:r>
            <a:r>
              <a:rPr lang="en-US" dirty="0"/>
              <a:t> </a:t>
            </a:r>
            <a:r>
              <a:rPr lang="en-US" dirty="0" err="1"/>
              <a:t>trữ</a:t>
            </a:r>
            <a:r>
              <a:rPr lang="en-US" dirty="0"/>
              <a:t> </a:t>
            </a:r>
            <a:r>
              <a:rPr lang="en-US" dirty="0" err="1"/>
              <a:t>các</a:t>
            </a:r>
            <a:r>
              <a:rPr lang="en-US" dirty="0"/>
              <a:t> </a:t>
            </a:r>
            <a:r>
              <a:rPr lang="en-US" dirty="0" err="1"/>
              <a:t>thông</a:t>
            </a:r>
            <a:r>
              <a:rPr lang="en-US" dirty="0"/>
              <a:t> tin </a:t>
            </a:r>
            <a:r>
              <a:rPr lang="en-US" dirty="0" err="1"/>
              <a:t>về</a:t>
            </a:r>
            <a:r>
              <a:rPr lang="en-US" dirty="0"/>
              <a:t> </a:t>
            </a:r>
            <a:r>
              <a:rPr lang="en-US" dirty="0" err="1"/>
              <a:t>sinh</a:t>
            </a:r>
            <a:r>
              <a:rPr lang="en-US" dirty="0"/>
              <a:t> </a:t>
            </a:r>
            <a:r>
              <a:rPr lang="en-US" dirty="0" err="1"/>
              <a:t>viên</a:t>
            </a:r>
            <a:r>
              <a:rPr lang="en-US" dirty="0"/>
              <a:t>, </a:t>
            </a:r>
            <a:r>
              <a:rPr lang="en-US" dirty="0" err="1"/>
              <a:t>môn</a:t>
            </a:r>
            <a:r>
              <a:rPr lang="en-US" dirty="0"/>
              <a:t> </a:t>
            </a:r>
            <a:r>
              <a:rPr lang="en-US" dirty="0" err="1"/>
              <a:t>học</a:t>
            </a:r>
            <a:r>
              <a:rPr lang="en-US" dirty="0"/>
              <a:t>, </a:t>
            </a:r>
          </a:p>
          <a:p>
            <a:pPr marL="457200" lvl="1" indent="0">
              <a:buNone/>
              <a:defRPr/>
            </a:pPr>
            <a:r>
              <a:rPr lang="en-US" dirty="0" err="1"/>
              <a:t>giáo</a:t>
            </a:r>
            <a:r>
              <a:rPr lang="en-US" dirty="0"/>
              <a:t> </a:t>
            </a:r>
            <a:r>
              <a:rPr lang="en-US" dirty="0" err="1"/>
              <a:t>viên</a:t>
            </a:r>
            <a:r>
              <a:rPr lang="en-US" dirty="0"/>
              <a:t>, </a:t>
            </a:r>
            <a:r>
              <a:rPr lang="en-US" dirty="0" err="1"/>
              <a:t>lớp</a:t>
            </a:r>
            <a:r>
              <a:rPr lang="en-US" dirty="0"/>
              <a:t> </a:t>
            </a:r>
            <a:r>
              <a:rPr lang="en-US" dirty="0" err="1"/>
              <a:t>học</a:t>
            </a:r>
            <a:r>
              <a:rPr lang="en-US" dirty="0"/>
              <a:t> </a:t>
            </a:r>
            <a:r>
              <a:rPr lang="en-US" dirty="0" err="1"/>
              <a:t>và</a:t>
            </a:r>
            <a:r>
              <a:rPr lang="en-US" dirty="0"/>
              <a:t> </a:t>
            </a:r>
            <a:r>
              <a:rPr lang="en-US" dirty="0" err="1"/>
              <a:t>các</a:t>
            </a:r>
            <a:r>
              <a:rPr lang="en-US" dirty="0"/>
              <a:t> </a:t>
            </a:r>
            <a:r>
              <a:rPr lang="en-US" dirty="0" err="1"/>
              <a:t>học</a:t>
            </a:r>
            <a:r>
              <a:rPr lang="en-US" dirty="0"/>
              <a:t> </a:t>
            </a:r>
            <a:r>
              <a:rPr lang="en-US" dirty="0" err="1"/>
              <a:t>kỳ</a:t>
            </a:r>
            <a:r>
              <a:rPr lang="en-US" dirty="0"/>
              <a:t> </a:t>
            </a:r>
            <a:r>
              <a:rPr lang="en-US" dirty="0" err="1"/>
              <a:t>trong</a:t>
            </a:r>
            <a:r>
              <a:rPr lang="en-US" dirty="0"/>
              <a:t> </a:t>
            </a:r>
            <a:r>
              <a:rPr lang="en-US" dirty="0" err="1"/>
              <a:t>từng</a:t>
            </a:r>
            <a:r>
              <a:rPr lang="en-US" dirty="0"/>
              <a:t> </a:t>
            </a:r>
            <a:r>
              <a:rPr lang="en-US" dirty="0" err="1"/>
              <a:t>niên</a:t>
            </a:r>
            <a:r>
              <a:rPr lang="en-US" dirty="0"/>
              <a:t> </a:t>
            </a:r>
            <a:r>
              <a:rPr lang="en-US" dirty="0" err="1"/>
              <a:t>khóa</a:t>
            </a:r>
            <a:endParaRPr lang="en-US" dirty="0"/>
          </a:p>
          <a:p>
            <a:pPr lvl="1">
              <a:defRPr/>
            </a:pPr>
            <a:r>
              <a:rPr lang="en-US" dirty="0" err="1"/>
              <a:t>Lập</a:t>
            </a:r>
            <a:r>
              <a:rPr lang="en-US" dirty="0"/>
              <a:t> </a:t>
            </a:r>
            <a:r>
              <a:rPr lang="en-US" dirty="0" err="1"/>
              <a:t>danh</a:t>
            </a:r>
            <a:r>
              <a:rPr lang="en-US" dirty="0"/>
              <a:t> </a:t>
            </a:r>
            <a:r>
              <a:rPr lang="en-US" dirty="0" err="1"/>
              <a:t>sách</a:t>
            </a:r>
            <a:r>
              <a:rPr lang="en-US" dirty="0"/>
              <a:t> </a:t>
            </a:r>
            <a:r>
              <a:rPr lang="en-US" dirty="0" err="1"/>
              <a:t>mở</a:t>
            </a:r>
            <a:r>
              <a:rPr lang="en-US" dirty="0"/>
              <a:t> </a:t>
            </a:r>
            <a:r>
              <a:rPr lang="en-US" dirty="0" err="1"/>
              <a:t>các</a:t>
            </a:r>
            <a:r>
              <a:rPr lang="en-US" dirty="0"/>
              <a:t> </a:t>
            </a:r>
            <a:r>
              <a:rPr lang="en-US" dirty="0" err="1"/>
              <a:t>môn</a:t>
            </a:r>
            <a:r>
              <a:rPr lang="en-US" dirty="0"/>
              <a:t> </a:t>
            </a:r>
            <a:r>
              <a:rPr lang="en-US" dirty="0" err="1"/>
              <a:t>học</a:t>
            </a:r>
            <a:r>
              <a:rPr lang="en-US" dirty="0"/>
              <a:t> </a:t>
            </a:r>
            <a:r>
              <a:rPr lang="en-US" dirty="0" err="1"/>
              <a:t>cho</a:t>
            </a:r>
            <a:r>
              <a:rPr lang="en-US" dirty="0"/>
              <a:t> </a:t>
            </a:r>
            <a:r>
              <a:rPr lang="en-US" dirty="0" err="1"/>
              <a:t>một</a:t>
            </a:r>
            <a:r>
              <a:rPr lang="en-US" dirty="0"/>
              <a:t> </a:t>
            </a:r>
            <a:r>
              <a:rPr lang="en-US" dirty="0" err="1"/>
              <a:t>lớp</a:t>
            </a:r>
            <a:r>
              <a:rPr lang="en-US" dirty="0"/>
              <a:t> </a:t>
            </a:r>
            <a:r>
              <a:rPr lang="en-US" dirty="0" err="1"/>
              <a:t>trong</a:t>
            </a:r>
            <a:r>
              <a:rPr lang="en-US" dirty="0"/>
              <a:t> </a:t>
            </a:r>
            <a:r>
              <a:rPr lang="en-US" dirty="0" err="1"/>
              <a:t>một</a:t>
            </a:r>
            <a:r>
              <a:rPr lang="en-US" dirty="0"/>
              <a:t> </a:t>
            </a:r>
            <a:r>
              <a:rPr lang="en-US" dirty="0" err="1"/>
              <a:t>học</a:t>
            </a:r>
            <a:r>
              <a:rPr lang="en-US" dirty="0"/>
              <a:t> </a:t>
            </a:r>
            <a:r>
              <a:rPr lang="en-US" dirty="0" err="1"/>
              <a:t>kỳ</a:t>
            </a:r>
            <a:endParaRPr lang="en-US" dirty="0"/>
          </a:p>
          <a:p>
            <a:pPr lvl="1">
              <a:defRPr/>
            </a:pPr>
            <a:r>
              <a:rPr lang="en-US" dirty="0" err="1"/>
              <a:t>Phân</a:t>
            </a:r>
            <a:r>
              <a:rPr lang="en-US" dirty="0"/>
              <a:t> </a:t>
            </a:r>
            <a:r>
              <a:rPr lang="en-US" dirty="0" err="1"/>
              <a:t>công</a:t>
            </a:r>
            <a:r>
              <a:rPr lang="en-US" dirty="0"/>
              <a:t> </a:t>
            </a:r>
            <a:r>
              <a:rPr lang="en-US" dirty="0" err="1"/>
              <a:t>giảng</a:t>
            </a:r>
            <a:r>
              <a:rPr lang="en-US" dirty="0"/>
              <a:t> </a:t>
            </a:r>
            <a:r>
              <a:rPr lang="en-US" dirty="0" err="1"/>
              <a:t>dạy</a:t>
            </a:r>
            <a:r>
              <a:rPr lang="en-US" dirty="0"/>
              <a:t> </a:t>
            </a:r>
            <a:r>
              <a:rPr lang="en-US" dirty="0" err="1"/>
              <a:t>môn</a:t>
            </a:r>
            <a:r>
              <a:rPr lang="en-US" dirty="0"/>
              <a:t> </a:t>
            </a:r>
            <a:r>
              <a:rPr lang="en-US" dirty="0" err="1"/>
              <a:t>học</a:t>
            </a:r>
            <a:r>
              <a:rPr lang="en-US" dirty="0"/>
              <a:t> </a:t>
            </a:r>
            <a:r>
              <a:rPr lang="en-US" dirty="0" err="1"/>
              <a:t>được</a:t>
            </a:r>
            <a:r>
              <a:rPr lang="en-US" dirty="0"/>
              <a:t> </a:t>
            </a:r>
            <a:r>
              <a:rPr lang="en-US" dirty="0" err="1"/>
              <a:t>mở</a:t>
            </a:r>
            <a:r>
              <a:rPr lang="en-US" dirty="0"/>
              <a:t> </a:t>
            </a:r>
            <a:r>
              <a:rPr lang="en-US" dirty="0" err="1"/>
              <a:t>cho</a:t>
            </a:r>
            <a:r>
              <a:rPr lang="en-US" dirty="0"/>
              <a:t> </a:t>
            </a:r>
            <a:r>
              <a:rPr lang="en-US" dirty="0" err="1"/>
              <a:t>một</a:t>
            </a:r>
            <a:r>
              <a:rPr lang="en-US" dirty="0"/>
              <a:t> </a:t>
            </a:r>
            <a:r>
              <a:rPr lang="en-US" dirty="0" err="1"/>
              <a:t>giáo</a:t>
            </a:r>
            <a:r>
              <a:rPr lang="en-US" dirty="0"/>
              <a:t> </a:t>
            </a:r>
            <a:r>
              <a:rPr lang="en-US" dirty="0" err="1"/>
              <a:t>viên</a:t>
            </a:r>
            <a:endParaRPr lang="en-US" dirty="0"/>
          </a:p>
          <a:p>
            <a:pPr lvl="1">
              <a:defRPr/>
            </a:pPr>
            <a:r>
              <a:rPr lang="en-US" dirty="0" err="1"/>
              <a:t>Lưu</a:t>
            </a:r>
            <a:r>
              <a:rPr lang="en-US" dirty="0"/>
              <a:t> </a:t>
            </a:r>
            <a:r>
              <a:rPr lang="en-US" dirty="0" err="1"/>
              <a:t>thông</a:t>
            </a:r>
            <a:r>
              <a:rPr lang="en-US" dirty="0"/>
              <a:t> tin </a:t>
            </a:r>
            <a:r>
              <a:rPr lang="en-US" dirty="0" err="1"/>
              <a:t>đăng</a:t>
            </a:r>
            <a:r>
              <a:rPr lang="en-US" dirty="0"/>
              <a:t> </a:t>
            </a:r>
            <a:r>
              <a:rPr lang="en-US" dirty="0" err="1"/>
              <a:t>ký</a:t>
            </a:r>
            <a:r>
              <a:rPr lang="en-US" dirty="0"/>
              <a:t> </a:t>
            </a:r>
            <a:r>
              <a:rPr lang="en-US" dirty="0" err="1"/>
              <a:t>môn</a:t>
            </a:r>
            <a:r>
              <a:rPr lang="en-US" dirty="0"/>
              <a:t> </a:t>
            </a:r>
            <a:r>
              <a:rPr lang="en-US" dirty="0" err="1"/>
              <a:t>học</a:t>
            </a:r>
            <a:r>
              <a:rPr lang="en-US" dirty="0"/>
              <a:t> </a:t>
            </a:r>
            <a:r>
              <a:rPr lang="en-US" dirty="0" err="1"/>
              <a:t>của</a:t>
            </a:r>
            <a:r>
              <a:rPr lang="en-US" dirty="0"/>
              <a:t> </a:t>
            </a:r>
            <a:r>
              <a:rPr lang="en-US" dirty="0" err="1"/>
              <a:t>sinh</a:t>
            </a:r>
            <a:r>
              <a:rPr lang="en-US" dirty="0"/>
              <a:t> </a:t>
            </a:r>
            <a:r>
              <a:rPr lang="en-US" dirty="0" err="1"/>
              <a:t>viên</a:t>
            </a:r>
            <a:r>
              <a:rPr lang="en-US" dirty="0"/>
              <a:t> </a:t>
            </a:r>
            <a:r>
              <a:rPr lang="en-US" dirty="0" err="1"/>
              <a:t>trên</a:t>
            </a:r>
            <a:r>
              <a:rPr lang="en-US" dirty="0"/>
              <a:t> </a:t>
            </a:r>
            <a:r>
              <a:rPr lang="en-US" dirty="0" err="1"/>
              <a:t>môn</a:t>
            </a:r>
            <a:r>
              <a:rPr lang="en-US" dirty="0"/>
              <a:t> </a:t>
            </a:r>
            <a:r>
              <a:rPr lang="en-US" dirty="0" err="1"/>
              <a:t>học</a:t>
            </a:r>
            <a:r>
              <a:rPr lang="en-US" dirty="0"/>
              <a:t> </a:t>
            </a:r>
            <a:r>
              <a:rPr lang="en-US" dirty="0" err="1"/>
              <a:t>được</a:t>
            </a:r>
            <a:r>
              <a:rPr lang="en-US" dirty="0"/>
              <a:t> </a:t>
            </a:r>
            <a:r>
              <a:rPr lang="en-US" dirty="0" err="1"/>
              <a:t>mở</a:t>
            </a:r>
            <a:endParaRPr lang="en-US" dirty="0"/>
          </a:p>
          <a:p>
            <a:pPr lvl="1">
              <a:defRPr/>
            </a:pPr>
            <a:r>
              <a:rPr lang="en-US" dirty="0" err="1"/>
              <a:t>Ghi</a:t>
            </a:r>
            <a:r>
              <a:rPr lang="en-US" dirty="0"/>
              <a:t> </a:t>
            </a:r>
            <a:r>
              <a:rPr lang="en-US" dirty="0" err="1"/>
              <a:t>nhận</a:t>
            </a:r>
            <a:r>
              <a:rPr lang="en-US" dirty="0"/>
              <a:t> </a:t>
            </a:r>
            <a:r>
              <a:rPr lang="en-US" dirty="0" err="1"/>
              <a:t>điểm</a:t>
            </a:r>
            <a:r>
              <a:rPr lang="en-US" dirty="0"/>
              <a:t> </a:t>
            </a:r>
            <a:r>
              <a:rPr lang="en-US" dirty="0" err="1"/>
              <a:t>kết</a:t>
            </a:r>
            <a:r>
              <a:rPr lang="en-US" dirty="0"/>
              <a:t> </a:t>
            </a:r>
            <a:r>
              <a:rPr lang="en-US" dirty="0" err="1"/>
              <a:t>quả</a:t>
            </a:r>
            <a:r>
              <a:rPr lang="en-US" dirty="0"/>
              <a:t> </a:t>
            </a:r>
            <a:r>
              <a:rPr lang="en-US" dirty="0" err="1"/>
              <a:t>học</a:t>
            </a:r>
            <a:r>
              <a:rPr lang="en-US" dirty="0"/>
              <a:t> </a:t>
            </a:r>
            <a:r>
              <a:rPr lang="en-US" dirty="0" err="1"/>
              <a:t>tập</a:t>
            </a:r>
            <a:r>
              <a:rPr lang="en-US" dirty="0"/>
              <a:t> </a:t>
            </a:r>
            <a:r>
              <a:rPr lang="en-US" dirty="0" err="1"/>
              <a:t>của</a:t>
            </a:r>
            <a:r>
              <a:rPr lang="en-US" dirty="0"/>
              <a:t> </a:t>
            </a:r>
            <a:r>
              <a:rPr lang="en-US" dirty="0" err="1"/>
              <a:t>sinh</a:t>
            </a:r>
            <a:r>
              <a:rPr lang="en-US" dirty="0"/>
              <a:t> </a:t>
            </a:r>
            <a:r>
              <a:rPr lang="en-US" dirty="0" err="1"/>
              <a:t>viên</a:t>
            </a:r>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46FC11A9-9792-4B8B-853B-7CBAD99744BF}" type="slidenum">
              <a:rPr lang="en-US" sz="1000">
                <a:solidFill>
                  <a:srgbClr val="898989"/>
                </a:solidFill>
                <a:cs typeface="Tahoma" panose="020B0604030504040204" pitchFamily="34" charset="0"/>
              </a:rPr>
              <a:pPr eaLnBrk="1" hangingPunct="1"/>
              <a:t>39</a:t>
            </a:fld>
            <a:endParaRPr lang="en-US" sz="1000">
              <a:solidFill>
                <a:srgbClr val="898989"/>
              </a:solidFill>
              <a:cs typeface="Tahoma" panose="020B0604030504040204" pitchFamily="34" charset="0"/>
            </a:endParaRPr>
          </a:p>
        </p:txBody>
      </p:sp>
    </p:spTree>
    <p:extLst>
      <p:ext uri="{BB962C8B-B14F-4D97-AF65-F5344CB8AC3E}">
        <p14:creationId xmlns:p14="http://schemas.microsoft.com/office/powerpoint/2010/main" val="38321874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0665"/>
            <a:ext cx="9601196" cy="1043895"/>
          </a:xfrm>
        </p:spPr>
        <p:txBody>
          <a:bodyPr/>
          <a:lstStyle/>
          <a:p>
            <a:r>
              <a:rPr lang="en-US" dirty="0"/>
              <a:t>2.1. </a:t>
            </a:r>
            <a:r>
              <a:rPr lang="en-US" dirty="0" err="1"/>
              <a:t>Mô</a:t>
            </a:r>
            <a:r>
              <a:rPr lang="en-US" dirty="0"/>
              <a:t> </a:t>
            </a:r>
            <a:r>
              <a:rPr lang="en-US" dirty="0" err="1"/>
              <a:t>hình</a:t>
            </a:r>
            <a:r>
              <a:rPr lang="en-US" dirty="0"/>
              <a:t> ER (Entity Relationship) (</a:t>
            </a:r>
            <a:r>
              <a:rPr lang="en-US" dirty="0" err="1"/>
              <a:t>tt</a:t>
            </a:r>
            <a:r>
              <a:rPr lang="en-US" dirty="0"/>
              <a:t>)</a:t>
            </a:r>
          </a:p>
        </p:txBody>
      </p:sp>
      <p:sp>
        <p:nvSpPr>
          <p:cNvPr id="4" name="Content Placeholder 2"/>
          <p:cNvSpPr txBox="1">
            <a:spLocks/>
          </p:cNvSpPr>
          <p:nvPr/>
        </p:nvSpPr>
        <p:spPr>
          <a:xfrm>
            <a:off x="1318564" y="1828800"/>
            <a:ext cx="8229600" cy="50292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8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err="1"/>
              <a:t>Khái</a:t>
            </a:r>
            <a:r>
              <a:rPr lang="en-US" dirty="0"/>
              <a:t> </a:t>
            </a:r>
            <a:r>
              <a:rPr lang="en-US" dirty="0" err="1"/>
              <a:t>niệm</a:t>
            </a:r>
            <a:r>
              <a:rPr lang="en-US" dirty="0"/>
              <a:t> </a:t>
            </a:r>
          </a:p>
          <a:p>
            <a:pPr lvl="1"/>
            <a:r>
              <a:rPr lang="en-US" dirty="0" err="1"/>
              <a:t>Thực</a:t>
            </a:r>
            <a:r>
              <a:rPr lang="en-US" dirty="0"/>
              <a:t> </a:t>
            </a:r>
            <a:r>
              <a:rPr lang="en-US" dirty="0" err="1"/>
              <a:t>thể</a:t>
            </a:r>
            <a:r>
              <a:rPr lang="en-US" dirty="0"/>
              <a:t> </a:t>
            </a:r>
          </a:p>
          <a:p>
            <a:pPr lvl="1"/>
            <a:r>
              <a:rPr lang="en-US" dirty="0" err="1"/>
              <a:t>Thể</a:t>
            </a:r>
            <a:r>
              <a:rPr lang="en-US" dirty="0"/>
              <a:t> </a:t>
            </a:r>
            <a:r>
              <a:rPr lang="en-US" dirty="0" err="1"/>
              <a:t>hiện</a:t>
            </a:r>
            <a:r>
              <a:rPr lang="en-US" dirty="0"/>
              <a:t> </a:t>
            </a:r>
          </a:p>
          <a:p>
            <a:pPr lvl="1"/>
            <a:r>
              <a:rPr lang="en-US" dirty="0" err="1"/>
              <a:t>Thuộc</a:t>
            </a:r>
            <a:r>
              <a:rPr lang="en-US" dirty="0"/>
              <a:t> </a:t>
            </a:r>
            <a:r>
              <a:rPr lang="en-US" dirty="0" err="1"/>
              <a:t>tính</a:t>
            </a:r>
            <a:endParaRPr lang="en-US" dirty="0"/>
          </a:p>
          <a:p>
            <a:pPr lvl="1"/>
            <a:r>
              <a:rPr lang="en-US" dirty="0" err="1"/>
              <a:t>Mối</a:t>
            </a:r>
            <a:r>
              <a:rPr lang="en-US" dirty="0"/>
              <a:t> </a:t>
            </a:r>
            <a:r>
              <a:rPr lang="en-US" dirty="0" err="1"/>
              <a:t>kết</a:t>
            </a:r>
            <a:r>
              <a:rPr lang="en-US" dirty="0"/>
              <a:t> </a:t>
            </a:r>
            <a:r>
              <a:rPr lang="en-US" dirty="0" err="1"/>
              <a:t>hợp</a:t>
            </a:r>
            <a:endParaRPr lang="en-US" dirty="0"/>
          </a:p>
          <a:p>
            <a:pPr lvl="1"/>
            <a:r>
              <a:rPr lang="en-US" dirty="0" err="1"/>
              <a:t>Vai</a:t>
            </a:r>
            <a:r>
              <a:rPr lang="en-US" dirty="0"/>
              <a:t> </a:t>
            </a:r>
            <a:r>
              <a:rPr lang="en-US" dirty="0" err="1"/>
              <a:t>trò</a:t>
            </a:r>
            <a:endParaRPr lang="en-US" dirty="0"/>
          </a:p>
          <a:p>
            <a:pPr lvl="1"/>
            <a:r>
              <a:rPr lang="en-US" dirty="0" err="1"/>
              <a:t>Bản</a:t>
            </a:r>
            <a:r>
              <a:rPr lang="en-US" dirty="0"/>
              <a:t> </a:t>
            </a:r>
            <a:r>
              <a:rPr lang="en-US" dirty="0" err="1"/>
              <a:t>số</a:t>
            </a:r>
            <a:endParaRPr lang="en-US" dirty="0"/>
          </a:p>
        </p:txBody>
      </p:sp>
      <p:grpSp>
        <p:nvGrpSpPr>
          <p:cNvPr id="5" name="Group 49"/>
          <p:cNvGrpSpPr>
            <a:grpSpLocks/>
          </p:cNvGrpSpPr>
          <p:nvPr/>
        </p:nvGrpSpPr>
        <p:grpSpPr bwMode="auto">
          <a:xfrm>
            <a:off x="6580031" y="2192261"/>
            <a:ext cx="3403600" cy="3175000"/>
            <a:chOff x="5257800" y="1981200"/>
            <a:chExt cx="3402984" cy="3175348"/>
          </a:xfrm>
        </p:grpSpPr>
        <p:cxnSp>
          <p:nvCxnSpPr>
            <p:cNvPr id="6" name="Straight Connector 5"/>
            <p:cNvCxnSpPr/>
            <p:nvPr/>
          </p:nvCxnSpPr>
          <p:spPr>
            <a:xfrm>
              <a:off x="6172035" y="2590867"/>
              <a:ext cx="772973"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7" name="Diamond 6"/>
            <p:cNvSpPr/>
            <p:nvPr/>
          </p:nvSpPr>
          <p:spPr>
            <a:xfrm>
              <a:off x="5410172" y="3200534"/>
              <a:ext cx="772973" cy="381042"/>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b="1">
                <a:solidFill>
                  <a:schemeClr val="tx2"/>
                </a:solidFill>
                <a:latin typeface="Tahoma" pitchFamily="34" charset="0"/>
                <a:cs typeface="Tahoma" pitchFamily="34" charset="0"/>
              </a:endParaRPr>
            </a:p>
          </p:txBody>
        </p:sp>
        <p:cxnSp>
          <p:nvCxnSpPr>
            <p:cNvPr id="8" name="Straight Connector 7"/>
            <p:cNvCxnSpPr/>
            <p:nvPr/>
          </p:nvCxnSpPr>
          <p:spPr>
            <a:xfrm rot="16200000" flipH="1">
              <a:off x="5564066" y="2971909"/>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9" name="AutoShape 30"/>
            <p:cNvSpPr>
              <a:spLocks noChangeArrowheads="1"/>
            </p:cNvSpPr>
            <p:nvPr/>
          </p:nvSpPr>
          <p:spPr bwMode="auto">
            <a:xfrm>
              <a:off x="5372099" y="2425352"/>
              <a:ext cx="812185" cy="3429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cxnSp>
          <p:nvCxnSpPr>
            <p:cNvPr id="10" name="Straight Connector 9"/>
            <p:cNvCxnSpPr/>
            <p:nvPr/>
          </p:nvCxnSpPr>
          <p:spPr>
            <a:xfrm rot="16200000" flipH="1">
              <a:off x="5564066" y="3810200"/>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7086203" y="2209825"/>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91103" y="1981200"/>
              <a:ext cx="1523724"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5564066" y="2209825"/>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4" name="Diamond 13"/>
            <p:cNvSpPr/>
            <p:nvPr/>
          </p:nvSpPr>
          <p:spPr>
            <a:xfrm>
              <a:off x="6921199" y="2400346"/>
              <a:ext cx="772973" cy="381042"/>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b="1">
                <a:solidFill>
                  <a:schemeClr val="tx2"/>
                </a:solidFill>
                <a:latin typeface="Tahoma" pitchFamily="34" charset="0"/>
                <a:cs typeface="Tahoma" pitchFamily="34" charset="0"/>
              </a:endParaRPr>
            </a:p>
          </p:txBody>
        </p:sp>
        <p:sp>
          <p:nvSpPr>
            <p:cNvPr id="15" name="Text Box 25"/>
            <p:cNvSpPr txBox="1">
              <a:spLocks noChangeArrowheads="1"/>
            </p:cNvSpPr>
            <p:nvPr/>
          </p:nvSpPr>
          <p:spPr bwMode="auto">
            <a:xfrm>
              <a:off x="5257800" y="2133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(0,n)</a:t>
              </a:r>
            </a:p>
          </p:txBody>
        </p:sp>
        <p:sp>
          <p:nvSpPr>
            <p:cNvPr id="16" name="Text Box 25"/>
            <p:cNvSpPr txBox="1">
              <a:spLocks noChangeArrowheads="1"/>
            </p:cNvSpPr>
            <p:nvPr/>
          </p:nvSpPr>
          <p:spPr bwMode="auto">
            <a:xfrm>
              <a:off x="5257800" y="2895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(1,n)</a:t>
              </a:r>
            </a:p>
          </p:txBody>
        </p:sp>
        <p:sp>
          <p:nvSpPr>
            <p:cNvPr id="17" name="Text Box 25"/>
            <p:cNvSpPr txBox="1">
              <a:spLocks noChangeArrowheads="1"/>
            </p:cNvSpPr>
            <p:nvPr/>
          </p:nvSpPr>
          <p:spPr bwMode="auto">
            <a:xfrm>
              <a:off x="6172200" y="3886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(0,n)</a:t>
              </a:r>
            </a:p>
          </p:txBody>
        </p:sp>
        <p:sp>
          <p:nvSpPr>
            <p:cNvPr id="18" name="Text Box 25"/>
            <p:cNvSpPr txBox="1">
              <a:spLocks noChangeArrowheads="1"/>
            </p:cNvSpPr>
            <p:nvPr/>
          </p:nvSpPr>
          <p:spPr bwMode="auto">
            <a:xfrm>
              <a:off x="7315200" y="2057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(1,1)</a:t>
              </a:r>
            </a:p>
          </p:txBody>
        </p:sp>
        <p:sp>
          <p:nvSpPr>
            <p:cNvPr id="19" name="AutoShape 30"/>
            <p:cNvSpPr>
              <a:spLocks noChangeArrowheads="1"/>
            </p:cNvSpPr>
            <p:nvPr/>
          </p:nvSpPr>
          <p:spPr bwMode="auto">
            <a:xfrm>
              <a:off x="7848599" y="4000500"/>
              <a:ext cx="812185" cy="3429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cxnSp>
          <p:nvCxnSpPr>
            <p:cNvPr id="20" name="Straight Connector 19"/>
            <p:cNvCxnSpPr/>
            <p:nvPr/>
          </p:nvCxnSpPr>
          <p:spPr>
            <a:xfrm>
              <a:off x="6172035" y="4191242"/>
              <a:ext cx="465054"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1" name="AutoShape 30"/>
            <p:cNvSpPr>
              <a:spLocks noChangeArrowheads="1"/>
            </p:cNvSpPr>
            <p:nvPr/>
          </p:nvSpPr>
          <p:spPr bwMode="auto">
            <a:xfrm>
              <a:off x="5410199" y="4038600"/>
              <a:ext cx="812185" cy="3429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cxnSp>
          <p:nvCxnSpPr>
            <p:cNvPr id="22" name="Straight Connector 21"/>
            <p:cNvCxnSpPr/>
            <p:nvPr/>
          </p:nvCxnSpPr>
          <p:spPr>
            <a:xfrm>
              <a:off x="7391014" y="4191242"/>
              <a:ext cx="465054"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6783045" y="4572284"/>
              <a:ext cx="457250"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4" name="AutoShape 30"/>
            <p:cNvSpPr>
              <a:spLocks noChangeArrowheads="1"/>
            </p:cNvSpPr>
            <p:nvPr/>
          </p:nvSpPr>
          <p:spPr bwMode="auto">
            <a:xfrm>
              <a:off x="6629399" y="4813648"/>
              <a:ext cx="812185" cy="3429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25" name="Diamond 24"/>
            <p:cNvSpPr/>
            <p:nvPr/>
          </p:nvSpPr>
          <p:spPr>
            <a:xfrm>
              <a:off x="6629152" y="4000721"/>
              <a:ext cx="772973" cy="381042"/>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400" b="1">
                <a:solidFill>
                  <a:schemeClr val="tx2"/>
                </a:solidFill>
                <a:latin typeface="Tahoma" pitchFamily="34" charset="0"/>
                <a:cs typeface="Tahoma" pitchFamily="34" charset="0"/>
              </a:endParaRPr>
            </a:p>
          </p:txBody>
        </p:sp>
        <p:sp>
          <p:nvSpPr>
            <p:cNvPr id="26" name="Text Box 25"/>
            <p:cNvSpPr txBox="1">
              <a:spLocks noChangeArrowheads="1"/>
            </p:cNvSpPr>
            <p:nvPr/>
          </p:nvSpPr>
          <p:spPr bwMode="auto">
            <a:xfrm>
              <a:off x="5257800" y="37338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(0,n)</a:t>
              </a:r>
            </a:p>
          </p:txBody>
        </p:sp>
        <p:sp>
          <p:nvSpPr>
            <p:cNvPr id="27" name="Text Box 25"/>
            <p:cNvSpPr txBox="1">
              <a:spLocks noChangeArrowheads="1"/>
            </p:cNvSpPr>
            <p:nvPr/>
          </p:nvSpPr>
          <p:spPr bwMode="auto">
            <a:xfrm>
              <a:off x="7315200" y="3886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(0,n)</a:t>
              </a:r>
            </a:p>
          </p:txBody>
        </p:sp>
        <p:sp>
          <p:nvSpPr>
            <p:cNvPr id="28" name="Text Box 25"/>
            <p:cNvSpPr txBox="1">
              <a:spLocks noChangeArrowheads="1"/>
            </p:cNvSpPr>
            <p:nvPr/>
          </p:nvSpPr>
          <p:spPr bwMode="auto">
            <a:xfrm>
              <a:off x="7010400" y="44958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r>
                <a:rPr lang="en-US" sz="1200">
                  <a:solidFill>
                    <a:schemeClr val="tx2"/>
                  </a:solidFill>
                </a:rPr>
                <a:t>(0,n)</a:t>
              </a:r>
            </a:p>
          </p:txBody>
        </p:sp>
      </p:grpSp>
    </p:spTree>
    <p:extLst>
      <p:ext uri="{BB962C8B-B14F-4D97-AF65-F5344CB8AC3E}">
        <p14:creationId xmlns:p14="http://schemas.microsoft.com/office/powerpoint/2010/main" val="3654069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E9291787-199B-4C76-B7DD-18294FCC4D6F}" type="slidenum">
              <a:rPr lang="en-US" sz="1000">
                <a:solidFill>
                  <a:srgbClr val="898989"/>
                </a:solidFill>
                <a:cs typeface="Tahoma" panose="020B0604030504040204" pitchFamily="34" charset="0"/>
              </a:rPr>
              <a:pPr eaLnBrk="1" hangingPunct="1"/>
              <a:t>40</a:t>
            </a:fld>
            <a:endParaRPr lang="en-US" sz="1000">
              <a:solidFill>
                <a:srgbClr val="898989"/>
              </a:solidFill>
              <a:cs typeface="Tahoma" panose="020B0604030504040204" pitchFamily="34" charset="0"/>
            </a:endParaRPr>
          </a:p>
        </p:txBody>
      </p:sp>
      <p:grpSp>
        <p:nvGrpSpPr>
          <p:cNvPr id="45062" name="Group 161"/>
          <p:cNvGrpSpPr>
            <a:grpSpLocks/>
          </p:cNvGrpSpPr>
          <p:nvPr/>
        </p:nvGrpSpPr>
        <p:grpSpPr bwMode="auto">
          <a:xfrm>
            <a:off x="1676401" y="1447800"/>
            <a:ext cx="8778875" cy="4406900"/>
            <a:chOff x="76200" y="1447800"/>
            <a:chExt cx="8778875" cy="4406900"/>
          </a:xfrm>
        </p:grpSpPr>
        <p:sp>
          <p:nvSpPr>
            <p:cNvPr id="45063" name="AutoShape 7"/>
            <p:cNvSpPr>
              <a:spLocks noChangeArrowheads="1"/>
            </p:cNvSpPr>
            <p:nvPr/>
          </p:nvSpPr>
          <p:spPr bwMode="auto">
            <a:xfrm>
              <a:off x="3976862" y="2732088"/>
              <a:ext cx="1076325" cy="709613"/>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MỞ MH</a:t>
              </a:r>
            </a:p>
          </p:txBody>
        </p:sp>
        <p:sp>
          <p:nvSpPr>
            <p:cNvPr id="45064" name="Line 12"/>
            <p:cNvSpPr>
              <a:spLocks noChangeShapeType="1"/>
            </p:cNvSpPr>
            <p:nvPr/>
          </p:nvSpPr>
          <p:spPr bwMode="auto">
            <a:xfrm>
              <a:off x="2514600" y="2133600"/>
              <a:ext cx="1628775" cy="8350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065" name="Line 13"/>
            <p:cNvSpPr>
              <a:spLocks noChangeShapeType="1"/>
            </p:cNvSpPr>
            <p:nvPr/>
          </p:nvSpPr>
          <p:spPr bwMode="auto">
            <a:xfrm flipH="1">
              <a:off x="3221038" y="3192463"/>
              <a:ext cx="922338" cy="4254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066" name="Line 14"/>
            <p:cNvSpPr>
              <a:spLocks noChangeShapeType="1"/>
            </p:cNvSpPr>
            <p:nvPr/>
          </p:nvSpPr>
          <p:spPr bwMode="auto">
            <a:xfrm>
              <a:off x="4800601" y="3276600"/>
              <a:ext cx="1295399" cy="1295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067" name="Text Box 81"/>
            <p:cNvSpPr txBox="1">
              <a:spLocks noChangeArrowheads="1"/>
            </p:cNvSpPr>
            <p:nvPr/>
          </p:nvSpPr>
          <p:spPr bwMode="auto">
            <a:xfrm>
              <a:off x="3429000" y="2362200"/>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a:solidFill>
                    <a:schemeClr val="tx2"/>
                  </a:solidFill>
                  <a:cs typeface="Tahoma" panose="020B0604030504040204" pitchFamily="34" charset="0"/>
                </a:rPr>
                <a:t>(0,n)</a:t>
              </a:r>
            </a:p>
          </p:txBody>
        </p:sp>
        <p:sp>
          <p:nvSpPr>
            <p:cNvPr id="45068" name="Text Box 82"/>
            <p:cNvSpPr txBox="1">
              <a:spLocks noChangeArrowheads="1"/>
            </p:cNvSpPr>
            <p:nvPr/>
          </p:nvSpPr>
          <p:spPr bwMode="auto">
            <a:xfrm>
              <a:off x="3381375" y="3581400"/>
              <a:ext cx="4619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45069" name="Text Box 83"/>
            <p:cNvSpPr txBox="1">
              <a:spLocks noChangeArrowheads="1"/>
            </p:cNvSpPr>
            <p:nvPr/>
          </p:nvSpPr>
          <p:spPr bwMode="auto">
            <a:xfrm>
              <a:off x="5486400" y="3733800"/>
              <a:ext cx="4603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45070" name="Text Box 84"/>
            <p:cNvSpPr txBox="1">
              <a:spLocks noChangeArrowheads="1"/>
            </p:cNvSpPr>
            <p:nvPr/>
          </p:nvSpPr>
          <p:spPr bwMode="auto">
            <a:xfrm>
              <a:off x="6477000" y="2057400"/>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45071" name="AutoShape 15"/>
            <p:cNvSpPr>
              <a:spLocks noChangeArrowheads="1"/>
            </p:cNvSpPr>
            <p:nvPr/>
          </p:nvSpPr>
          <p:spPr bwMode="auto">
            <a:xfrm>
              <a:off x="5834063" y="2589213"/>
              <a:ext cx="1076325" cy="709613"/>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ĐĂNG KÝ</a:t>
              </a:r>
            </a:p>
          </p:txBody>
        </p:sp>
        <p:sp>
          <p:nvSpPr>
            <p:cNvPr id="45072" name="Line 16"/>
            <p:cNvSpPr>
              <a:spLocks noChangeShapeType="1"/>
            </p:cNvSpPr>
            <p:nvPr/>
          </p:nvSpPr>
          <p:spPr bwMode="auto">
            <a:xfrm flipV="1">
              <a:off x="5065713" y="2944813"/>
              <a:ext cx="768350" cy="1412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073" name="Freeform 18"/>
            <p:cNvSpPr>
              <a:spLocks/>
            </p:cNvSpPr>
            <p:nvPr/>
          </p:nvSpPr>
          <p:spPr bwMode="auto">
            <a:xfrm>
              <a:off x="5526088" y="2732088"/>
              <a:ext cx="153988" cy="425450"/>
            </a:xfrm>
            <a:custGeom>
              <a:avLst/>
              <a:gdLst>
                <a:gd name="T0" fmla="*/ 2147483647 w 180"/>
                <a:gd name="T1" fmla="*/ 0 h 540"/>
                <a:gd name="T2" fmla="*/ 0 w 180"/>
                <a:gd name="T3" fmla="*/ 2147483647 h 540"/>
                <a:gd name="T4" fmla="*/ 2147483647 w 180"/>
                <a:gd name="T5" fmla="*/ 2147483647 h 540"/>
                <a:gd name="T6" fmla="*/ 0 60000 65536"/>
                <a:gd name="T7" fmla="*/ 0 60000 65536"/>
                <a:gd name="T8" fmla="*/ 0 60000 65536"/>
                <a:gd name="T9" fmla="*/ 0 w 180"/>
                <a:gd name="T10" fmla="*/ 0 h 540"/>
                <a:gd name="T11" fmla="*/ 180 w 180"/>
                <a:gd name="T12" fmla="*/ 540 h 540"/>
              </a:gdLst>
              <a:ahLst/>
              <a:cxnLst>
                <a:cxn ang="T6">
                  <a:pos x="T0" y="T1"/>
                </a:cxn>
                <a:cxn ang="T7">
                  <a:pos x="T2" y="T3"/>
                </a:cxn>
                <a:cxn ang="T8">
                  <a:pos x="T4" y="T5"/>
                </a:cxn>
              </a:cxnLst>
              <a:rect l="T9" t="T10" r="T11" b="T12"/>
              <a:pathLst>
                <a:path w="180" h="540">
                  <a:moveTo>
                    <a:pt x="180" y="0"/>
                  </a:moveTo>
                  <a:cubicBezTo>
                    <a:pt x="90" y="135"/>
                    <a:pt x="0" y="270"/>
                    <a:pt x="0" y="360"/>
                  </a:cubicBezTo>
                  <a:cubicBezTo>
                    <a:pt x="0" y="450"/>
                    <a:pt x="90" y="495"/>
                    <a:pt x="180" y="54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45074" name="Text Box 61"/>
            <p:cNvSpPr txBox="1">
              <a:spLocks noChangeArrowheads="1"/>
            </p:cNvSpPr>
            <p:nvPr/>
          </p:nvSpPr>
          <p:spPr bwMode="auto">
            <a:xfrm>
              <a:off x="7391400" y="30480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Điểm</a:t>
              </a:r>
            </a:p>
          </p:txBody>
        </p:sp>
        <p:sp>
          <p:nvSpPr>
            <p:cNvPr id="45075" name="Text Box 85"/>
            <p:cNvSpPr txBox="1">
              <a:spLocks noChangeArrowheads="1"/>
            </p:cNvSpPr>
            <p:nvPr/>
          </p:nvSpPr>
          <p:spPr bwMode="auto">
            <a:xfrm>
              <a:off x="5029200" y="2732088"/>
              <a:ext cx="4619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45076" name="AutoShape 19"/>
            <p:cNvSpPr>
              <a:spLocks noChangeArrowheads="1"/>
            </p:cNvSpPr>
            <p:nvPr/>
          </p:nvSpPr>
          <p:spPr bwMode="auto">
            <a:xfrm>
              <a:off x="4003192" y="5003800"/>
              <a:ext cx="1462571" cy="850900"/>
            </a:xfrm>
            <a:prstGeom prst="diamond">
              <a:avLst/>
            </a:prstGeom>
            <a:noFill/>
            <a:ln w="25400"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PHÂN CÔNG</a:t>
              </a:r>
            </a:p>
          </p:txBody>
        </p:sp>
        <p:sp>
          <p:nvSpPr>
            <p:cNvPr id="45077" name="Line 20"/>
            <p:cNvSpPr>
              <a:spLocks noChangeShapeType="1"/>
            </p:cNvSpPr>
            <p:nvPr/>
          </p:nvSpPr>
          <p:spPr bwMode="auto">
            <a:xfrm>
              <a:off x="4495800" y="3429000"/>
              <a:ext cx="143864" cy="16335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45078" name="Line 21"/>
            <p:cNvSpPr>
              <a:spLocks noChangeShapeType="1"/>
            </p:cNvSpPr>
            <p:nvPr/>
          </p:nvSpPr>
          <p:spPr bwMode="auto">
            <a:xfrm flipH="1">
              <a:off x="3276600" y="5429250"/>
              <a:ext cx="726592"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45079" name="Freeform 22"/>
            <p:cNvSpPr>
              <a:spLocks/>
            </p:cNvSpPr>
            <p:nvPr/>
          </p:nvSpPr>
          <p:spPr bwMode="auto">
            <a:xfrm rot="-611247">
              <a:off x="4191000" y="4267200"/>
              <a:ext cx="756309" cy="307975"/>
            </a:xfrm>
            <a:custGeom>
              <a:avLst/>
              <a:gdLst>
                <a:gd name="T0" fmla="*/ 0 w 900"/>
                <a:gd name="T1" fmla="*/ 2147483647 h 390"/>
                <a:gd name="T2" fmla="*/ 2147483647 w 900"/>
                <a:gd name="T3" fmla="*/ 2147483647 h 390"/>
                <a:gd name="T4" fmla="*/ 2147483647 w 900"/>
                <a:gd name="T5" fmla="*/ 2147483647 h 390"/>
                <a:gd name="T6" fmla="*/ 0 60000 65536"/>
                <a:gd name="T7" fmla="*/ 0 60000 65536"/>
                <a:gd name="T8" fmla="*/ 0 60000 65536"/>
                <a:gd name="T9" fmla="*/ 0 w 900"/>
                <a:gd name="T10" fmla="*/ 0 h 390"/>
                <a:gd name="T11" fmla="*/ 900 w 900"/>
                <a:gd name="T12" fmla="*/ 390 h 390"/>
              </a:gdLst>
              <a:ahLst/>
              <a:cxnLst>
                <a:cxn ang="T6">
                  <a:pos x="T0" y="T1"/>
                </a:cxn>
                <a:cxn ang="T7">
                  <a:pos x="T2" y="T3"/>
                </a:cxn>
                <a:cxn ang="T8">
                  <a:pos x="T4" y="T5"/>
                </a:cxn>
              </a:cxnLst>
              <a:rect l="T9" t="T10" r="T11" b="T12"/>
              <a:pathLst>
                <a:path w="900" h="390">
                  <a:moveTo>
                    <a:pt x="0" y="210"/>
                  </a:moveTo>
                  <a:cubicBezTo>
                    <a:pt x="195" y="105"/>
                    <a:pt x="390" y="0"/>
                    <a:pt x="540" y="30"/>
                  </a:cubicBezTo>
                  <a:cubicBezTo>
                    <a:pt x="690" y="60"/>
                    <a:pt x="795" y="225"/>
                    <a:pt x="900" y="39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45080" name="Text Box 86"/>
            <p:cNvSpPr txBox="1">
              <a:spLocks noChangeArrowheads="1"/>
            </p:cNvSpPr>
            <p:nvPr/>
          </p:nvSpPr>
          <p:spPr bwMode="auto">
            <a:xfrm>
              <a:off x="3284110" y="5487988"/>
              <a:ext cx="54635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45081" name="Text Box 87"/>
            <p:cNvSpPr txBox="1">
              <a:spLocks noChangeArrowheads="1"/>
            </p:cNvSpPr>
            <p:nvPr/>
          </p:nvSpPr>
          <p:spPr bwMode="auto">
            <a:xfrm>
              <a:off x="3962400" y="3886200"/>
              <a:ext cx="544475"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(0,1)</a:t>
              </a:r>
            </a:p>
          </p:txBody>
        </p:sp>
        <p:sp>
          <p:nvSpPr>
            <p:cNvPr id="45082" name="Line 17"/>
            <p:cNvSpPr>
              <a:spLocks noChangeShapeType="1"/>
            </p:cNvSpPr>
            <p:nvPr/>
          </p:nvSpPr>
          <p:spPr bwMode="auto">
            <a:xfrm flipH="1">
              <a:off x="6400800" y="1981200"/>
              <a:ext cx="76200" cy="6096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grpSp>
          <p:nvGrpSpPr>
            <p:cNvPr id="45083" name="Group 160"/>
            <p:cNvGrpSpPr>
              <a:grpSpLocks/>
            </p:cNvGrpSpPr>
            <p:nvPr/>
          </p:nvGrpSpPr>
          <p:grpSpPr bwMode="auto">
            <a:xfrm>
              <a:off x="349249" y="1516062"/>
              <a:ext cx="4298951" cy="673100"/>
              <a:chOff x="349249" y="1516062"/>
              <a:chExt cx="4298951" cy="673100"/>
            </a:xfrm>
          </p:grpSpPr>
          <p:sp>
            <p:nvSpPr>
              <p:cNvPr id="45141" name="Rectangle 6"/>
              <p:cNvSpPr>
                <a:spLocks noChangeArrowheads="1"/>
              </p:cNvSpPr>
              <p:nvPr/>
            </p:nvSpPr>
            <p:spPr bwMode="auto">
              <a:xfrm>
                <a:off x="1949450" y="1709737"/>
                <a:ext cx="1238250" cy="42386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MÔN HỌC</a:t>
                </a:r>
              </a:p>
            </p:txBody>
          </p:sp>
          <p:grpSp>
            <p:nvGrpSpPr>
              <p:cNvPr id="45142" name="Group 147"/>
              <p:cNvGrpSpPr>
                <a:grpSpLocks/>
              </p:cNvGrpSpPr>
              <p:nvPr/>
            </p:nvGrpSpPr>
            <p:grpSpPr bwMode="auto">
              <a:xfrm>
                <a:off x="3187700" y="1709737"/>
                <a:ext cx="628650" cy="138113"/>
                <a:chOff x="3067051" y="2022475"/>
                <a:chExt cx="628650" cy="138113"/>
              </a:xfrm>
            </p:grpSpPr>
            <p:sp>
              <p:nvSpPr>
                <p:cNvPr id="45152" name="Line 23"/>
                <p:cNvSpPr>
                  <a:spLocks noChangeShapeType="1"/>
                </p:cNvSpPr>
                <p:nvPr/>
              </p:nvSpPr>
              <p:spPr bwMode="auto">
                <a:xfrm flipV="1">
                  <a:off x="3067051" y="2103438"/>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53" name="Oval 24"/>
                <p:cNvSpPr>
                  <a:spLocks noChangeArrowheads="1"/>
                </p:cNvSpPr>
                <p:nvPr/>
              </p:nvSpPr>
              <p:spPr bwMode="auto">
                <a:xfrm>
                  <a:off x="3541713" y="2022475"/>
                  <a:ext cx="153988" cy="138113"/>
                </a:xfrm>
                <a:prstGeom prst="ellipse">
                  <a:avLst/>
                </a:prstGeom>
                <a:solidFill>
                  <a:schemeClr val="tx2"/>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5143" name="Text Box 25"/>
              <p:cNvSpPr txBox="1">
                <a:spLocks noChangeArrowheads="1"/>
              </p:cNvSpPr>
              <p:nvPr/>
            </p:nvSpPr>
            <p:spPr bwMode="auto">
              <a:xfrm>
                <a:off x="3733800" y="1544637"/>
                <a:ext cx="7683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Mã MH</a:t>
                </a:r>
              </a:p>
            </p:txBody>
          </p:sp>
          <p:grpSp>
            <p:nvGrpSpPr>
              <p:cNvPr id="45144" name="Group 148"/>
              <p:cNvGrpSpPr>
                <a:grpSpLocks/>
              </p:cNvGrpSpPr>
              <p:nvPr/>
            </p:nvGrpSpPr>
            <p:grpSpPr bwMode="auto">
              <a:xfrm>
                <a:off x="3187700" y="1993900"/>
                <a:ext cx="628650" cy="138113"/>
                <a:chOff x="3067051" y="2306638"/>
                <a:chExt cx="628650" cy="138113"/>
              </a:xfrm>
            </p:grpSpPr>
            <p:sp>
              <p:nvSpPr>
                <p:cNvPr id="45150" name="Line 27"/>
                <p:cNvSpPr>
                  <a:spLocks noChangeShapeType="1"/>
                </p:cNvSpPr>
                <p:nvPr/>
              </p:nvSpPr>
              <p:spPr bwMode="auto">
                <a:xfrm flipV="1">
                  <a:off x="3067051" y="2387600"/>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51" name="Oval 28"/>
                <p:cNvSpPr>
                  <a:spLocks noChangeArrowheads="1"/>
                </p:cNvSpPr>
                <p:nvPr/>
              </p:nvSpPr>
              <p:spPr bwMode="auto">
                <a:xfrm>
                  <a:off x="3541713" y="2306638"/>
                  <a:ext cx="153988" cy="138113"/>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5145" name="Text Box 29"/>
              <p:cNvSpPr txBox="1">
                <a:spLocks noChangeArrowheads="1"/>
              </p:cNvSpPr>
              <p:nvPr/>
            </p:nvSpPr>
            <p:spPr bwMode="auto">
              <a:xfrm>
                <a:off x="3835401" y="1905000"/>
                <a:ext cx="812799"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Tên MH</a:t>
                </a:r>
              </a:p>
            </p:txBody>
          </p:sp>
          <p:grpSp>
            <p:nvGrpSpPr>
              <p:cNvPr id="45146" name="Group 146"/>
              <p:cNvGrpSpPr>
                <a:grpSpLocks/>
              </p:cNvGrpSpPr>
              <p:nvPr/>
            </p:nvGrpSpPr>
            <p:grpSpPr bwMode="auto">
              <a:xfrm>
                <a:off x="1343025" y="1709737"/>
                <a:ext cx="628650" cy="138113"/>
                <a:chOff x="1222376" y="2022475"/>
                <a:chExt cx="628650" cy="138113"/>
              </a:xfrm>
            </p:grpSpPr>
            <p:sp>
              <p:nvSpPr>
                <p:cNvPr id="45148" name="Line 35"/>
                <p:cNvSpPr>
                  <a:spLocks noChangeShapeType="1"/>
                </p:cNvSpPr>
                <p:nvPr/>
              </p:nvSpPr>
              <p:spPr bwMode="auto">
                <a:xfrm rot="10800000" flipV="1">
                  <a:off x="1389063" y="2078038"/>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49" name="Oval 36"/>
                <p:cNvSpPr>
                  <a:spLocks noChangeArrowheads="1"/>
                </p:cNvSpPr>
                <p:nvPr/>
              </p:nvSpPr>
              <p:spPr bwMode="auto">
                <a:xfrm rot="10800000">
                  <a:off x="1222376" y="2022475"/>
                  <a:ext cx="153988" cy="138113"/>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5147" name="Text Box 37"/>
              <p:cNvSpPr txBox="1">
                <a:spLocks noChangeArrowheads="1"/>
              </p:cNvSpPr>
              <p:nvPr/>
            </p:nvSpPr>
            <p:spPr bwMode="auto">
              <a:xfrm>
                <a:off x="349249" y="1516062"/>
                <a:ext cx="996951"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học phần</a:t>
                </a:r>
              </a:p>
            </p:txBody>
          </p:sp>
        </p:grpSp>
        <p:grpSp>
          <p:nvGrpSpPr>
            <p:cNvPr id="45084" name="Group 159"/>
            <p:cNvGrpSpPr>
              <a:grpSpLocks/>
            </p:cNvGrpSpPr>
            <p:nvPr/>
          </p:nvGrpSpPr>
          <p:grpSpPr bwMode="auto">
            <a:xfrm>
              <a:off x="4724400" y="1447800"/>
              <a:ext cx="4130675" cy="609600"/>
              <a:chOff x="4724400" y="1447800"/>
              <a:chExt cx="4130675" cy="609600"/>
            </a:xfrm>
          </p:grpSpPr>
          <p:sp>
            <p:nvSpPr>
              <p:cNvPr id="45128" name="Rectangle 8"/>
              <p:cNvSpPr>
                <a:spLocks noChangeArrowheads="1"/>
              </p:cNvSpPr>
              <p:nvPr/>
            </p:nvSpPr>
            <p:spPr bwMode="auto">
              <a:xfrm>
                <a:off x="5945188" y="1524001"/>
                <a:ext cx="1196975" cy="42386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SINH VIÊN</a:t>
                </a:r>
              </a:p>
            </p:txBody>
          </p:sp>
          <p:grpSp>
            <p:nvGrpSpPr>
              <p:cNvPr id="45129" name="Group 153"/>
              <p:cNvGrpSpPr>
                <a:grpSpLocks/>
              </p:cNvGrpSpPr>
              <p:nvPr/>
            </p:nvGrpSpPr>
            <p:grpSpPr bwMode="auto">
              <a:xfrm>
                <a:off x="7142163" y="1524001"/>
                <a:ext cx="628650" cy="138113"/>
                <a:chOff x="7142163" y="1524001"/>
                <a:chExt cx="628650" cy="138113"/>
              </a:xfrm>
            </p:grpSpPr>
            <p:sp>
              <p:nvSpPr>
                <p:cNvPr id="45139" name="Line 31"/>
                <p:cNvSpPr>
                  <a:spLocks noChangeShapeType="1"/>
                </p:cNvSpPr>
                <p:nvPr/>
              </p:nvSpPr>
              <p:spPr bwMode="auto">
                <a:xfrm flipV="1">
                  <a:off x="7142163" y="1604964"/>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40" name="Oval 32"/>
                <p:cNvSpPr>
                  <a:spLocks noChangeArrowheads="1"/>
                </p:cNvSpPr>
                <p:nvPr/>
              </p:nvSpPr>
              <p:spPr bwMode="auto">
                <a:xfrm>
                  <a:off x="7616825" y="1524001"/>
                  <a:ext cx="153988" cy="138113"/>
                </a:xfrm>
                <a:prstGeom prst="ellipse">
                  <a:avLst/>
                </a:prstGeom>
                <a:solidFill>
                  <a:schemeClr val="tx2"/>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5130" name="Text Box 33"/>
              <p:cNvSpPr txBox="1">
                <a:spLocks noChangeArrowheads="1"/>
              </p:cNvSpPr>
              <p:nvPr/>
            </p:nvSpPr>
            <p:spPr bwMode="auto">
              <a:xfrm>
                <a:off x="7756525" y="1447800"/>
                <a:ext cx="6143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Mã SV</a:t>
                </a:r>
              </a:p>
            </p:txBody>
          </p:sp>
          <p:grpSp>
            <p:nvGrpSpPr>
              <p:cNvPr id="45131" name="Group 154"/>
              <p:cNvGrpSpPr>
                <a:grpSpLocks/>
              </p:cNvGrpSpPr>
              <p:nvPr/>
            </p:nvGrpSpPr>
            <p:grpSpPr bwMode="auto">
              <a:xfrm>
                <a:off x="7142163" y="1808164"/>
                <a:ext cx="628650" cy="138113"/>
                <a:chOff x="7142163" y="1808164"/>
                <a:chExt cx="628650" cy="138113"/>
              </a:xfrm>
            </p:grpSpPr>
            <p:sp>
              <p:nvSpPr>
                <p:cNvPr id="45137" name="Line 39"/>
                <p:cNvSpPr>
                  <a:spLocks noChangeShapeType="1"/>
                </p:cNvSpPr>
                <p:nvPr/>
              </p:nvSpPr>
              <p:spPr bwMode="auto">
                <a:xfrm flipV="1">
                  <a:off x="7142163" y="1889126"/>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38" name="Oval 40"/>
                <p:cNvSpPr>
                  <a:spLocks noChangeArrowheads="1"/>
                </p:cNvSpPr>
                <p:nvPr/>
              </p:nvSpPr>
              <p:spPr bwMode="auto">
                <a:xfrm>
                  <a:off x="7616825" y="1808164"/>
                  <a:ext cx="153988" cy="138113"/>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5132" name="Text Box 41"/>
              <p:cNvSpPr txBox="1">
                <a:spLocks noChangeArrowheads="1"/>
              </p:cNvSpPr>
              <p:nvPr/>
            </p:nvSpPr>
            <p:spPr bwMode="auto">
              <a:xfrm>
                <a:off x="7772400" y="1774825"/>
                <a:ext cx="10826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Tên sinh viên</a:t>
                </a:r>
              </a:p>
            </p:txBody>
          </p:sp>
          <p:grpSp>
            <p:nvGrpSpPr>
              <p:cNvPr id="45133" name="Group 152"/>
              <p:cNvGrpSpPr>
                <a:grpSpLocks/>
              </p:cNvGrpSpPr>
              <p:nvPr/>
            </p:nvGrpSpPr>
            <p:grpSpPr bwMode="auto">
              <a:xfrm rot="1256774">
                <a:off x="5340350" y="1631522"/>
                <a:ext cx="627063" cy="138113"/>
                <a:chOff x="5340350" y="1524001"/>
                <a:chExt cx="627063" cy="138113"/>
              </a:xfrm>
            </p:grpSpPr>
            <p:sp>
              <p:nvSpPr>
                <p:cNvPr id="45135" name="Line 43"/>
                <p:cNvSpPr>
                  <a:spLocks noChangeShapeType="1"/>
                </p:cNvSpPr>
                <p:nvPr/>
              </p:nvSpPr>
              <p:spPr bwMode="auto">
                <a:xfrm rot="10800000" flipV="1">
                  <a:off x="5505450" y="1579564"/>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36" name="Oval 44"/>
                <p:cNvSpPr>
                  <a:spLocks noChangeArrowheads="1"/>
                </p:cNvSpPr>
                <p:nvPr/>
              </p:nvSpPr>
              <p:spPr bwMode="auto">
                <a:xfrm rot="10800000">
                  <a:off x="5340350" y="1524001"/>
                  <a:ext cx="153988" cy="138113"/>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5134" name="Text Box 45"/>
              <p:cNvSpPr txBox="1">
                <a:spLocks noChangeArrowheads="1"/>
              </p:cNvSpPr>
              <p:nvPr/>
            </p:nvSpPr>
            <p:spPr bwMode="auto">
              <a:xfrm>
                <a:off x="4724400" y="1447800"/>
                <a:ext cx="61595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Địa chỉ</a:t>
                </a:r>
              </a:p>
            </p:txBody>
          </p:sp>
        </p:grpSp>
        <p:grpSp>
          <p:nvGrpSpPr>
            <p:cNvPr id="45085" name="Group 158"/>
            <p:cNvGrpSpPr>
              <a:grpSpLocks/>
            </p:cNvGrpSpPr>
            <p:nvPr/>
          </p:nvGrpSpPr>
          <p:grpSpPr bwMode="auto">
            <a:xfrm>
              <a:off x="6096000" y="4213225"/>
              <a:ext cx="2544762" cy="1196975"/>
              <a:chOff x="6142038" y="4213225"/>
              <a:chExt cx="2544762" cy="1196975"/>
            </a:xfrm>
          </p:grpSpPr>
          <p:sp>
            <p:nvSpPr>
              <p:cNvPr id="45115" name="Rectangle 9"/>
              <p:cNvSpPr>
                <a:spLocks noChangeArrowheads="1"/>
              </p:cNvSpPr>
              <p:nvPr/>
            </p:nvSpPr>
            <p:spPr bwMode="auto">
              <a:xfrm>
                <a:off x="6142038" y="4341812"/>
                <a:ext cx="1076325" cy="42386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LỚP</a:t>
                </a:r>
              </a:p>
            </p:txBody>
          </p:sp>
          <p:grpSp>
            <p:nvGrpSpPr>
              <p:cNvPr id="45116" name="Group 155"/>
              <p:cNvGrpSpPr>
                <a:grpSpLocks/>
              </p:cNvGrpSpPr>
              <p:nvPr/>
            </p:nvGrpSpPr>
            <p:grpSpPr bwMode="auto">
              <a:xfrm>
                <a:off x="7218363" y="4341812"/>
                <a:ext cx="628650" cy="138113"/>
                <a:chOff x="7218363" y="4341812"/>
                <a:chExt cx="628650" cy="138113"/>
              </a:xfrm>
            </p:grpSpPr>
            <p:sp>
              <p:nvSpPr>
                <p:cNvPr id="45126" name="Line 47"/>
                <p:cNvSpPr>
                  <a:spLocks noChangeShapeType="1"/>
                </p:cNvSpPr>
                <p:nvPr/>
              </p:nvSpPr>
              <p:spPr bwMode="auto">
                <a:xfrm flipV="1">
                  <a:off x="7218363" y="4422775"/>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27" name="Oval 48"/>
                <p:cNvSpPr>
                  <a:spLocks noChangeArrowheads="1"/>
                </p:cNvSpPr>
                <p:nvPr/>
              </p:nvSpPr>
              <p:spPr bwMode="auto">
                <a:xfrm>
                  <a:off x="7693025" y="4341812"/>
                  <a:ext cx="153988" cy="138113"/>
                </a:xfrm>
                <a:prstGeom prst="ellipse">
                  <a:avLst/>
                </a:prstGeom>
                <a:solidFill>
                  <a:schemeClr val="tx2"/>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5117" name="Text Box 49"/>
              <p:cNvSpPr txBox="1">
                <a:spLocks noChangeArrowheads="1"/>
              </p:cNvSpPr>
              <p:nvPr/>
            </p:nvSpPr>
            <p:spPr bwMode="auto">
              <a:xfrm>
                <a:off x="7848600" y="4213225"/>
                <a:ext cx="7683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Mã lớp</a:t>
                </a:r>
              </a:p>
            </p:txBody>
          </p:sp>
          <p:grpSp>
            <p:nvGrpSpPr>
              <p:cNvPr id="45118" name="Group 156"/>
              <p:cNvGrpSpPr>
                <a:grpSpLocks/>
              </p:cNvGrpSpPr>
              <p:nvPr/>
            </p:nvGrpSpPr>
            <p:grpSpPr bwMode="auto">
              <a:xfrm>
                <a:off x="7218363" y="4624387"/>
                <a:ext cx="628650" cy="139700"/>
                <a:chOff x="7218363" y="4624387"/>
                <a:chExt cx="628650" cy="139700"/>
              </a:xfrm>
            </p:grpSpPr>
            <p:sp>
              <p:nvSpPr>
                <p:cNvPr id="45124" name="Line 51"/>
                <p:cNvSpPr>
                  <a:spLocks noChangeShapeType="1"/>
                </p:cNvSpPr>
                <p:nvPr/>
              </p:nvSpPr>
              <p:spPr bwMode="auto">
                <a:xfrm flipV="1">
                  <a:off x="7218363" y="4706937"/>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25" name="Oval 52"/>
                <p:cNvSpPr>
                  <a:spLocks noChangeArrowheads="1"/>
                </p:cNvSpPr>
                <p:nvPr/>
              </p:nvSpPr>
              <p:spPr bwMode="auto">
                <a:xfrm>
                  <a:off x="7693025" y="4624387"/>
                  <a:ext cx="153988" cy="139700"/>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5119" name="Text Box 53"/>
              <p:cNvSpPr txBox="1">
                <a:spLocks noChangeArrowheads="1"/>
              </p:cNvSpPr>
              <p:nvPr/>
            </p:nvSpPr>
            <p:spPr bwMode="auto">
              <a:xfrm>
                <a:off x="7908925" y="4572000"/>
                <a:ext cx="777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Tên lớp</a:t>
                </a:r>
              </a:p>
            </p:txBody>
          </p:sp>
          <p:grpSp>
            <p:nvGrpSpPr>
              <p:cNvPr id="45120" name="Group 157"/>
              <p:cNvGrpSpPr>
                <a:grpSpLocks/>
              </p:cNvGrpSpPr>
              <p:nvPr/>
            </p:nvGrpSpPr>
            <p:grpSpPr bwMode="auto">
              <a:xfrm>
                <a:off x="7311231" y="4718844"/>
                <a:ext cx="295275" cy="484188"/>
                <a:chOff x="7311231" y="4718844"/>
                <a:chExt cx="295275" cy="484188"/>
              </a:xfrm>
            </p:grpSpPr>
            <p:sp>
              <p:nvSpPr>
                <p:cNvPr id="45122" name="Line 55"/>
                <p:cNvSpPr>
                  <a:spLocks noChangeShapeType="1"/>
                </p:cNvSpPr>
                <p:nvPr/>
              </p:nvSpPr>
              <p:spPr bwMode="auto">
                <a:xfrm rot="2700000" flipV="1">
                  <a:off x="7099300" y="4930775"/>
                  <a:ext cx="425450"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23" name="Oval 56"/>
                <p:cNvSpPr>
                  <a:spLocks noChangeArrowheads="1"/>
                </p:cNvSpPr>
                <p:nvPr/>
              </p:nvSpPr>
              <p:spPr bwMode="auto">
                <a:xfrm rot="2700000">
                  <a:off x="7461250" y="5057775"/>
                  <a:ext cx="141288" cy="149225"/>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5121" name="Text Box 57"/>
              <p:cNvSpPr txBox="1">
                <a:spLocks noChangeArrowheads="1"/>
              </p:cNvSpPr>
              <p:nvPr/>
            </p:nvSpPr>
            <p:spPr bwMode="auto">
              <a:xfrm>
                <a:off x="7620000" y="5049837"/>
                <a:ext cx="6270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Sĩ số</a:t>
                </a:r>
              </a:p>
            </p:txBody>
          </p:sp>
        </p:grpSp>
        <p:grpSp>
          <p:nvGrpSpPr>
            <p:cNvPr id="45086" name="Group 144"/>
            <p:cNvGrpSpPr>
              <a:grpSpLocks/>
            </p:cNvGrpSpPr>
            <p:nvPr/>
          </p:nvGrpSpPr>
          <p:grpSpPr bwMode="auto">
            <a:xfrm>
              <a:off x="76200" y="3131344"/>
              <a:ext cx="3144839" cy="1288256"/>
              <a:chOff x="76200" y="3131344"/>
              <a:chExt cx="3144839" cy="1288256"/>
            </a:xfrm>
          </p:grpSpPr>
          <p:sp>
            <p:nvSpPr>
              <p:cNvPr id="45100" name="Rectangle 11"/>
              <p:cNvSpPr>
                <a:spLocks noChangeArrowheads="1"/>
              </p:cNvSpPr>
              <p:nvPr/>
            </p:nvSpPr>
            <p:spPr bwMode="auto">
              <a:xfrm>
                <a:off x="1990726" y="3416300"/>
                <a:ext cx="1230313" cy="42545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HỌC KỲ</a:t>
                </a:r>
              </a:p>
            </p:txBody>
          </p:sp>
          <p:sp>
            <p:nvSpPr>
              <p:cNvPr id="45101" name="Line 63"/>
              <p:cNvSpPr>
                <a:spLocks noChangeShapeType="1"/>
              </p:cNvSpPr>
              <p:nvPr/>
            </p:nvSpPr>
            <p:spPr bwMode="auto">
              <a:xfrm rot="10800000" flipV="1">
                <a:off x="1539876" y="3473450"/>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02" name="Oval 64"/>
              <p:cNvSpPr>
                <a:spLocks noChangeArrowheads="1"/>
              </p:cNvSpPr>
              <p:nvPr/>
            </p:nvSpPr>
            <p:spPr bwMode="auto">
              <a:xfrm rot="10800000">
                <a:off x="1373188" y="3416300"/>
                <a:ext cx="153988" cy="139700"/>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45103" name="Line 66"/>
              <p:cNvSpPr>
                <a:spLocks noChangeShapeType="1"/>
              </p:cNvSpPr>
              <p:nvPr/>
            </p:nvSpPr>
            <p:spPr bwMode="auto">
              <a:xfrm rot="10800000" flipV="1">
                <a:off x="1541463" y="3686175"/>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04" name="Oval 67"/>
              <p:cNvSpPr>
                <a:spLocks noChangeArrowheads="1"/>
              </p:cNvSpPr>
              <p:nvPr/>
            </p:nvSpPr>
            <p:spPr bwMode="auto">
              <a:xfrm rot="10800000">
                <a:off x="1374776" y="3629025"/>
                <a:ext cx="153988" cy="139700"/>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45105" name="Text Box 68"/>
              <p:cNvSpPr txBox="1">
                <a:spLocks noChangeArrowheads="1"/>
              </p:cNvSpPr>
              <p:nvPr/>
            </p:nvSpPr>
            <p:spPr bwMode="auto">
              <a:xfrm>
                <a:off x="381000" y="3486150"/>
                <a:ext cx="9159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Niên học</a:t>
                </a:r>
              </a:p>
            </p:txBody>
          </p:sp>
          <p:sp>
            <p:nvSpPr>
              <p:cNvPr id="45106" name="Text Box 69"/>
              <p:cNvSpPr txBox="1">
                <a:spLocks noChangeArrowheads="1"/>
              </p:cNvSpPr>
              <p:nvPr/>
            </p:nvSpPr>
            <p:spPr bwMode="auto">
              <a:xfrm>
                <a:off x="381000" y="3276600"/>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Học kỳ</a:t>
                </a:r>
              </a:p>
            </p:txBody>
          </p:sp>
          <p:sp>
            <p:nvSpPr>
              <p:cNvPr id="45107" name="Line 71"/>
              <p:cNvSpPr>
                <a:spLocks noChangeShapeType="1"/>
              </p:cNvSpPr>
              <p:nvPr/>
            </p:nvSpPr>
            <p:spPr bwMode="auto">
              <a:xfrm rot="9294225" flipV="1">
                <a:off x="1533526" y="3867150"/>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08" name="Oval 72"/>
              <p:cNvSpPr>
                <a:spLocks noChangeArrowheads="1"/>
              </p:cNvSpPr>
              <p:nvPr/>
            </p:nvSpPr>
            <p:spPr bwMode="auto">
              <a:xfrm rot="9294225">
                <a:off x="1403351" y="3944938"/>
                <a:ext cx="153988" cy="139700"/>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45109" name="Text Box 73"/>
              <p:cNvSpPr txBox="1">
                <a:spLocks noChangeArrowheads="1"/>
              </p:cNvSpPr>
              <p:nvPr/>
            </p:nvSpPr>
            <p:spPr bwMode="auto">
              <a:xfrm>
                <a:off x="76200" y="3886200"/>
                <a:ext cx="1222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Ngày bắt đầu</a:t>
                </a:r>
              </a:p>
            </p:txBody>
          </p:sp>
          <p:sp>
            <p:nvSpPr>
              <p:cNvPr id="45110" name="Line 75"/>
              <p:cNvSpPr>
                <a:spLocks noChangeShapeType="1"/>
              </p:cNvSpPr>
              <p:nvPr/>
            </p:nvSpPr>
            <p:spPr bwMode="auto">
              <a:xfrm rot="9294225" flipV="1">
                <a:off x="1803401" y="3946525"/>
                <a:ext cx="4619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11" name="Oval 76"/>
              <p:cNvSpPr>
                <a:spLocks noChangeArrowheads="1"/>
              </p:cNvSpPr>
              <p:nvPr/>
            </p:nvSpPr>
            <p:spPr bwMode="auto">
              <a:xfrm rot="9294225">
                <a:off x="1673226" y="4024313"/>
                <a:ext cx="153988" cy="139700"/>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45112" name="Text Box 77"/>
              <p:cNvSpPr txBox="1">
                <a:spLocks noChangeArrowheads="1"/>
              </p:cNvSpPr>
              <p:nvPr/>
            </p:nvSpPr>
            <p:spPr bwMode="auto">
              <a:xfrm>
                <a:off x="682625" y="4137025"/>
                <a:ext cx="12223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Ngày kết thúc</a:t>
                </a:r>
              </a:p>
            </p:txBody>
          </p:sp>
          <p:sp>
            <p:nvSpPr>
              <p:cNvPr id="45113" name="Line 79"/>
              <p:cNvSpPr>
                <a:spLocks noChangeShapeType="1"/>
              </p:cNvSpPr>
              <p:nvPr/>
            </p:nvSpPr>
            <p:spPr bwMode="auto">
              <a:xfrm rot="-5400000">
                <a:off x="1492411" y="3524409"/>
                <a:ext cx="525462" cy="45719"/>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114" name="Oval 80"/>
              <p:cNvSpPr>
                <a:spLocks noChangeArrowheads="1"/>
              </p:cNvSpPr>
              <p:nvPr/>
            </p:nvSpPr>
            <p:spPr bwMode="auto">
              <a:xfrm rot="-5400000">
                <a:off x="1693863" y="3127375"/>
                <a:ext cx="142875" cy="150813"/>
              </a:xfrm>
              <a:prstGeom prst="ellipse">
                <a:avLst/>
              </a:prstGeom>
              <a:solidFill>
                <a:schemeClr val="tx2"/>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grpSp>
          <p:nvGrpSpPr>
            <p:cNvPr id="45087" name="Group 145"/>
            <p:cNvGrpSpPr>
              <a:grpSpLocks/>
            </p:cNvGrpSpPr>
            <p:nvPr/>
          </p:nvGrpSpPr>
          <p:grpSpPr bwMode="auto">
            <a:xfrm>
              <a:off x="457200" y="5181600"/>
              <a:ext cx="2840039" cy="568326"/>
              <a:chOff x="381000" y="4724400"/>
              <a:chExt cx="2840039" cy="568326"/>
            </a:xfrm>
          </p:grpSpPr>
          <p:grpSp>
            <p:nvGrpSpPr>
              <p:cNvPr id="45091" name="Group 88"/>
              <p:cNvGrpSpPr>
                <a:grpSpLocks/>
              </p:cNvGrpSpPr>
              <p:nvPr/>
            </p:nvGrpSpPr>
            <p:grpSpPr bwMode="auto">
              <a:xfrm rot="10800000">
                <a:off x="1382713" y="4814887"/>
                <a:ext cx="628650" cy="138113"/>
                <a:chOff x="9000" y="9829"/>
                <a:chExt cx="736" cy="178"/>
              </a:xfrm>
            </p:grpSpPr>
            <p:sp>
              <p:nvSpPr>
                <p:cNvPr id="45098" name="Line 89"/>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099" name="Oval 90"/>
                <p:cNvSpPr>
                  <a:spLocks noChangeArrowheads="1"/>
                </p:cNvSpPr>
                <p:nvPr/>
              </p:nvSpPr>
              <p:spPr bwMode="auto">
                <a:xfrm>
                  <a:off x="9556" y="9829"/>
                  <a:ext cx="180" cy="178"/>
                </a:xfrm>
                <a:prstGeom prst="ellipse">
                  <a:avLst/>
                </a:prstGeom>
                <a:solidFill>
                  <a:schemeClr val="tx2"/>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5092" name="Text Box 91"/>
              <p:cNvSpPr txBox="1">
                <a:spLocks noChangeArrowheads="1"/>
              </p:cNvSpPr>
              <p:nvPr/>
            </p:nvSpPr>
            <p:spPr bwMode="auto">
              <a:xfrm>
                <a:off x="381000" y="4724400"/>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Mã GV</a:t>
                </a:r>
              </a:p>
            </p:txBody>
          </p:sp>
          <p:grpSp>
            <p:nvGrpSpPr>
              <p:cNvPr id="45093" name="Group 92"/>
              <p:cNvGrpSpPr>
                <a:grpSpLocks/>
              </p:cNvGrpSpPr>
              <p:nvPr/>
            </p:nvGrpSpPr>
            <p:grpSpPr bwMode="auto">
              <a:xfrm rot="10800000">
                <a:off x="1382713" y="5040312"/>
                <a:ext cx="628650" cy="138113"/>
                <a:chOff x="9000" y="9829"/>
                <a:chExt cx="736" cy="178"/>
              </a:xfrm>
            </p:grpSpPr>
            <p:sp>
              <p:nvSpPr>
                <p:cNvPr id="45096" name="Line 93"/>
                <p:cNvSpPr>
                  <a:spLocks noChangeShapeType="1"/>
                </p:cNvSpPr>
                <p:nvPr/>
              </p:nvSpPr>
              <p:spPr bwMode="auto">
                <a:xfrm flipV="1">
                  <a:off x="9000" y="9934"/>
                  <a:ext cx="54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097" name="Oval 94"/>
                <p:cNvSpPr>
                  <a:spLocks noChangeArrowheads="1"/>
                </p:cNvSpPr>
                <p:nvPr/>
              </p:nvSpPr>
              <p:spPr bwMode="auto">
                <a:xfrm>
                  <a:off x="9556" y="9829"/>
                  <a:ext cx="180" cy="178"/>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45094" name="Text Box 95"/>
              <p:cNvSpPr txBox="1">
                <a:spLocks noChangeArrowheads="1"/>
              </p:cNvSpPr>
              <p:nvPr/>
            </p:nvSpPr>
            <p:spPr bwMode="auto">
              <a:xfrm>
                <a:off x="381000" y="5008563"/>
                <a:ext cx="92233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Tên GV</a:t>
                </a:r>
              </a:p>
            </p:txBody>
          </p:sp>
          <p:sp>
            <p:nvSpPr>
              <p:cNvPr id="45095" name="Rectangle 10"/>
              <p:cNvSpPr>
                <a:spLocks noChangeArrowheads="1"/>
              </p:cNvSpPr>
              <p:nvPr/>
            </p:nvSpPr>
            <p:spPr bwMode="auto">
              <a:xfrm>
                <a:off x="1990726" y="4756149"/>
                <a:ext cx="1230313" cy="42386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a:solidFill>
                      <a:schemeClr val="tx2"/>
                    </a:solidFill>
                    <a:cs typeface="Tahoma" panose="020B0604030504040204" pitchFamily="34" charset="0"/>
                  </a:rPr>
                  <a:t>GIÁO VIÊN</a:t>
                </a:r>
              </a:p>
            </p:txBody>
          </p:sp>
        </p:grpSp>
        <p:grpSp>
          <p:nvGrpSpPr>
            <p:cNvPr id="45088" name="Group 149"/>
            <p:cNvGrpSpPr>
              <a:grpSpLocks/>
            </p:cNvGrpSpPr>
            <p:nvPr/>
          </p:nvGrpSpPr>
          <p:grpSpPr bwMode="auto">
            <a:xfrm rot="912626">
              <a:off x="6705600" y="3048000"/>
              <a:ext cx="628650" cy="138113"/>
              <a:chOff x="3067051" y="2306638"/>
              <a:chExt cx="628650" cy="138113"/>
            </a:xfrm>
          </p:grpSpPr>
          <p:sp>
            <p:nvSpPr>
              <p:cNvPr id="45089" name="Line 27"/>
              <p:cNvSpPr>
                <a:spLocks noChangeShapeType="1"/>
              </p:cNvSpPr>
              <p:nvPr/>
            </p:nvSpPr>
            <p:spPr bwMode="auto">
              <a:xfrm flipV="1">
                <a:off x="3067051" y="2387600"/>
                <a:ext cx="461963" cy="1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45090" name="Oval 28"/>
              <p:cNvSpPr>
                <a:spLocks noChangeArrowheads="1"/>
              </p:cNvSpPr>
              <p:nvPr/>
            </p:nvSpPr>
            <p:spPr bwMode="auto">
              <a:xfrm>
                <a:off x="3541713" y="2306638"/>
                <a:ext cx="153988" cy="138113"/>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grpSp>
    </p:spTree>
    <p:extLst>
      <p:ext uri="{BB962C8B-B14F-4D97-AF65-F5344CB8AC3E}">
        <p14:creationId xmlns:p14="http://schemas.microsoft.com/office/powerpoint/2010/main" val="119975404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a:t>
            </a:r>
          </a:p>
        </p:txBody>
      </p:sp>
      <p:sp>
        <p:nvSpPr>
          <p:cNvPr id="4" name="Text Box 42"/>
          <p:cNvSpPr txBox="1">
            <a:spLocks noChangeArrowheads="1"/>
          </p:cNvSpPr>
          <p:nvPr/>
        </p:nvSpPr>
        <p:spPr bwMode="auto">
          <a:xfrm>
            <a:off x="1405288" y="1833342"/>
            <a:ext cx="95675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2400" dirty="0">
                <a:solidFill>
                  <a:srgbClr val="C00000"/>
                </a:solidFill>
                <a:cs typeface="Tahoma" panose="020B0604030504040204" pitchFamily="34" charset="0"/>
              </a:rPr>
              <a:t>QT1: </a:t>
            </a:r>
            <a:r>
              <a:rPr lang="en-US" sz="2400" dirty="0" err="1">
                <a:solidFill>
                  <a:srgbClr val="C00000"/>
                </a:solidFill>
                <a:cs typeface="Tahoma" panose="020B0604030504040204" pitchFamily="34" charset="0"/>
              </a:rPr>
              <a:t>Mọi</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thuộc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tính</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chỉ</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mô</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tả</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đặc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trưng</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cho</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một</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thực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thể</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duy</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nhất</a:t>
            </a:r>
            <a:endParaRPr lang="en-US" sz="2400" dirty="0">
              <a:solidFill>
                <a:srgbClr val="C00000"/>
              </a:solidFill>
              <a:cs typeface="Tahoma" panose="020B0604030504040204" pitchFamily="34" charset="0"/>
            </a:endParaRPr>
          </a:p>
        </p:txBody>
      </p:sp>
      <p:grpSp>
        <p:nvGrpSpPr>
          <p:cNvPr id="56" name="Group 55"/>
          <p:cNvGrpSpPr/>
          <p:nvPr/>
        </p:nvGrpSpPr>
        <p:grpSpPr>
          <a:xfrm>
            <a:off x="2319689" y="2634111"/>
            <a:ext cx="7383463" cy="2819400"/>
            <a:chOff x="2319689" y="3317506"/>
            <a:chExt cx="7383463" cy="2819400"/>
          </a:xfrm>
        </p:grpSpPr>
        <p:sp>
          <p:nvSpPr>
            <p:cNvPr id="6" name="Rectangle 5"/>
            <p:cNvSpPr>
              <a:spLocks noChangeArrowheads="1"/>
            </p:cNvSpPr>
            <p:nvPr/>
          </p:nvSpPr>
          <p:spPr bwMode="auto">
            <a:xfrm>
              <a:off x="6650390" y="3423868"/>
              <a:ext cx="1473200" cy="6350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KHÁCH HÀNG</a:t>
              </a:r>
            </a:p>
          </p:txBody>
        </p:sp>
        <p:grpSp>
          <p:nvGrpSpPr>
            <p:cNvPr id="7" name="Group 6"/>
            <p:cNvGrpSpPr>
              <a:grpSpLocks/>
            </p:cNvGrpSpPr>
            <p:nvPr/>
          </p:nvGrpSpPr>
          <p:grpSpPr bwMode="auto">
            <a:xfrm>
              <a:off x="8123590" y="3423868"/>
              <a:ext cx="504825" cy="157163"/>
              <a:chOff x="7380" y="4680"/>
              <a:chExt cx="556" cy="177"/>
            </a:xfrm>
          </p:grpSpPr>
          <p:sp>
            <p:nvSpPr>
              <p:cNvPr id="49" name="Line 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0" name="Oval 8"/>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8" name="Text Box 9"/>
            <p:cNvSpPr txBox="1">
              <a:spLocks noChangeArrowheads="1"/>
            </p:cNvSpPr>
            <p:nvPr/>
          </p:nvSpPr>
          <p:spPr bwMode="auto">
            <a:xfrm>
              <a:off x="8720490" y="3358781"/>
              <a:ext cx="982662"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b="0">
                  <a:solidFill>
                    <a:schemeClr val="tx2"/>
                  </a:solidFill>
                  <a:cs typeface="Tahoma" panose="020B0604030504040204" pitchFamily="34" charset="0"/>
                </a:rPr>
                <a:t>Tên </a:t>
              </a:r>
            </a:p>
          </p:txBody>
        </p:sp>
        <p:grpSp>
          <p:nvGrpSpPr>
            <p:cNvPr id="9" name="Group 10"/>
            <p:cNvGrpSpPr>
              <a:grpSpLocks/>
            </p:cNvGrpSpPr>
            <p:nvPr/>
          </p:nvGrpSpPr>
          <p:grpSpPr bwMode="auto">
            <a:xfrm>
              <a:off x="8123590" y="3692156"/>
              <a:ext cx="504825" cy="157162"/>
              <a:chOff x="7380" y="4680"/>
              <a:chExt cx="556" cy="177"/>
            </a:xfrm>
          </p:grpSpPr>
          <p:sp>
            <p:nvSpPr>
              <p:cNvPr id="47" name="Line 1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48" name="Oval 1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10" name="Text Box 13"/>
            <p:cNvSpPr txBox="1">
              <a:spLocks noChangeArrowheads="1"/>
            </p:cNvSpPr>
            <p:nvPr/>
          </p:nvSpPr>
          <p:spPr bwMode="auto">
            <a:xfrm>
              <a:off x="8720490" y="3622306"/>
              <a:ext cx="9826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b="0">
                  <a:solidFill>
                    <a:schemeClr val="tx2"/>
                  </a:solidFill>
                  <a:cs typeface="Tahoma" panose="020B0604030504040204" pitchFamily="34" charset="0"/>
                </a:rPr>
                <a:t>Địa chỉ</a:t>
              </a:r>
            </a:p>
          </p:txBody>
        </p:sp>
        <p:grpSp>
          <p:nvGrpSpPr>
            <p:cNvPr id="11" name="Group 14"/>
            <p:cNvGrpSpPr>
              <a:grpSpLocks/>
            </p:cNvGrpSpPr>
            <p:nvPr/>
          </p:nvGrpSpPr>
          <p:grpSpPr bwMode="auto">
            <a:xfrm>
              <a:off x="8123590" y="3941393"/>
              <a:ext cx="504825" cy="158750"/>
              <a:chOff x="7380" y="4680"/>
              <a:chExt cx="556" cy="177"/>
            </a:xfrm>
          </p:grpSpPr>
          <p:sp>
            <p:nvSpPr>
              <p:cNvPr id="45" name="Line 1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46" name="Oval 16"/>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12" name="Text Box 17"/>
            <p:cNvSpPr txBox="1">
              <a:spLocks noChangeArrowheads="1"/>
            </p:cNvSpPr>
            <p:nvPr/>
          </p:nvSpPr>
          <p:spPr bwMode="auto">
            <a:xfrm>
              <a:off x="8720490" y="3912819"/>
              <a:ext cx="982662"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b="0">
                  <a:solidFill>
                    <a:schemeClr val="tx2"/>
                  </a:solidFill>
                  <a:cs typeface="Tahoma" panose="020B0604030504040204" pitchFamily="34" charset="0"/>
                </a:rPr>
                <a:t>Điện thoại</a:t>
              </a:r>
            </a:p>
          </p:txBody>
        </p:sp>
        <p:sp>
          <p:nvSpPr>
            <p:cNvPr id="13" name="Rectangle 18"/>
            <p:cNvSpPr>
              <a:spLocks noChangeArrowheads="1"/>
            </p:cNvSpPr>
            <p:nvPr/>
          </p:nvSpPr>
          <p:spPr bwMode="auto">
            <a:xfrm>
              <a:off x="3869089" y="3423868"/>
              <a:ext cx="1144588" cy="48101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HÀNG HÓA</a:t>
              </a:r>
            </a:p>
          </p:txBody>
        </p:sp>
        <p:sp>
          <p:nvSpPr>
            <p:cNvPr id="14" name="Rectangle 19"/>
            <p:cNvSpPr>
              <a:spLocks noChangeArrowheads="1"/>
            </p:cNvSpPr>
            <p:nvPr/>
          </p:nvSpPr>
          <p:spPr bwMode="auto">
            <a:xfrm>
              <a:off x="3869089" y="5336806"/>
              <a:ext cx="1309688" cy="481012"/>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ĐƠN HÀNG</a:t>
              </a:r>
            </a:p>
          </p:txBody>
        </p:sp>
        <p:grpSp>
          <p:nvGrpSpPr>
            <p:cNvPr id="15" name="Group 20"/>
            <p:cNvGrpSpPr>
              <a:grpSpLocks/>
            </p:cNvGrpSpPr>
            <p:nvPr/>
          </p:nvGrpSpPr>
          <p:grpSpPr bwMode="auto">
            <a:xfrm rot="10800000">
              <a:off x="3378552" y="3423868"/>
              <a:ext cx="503237" cy="158750"/>
              <a:chOff x="7380" y="4680"/>
              <a:chExt cx="556" cy="177"/>
            </a:xfrm>
          </p:grpSpPr>
          <p:sp>
            <p:nvSpPr>
              <p:cNvPr id="43" name="Line 2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Oval 22"/>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16" name="Text Box 23"/>
            <p:cNvSpPr txBox="1">
              <a:spLocks noChangeArrowheads="1"/>
            </p:cNvSpPr>
            <p:nvPr/>
          </p:nvSpPr>
          <p:spPr bwMode="auto">
            <a:xfrm>
              <a:off x="2319689" y="3317506"/>
              <a:ext cx="9826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r" eaLnBrk="1" hangingPunct="1"/>
              <a:r>
                <a:rPr lang="en-US" sz="1400" b="0">
                  <a:solidFill>
                    <a:schemeClr val="tx2"/>
                  </a:solidFill>
                  <a:cs typeface="Tahoma" panose="020B0604030504040204" pitchFamily="34" charset="0"/>
                </a:rPr>
                <a:t>Mã hàng</a:t>
              </a:r>
            </a:p>
          </p:txBody>
        </p:sp>
        <p:grpSp>
          <p:nvGrpSpPr>
            <p:cNvPr id="17" name="Group 24"/>
            <p:cNvGrpSpPr>
              <a:grpSpLocks/>
            </p:cNvGrpSpPr>
            <p:nvPr/>
          </p:nvGrpSpPr>
          <p:grpSpPr bwMode="auto">
            <a:xfrm rot="10800000">
              <a:off x="3378552" y="3688981"/>
              <a:ext cx="503237" cy="160337"/>
              <a:chOff x="7380" y="4680"/>
              <a:chExt cx="556" cy="177"/>
            </a:xfrm>
          </p:grpSpPr>
          <p:sp>
            <p:nvSpPr>
              <p:cNvPr id="41" name="Line 2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Oval 26"/>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18" name="Text Box 27"/>
            <p:cNvSpPr txBox="1">
              <a:spLocks noChangeArrowheads="1"/>
            </p:cNvSpPr>
            <p:nvPr/>
          </p:nvSpPr>
          <p:spPr bwMode="auto">
            <a:xfrm>
              <a:off x="2319689" y="3681044"/>
              <a:ext cx="9826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r" eaLnBrk="1" hangingPunct="1"/>
              <a:r>
                <a:rPr lang="en-US" sz="1400" b="0">
                  <a:solidFill>
                    <a:schemeClr val="tx2"/>
                  </a:solidFill>
                  <a:cs typeface="Tahoma" panose="020B0604030504040204" pitchFamily="34" charset="0"/>
                </a:rPr>
                <a:t>Tên</a:t>
              </a:r>
            </a:p>
          </p:txBody>
        </p:sp>
        <p:grpSp>
          <p:nvGrpSpPr>
            <p:cNvPr id="19" name="Group 28"/>
            <p:cNvGrpSpPr>
              <a:grpSpLocks/>
            </p:cNvGrpSpPr>
            <p:nvPr/>
          </p:nvGrpSpPr>
          <p:grpSpPr bwMode="auto">
            <a:xfrm rot="9644442">
              <a:off x="3378552" y="3901706"/>
              <a:ext cx="503237" cy="160337"/>
              <a:chOff x="7380" y="4680"/>
              <a:chExt cx="556" cy="177"/>
            </a:xfrm>
          </p:grpSpPr>
          <p:sp>
            <p:nvSpPr>
              <p:cNvPr id="39" name="Line 2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Oval 30"/>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20" name="Text Box 31"/>
            <p:cNvSpPr txBox="1">
              <a:spLocks noChangeArrowheads="1"/>
            </p:cNvSpPr>
            <p:nvPr/>
          </p:nvSpPr>
          <p:spPr bwMode="auto">
            <a:xfrm>
              <a:off x="2319689" y="3985844"/>
              <a:ext cx="9826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r" eaLnBrk="1" hangingPunct="1"/>
              <a:r>
                <a:rPr lang="en-US" sz="1400" b="0">
                  <a:solidFill>
                    <a:schemeClr val="tx2"/>
                  </a:solidFill>
                  <a:cs typeface="Tahoma" panose="020B0604030504040204" pitchFamily="34" charset="0"/>
                </a:rPr>
                <a:t>ĐVT</a:t>
              </a:r>
            </a:p>
          </p:txBody>
        </p:sp>
        <p:grpSp>
          <p:nvGrpSpPr>
            <p:cNvPr id="21" name="Group 32"/>
            <p:cNvGrpSpPr>
              <a:grpSpLocks/>
            </p:cNvGrpSpPr>
            <p:nvPr/>
          </p:nvGrpSpPr>
          <p:grpSpPr bwMode="auto">
            <a:xfrm>
              <a:off x="5178777" y="5336806"/>
              <a:ext cx="503237" cy="157162"/>
              <a:chOff x="7380" y="4680"/>
              <a:chExt cx="556" cy="177"/>
            </a:xfrm>
          </p:grpSpPr>
          <p:sp>
            <p:nvSpPr>
              <p:cNvPr id="37" name="Line 3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Oval 34"/>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22" name="Text Box 35"/>
            <p:cNvSpPr txBox="1">
              <a:spLocks noChangeArrowheads="1"/>
            </p:cNvSpPr>
            <p:nvPr/>
          </p:nvSpPr>
          <p:spPr bwMode="auto">
            <a:xfrm>
              <a:off x="5748689" y="5335218"/>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b="0">
                  <a:solidFill>
                    <a:schemeClr val="tx2"/>
                  </a:solidFill>
                  <a:cs typeface="Tahoma" panose="020B0604030504040204" pitchFamily="34" charset="0"/>
                </a:rPr>
                <a:t>Số HĐ</a:t>
              </a:r>
            </a:p>
          </p:txBody>
        </p:sp>
        <p:grpSp>
          <p:nvGrpSpPr>
            <p:cNvPr id="23" name="Group 36"/>
            <p:cNvGrpSpPr>
              <a:grpSpLocks/>
            </p:cNvGrpSpPr>
            <p:nvPr/>
          </p:nvGrpSpPr>
          <p:grpSpPr bwMode="auto">
            <a:xfrm>
              <a:off x="5178777" y="5616206"/>
              <a:ext cx="503237" cy="157162"/>
              <a:chOff x="7380" y="4680"/>
              <a:chExt cx="556" cy="177"/>
            </a:xfrm>
          </p:grpSpPr>
          <p:sp>
            <p:nvSpPr>
              <p:cNvPr id="35" name="Line 3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6" name="Oval 38"/>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24" name="Text Box 39"/>
            <p:cNvSpPr txBox="1">
              <a:spLocks noChangeArrowheads="1"/>
            </p:cNvSpPr>
            <p:nvPr/>
          </p:nvSpPr>
          <p:spPr bwMode="auto">
            <a:xfrm>
              <a:off x="5748689" y="5549531"/>
              <a:ext cx="9810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b="0">
                  <a:solidFill>
                    <a:schemeClr val="tx2"/>
                  </a:solidFill>
                  <a:cs typeface="Tahoma" panose="020B0604030504040204" pitchFamily="34" charset="0"/>
                </a:rPr>
                <a:t>Ngày</a:t>
              </a:r>
            </a:p>
          </p:txBody>
        </p:sp>
        <p:grpSp>
          <p:nvGrpSpPr>
            <p:cNvPr id="25" name="Group 40"/>
            <p:cNvGrpSpPr>
              <a:grpSpLocks/>
            </p:cNvGrpSpPr>
            <p:nvPr/>
          </p:nvGrpSpPr>
          <p:grpSpPr bwMode="auto">
            <a:xfrm rot="1009285">
              <a:off x="5178777" y="5816231"/>
              <a:ext cx="503237" cy="157162"/>
              <a:chOff x="7380" y="4680"/>
              <a:chExt cx="556" cy="177"/>
            </a:xfrm>
          </p:grpSpPr>
          <p:sp>
            <p:nvSpPr>
              <p:cNvPr id="33" name="Line 4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4" name="Oval 4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26" name="Text Box 43"/>
            <p:cNvSpPr txBox="1">
              <a:spLocks noChangeArrowheads="1"/>
            </p:cNvSpPr>
            <p:nvPr/>
          </p:nvSpPr>
          <p:spPr bwMode="auto">
            <a:xfrm>
              <a:off x="5748689" y="5816231"/>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b="0">
                  <a:solidFill>
                    <a:schemeClr val="tx2"/>
                  </a:solidFill>
                  <a:cs typeface="Tahoma" panose="020B0604030504040204" pitchFamily="34" charset="0"/>
                </a:rPr>
                <a:t>Khách hàng</a:t>
              </a:r>
            </a:p>
          </p:txBody>
        </p:sp>
        <p:sp>
          <p:nvSpPr>
            <p:cNvPr id="27" name="AutoShape 44"/>
            <p:cNvSpPr>
              <a:spLocks noChangeArrowheads="1"/>
            </p:cNvSpPr>
            <p:nvPr/>
          </p:nvSpPr>
          <p:spPr bwMode="auto">
            <a:xfrm>
              <a:off x="6159853" y="4381131"/>
              <a:ext cx="1146175" cy="636587"/>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Của</a:t>
              </a:r>
            </a:p>
          </p:txBody>
        </p:sp>
        <p:sp>
          <p:nvSpPr>
            <p:cNvPr id="28" name="AutoShape 45"/>
            <p:cNvSpPr>
              <a:spLocks noChangeArrowheads="1"/>
            </p:cNvSpPr>
            <p:nvPr/>
          </p:nvSpPr>
          <p:spPr bwMode="auto">
            <a:xfrm>
              <a:off x="3869089" y="4381131"/>
              <a:ext cx="1144588" cy="636587"/>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Gồm</a:t>
              </a:r>
              <a:endParaRPr lang="en-US" sz="1400" dirty="0">
                <a:solidFill>
                  <a:schemeClr val="tx2"/>
                </a:solidFill>
                <a:cs typeface="Tahoma" panose="020B0604030504040204" pitchFamily="34" charset="0"/>
              </a:endParaRPr>
            </a:p>
          </p:txBody>
        </p:sp>
        <p:sp>
          <p:nvSpPr>
            <p:cNvPr id="29" name="Line 46"/>
            <p:cNvSpPr>
              <a:spLocks noChangeShapeType="1"/>
            </p:cNvSpPr>
            <p:nvPr/>
          </p:nvSpPr>
          <p:spPr bwMode="auto">
            <a:xfrm>
              <a:off x="4454877" y="3901706"/>
              <a:ext cx="0" cy="4794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47"/>
            <p:cNvSpPr>
              <a:spLocks noChangeShapeType="1"/>
            </p:cNvSpPr>
            <p:nvPr/>
          </p:nvSpPr>
          <p:spPr bwMode="auto">
            <a:xfrm>
              <a:off x="4427889" y="5017718"/>
              <a:ext cx="0" cy="3190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48"/>
            <p:cNvSpPr>
              <a:spLocks noChangeShapeType="1"/>
            </p:cNvSpPr>
            <p:nvPr/>
          </p:nvSpPr>
          <p:spPr bwMode="auto">
            <a:xfrm flipV="1">
              <a:off x="4850164" y="4700218"/>
              <a:ext cx="1309688" cy="636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2" name="Line 49"/>
            <p:cNvSpPr>
              <a:spLocks noChangeShapeType="1"/>
            </p:cNvSpPr>
            <p:nvPr/>
          </p:nvSpPr>
          <p:spPr bwMode="auto">
            <a:xfrm flipH="1">
              <a:off x="7306028" y="4062043"/>
              <a:ext cx="163512" cy="6381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2" name="Line 51"/>
            <p:cNvSpPr>
              <a:spLocks noChangeShapeType="1"/>
            </p:cNvSpPr>
            <p:nvPr/>
          </p:nvSpPr>
          <p:spPr bwMode="auto">
            <a:xfrm flipH="1">
              <a:off x="5848702" y="5832106"/>
              <a:ext cx="738187" cy="304800"/>
            </a:xfrm>
            <a:prstGeom prst="line">
              <a:avLst/>
            </a:prstGeom>
            <a:noFill/>
            <a:ln w="38100">
              <a:solidFill>
                <a:schemeClr val="accent6">
                  <a:lumMod val="75000"/>
                </a:schemeClr>
              </a:solidFill>
              <a:round/>
              <a:headEnd/>
              <a:tailEnd/>
            </a:ln>
            <a:effectLst/>
          </p:spPr>
          <p:txBody>
            <a:bodyPr/>
            <a:lstStyle/>
            <a:p>
              <a:pPr>
                <a:defRPr/>
              </a:pPr>
              <a:endParaRPr lang="en-US" sz="1400" b="0">
                <a:solidFill>
                  <a:schemeClr val="tx2"/>
                </a:solidFill>
                <a:cs typeface="Tahoma" pitchFamily="34" charset="0"/>
              </a:endParaRPr>
            </a:p>
          </p:txBody>
        </p:sp>
        <p:sp>
          <p:nvSpPr>
            <p:cNvPr id="53" name="Line 52"/>
            <p:cNvSpPr>
              <a:spLocks noChangeShapeType="1"/>
            </p:cNvSpPr>
            <p:nvPr/>
          </p:nvSpPr>
          <p:spPr bwMode="auto">
            <a:xfrm>
              <a:off x="5848702" y="5832106"/>
              <a:ext cx="738187" cy="304800"/>
            </a:xfrm>
            <a:prstGeom prst="line">
              <a:avLst/>
            </a:prstGeom>
            <a:noFill/>
            <a:ln w="38100">
              <a:solidFill>
                <a:schemeClr val="accent6">
                  <a:lumMod val="75000"/>
                </a:schemeClr>
              </a:solidFill>
              <a:round/>
              <a:headEnd/>
              <a:tailEnd/>
            </a:ln>
            <a:effectLst/>
          </p:spPr>
          <p:txBody>
            <a:bodyPr/>
            <a:lstStyle/>
            <a:p>
              <a:pPr>
                <a:defRPr/>
              </a:pPr>
              <a:endParaRPr lang="en-US" sz="1400" b="0">
                <a:solidFill>
                  <a:schemeClr val="tx2"/>
                </a:solidFill>
                <a:cs typeface="Tahoma" pitchFamily="34" charset="0"/>
              </a:endParaRPr>
            </a:p>
          </p:txBody>
        </p:sp>
        <p:sp>
          <p:nvSpPr>
            <p:cNvPr id="54" name="Oval 53"/>
            <p:cNvSpPr>
              <a:spLocks noChangeArrowheads="1"/>
            </p:cNvSpPr>
            <p:nvPr/>
          </p:nvSpPr>
          <p:spPr bwMode="auto">
            <a:xfrm>
              <a:off x="2700689" y="3582619"/>
              <a:ext cx="1004888" cy="344487"/>
            </a:xfrm>
            <a:prstGeom prst="ellipse">
              <a:avLst/>
            </a:prstGeom>
            <a:noFill/>
            <a:ln w="25400" algn="ctr">
              <a:solidFill>
                <a:schemeClr val="accent6">
                  <a:lumMod val="75000"/>
                </a:schemeClr>
              </a:solidFill>
              <a:prstDash val="sysDash"/>
              <a:round/>
              <a:headEnd/>
              <a:tailEnd/>
            </a:ln>
            <a:effectLst/>
          </p:spPr>
          <p:txBody>
            <a:bodyPr/>
            <a:lstStyle/>
            <a:p>
              <a:pPr>
                <a:defRPr/>
              </a:pPr>
              <a:endParaRPr lang="en-US" sz="1400" b="0">
                <a:solidFill>
                  <a:schemeClr val="tx2"/>
                </a:solidFill>
                <a:cs typeface="Tahoma" pitchFamily="34" charset="0"/>
              </a:endParaRPr>
            </a:p>
          </p:txBody>
        </p:sp>
        <p:sp>
          <p:nvSpPr>
            <p:cNvPr id="55" name="Oval 55"/>
            <p:cNvSpPr>
              <a:spLocks noChangeArrowheads="1"/>
            </p:cNvSpPr>
            <p:nvPr/>
          </p:nvSpPr>
          <p:spPr bwMode="auto">
            <a:xfrm>
              <a:off x="8187089" y="3347669"/>
              <a:ext cx="1447800" cy="304800"/>
            </a:xfrm>
            <a:prstGeom prst="ellipse">
              <a:avLst/>
            </a:prstGeom>
            <a:noFill/>
            <a:ln w="25400">
              <a:solidFill>
                <a:schemeClr val="accent6">
                  <a:lumMod val="75000"/>
                </a:schemeClr>
              </a:solidFill>
              <a:prstDash val="sysDash"/>
              <a:round/>
              <a:headEnd/>
              <a:tailEnd/>
            </a:ln>
            <a:effectLst/>
          </p:spPr>
          <p:txBody>
            <a:bodyPr wrap="none" anchor="ctr"/>
            <a:lstStyle/>
            <a:p>
              <a:pPr>
                <a:defRPr/>
              </a:pPr>
              <a:endParaRPr lang="en-US" sz="1400" b="0">
                <a:solidFill>
                  <a:schemeClr val="tx2"/>
                </a:solidFill>
                <a:cs typeface="Tahoma" pitchFamily="34" charset="0"/>
              </a:endParaRPr>
            </a:p>
          </p:txBody>
        </p:sp>
      </p:grpSp>
    </p:spTree>
    <p:extLst>
      <p:ext uri="{BB962C8B-B14F-4D97-AF65-F5344CB8AC3E}">
        <p14:creationId xmlns:p14="http://schemas.microsoft.com/office/powerpoint/2010/main" val="489722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4" name="Text Box 42"/>
          <p:cNvSpPr txBox="1">
            <a:spLocks noChangeArrowheads="1"/>
          </p:cNvSpPr>
          <p:nvPr/>
        </p:nvSpPr>
        <p:spPr bwMode="auto">
          <a:xfrm>
            <a:off x="1718913" y="2192248"/>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r>
              <a:rPr lang="en-US" sz="2400" dirty="0">
                <a:solidFill>
                  <a:srgbClr val="C00000"/>
                </a:solidFill>
              </a:rPr>
              <a:t>QT2: </a:t>
            </a:r>
            <a:r>
              <a:rPr lang="en-US" sz="2400" dirty="0" err="1">
                <a:solidFill>
                  <a:srgbClr val="C00000"/>
                </a:solidFill>
              </a:rPr>
              <a:t>Nếu</a:t>
            </a:r>
            <a:r>
              <a:rPr lang="en-US" sz="2400" dirty="0">
                <a:solidFill>
                  <a:srgbClr val="C00000"/>
                </a:solidFill>
              </a:rPr>
              <a:t> </a:t>
            </a:r>
            <a:r>
              <a:rPr lang="en-US" sz="2400" dirty="0" err="1">
                <a:solidFill>
                  <a:srgbClr val="C00000"/>
                </a:solidFill>
              </a:rPr>
              <a:t>có</a:t>
            </a:r>
            <a:r>
              <a:rPr lang="en-US" sz="2400" dirty="0">
                <a:solidFill>
                  <a:srgbClr val="C00000"/>
                </a:solidFill>
              </a:rPr>
              <a:t> </a:t>
            </a:r>
            <a:r>
              <a:rPr lang="en-US" sz="2400" dirty="0" err="1">
                <a:solidFill>
                  <a:srgbClr val="C00000"/>
                </a:solidFill>
              </a:rPr>
              <a:t>đặc</a:t>
            </a:r>
            <a:r>
              <a:rPr lang="en-US" sz="2400" dirty="0">
                <a:solidFill>
                  <a:srgbClr val="C00000"/>
                </a:solidFill>
              </a:rPr>
              <a:t> </a:t>
            </a:r>
            <a:r>
              <a:rPr lang="en-US" sz="2400" dirty="0" err="1">
                <a:solidFill>
                  <a:srgbClr val="C00000"/>
                </a:solidFill>
              </a:rPr>
              <a:t>trưng</a:t>
            </a:r>
            <a:r>
              <a:rPr lang="en-US" sz="2400" dirty="0">
                <a:solidFill>
                  <a:srgbClr val="C00000"/>
                </a:solidFill>
              </a:rPr>
              <a:t> </a:t>
            </a:r>
            <a:r>
              <a:rPr lang="en-US" sz="2400" dirty="0" err="1">
                <a:solidFill>
                  <a:srgbClr val="C00000"/>
                </a:solidFill>
              </a:rPr>
              <a:t>phụ</a:t>
            </a:r>
            <a:r>
              <a:rPr lang="en-US" sz="2400" dirty="0">
                <a:solidFill>
                  <a:srgbClr val="C00000"/>
                </a:solidFill>
              </a:rPr>
              <a:t> </a:t>
            </a:r>
            <a:r>
              <a:rPr lang="en-US" sz="2400" dirty="0" err="1">
                <a:solidFill>
                  <a:srgbClr val="C00000"/>
                </a:solidFill>
              </a:rPr>
              <a:t>thuộc</a:t>
            </a:r>
            <a:r>
              <a:rPr lang="en-US" sz="2400" dirty="0">
                <a:solidFill>
                  <a:srgbClr val="C00000"/>
                </a:solidFill>
              </a:rPr>
              <a:t> </a:t>
            </a:r>
            <a:r>
              <a:rPr lang="en-US" sz="2400" dirty="0" err="1">
                <a:solidFill>
                  <a:srgbClr val="C00000"/>
                </a:solidFill>
              </a:rPr>
              <a:t>vào</a:t>
            </a:r>
            <a:r>
              <a:rPr lang="en-US" sz="2400" dirty="0">
                <a:solidFill>
                  <a:srgbClr val="C00000"/>
                </a:solidFill>
              </a:rPr>
              <a:t> </a:t>
            </a:r>
            <a:r>
              <a:rPr lang="en-US" sz="2400" dirty="0" err="1">
                <a:solidFill>
                  <a:srgbClr val="C00000"/>
                </a:solidFill>
              </a:rPr>
              <a:t>nhiều</a:t>
            </a:r>
            <a:r>
              <a:rPr lang="en-US" sz="2400" dirty="0">
                <a:solidFill>
                  <a:srgbClr val="C00000"/>
                </a:solidFill>
              </a:rPr>
              <a:t> </a:t>
            </a:r>
            <a:r>
              <a:rPr lang="en-US" sz="2400" dirty="0" err="1">
                <a:solidFill>
                  <a:srgbClr val="C00000"/>
                </a:solidFill>
              </a:rPr>
              <a:t>thực</a:t>
            </a:r>
            <a:r>
              <a:rPr lang="en-US" sz="2400" dirty="0">
                <a:solidFill>
                  <a:srgbClr val="C00000"/>
                </a:solidFill>
              </a:rPr>
              <a:t> </a:t>
            </a:r>
            <a:r>
              <a:rPr lang="en-US" sz="2400" dirty="0" err="1">
                <a:solidFill>
                  <a:srgbClr val="C00000"/>
                </a:solidFill>
              </a:rPr>
              <a:t>thể</a:t>
            </a:r>
            <a:r>
              <a:rPr lang="en-US" sz="2400" dirty="0">
                <a:solidFill>
                  <a:srgbClr val="C00000"/>
                </a:solidFill>
              </a:rPr>
              <a:t> </a:t>
            </a:r>
            <a:r>
              <a:rPr lang="en-US" sz="2400" dirty="0" err="1">
                <a:solidFill>
                  <a:srgbClr val="C00000"/>
                </a:solidFill>
              </a:rPr>
              <a:t>thì</a:t>
            </a:r>
            <a:r>
              <a:rPr lang="en-US" sz="2400" dirty="0">
                <a:solidFill>
                  <a:srgbClr val="C00000"/>
                </a:solidFill>
              </a:rPr>
              <a:t> </a:t>
            </a:r>
            <a:r>
              <a:rPr lang="en-US" sz="2400" dirty="0" err="1">
                <a:solidFill>
                  <a:srgbClr val="C00000"/>
                </a:solidFill>
              </a:rPr>
              <a:t>đó</a:t>
            </a:r>
            <a:r>
              <a:rPr lang="en-US" sz="2400" dirty="0">
                <a:solidFill>
                  <a:srgbClr val="C00000"/>
                </a:solidFill>
              </a:rPr>
              <a:t> </a:t>
            </a:r>
            <a:r>
              <a:rPr lang="en-US" sz="2400" dirty="0" err="1">
                <a:solidFill>
                  <a:srgbClr val="C00000"/>
                </a:solidFill>
              </a:rPr>
              <a:t>là</a:t>
            </a:r>
            <a:r>
              <a:rPr lang="en-US" sz="2400" dirty="0">
                <a:solidFill>
                  <a:srgbClr val="C00000"/>
                </a:solidFill>
              </a:rPr>
              <a:t> </a:t>
            </a:r>
            <a:r>
              <a:rPr lang="en-US" sz="2400" dirty="0" err="1">
                <a:solidFill>
                  <a:srgbClr val="C00000"/>
                </a:solidFill>
              </a:rPr>
              <a:t>đặc</a:t>
            </a:r>
            <a:r>
              <a:rPr lang="en-US" sz="2400" dirty="0">
                <a:solidFill>
                  <a:srgbClr val="C00000"/>
                </a:solidFill>
              </a:rPr>
              <a:t> </a:t>
            </a:r>
            <a:r>
              <a:rPr lang="en-US" sz="2400" dirty="0" err="1">
                <a:solidFill>
                  <a:srgbClr val="C00000"/>
                </a:solidFill>
              </a:rPr>
              <a:t>trưng</a:t>
            </a:r>
            <a:r>
              <a:rPr lang="en-US" sz="2400" dirty="0">
                <a:solidFill>
                  <a:srgbClr val="C00000"/>
                </a:solidFill>
              </a:rPr>
              <a:t> </a:t>
            </a:r>
            <a:r>
              <a:rPr lang="en-US" sz="2400" dirty="0" err="1">
                <a:solidFill>
                  <a:srgbClr val="C00000"/>
                </a:solidFill>
              </a:rPr>
              <a:t>của</a:t>
            </a:r>
            <a:r>
              <a:rPr lang="en-US" sz="2400" dirty="0">
                <a:solidFill>
                  <a:srgbClr val="C00000"/>
                </a:solidFill>
              </a:rPr>
              <a:t> </a:t>
            </a:r>
            <a:r>
              <a:rPr lang="en-US" sz="2400" dirty="0" err="1">
                <a:solidFill>
                  <a:srgbClr val="C00000"/>
                </a:solidFill>
              </a:rPr>
              <a:t>mối</a:t>
            </a:r>
            <a:r>
              <a:rPr lang="en-US" sz="2400" dirty="0">
                <a:solidFill>
                  <a:srgbClr val="C00000"/>
                </a:solidFill>
              </a:rPr>
              <a:t> </a:t>
            </a:r>
            <a:r>
              <a:rPr lang="en-US" sz="2400" dirty="0" err="1">
                <a:solidFill>
                  <a:srgbClr val="C00000"/>
                </a:solidFill>
              </a:rPr>
              <a:t>kết</a:t>
            </a:r>
            <a:r>
              <a:rPr lang="en-US" sz="2400" dirty="0">
                <a:solidFill>
                  <a:srgbClr val="C00000"/>
                </a:solidFill>
              </a:rPr>
              <a:t> </a:t>
            </a:r>
            <a:r>
              <a:rPr lang="en-US" sz="2400" dirty="0" err="1">
                <a:solidFill>
                  <a:srgbClr val="C00000"/>
                </a:solidFill>
              </a:rPr>
              <a:t>hợp</a:t>
            </a:r>
            <a:r>
              <a:rPr lang="en-US" sz="2400" dirty="0">
                <a:solidFill>
                  <a:srgbClr val="C00000"/>
                </a:solidFill>
              </a:rPr>
              <a:t> </a:t>
            </a:r>
            <a:r>
              <a:rPr lang="en-US" sz="2400" dirty="0" err="1">
                <a:solidFill>
                  <a:srgbClr val="C00000"/>
                </a:solidFill>
              </a:rPr>
              <a:t>định</a:t>
            </a:r>
            <a:r>
              <a:rPr lang="en-US" sz="2400" dirty="0">
                <a:solidFill>
                  <a:srgbClr val="C00000"/>
                </a:solidFill>
              </a:rPr>
              <a:t> </a:t>
            </a:r>
            <a:r>
              <a:rPr lang="en-US" sz="2400" dirty="0" err="1">
                <a:solidFill>
                  <a:srgbClr val="C00000"/>
                </a:solidFill>
              </a:rPr>
              <a:t>nghĩa</a:t>
            </a:r>
            <a:r>
              <a:rPr lang="en-US" sz="2400" dirty="0">
                <a:solidFill>
                  <a:srgbClr val="C00000"/>
                </a:solidFill>
              </a:rPr>
              <a:t> </a:t>
            </a:r>
            <a:r>
              <a:rPr lang="en-US" sz="2400" dirty="0" err="1">
                <a:solidFill>
                  <a:srgbClr val="C00000"/>
                </a:solidFill>
              </a:rPr>
              <a:t>trên</a:t>
            </a:r>
            <a:r>
              <a:rPr lang="en-US" sz="2400" dirty="0">
                <a:solidFill>
                  <a:srgbClr val="C00000"/>
                </a:solidFill>
              </a:rPr>
              <a:t> </a:t>
            </a:r>
            <a:r>
              <a:rPr lang="en-US" sz="2400" dirty="0" err="1">
                <a:solidFill>
                  <a:srgbClr val="C00000"/>
                </a:solidFill>
              </a:rPr>
              <a:t>các</a:t>
            </a:r>
            <a:r>
              <a:rPr lang="en-US" sz="2400" dirty="0">
                <a:solidFill>
                  <a:srgbClr val="C00000"/>
                </a:solidFill>
              </a:rPr>
              <a:t> </a:t>
            </a:r>
            <a:r>
              <a:rPr lang="en-US" sz="2400" dirty="0" err="1">
                <a:solidFill>
                  <a:srgbClr val="C00000"/>
                </a:solidFill>
              </a:rPr>
              <a:t>thực</a:t>
            </a:r>
            <a:r>
              <a:rPr lang="en-US" sz="2400" dirty="0">
                <a:solidFill>
                  <a:srgbClr val="C00000"/>
                </a:solidFill>
              </a:rPr>
              <a:t> </a:t>
            </a:r>
            <a:r>
              <a:rPr lang="en-US" sz="2400" dirty="0" err="1">
                <a:solidFill>
                  <a:srgbClr val="C00000"/>
                </a:solidFill>
              </a:rPr>
              <a:t>thể</a:t>
            </a:r>
            <a:r>
              <a:rPr lang="en-US" sz="2400" dirty="0">
                <a:solidFill>
                  <a:srgbClr val="C00000"/>
                </a:solidFill>
              </a:rPr>
              <a:t> </a:t>
            </a:r>
            <a:r>
              <a:rPr lang="en-US" sz="2400" dirty="0" err="1">
                <a:solidFill>
                  <a:srgbClr val="C00000"/>
                </a:solidFill>
              </a:rPr>
              <a:t>đó</a:t>
            </a:r>
            <a:endParaRPr lang="en-US" sz="2400" dirty="0">
              <a:solidFill>
                <a:srgbClr val="C00000"/>
              </a:solidFill>
              <a:cs typeface="Tahoma" panose="020B0604030504040204" pitchFamily="34" charset="0"/>
            </a:endParaRPr>
          </a:p>
        </p:txBody>
      </p:sp>
      <p:sp>
        <p:nvSpPr>
          <p:cNvPr id="5" name="Rectangle 55"/>
          <p:cNvSpPr>
            <a:spLocks noChangeArrowheads="1"/>
          </p:cNvSpPr>
          <p:nvPr/>
        </p:nvSpPr>
        <p:spPr bwMode="auto">
          <a:xfrm>
            <a:off x="2557113" y="4293672"/>
            <a:ext cx="1239838" cy="55086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SINH VIÊN</a:t>
            </a:r>
          </a:p>
        </p:txBody>
      </p:sp>
      <p:sp>
        <p:nvSpPr>
          <p:cNvPr id="6" name="Rectangle 56"/>
          <p:cNvSpPr>
            <a:spLocks noChangeArrowheads="1"/>
          </p:cNvSpPr>
          <p:nvPr/>
        </p:nvSpPr>
        <p:spPr bwMode="auto">
          <a:xfrm>
            <a:off x="7870476" y="4293672"/>
            <a:ext cx="1239837" cy="547688"/>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LỚP HỌC</a:t>
            </a:r>
          </a:p>
        </p:txBody>
      </p:sp>
      <p:sp>
        <p:nvSpPr>
          <p:cNvPr id="7" name="AutoShape 57"/>
          <p:cNvSpPr>
            <a:spLocks noChangeArrowheads="1"/>
          </p:cNvSpPr>
          <p:nvPr/>
        </p:nvSpPr>
        <p:spPr bwMode="auto">
          <a:xfrm>
            <a:off x="5214588" y="4293672"/>
            <a:ext cx="1238250" cy="730250"/>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Thuộc</a:t>
            </a:r>
          </a:p>
        </p:txBody>
      </p:sp>
      <p:sp>
        <p:nvSpPr>
          <p:cNvPr id="8" name="Line 58"/>
          <p:cNvSpPr>
            <a:spLocks noChangeShapeType="1"/>
          </p:cNvSpPr>
          <p:nvPr/>
        </p:nvSpPr>
        <p:spPr bwMode="auto">
          <a:xfrm>
            <a:off x="3796951" y="4657210"/>
            <a:ext cx="1417637" cy="31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9" name="Line 59"/>
          <p:cNvSpPr>
            <a:spLocks noChangeShapeType="1"/>
          </p:cNvSpPr>
          <p:nvPr/>
        </p:nvSpPr>
        <p:spPr bwMode="auto">
          <a:xfrm flipH="1">
            <a:off x="6452838" y="4657210"/>
            <a:ext cx="141763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10" name="Group 60"/>
          <p:cNvGrpSpPr>
            <a:grpSpLocks/>
          </p:cNvGrpSpPr>
          <p:nvPr/>
        </p:nvGrpSpPr>
        <p:grpSpPr bwMode="auto">
          <a:xfrm rot="1067153">
            <a:off x="6098826" y="4857235"/>
            <a:ext cx="546100" cy="182562"/>
            <a:chOff x="7380" y="4680"/>
            <a:chExt cx="556" cy="177"/>
          </a:xfrm>
        </p:grpSpPr>
        <p:sp>
          <p:nvSpPr>
            <p:cNvPr id="11"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2" name="Oval 6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0">
                <a:solidFill>
                  <a:schemeClr val="tx2"/>
                </a:solidFill>
                <a:cs typeface="Tahoma" panose="020B0604030504040204" pitchFamily="34" charset="0"/>
              </a:endParaRPr>
            </a:p>
          </p:txBody>
        </p:sp>
      </p:grpSp>
      <p:sp>
        <p:nvSpPr>
          <p:cNvPr id="13" name="Text Box 63"/>
          <p:cNvSpPr txBox="1">
            <a:spLocks noChangeArrowheads="1"/>
          </p:cNvSpPr>
          <p:nvPr/>
        </p:nvSpPr>
        <p:spPr bwMode="auto">
          <a:xfrm>
            <a:off x="5986113" y="5131872"/>
            <a:ext cx="1138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0">
                <a:solidFill>
                  <a:schemeClr val="tx2"/>
                </a:solidFill>
                <a:cs typeface="Tahoma" panose="020B0604030504040204" pitchFamily="34" charset="0"/>
              </a:rPr>
              <a:t>Ngày bắt đầu</a:t>
            </a:r>
          </a:p>
        </p:txBody>
      </p:sp>
      <p:grpSp>
        <p:nvGrpSpPr>
          <p:cNvPr id="14" name="Group 60"/>
          <p:cNvGrpSpPr>
            <a:grpSpLocks/>
          </p:cNvGrpSpPr>
          <p:nvPr/>
        </p:nvGrpSpPr>
        <p:grpSpPr bwMode="auto">
          <a:xfrm rot="4092957">
            <a:off x="3011932" y="5008841"/>
            <a:ext cx="546100" cy="182562"/>
            <a:chOff x="7380" y="4680"/>
            <a:chExt cx="556" cy="177"/>
          </a:xfrm>
        </p:grpSpPr>
        <p:sp>
          <p:nvSpPr>
            <p:cNvPr id="15"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6" name="Oval 6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0">
                <a:solidFill>
                  <a:schemeClr val="tx2"/>
                </a:solidFill>
                <a:cs typeface="Tahoma" panose="020B0604030504040204" pitchFamily="34" charset="0"/>
              </a:endParaRPr>
            </a:p>
          </p:txBody>
        </p:sp>
      </p:grpSp>
      <p:sp>
        <p:nvSpPr>
          <p:cNvPr id="17" name="Text Box 63"/>
          <p:cNvSpPr txBox="1">
            <a:spLocks noChangeArrowheads="1"/>
          </p:cNvSpPr>
          <p:nvPr/>
        </p:nvSpPr>
        <p:spPr bwMode="auto">
          <a:xfrm>
            <a:off x="3166713" y="5436672"/>
            <a:ext cx="1138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0">
                <a:solidFill>
                  <a:schemeClr val="tx2"/>
                </a:solidFill>
                <a:cs typeface="Tahoma" panose="020B0604030504040204" pitchFamily="34" charset="0"/>
              </a:rPr>
              <a:t>Ngày bắt đầu</a:t>
            </a:r>
          </a:p>
        </p:txBody>
      </p:sp>
      <p:grpSp>
        <p:nvGrpSpPr>
          <p:cNvPr id="18" name="Group 46"/>
          <p:cNvGrpSpPr>
            <a:grpSpLocks/>
          </p:cNvGrpSpPr>
          <p:nvPr/>
        </p:nvGrpSpPr>
        <p:grpSpPr bwMode="auto">
          <a:xfrm>
            <a:off x="3319113" y="5360472"/>
            <a:ext cx="738188" cy="304800"/>
            <a:chOff x="4427538" y="5386387"/>
            <a:chExt cx="654050" cy="479425"/>
          </a:xfrm>
        </p:grpSpPr>
        <p:sp>
          <p:nvSpPr>
            <p:cNvPr id="19" name="Line 51"/>
            <p:cNvSpPr>
              <a:spLocks noChangeShapeType="1"/>
            </p:cNvSpPr>
            <p:nvPr/>
          </p:nvSpPr>
          <p:spPr bwMode="auto">
            <a:xfrm flipH="1">
              <a:off x="4427538" y="5386387"/>
              <a:ext cx="654050" cy="479425"/>
            </a:xfrm>
            <a:prstGeom prst="line">
              <a:avLst/>
            </a:prstGeom>
            <a:noFill/>
            <a:ln w="38100">
              <a:solidFill>
                <a:schemeClr val="accent6">
                  <a:lumMod val="75000"/>
                </a:schemeClr>
              </a:solidFill>
              <a:round/>
              <a:headEnd/>
              <a:tailEnd/>
            </a:ln>
            <a:effectLst/>
          </p:spPr>
          <p:txBody>
            <a:bodyPr/>
            <a:lstStyle/>
            <a:p>
              <a:pPr algn="ctr">
                <a:defRPr/>
              </a:pPr>
              <a:endParaRPr lang="en-US" sz="1400" b="0">
                <a:solidFill>
                  <a:schemeClr val="tx2"/>
                </a:solidFill>
                <a:cs typeface="Tahoma" pitchFamily="34" charset="0"/>
              </a:endParaRPr>
            </a:p>
          </p:txBody>
        </p:sp>
        <p:sp>
          <p:nvSpPr>
            <p:cNvPr id="20" name="Line 52"/>
            <p:cNvSpPr>
              <a:spLocks noChangeShapeType="1"/>
            </p:cNvSpPr>
            <p:nvPr/>
          </p:nvSpPr>
          <p:spPr bwMode="auto">
            <a:xfrm>
              <a:off x="4427538" y="5386387"/>
              <a:ext cx="654050" cy="479425"/>
            </a:xfrm>
            <a:prstGeom prst="line">
              <a:avLst/>
            </a:prstGeom>
            <a:noFill/>
            <a:ln w="38100">
              <a:solidFill>
                <a:schemeClr val="accent6">
                  <a:lumMod val="75000"/>
                </a:schemeClr>
              </a:solidFill>
              <a:round/>
              <a:headEnd/>
              <a:tailEnd/>
            </a:ln>
            <a:effectLst/>
          </p:spPr>
          <p:txBody>
            <a:bodyPr/>
            <a:lstStyle/>
            <a:p>
              <a:pPr algn="ctr">
                <a:defRPr/>
              </a:pPr>
              <a:endParaRPr lang="en-US" sz="1400" b="0">
                <a:solidFill>
                  <a:schemeClr val="tx2"/>
                </a:solidFill>
                <a:cs typeface="Tahoma" pitchFamily="34" charset="0"/>
              </a:endParaRPr>
            </a:p>
          </p:txBody>
        </p:sp>
      </p:grpSp>
    </p:spTree>
    <p:extLst>
      <p:ext uri="{BB962C8B-B14F-4D97-AF65-F5344CB8AC3E}">
        <p14:creationId xmlns:p14="http://schemas.microsoft.com/office/powerpoint/2010/main" val="2502524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21" name="Text Box 42"/>
          <p:cNvSpPr txBox="1">
            <a:spLocks noChangeArrowheads="1"/>
          </p:cNvSpPr>
          <p:nvPr/>
        </p:nvSpPr>
        <p:spPr bwMode="auto">
          <a:xfrm>
            <a:off x="1882542" y="1651531"/>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r>
              <a:rPr lang="en-US" sz="2400" dirty="0">
                <a:solidFill>
                  <a:srgbClr val="C00000"/>
                </a:solidFill>
                <a:latin typeface="Times New Roman" panose="02020603050405020304" pitchFamily="18" charset="0"/>
                <a:cs typeface="Times New Roman" panose="02020603050405020304" pitchFamily="18" charset="0"/>
              </a:rPr>
              <a:t>QT3: </a:t>
            </a:r>
            <a:r>
              <a:rPr lang="en-US" sz="2400" dirty="0" err="1">
                <a:solidFill>
                  <a:srgbClr val="C00000"/>
                </a:solidFill>
                <a:latin typeface="Times New Roman" panose="02020603050405020304" pitchFamily="18" charset="0"/>
                <a:cs typeface="Times New Roman" panose="02020603050405020304" pitchFamily="18" charset="0"/>
              </a:rPr>
              <a:t>Các</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thực</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thê</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cùng</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liên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quan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đến</a:t>
            </a:r>
            <a:r>
              <a:rPr lang="en-US" sz="2400" dirty="0">
                <a:solidFill>
                  <a:srgbClr val="C00000"/>
                </a:solidFill>
                <a:latin typeface="Times New Roman" panose="02020603050405020304" pitchFamily="18" charset="0"/>
                <a:cs typeface="Times New Roman" panose="02020603050405020304" pitchFamily="18" charset="0"/>
              </a:rPr>
              <a:t> 1 </a:t>
            </a:r>
            <a:r>
              <a:rPr lang="en-US" sz="2400" dirty="0" err="1">
                <a:solidFill>
                  <a:srgbClr val="C00000"/>
                </a:solidFill>
                <a:latin typeface="Times New Roman" panose="02020603050405020304" pitchFamily="18" charset="0"/>
                <a:cs typeface="Times New Roman" panose="02020603050405020304" pitchFamily="18" charset="0"/>
              </a:rPr>
              <a:t>mối</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kết</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hợp</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thi</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một</a:t>
            </a:r>
            <a:r>
              <a:rPr lang="en-US" sz="2400" dirty="0">
                <a:solidFill>
                  <a:srgbClr val="C00000"/>
                </a:solidFill>
                <a:latin typeface="Times New Roman" panose="02020603050405020304" pitchFamily="18" charset="0"/>
                <a:cs typeface="Times New Roman" panose="02020603050405020304" pitchFamily="18" charset="0"/>
              </a:rPr>
              <a:t> </a:t>
            </a:r>
            <a:r>
              <a:rPr lang="en-US" sz="2400" err="1">
                <a:solidFill>
                  <a:srgbClr val="C00000"/>
                </a:solidFill>
                <a:latin typeface="Times New Roman" panose="02020603050405020304" pitchFamily="18" charset="0"/>
                <a:cs typeface="Times New Roman" panose="02020603050405020304" pitchFamily="18" charset="0"/>
              </a:rPr>
              <a:t>tô</a:t>
            </a:r>
            <a:r>
              <a:rPr lang="en-US" sz="2400">
                <a:solidFill>
                  <a:srgbClr val="C00000"/>
                </a:solidFill>
                <a:latin typeface="Times New Roman" panose="02020603050405020304" pitchFamily="18" charset="0"/>
                <a:cs typeface="Times New Roman" panose="02020603050405020304" pitchFamily="18" charset="0"/>
              </a:rPr>
              <a:t>̉ hợp </a:t>
            </a:r>
            <a:r>
              <a:rPr lang="en-US" sz="2400" dirty="0" err="1">
                <a:solidFill>
                  <a:srgbClr val="C00000"/>
                </a:solidFill>
                <a:latin typeface="Times New Roman" panose="02020603050405020304" pitchFamily="18" charset="0"/>
                <a:cs typeface="Times New Roman" panose="02020603050405020304" pitchFamily="18" charset="0"/>
              </a:rPr>
              <a:t>thê</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hiện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của</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các</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thực</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thê</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đo</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phải</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là</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thê</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hiện</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duy</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nhất</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của</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mối</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kết</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err="1">
                <a:solidFill>
                  <a:srgbClr val="C00000"/>
                </a:solidFill>
                <a:latin typeface="Times New Roman" panose="02020603050405020304" pitchFamily="18" charset="0"/>
                <a:cs typeface="Times New Roman" panose="02020603050405020304" pitchFamily="18" charset="0"/>
              </a:rPr>
              <a:t>hợp</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22" name="Rectangle 55"/>
          <p:cNvSpPr>
            <a:spLocks noChangeArrowheads="1"/>
          </p:cNvSpPr>
          <p:nvPr/>
        </p:nvSpPr>
        <p:spPr bwMode="auto">
          <a:xfrm>
            <a:off x="2720742" y="3254136"/>
            <a:ext cx="1239838" cy="55086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SINH VIÊN</a:t>
            </a:r>
          </a:p>
        </p:txBody>
      </p:sp>
      <p:sp>
        <p:nvSpPr>
          <p:cNvPr id="23" name="Rectangle 56"/>
          <p:cNvSpPr>
            <a:spLocks noChangeArrowheads="1"/>
          </p:cNvSpPr>
          <p:nvPr/>
        </p:nvSpPr>
        <p:spPr bwMode="auto">
          <a:xfrm>
            <a:off x="8034105" y="3254136"/>
            <a:ext cx="1239837" cy="547688"/>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MÔN HỌC</a:t>
            </a:r>
          </a:p>
        </p:txBody>
      </p:sp>
      <p:sp>
        <p:nvSpPr>
          <p:cNvPr id="24" name="AutoShape 57"/>
          <p:cNvSpPr>
            <a:spLocks noChangeArrowheads="1"/>
          </p:cNvSpPr>
          <p:nvPr/>
        </p:nvSpPr>
        <p:spPr bwMode="auto">
          <a:xfrm>
            <a:off x="5378217" y="3254136"/>
            <a:ext cx="1238250" cy="730250"/>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Học</a:t>
            </a:r>
          </a:p>
        </p:txBody>
      </p:sp>
      <p:sp>
        <p:nvSpPr>
          <p:cNvPr id="25" name="Line 58"/>
          <p:cNvSpPr>
            <a:spLocks noChangeShapeType="1"/>
          </p:cNvSpPr>
          <p:nvPr/>
        </p:nvSpPr>
        <p:spPr bwMode="auto">
          <a:xfrm>
            <a:off x="3960580" y="3617674"/>
            <a:ext cx="1417637" cy="31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6" name="Line 59"/>
          <p:cNvSpPr>
            <a:spLocks noChangeShapeType="1"/>
          </p:cNvSpPr>
          <p:nvPr/>
        </p:nvSpPr>
        <p:spPr bwMode="auto">
          <a:xfrm flipH="1">
            <a:off x="6616467" y="3617674"/>
            <a:ext cx="141763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27" name="Group 60"/>
          <p:cNvGrpSpPr>
            <a:grpSpLocks/>
          </p:cNvGrpSpPr>
          <p:nvPr/>
        </p:nvGrpSpPr>
        <p:grpSpPr bwMode="auto">
          <a:xfrm rot="1067153">
            <a:off x="6262455" y="3817699"/>
            <a:ext cx="546100" cy="182562"/>
            <a:chOff x="7380" y="4680"/>
            <a:chExt cx="556" cy="177"/>
          </a:xfrm>
        </p:grpSpPr>
        <p:sp>
          <p:nvSpPr>
            <p:cNvPr id="28"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29" name="Oval 6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0">
                <a:solidFill>
                  <a:schemeClr val="tx2"/>
                </a:solidFill>
                <a:cs typeface="Tahoma" panose="020B0604030504040204" pitchFamily="34" charset="0"/>
              </a:endParaRPr>
            </a:p>
          </p:txBody>
        </p:sp>
      </p:grpSp>
      <p:sp>
        <p:nvSpPr>
          <p:cNvPr id="30" name="Text Box 63"/>
          <p:cNvSpPr txBox="1">
            <a:spLocks noChangeArrowheads="1"/>
          </p:cNvSpPr>
          <p:nvPr/>
        </p:nvSpPr>
        <p:spPr bwMode="auto">
          <a:xfrm>
            <a:off x="6840305" y="3863736"/>
            <a:ext cx="681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0">
                <a:solidFill>
                  <a:schemeClr val="tx2"/>
                </a:solidFill>
                <a:cs typeface="Tahoma" panose="020B0604030504040204" pitchFamily="34" charset="0"/>
              </a:rPr>
              <a:t>Điểm</a:t>
            </a:r>
          </a:p>
        </p:txBody>
      </p:sp>
      <p:sp>
        <p:nvSpPr>
          <p:cNvPr id="31" name="TextBox 30"/>
          <p:cNvSpPr txBox="1"/>
          <p:nvPr/>
        </p:nvSpPr>
        <p:spPr>
          <a:xfrm>
            <a:off x="3863742" y="4244736"/>
            <a:ext cx="1295400" cy="307975"/>
          </a:xfrm>
          <a:prstGeom prst="rect">
            <a:avLst/>
          </a:prstGeom>
          <a:noFill/>
        </p:spPr>
        <p:txBody>
          <a:bodyPr>
            <a:spAutoFit/>
          </a:bodyPr>
          <a:lstStyle/>
          <a:p>
            <a:pPr algn="ctr">
              <a:defRPr/>
            </a:pPr>
            <a:r>
              <a:rPr lang="en-US" sz="1400">
                <a:solidFill>
                  <a:schemeClr val="accent6">
                    <a:lumMod val="75000"/>
                  </a:schemeClr>
                </a:solidFill>
                <a:cs typeface="Tahoma" pitchFamily="34" charset="0"/>
              </a:rPr>
              <a:t>Học lại ???</a:t>
            </a:r>
          </a:p>
        </p:txBody>
      </p:sp>
      <p:grpSp>
        <p:nvGrpSpPr>
          <p:cNvPr id="32" name="Group 87"/>
          <p:cNvGrpSpPr>
            <a:grpSpLocks/>
          </p:cNvGrpSpPr>
          <p:nvPr/>
        </p:nvGrpSpPr>
        <p:grpSpPr bwMode="auto">
          <a:xfrm>
            <a:off x="5387742" y="3917007"/>
            <a:ext cx="1239838" cy="1716786"/>
            <a:chOff x="3886200" y="4245095"/>
            <a:chExt cx="1239795" cy="1715273"/>
          </a:xfrm>
        </p:grpSpPr>
        <p:sp>
          <p:nvSpPr>
            <p:cNvPr id="33" name="Rectangle 55"/>
            <p:cNvSpPr>
              <a:spLocks noChangeArrowheads="1"/>
            </p:cNvSpPr>
            <p:nvPr/>
          </p:nvSpPr>
          <p:spPr bwMode="auto">
            <a:xfrm>
              <a:off x="3886200" y="5410200"/>
              <a:ext cx="1239795" cy="550168"/>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HỌC KỲ</a:t>
              </a:r>
            </a:p>
          </p:txBody>
        </p:sp>
        <p:cxnSp>
          <p:nvCxnSpPr>
            <p:cNvPr id="34" name="Straight Connector 33"/>
            <p:cNvCxnSpPr>
              <a:stCxn id="24" idx="2"/>
              <a:endCxn id="33" idx="0"/>
            </p:cNvCxnSpPr>
            <p:nvPr/>
          </p:nvCxnSpPr>
          <p:spPr>
            <a:xfrm>
              <a:off x="4495779" y="4245095"/>
              <a:ext cx="10319" cy="116510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076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17" name="Text Box 42"/>
          <p:cNvSpPr txBox="1">
            <a:spLocks noChangeArrowheads="1"/>
          </p:cNvSpPr>
          <p:nvPr/>
        </p:nvSpPr>
        <p:spPr bwMode="auto">
          <a:xfrm>
            <a:off x="1680409" y="1795914"/>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r>
              <a:rPr lang="en-US" sz="2400" dirty="0">
                <a:solidFill>
                  <a:srgbClr val="C00000"/>
                </a:solidFill>
              </a:rPr>
              <a:t>QT4: </a:t>
            </a:r>
            <a:r>
              <a:rPr lang="en-US" sz="2400" dirty="0" err="1">
                <a:solidFill>
                  <a:srgbClr val="C00000"/>
                </a:solidFill>
              </a:rPr>
              <a:t>Các</a:t>
            </a:r>
            <a:r>
              <a:rPr lang="en-US" sz="2400" dirty="0">
                <a:solidFill>
                  <a:srgbClr val="C00000"/>
                </a:solidFill>
              </a:rPr>
              <a:t> </a:t>
            </a:r>
            <a:r>
              <a:rPr lang="en-US" sz="2400" dirty="0" err="1">
                <a:solidFill>
                  <a:srgbClr val="C00000"/>
                </a:solidFill>
              </a:rPr>
              <a:t>nhánh</a:t>
            </a:r>
            <a:r>
              <a:rPr lang="en-US" sz="2400" dirty="0">
                <a:solidFill>
                  <a:srgbClr val="C00000"/>
                </a:solidFill>
              </a:rPr>
              <a:t> </a:t>
            </a:r>
            <a:r>
              <a:rPr lang="en-US" sz="2400" dirty="0" err="1">
                <a:solidFill>
                  <a:srgbClr val="C00000"/>
                </a:solidFill>
              </a:rPr>
              <a:t>nối</a:t>
            </a:r>
            <a:r>
              <a:rPr lang="en-US" sz="2400" dirty="0">
                <a:solidFill>
                  <a:srgbClr val="C00000"/>
                </a:solidFill>
              </a:rPr>
              <a:t> </a:t>
            </a:r>
            <a:r>
              <a:rPr lang="en-US" sz="2400" dirty="0" err="1">
                <a:solidFill>
                  <a:srgbClr val="C00000"/>
                </a:solidFill>
              </a:rPr>
              <a:t>với</a:t>
            </a:r>
            <a:r>
              <a:rPr lang="en-US" sz="2400" dirty="0">
                <a:solidFill>
                  <a:srgbClr val="C00000"/>
                </a:solidFill>
              </a:rPr>
              <a:t> </a:t>
            </a:r>
            <a:r>
              <a:rPr lang="en-US" sz="2400" dirty="0" err="1">
                <a:solidFill>
                  <a:srgbClr val="C00000"/>
                </a:solidFill>
              </a:rPr>
              <a:t>mối</a:t>
            </a:r>
            <a:r>
              <a:rPr lang="en-US" sz="2400" dirty="0">
                <a:solidFill>
                  <a:srgbClr val="C00000"/>
                </a:solidFill>
              </a:rPr>
              <a:t> </a:t>
            </a:r>
            <a:r>
              <a:rPr lang="en-US" sz="2400" dirty="0" err="1">
                <a:solidFill>
                  <a:srgbClr val="C00000"/>
                </a:solidFill>
              </a:rPr>
              <a:t>kết</a:t>
            </a:r>
            <a:r>
              <a:rPr lang="en-US" sz="2400" dirty="0">
                <a:solidFill>
                  <a:srgbClr val="C00000"/>
                </a:solidFill>
              </a:rPr>
              <a:t> </a:t>
            </a:r>
            <a:r>
              <a:rPr lang="en-US" sz="2400" dirty="0" err="1">
                <a:solidFill>
                  <a:srgbClr val="C00000"/>
                </a:solidFill>
              </a:rPr>
              <a:t>hợp</a:t>
            </a:r>
            <a:r>
              <a:rPr lang="en-US" sz="2400" dirty="0">
                <a:solidFill>
                  <a:srgbClr val="C00000"/>
                </a:solidFill>
              </a:rPr>
              <a:t> </a:t>
            </a:r>
            <a:r>
              <a:rPr lang="en-US" sz="2400" dirty="0" err="1">
                <a:solidFill>
                  <a:srgbClr val="C00000"/>
                </a:solidFill>
              </a:rPr>
              <a:t>phải</a:t>
            </a:r>
            <a:r>
              <a:rPr lang="en-US" sz="2400" dirty="0">
                <a:solidFill>
                  <a:srgbClr val="C00000"/>
                </a:solidFill>
              </a:rPr>
              <a:t> </a:t>
            </a:r>
            <a:r>
              <a:rPr lang="en-US" sz="2400" dirty="0" err="1">
                <a:solidFill>
                  <a:srgbClr val="C00000"/>
                </a:solidFill>
              </a:rPr>
              <a:t>là</a:t>
            </a:r>
            <a:r>
              <a:rPr lang="en-US" sz="2400" dirty="0">
                <a:solidFill>
                  <a:srgbClr val="C00000"/>
                </a:solidFill>
              </a:rPr>
              <a:t> </a:t>
            </a:r>
            <a:r>
              <a:rPr lang="en-US" sz="2400" dirty="0" err="1">
                <a:solidFill>
                  <a:srgbClr val="C00000"/>
                </a:solidFill>
              </a:rPr>
              <a:t>nhánh</a:t>
            </a:r>
            <a:r>
              <a:rPr lang="en-US" sz="2400" dirty="0">
                <a:solidFill>
                  <a:srgbClr val="C00000"/>
                </a:solidFill>
              </a:rPr>
              <a:t> </a:t>
            </a:r>
            <a:r>
              <a:rPr lang="en-US" sz="2400" dirty="0" err="1">
                <a:solidFill>
                  <a:srgbClr val="C00000"/>
                </a:solidFill>
              </a:rPr>
              <a:t>bắt</a:t>
            </a:r>
            <a:r>
              <a:rPr lang="en-US" sz="2400" dirty="0">
                <a:solidFill>
                  <a:srgbClr val="C00000"/>
                </a:solidFill>
              </a:rPr>
              <a:t> </a:t>
            </a:r>
            <a:r>
              <a:rPr lang="en-US" sz="2400" dirty="0" err="1">
                <a:solidFill>
                  <a:srgbClr val="C00000"/>
                </a:solidFill>
              </a:rPr>
              <a:t>buộc</a:t>
            </a:r>
            <a:r>
              <a:rPr lang="en-US" sz="2400" dirty="0">
                <a:solidFill>
                  <a:srgbClr val="C00000"/>
                </a:solidFill>
              </a:rPr>
              <a:t>, </a:t>
            </a:r>
            <a:r>
              <a:rPr lang="en-US" sz="2400" dirty="0" err="1">
                <a:solidFill>
                  <a:srgbClr val="C00000"/>
                </a:solidFill>
              </a:rPr>
              <a:t>nếu</a:t>
            </a:r>
            <a:r>
              <a:rPr lang="en-US" sz="2400" dirty="0">
                <a:solidFill>
                  <a:srgbClr val="C00000"/>
                </a:solidFill>
              </a:rPr>
              <a:t> </a:t>
            </a:r>
            <a:r>
              <a:rPr lang="en-US" sz="2400" dirty="0" err="1">
                <a:solidFill>
                  <a:srgbClr val="C00000"/>
                </a:solidFill>
              </a:rPr>
              <a:t>không</a:t>
            </a:r>
            <a:r>
              <a:rPr lang="en-US" sz="2400" dirty="0">
                <a:solidFill>
                  <a:srgbClr val="C00000"/>
                </a:solidFill>
              </a:rPr>
              <a:t> </a:t>
            </a:r>
            <a:r>
              <a:rPr lang="en-US" sz="2400" dirty="0" err="1">
                <a:solidFill>
                  <a:srgbClr val="C00000"/>
                </a:solidFill>
              </a:rPr>
              <a:t>phải</a:t>
            </a:r>
            <a:r>
              <a:rPr lang="en-US" sz="2400" dirty="0">
                <a:solidFill>
                  <a:srgbClr val="C00000"/>
                </a:solidFill>
              </a:rPr>
              <a:t> ta </a:t>
            </a:r>
            <a:r>
              <a:rPr lang="en-US" sz="2400" dirty="0" err="1">
                <a:solidFill>
                  <a:srgbClr val="C00000"/>
                </a:solidFill>
              </a:rPr>
              <a:t>nên</a:t>
            </a:r>
            <a:r>
              <a:rPr lang="en-US" sz="2400" dirty="0">
                <a:solidFill>
                  <a:srgbClr val="C00000"/>
                </a:solidFill>
              </a:rPr>
              <a:t> </a:t>
            </a:r>
            <a:r>
              <a:rPr lang="en-US" sz="2400" dirty="0" err="1">
                <a:solidFill>
                  <a:srgbClr val="C00000"/>
                </a:solidFill>
              </a:rPr>
              <a:t>tách</a:t>
            </a:r>
            <a:r>
              <a:rPr lang="en-US" sz="2400" dirty="0">
                <a:solidFill>
                  <a:srgbClr val="C00000"/>
                </a:solidFill>
              </a:rPr>
              <a:t> </a:t>
            </a:r>
            <a:r>
              <a:rPr lang="en-US" sz="2400" dirty="0" err="1">
                <a:solidFill>
                  <a:srgbClr val="C00000"/>
                </a:solidFill>
              </a:rPr>
              <a:t>thành</a:t>
            </a:r>
            <a:r>
              <a:rPr lang="en-US" sz="2400" dirty="0">
                <a:solidFill>
                  <a:srgbClr val="C00000"/>
                </a:solidFill>
              </a:rPr>
              <a:t> </a:t>
            </a:r>
            <a:r>
              <a:rPr lang="en-US" sz="2400" dirty="0" err="1">
                <a:solidFill>
                  <a:srgbClr val="C00000"/>
                </a:solidFill>
              </a:rPr>
              <a:t>nhiều</a:t>
            </a:r>
            <a:r>
              <a:rPr lang="en-US" sz="2400" dirty="0">
                <a:solidFill>
                  <a:srgbClr val="C00000"/>
                </a:solidFill>
              </a:rPr>
              <a:t> </a:t>
            </a:r>
            <a:r>
              <a:rPr lang="en-US" sz="2400" dirty="0" err="1">
                <a:solidFill>
                  <a:srgbClr val="C00000"/>
                </a:solidFill>
              </a:rPr>
              <a:t>mối</a:t>
            </a:r>
            <a:r>
              <a:rPr lang="en-US" sz="2400" dirty="0">
                <a:solidFill>
                  <a:srgbClr val="C00000"/>
                </a:solidFill>
              </a:rPr>
              <a:t> </a:t>
            </a:r>
            <a:r>
              <a:rPr lang="en-US" sz="2400" dirty="0" err="1">
                <a:solidFill>
                  <a:srgbClr val="C00000"/>
                </a:solidFill>
              </a:rPr>
              <a:t>kết</a:t>
            </a:r>
            <a:r>
              <a:rPr lang="en-US" sz="2400" dirty="0">
                <a:solidFill>
                  <a:srgbClr val="C00000"/>
                </a:solidFill>
              </a:rPr>
              <a:t> </a:t>
            </a:r>
            <a:r>
              <a:rPr lang="en-US" sz="2400" dirty="0" err="1">
                <a:solidFill>
                  <a:srgbClr val="C00000"/>
                </a:solidFill>
              </a:rPr>
              <a:t>hợp</a:t>
            </a:r>
            <a:endParaRPr lang="en-US" sz="2400" dirty="0">
              <a:solidFill>
                <a:srgbClr val="C00000"/>
              </a:solidFill>
              <a:cs typeface="Tahoma" panose="020B0604030504040204" pitchFamily="34" charset="0"/>
            </a:endParaRPr>
          </a:p>
        </p:txBody>
      </p:sp>
      <p:grpSp>
        <p:nvGrpSpPr>
          <p:cNvPr id="18" name="Group 22"/>
          <p:cNvGrpSpPr>
            <a:grpSpLocks/>
          </p:cNvGrpSpPr>
          <p:nvPr/>
        </p:nvGrpSpPr>
        <p:grpSpPr bwMode="auto">
          <a:xfrm>
            <a:off x="3280609" y="4029528"/>
            <a:ext cx="6096000" cy="1973998"/>
            <a:chOff x="1981200" y="3124200"/>
            <a:chExt cx="6096000" cy="1974498"/>
          </a:xfrm>
        </p:grpSpPr>
        <p:sp>
          <p:nvSpPr>
            <p:cNvPr id="19" name="Line 58"/>
            <p:cNvSpPr>
              <a:spLocks noChangeShapeType="1"/>
            </p:cNvSpPr>
            <p:nvPr/>
          </p:nvSpPr>
          <p:spPr bwMode="auto">
            <a:xfrm>
              <a:off x="2382795" y="3488432"/>
              <a:ext cx="1416908" cy="254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0" name="Line 59"/>
            <p:cNvSpPr>
              <a:spLocks noChangeShapeType="1"/>
            </p:cNvSpPr>
            <p:nvPr/>
          </p:nvSpPr>
          <p:spPr bwMode="auto">
            <a:xfrm flipH="1">
              <a:off x="5039497" y="3488432"/>
              <a:ext cx="141690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grpSp>
          <p:nvGrpSpPr>
            <p:cNvPr id="35" name="Group 87"/>
            <p:cNvGrpSpPr>
              <a:grpSpLocks/>
            </p:cNvGrpSpPr>
            <p:nvPr/>
          </p:nvGrpSpPr>
          <p:grpSpPr bwMode="auto">
            <a:xfrm>
              <a:off x="3789405" y="3855210"/>
              <a:ext cx="1239795" cy="1024138"/>
              <a:chOff x="3886200" y="4936230"/>
              <a:chExt cx="1239795" cy="1024138"/>
            </a:xfrm>
          </p:grpSpPr>
          <p:sp>
            <p:nvSpPr>
              <p:cNvPr id="40" name="Rectangle 55"/>
              <p:cNvSpPr>
                <a:spLocks noChangeArrowheads="1"/>
              </p:cNvSpPr>
              <p:nvPr/>
            </p:nvSpPr>
            <p:spPr bwMode="auto">
              <a:xfrm>
                <a:off x="3886200" y="5410200"/>
                <a:ext cx="1239795" cy="550168"/>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KHO HÀNG</a:t>
                </a:r>
              </a:p>
            </p:txBody>
          </p:sp>
          <p:cxnSp>
            <p:nvCxnSpPr>
              <p:cNvPr id="41" name="Straight Connector 40"/>
              <p:cNvCxnSpPr>
                <a:stCxn id="36" idx="2"/>
                <a:endCxn id="40" idx="0"/>
              </p:cNvCxnSpPr>
              <p:nvPr/>
            </p:nvCxnSpPr>
            <p:spPr>
              <a:xfrm rot="5400000">
                <a:off x="4274242" y="5168283"/>
                <a:ext cx="474783" cy="952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36" name="AutoShape 57"/>
            <p:cNvSpPr>
              <a:spLocks noChangeArrowheads="1"/>
            </p:cNvSpPr>
            <p:nvPr/>
          </p:nvSpPr>
          <p:spPr bwMode="auto">
            <a:xfrm>
              <a:off x="3799703" y="3124200"/>
              <a:ext cx="1239795" cy="731011"/>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Liên hệ</a:t>
              </a:r>
            </a:p>
          </p:txBody>
        </p:sp>
        <p:sp>
          <p:nvSpPr>
            <p:cNvPr id="37" name="Rectangle 55"/>
            <p:cNvSpPr>
              <a:spLocks noChangeArrowheads="1"/>
            </p:cNvSpPr>
            <p:nvPr/>
          </p:nvSpPr>
          <p:spPr bwMode="auto">
            <a:xfrm>
              <a:off x="1981200" y="3200400"/>
              <a:ext cx="1239795" cy="550168"/>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MẶT HÀNG</a:t>
              </a:r>
            </a:p>
          </p:txBody>
        </p:sp>
        <p:sp>
          <p:nvSpPr>
            <p:cNvPr id="38" name="Rectangle 56"/>
            <p:cNvSpPr>
              <a:spLocks noChangeArrowheads="1"/>
            </p:cNvSpPr>
            <p:nvPr/>
          </p:nvSpPr>
          <p:spPr bwMode="auto">
            <a:xfrm>
              <a:off x="5638800" y="3200400"/>
              <a:ext cx="1468395" cy="547621"/>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NHÀ CUNG CẤP</a:t>
              </a:r>
            </a:p>
          </p:txBody>
        </p:sp>
        <p:sp>
          <p:nvSpPr>
            <p:cNvPr id="39" name="TextBox 38"/>
            <p:cNvSpPr txBox="1"/>
            <p:nvPr/>
          </p:nvSpPr>
          <p:spPr>
            <a:xfrm>
              <a:off x="5638800" y="4267490"/>
              <a:ext cx="2438400" cy="831208"/>
            </a:xfrm>
            <a:prstGeom prst="rect">
              <a:avLst/>
            </a:prstGeom>
            <a:noFill/>
          </p:spPr>
          <p:txBody>
            <a:bodyPr>
              <a:spAutoFit/>
            </a:bodyPr>
            <a:lstStyle/>
            <a:p>
              <a:pPr algn="ctr">
                <a:defRPr/>
              </a:pPr>
              <a:r>
                <a:rPr lang="en-US" sz="1600">
                  <a:solidFill>
                    <a:schemeClr val="accent6">
                      <a:lumMod val="75000"/>
                    </a:schemeClr>
                  </a:solidFill>
                  <a:cs typeface="Tahoma" pitchFamily="34" charset="0"/>
                </a:rPr>
                <a:t>Tồn tại nhiều thể hiện không có sự tham gia đầy đủ các thực thể</a:t>
              </a:r>
            </a:p>
          </p:txBody>
        </p:sp>
      </p:grpSp>
      <p:grpSp>
        <p:nvGrpSpPr>
          <p:cNvPr id="42" name="Group 23"/>
          <p:cNvGrpSpPr>
            <a:grpSpLocks/>
          </p:cNvGrpSpPr>
          <p:nvPr/>
        </p:nvGrpSpPr>
        <p:grpSpPr bwMode="auto">
          <a:xfrm>
            <a:off x="3280609" y="3051627"/>
            <a:ext cx="5126038" cy="2730500"/>
            <a:chOff x="1981200" y="3061570"/>
            <a:chExt cx="5125995" cy="2729630"/>
          </a:xfrm>
        </p:grpSpPr>
        <p:sp>
          <p:nvSpPr>
            <p:cNvPr id="43" name="Line 58"/>
            <p:cNvSpPr>
              <a:spLocks noChangeShapeType="1"/>
            </p:cNvSpPr>
            <p:nvPr/>
          </p:nvSpPr>
          <p:spPr bwMode="auto">
            <a:xfrm>
              <a:off x="2382795" y="4400284"/>
              <a:ext cx="1416908" cy="254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44" name="Line 59"/>
            <p:cNvSpPr>
              <a:spLocks noChangeShapeType="1"/>
            </p:cNvSpPr>
            <p:nvPr/>
          </p:nvSpPr>
          <p:spPr bwMode="auto">
            <a:xfrm flipH="1">
              <a:off x="5039497" y="4400284"/>
              <a:ext cx="1416908"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grpSp>
          <p:nvGrpSpPr>
            <p:cNvPr id="45" name="Group 87"/>
            <p:cNvGrpSpPr>
              <a:grpSpLocks/>
            </p:cNvGrpSpPr>
            <p:nvPr/>
          </p:nvGrpSpPr>
          <p:grpSpPr bwMode="auto">
            <a:xfrm>
              <a:off x="3789405" y="4767062"/>
              <a:ext cx="1239795" cy="1024138"/>
              <a:chOff x="3886200" y="4936230"/>
              <a:chExt cx="1239795" cy="1024138"/>
            </a:xfrm>
          </p:grpSpPr>
          <p:sp>
            <p:nvSpPr>
              <p:cNvPr id="54" name="Rectangle 55"/>
              <p:cNvSpPr>
                <a:spLocks noChangeArrowheads="1"/>
              </p:cNvSpPr>
              <p:nvPr/>
            </p:nvSpPr>
            <p:spPr bwMode="auto">
              <a:xfrm>
                <a:off x="3886200" y="5410200"/>
                <a:ext cx="1239795" cy="550168"/>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KHO HÀNG</a:t>
                </a:r>
              </a:p>
            </p:txBody>
          </p:sp>
          <p:cxnSp>
            <p:nvCxnSpPr>
              <p:cNvPr id="55" name="Straight Connector 54"/>
              <p:cNvCxnSpPr>
                <a:stCxn id="46" idx="2"/>
                <a:endCxn id="54" idx="0"/>
              </p:cNvCxnSpPr>
              <p:nvPr/>
            </p:nvCxnSpPr>
            <p:spPr>
              <a:xfrm rot="16200000" flipH="1">
                <a:off x="4267213" y="5171631"/>
                <a:ext cx="474512" cy="4762"/>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46" name="AutoShape 57"/>
            <p:cNvSpPr>
              <a:spLocks noChangeArrowheads="1"/>
            </p:cNvSpPr>
            <p:nvPr/>
          </p:nvSpPr>
          <p:spPr bwMode="auto">
            <a:xfrm>
              <a:off x="3784948" y="4036052"/>
              <a:ext cx="1239795" cy="731011"/>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Đặt hàng</a:t>
              </a:r>
            </a:p>
          </p:txBody>
        </p:sp>
        <p:sp>
          <p:nvSpPr>
            <p:cNvPr id="47" name="Rectangle 55"/>
            <p:cNvSpPr>
              <a:spLocks noChangeArrowheads="1"/>
            </p:cNvSpPr>
            <p:nvPr/>
          </p:nvSpPr>
          <p:spPr bwMode="auto">
            <a:xfrm>
              <a:off x="1981200" y="4112252"/>
              <a:ext cx="1239795" cy="550168"/>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MẶT HÀNG</a:t>
              </a:r>
            </a:p>
          </p:txBody>
        </p:sp>
        <p:cxnSp>
          <p:nvCxnSpPr>
            <p:cNvPr id="48" name="Straight Connector 47"/>
            <p:cNvCxnSpPr/>
            <p:nvPr/>
          </p:nvCxnSpPr>
          <p:spPr>
            <a:xfrm>
              <a:off x="2438396" y="3428165"/>
              <a:ext cx="1371588"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800576" y="3429753"/>
              <a:ext cx="1371588" cy="1586"/>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2095605" y="3772543"/>
              <a:ext cx="685581" cy="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5792080" y="3809837"/>
              <a:ext cx="761757"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52" name="Rectangle 56"/>
            <p:cNvSpPr>
              <a:spLocks noChangeArrowheads="1"/>
            </p:cNvSpPr>
            <p:nvPr/>
          </p:nvSpPr>
          <p:spPr bwMode="auto">
            <a:xfrm>
              <a:off x="5638800" y="4112252"/>
              <a:ext cx="1468395" cy="547621"/>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NHÀ CUNG CẤP</a:t>
              </a:r>
            </a:p>
          </p:txBody>
        </p:sp>
        <p:sp>
          <p:nvSpPr>
            <p:cNvPr id="53" name="AutoShape 57"/>
            <p:cNvSpPr>
              <a:spLocks noChangeArrowheads="1"/>
            </p:cNvSpPr>
            <p:nvPr/>
          </p:nvSpPr>
          <p:spPr bwMode="auto">
            <a:xfrm>
              <a:off x="3757808" y="3061570"/>
              <a:ext cx="1239795" cy="731011"/>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Cung ứng</a:t>
              </a:r>
            </a:p>
          </p:txBody>
        </p:sp>
      </p:grpSp>
    </p:spTree>
    <p:extLst>
      <p:ext uri="{BB962C8B-B14F-4D97-AF65-F5344CB8AC3E}">
        <p14:creationId xmlns:p14="http://schemas.microsoft.com/office/powerpoint/2010/main" val="422885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28" name="Text Box 42"/>
          <p:cNvSpPr txBox="1">
            <a:spLocks noChangeArrowheads="1"/>
          </p:cNvSpPr>
          <p:nvPr/>
        </p:nvSpPr>
        <p:spPr bwMode="auto">
          <a:xfrm>
            <a:off x="1795914" y="1864984"/>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r>
              <a:rPr lang="en-US" sz="2400" dirty="0">
                <a:solidFill>
                  <a:srgbClr val="C00000"/>
                </a:solidFill>
              </a:rPr>
              <a:t>QT5: </a:t>
            </a:r>
            <a:r>
              <a:rPr lang="en-US" sz="2400" dirty="0" err="1">
                <a:solidFill>
                  <a:srgbClr val="C00000"/>
                </a:solidFill>
              </a:rPr>
              <a:t>Nếu</a:t>
            </a:r>
            <a:r>
              <a:rPr lang="en-US" sz="2400" dirty="0">
                <a:solidFill>
                  <a:srgbClr val="C00000"/>
                </a:solidFill>
              </a:rPr>
              <a:t> </a:t>
            </a:r>
            <a:r>
              <a:rPr lang="en-US" sz="2400" dirty="0" err="1">
                <a:solidFill>
                  <a:srgbClr val="C00000"/>
                </a:solidFill>
              </a:rPr>
              <a:t>có</a:t>
            </a:r>
            <a:r>
              <a:rPr lang="en-US" sz="2400" dirty="0">
                <a:solidFill>
                  <a:srgbClr val="C00000"/>
                </a:solidFill>
              </a:rPr>
              <a:t> 1 </a:t>
            </a:r>
            <a:r>
              <a:rPr lang="en-US" sz="2400" dirty="0" err="1">
                <a:solidFill>
                  <a:srgbClr val="C00000"/>
                </a:solidFill>
              </a:rPr>
              <a:t>đặc</a:t>
            </a:r>
            <a:r>
              <a:rPr lang="en-US" sz="2400" dirty="0">
                <a:solidFill>
                  <a:srgbClr val="C00000"/>
                </a:solidFill>
              </a:rPr>
              <a:t> </a:t>
            </a:r>
            <a:r>
              <a:rPr lang="en-US" sz="2400" dirty="0" err="1">
                <a:solidFill>
                  <a:srgbClr val="C00000"/>
                </a:solidFill>
              </a:rPr>
              <a:t>trưng</a:t>
            </a:r>
            <a:r>
              <a:rPr lang="en-US" sz="2400" dirty="0">
                <a:solidFill>
                  <a:srgbClr val="C00000"/>
                </a:solidFill>
              </a:rPr>
              <a:t> </a:t>
            </a:r>
            <a:r>
              <a:rPr lang="en-US" sz="2400" dirty="0" err="1">
                <a:solidFill>
                  <a:srgbClr val="C00000"/>
                </a:solidFill>
              </a:rPr>
              <a:t>phụ</a:t>
            </a:r>
            <a:r>
              <a:rPr lang="en-US" sz="2400" dirty="0">
                <a:solidFill>
                  <a:srgbClr val="C00000"/>
                </a:solidFill>
              </a:rPr>
              <a:t> </a:t>
            </a:r>
            <a:r>
              <a:rPr lang="en-US" sz="2400" dirty="0" err="1">
                <a:solidFill>
                  <a:srgbClr val="C00000"/>
                </a:solidFill>
              </a:rPr>
              <a:t>thuộc</a:t>
            </a:r>
            <a:r>
              <a:rPr lang="en-US" sz="2400" dirty="0">
                <a:solidFill>
                  <a:srgbClr val="C00000"/>
                </a:solidFill>
              </a:rPr>
              <a:t> </a:t>
            </a:r>
            <a:r>
              <a:rPr lang="en-US" sz="2400" dirty="0" err="1">
                <a:solidFill>
                  <a:srgbClr val="C00000"/>
                </a:solidFill>
              </a:rPr>
              <a:t>vào</a:t>
            </a:r>
            <a:r>
              <a:rPr lang="en-US" sz="2400" dirty="0">
                <a:solidFill>
                  <a:srgbClr val="C00000"/>
                </a:solidFill>
              </a:rPr>
              <a:t> 1 </a:t>
            </a:r>
            <a:r>
              <a:rPr lang="en-US" sz="2400" dirty="0" err="1">
                <a:solidFill>
                  <a:srgbClr val="C00000"/>
                </a:solidFill>
              </a:rPr>
              <a:t>thuộc</a:t>
            </a:r>
            <a:r>
              <a:rPr lang="en-US" sz="2400" dirty="0">
                <a:solidFill>
                  <a:srgbClr val="C00000"/>
                </a:solidFill>
              </a:rPr>
              <a:t> </a:t>
            </a:r>
            <a:r>
              <a:rPr lang="en-US" sz="2400" dirty="0" err="1">
                <a:solidFill>
                  <a:srgbClr val="C00000"/>
                </a:solidFill>
              </a:rPr>
              <a:t>tính</a:t>
            </a:r>
            <a:r>
              <a:rPr lang="en-US" sz="2400" dirty="0">
                <a:solidFill>
                  <a:srgbClr val="C00000"/>
                </a:solidFill>
              </a:rPr>
              <a:t> </a:t>
            </a:r>
            <a:r>
              <a:rPr lang="en-US" sz="2400" dirty="0" err="1">
                <a:solidFill>
                  <a:srgbClr val="C00000"/>
                </a:solidFill>
              </a:rPr>
              <a:t>của</a:t>
            </a:r>
            <a:r>
              <a:rPr lang="en-US" sz="2400" dirty="0">
                <a:solidFill>
                  <a:srgbClr val="C00000"/>
                </a:solidFill>
              </a:rPr>
              <a:t> </a:t>
            </a:r>
            <a:r>
              <a:rPr lang="en-US" sz="2400" dirty="0" err="1">
                <a:solidFill>
                  <a:srgbClr val="C00000"/>
                </a:solidFill>
              </a:rPr>
              <a:t>thực</a:t>
            </a:r>
            <a:r>
              <a:rPr lang="en-US" sz="2400" dirty="0">
                <a:solidFill>
                  <a:srgbClr val="C00000"/>
                </a:solidFill>
              </a:rPr>
              <a:t> </a:t>
            </a:r>
            <a:r>
              <a:rPr lang="en-US" sz="2400" dirty="0" err="1">
                <a:solidFill>
                  <a:srgbClr val="C00000"/>
                </a:solidFill>
              </a:rPr>
              <a:t>thể</a:t>
            </a:r>
            <a:r>
              <a:rPr lang="en-US" sz="2400" dirty="0">
                <a:solidFill>
                  <a:srgbClr val="C00000"/>
                </a:solidFill>
              </a:rPr>
              <a:t> </a:t>
            </a:r>
            <a:r>
              <a:rPr lang="en-US" sz="2400" dirty="0" err="1">
                <a:solidFill>
                  <a:srgbClr val="C00000"/>
                </a:solidFill>
              </a:rPr>
              <a:t>thì</a:t>
            </a:r>
            <a:r>
              <a:rPr lang="en-US" sz="2400" dirty="0">
                <a:solidFill>
                  <a:srgbClr val="C00000"/>
                </a:solidFill>
              </a:rPr>
              <a:t> </a:t>
            </a:r>
            <a:r>
              <a:rPr lang="en-US" sz="2400" dirty="0" err="1">
                <a:solidFill>
                  <a:srgbClr val="C00000"/>
                </a:solidFill>
              </a:rPr>
              <a:t>tồn</a:t>
            </a:r>
            <a:r>
              <a:rPr lang="en-US" sz="2400" dirty="0">
                <a:solidFill>
                  <a:srgbClr val="C00000"/>
                </a:solidFill>
              </a:rPr>
              <a:t> </a:t>
            </a:r>
            <a:r>
              <a:rPr lang="en-US" sz="2400" dirty="0" err="1">
                <a:solidFill>
                  <a:srgbClr val="C00000"/>
                </a:solidFill>
              </a:rPr>
              <a:t>tại</a:t>
            </a:r>
            <a:r>
              <a:rPr lang="en-US" sz="2400" dirty="0">
                <a:solidFill>
                  <a:srgbClr val="C00000"/>
                </a:solidFill>
              </a:rPr>
              <a:t> </a:t>
            </a:r>
            <a:r>
              <a:rPr lang="en-US" sz="2400" dirty="0" err="1">
                <a:solidFill>
                  <a:srgbClr val="C00000"/>
                </a:solidFill>
              </a:rPr>
              <a:t>thực</a:t>
            </a:r>
            <a:r>
              <a:rPr lang="en-US" sz="2400" dirty="0">
                <a:solidFill>
                  <a:srgbClr val="C00000"/>
                </a:solidFill>
              </a:rPr>
              <a:t> </a:t>
            </a:r>
            <a:r>
              <a:rPr lang="en-US" sz="2400" dirty="0" err="1">
                <a:solidFill>
                  <a:srgbClr val="C00000"/>
                </a:solidFill>
              </a:rPr>
              <a:t>thể</a:t>
            </a:r>
            <a:r>
              <a:rPr lang="en-US" sz="2400" dirty="0">
                <a:solidFill>
                  <a:srgbClr val="C00000"/>
                </a:solidFill>
              </a:rPr>
              <a:t> </a:t>
            </a:r>
            <a:r>
              <a:rPr lang="en-US" sz="2400" dirty="0" err="1">
                <a:solidFill>
                  <a:srgbClr val="C00000"/>
                </a:solidFill>
              </a:rPr>
              <a:t>ẩn</a:t>
            </a:r>
            <a:r>
              <a:rPr lang="en-US" sz="2400" dirty="0">
                <a:solidFill>
                  <a:srgbClr val="C00000"/>
                </a:solidFill>
              </a:rPr>
              <a:t> </a:t>
            </a:r>
            <a:r>
              <a:rPr lang="en-US" sz="2400" dirty="0">
                <a:solidFill>
                  <a:srgbClr val="C00000"/>
                </a:solidFill>
                <a:sym typeface="Symbol" panose="05050102010706020507" pitchFamily="18" charset="2"/>
              </a:rPr>
              <a:t> </a:t>
            </a:r>
            <a:r>
              <a:rPr lang="en-US" sz="2400" dirty="0" err="1">
                <a:solidFill>
                  <a:srgbClr val="C00000"/>
                </a:solidFill>
              </a:rPr>
              <a:t>cần</a:t>
            </a:r>
            <a:r>
              <a:rPr lang="en-US" sz="2400" dirty="0">
                <a:solidFill>
                  <a:srgbClr val="C00000"/>
                </a:solidFill>
              </a:rPr>
              <a:t> </a:t>
            </a:r>
            <a:r>
              <a:rPr lang="en-US" sz="2400" dirty="0" err="1">
                <a:solidFill>
                  <a:srgbClr val="C00000"/>
                </a:solidFill>
              </a:rPr>
              <a:t>được</a:t>
            </a:r>
            <a:r>
              <a:rPr lang="en-US" sz="2400" dirty="0">
                <a:solidFill>
                  <a:srgbClr val="C00000"/>
                </a:solidFill>
              </a:rPr>
              <a:t> </a:t>
            </a:r>
            <a:r>
              <a:rPr lang="en-US" sz="2400" dirty="0" err="1">
                <a:solidFill>
                  <a:srgbClr val="C00000"/>
                </a:solidFill>
              </a:rPr>
              <a:t>định</a:t>
            </a:r>
            <a:r>
              <a:rPr lang="en-US" sz="2400" dirty="0">
                <a:solidFill>
                  <a:srgbClr val="C00000"/>
                </a:solidFill>
              </a:rPr>
              <a:t> </a:t>
            </a:r>
            <a:r>
              <a:rPr lang="en-US" sz="2400" dirty="0" err="1">
                <a:solidFill>
                  <a:srgbClr val="C00000"/>
                </a:solidFill>
              </a:rPr>
              <a:t>nghĩa</a:t>
            </a:r>
            <a:r>
              <a:rPr lang="en-US" sz="2400" dirty="0">
                <a:solidFill>
                  <a:srgbClr val="C00000"/>
                </a:solidFill>
              </a:rPr>
              <a:t> </a:t>
            </a:r>
            <a:r>
              <a:rPr lang="en-US" sz="2400" dirty="0" err="1">
                <a:solidFill>
                  <a:srgbClr val="C00000"/>
                </a:solidFill>
              </a:rPr>
              <a:t>bổ</a:t>
            </a:r>
            <a:r>
              <a:rPr lang="en-US" sz="2400" dirty="0">
                <a:solidFill>
                  <a:srgbClr val="C00000"/>
                </a:solidFill>
              </a:rPr>
              <a:t> sung</a:t>
            </a:r>
            <a:endParaRPr lang="en-US" sz="2400" dirty="0">
              <a:solidFill>
                <a:srgbClr val="C00000"/>
              </a:solidFill>
              <a:cs typeface="Tahoma" panose="020B0604030504040204" pitchFamily="34" charset="0"/>
            </a:endParaRPr>
          </a:p>
        </p:txBody>
      </p:sp>
      <p:grpSp>
        <p:nvGrpSpPr>
          <p:cNvPr id="29" name="Group 80"/>
          <p:cNvGrpSpPr>
            <a:grpSpLocks/>
          </p:cNvGrpSpPr>
          <p:nvPr/>
        </p:nvGrpSpPr>
        <p:grpSpPr bwMode="auto">
          <a:xfrm>
            <a:off x="3853314" y="3128208"/>
            <a:ext cx="2590800" cy="1371600"/>
            <a:chOff x="2438400" y="2743200"/>
            <a:chExt cx="2590800" cy="1371600"/>
          </a:xfrm>
        </p:grpSpPr>
        <p:grpSp>
          <p:nvGrpSpPr>
            <p:cNvPr id="30" name="Group 41"/>
            <p:cNvGrpSpPr>
              <a:grpSpLocks/>
            </p:cNvGrpSpPr>
            <p:nvPr/>
          </p:nvGrpSpPr>
          <p:grpSpPr bwMode="auto">
            <a:xfrm rot="-1710610">
              <a:off x="3352800" y="2895600"/>
              <a:ext cx="493713" cy="152400"/>
              <a:chOff x="7380" y="4680"/>
              <a:chExt cx="556" cy="177"/>
            </a:xfrm>
          </p:grpSpPr>
          <p:sp>
            <p:nvSpPr>
              <p:cNvPr id="70" name="Line 4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71"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31" name="Text Box 59"/>
            <p:cNvSpPr txBox="1">
              <a:spLocks noChangeArrowheads="1"/>
            </p:cNvSpPr>
            <p:nvPr/>
          </p:nvSpPr>
          <p:spPr bwMode="auto">
            <a:xfrm>
              <a:off x="3886200" y="27432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a:solidFill>
                    <a:schemeClr val="tx2"/>
                  </a:solidFill>
                  <a:cs typeface="Tahoma" panose="020B0604030504040204" pitchFamily="34" charset="0"/>
                </a:rPr>
                <a:t>Số xe</a:t>
              </a:r>
            </a:p>
          </p:txBody>
        </p:sp>
        <p:grpSp>
          <p:nvGrpSpPr>
            <p:cNvPr id="32" name="Group 60"/>
            <p:cNvGrpSpPr>
              <a:grpSpLocks/>
            </p:cNvGrpSpPr>
            <p:nvPr/>
          </p:nvGrpSpPr>
          <p:grpSpPr bwMode="auto">
            <a:xfrm rot="-330916">
              <a:off x="3392488" y="3124200"/>
              <a:ext cx="493713" cy="152400"/>
              <a:chOff x="7380" y="4680"/>
              <a:chExt cx="556" cy="177"/>
            </a:xfrm>
          </p:grpSpPr>
          <p:sp>
            <p:nvSpPr>
              <p:cNvPr id="68"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69" name="Oval 6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33" name="Text Box 63"/>
            <p:cNvSpPr txBox="1">
              <a:spLocks noChangeArrowheads="1"/>
            </p:cNvSpPr>
            <p:nvPr/>
          </p:nvSpPr>
          <p:spPr bwMode="auto">
            <a:xfrm>
              <a:off x="3962400" y="30480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a:solidFill>
                    <a:schemeClr val="tx2"/>
                  </a:solidFill>
                  <a:cs typeface="Tahoma" panose="020B0604030504040204" pitchFamily="34" charset="0"/>
                </a:rPr>
                <a:t>Màu xe</a:t>
              </a:r>
            </a:p>
          </p:txBody>
        </p:sp>
        <p:grpSp>
          <p:nvGrpSpPr>
            <p:cNvPr id="34" name="Group 64"/>
            <p:cNvGrpSpPr>
              <a:grpSpLocks/>
            </p:cNvGrpSpPr>
            <p:nvPr/>
          </p:nvGrpSpPr>
          <p:grpSpPr bwMode="auto">
            <a:xfrm rot="1338437">
              <a:off x="3363250" y="3341002"/>
              <a:ext cx="493713" cy="152400"/>
              <a:chOff x="7380" y="4680"/>
              <a:chExt cx="556" cy="177"/>
            </a:xfrm>
          </p:grpSpPr>
          <p:sp>
            <p:nvSpPr>
              <p:cNvPr id="66" name="Line 6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67" name="Oval 66"/>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56" name="Text Box 67"/>
            <p:cNvSpPr txBox="1">
              <a:spLocks noChangeArrowheads="1"/>
            </p:cNvSpPr>
            <p:nvPr/>
          </p:nvSpPr>
          <p:spPr bwMode="auto">
            <a:xfrm>
              <a:off x="3910012" y="33528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b="0" dirty="0" err="1">
                  <a:solidFill>
                    <a:schemeClr val="tx2"/>
                  </a:solidFill>
                  <a:cs typeface="Tahoma" panose="020B0604030504040204" pitchFamily="34" charset="0"/>
                </a:rPr>
                <a:t>Số</a:t>
              </a:r>
              <a:r>
                <a:rPr lang="en-US" sz="1600" b="0" dirty="0">
                  <a:solidFill>
                    <a:schemeClr val="tx2"/>
                  </a:solidFill>
                  <a:cs typeface="Tahoma" panose="020B0604030504040204" pitchFamily="34" charset="0"/>
                </a:rPr>
                <a:t> </a:t>
              </a:r>
              <a:r>
                <a:rPr lang="en-US" sz="1600" b="0" dirty="0" err="1">
                  <a:solidFill>
                    <a:schemeClr val="tx2"/>
                  </a:solidFill>
                  <a:cs typeface="Tahoma" panose="020B0604030504040204" pitchFamily="34" charset="0"/>
                </a:rPr>
                <a:t>chỗ</a:t>
              </a:r>
              <a:endParaRPr lang="en-US" sz="1600" b="0" dirty="0">
                <a:solidFill>
                  <a:schemeClr val="tx2"/>
                </a:solidFill>
                <a:cs typeface="Tahoma" panose="020B0604030504040204" pitchFamily="34" charset="0"/>
              </a:endParaRPr>
            </a:p>
          </p:txBody>
        </p:sp>
        <p:grpSp>
          <p:nvGrpSpPr>
            <p:cNvPr id="57" name="Group 68"/>
            <p:cNvGrpSpPr>
              <a:grpSpLocks/>
            </p:cNvGrpSpPr>
            <p:nvPr/>
          </p:nvGrpSpPr>
          <p:grpSpPr bwMode="auto">
            <a:xfrm rot="2866945">
              <a:off x="3188435" y="3499776"/>
              <a:ext cx="493713" cy="152400"/>
              <a:chOff x="7380" y="4680"/>
              <a:chExt cx="556" cy="177"/>
            </a:xfrm>
          </p:grpSpPr>
          <p:sp>
            <p:nvSpPr>
              <p:cNvPr id="64" name="Line 6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65" name="Oval 70"/>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58" name="Text Box 71"/>
            <p:cNvSpPr txBox="1">
              <a:spLocks noChangeArrowheads="1"/>
            </p:cNvSpPr>
            <p:nvPr/>
          </p:nvSpPr>
          <p:spPr bwMode="auto">
            <a:xfrm>
              <a:off x="3681412" y="36576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a:solidFill>
                    <a:schemeClr val="tx2"/>
                  </a:solidFill>
                  <a:cs typeface="Tahoma" panose="020B0604030504040204" pitchFamily="34" charset="0"/>
                </a:rPr>
                <a:t>Loại xe</a:t>
              </a:r>
            </a:p>
          </p:txBody>
        </p:sp>
        <p:grpSp>
          <p:nvGrpSpPr>
            <p:cNvPr id="59" name="Group 72"/>
            <p:cNvGrpSpPr>
              <a:grpSpLocks/>
            </p:cNvGrpSpPr>
            <p:nvPr/>
          </p:nvGrpSpPr>
          <p:grpSpPr bwMode="auto">
            <a:xfrm rot="3055760">
              <a:off x="2863492" y="3516279"/>
              <a:ext cx="493713" cy="152400"/>
              <a:chOff x="7380" y="4680"/>
              <a:chExt cx="556" cy="177"/>
            </a:xfrm>
          </p:grpSpPr>
          <p:sp>
            <p:nvSpPr>
              <p:cNvPr id="62"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63"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60" name="Text Box 75"/>
            <p:cNvSpPr txBox="1">
              <a:spLocks noChangeArrowheads="1"/>
            </p:cNvSpPr>
            <p:nvPr/>
          </p:nvSpPr>
          <p:spPr bwMode="auto">
            <a:xfrm>
              <a:off x="2690812" y="38100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dirty="0" err="1">
                  <a:solidFill>
                    <a:schemeClr val="tx2"/>
                  </a:solidFill>
                  <a:cs typeface="Tahoma" panose="020B0604030504040204" pitchFamily="34" charset="0"/>
                </a:rPr>
                <a:t>Trọng</a:t>
              </a:r>
              <a:r>
                <a:rPr lang="en-US" sz="1600" b="0" dirty="0">
                  <a:solidFill>
                    <a:schemeClr val="tx2"/>
                  </a:solidFill>
                  <a:cs typeface="Tahoma" panose="020B0604030504040204" pitchFamily="34" charset="0"/>
                </a:rPr>
                <a:t> </a:t>
              </a:r>
              <a:r>
                <a:rPr lang="en-US" sz="1600" b="0" dirty="0" err="1">
                  <a:solidFill>
                    <a:schemeClr val="tx2"/>
                  </a:solidFill>
                  <a:cs typeface="Tahoma" panose="020B0604030504040204" pitchFamily="34" charset="0"/>
                </a:rPr>
                <a:t>lượng</a:t>
              </a:r>
              <a:endParaRPr lang="en-US" sz="1600" b="0" dirty="0">
                <a:solidFill>
                  <a:schemeClr val="tx2"/>
                </a:solidFill>
                <a:cs typeface="Tahoma" panose="020B0604030504040204" pitchFamily="34" charset="0"/>
              </a:endParaRPr>
            </a:p>
          </p:txBody>
        </p:sp>
        <p:sp>
          <p:nvSpPr>
            <p:cNvPr id="61" name="Rectangle 55"/>
            <p:cNvSpPr>
              <a:spLocks noChangeArrowheads="1"/>
            </p:cNvSpPr>
            <p:nvPr/>
          </p:nvSpPr>
          <p:spPr bwMode="auto">
            <a:xfrm>
              <a:off x="2438400" y="2971800"/>
              <a:ext cx="958850" cy="4572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cs typeface="Tahoma" panose="020B0604030504040204" pitchFamily="34" charset="0"/>
                </a:rPr>
                <a:t>XE</a:t>
              </a:r>
            </a:p>
          </p:txBody>
        </p:sp>
      </p:grpSp>
      <p:sp>
        <p:nvSpPr>
          <p:cNvPr id="72" name="Oval 53"/>
          <p:cNvSpPr>
            <a:spLocks noChangeArrowheads="1"/>
          </p:cNvSpPr>
          <p:nvPr/>
        </p:nvSpPr>
        <p:spPr bwMode="auto">
          <a:xfrm>
            <a:off x="5151114" y="3995283"/>
            <a:ext cx="1004888" cy="344488"/>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600" b="0">
              <a:solidFill>
                <a:schemeClr val="tx2"/>
              </a:solidFill>
              <a:cs typeface="Tahoma" pitchFamily="34" charset="0"/>
            </a:endParaRPr>
          </a:p>
        </p:txBody>
      </p:sp>
      <p:grpSp>
        <p:nvGrpSpPr>
          <p:cNvPr id="74" name="Group 73"/>
          <p:cNvGrpSpPr>
            <a:grpSpLocks/>
          </p:cNvGrpSpPr>
          <p:nvPr/>
        </p:nvGrpSpPr>
        <p:grpSpPr bwMode="auto">
          <a:xfrm>
            <a:off x="2710314" y="5261808"/>
            <a:ext cx="6096000" cy="685800"/>
            <a:chOff x="1828800" y="4953000"/>
            <a:chExt cx="6096000" cy="685800"/>
          </a:xfrm>
        </p:grpSpPr>
        <p:sp>
          <p:nvSpPr>
            <p:cNvPr id="75" name="Line 48"/>
            <p:cNvSpPr>
              <a:spLocks noChangeShapeType="1"/>
            </p:cNvSpPr>
            <p:nvPr/>
          </p:nvSpPr>
          <p:spPr bwMode="auto">
            <a:xfrm>
              <a:off x="2603500" y="5257800"/>
              <a:ext cx="95885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76" name="Line 49"/>
            <p:cNvSpPr>
              <a:spLocks noChangeShapeType="1"/>
            </p:cNvSpPr>
            <p:nvPr/>
          </p:nvSpPr>
          <p:spPr bwMode="auto">
            <a:xfrm>
              <a:off x="4408488" y="5257800"/>
              <a:ext cx="95885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grpSp>
          <p:nvGrpSpPr>
            <p:cNvPr id="77" name="Group 68"/>
            <p:cNvGrpSpPr>
              <a:grpSpLocks/>
            </p:cNvGrpSpPr>
            <p:nvPr/>
          </p:nvGrpSpPr>
          <p:grpSpPr bwMode="auto">
            <a:xfrm rot="1972752">
              <a:off x="6250225" y="5288395"/>
              <a:ext cx="493713" cy="152400"/>
              <a:chOff x="7380" y="4680"/>
              <a:chExt cx="556" cy="177"/>
            </a:xfrm>
          </p:grpSpPr>
          <p:sp>
            <p:nvSpPr>
              <p:cNvPr id="86" name="Line 6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87" name="Oval 70"/>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grpSp>
          <p:nvGrpSpPr>
            <p:cNvPr id="78" name="Group 72"/>
            <p:cNvGrpSpPr>
              <a:grpSpLocks/>
            </p:cNvGrpSpPr>
            <p:nvPr/>
          </p:nvGrpSpPr>
          <p:grpSpPr bwMode="auto">
            <a:xfrm rot="-1526418">
              <a:off x="6279290" y="5082946"/>
              <a:ext cx="493713" cy="152400"/>
              <a:chOff x="7380" y="4680"/>
              <a:chExt cx="556" cy="177"/>
            </a:xfrm>
          </p:grpSpPr>
          <p:sp>
            <p:nvSpPr>
              <p:cNvPr id="84"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85"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79" name="Rectangle 47"/>
            <p:cNvSpPr>
              <a:spLocks noChangeArrowheads="1"/>
            </p:cNvSpPr>
            <p:nvPr/>
          </p:nvSpPr>
          <p:spPr bwMode="auto">
            <a:xfrm>
              <a:off x="5367338" y="5029200"/>
              <a:ext cx="958850" cy="4572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rPr>
                <a:t>LOẠI XE</a:t>
              </a:r>
            </a:p>
          </p:txBody>
        </p:sp>
        <p:sp>
          <p:nvSpPr>
            <p:cNvPr id="80" name="Text Box 71"/>
            <p:cNvSpPr txBox="1">
              <a:spLocks noChangeArrowheads="1"/>
            </p:cNvSpPr>
            <p:nvPr/>
          </p:nvSpPr>
          <p:spPr bwMode="auto">
            <a:xfrm>
              <a:off x="6805612" y="49530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a:solidFill>
                    <a:schemeClr val="tx2"/>
                  </a:solidFill>
                  <a:cs typeface="Tahoma" panose="020B0604030504040204" pitchFamily="34" charset="0"/>
                </a:rPr>
                <a:t>Loại xe</a:t>
              </a:r>
            </a:p>
          </p:txBody>
        </p:sp>
        <p:sp>
          <p:nvSpPr>
            <p:cNvPr id="81" name="Text Box 75"/>
            <p:cNvSpPr txBox="1">
              <a:spLocks noChangeArrowheads="1"/>
            </p:cNvSpPr>
            <p:nvPr/>
          </p:nvSpPr>
          <p:spPr bwMode="auto">
            <a:xfrm>
              <a:off x="6781800" y="5334000"/>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a:solidFill>
                    <a:schemeClr val="tx2"/>
                  </a:solidFill>
                  <a:cs typeface="Tahoma" panose="020B0604030504040204" pitchFamily="34" charset="0"/>
                </a:rPr>
                <a:t>Trọng lượng</a:t>
              </a:r>
            </a:p>
          </p:txBody>
        </p:sp>
        <p:sp>
          <p:nvSpPr>
            <p:cNvPr id="82" name="Rectangle 45"/>
            <p:cNvSpPr>
              <a:spLocks noChangeArrowheads="1"/>
            </p:cNvSpPr>
            <p:nvPr/>
          </p:nvSpPr>
          <p:spPr bwMode="auto">
            <a:xfrm>
              <a:off x="1828800" y="5029200"/>
              <a:ext cx="958850" cy="4572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rPr>
                <a:t>XE</a:t>
              </a:r>
            </a:p>
          </p:txBody>
        </p:sp>
        <p:sp>
          <p:nvSpPr>
            <p:cNvPr id="83" name="AutoShape 46"/>
            <p:cNvSpPr>
              <a:spLocks noChangeArrowheads="1"/>
            </p:cNvSpPr>
            <p:nvPr/>
          </p:nvSpPr>
          <p:spPr bwMode="auto">
            <a:xfrm>
              <a:off x="3549650" y="4953000"/>
              <a:ext cx="1119188" cy="609600"/>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a:solidFill>
                    <a:schemeClr val="tx2"/>
                  </a:solidFill>
                </a:rPr>
                <a:t>Thuộc</a:t>
              </a:r>
            </a:p>
          </p:txBody>
        </p:sp>
      </p:grpSp>
    </p:spTree>
    <p:extLst>
      <p:ext uri="{BB962C8B-B14F-4D97-AF65-F5344CB8AC3E}">
        <p14:creationId xmlns:p14="http://schemas.microsoft.com/office/powerpoint/2010/main" val="228718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42" name="Content Placeholder 1"/>
          <p:cNvSpPr>
            <a:spLocks noGrp="1"/>
          </p:cNvSpPr>
          <p:nvPr>
            <p:ph idx="1"/>
          </p:nvPr>
        </p:nvSpPr>
        <p:spPr>
          <a:xfrm>
            <a:off x="1402990" y="1667914"/>
            <a:ext cx="9319674" cy="1740816"/>
          </a:xfrm>
        </p:spPr>
        <p:txBody>
          <a:bodyPr>
            <a:normAutofit/>
          </a:bodyPr>
          <a:lstStyle/>
          <a:p>
            <a:pPr marL="0" indent="0">
              <a:buNone/>
            </a:pPr>
            <a:r>
              <a:rPr lang="en-US" sz="2400" dirty="0">
                <a:solidFill>
                  <a:srgbClr val="FF0000"/>
                </a:solidFill>
              </a:rPr>
              <a:t>QT6: </a:t>
            </a:r>
            <a:r>
              <a:rPr lang="en-US" sz="2400" dirty="0" err="1">
                <a:solidFill>
                  <a:srgbClr val="FF0000"/>
                </a:solidFill>
              </a:rPr>
              <a:t>Mô</a:t>
            </a:r>
            <a:r>
              <a:rPr lang="en-US" sz="2400" dirty="0">
                <a:solidFill>
                  <a:srgbClr val="FF0000"/>
                </a:solidFill>
              </a:rPr>
              <a:t> </a:t>
            </a:r>
            <a:r>
              <a:rPr lang="en-US" sz="2400" dirty="0" err="1">
                <a:solidFill>
                  <a:srgbClr val="FF0000"/>
                </a:solidFill>
              </a:rPr>
              <a:t>hình</a:t>
            </a:r>
            <a:r>
              <a:rPr lang="en-US" sz="2400" dirty="0">
                <a:solidFill>
                  <a:srgbClr val="FF0000"/>
                </a:solidFill>
              </a:rPr>
              <a:t> </a:t>
            </a:r>
            <a:r>
              <a:rPr lang="en-US" sz="2400" dirty="0" err="1">
                <a:solidFill>
                  <a:srgbClr val="FF0000"/>
                </a:solidFill>
              </a:rPr>
              <a:t>hóa</a:t>
            </a:r>
            <a:r>
              <a:rPr lang="en-US" sz="2400" dirty="0">
                <a:solidFill>
                  <a:srgbClr val="FF0000"/>
                </a:solidFill>
              </a:rPr>
              <a:t> </a:t>
            </a:r>
            <a:r>
              <a:rPr lang="en-US" sz="2400" dirty="0" err="1">
                <a:solidFill>
                  <a:srgbClr val="FF0000"/>
                </a:solidFill>
              </a:rPr>
              <a:t>thuộc</a:t>
            </a:r>
            <a:r>
              <a:rPr lang="en-US" sz="2400" dirty="0">
                <a:solidFill>
                  <a:srgbClr val="FF0000"/>
                </a:solidFill>
              </a:rPr>
              <a:t> </a:t>
            </a:r>
            <a:r>
              <a:rPr lang="en-US" sz="2400" dirty="0" err="1">
                <a:solidFill>
                  <a:srgbClr val="FF0000"/>
                </a:solidFill>
              </a:rPr>
              <a:t>tính</a:t>
            </a:r>
            <a:r>
              <a:rPr lang="en-US" sz="2400" dirty="0">
                <a:solidFill>
                  <a:srgbClr val="FF0000"/>
                </a:solidFill>
              </a:rPr>
              <a:t> </a:t>
            </a:r>
            <a:r>
              <a:rPr lang="en-US" sz="2400" dirty="0" err="1">
                <a:solidFill>
                  <a:srgbClr val="FF0000"/>
                </a:solidFill>
              </a:rPr>
              <a:t>đa</a:t>
            </a:r>
            <a:r>
              <a:rPr lang="en-US" sz="2400" dirty="0">
                <a:solidFill>
                  <a:srgbClr val="FF0000"/>
                </a:solidFill>
              </a:rPr>
              <a:t> </a:t>
            </a:r>
            <a:r>
              <a:rPr lang="en-US" sz="2400" dirty="0" err="1">
                <a:solidFill>
                  <a:srgbClr val="FF0000"/>
                </a:solidFill>
              </a:rPr>
              <a:t>trị</a:t>
            </a:r>
            <a:r>
              <a:rPr lang="en-US" sz="2400" dirty="0">
                <a:solidFill>
                  <a:srgbClr val="FF0000"/>
                </a:solidFill>
              </a:rPr>
              <a:t>:</a:t>
            </a:r>
            <a:r>
              <a:rPr lang="en-US" sz="2400" dirty="0"/>
              <a:t> </a:t>
            </a:r>
            <a:r>
              <a:rPr lang="vi-VN" sz="2400" dirty="0"/>
              <a:t>Trong giai đọan thiết kế quan niệm, thuộc tính đa trị</a:t>
            </a:r>
            <a:r>
              <a:rPr lang="en-US" sz="2400" dirty="0"/>
              <a:t> </a:t>
            </a:r>
            <a:r>
              <a:rPr lang="vi-VN" sz="2400" dirty="0"/>
              <a:t>thường tách khỏi thực thể. Mỗi thuộc tính đa trị hay nhóm</a:t>
            </a:r>
            <a:r>
              <a:rPr lang="en-US" sz="2400" dirty="0"/>
              <a:t> </a:t>
            </a:r>
            <a:r>
              <a:rPr lang="vi-VN" sz="2400" dirty="0"/>
              <a:t>lặp được chuyển thành một thực thể riêng và có mối quan</a:t>
            </a:r>
            <a:r>
              <a:rPr lang="en-US" sz="2400" dirty="0"/>
              <a:t> </a:t>
            </a:r>
            <a:r>
              <a:rPr lang="vi-VN" sz="2400" dirty="0"/>
              <a:t>hệ với thực thể mà nó được tách ra.</a:t>
            </a:r>
            <a:endParaRPr lang="en-US" sz="2400" dirty="0"/>
          </a:p>
        </p:txBody>
      </p:sp>
      <p:grpSp>
        <p:nvGrpSpPr>
          <p:cNvPr id="3" name="Group 2"/>
          <p:cNvGrpSpPr/>
          <p:nvPr/>
        </p:nvGrpSpPr>
        <p:grpSpPr>
          <a:xfrm>
            <a:off x="599833" y="3204421"/>
            <a:ext cx="4431242" cy="1438143"/>
            <a:chOff x="6796641" y="3128208"/>
            <a:chExt cx="4431242" cy="1438143"/>
          </a:xfrm>
        </p:grpSpPr>
        <p:grpSp>
          <p:nvGrpSpPr>
            <p:cNvPr id="45" name="Group 41"/>
            <p:cNvGrpSpPr>
              <a:grpSpLocks/>
            </p:cNvGrpSpPr>
            <p:nvPr/>
          </p:nvGrpSpPr>
          <p:grpSpPr bwMode="auto">
            <a:xfrm rot="19889390">
              <a:off x="8858078" y="3280608"/>
              <a:ext cx="697926" cy="152400"/>
              <a:chOff x="7380" y="4680"/>
              <a:chExt cx="556" cy="177"/>
            </a:xfrm>
          </p:grpSpPr>
          <p:sp>
            <p:nvSpPr>
              <p:cNvPr id="96" name="Line 4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97"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46" name="Text Box 59"/>
            <p:cNvSpPr txBox="1">
              <a:spLocks noChangeArrowheads="1"/>
            </p:cNvSpPr>
            <p:nvPr/>
          </p:nvSpPr>
          <p:spPr bwMode="auto">
            <a:xfrm>
              <a:off x="9612107" y="3128208"/>
              <a:ext cx="9694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MaNV</a:t>
              </a:r>
              <a:endParaRPr lang="en-US" sz="1600" b="0" dirty="0">
                <a:solidFill>
                  <a:schemeClr val="tx2"/>
                </a:solidFill>
                <a:cs typeface="Tahoma" panose="020B0604030504040204" pitchFamily="34" charset="0"/>
              </a:endParaRPr>
            </a:p>
          </p:txBody>
        </p:sp>
        <p:grpSp>
          <p:nvGrpSpPr>
            <p:cNvPr id="47" name="Group 60"/>
            <p:cNvGrpSpPr>
              <a:grpSpLocks/>
            </p:cNvGrpSpPr>
            <p:nvPr/>
          </p:nvGrpSpPr>
          <p:grpSpPr bwMode="auto">
            <a:xfrm rot="21269084">
              <a:off x="8914182" y="3509208"/>
              <a:ext cx="697926" cy="152400"/>
              <a:chOff x="7380" y="4680"/>
              <a:chExt cx="556" cy="177"/>
            </a:xfrm>
          </p:grpSpPr>
          <p:sp>
            <p:nvSpPr>
              <p:cNvPr id="94"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95" name="Oval 6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48" name="Text Box 63"/>
            <p:cNvSpPr txBox="1">
              <a:spLocks noChangeArrowheads="1"/>
            </p:cNvSpPr>
            <p:nvPr/>
          </p:nvSpPr>
          <p:spPr bwMode="auto">
            <a:xfrm>
              <a:off x="9719825" y="3433008"/>
              <a:ext cx="10771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dirty="0" err="1">
                  <a:solidFill>
                    <a:schemeClr val="tx2"/>
                  </a:solidFill>
                  <a:cs typeface="Tahoma" panose="020B0604030504040204" pitchFamily="34" charset="0"/>
                </a:rPr>
                <a:t>HoTen</a:t>
              </a:r>
              <a:endParaRPr lang="en-US" sz="1600" b="0" dirty="0">
                <a:solidFill>
                  <a:schemeClr val="tx2"/>
                </a:solidFill>
                <a:cs typeface="Tahoma" panose="020B0604030504040204" pitchFamily="34" charset="0"/>
              </a:endParaRPr>
            </a:p>
          </p:txBody>
        </p:sp>
        <p:grpSp>
          <p:nvGrpSpPr>
            <p:cNvPr id="49" name="Group 64"/>
            <p:cNvGrpSpPr>
              <a:grpSpLocks/>
            </p:cNvGrpSpPr>
            <p:nvPr/>
          </p:nvGrpSpPr>
          <p:grpSpPr bwMode="auto">
            <a:xfrm rot="1338437">
              <a:off x="8872850" y="3726010"/>
              <a:ext cx="697926" cy="152400"/>
              <a:chOff x="7380" y="4680"/>
              <a:chExt cx="556" cy="177"/>
            </a:xfrm>
          </p:grpSpPr>
          <p:sp>
            <p:nvSpPr>
              <p:cNvPr id="92" name="Line 6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93" name="Oval 9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50" name="Text Box 67"/>
            <p:cNvSpPr txBox="1">
              <a:spLocks noChangeArrowheads="1"/>
            </p:cNvSpPr>
            <p:nvPr/>
          </p:nvSpPr>
          <p:spPr bwMode="auto">
            <a:xfrm>
              <a:off x="9645768" y="3737808"/>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b="0" dirty="0" err="1">
                  <a:solidFill>
                    <a:schemeClr val="tx2"/>
                  </a:solidFill>
                  <a:cs typeface="Tahoma" panose="020B0604030504040204" pitchFamily="34" charset="0"/>
                </a:rPr>
                <a:t>NgaySinh</a:t>
              </a:r>
              <a:endParaRPr lang="en-US" sz="1600" b="0" dirty="0">
                <a:solidFill>
                  <a:schemeClr val="tx2"/>
                </a:solidFill>
                <a:cs typeface="Tahoma" panose="020B0604030504040204" pitchFamily="34" charset="0"/>
              </a:endParaRPr>
            </a:p>
          </p:txBody>
        </p:sp>
        <p:grpSp>
          <p:nvGrpSpPr>
            <p:cNvPr id="51" name="Group 68"/>
            <p:cNvGrpSpPr>
              <a:grpSpLocks/>
            </p:cNvGrpSpPr>
            <p:nvPr/>
          </p:nvGrpSpPr>
          <p:grpSpPr bwMode="auto">
            <a:xfrm rot="2866945">
              <a:off x="8727834" y="3853266"/>
              <a:ext cx="493713" cy="215437"/>
              <a:chOff x="7380" y="4680"/>
              <a:chExt cx="556" cy="177"/>
            </a:xfrm>
          </p:grpSpPr>
          <p:sp>
            <p:nvSpPr>
              <p:cNvPr id="90" name="Line 6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91" name="Oval 70"/>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52" name="Text Box 71"/>
            <p:cNvSpPr txBox="1">
              <a:spLocks noChangeArrowheads="1"/>
            </p:cNvSpPr>
            <p:nvPr/>
          </p:nvSpPr>
          <p:spPr bwMode="auto">
            <a:xfrm>
              <a:off x="8737754" y="4030818"/>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Phai</a:t>
              </a:r>
              <a:endParaRPr lang="en-US" sz="1600" b="0" dirty="0">
                <a:solidFill>
                  <a:schemeClr val="tx2"/>
                </a:solidFill>
                <a:cs typeface="Tahoma" panose="020B0604030504040204" pitchFamily="34" charset="0"/>
              </a:endParaRPr>
            </a:p>
          </p:txBody>
        </p:sp>
        <p:grpSp>
          <p:nvGrpSpPr>
            <p:cNvPr id="53" name="Group 72"/>
            <p:cNvGrpSpPr>
              <a:grpSpLocks/>
            </p:cNvGrpSpPr>
            <p:nvPr/>
          </p:nvGrpSpPr>
          <p:grpSpPr bwMode="auto">
            <a:xfrm rot="3055760">
              <a:off x="8268485" y="3869769"/>
              <a:ext cx="493713" cy="215437"/>
              <a:chOff x="7380" y="4680"/>
              <a:chExt cx="556" cy="177"/>
            </a:xfrm>
          </p:grpSpPr>
          <p:sp>
            <p:nvSpPr>
              <p:cNvPr id="88"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89"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54" name="Text Box 75"/>
            <p:cNvSpPr txBox="1">
              <a:spLocks noChangeArrowheads="1"/>
            </p:cNvSpPr>
            <p:nvPr/>
          </p:nvSpPr>
          <p:spPr bwMode="auto">
            <a:xfrm>
              <a:off x="7920195" y="4194222"/>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NgoaiNgu</a:t>
              </a:r>
              <a:endParaRPr lang="en-US" sz="1600" b="0" dirty="0">
                <a:solidFill>
                  <a:schemeClr val="tx2"/>
                </a:solidFill>
                <a:cs typeface="Tahoma" panose="020B0604030504040204" pitchFamily="34" charset="0"/>
              </a:endParaRPr>
            </a:p>
          </p:txBody>
        </p:sp>
        <p:sp>
          <p:nvSpPr>
            <p:cNvPr id="55" name="Rectangle 55"/>
            <p:cNvSpPr>
              <a:spLocks noChangeArrowheads="1"/>
            </p:cNvSpPr>
            <p:nvPr/>
          </p:nvSpPr>
          <p:spPr bwMode="auto">
            <a:xfrm>
              <a:off x="7565457" y="3356808"/>
              <a:ext cx="1355457" cy="4572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a:solidFill>
                    <a:schemeClr val="tx2"/>
                  </a:solidFill>
                  <a:cs typeface="Tahoma" panose="020B0604030504040204" pitchFamily="34" charset="0"/>
                </a:rPr>
                <a:t>NHANVIEN</a:t>
              </a:r>
            </a:p>
          </p:txBody>
        </p:sp>
        <p:sp>
          <p:nvSpPr>
            <p:cNvPr id="98" name="Oval 53"/>
            <p:cNvSpPr>
              <a:spLocks noChangeArrowheads="1"/>
            </p:cNvSpPr>
            <p:nvPr/>
          </p:nvSpPr>
          <p:spPr bwMode="auto">
            <a:xfrm>
              <a:off x="8181283" y="4178676"/>
              <a:ext cx="1004888" cy="344488"/>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600" b="0">
                <a:solidFill>
                  <a:schemeClr val="tx2"/>
                </a:solidFill>
                <a:cs typeface="Tahoma" pitchFamily="34" charset="0"/>
              </a:endParaRPr>
            </a:p>
          </p:txBody>
        </p:sp>
        <p:sp>
          <p:nvSpPr>
            <p:cNvPr id="99" name="Oval 53"/>
            <p:cNvSpPr>
              <a:spLocks noChangeArrowheads="1"/>
            </p:cNvSpPr>
            <p:nvPr/>
          </p:nvSpPr>
          <p:spPr bwMode="auto">
            <a:xfrm>
              <a:off x="7063013" y="4185351"/>
              <a:ext cx="1004888" cy="381000"/>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600" b="0">
                <a:solidFill>
                  <a:schemeClr val="tx2"/>
                </a:solidFill>
                <a:cs typeface="Tahoma" pitchFamily="34" charset="0"/>
              </a:endParaRPr>
            </a:p>
          </p:txBody>
        </p:sp>
        <p:grpSp>
          <p:nvGrpSpPr>
            <p:cNvPr id="100" name="Group 72"/>
            <p:cNvGrpSpPr>
              <a:grpSpLocks/>
            </p:cNvGrpSpPr>
            <p:nvPr/>
          </p:nvGrpSpPr>
          <p:grpSpPr bwMode="auto">
            <a:xfrm rot="6921605">
              <a:off x="7621986" y="3935544"/>
              <a:ext cx="493713" cy="215437"/>
              <a:chOff x="7380" y="4680"/>
              <a:chExt cx="556" cy="177"/>
            </a:xfrm>
          </p:grpSpPr>
          <p:sp>
            <p:nvSpPr>
              <p:cNvPr id="101"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02"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03" name="Text Box 75"/>
            <p:cNvSpPr txBox="1">
              <a:spLocks noChangeArrowheads="1"/>
            </p:cNvSpPr>
            <p:nvPr/>
          </p:nvSpPr>
          <p:spPr bwMode="auto">
            <a:xfrm>
              <a:off x="6796641" y="4230435"/>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KyNang</a:t>
              </a:r>
              <a:endParaRPr lang="en-US" sz="1600" b="0" dirty="0">
                <a:solidFill>
                  <a:schemeClr val="tx2"/>
                </a:solidFill>
                <a:cs typeface="Tahoma" panose="020B0604030504040204" pitchFamily="34" charset="0"/>
              </a:endParaRPr>
            </a:p>
          </p:txBody>
        </p:sp>
      </p:grpSp>
      <p:sp>
        <p:nvSpPr>
          <p:cNvPr id="159" name="AutoShape 120"/>
          <p:cNvSpPr>
            <a:spLocks noChangeArrowheads="1"/>
          </p:cNvSpPr>
          <p:nvPr/>
        </p:nvSpPr>
        <p:spPr bwMode="auto">
          <a:xfrm rot="16200000" flipH="1">
            <a:off x="4865486" y="3482182"/>
            <a:ext cx="425227" cy="651756"/>
          </a:xfrm>
          <a:prstGeom prst="downArrow">
            <a:avLst>
              <a:gd name="adj1" fmla="val 50000"/>
              <a:gd name="adj2" fmla="val 25000"/>
            </a:avLst>
          </a:prstGeom>
          <a:solidFill>
            <a:schemeClr val="accent1"/>
          </a:solidFill>
          <a:ln w="9525">
            <a:solidFill>
              <a:schemeClr val="accent1"/>
            </a:solidFill>
            <a:miter lim="800000"/>
            <a:headEnd/>
            <a:tailEnd/>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grpSp>
        <p:nvGrpSpPr>
          <p:cNvPr id="4" name="Group 3"/>
          <p:cNvGrpSpPr/>
          <p:nvPr/>
        </p:nvGrpSpPr>
        <p:grpSpPr>
          <a:xfrm>
            <a:off x="4713116" y="2903530"/>
            <a:ext cx="7307755" cy="3155791"/>
            <a:chOff x="4713116" y="2903530"/>
            <a:chExt cx="7307755" cy="3155791"/>
          </a:xfrm>
        </p:grpSpPr>
        <p:sp>
          <p:nvSpPr>
            <p:cNvPr id="106" name="Rectangle 105"/>
            <p:cNvSpPr>
              <a:spLocks noChangeArrowheads="1"/>
            </p:cNvSpPr>
            <p:nvPr/>
          </p:nvSpPr>
          <p:spPr bwMode="auto">
            <a:xfrm>
              <a:off x="8968109" y="3010700"/>
              <a:ext cx="1473200" cy="6350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a:solidFill>
                    <a:schemeClr val="tx2"/>
                  </a:solidFill>
                  <a:cs typeface="Tahoma" panose="020B0604030504040204" pitchFamily="34" charset="0"/>
                </a:rPr>
                <a:t>NGOAINGU</a:t>
              </a:r>
            </a:p>
          </p:txBody>
        </p:sp>
        <p:grpSp>
          <p:nvGrpSpPr>
            <p:cNvPr id="107" name="Group 106"/>
            <p:cNvGrpSpPr>
              <a:grpSpLocks/>
            </p:cNvGrpSpPr>
            <p:nvPr/>
          </p:nvGrpSpPr>
          <p:grpSpPr bwMode="auto">
            <a:xfrm>
              <a:off x="10441309" y="3010700"/>
              <a:ext cx="504825" cy="157163"/>
              <a:chOff x="7380" y="4680"/>
              <a:chExt cx="556" cy="177"/>
            </a:xfrm>
          </p:grpSpPr>
          <p:sp>
            <p:nvSpPr>
              <p:cNvPr id="153" name="Line 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54" name="Oval 8"/>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108" name="Text Box 9"/>
            <p:cNvSpPr txBox="1">
              <a:spLocks noChangeArrowheads="1"/>
            </p:cNvSpPr>
            <p:nvPr/>
          </p:nvSpPr>
          <p:spPr bwMode="auto">
            <a:xfrm>
              <a:off x="11038209" y="2945613"/>
              <a:ext cx="982662"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b="0" dirty="0" err="1">
                  <a:solidFill>
                    <a:schemeClr val="tx2"/>
                  </a:solidFill>
                  <a:cs typeface="Tahoma" panose="020B0604030504040204" pitchFamily="34" charset="0"/>
                </a:rPr>
                <a:t>TenNN</a:t>
              </a:r>
              <a:endParaRPr lang="en-US" sz="1400" b="0" dirty="0">
                <a:solidFill>
                  <a:schemeClr val="tx2"/>
                </a:solidFill>
                <a:cs typeface="Tahoma" panose="020B0604030504040204" pitchFamily="34" charset="0"/>
              </a:endParaRPr>
            </a:p>
          </p:txBody>
        </p:sp>
        <p:sp>
          <p:nvSpPr>
            <p:cNvPr id="113" name="Rectangle 18"/>
            <p:cNvSpPr>
              <a:spLocks noChangeArrowheads="1"/>
            </p:cNvSpPr>
            <p:nvPr/>
          </p:nvSpPr>
          <p:spPr bwMode="auto">
            <a:xfrm>
              <a:off x="6186808" y="3010700"/>
              <a:ext cx="1144588" cy="48101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a:solidFill>
                    <a:schemeClr val="tx2"/>
                  </a:solidFill>
                  <a:cs typeface="Tahoma" panose="020B0604030504040204" pitchFamily="34" charset="0"/>
                </a:rPr>
                <a:t>KYNANG</a:t>
              </a:r>
            </a:p>
          </p:txBody>
        </p:sp>
        <p:sp>
          <p:nvSpPr>
            <p:cNvPr id="114" name="Rectangle 19"/>
            <p:cNvSpPr>
              <a:spLocks noChangeArrowheads="1"/>
            </p:cNvSpPr>
            <p:nvPr/>
          </p:nvSpPr>
          <p:spPr bwMode="auto">
            <a:xfrm>
              <a:off x="6186808" y="4923638"/>
              <a:ext cx="1309688" cy="481012"/>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a:solidFill>
                    <a:schemeClr val="tx2"/>
                  </a:solidFill>
                  <a:cs typeface="Tahoma" panose="020B0604030504040204" pitchFamily="34" charset="0"/>
                </a:rPr>
                <a:t>NHANVIEN</a:t>
              </a:r>
            </a:p>
          </p:txBody>
        </p:sp>
        <p:grpSp>
          <p:nvGrpSpPr>
            <p:cNvPr id="115" name="Group 20"/>
            <p:cNvGrpSpPr>
              <a:grpSpLocks/>
            </p:cNvGrpSpPr>
            <p:nvPr/>
          </p:nvGrpSpPr>
          <p:grpSpPr bwMode="auto">
            <a:xfrm rot="10800000">
              <a:off x="5696271" y="3010700"/>
              <a:ext cx="503237" cy="158750"/>
              <a:chOff x="7380" y="4680"/>
              <a:chExt cx="556" cy="177"/>
            </a:xfrm>
          </p:grpSpPr>
          <p:sp>
            <p:nvSpPr>
              <p:cNvPr id="147" name="Line 2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Oval 22"/>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116" name="Text Box 23"/>
            <p:cNvSpPr txBox="1">
              <a:spLocks noChangeArrowheads="1"/>
            </p:cNvSpPr>
            <p:nvPr/>
          </p:nvSpPr>
          <p:spPr bwMode="auto">
            <a:xfrm>
              <a:off x="4713116" y="2903530"/>
              <a:ext cx="9826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r" eaLnBrk="1" hangingPunct="1"/>
              <a:r>
                <a:rPr lang="en-US" sz="1400" b="0" dirty="0" err="1">
                  <a:solidFill>
                    <a:schemeClr val="tx2"/>
                  </a:solidFill>
                  <a:cs typeface="Tahoma" panose="020B0604030504040204" pitchFamily="34" charset="0"/>
                </a:rPr>
                <a:t>TenKN</a:t>
              </a:r>
              <a:endParaRPr lang="en-US" sz="1400" b="0" dirty="0">
                <a:solidFill>
                  <a:schemeClr val="tx2"/>
                </a:solidFill>
                <a:cs typeface="Tahoma" panose="020B0604030504040204" pitchFamily="34" charset="0"/>
              </a:endParaRPr>
            </a:p>
          </p:txBody>
        </p:sp>
        <p:grpSp>
          <p:nvGrpSpPr>
            <p:cNvPr id="121" name="Group 32"/>
            <p:cNvGrpSpPr>
              <a:grpSpLocks/>
            </p:cNvGrpSpPr>
            <p:nvPr/>
          </p:nvGrpSpPr>
          <p:grpSpPr bwMode="auto">
            <a:xfrm>
              <a:off x="7496496" y="4923638"/>
              <a:ext cx="503237" cy="157162"/>
              <a:chOff x="7380" y="4680"/>
              <a:chExt cx="556" cy="177"/>
            </a:xfrm>
          </p:grpSpPr>
          <p:sp>
            <p:nvSpPr>
              <p:cNvPr id="141" name="Line 3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Oval 34"/>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122" name="Text Box 35"/>
            <p:cNvSpPr txBox="1">
              <a:spLocks noChangeArrowheads="1"/>
            </p:cNvSpPr>
            <p:nvPr/>
          </p:nvSpPr>
          <p:spPr bwMode="auto">
            <a:xfrm>
              <a:off x="8066408" y="4922050"/>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b="0" dirty="0" err="1">
                  <a:solidFill>
                    <a:schemeClr val="tx2"/>
                  </a:solidFill>
                  <a:cs typeface="Tahoma" panose="020B0604030504040204" pitchFamily="34" charset="0"/>
                </a:rPr>
                <a:t>MaNV</a:t>
              </a:r>
              <a:endParaRPr lang="en-US" sz="1400" b="0" dirty="0">
                <a:solidFill>
                  <a:schemeClr val="tx2"/>
                </a:solidFill>
                <a:cs typeface="Tahoma" panose="020B0604030504040204" pitchFamily="34" charset="0"/>
              </a:endParaRPr>
            </a:p>
          </p:txBody>
        </p:sp>
        <p:grpSp>
          <p:nvGrpSpPr>
            <p:cNvPr id="123" name="Group 36"/>
            <p:cNvGrpSpPr>
              <a:grpSpLocks/>
            </p:cNvGrpSpPr>
            <p:nvPr/>
          </p:nvGrpSpPr>
          <p:grpSpPr bwMode="auto">
            <a:xfrm>
              <a:off x="7496496" y="5203038"/>
              <a:ext cx="503237" cy="157162"/>
              <a:chOff x="7380" y="4680"/>
              <a:chExt cx="556" cy="177"/>
            </a:xfrm>
          </p:grpSpPr>
          <p:sp>
            <p:nvSpPr>
              <p:cNvPr id="139" name="Line 3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40" name="Oval 38"/>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124" name="Text Box 39"/>
            <p:cNvSpPr txBox="1">
              <a:spLocks noChangeArrowheads="1"/>
            </p:cNvSpPr>
            <p:nvPr/>
          </p:nvSpPr>
          <p:spPr bwMode="auto">
            <a:xfrm>
              <a:off x="8066408" y="5136363"/>
              <a:ext cx="9810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dirty="0" err="1">
                  <a:solidFill>
                    <a:schemeClr val="tx2"/>
                  </a:solidFill>
                  <a:cs typeface="Tahoma" panose="020B0604030504040204" pitchFamily="34" charset="0"/>
                </a:rPr>
                <a:t>hoTen</a:t>
              </a:r>
              <a:endParaRPr lang="en-US" sz="1400" b="0" dirty="0">
                <a:solidFill>
                  <a:schemeClr val="tx2"/>
                </a:solidFill>
                <a:cs typeface="Tahoma" panose="020B0604030504040204" pitchFamily="34" charset="0"/>
              </a:endParaRPr>
            </a:p>
          </p:txBody>
        </p:sp>
        <p:grpSp>
          <p:nvGrpSpPr>
            <p:cNvPr id="125" name="Group 40"/>
            <p:cNvGrpSpPr>
              <a:grpSpLocks/>
            </p:cNvGrpSpPr>
            <p:nvPr/>
          </p:nvGrpSpPr>
          <p:grpSpPr bwMode="auto">
            <a:xfrm rot="1009285">
              <a:off x="7496496" y="5403063"/>
              <a:ext cx="503237" cy="157162"/>
              <a:chOff x="7380" y="4680"/>
              <a:chExt cx="556" cy="177"/>
            </a:xfrm>
          </p:grpSpPr>
          <p:sp>
            <p:nvSpPr>
              <p:cNvPr id="137" name="Line 4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38" name="Oval 4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126" name="Text Box 43"/>
            <p:cNvSpPr txBox="1">
              <a:spLocks noChangeArrowheads="1"/>
            </p:cNvSpPr>
            <p:nvPr/>
          </p:nvSpPr>
          <p:spPr bwMode="auto">
            <a:xfrm>
              <a:off x="8066408" y="5403063"/>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b="0" dirty="0" err="1">
                  <a:solidFill>
                    <a:schemeClr val="tx2"/>
                  </a:solidFill>
                  <a:cs typeface="Tahoma" panose="020B0604030504040204" pitchFamily="34" charset="0"/>
                </a:rPr>
                <a:t>NgaySinh</a:t>
              </a:r>
              <a:endParaRPr lang="en-US" sz="1400" b="0" dirty="0">
                <a:solidFill>
                  <a:schemeClr val="tx2"/>
                </a:solidFill>
                <a:cs typeface="Tahoma" panose="020B0604030504040204" pitchFamily="34" charset="0"/>
              </a:endParaRPr>
            </a:p>
          </p:txBody>
        </p:sp>
        <p:sp>
          <p:nvSpPr>
            <p:cNvPr id="127" name="AutoShape 44"/>
            <p:cNvSpPr>
              <a:spLocks noChangeArrowheads="1"/>
            </p:cNvSpPr>
            <p:nvPr/>
          </p:nvSpPr>
          <p:spPr bwMode="auto">
            <a:xfrm>
              <a:off x="8477572" y="3967963"/>
              <a:ext cx="1146175" cy="636587"/>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Của</a:t>
              </a:r>
            </a:p>
          </p:txBody>
        </p:sp>
        <p:sp>
          <p:nvSpPr>
            <p:cNvPr id="128" name="AutoShape 45"/>
            <p:cNvSpPr>
              <a:spLocks noChangeArrowheads="1"/>
            </p:cNvSpPr>
            <p:nvPr/>
          </p:nvSpPr>
          <p:spPr bwMode="auto">
            <a:xfrm>
              <a:off x="6186808" y="3967963"/>
              <a:ext cx="1144588" cy="636587"/>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Gồm</a:t>
              </a:r>
              <a:endParaRPr lang="en-US" sz="1400" dirty="0">
                <a:solidFill>
                  <a:schemeClr val="tx2"/>
                </a:solidFill>
                <a:cs typeface="Tahoma" panose="020B0604030504040204" pitchFamily="34" charset="0"/>
              </a:endParaRPr>
            </a:p>
          </p:txBody>
        </p:sp>
        <p:sp>
          <p:nvSpPr>
            <p:cNvPr id="129" name="Line 46"/>
            <p:cNvSpPr>
              <a:spLocks noChangeShapeType="1"/>
            </p:cNvSpPr>
            <p:nvPr/>
          </p:nvSpPr>
          <p:spPr bwMode="auto">
            <a:xfrm>
              <a:off x="6772596" y="3488538"/>
              <a:ext cx="0" cy="4794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47"/>
            <p:cNvSpPr>
              <a:spLocks noChangeShapeType="1"/>
            </p:cNvSpPr>
            <p:nvPr/>
          </p:nvSpPr>
          <p:spPr bwMode="auto">
            <a:xfrm>
              <a:off x="6745608" y="4604550"/>
              <a:ext cx="0" cy="3190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48"/>
            <p:cNvSpPr>
              <a:spLocks noChangeShapeType="1"/>
            </p:cNvSpPr>
            <p:nvPr/>
          </p:nvSpPr>
          <p:spPr bwMode="auto">
            <a:xfrm flipV="1">
              <a:off x="7167883" y="4287050"/>
              <a:ext cx="1309688" cy="6365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32" name="Line 49"/>
            <p:cNvSpPr>
              <a:spLocks noChangeShapeType="1"/>
            </p:cNvSpPr>
            <p:nvPr/>
          </p:nvSpPr>
          <p:spPr bwMode="auto">
            <a:xfrm flipH="1">
              <a:off x="9623747" y="3648875"/>
              <a:ext cx="163512" cy="6381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nvGrpSpPr>
            <p:cNvPr id="155" name="Group 40"/>
            <p:cNvGrpSpPr>
              <a:grpSpLocks/>
            </p:cNvGrpSpPr>
            <p:nvPr/>
          </p:nvGrpSpPr>
          <p:grpSpPr bwMode="auto">
            <a:xfrm rot="2172254">
              <a:off x="6496528" y="5503349"/>
              <a:ext cx="618700" cy="192739"/>
              <a:chOff x="7380" y="4680"/>
              <a:chExt cx="556" cy="177"/>
            </a:xfrm>
          </p:grpSpPr>
          <p:sp>
            <p:nvSpPr>
              <p:cNvPr id="156" name="Line 4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57" name="Oval 4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b="0">
                  <a:solidFill>
                    <a:schemeClr val="tx2"/>
                  </a:solidFill>
                  <a:cs typeface="Tahoma" panose="020B0604030504040204" pitchFamily="34" charset="0"/>
                </a:endParaRPr>
              </a:p>
            </p:txBody>
          </p:sp>
        </p:grpSp>
        <p:sp>
          <p:nvSpPr>
            <p:cNvPr id="158" name="Text Box 43"/>
            <p:cNvSpPr txBox="1">
              <a:spLocks noChangeArrowheads="1"/>
            </p:cNvSpPr>
            <p:nvPr/>
          </p:nvSpPr>
          <p:spPr bwMode="auto">
            <a:xfrm>
              <a:off x="7042778" y="5738646"/>
              <a:ext cx="981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b="0" dirty="0" err="1">
                  <a:solidFill>
                    <a:schemeClr val="tx2"/>
                  </a:solidFill>
                  <a:cs typeface="Tahoma" panose="020B0604030504040204" pitchFamily="34" charset="0"/>
                </a:rPr>
                <a:t>Phai</a:t>
              </a:r>
              <a:endParaRPr lang="en-US" sz="1400" b="0" dirty="0">
                <a:solidFill>
                  <a:schemeClr val="tx2"/>
                </a:solidFill>
                <a:cs typeface="Tahoma" panose="020B0604030504040204" pitchFamily="34" charset="0"/>
              </a:endParaRPr>
            </a:p>
          </p:txBody>
        </p:sp>
        <p:sp>
          <p:nvSpPr>
            <p:cNvPr id="160" name="Text Box 81"/>
            <p:cNvSpPr txBox="1">
              <a:spLocks noChangeArrowheads="1"/>
            </p:cNvSpPr>
            <p:nvPr/>
          </p:nvSpPr>
          <p:spPr bwMode="auto">
            <a:xfrm>
              <a:off x="6263802" y="4610369"/>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a:solidFill>
                    <a:schemeClr val="tx2"/>
                  </a:solidFill>
                  <a:cs typeface="Tahoma" panose="020B0604030504040204" pitchFamily="34" charset="0"/>
                </a:rPr>
                <a:t>(0,n)</a:t>
              </a:r>
            </a:p>
          </p:txBody>
        </p:sp>
        <p:sp>
          <p:nvSpPr>
            <p:cNvPr id="161" name="Text Box 81"/>
            <p:cNvSpPr txBox="1">
              <a:spLocks noChangeArrowheads="1"/>
            </p:cNvSpPr>
            <p:nvPr/>
          </p:nvSpPr>
          <p:spPr bwMode="auto">
            <a:xfrm>
              <a:off x="7561890" y="4246208"/>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a:solidFill>
                    <a:schemeClr val="tx2"/>
                  </a:solidFill>
                  <a:cs typeface="Tahoma" panose="020B0604030504040204" pitchFamily="34" charset="0"/>
                </a:rPr>
                <a:t>(1,n)</a:t>
              </a:r>
            </a:p>
          </p:txBody>
        </p:sp>
        <p:sp>
          <p:nvSpPr>
            <p:cNvPr id="162" name="Text Box 81"/>
            <p:cNvSpPr txBox="1">
              <a:spLocks noChangeArrowheads="1"/>
            </p:cNvSpPr>
            <p:nvPr/>
          </p:nvSpPr>
          <p:spPr bwMode="auto">
            <a:xfrm>
              <a:off x="9739793" y="3852353"/>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a:solidFill>
                    <a:schemeClr val="tx2"/>
                  </a:solidFill>
                  <a:cs typeface="Tahoma" panose="020B0604030504040204" pitchFamily="34" charset="0"/>
                </a:rPr>
                <a:t>(0,n)</a:t>
              </a:r>
            </a:p>
          </p:txBody>
        </p:sp>
        <p:sp>
          <p:nvSpPr>
            <p:cNvPr id="163" name="Text Box 81"/>
            <p:cNvSpPr txBox="1">
              <a:spLocks noChangeArrowheads="1"/>
            </p:cNvSpPr>
            <p:nvPr/>
          </p:nvSpPr>
          <p:spPr bwMode="auto">
            <a:xfrm>
              <a:off x="6310633" y="3621489"/>
              <a:ext cx="46196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a:solidFill>
                    <a:schemeClr val="tx2"/>
                  </a:solidFill>
                  <a:cs typeface="Tahoma" panose="020B0604030504040204" pitchFamily="34" charset="0"/>
                </a:rPr>
                <a:t>(0,n)</a:t>
              </a:r>
            </a:p>
          </p:txBody>
        </p:sp>
      </p:grpSp>
      <p:grpSp>
        <p:nvGrpSpPr>
          <p:cNvPr id="6" name="Group 5"/>
          <p:cNvGrpSpPr/>
          <p:nvPr/>
        </p:nvGrpSpPr>
        <p:grpSpPr>
          <a:xfrm>
            <a:off x="411207" y="4915267"/>
            <a:ext cx="5406298" cy="1407027"/>
            <a:chOff x="411207" y="4915267"/>
            <a:chExt cx="5406298" cy="1407027"/>
          </a:xfrm>
        </p:grpSpPr>
        <p:sp>
          <p:nvSpPr>
            <p:cNvPr id="172" name="Text Box 67"/>
            <p:cNvSpPr txBox="1">
              <a:spLocks noChangeArrowheads="1"/>
            </p:cNvSpPr>
            <p:nvPr/>
          </p:nvSpPr>
          <p:spPr bwMode="auto">
            <a:xfrm>
              <a:off x="4235390" y="5476742"/>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b="0" dirty="0" err="1">
                  <a:solidFill>
                    <a:schemeClr val="tx2"/>
                  </a:solidFill>
                  <a:cs typeface="Tahoma" panose="020B0604030504040204" pitchFamily="34" charset="0"/>
                </a:rPr>
                <a:t>NgaySinh</a:t>
              </a:r>
              <a:endParaRPr lang="en-US" sz="1600" b="0" dirty="0">
                <a:solidFill>
                  <a:schemeClr val="tx2"/>
                </a:solidFill>
                <a:cs typeface="Tahoma" panose="020B0604030504040204" pitchFamily="34" charset="0"/>
              </a:endParaRPr>
            </a:p>
          </p:txBody>
        </p:sp>
        <p:grpSp>
          <p:nvGrpSpPr>
            <p:cNvPr id="5" name="Group 4"/>
            <p:cNvGrpSpPr/>
            <p:nvPr/>
          </p:nvGrpSpPr>
          <p:grpSpPr>
            <a:xfrm>
              <a:off x="411207" y="4915267"/>
              <a:ext cx="4994674" cy="1407027"/>
              <a:chOff x="391957" y="4867142"/>
              <a:chExt cx="4994674" cy="1407027"/>
            </a:xfrm>
          </p:grpSpPr>
          <p:grpSp>
            <p:nvGrpSpPr>
              <p:cNvPr id="167" name="Group 41"/>
              <p:cNvGrpSpPr>
                <a:grpSpLocks/>
              </p:cNvGrpSpPr>
              <p:nvPr/>
            </p:nvGrpSpPr>
            <p:grpSpPr bwMode="auto">
              <a:xfrm rot="19889390">
                <a:off x="3447700" y="5019542"/>
                <a:ext cx="697926" cy="152400"/>
                <a:chOff x="7380" y="4680"/>
                <a:chExt cx="556" cy="177"/>
              </a:xfrm>
            </p:grpSpPr>
            <p:sp>
              <p:nvSpPr>
                <p:cNvPr id="192" name="Line 4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93"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68" name="Text Box 59"/>
              <p:cNvSpPr txBox="1">
                <a:spLocks noChangeArrowheads="1"/>
              </p:cNvSpPr>
              <p:nvPr/>
            </p:nvSpPr>
            <p:spPr bwMode="auto">
              <a:xfrm>
                <a:off x="4201729" y="4867142"/>
                <a:ext cx="9694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MaNV</a:t>
                </a:r>
                <a:endParaRPr lang="en-US" sz="1600" b="0" dirty="0">
                  <a:solidFill>
                    <a:schemeClr val="tx2"/>
                  </a:solidFill>
                  <a:cs typeface="Tahoma" panose="020B0604030504040204" pitchFamily="34" charset="0"/>
                </a:endParaRPr>
              </a:p>
            </p:txBody>
          </p:sp>
          <p:grpSp>
            <p:nvGrpSpPr>
              <p:cNvPr id="169" name="Group 60"/>
              <p:cNvGrpSpPr>
                <a:grpSpLocks/>
              </p:cNvGrpSpPr>
              <p:nvPr/>
            </p:nvGrpSpPr>
            <p:grpSpPr bwMode="auto">
              <a:xfrm rot="21269084">
                <a:off x="3503804" y="5248142"/>
                <a:ext cx="697926" cy="152400"/>
                <a:chOff x="7380" y="4680"/>
                <a:chExt cx="556" cy="177"/>
              </a:xfrm>
            </p:grpSpPr>
            <p:sp>
              <p:nvSpPr>
                <p:cNvPr id="190"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91" name="Oval 6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70" name="Text Box 63"/>
              <p:cNvSpPr txBox="1">
                <a:spLocks noChangeArrowheads="1"/>
              </p:cNvSpPr>
              <p:nvPr/>
            </p:nvSpPr>
            <p:spPr bwMode="auto">
              <a:xfrm>
                <a:off x="4309447" y="5171942"/>
                <a:ext cx="10771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dirty="0" err="1">
                    <a:solidFill>
                      <a:schemeClr val="tx2"/>
                    </a:solidFill>
                    <a:cs typeface="Tahoma" panose="020B0604030504040204" pitchFamily="34" charset="0"/>
                  </a:rPr>
                  <a:t>HoTen</a:t>
                </a:r>
                <a:endParaRPr lang="en-US" sz="1600" b="0" dirty="0">
                  <a:solidFill>
                    <a:schemeClr val="tx2"/>
                  </a:solidFill>
                  <a:cs typeface="Tahoma" panose="020B0604030504040204" pitchFamily="34" charset="0"/>
                </a:endParaRPr>
              </a:p>
            </p:txBody>
          </p:sp>
          <p:grpSp>
            <p:nvGrpSpPr>
              <p:cNvPr id="171" name="Group 64"/>
              <p:cNvGrpSpPr>
                <a:grpSpLocks/>
              </p:cNvGrpSpPr>
              <p:nvPr/>
            </p:nvGrpSpPr>
            <p:grpSpPr bwMode="auto">
              <a:xfrm rot="1338437">
                <a:off x="3462472" y="5464944"/>
                <a:ext cx="697926" cy="152400"/>
                <a:chOff x="7380" y="4680"/>
                <a:chExt cx="556" cy="177"/>
              </a:xfrm>
            </p:grpSpPr>
            <p:sp>
              <p:nvSpPr>
                <p:cNvPr id="188" name="Line 6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89" name="Oval 188"/>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grpSp>
            <p:nvGrpSpPr>
              <p:cNvPr id="173" name="Group 68"/>
              <p:cNvGrpSpPr>
                <a:grpSpLocks/>
              </p:cNvGrpSpPr>
              <p:nvPr/>
            </p:nvGrpSpPr>
            <p:grpSpPr bwMode="auto">
              <a:xfrm rot="2866945">
                <a:off x="3317456" y="5592200"/>
                <a:ext cx="493713" cy="215437"/>
                <a:chOff x="7380" y="4680"/>
                <a:chExt cx="556" cy="177"/>
              </a:xfrm>
            </p:grpSpPr>
            <p:sp>
              <p:nvSpPr>
                <p:cNvPr id="186" name="Line 6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87" name="Oval 70"/>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74" name="Text Box 71"/>
              <p:cNvSpPr txBox="1">
                <a:spLocks noChangeArrowheads="1"/>
              </p:cNvSpPr>
              <p:nvPr/>
            </p:nvSpPr>
            <p:spPr bwMode="auto">
              <a:xfrm>
                <a:off x="3327376" y="5769752"/>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Phai</a:t>
                </a:r>
                <a:endParaRPr lang="en-US" sz="1600" b="0" dirty="0">
                  <a:solidFill>
                    <a:schemeClr val="tx2"/>
                  </a:solidFill>
                  <a:cs typeface="Tahoma" panose="020B0604030504040204" pitchFamily="34" charset="0"/>
                </a:endParaRPr>
              </a:p>
            </p:txBody>
          </p:sp>
          <p:grpSp>
            <p:nvGrpSpPr>
              <p:cNvPr id="175" name="Group 72"/>
              <p:cNvGrpSpPr>
                <a:grpSpLocks/>
              </p:cNvGrpSpPr>
              <p:nvPr/>
            </p:nvGrpSpPr>
            <p:grpSpPr bwMode="auto">
              <a:xfrm rot="3055760">
                <a:off x="2858107" y="5608703"/>
                <a:ext cx="493713" cy="215437"/>
                <a:chOff x="7380" y="4680"/>
                <a:chExt cx="556" cy="177"/>
              </a:xfrm>
            </p:grpSpPr>
            <p:sp>
              <p:nvSpPr>
                <p:cNvPr id="184"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85"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76" name="Text Box 75"/>
              <p:cNvSpPr txBox="1">
                <a:spLocks noChangeArrowheads="1"/>
              </p:cNvSpPr>
              <p:nvPr/>
            </p:nvSpPr>
            <p:spPr bwMode="auto">
              <a:xfrm>
                <a:off x="2509817" y="5933156"/>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NgoaiNgu</a:t>
                </a:r>
                <a:r>
                  <a:rPr lang="en-US" sz="1600" dirty="0">
                    <a:solidFill>
                      <a:schemeClr val="tx2"/>
                    </a:solidFill>
                    <a:cs typeface="Tahoma" panose="020B0604030504040204" pitchFamily="34" charset="0"/>
                  </a:rPr>
                  <a:t> 1</a:t>
                </a:r>
                <a:endParaRPr lang="en-US" sz="1600" b="0" dirty="0">
                  <a:solidFill>
                    <a:schemeClr val="tx2"/>
                  </a:solidFill>
                  <a:cs typeface="Tahoma" panose="020B0604030504040204" pitchFamily="34" charset="0"/>
                </a:endParaRPr>
              </a:p>
            </p:txBody>
          </p:sp>
          <p:sp>
            <p:nvSpPr>
              <p:cNvPr id="177" name="Rectangle 55"/>
              <p:cNvSpPr>
                <a:spLocks noChangeArrowheads="1"/>
              </p:cNvSpPr>
              <p:nvPr/>
            </p:nvSpPr>
            <p:spPr bwMode="auto">
              <a:xfrm>
                <a:off x="2155079" y="5095742"/>
                <a:ext cx="1355457" cy="4572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a:solidFill>
                      <a:schemeClr val="tx2"/>
                    </a:solidFill>
                    <a:cs typeface="Tahoma" panose="020B0604030504040204" pitchFamily="34" charset="0"/>
                  </a:rPr>
                  <a:t>NHANVIEN</a:t>
                </a:r>
              </a:p>
            </p:txBody>
          </p:sp>
          <p:grpSp>
            <p:nvGrpSpPr>
              <p:cNvPr id="180" name="Group 72"/>
              <p:cNvGrpSpPr>
                <a:grpSpLocks/>
              </p:cNvGrpSpPr>
              <p:nvPr/>
            </p:nvGrpSpPr>
            <p:grpSpPr bwMode="auto">
              <a:xfrm rot="6921605">
                <a:off x="2211608" y="5674478"/>
                <a:ext cx="493713" cy="215437"/>
                <a:chOff x="7380" y="4680"/>
                <a:chExt cx="556" cy="177"/>
              </a:xfrm>
            </p:grpSpPr>
            <p:sp>
              <p:nvSpPr>
                <p:cNvPr id="182"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83"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81" name="Text Box 75"/>
              <p:cNvSpPr txBox="1">
                <a:spLocks noChangeArrowheads="1"/>
              </p:cNvSpPr>
              <p:nvPr/>
            </p:nvSpPr>
            <p:spPr bwMode="auto">
              <a:xfrm>
                <a:off x="1386263" y="5969369"/>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KyNang</a:t>
                </a:r>
                <a:r>
                  <a:rPr lang="en-US" sz="1600" dirty="0">
                    <a:solidFill>
                      <a:schemeClr val="tx2"/>
                    </a:solidFill>
                    <a:cs typeface="Tahoma" panose="020B0604030504040204" pitchFamily="34" charset="0"/>
                  </a:rPr>
                  <a:t> 1</a:t>
                </a:r>
                <a:endParaRPr lang="en-US" sz="1600" b="0" dirty="0">
                  <a:solidFill>
                    <a:schemeClr val="tx2"/>
                  </a:solidFill>
                  <a:cs typeface="Tahoma" panose="020B0604030504040204" pitchFamily="34" charset="0"/>
                </a:endParaRPr>
              </a:p>
            </p:txBody>
          </p:sp>
          <p:grpSp>
            <p:nvGrpSpPr>
              <p:cNvPr id="194" name="Group 72"/>
              <p:cNvGrpSpPr>
                <a:grpSpLocks/>
              </p:cNvGrpSpPr>
              <p:nvPr/>
            </p:nvGrpSpPr>
            <p:grpSpPr bwMode="auto">
              <a:xfrm rot="2352239" flipH="1">
                <a:off x="1775274" y="5065034"/>
                <a:ext cx="427913" cy="262178"/>
                <a:chOff x="7380" y="4680"/>
                <a:chExt cx="556" cy="177"/>
              </a:xfrm>
            </p:grpSpPr>
            <p:sp>
              <p:nvSpPr>
                <p:cNvPr id="195"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96"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97" name="Text Box 75"/>
              <p:cNvSpPr txBox="1">
                <a:spLocks noChangeArrowheads="1"/>
              </p:cNvSpPr>
              <p:nvPr/>
            </p:nvSpPr>
            <p:spPr bwMode="auto">
              <a:xfrm>
                <a:off x="442105" y="5026641"/>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NgoaiNgu</a:t>
                </a:r>
                <a:r>
                  <a:rPr lang="en-US" sz="1600" dirty="0">
                    <a:solidFill>
                      <a:schemeClr val="tx2"/>
                    </a:solidFill>
                    <a:cs typeface="Tahoma" panose="020B0604030504040204" pitchFamily="34" charset="0"/>
                  </a:rPr>
                  <a:t> 2</a:t>
                </a:r>
                <a:endParaRPr lang="en-US" sz="1600" b="0" dirty="0">
                  <a:solidFill>
                    <a:schemeClr val="tx2"/>
                  </a:solidFill>
                  <a:cs typeface="Tahoma" panose="020B0604030504040204" pitchFamily="34" charset="0"/>
                </a:endParaRPr>
              </a:p>
            </p:txBody>
          </p:sp>
          <p:grpSp>
            <p:nvGrpSpPr>
              <p:cNvPr id="198" name="Group 72"/>
              <p:cNvGrpSpPr>
                <a:grpSpLocks/>
              </p:cNvGrpSpPr>
              <p:nvPr/>
            </p:nvGrpSpPr>
            <p:grpSpPr bwMode="auto">
              <a:xfrm rot="8890619">
                <a:off x="1680116" y="5461476"/>
                <a:ext cx="493713" cy="215437"/>
                <a:chOff x="7380" y="4680"/>
                <a:chExt cx="556" cy="177"/>
              </a:xfrm>
            </p:grpSpPr>
            <p:sp>
              <p:nvSpPr>
                <p:cNvPr id="199"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00"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201" name="Text Box 75"/>
              <p:cNvSpPr txBox="1">
                <a:spLocks noChangeArrowheads="1"/>
              </p:cNvSpPr>
              <p:nvPr/>
            </p:nvSpPr>
            <p:spPr bwMode="auto">
              <a:xfrm>
                <a:off x="391957" y="5542412"/>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KyNang</a:t>
                </a:r>
                <a:r>
                  <a:rPr lang="en-US" sz="1600" dirty="0">
                    <a:solidFill>
                      <a:schemeClr val="tx2"/>
                    </a:solidFill>
                    <a:cs typeface="Tahoma" panose="020B0604030504040204" pitchFamily="34" charset="0"/>
                  </a:rPr>
                  <a:t> 2</a:t>
                </a:r>
                <a:endParaRPr lang="en-US" sz="1600" b="0" dirty="0">
                  <a:solidFill>
                    <a:schemeClr val="tx2"/>
                  </a:solidFill>
                  <a:cs typeface="Tahoma" panose="020B0604030504040204" pitchFamily="34" charset="0"/>
                </a:endParaRPr>
              </a:p>
            </p:txBody>
          </p:sp>
        </p:grpSp>
      </p:grpSp>
      <p:sp>
        <p:nvSpPr>
          <p:cNvPr id="202" name="AutoShape 120"/>
          <p:cNvSpPr>
            <a:spLocks noChangeArrowheads="1"/>
          </p:cNvSpPr>
          <p:nvPr/>
        </p:nvSpPr>
        <p:spPr bwMode="auto">
          <a:xfrm flipH="1">
            <a:off x="3189399" y="4494334"/>
            <a:ext cx="425227" cy="459504"/>
          </a:xfrm>
          <a:prstGeom prst="downArrow">
            <a:avLst>
              <a:gd name="adj1" fmla="val 50000"/>
              <a:gd name="adj2" fmla="val 25000"/>
            </a:avLst>
          </a:prstGeom>
          <a:solidFill>
            <a:schemeClr val="accent1"/>
          </a:solidFill>
          <a:ln w="9525">
            <a:solidFill>
              <a:schemeClr val="accent1"/>
            </a:solidFill>
            <a:miter lim="800000"/>
            <a:headEnd/>
            <a:tailEnd/>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Tree>
    <p:extLst>
      <p:ext uri="{BB962C8B-B14F-4D97-AF65-F5344CB8AC3E}">
        <p14:creationId xmlns:p14="http://schemas.microsoft.com/office/powerpoint/2010/main" val="353524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20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109" name="Content Placeholder 1"/>
          <p:cNvSpPr>
            <a:spLocks noGrp="1"/>
          </p:cNvSpPr>
          <p:nvPr>
            <p:ph idx="1"/>
          </p:nvPr>
        </p:nvSpPr>
        <p:spPr>
          <a:xfrm>
            <a:off x="1077960" y="1725149"/>
            <a:ext cx="11487747" cy="5068639"/>
          </a:xfrm>
        </p:spPr>
        <p:txBody>
          <a:bodyPr>
            <a:normAutofit/>
          </a:bodyPr>
          <a:lstStyle/>
          <a:p>
            <a:pPr marL="0" indent="0">
              <a:buNone/>
            </a:pPr>
            <a:r>
              <a:rPr lang="en-US" sz="2000" b="1" dirty="0">
                <a:solidFill>
                  <a:srgbClr val="FF0000"/>
                </a:solidFill>
              </a:rPr>
              <a:t>QT7: </a:t>
            </a:r>
            <a:r>
              <a:rPr lang="en-US" sz="2000" b="1" dirty="0" err="1">
                <a:solidFill>
                  <a:srgbClr val="FF0000"/>
                </a:solidFill>
              </a:rPr>
              <a:t>Mô</a:t>
            </a:r>
            <a:r>
              <a:rPr lang="en-US" sz="2000" b="1" dirty="0">
                <a:solidFill>
                  <a:srgbClr val="FF0000"/>
                </a:solidFill>
              </a:rPr>
              <a:t> </a:t>
            </a:r>
            <a:r>
              <a:rPr lang="en-US" sz="2000" b="1" dirty="0" err="1">
                <a:solidFill>
                  <a:srgbClr val="FF0000"/>
                </a:solidFill>
              </a:rPr>
              <a:t>hình</a:t>
            </a:r>
            <a:r>
              <a:rPr lang="en-US" sz="2000" b="1" dirty="0">
                <a:solidFill>
                  <a:srgbClr val="FF0000"/>
                </a:solidFill>
              </a:rPr>
              <a:t> </a:t>
            </a:r>
            <a:r>
              <a:rPr lang="en-US" sz="2000" b="1" dirty="0" err="1">
                <a:solidFill>
                  <a:srgbClr val="FF0000"/>
                </a:solidFill>
              </a:rPr>
              <a:t>hoá</a:t>
            </a:r>
            <a:r>
              <a:rPr lang="en-US" sz="2000" b="1" dirty="0">
                <a:solidFill>
                  <a:srgbClr val="FF0000"/>
                </a:solidFill>
              </a:rPr>
              <a:t> </a:t>
            </a:r>
            <a:r>
              <a:rPr lang="en-US" sz="2000" b="1" dirty="0" err="1">
                <a:solidFill>
                  <a:srgbClr val="FF0000"/>
                </a:solidFill>
              </a:rPr>
              <a:t>nhóm</a:t>
            </a:r>
            <a:r>
              <a:rPr lang="en-US" sz="2000" b="1" dirty="0">
                <a:solidFill>
                  <a:srgbClr val="FF0000"/>
                </a:solidFill>
              </a:rPr>
              <a:t> </a:t>
            </a:r>
            <a:r>
              <a:rPr lang="en-US" sz="2000" b="1" dirty="0" err="1">
                <a:solidFill>
                  <a:srgbClr val="FF0000"/>
                </a:solidFill>
              </a:rPr>
              <a:t>lặp</a:t>
            </a:r>
            <a:r>
              <a:rPr lang="en-US" sz="2000" b="1" dirty="0">
                <a:solidFill>
                  <a:srgbClr val="FF0000"/>
                </a:solidFill>
              </a:rPr>
              <a:t>:</a:t>
            </a:r>
            <a:r>
              <a:rPr lang="en-US" sz="2000" dirty="0"/>
              <a:t> </a:t>
            </a:r>
            <a:r>
              <a:rPr lang="vi-VN" sz="2000" dirty="0"/>
              <a:t>Một nhóm lặp là một tập thuộc tính đa trị có liên hệ logic</a:t>
            </a:r>
            <a:r>
              <a:rPr lang="en-US" sz="2000" dirty="0"/>
              <a:t> </a:t>
            </a:r>
            <a:r>
              <a:rPr lang="en-US" sz="2000" dirty="0" err="1"/>
              <a:t>với</a:t>
            </a:r>
            <a:r>
              <a:rPr lang="en-US" sz="2000" dirty="0"/>
              <a:t> </a:t>
            </a:r>
            <a:r>
              <a:rPr lang="en-US" sz="2000" dirty="0" err="1"/>
              <a:t>nhau</a:t>
            </a:r>
            <a:r>
              <a:rPr lang="en-US" sz="2000" dirty="0"/>
              <a: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grpSp>
        <p:nvGrpSpPr>
          <p:cNvPr id="9" name="Group 8"/>
          <p:cNvGrpSpPr/>
          <p:nvPr/>
        </p:nvGrpSpPr>
        <p:grpSpPr>
          <a:xfrm>
            <a:off x="3414963" y="2323688"/>
            <a:ext cx="4671875" cy="1601774"/>
            <a:chOff x="859715" y="2486529"/>
            <a:chExt cx="4671875" cy="1601774"/>
          </a:xfrm>
        </p:grpSpPr>
        <p:sp>
          <p:nvSpPr>
            <p:cNvPr id="133" name="Text Box 67"/>
            <p:cNvSpPr txBox="1">
              <a:spLocks noChangeArrowheads="1"/>
            </p:cNvSpPr>
            <p:nvPr/>
          </p:nvSpPr>
          <p:spPr bwMode="auto">
            <a:xfrm>
              <a:off x="3949475" y="3298261"/>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dirty="0" err="1">
                  <a:solidFill>
                    <a:schemeClr val="tx2"/>
                  </a:solidFill>
                  <a:cs typeface="Tahoma" panose="020B0604030504040204" pitchFamily="34" charset="0"/>
                </a:rPr>
                <a:t>DiaChi</a:t>
              </a:r>
              <a:endParaRPr lang="en-US" sz="1600" b="0" dirty="0">
                <a:solidFill>
                  <a:schemeClr val="tx2"/>
                </a:solidFill>
                <a:cs typeface="Tahoma" panose="020B0604030504040204" pitchFamily="34" charset="0"/>
              </a:endParaRPr>
            </a:p>
          </p:txBody>
        </p:sp>
        <p:grpSp>
          <p:nvGrpSpPr>
            <p:cNvPr id="8" name="Group 7"/>
            <p:cNvGrpSpPr/>
            <p:nvPr/>
          </p:nvGrpSpPr>
          <p:grpSpPr>
            <a:xfrm>
              <a:off x="859715" y="2486529"/>
              <a:ext cx="3961867" cy="1601774"/>
              <a:chOff x="859715" y="2544280"/>
              <a:chExt cx="3961867" cy="1601774"/>
            </a:xfrm>
          </p:grpSpPr>
          <p:grpSp>
            <p:nvGrpSpPr>
              <p:cNvPr id="112" name="Group 41"/>
              <p:cNvGrpSpPr>
                <a:grpSpLocks/>
              </p:cNvGrpSpPr>
              <p:nvPr/>
            </p:nvGrpSpPr>
            <p:grpSpPr bwMode="auto">
              <a:xfrm rot="19889390">
                <a:off x="3209910" y="2860311"/>
                <a:ext cx="697926" cy="152400"/>
                <a:chOff x="7380" y="4680"/>
                <a:chExt cx="556" cy="177"/>
              </a:xfrm>
            </p:grpSpPr>
            <p:sp>
              <p:nvSpPr>
                <p:cNvPr id="206" name="Line 4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07"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17" name="Text Box 59"/>
              <p:cNvSpPr txBox="1">
                <a:spLocks noChangeArrowheads="1"/>
              </p:cNvSpPr>
              <p:nvPr/>
            </p:nvSpPr>
            <p:spPr bwMode="auto">
              <a:xfrm>
                <a:off x="3684805" y="2544280"/>
                <a:ext cx="9694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dirty="0" err="1">
                    <a:solidFill>
                      <a:schemeClr val="tx2"/>
                    </a:solidFill>
                    <a:cs typeface="Tahoma" panose="020B0604030504040204" pitchFamily="34" charset="0"/>
                  </a:rPr>
                  <a:t>SoBN</a:t>
                </a:r>
                <a:endParaRPr lang="en-US" sz="1600" b="0" dirty="0">
                  <a:solidFill>
                    <a:schemeClr val="tx2"/>
                  </a:solidFill>
                  <a:cs typeface="Tahoma" panose="020B0604030504040204" pitchFamily="34" charset="0"/>
                </a:endParaRPr>
              </a:p>
            </p:txBody>
          </p:sp>
          <p:grpSp>
            <p:nvGrpSpPr>
              <p:cNvPr id="118" name="Group 60"/>
              <p:cNvGrpSpPr>
                <a:grpSpLocks/>
              </p:cNvGrpSpPr>
              <p:nvPr/>
            </p:nvGrpSpPr>
            <p:grpSpPr bwMode="auto">
              <a:xfrm rot="21269084">
                <a:off x="3266014" y="3088911"/>
                <a:ext cx="697926" cy="152400"/>
                <a:chOff x="7380" y="4680"/>
                <a:chExt cx="556" cy="177"/>
              </a:xfrm>
            </p:grpSpPr>
            <p:sp>
              <p:nvSpPr>
                <p:cNvPr id="204"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05" name="Oval 6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19" name="Text Box 63"/>
              <p:cNvSpPr txBox="1">
                <a:spLocks noChangeArrowheads="1"/>
              </p:cNvSpPr>
              <p:nvPr/>
            </p:nvSpPr>
            <p:spPr bwMode="auto">
              <a:xfrm>
                <a:off x="3744398" y="2974211"/>
                <a:ext cx="10771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dirty="0" err="1">
                    <a:solidFill>
                      <a:schemeClr val="tx2"/>
                    </a:solidFill>
                    <a:cs typeface="Tahoma" panose="020B0604030504040204" pitchFamily="34" charset="0"/>
                  </a:rPr>
                  <a:t>HoTen</a:t>
                </a:r>
                <a:endParaRPr lang="en-US" sz="1600" b="0" dirty="0">
                  <a:solidFill>
                    <a:schemeClr val="tx2"/>
                  </a:solidFill>
                  <a:cs typeface="Tahoma" panose="020B0604030504040204" pitchFamily="34" charset="0"/>
                </a:endParaRPr>
              </a:p>
            </p:txBody>
          </p:sp>
          <p:grpSp>
            <p:nvGrpSpPr>
              <p:cNvPr id="120" name="Group 64"/>
              <p:cNvGrpSpPr>
                <a:grpSpLocks/>
              </p:cNvGrpSpPr>
              <p:nvPr/>
            </p:nvGrpSpPr>
            <p:grpSpPr bwMode="auto">
              <a:xfrm rot="1338437">
                <a:off x="3224682" y="3305713"/>
                <a:ext cx="697926" cy="152400"/>
                <a:chOff x="7380" y="4680"/>
                <a:chExt cx="556" cy="177"/>
              </a:xfrm>
            </p:grpSpPr>
            <p:sp>
              <p:nvSpPr>
                <p:cNvPr id="179" name="Line 6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03" name="Oval 20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grpSp>
            <p:nvGrpSpPr>
              <p:cNvPr id="134" name="Group 68"/>
              <p:cNvGrpSpPr>
                <a:grpSpLocks/>
              </p:cNvGrpSpPr>
              <p:nvPr/>
            </p:nvGrpSpPr>
            <p:grpSpPr bwMode="auto">
              <a:xfrm rot="2866945">
                <a:off x="3079666" y="3432969"/>
                <a:ext cx="493713" cy="215437"/>
                <a:chOff x="7380" y="4680"/>
                <a:chExt cx="556" cy="177"/>
              </a:xfrm>
            </p:grpSpPr>
            <p:sp>
              <p:nvSpPr>
                <p:cNvPr id="166" name="Line 6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78" name="Oval 70"/>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35" name="Text Box 71"/>
              <p:cNvSpPr txBox="1">
                <a:spLocks noChangeArrowheads="1"/>
              </p:cNvSpPr>
              <p:nvPr/>
            </p:nvSpPr>
            <p:spPr bwMode="auto">
              <a:xfrm>
                <a:off x="3060711" y="3745277"/>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BSKham</a:t>
                </a:r>
                <a:endParaRPr lang="en-US" sz="1600" b="0" dirty="0">
                  <a:solidFill>
                    <a:schemeClr val="tx2"/>
                  </a:solidFill>
                  <a:cs typeface="Tahoma" panose="020B0604030504040204" pitchFamily="34" charset="0"/>
                </a:endParaRPr>
              </a:p>
            </p:txBody>
          </p:sp>
          <p:grpSp>
            <p:nvGrpSpPr>
              <p:cNvPr id="136" name="Group 72"/>
              <p:cNvGrpSpPr>
                <a:grpSpLocks/>
              </p:cNvGrpSpPr>
              <p:nvPr/>
            </p:nvGrpSpPr>
            <p:grpSpPr bwMode="auto">
              <a:xfrm rot="3055760">
                <a:off x="2385953" y="3449204"/>
                <a:ext cx="506725" cy="290306"/>
                <a:chOff x="7380" y="4680"/>
                <a:chExt cx="556" cy="177"/>
              </a:xfrm>
            </p:grpSpPr>
            <p:sp>
              <p:nvSpPr>
                <p:cNvPr id="164"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65"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43" name="Text Box 75"/>
              <p:cNvSpPr txBox="1">
                <a:spLocks noChangeArrowheads="1"/>
              </p:cNvSpPr>
              <p:nvPr/>
            </p:nvSpPr>
            <p:spPr bwMode="auto">
              <a:xfrm>
                <a:off x="1973643" y="3773925"/>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TrieuChung</a:t>
                </a:r>
                <a:endParaRPr lang="en-US" sz="1600" b="0" dirty="0">
                  <a:solidFill>
                    <a:schemeClr val="tx2"/>
                  </a:solidFill>
                  <a:cs typeface="Tahoma" panose="020B0604030504040204" pitchFamily="34" charset="0"/>
                </a:endParaRPr>
              </a:p>
            </p:txBody>
          </p:sp>
          <p:sp>
            <p:nvSpPr>
              <p:cNvPr id="144" name="Rectangle 55"/>
              <p:cNvSpPr>
                <a:spLocks noChangeArrowheads="1"/>
              </p:cNvSpPr>
              <p:nvPr/>
            </p:nvSpPr>
            <p:spPr bwMode="auto">
              <a:xfrm>
                <a:off x="1917289" y="2936511"/>
                <a:ext cx="1355457" cy="4572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a:solidFill>
                      <a:schemeClr val="tx2"/>
                    </a:solidFill>
                    <a:cs typeface="Tahoma" panose="020B0604030504040204" pitchFamily="34" charset="0"/>
                  </a:rPr>
                  <a:t>BENHNHAN</a:t>
                </a:r>
              </a:p>
            </p:txBody>
          </p:sp>
          <p:sp>
            <p:nvSpPr>
              <p:cNvPr id="145" name="Oval 53"/>
              <p:cNvSpPr>
                <a:spLocks noChangeArrowheads="1"/>
              </p:cNvSpPr>
              <p:nvPr/>
            </p:nvSpPr>
            <p:spPr bwMode="auto">
              <a:xfrm>
                <a:off x="2186604" y="3748754"/>
                <a:ext cx="1073907" cy="340978"/>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600" b="0">
                  <a:solidFill>
                    <a:schemeClr val="tx2"/>
                  </a:solidFill>
                  <a:cs typeface="Tahoma" pitchFamily="34" charset="0"/>
                </a:endParaRPr>
              </a:p>
            </p:txBody>
          </p:sp>
          <p:sp>
            <p:nvSpPr>
              <p:cNvPr id="146" name="Oval 53"/>
              <p:cNvSpPr>
                <a:spLocks noChangeArrowheads="1"/>
              </p:cNvSpPr>
              <p:nvPr/>
            </p:nvSpPr>
            <p:spPr bwMode="auto">
              <a:xfrm>
                <a:off x="1116461" y="3765054"/>
                <a:ext cx="1004888" cy="381000"/>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600" b="0">
                  <a:solidFill>
                    <a:schemeClr val="tx2"/>
                  </a:solidFill>
                  <a:cs typeface="Tahoma" pitchFamily="34" charset="0"/>
                </a:endParaRPr>
              </a:p>
            </p:txBody>
          </p:sp>
          <p:grpSp>
            <p:nvGrpSpPr>
              <p:cNvPr id="149" name="Group 72"/>
              <p:cNvGrpSpPr>
                <a:grpSpLocks/>
              </p:cNvGrpSpPr>
              <p:nvPr/>
            </p:nvGrpSpPr>
            <p:grpSpPr bwMode="auto">
              <a:xfrm rot="6921605">
                <a:off x="1569556" y="3505622"/>
                <a:ext cx="493713" cy="215437"/>
                <a:chOff x="7380" y="4680"/>
                <a:chExt cx="556" cy="177"/>
              </a:xfrm>
            </p:grpSpPr>
            <p:sp>
              <p:nvSpPr>
                <p:cNvPr id="151"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52"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50" name="Text Box 75"/>
              <p:cNvSpPr txBox="1">
                <a:spLocks noChangeArrowheads="1"/>
              </p:cNvSpPr>
              <p:nvPr/>
            </p:nvSpPr>
            <p:spPr bwMode="auto">
              <a:xfrm>
                <a:off x="859715" y="3810138"/>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NgayKham</a:t>
                </a:r>
                <a:endParaRPr lang="en-US" sz="1600" b="0" dirty="0">
                  <a:solidFill>
                    <a:schemeClr val="tx2"/>
                  </a:solidFill>
                  <a:cs typeface="Tahoma" panose="020B0604030504040204" pitchFamily="34" charset="0"/>
                </a:endParaRPr>
              </a:p>
            </p:txBody>
          </p:sp>
          <p:sp>
            <p:nvSpPr>
              <p:cNvPr id="208" name="Oval 53"/>
              <p:cNvSpPr>
                <a:spLocks noChangeArrowheads="1"/>
              </p:cNvSpPr>
              <p:nvPr/>
            </p:nvSpPr>
            <p:spPr bwMode="auto">
              <a:xfrm>
                <a:off x="3359287" y="3708644"/>
                <a:ext cx="1004888" cy="344488"/>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600" b="0">
                  <a:solidFill>
                    <a:schemeClr val="tx2"/>
                  </a:solidFill>
                  <a:cs typeface="Tahoma" pitchFamily="34" charset="0"/>
                </a:endParaRPr>
              </a:p>
            </p:txBody>
          </p:sp>
        </p:grpSp>
      </p:grpSp>
      <p:grpSp>
        <p:nvGrpSpPr>
          <p:cNvPr id="7" name="Group 6"/>
          <p:cNvGrpSpPr/>
          <p:nvPr/>
        </p:nvGrpSpPr>
        <p:grpSpPr>
          <a:xfrm>
            <a:off x="1612271" y="4650657"/>
            <a:ext cx="8640406" cy="1283346"/>
            <a:chOff x="5274654" y="2942896"/>
            <a:chExt cx="8640406" cy="1283346"/>
          </a:xfrm>
        </p:grpSpPr>
        <p:grpSp>
          <p:nvGrpSpPr>
            <p:cNvPr id="211" name="Group 11"/>
            <p:cNvGrpSpPr>
              <a:grpSpLocks/>
            </p:cNvGrpSpPr>
            <p:nvPr/>
          </p:nvGrpSpPr>
          <p:grpSpPr bwMode="auto">
            <a:xfrm>
              <a:off x="6773500" y="3223635"/>
              <a:ext cx="5025542" cy="762116"/>
              <a:chOff x="1600200" y="3048000"/>
              <a:chExt cx="4343400" cy="762000"/>
            </a:xfrm>
          </p:grpSpPr>
          <p:grpSp>
            <p:nvGrpSpPr>
              <p:cNvPr id="238" name="Group 23"/>
              <p:cNvGrpSpPr>
                <a:grpSpLocks/>
              </p:cNvGrpSpPr>
              <p:nvPr/>
            </p:nvGrpSpPr>
            <p:grpSpPr bwMode="auto">
              <a:xfrm>
                <a:off x="1600200" y="3048000"/>
                <a:ext cx="4343400" cy="762000"/>
                <a:chOff x="1600200" y="2324622"/>
                <a:chExt cx="4343400" cy="762000"/>
              </a:xfrm>
            </p:grpSpPr>
            <p:grpSp>
              <p:nvGrpSpPr>
                <p:cNvPr id="241" name="Group 11"/>
                <p:cNvGrpSpPr>
                  <a:grpSpLocks/>
                </p:cNvGrpSpPr>
                <p:nvPr/>
              </p:nvGrpSpPr>
              <p:grpSpPr bwMode="auto">
                <a:xfrm>
                  <a:off x="4876800" y="2408738"/>
                  <a:ext cx="1066800" cy="523140"/>
                  <a:chOff x="0" y="5228138"/>
                  <a:chExt cx="1066800" cy="523140"/>
                </a:xfrm>
              </p:grpSpPr>
              <p:sp>
                <p:nvSpPr>
                  <p:cNvPr id="248" name="AutoShape 30"/>
                  <p:cNvSpPr>
                    <a:spLocks noChangeArrowheads="1"/>
                  </p:cNvSpPr>
                  <p:nvPr/>
                </p:nvSpPr>
                <p:spPr bwMode="auto">
                  <a:xfrm>
                    <a:off x="0" y="5296422"/>
                    <a:ext cx="10668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249" name="TextBox 25"/>
                  <p:cNvSpPr txBox="1">
                    <a:spLocks noChangeArrowheads="1"/>
                  </p:cNvSpPr>
                  <p:nvPr/>
                </p:nvSpPr>
                <p:spPr bwMode="auto">
                  <a:xfrm>
                    <a:off x="0" y="5228138"/>
                    <a:ext cx="1066800" cy="52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a:solidFill>
                          <a:schemeClr val="tx2"/>
                        </a:solidFill>
                        <a:cs typeface="Tahoma" panose="020B0604030504040204" pitchFamily="34" charset="0"/>
                      </a:rPr>
                      <a:t>LICHSU</a:t>
                    </a:r>
                  </a:p>
                  <a:p>
                    <a:pPr algn="ctr" eaLnBrk="1" hangingPunct="1"/>
                    <a:r>
                      <a:rPr lang="en-US" sz="1400" b="1" dirty="0">
                        <a:solidFill>
                          <a:schemeClr val="tx2"/>
                        </a:solidFill>
                        <a:cs typeface="Tahoma" panose="020B0604030504040204" pitchFamily="34" charset="0"/>
                      </a:rPr>
                      <a:t>DIEUTRI</a:t>
                    </a:r>
                  </a:p>
                </p:txBody>
              </p:sp>
            </p:grpSp>
            <p:grpSp>
              <p:nvGrpSpPr>
                <p:cNvPr id="242" name="Group 14"/>
                <p:cNvGrpSpPr>
                  <a:grpSpLocks/>
                </p:cNvGrpSpPr>
                <p:nvPr/>
              </p:nvGrpSpPr>
              <p:grpSpPr bwMode="auto">
                <a:xfrm>
                  <a:off x="1600200" y="2514600"/>
                  <a:ext cx="1143000" cy="560718"/>
                  <a:chOff x="3962400" y="5334000"/>
                  <a:chExt cx="1143000" cy="560718"/>
                </a:xfrm>
              </p:grpSpPr>
              <p:sp>
                <p:nvSpPr>
                  <p:cNvPr id="246" name="AutoShape 30"/>
                  <p:cNvSpPr>
                    <a:spLocks noChangeArrowheads="1"/>
                  </p:cNvSpPr>
                  <p:nvPr/>
                </p:nvSpPr>
                <p:spPr bwMode="auto">
                  <a:xfrm>
                    <a:off x="3962400" y="5334000"/>
                    <a:ext cx="11430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247" name="TextBox 23"/>
                  <p:cNvSpPr txBox="1">
                    <a:spLocks noChangeArrowheads="1"/>
                  </p:cNvSpPr>
                  <p:nvPr/>
                </p:nvSpPr>
                <p:spPr bwMode="auto">
                  <a:xfrm>
                    <a:off x="3962400" y="5371578"/>
                    <a:ext cx="1066800" cy="52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a:solidFill>
                          <a:schemeClr val="tx2"/>
                        </a:solidFill>
                        <a:cs typeface="Tahoma" panose="020B0604030504040204" pitchFamily="34" charset="0"/>
                      </a:rPr>
                      <a:t>BENHNHAN</a:t>
                    </a:r>
                  </a:p>
                </p:txBody>
              </p:sp>
            </p:grpSp>
            <p:grpSp>
              <p:nvGrpSpPr>
                <p:cNvPr id="243" name="Group 42"/>
                <p:cNvGrpSpPr>
                  <a:grpSpLocks/>
                </p:cNvGrpSpPr>
                <p:nvPr/>
              </p:nvGrpSpPr>
              <p:grpSpPr bwMode="auto">
                <a:xfrm>
                  <a:off x="3276600" y="2324622"/>
                  <a:ext cx="1066800" cy="762000"/>
                  <a:chOff x="3276600" y="2514600"/>
                  <a:chExt cx="1066800" cy="762000"/>
                </a:xfrm>
              </p:grpSpPr>
              <p:sp>
                <p:nvSpPr>
                  <p:cNvPr id="244" name="Diamond 243"/>
                  <p:cNvSpPr/>
                  <p:nvPr/>
                </p:nvSpPr>
                <p:spPr>
                  <a:xfrm>
                    <a:off x="3276600" y="2514600"/>
                    <a:ext cx="1066800" cy="761884"/>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 name="TextBox 21"/>
                  <p:cNvSpPr txBox="1">
                    <a:spLocks noChangeArrowheads="1"/>
                  </p:cNvSpPr>
                  <p:nvPr/>
                </p:nvSpPr>
                <p:spPr bwMode="auto">
                  <a:xfrm>
                    <a:off x="3276600" y="2742156"/>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a:solidFill>
                          <a:schemeClr val="tx2"/>
                        </a:solidFill>
                        <a:cs typeface="Tahoma" panose="020B0604030504040204" pitchFamily="34" charset="0"/>
                      </a:rPr>
                      <a:t>Co</a:t>
                    </a:r>
                  </a:p>
                </p:txBody>
              </p:sp>
            </p:grpSp>
          </p:grpSp>
          <p:sp>
            <p:nvSpPr>
              <p:cNvPr id="239" name="TextBox 13"/>
              <p:cNvSpPr txBox="1">
                <a:spLocks noChangeArrowheads="1"/>
              </p:cNvSpPr>
              <p:nvPr/>
            </p:nvSpPr>
            <p:spPr bwMode="auto">
              <a:xfrm>
                <a:off x="2667000" y="3429000"/>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dirty="0">
                    <a:solidFill>
                      <a:schemeClr val="tx2"/>
                    </a:solidFill>
                    <a:cs typeface="Tahoma" panose="020B0604030504040204" pitchFamily="34" charset="0"/>
                  </a:rPr>
                  <a:t>1,n</a:t>
                </a:r>
              </a:p>
            </p:txBody>
          </p:sp>
          <p:sp>
            <p:nvSpPr>
              <p:cNvPr id="240" name="TextBox 14"/>
              <p:cNvSpPr txBox="1">
                <a:spLocks noChangeArrowheads="1"/>
              </p:cNvSpPr>
              <p:nvPr/>
            </p:nvSpPr>
            <p:spPr bwMode="auto">
              <a:xfrm>
                <a:off x="4191000" y="3426023"/>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dirty="0">
                    <a:solidFill>
                      <a:schemeClr val="tx2"/>
                    </a:solidFill>
                    <a:cs typeface="Tahoma" panose="020B0604030504040204" pitchFamily="34" charset="0"/>
                  </a:rPr>
                  <a:t>1,1</a:t>
                </a:r>
              </a:p>
            </p:txBody>
          </p:sp>
        </p:grpSp>
        <p:grpSp>
          <p:nvGrpSpPr>
            <p:cNvPr id="212" name="Group 28"/>
            <p:cNvGrpSpPr>
              <a:grpSpLocks/>
            </p:cNvGrpSpPr>
            <p:nvPr/>
          </p:nvGrpSpPr>
          <p:grpSpPr bwMode="auto">
            <a:xfrm rot="11859438">
              <a:off x="6068161" y="3452270"/>
              <a:ext cx="705338" cy="93675"/>
              <a:chOff x="2362200" y="4173538"/>
              <a:chExt cx="1006475" cy="187325"/>
            </a:xfrm>
          </p:grpSpPr>
          <p:sp>
            <p:nvSpPr>
              <p:cNvPr id="236"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37"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grpSp>
          <p:nvGrpSpPr>
            <p:cNvPr id="213" name="Group 29"/>
            <p:cNvGrpSpPr>
              <a:grpSpLocks/>
            </p:cNvGrpSpPr>
            <p:nvPr/>
          </p:nvGrpSpPr>
          <p:grpSpPr bwMode="auto">
            <a:xfrm rot="9812855">
              <a:off x="6068162" y="3680905"/>
              <a:ext cx="705338" cy="93675"/>
              <a:chOff x="2362200" y="4173538"/>
              <a:chExt cx="1006475" cy="187325"/>
            </a:xfrm>
            <a:solidFill>
              <a:schemeClr val="tx1"/>
            </a:solidFill>
          </p:grpSpPr>
          <p:sp>
            <p:nvSpPr>
              <p:cNvPr id="234" name="Line 109"/>
              <p:cNvSpPr>
                <a:spLocks noChangeShapeType="1"/>
              </p:cNvSpPr>
              <p:nvPr/>
            </p:nvSpPr>
            <p:spPr bwMode="auto">
              <a:xfrm flipV="1">
                <a:off x="2362200" y="4268253"/>
                <a:ext cx="791980" cy="1052"/>
              </a:xfrm>
              <a:prstGeom prst="line">
                <a:avLst/>
              </a:prstGeom>
              <a:grpFill/>
              <a:ln w="25400">
                <a:solidFill>
                  <a:schemeClr val="tx2"/>
                </a:solidFill>
                <a:round/>
                <a:headEnd/>
                <a:tailEnd/>
              </a:ln>
            </p:spPr>
            <p:txBody>
              <a:bodyPr/>
              <a:lstStyle/>
              <a:p>
                <a:pPr algn="ctr"/>
                <a:endParaRPr lang="en-US"/>
              </a:p>
            </p:txBody>
          </p:sp>
          <p:sp>
            <p:nvSpPr>
              <p:cNvPr id="235" name="Oval 110"/>
              <p:cNvSpPr>
                <a:spLocks noChangeArrowheads="1"/>
              </p:cNvSpPr>
              <p:nvPr/>
            </p:nvSpPr>
            <p:spPr bwMode="auto">
              <a:xfrm>
                <a:off x="3170680" y="4173538"/>
                <a:ext cx="197995" cy="187325"/>
              </a:xfrm>
              <a:prstGeom prst="ellipse">
                <a:avLst/>
              </a:prstGeom>
              <a:grp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214" name="TextBox 32"/>
            <p:cNvSpPr txBox="1">
              <a:spLocks noChangeArrowheads="1"/>
            </p:cNvSpPr>
            <p:nvPr/>
          </p:nvSpPr>
          <p:spPr bwMode="auto">
            <a:xfrm>
              <a:off x="5274654" y="3223635"/>
              <a:ext cx="881674"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HoTen</a:t>
              </a:r>
              <a:endParaRPr lang="en-US" sz="1400" dirty="0">
                <a:solidFill>
                  <a:schemeClr val="tx2"/>
                </a:solidFill>
                <a:cs typeface="Tahoma" panose="020B0604030504040204" pitchFamily="34" charset="0"/>
              </a:endParaRPr>
            </a:p>
          </p:txBody>
        </p:sp>
        <p:sp>
          <p:nvSpPr>
            <p:cNvPr id="215" name="TextBox 33"/>
            <p:cNvSpPr txBox="1">
              <a:spLocks noChangeArrowheads="1"/>
            </p:cNvSpPr>
            <p:nvPr/>
          </p:nvSpPr>
          <p:spPr bwMode="auto">
            <a:xfrm>
              <a:off x="5274654" y="3604693"/>
              <a:ext cx="881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SoBN</a:t>
              </a:r>
              <a:endParaRPr lang="en-US" sz="1400" dirty="0">
                <a:solidFill>
                  <a:schemeClr val="tx2"/>
                </a:solidFill>
                <a:cs typeface="Tahoma" panose="020B0604030504040204" pitchFamily="34" charset="0"/>
              </a:endParaRPr>
            </a:p>
          </p:txBody>
        </p:sp>
        <p:grpSp>
          <p:nvGrpSpPr>
            <p:cNvPr id="216" name="Group 34"/>
            <p:cNvGrpSpPr>
              <a:grpSpLocks/>
            </p:cNvGrpSpPr>
            <p:nvPr/>
          </p:nvGrpSpPr>
          <p:grpSpPr bwMode="auto">
            <a:xfrm>
              <a:off x="11779791" y="3402158"/>
              <a:ext cx="705338" cy="93675"/>
              <a:chOff x="2362200" y="4173538"/>
              <a:chExt cx="1006475" cy="187325"/>
            </a:xfrm>
            <a:solidFill>
              <a:schemeClr val="tx1"/>
            </a:solidFill>
          </p:grpSpPr>
          <p:sp>
            <p:nvSpPr>
              <p:cNvPr id="232" name="Line 109"/>
              <p:cNvSpPr>
                <a:spLocks noChangeShapeType="1"/>
              </p:cNvSpPr>
              <p:nvPr/>
            </p:nvSpPr>
            <p:spPr bwMode="auto">
              <a:xfrm flipV="1">
                <a:off x="2362200" y="4268253"/>
                <a:ext cx="791980" cy="1052"/>
              </a:xfrm>
              <a:prstGeom prst="line">
                <a:avLst/>
              </a:prstGeom>
              <a:grpFill/>
              <a:ln w="25400">
                <a:solidFill>
                  <a:schemeClr val="tx2"/>
                </a:solidFill>
                <a:round/>
                <a:headEnd/>
                <a:tailEnd/>
              </a:ln>
            </p:spPr>
            <p:txBody>
              <a:bodyPr/>
              <a:lstStyle/>
              <a:p>
                <a:pPr algn="ctr"/>
                <a:endParaRPr lang="en-US"/>
              </a:p>
            </p:txBody>
          </p:sp>
          <p:sp>
            <p:nvSpPr>
              <p:cNvPr id="233" name="Oval 110"/>
              <p:cNvSpPr>
                <a:spLocks noChangeArrowheads="1"/>
              </p:cNvSpPr>
              <p:nvPr/>
            </p:nvSpPr>
            <p:spPr bwMode="auto">
              <a:xfrm>
                <a:off x="3170680" y="4173538"/>
                <a:ext cx="197995" cy="187325"/>
              </a:xfrm>
              <a:prstGeom prst="ellipse">
                <a:avLst/>
              </a:prstGeom>
              <a:grp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cxnSp>
          <p:nvCxnSpPr>
            <p:cNvPr id="217" name="Straight Connector 216"/>
            <p:cNvCxnSpPr/>
            <p:nvPr/>
          </p:nvCxnSpPr>
          <p:spPr bwMode="auto">
            <a:xfrm>
              <a:off x="8096011" y="3603048"/>
              <a:ext cx="617172"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bwMode="auto">
            <a:xfrm>
              <a:off x="9947527" y="3603048"/>
              <a:ext cx="617172"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nvGrpSpPr>
            <p:cNvPr id="219" name="Group 42"/>
            <p:cNvGrpSpPr>
              <a:grpSpLocks/>
            </p:cNvGrpSpPr>
            <p:nvPr/>
          </p:nvGrpSpPr>
          <p:grpSpPr bwMode="auto">
            <a:xfrm>
              <a:off x="11799043" y="3604693"/>
              <a:ext cx="705338" cy="93675"/>
              <a:chOff x="2362200" y="4173538"/>
              <a:chExt cx="1006475" cy="187325"/>
            </a:xfrm>
            <a:solidFill>
              <a:schemeClr val="tx1"/>
            </a:solidFill>
          </p:grpSpPr>
          <p:sp>
            <p:nvSpPr>
              <p:cNvPr id="230" name="Line 109"/>
              <p:cNvSpPr>
                <a:spLocks noChangeShapeType="1"/>
              </p:cNvSpPr>
              <p:nvPr/>
            </p:nvSpPr>
            <p:spPr bwMode="auto">
              <a:xfrm flipV="1">
                <a:off x="2362200" y="4268253"/>
                <a:ext cx="791980" cy="1052"/>
              </a:xfrm>
              <a:prstGeom prst="line">
                <a:avLst/>
              </a:prstGeom>
              <a:grpFill/>
              <a:ln w="25400">
                <a:solidFill>
                  <a:schemeClr val="tx2"/>
                </a:solidFill>
                <a:round/>
                <a:headEnd/>
                <a:tailEnd/>
              </a:ln>
            </p:spPr>
            <p:txBody>
              <a:bodyPr/>
              <a:lstStyle/>
              <a:p>
                <a:pPr algn="ctr"/>
                <a:endParaRPr lang="en-US"/>
              </a:p>
            </p:txBody>
          </p:sp>
          <p:sp>
            <p:nvSpPr>
              <p:cNvPr id="231" name="Oval 110"/>
              <p:cNvSpPr>
                <a:spLocks noChangeArrowheads="1"/>
              </p:cNvSpPr>
              <p:nvPr/>
            </p:nvSpPr>
            <p:spPr bwMode="auto">
              <a:xfrm>
                <a:off x="3170680" y="4173538"/>
                <a:ext cx="197995" cy="187325"/>
              </a:xfrm>
              <a:prstGeom prst="ellipse">
                <a:avLst/>
              </a:prstGeom>
              <a:grp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220" name="TextBox 45"/>
            <p:cNvSpPr txBox="1">
              <a:spLocks noChangeArrowheads="1"/>
            </p:cNvSpPr>
            <p:nvPr/>
          </p:nvSpPr>
          <p:spPr bwMode="auto">
            <a:xfrm>
              <a:off x="12328047" y="3223635"/>
              <a:ext cx="1587013"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NgayKham</a:t>
              </a:r>
              <a:endParaRPr lang="en-US" sz="1400" dirty="0">
                <a:solidFill>
                  <a:schemeClr val="tx2"/>
                </a:solidFill>
                <a:cs typeface="Tahoma" panose="020B0604030504040204" pitchFamily="34" charset="0"/>
              </a:endParaRPr>
            </a:p>
          </p:txBody>
        </p:sp>
        <p:sp>
          <p:nvSpPr>
            <p:cNvPr id="221" name="TextBox 46"/>
            <p:cNvSpPr txBox="1">
              <a:spLocks noChangeArrowheads="1"/>
            </p:cNvSpPr>
            <p:nvPr/>
          </p:nvSpPr>
          <p:spPr bwMode="auto">
            <a:xfrm>
              <a:off x="12058538" y="3524716"/>
              <a:ext cx="1675181"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SoBN</a:t>
              </a:r>
              <a:endParaRPr lang="en-US" sz="1400" dirty="0">
                <a:solidFill>
                  <a:schemeClr val="tx2"/>
                </a:solidFill>
                <a:cs typeface="Tahoma" panose="020B0604030504040204" pitchFamily="34" charset="0"/>
              </a:endParaRPr>
            </a:p>
          </p:txBody>
        </p:sp>
        <p:grpSp>
          <p:nvGrpSpPr>
            <p:cNvPr id="222" name="Group 47"/>
            <p:cNvGrpSpPr>
              <a:grpSpLocks/>
            </p:cNvGrpSpPr>
            <p:nvPr/>
          </p:nvGrpSpPr>
          <p:grpSpPr bwMode="auto">
            <a:xfrm rot="1649637">
              <a:off x="11725689" y="3832739"/>
              <a:ext cx="705343" cy="93675"/>
              <a:chOff x="2288024" y="4220064"/>
              <a:chExt cx="1006481" cy="187325"/>
            </a:xfrm>
          </p:grpSpPr>
          <p:sp>
            <p:nvSpPr>
              <p:cNvPr id="228" name="Line 109"/>
              <p:cNvSpPr>
                <a:spLocks noChangeShapeType="1"/>
              </p:cNvSpPr>
              <p:nvPr/>
            </p:nvSpPr>
            <p:spPr bwMode="auto">
              <a:xfrm flipV="1">
                <a:off x="2288024" y="4314778"/>
                <a:ext cx="791979"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29" name="Oval 110"/>
              <p:cNvSpPr>
                <a:spLocks noChangeArrowheads="1"/>
              </p:cNvSpPr>
              <p:nvPr/>
            </p:nvSpPr>
            <p:spPr bwMode="auto">
              <a:xfrm>
                <a:off x="3096510" y="4220064"/>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223" name="TextBox 53"/>
            <p:cNvSpPr txBox="1">
              <a:spLocks noChangeArrowheads="1"/>
            </p:cNvSpPr>
            <p:nvPr/>
          </p:nvSpPr>
          <p:spPr bwMode="auto">
            <a:xfrm>
              <a:off x="12117091" y="3871052"/>
              <a:ext cx="1675181"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TrieuChung</a:t>
              </a:r>
              <a:endParaRPr lang="en-US" sz="1400" dirty="0">
                <a:solidFill>
                  <a:schemeClr val="tx2"/>
                </a:solidFill>
                <a:cs typeface="Tahoma" panose="020B0604030504040204" pitchFamily="34" charset="0"/>
              </a:endParaRPr>
            </a:p>
          </p:txBody>
        </p:sp>
        <p:grpSp>
          <p:nvGrpSpPr>
            <p:cNvPr id="250" name="Group 28"/>
            <p:cNvGrpSpPr>
              <a:grpSpLocks/>
            </p:cNvGrpSpPr>
            <p:nvPr/>
          </p:nvGrpSpPr>
          <p:grpSpPr bwMode="auto">
            <a:xfrm rot="11859438">
              <a:off x="6220561" y="3258160"/>
              <a:ext cx="705338" cy="93675"/>
              <a:chOff x="2362200" y="4173538"/>
              <a:chExt cx="1006475" cy="187325"/>
            </a:xfrm>
          </p:grpSpPr>
          <p:sp>
            <p:nvSpPr>
              <p:cNvPr id="251"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52"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253" name="TextBox 32"/>
            <p:cNvSpPr txBox="1">
              <a:spLocks noChangeArrowheads="1"/>
            </p:cNvSpPr>
            <p:nvPr/>
          </p:nvSpPr>
          <p:spPr bwMode="auto">
            <a:xfrm>
              <a:off x="5523304" y="2942896"/>
              <a:ext cx="881674"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DiaChi</a:t>
              </a:r>
              <a:endParaRPr lang="en-US" sz="1400" dirty="0">
                <a:solidFill>
                  <a:schemeClr val="tx2"/>
                </a:solidFill>
                <a:cs typeface="Tahoma" panose="020B0604030504040204" pitchFamily="34" charset="0"/>
              </a:endParaRPr>
            </a:p>
          </p:txBody>
        </p:sp>
        <p:grpSp>
          <p:nvGrpSpPr>
            <p:cNvPr id="254" name="Group 47"/>
            <p:cNvGrpSpPr>
              <a:grpSpLocks/>
            </p:cNvGrpSpPr>
            <p:nvPr/>
          </p:nvGrpSpPr>
          <p:grpSpPr bwMode="auto">
            <a:xfrm rot="1649637">
              <a:off x="10655680" y="3879264"/>
              <a:ext cx="705343" cy="93675"/>
              <a:chOff x="2288024" y="4220064"/>
              <a:chExt cx="1006481" cy="187325"/>
            </a:xfrm>
          </p:grpSpPr>
          <p:sp>
            <p:nvSpPr>
              <p:cNvPr id="255" name="Line 109"/>
              <p:cNvSpPr>
                <a:spLocks noChangeShapeType="1"/>
              </p:cNvSpPr>
              <p:nvPr/>
            </p:nvSpPr>
            <p:spPr bwMode="auto">
              <a:xfrm flipV="1">
                <a:off x="2288024" y="4314778"/>
                <a:ext cx="791979"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256" name="Oval 110"/>
              <p:cNvSpPr>
                <a:spLocks noChangeArrowheads="1"/>
              </p:cNvSpPr>
              <p:nvPr/>
            </p:nvSpPr>
            <p:spPr bwMode="auto">
              <a:xfrm>
                <a:off x="3096510" y="4220064"/>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257" name="TextBox 53"/>
            <p:cNvSpPr txBox="1">
              <a:spLocks noChangeArrowheads="1"/>
            </p:cNvSpPr>
            <p:nvPr/>
          </p:nvSpPr>
          <p:spPr bwMode="auto">
            <a:xfrm>
              <a:off x="10961451" y="3918418"/>
              <a:ext cx="1675181"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BSKham</a:t>
              </a:r>
              <a:endParaRPr lang="en-US" sz="1400" dirty="0">
                <a:solidFill>
                  <a:schemeClr val="tx2"/>
                </a:solidFill>
                <a:cs typeface="Tahoma" panose="020B0604030504040204" pitchFamily="34" charset="0"/>
              </a:endParaRPr>
            </a:p>
          </p:txBody>
        </p:sp>
      </p:grpSp>
      <p:sp>
        <p:nvSpPr>
          <p:cNvPr id="258" name="AutoShape 120"/>
          <p:cNvSpPr>
            <a:spLocks noChangeArrowheads="1"/>
          </p:cNvSpPr>
          <p:nvPr/>
        </p:nvSpPr>
        <p:spPr bwMode="auto">
          <a:xfrm flipH="1">
            <a:off x="5380002" y="4096731"/>
            <a:ext cx="425227" cy="459504"/>
          </a:xfrm>
          <a:prstGeom prst="downArrow">
            <a:avLst>
              <a:gd name="adj1" fmla="val 50000"/>
              <a:gd name="adj2" fmla="val 25000"/>
            </a:avLst>
          </a:prstGeom>
          <a:solidFill>
            <a:schemeClr val="accent1"/>
          </a:solidFill>
          <a:ln w="9525">
            <a:solidFill>
              <a:schemeClr val="accent1"/>
            </a:solidFill>
            <a:miter lim="800000"/>
            <a:headEnd/>
            <a:tailEnd/>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Tree>
    <p:extLst>
      <p:ext uri="{BB962C8B-B14F-4D97-AF65-F5344CB8AC3E}">
        <p14:creationId xmlns:p14="http://schemas.microsoft.com/office/powerpoint/2010/main" val="161009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Quy</a:t>
            </a:r>
            <a:r>
              <a:rPr lang="en-US" dirty="0"/>
              <a:t> </a:t>
            </a:r>
            <a:r>
              <a:rPr lang="en-US" dirty="0" err="1"/>
              <a:t>tắc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tt</a:t>
            </a:r>
            <a:r>
              <a:rPr lang="en-US" dirty="0"/>
              <a:t>)</a:t>
            </a:r>
          </a:p>
        </p:txBody>
      </p:sp>
      <p:sp>
        <p:nvSpPr>
          <p:cNvPr id="3" name="Content Placeholder 2"/>
          <p:cNvSpPr>
            <a:spLocks noGrp="1"/>
          </p:cNvSpPr>
          <p:nvPr>
            <p:ph idx="1"/>
          </p:nvPr>
        </p:nvSpPr>
        <p:spPr/>
        <p:txBody>
          <a:bodyPr/>
          <a:lstStyle/>
          <a:p>
            <a:r>
              <a:rPr lang="en-US" dirty="0">
                <a:solidFill>
                  <a:srgbClr val="FF0000"/>
                </a:solidFill>
                <a:cs typeface="Tahoma" panose="020B0604030504040204" pitchFamily="34" charset="0"/>
              </a:rPr>
              <a:t>QT8: </a:t>
            </a:r>
            <a:r>
              <a:rPr lang="en-US" dirty="0" err="1">
                <a:solidFill>
                  <a:srgbClr val="FF0000"/>
                </a:solidFill>
                <a:cs typeface="Tahoma" panose="020B0604030504040204" pitchFamily="34" charset="0"/>
              </a:rPr>
              <a:t>Mô</a:t>
            </a:r>
            <a:r>
              <a:rPr lang="en-US" dirty="0">
                <a:solidFill>
                  <a:srgbClr val="FF0000"/>
                </a:solidFill>
                <a:cs typeface="Tahoma" panose="020B0604030504040204" pitchFamily="34" charset="0"/>
              </a:rPr>
              <a:t> </a:t>
            </a:r>
            <a:r>
              <a:rPr lang="en-US" dirty="0" err="1">
                <a:solidFill>
                  <a:srgbClr val="FF0000"/>
                </a:solidFill>
                <a:cs typeface="Tahoma" panose="020B0604030504040204" pitchFamily="34" charset="0"/>
              </a:rPr>
              <a:t>hình</a:t>
            </a:r>
            <a:r>
              <a:rPr lang="en-US" dirty="0">
                <a:solidFill>
                  <a:srgbClr val="FF0000"/>
                </a:solidFill>
                <a:cs typeface="Tahoma" panose="020B0604030504040204" pitchFamily="34" charset="0"/>
              </a:rPr>
              <a:t> </a:t>
            </a:r>
            <a:r>
              <a:rPr lang="en-US" dirty="0" err="1">
                <a:solidFill>
                  <a:srgbClr val="FF0000"/>
                </a:solidFill>
                <a:cs typeface="Tahoma" panose="020B0604030504040204" pitchFamily="34" charset="0"/>
              </a:rPr>
              <a:t>dữ</a:t>
            </a:r>
            <a:r>
              <a:rPr lang="en-US" dirty="0">
                <a:solidFill>
                  <a:srgbClr val="FF0000"/>
                </a:solidFill>
                <a:cs typeface="Tahoma" panose="020B0604030504040204" pitchFamily="34" charset="0"/>
              </a:rPr>
              <a:t> </a:t>
            </a:r>
            <a:r>
              <a:rPr lang="en-US" dirty="0" err="1">
                <a:solidFill>
                  <a:srgbClr val="FF0000"/>
                </a:solidFill>
                <a:cs typeface="Tahoma" panose="020B0604030504040204" pitchFamily="34" charset="0"/>
              </a:rPr>
              <a:t>liệu</a:t>
            </a:r>
            <a:r>
              <a:rPr lang="en-US" dirty="0">
                <a:solidFill>
                  <a:srgbClr val="FF0000"/>
                </a:solidFill>
                <a:cs typeface="Tahoma" panose="020B0604030504040204" pitchFamily="34" charset="0"/>
              </a:rPr>
              <a:t> </a:t>
            </a:r>
            <a:r>
              <a:rPr lang="en-US" dirty="0" err="1">
                <a:solidFill>
                  <a:srgbClr val="FF0000"/>
                </a:solidFill>
                <a:cs typeface="Tahoma" panose="020B0604030504040204" pitchFamily="34" charset="0"/>
              </a:rPr>
              <a:t>phụ</a:t>
            </a:r>
            <a:r>
              <a:rPr lang="en-US" dirty="0">
                <a:solidFill>
                  <a:srgbClr val="FF0000"/>
                </a:solidFill>
                <a:cs typeface="Tahoma" panose="020B0604030504040204" pitchFamily="34" charset="0"/>
              </a:rPr>
              <a:t> </a:t>
            </a:r>
            <a:r>
              <a:rPr lang="en-US" dirty="0" err="1">
                <a:solidFill>
                  <a:srgbClr val="FF0000"/>
                </a:solidFill>
                <a:cs typeface="Tahoma" panose="020B0604030504040204" pitchFamily="34" charset="0"/>
              </a:rPr>
              <a:t>thuộc</a:t>
            </a:r>
            <a:r>
              <a:rPr lang="en-US" dirty="0">
                <a:solidFill>
                  <a:srgbClr val="FF0000"/>
                </a:solidFill>
                <a:cs typeface="Tahoma" panose="020B0604030504040204" pitchFamily="34" charset="0"/>
              </a:rPr>
              <a:t> </a:t>
            </a:r>
            <a:r>
              <a:rPr lang="en-US" dirty="0" err="1">
                <a:solidFill>
                  <a:srgbClr val="FF0000"/>
                </a:solidFill>
                <a:cs typeface="Tahoma" panose="020B0604030504040204" pitchFamily="34" charset="0"/>
              </a:rPr>
              <a:t>thời</a:t>
            </a:r>
            <a:r>
              <a:rPr lang="en-US" dirty="0">
                <a:solidFill>
                  <a:srgbClr val="FF0000"/>
                </a:solidFill>
                <a:cs typeface="Tahoma" panose="020B0604030504040204" pitchFamily="34" charset="0"/>
              </a:rPr>
              <a:t> </a:t>
            </a:r>
            <a:r>
              <a:rPr lang="en-US" dirty="0" err="1">
                <a:solidFill>
                  <a:srgbClr val="FF0000"/>
                </a:solidFill>
                <a:cs typeface="Tahoma" panose="020B0604030504040204" pitchFamily="34" charset="0"/>
              </a:rPr>
              <a:t>gian</a:t>
            </a:r>
            <a:endParaRPr lang="en-US" dirty="0">
              <a:solidFill>
                <a:srgbClr val="FF0000"/>
              </a:solidFill>
              <a:cs typeface="Tahoma" panose="020B0604030504040204" pitchFamily="34" charset="0"/>
            </a:endParaRPr>
          </a:p>
          <a:p>
            <a:endParaRPr lang="en-US" dirty="0"/>
          </a:p>
        </p:txBody>
      </p:sp>
      <p:grpSp>
        <p:nvGrpSpPr>
          <p:cNvPr id="4" name="Group 3"/>
          <p:cNvGrpSpPr/>
          <p:nvPr/>
        </p:nvGrpSpPr>
        <p:grpSpPr>
          <a:xfrm>
            <a:off x="3854817" y="2275735"/>
            <a:ext cx="3680031" cy="1595136"/>
            <a:chOff x="2293343" y="2372673"/>
            <a:chExt cx="3680031" cy="1595136"/>
          </a:xfrm>
        </p:grpSpPr>
        <p:grpSp>
          <p:nvGrpSpPr>
            <p:cNvPr id="83" name="Group 41"/>
            <p:cNvGrpSpPr>
              <a:grpSpLocks/>
            </p:cNvGrpSpPr>
            <p:nvPr/>
          </p:nvGrpSpPr>
          <p:grpSpPr bwMode="auto">
            <a:xfrm rot="19889390">
              <a:off x="4518946" y="2688704"/>
              <a:ext cx="697926" cy="152400"/>
              <a:chOff x="7380" y="4680"/>
              <a:chExt cx="556" cy="177"/>
            </a:xfrm>
          </p:grpSpPr>
          <p:sp>
            <p:nvSpPr>
              <p:cNvPr id="108" name="Line 4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10"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84" name="Text Box 59"/>
            <p:cNvSpPr txBox="1">
              <a:spLocks noChangeArrowheads="1"/>
            </p:cNvSpPr>
            <p:nvPr/>
          </p:nvSpPr>
          <p:spPr bwMode="auto">
            <a:xfrm>
              <a:off x="4993841" y="2372673"/>
              <a:ext cx="9694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MaSP</a:t>
              </a:r>
              <a:endParaRPr lang="en-US" sz="1600" b="0" dirty="0">
                <a:solidFill>
                  <a:schemeClr val="tx2"/>
                </a:solidFill>
                <a:cs typeface="Tahoma" panose="020B0604030504040204" pitchFamily="34" charset="0"/>
              </a:endParaRPr>
            </a:p>
          </p:txBody>
        </p:sp>
        <p:grpSp>
          <p:nvGrpSpPr>
            <p:cNvPr id="90" name="Group 72"/>
            <p:cNvGrpSpPr>
              <a:grpSpLocks/>
            </p:cNvGrpSpPr>
            <p:nvPr/>
          </p:nvGrpSpPr>
          <p:grpSpPr bwMode="auto">
            <a:xfrm rot="3055760">
              <a:off x="4513303" y="3191089"/>
              <a:ext cx="506725" cy="290306"/>
              <a:chOff x="7380" y="4680"/>
              <a:chExt cx="556" cy="177"/>
            </a:xfrm>
          </p:grpSpPr>
          <p:sp>
            <p:nvSpPr>
              <p:cNvPr id="100"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01"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91" name="Text Box 75"/>
            <p:cNvSpPr txBox="1">
              <a:spLocks noChangeArrowheads="1"/>
            </p:cNvSpPr>
            <p:nvPr/>
          </p:nvSpPr>
          <p:spPr bwMode="auto">
            <a:xfrm>
              <a:off x="4391259" y="3372460"/>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Gia</a:t>
              </a:r>
              <a:endParaRPr lang="en-US" sz="1600" b="0" dirty="0">
                <a:solidFill>
                  <a:schemeClr val="tx2"/>
                </a:solidFill>
                <a:cs typeface="Tahoma" panose="020B0604030504040204" pitchFamily="34" charset="0"/>
              </a:endParaRPr>
            </a:p>
          </p:txBody>
        </p:sp>
        <p:sp>
          <p:nvSpPr>
            <p:cNvPr id="92" name="Rectangle 55"/>
            <p:cNvSpPr>
              <a:spLocks noChangeArrowheads="1"/>
            </p:cNvSpPr>
            <p:nvPr/>
          </p:nvSpPr>
          <p:spPr bwMode="auto">
            <a:xfrm>
              <a:off x="3226325" y="2764904"/>
              <a:ext cx="1355457" cy="4572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a:solidFill>
                    <a:schemeClr val="tx2"/>
                  </a:solidFill>
                  <a:cs typeface="Tahoma" panose="020B0604030504040204" pitchFamily="34" charset="0"/>
                </a:rPr>
                <a:t>SANPHAM</a:t>
              </a:r>
            </a:p>
          </p:txBody>
        </p:sp>
        <p:sp>
          <p:nvSpPr>
            <p:cNvPr id="93" name="Oval 53"/>
            <p:cNvSpPr>
              <a:spLocks noChangeArrowheads="1"/>
            </p:cNvSpPr>
            <p:nvPr/>
          </p:nvSpPr>
          <p:spPr bwMode="auto">
            <a:xfrm>
              <a:off x="4912596" y="3329971"/>
              <a:ext cx="732003" cy="338178"/>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600" b="0">
                <a:solidFill>
                  <a:schemeClr val="tx2"/>
                </a:solidFill>
                <a:cs typeface="Tahoma" pitchFamily="34" charset="0"/>
              </a:endParaRPr>
            </a:p>
          </p:txBody>
        </p:sp>
        <p:sp>
          <p:nvSpPr>
            <p:cNvPr id="94" name="Oval 53"/>
            <p:cNvSpPr>
              <a:spLocks noChangeArrowheads="1"/>
            </p:cNvSpPr>
            <p:nvPr/>
          </p:nvSpPr>
          <p:spPr bwMode="auto">
            <a:xfrm>
              <a:off x="2425497" y="3593447"/>
              <a:ext cx="1317808" cy="374362"/>
            </a:xfrm>
            <a:prstGeom prst="ellipse">
              <a:avLst/>
            </a:prstGeom>
            <a:noFill/>
            <a:ln w="25400" algn="ctr">
              <a:solidFill>
                <a:schemeClr val="accent6">
                  <a:lumMod val="75000"/>
                </a:schemeClr>
              </a:solidFill>
              <a:prstDash val="sysDash"/>
              <a:round/>
              <a:headEnd/>
              <a:tailEnd/>
            </a:ln>
            <a:effectLst/>
          </p:spPr>
          <p:txBody>
            <a:bodyPr/>
            <a:lstStyle/>
            <a:p>
              <a:pPr algn="ctr">
                <a:defRPr/>
              </a:pPr>
              <a:endParaRPr lang="en-US" sz="1600" b="0">
                <a:solidFill>
                  <a:schemeClr val="tx2"/>
                </a:solidFill>
                <a:cs typeface="Tahoma" pitchFamily="34" charset="0"/>
              </a:endParaRPr>
            </a:p>
          </p:txBody>
        </p:sp>
        <p:grpSp>
          <p:nvGrpSpPr>
            <p:cNvPr id="95" name="Group 72"/>
            <p:cNvGrpSpPr>
              <a:grpSpLocks/>
            </p:cNvGrpSpPr>
            <p:nvPr/>
          </p:nvGrpSpPr>
          <p:grpSpPr bwMode="auto">
            <a:xfrm rot="6921605">
              <a:off x="2878592" y="3334015"/>
              <a:ext cx="493713" cy="215437"/>
              <a:chOff x="7380" y="4680"/>
              <a:chExt cx="556" cy="177"/>
            </a:xfrm>
          </p:grpSpPr>
          <p:sp>
            <p:nvSpPr>
              <p:cNvPr id="98"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99"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96" name="Text Box 75"/>
            <p:cNvSpPr txBox="1">
              <a:spLocks noChangeArrowheads="1"/>
            </p:cNvSpPr>
            <p:nvPr/>
          </p:nvSpPr>
          <p:spPr bwMode="auto">
            <a:xfrm>
              <a:off x="2293343" y="3635988"/>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NgayHieuLuc</a:t>
              </a:r>
              <a:endParaRPr lang="en-US" sz="1600" b="0" dirty="0">
                <a:solidFill>
                  <a:schemeClr val="tx2"/>
                </a:solidFill>
                <a:cs typeface="Tahoma" panose="020B0604030504040204" pitchFamily="34" charset="0"/>
              </a:endParaRPr>
            </a:p>
          </p:txBody>
        </p:sp>
      </p:grpSp>
      <p:grpSp>
        <p:nvGrpSpPr>
          <p:cNvPr id="5" name="Group 4"/>
          <p:cNvGrpSpPr/>
          <p:nvPr/>
        </p:nvGrpSpPr>
        <p:grpSpPr>
          <a:xfrm>
            <a:off x="1621897" y="4969896"/>
            <a:ext cx="8640406" cy="1002607"/>
            <a:chOff x="1621897" y="4710013"/>
            <a:chExt cx="8640406" cy="1002607"/>
          </a:xfrm>
        </p:grpSpPr>
        <p:grpSp>
          <p:nvGrpSpPr>
            <p:cNvPr id="113" name="Group 11"/>
            <p:cNvGrpSpPr>
              <a:grpSpLocks/>
            </p:cNvGrpSpPr>
            <p:nvPr/>
          </p:nvGrpSpPr>
          <p:grpSpPr bwMode="auto">
            <a:xfrm>
              <a:off x="3120743" y="4710013"/>
              <a:ext cx="5025542" cy="762116"/>
              <a:chOff x="1600200" y="3048000"/>
              <a:chExt cx="4343400" cy="762000"/>
            </a:xfrm>
          </p:grpSpPr>
          <p:grpSp>
            <p:nvGrpSpPr>
              <p:cNvPr id="160" name="Group 23"/>
              <p:cNvGrpSpPr>
                <a:grpSpLocks/>
              </p:cNvGrpSpPr>
              <p:nvPr/>
            </p:nvGrpSpPr>
            <p:grpSpPr bwMode="auto">
              <a:xfrm>
                <a:off x="1600200" y="3048000"/>
                <a:ext cx="4343400" cy="762000"/>
                <a:chOff x="1600200" y="2324622"/>
                <a:chExt cx="4343400" cy="762000"/>
              </a:xfrm>
            </p:grpSpPr>
            <p:grpSp>
              <p:nvGrpSpPr>
                <p:cNvPr id="163" name="Group 11"/>
                <p:cNvGrpSpPr>
                  <a:grpSpLocks/>
                </p:cNvGrpSpPr>
                <p:nvPr/>
              </p:nvGrpSpPr>
              <p:grpSpPr bwMode="auto">
                <a:xfrm>
                  <a:off x="4876800" y="2408738"/>
                  <a:ext cx="1066800" cy="523140"/>
                  <a:chOff x="0" y="5228138"/>
                  <a:chExt cx="1066800" cy="523140"/>
                </a:xfrm>
              </p:grpSpPr>
              <p:sp>
                <p:nvSpPr>
                  <p:cNvPr id="173" name="AutoShape 30"/>
                  <p:cNvSpPr>
                    <a:spLocks noChangeArrowheads="1"/>
                  </p:cNvSpPr>
                  <p:nvPr/>
                </p:nvSpPr>
                <p:spPr bwMode="auto">
                  <a:xfrm>
                    <a:off x="0" y="5296422"/>
                    <a:ext cx="10668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174" name="TextBox 25"/>
                  <p:cNvSpPr txBox="1">
                    <a:spLocks noChangeArrowheads="1"/>
                  </p:cNvSpPr>
                  <p:nvPr/>
                </p:nvSpPr>
                <p:spPr bwMode="auto">
                  <a:xfrm>
                    <a:off x="0" y="5228138"/>
                    <a:ext cx="1066800" cy="52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a:solidFill>
                          <a:schemeClr val="tx2"/>
                        </a:solidFill>
                        <a:cs typeface="Tahoma" panose="020B0604030504040204" pitchFamily="34" charset="0"/>
                      </a:rPr>
                      <a:t>LICHSU</a:t>
                    </a:r>
                  </a:p>
                  <a:p>
                    <a:pPr algn="ctr" eaLnBrk="1" hangingPunct="1"/>
                    <a:r>
                      <a:rPr lang="en-US" sz="1400" b="1" dirty="0">
                        <a:solidFill>
                          <a:schemeClr val="tx2"/>
                        </a:solidFill>
                        <a:cs typeface="Tahoma" panose="020B0604030504040204" pitchFamily="34" charset="0"/>
                      </a:rPr>
                      <a:t>GIA</a:t>
                    </a:r>
                  </a:p>
                </p:txBody>
              </p:sp>
            </p:grpSp>
            <p:grpSp>
              <p:nvGrpSpPr>
                <p:cNvPr id="167" name="Group 14"/>
                <p:cNvGrpSpPr>
                  <a:grpSpLocks/>
                </p:cNvGrpSpPr>
                <p:nvPr/>
              </p:nvGrpSpPr>
              <p:grpSpPr bwMode="auto">
                <a:xfrm>
                  <a:off x="1600200" y="2514600"/>
                  <a:ext cx="1143000" cy="381000"/>
                  <a:chOff x="3962400" y="5334000"/>
                  <a:chExt cx="1143000" cy="381000"/>
                </a:xfrm>
              </p:grpSpPr>
              <p:sp>
                <p:nvSpPr>
                  <p:cNvPr id="171" name="AutoShape 30"/>
                  <p:cNvSpPr>
                    <a:spLocks noChangeArrowheads="1"/>
                  </p:cNvSpPr>
                  <p:nvPr/>
                </p:nvSpPr>
                <p:spPr bwMode="auto">
                  <a:xfrm>
                    <a:off x="3962400" y="5334000"/>
                    <a:ext cx="11430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172" name="TextBox 23"/>
                  <p:cNvSpPr txBox="1">
                    <a:spLocks noChangeArrowheads="1"/>
                  </p:cNvSpPr>
                  <p:nvPr/>
                </p:nvSpPr>
                <p:spPr bwMode="auto">
                  <a:xfrm>
                    <a:off x="3962400" y="5371578"/>
                    <a:ext cx="1066800" cy="30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a:solidFill>
                          <a:schemeClr val="tx2"/>
                        </a:solidFill>
                        <a:cs typeface="Tahoma" panose="020B0604030504040204" pitchFamily="34" charset="0"/>
                      </a:rPr>
                      <a:t>SANPHAM</a:t>
                    </a:r>
                  </a:p>
                </p:txBody>
              </p:sp>
            </p:grpSp>
            <p:grpSp>
              <p:nvGrpSpPr>
                <p:cNvPr id="168" name="Group 42"/>
                <p:cNvGrpSpPr>
                  <a:grpSpLocks/>
                </p:cNvGrpSpPr>
                <p:nvPr/>
              </p:nvGrpSpPr>
              <p:grpSpPr bwMode="auto">
                <a:xfrm>
                  <a:off x="3276600" y="2324622"/>
                  <a:ext cx="1066800" cy="762000"/>
                  <a:chOff x="3276600" y="2514600"/>
                  <a:chExt cx="1066800" cy="762000"/>
                </a:xfrm>
              </p:grpSpPr>
              <p:sp>
                <p:nvSpPr>
                  <p:cNvPr id="169" name="Diamond 168"/>
                  <p:cNvSpPr/>
                  <p:nvPr/>
                </p:nvSpPr>
                <p:spPr>
                  <a:xfrm>
                    <a:off x="3276600" y="2514600"/>
                    <a:ext cx="1066800" cy="761884"/>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0" name="TextBox 21"/>
                  <p:cNvSpPr txBox="1">
                    <a:spLocks noChangeArrowheads="1"/>
                  </p:cNvSpPr>
                  <p:nvPr/>
                </p:nvSpPr>
                <p:spPr bwMode="auto">
                  <a:xfrm>
                    <a:off x="3276600" y="2742156"/>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a:solidFill>
                          <a:schemeClr val="tx2"/>
                        </a:solidFill>
                        <a:cs typeface="Tahoma" panose="020B0604030504040204" pitchFamily="34" charset="0"/>
                      </a:rPr>
                      <a:t>Co</a:t>
                    </a:r>
                  </a:p>
                </p:txBody>
              </p:sp>
            </p:grpSp>
          </p:grpSp>
          <p:sp>
            <p:nvSpPr>
              <p:cNvPr id="161" name="TextBox 13"/>
              <p:cNvSpPr txBox="1">
                <a:spLocks noChangeArrowheads="1"/>
              </p:cNvSpPr>
              <p:nvPr/>
            </p:nvSpPr>
            <p:spPr bwMode="auto">
              <a:xfrm>
                <a:off x="2667000" y="3429000"/>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1,n</a:t>
                </a:r>
              </a:p>
            </p:txBody>
          </p:sp>
          <p:sp>
            <p:nvSpPr>
              <p:cNvPr id="162" name="TextBox 14"/>
              <p:cNvSpPr txBox="1">
                <a:spLocks noChangeArrowheads="1"/>
              </p:cNvSpPr>
              <p:nvPr/>
            </p:nvSpPr>
            <p:spPr bwMode="auto">
              <a:xfrm>
                <a:off x="4191000" y="3426023"/>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1,n</a:t>
                </a:r>
              </a:p>
            </p:txBody>
          </p:sp>
        </p:grpSp>
        <p:grpSp>
          <p:nvGrpSpPr>
            <p:cNvPr id="115" name="Group 29"/>
            <p:cNvGrpSpPr>
              <a:grpSpLocks/>
            </p:cNvGrpSpPr>
            <p:nvPr/>
          </p:nvGrpSpPr>
          <p:grpSpPr bwMode="auto">
            <a:xfrm rot="9812855">
              <a:off x="2415405" y="5167283"/>
              <a:ext cx="705338" cy="93675"/>
              <a:chOff x="2362200" y="4173538"/>
              <a:chExt cx="1006475" cy="187325"/>
            </a:xfrm>
            <a:solidFill>
              <a:schemeClr val="tx1"/>
            </a:solidFill>
          </p:grpSpPr>
          <p:sp>
            <p:nvSpPr>
              <p:cNvPr id="156" name="Line 109"/>
              <p:cNvSpPr>
                <a:spLocks noChangeShapeType="1"/>
              </p:cNvSpPr>
              <p:nvPr/>
            </p:nvSpPr>
            <p:spPr bwMode="auto">
              <a:xfrm flipV="1">
                <a:off x="2362200" y="4268253"/>
                <a:ext cx="791980" cy="1052"/>
              </a:xfrm>
              <a:prstGeom prst="line">
                <a:avLst/>
              </a:prstGeom>
              <a:grpFill/>
              <a:ln w="25400">
                <a:solidFill>
                  <a:schemeClr val="tx2"/>
                </a:solidFill>
                <a:round/>
                <a:headEnd/>
                <a:tailEnd/>
              </a:ln>
            </p:spPr>
            <p:txBody>
              <a:bodyPr/>
              <a:lstStyle/>
              <a:p>
                <a:pPr algn="ctr"/>
                <a:endParaRPr lang="en-US"/>
              </a:p>
            </p:txBody>
          </p:sp>
          <p:sp>
            <p:nvSpPr>
              <p:cNvPr id="157" name="Oval 110"/>
              <p:cNvSpPr>
                <a:spLocks noChangeArrowheads="1"/>
              </p:cNvSpPr>
              <p:nvPr/>
            </p:nvSpPr>
            <p:spPr bwMode="auto">
              <a:xfrm>
                <a:off x="3170680" y="4173538"/>
                <a:ext cx="197995" cy="187325"/>
              </a:xfrm>
              <a:prstGeom prst="ellipse">
                <a:avLst/>
              </a:prstGeom>
              <a:grp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121" name="TextBox 33"/>
            <p:cNvSpPr txBox="1">
              <a:spLocks noChangeArrowheads="1"/>
            </p:cNvSpPr>
            <p:nvPr/>
          </p:nvSpPr>
          <p:spPr bwMode="auto">
            <a:xfrm>
              <a:off x="1621897" y="5091071"/>
              <a:ext cx="881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MaSP</a:t>
              </a:r>
              <a:endParaRPr lang="en-US" sz="1400" dirty="0">
                <a:solidFill>
                  <a:schemeClr val="tx2"/>
                </a:solidFill>
                <a:cs typeface="Tahoma" panose="020B0604030504040204" pitchFamily="34" charset="0"/>
              </a:endParaRPr>
            </a:p>
          </p:txBody>
        </p:sp>
        <p:grpSp>
          <p:nvGrpSpPr>
            <p:cNvPr id="122" name="Group 34"/>
            <p:cNvGrpSpPr>
              <a:grpSpLocks/>
            </p:cNvGrpSpPr>
            <p:nvPr/>
          </p:nvGrpSpPr>
          <p:grpSpPr bwMode="auto">
            <a:xfrm>
              <a:off x="8127034" y="4888536"/>
              <a:ext cx="705338" cy="93675"/>
              <a:chOff x="2362200" y="4173538"/>
              <a:chExt cx="1006475" cy="187325"/>
            </a:xfrm>
            <a:solidFill>
              <a:schemeClr val="tx1"/>
            </a:solidFill>
          </p:grpSpPr>
          <p:sp>
            <p:nvSpPr>
              <p:cNvPr id="154" name="Line 109"/>
              <p:cNvSpPr>
                <a:spLocks noChangeShapeType="1"/>
              </p:cNvSpPr>
              <p:nvPr/>
            </p:nvSpPr>
            <p:spPr bwMode="auto">
              <a:xfrm flipV="1">
                <a:off x="2362200" y="4268253"/>
                <a:ext cx="791980" cy="1052"/>
              </a:xfrm>
              <a:prstGeom prst="line">
                <a:avLst/>
              </a:prstGeom>
              <a:grpFill/>
              <a:ln w="25400">
                <a:solidFill>
                  <a:schemeClr val="tx2"/>
                </a:solidFill>
                <a:round/>
                <a:headEnd/>
                <a:tailEnd/>
              </a:ln>
            </p:spPr>
            <p:txBody>
              <a:bodyPr/>
              <a:lstStyle/>
              <a:p>
                <a:pPr algn="ctr"/>
                <a:endParaRPr lang="en-US"/>
              </a:p>
            </p:txBody>
          </p:sp>
          <p:sp>
            <p:nvSpPr>
              <p:cNvPr id="155" name="Oval 110"/>
              <p:cNvSpPr>
                <a:spLocks noChangeArrowheads="1"/>
              </p:cNvSpPr>
              <p:nvPr/>
            </p:nvSpPr>
            <p:spPr bwMode="auto">
              <a:xfrm>
                <a:off x="3170680" y="4173538"/>
                <a:ext cx="197995" cy="187325"/>
              </a:xfrm>
              <a:prstGeom prst="ellipse">
                <a:avLst/>
              </a:prstGeom>
              <a:grp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cxnSp>
          <p:nvCxnSpPr>
            <p:cNvPr id="123" name="Straight Connector 122"/>
            <p:cNvCxnSpPr/>
            <p:nvPr/>
          </p:nvCxnSpPr>
          <p:spPr bwMode="auto">
            <a:xfrm>
              <a:off x="4443254" y="5089426"/>
              <a:ext cx="617172"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auto">
            <a:xfrm>
              <a:off x="6294770" y="5089426"/>
              <a:ext cx="617172"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nvGrpSpPr>
            <p:cNvPr id="125" name="Group 42"/>
            <p:cNvGrpSpPr>
              <a:grpSpLocks/>
            </p:cNvGrpSpPr>
            <p:nvPr/>
          </p:nvGrpSpPr>
          <p:grpSpPr bwMode="auto">
            <a:xfrm>
              <a:off x="8146286" y="5091071"/>
              <a:ext cx="705338" cy="93675"/>
              <a:chOff x="2362200" y="4173538"/>
              <a:chExt cx="1006475" cy="187325"/>
            </a:xfrm>
            <a:solidFill>
              <a:schemeClr val="tx1"/>
            </a:solidFill>
          </p:grpSpPr>
          <p:sp>
            <p:nvSpPr>
              <p:cNvPr id="148" name="Line 109"/>
              <p:cNvSpPr>
                <a:spLocks noChangeShapeType="1"/>
              </p:cNvSpPr>
              <p:nvPr/>
            </p:nvSpPr>
            <p:spPr bwMode="auto">
              <a:xfrm flipV="1">
                <a:off x="2362200" y="4268253"/>
                <a:ext cx="791980" cy="1052"/>
              </a:xfrm>
              <a:prstGeom prst="line">
                <a:avLst/>
              </a:prstGeom>
              <a:grpFill/>
              <a:ln w="25400">
                <a:solidFill>
                  <a:schemeClr val="tx2"/>
                </a:solidFill>
                <a:round/>
                <a:headEnd/>
                <a:tailEnd/>
              </a:ln>
            </p:spPr>
            <p:txBody>
              <a:bodyPr/>
              <a:lstStyle/>
              <a:p>
                <a:pPr algn="ctr"/>
                <a:endParaRPr lang="en-US"/>
              </a:p>
            </p:txBody>
          </p:sp>
          <p:sp>
            <p:nvSpPr>
              <p:cNvPr id="153" name="Oval 110"/>
              <p:cNvSpPr>
                <a:spLocks noChangeArrowheads="1"/>
              </p:cNvSpPr>
              <p:nvPr/>
            </p:nvSpPr>
            <p:spPr bwMode="auto">
              <a:xfrm>
                <a:off x="3170680" y="4173538"/>
                <a:ext cx="197995" cy="187325"/>
              </a:xfrm>
              <a:prstGeom prst="ellipse">
                <a:avLst/>
              </a:prstGeom>
              <a:grp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126" name="TextBox 45"/>
            <p:cNvSpPr txBox="1">
              <a:spLocks noChangeArrowheads="1"/>
            </p:cNvSpPr>
            <p:nvPr/>
          </p:nvSpPr>
          <p:spPr bwMode="auto">
            <a:xfrm>
              <a:off x="8675290" y="4710013"/>
              <a:ext cx="1587013"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NgayHieuLuc</a:t>
              </a:r>
              <a:endParaRPr lang="en-US" sz="1400" dirty="0">
                <a:solidFill>
                  <a:schemeClr val="tx2"/>
                </a:solidFill>
                <a:cs typeface="Tahoma" panose="020B0604030504040204" pitchFamily="34" charset="0"/>
              </a:endParaRPr>
            </a:p>
          </p:txBody>
        </p:sp>
        <p:sp>
          <p:nvSpPr>
            <p:cNvPr id="127" name="TextBox 46"/>
            <p:cNvSpPr txBox="1">
              <a:spLocks noChangeArrowheads="1"/>
            </p:cNvSpPr>
            <p:nvPr/>
          </p:nvSpPr>
          <p:spPr bwMode="auto">
            <a:xfrm>
              <a:off x="8405781" y="5011094"/>
              <a:ext cx="1675181"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MaSP</a:t>
              </a:r>
              <a:endParaRPr lang="en-US" sz="1400" dirty="0">
                <a:solidFill>
                  <a:schemeClr val="tx2"/>
                </a:solidFill>
                <a:cs typeface="Tahoma" panose="020B0604030504040204" pitchFamily="34" charset="0"/>
              </a:endParaRPr>
            </a:p>
          </p:txBody>
        </p:sp>
        <p:grpSp>
          <p:nvGrpSpPr>
            <p:cNvPr id="132" name="Group 47"/>
            <p:cNvGrpSpPr>
              <a:grpSpLocks/>
            </p:cNvGrpSpPr>
            <p:nvPr/>
          </p:nvGrpSpPr>
          <p:grpSpPr bwMode="auto">
            <a:xfrm rot="1649637">
              <a:off x="7002923" y="5365642"/>
              <a:ext cx="705343" cy="93675"/>
              <a:chOff x="2288024" y="4220064"/>
              <a:chExt cx="1006481" cy="187325"/>
            </a:xfrm>
          </p:grpSpPr>
          <p:sp>
            <p:nvSpPr>
              <p:cNvPr id="138" name="Line 109"/>
              <p:cNvSpPr>
                <a:spLocks noChangeShapeType="1"/>
              </p:cNvSpPr>
              <p:nvPr/>
            </p:nvSpPr>
            <p:spPr bwMode="auto">
              <a:xfrm flipV="1">
                <a:off x="2288024" y="4314778"/>
                <a:ext cx="791979"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39" name="Oval 110"/>
              <p:cNvSpPr>
                <a:spLocks noChangeArrowheads="1"/>
              </p:cNvSpPr>
              <p:nvPr/>
            </p:nvSpPr>
            <p:spPr bwMode="auto">
              <a:xfrm>
                <a:off x="3096510" y="4220064"/>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137" name="TextBox 53"/>
            <p:cNvSpPr txBox="1">
              <a:spLocks noChangeArrowheads="1"/>
            </p:cNvSpPr>
            <p:nvPr/>
          </p:nvSpPr>
          <p:spPr bwMode="auto">
            <a:xfrm>
              <a:off x="7010312" y="5404796"/>
              <a:ext cx="1675181"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Gia</a:t>
              </a:r>
              <a:endParaRPr lang="en-US" sz="1400" dirty="0">
                <a:solidFill>
                  <a:schemeClr val="tx2"/>
                </a:solidFill>
                <a:cs typeface="Tahoma" panose="020B0604030504040204" pitchFamily="34" charset="0"/>
              </a:endParaRPr>
            </a:p>
          </p:txBody>
        </p:sp>
      </p:grpSp>
      <p:sp>
        <p:nvSpPr>
          <p:cNvPr id="175" name="AutoShape 120"/>
          <p:cNvSpPr>
            <a:spLocks noChangeArrowheads="1"/>
          </p:cNvSpPr>
          <p:nvPr/>
        </p:nvSpPr>
        <p:spPr bwMode="auto">
          <a:xfrm flipH="1">
            <a:off x="5430636" y="4100924"/>
            <a:ext cx="425227" cy="459504"/>
          </a:xfrm>
          <a:prstGeom prst="downArrow">
            <a:avLst>
              <a:gd name="adj1" fmla="val 50000"/>
              <a:gd name="adj2" fmla="val 25000"/>
            </a:avLst>
          </a:prstGeom>
          <a:solidFill>
            <a:schemeClr val="accent1"/>
          </a:solidFill>
          <a:ln w="9525">
            <a:solidFill>
              <a:schemeClr val="accent1"/>
            </a:solidFill>
            <a:miter lim="800000"/>
            <a:headEnd/>
            <a:tailEnd/>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Tree>
    <p:extLst>
      <p:ext uri="{BB962C8B-B14F-4D97-AF65-F5344CB8AC3E}">
        <p14:creationId xmlns:p14="http://schemas.microsoft.com/office/powerpoint/2010/main" val="8628009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Các</a:t>
            </a:r>
            <a:r>
              <a:rPr lang="en-US" dirty="0"/>
              <a:t> </a:t>
            </a:r>
            <a:r>
              <a:rPr lang="en-US" dirty="0" err="1"/>
              <a:t>kiểu</a:t>
            </a:r>
            <a:r>
              <a:rPr lang="en-US" dirty="0"/>
              <a:t> </a:t>
            </a:r>
            <a:r>
              <a:rPr lang="en-US" dirty="0" err="1"/>
              <a:t>thực</a:t>
            </a:r>
            <a:r>
              <a:rPr lang="en-US" dirty="0"/>
              <a:t> </a:t>
            </a:r>
            <a:r>
              <a:rPr lang="en-US" dirty="0" err="1"/>
              <a:t>thể</a:t>
            </a:r>
            <a:r>
              <a:rPr lang="en-US" dirty="0"/>
              <a:t> con </a:t>
            </a:r>
          </a:p>
        </p:txBody>
      </p:sp>
      <p:sp>
        <p:nvSpPr>
          <p:cNvPr id="4" name="Content Placeholder 2"/>
          <p:cNvSpPr txBox="1">
            <a:spLocks/>
          </p:cNvSpPr>
          <p:nvPr/>
        </p:nvSpPr>
        <p:spPr>
          <a:xfrm>
            <a:off x="1339000" y="1681611"/>
            <a:ext cx="9812955" cy="54102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8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000" dirty="0"/>
              <a:t> </a:t>
            </a:r>
            <a:r>
              <a:rPr lang="en-US" sz="2000" dirty="0" err="1"/>
              <a:t>Giả</a:t>
            </a:r>
            <a:r>
              <a:rPr lang="en-US" sz="2000" dirty="0"/>
              <a:t> </a:t>
            </a:r>
            <a:r>
              <a:rPr lang="en-US" sz="2000" dirty="0" err="1"/>
              <a:t>sử</a:t>
            </a:r>
            <a:r>
              <a:rPr lang="en-US" sz="2000" dirty="0"/>
              <a:t> </a:t>
            </a:r>
            <a:r>
              <a:rPr lang="en-US" sz="2000" dirty="0" err="1"/>
              <a:t>thực</a:t>
            </a:r>
            <a:r>
              <a:rPr lang="en-US" sz="2000" dirty="0"/>
              <a:t> </a:t>
            </a:r>
            <a:r>
              <a:rPr lang="en-US" sz="2000" dirty="0" err="1"/>
              <a:t>thể</a:t>
            </a:r>
            <a:r>
              <a:rPr lang="en-US" sz="2000" dirty="0"/>
              <a:t> A </a:t>
            </a:r>
            <a:r>
              <a:rPr lang="en-US" sz="2000" dirty="0" err="1"/>
              <a:t>có</a:t>
            </a:r>
            <a:r>
              <a:rPr lang="en-US" sz="2000" dirty="0"/>
              <a:t> </a:t>
            </a:r>
            <a:r>
              <a:rPr lang="en-US" sz="2000" dirty="0" err="1"/>
              <a:t>thực</a:t>
            </a:r>
            <a:r>
              <a:rPr lang="en-US" sz="2000" dirty="0"/>
              <a:t> </a:t>
            </a:r>
            <a:r>
              <a:rPr lang="en-US" sz="2000" dirty="0" err="1"/>
              <a:t>thể</a:t>
            </a:r>
            <a:r>
              <a:rPr lang="en-US" sz="2000" dirty="0"/>
              <a:t> con </a:t>
            </a:r>
            <a:r>
              <a:rPr lang="en-US" sz="2000" dirty="0" err="1"/>
              <a:t>là</a:t>
            </a:r>
            <a:r>
              <a:rPr lang="en-US" sz="2000" dirty="0"/>
              <a:t> B. </a:t>
            </a:r>
            <a:r>
              <a:rPr lang="en-US" sz="2000" dirty="0" err="1"/>
              <a:t>Có</a:t>
            </a:r>
            <a:r>
              <a:rPr lang="en-US" sz="2000" dirty="0"/>
              <a:t> 2 </a:t>
            </a:r>
            <a:r>
              <a:rPr lang="en-US" sz="2000" dirty="0" err="1"/>
              <a:t>cách</a:t>
            </a:r>
            <a:r>
              <a:rPr lang="en-US" sz="2000" dirty="0"/>
              <a:t> </a:t>
            </a:r>
            <a:r>
              <a:rPr lang="en-US" sz="2000" dirty="0" err="1"/>
              <a:t>xử</a:t>
            </a:r>
            <a:r>
              <a:rPr lang="en-US" sz="2000" dirty="0"/>
              <a:t> </a:t>
            </a:r>
            <a:r>
              <a:rPr lang="en-US" sz="2000" dirty="0" err="1"/>
              <a:t>lý</a:t>
            </a:r>
            <a:r>
              <a:rPr lang="en-US" sz="2000" dirty="0"/>
              <a:t> </a:t>
            </a:r>
            <a:r>
              <a:rPr lang="en-US" sz="2000" dirty="0" err="1"/>
              <a:t>tùy</a:t>
            </a:r>
            <a:r>
              <a:rPr lang="en-US" sz="2000" dirty="0"/>
              <a:t> </a:t>
            </a:r>
            <a:r>
              <a:rPr lang="en-US" sz="2000" dirty="0" err="1"/>
              <a:t>chọn</a:t>
            </a:r>
            <a:r>
              <a:rPr lang="en-US" sz="2000" dirty="0"/>
              <a:t> </a:t>
            </a:r>
            <a:r>
              <a:rPr lang="en-US" sz="2000" dirty="0" err="1"/>
              <a:t>sau</a:t>
            </a:r>
            <a:r>
              <a:rPr lang="en-US" sz="2000" dirty="0"/>
              <a:t>:</a:t>
            </a:r>
          </a:p>
          <a:p>
            <a:r>
              <a:rPr lang="en-US" sz="2000" b="1" i="1" dirty="0" err="1"/>
              <a:t>Quy</a:t>
            </a:r>
            <a:r>
              <a:rPr lang="en-US" sz="2000" b="1" i="1" dirty="0"/>
              <a:t> </a:t>
            </a:r>
            <a:r>
              <a:rPr lang="en-US" sz="2000" b="1" i="1" dirty="0" err="1"/>
              <a:t>tắc</a:t>
            </a:r>
            <a:r>
              <a:rPr lang="en-US" sz="2000" b="1" i="1" dirty="0"/>
              <a:t> 1: </a:t>
            </a:r>
            <a:r>
              <a:rPr lang="en-US" sz="2000" i="1" dirty="0" err="1"/>
              <a:t>Loại</a:t>
            </a:r>
            <a:r>
              <a:rPr lang="en-US" sz="2000" i="1" dirty="0"/>
              <a:t> </a:t>
            </a:r>
            <a:r>
              <a:rPr lang="en-US" sz="2000" i="1" dirty="0" err="1"/>
              <a:t>bỏ</a:t>
            </a:r>
            <a:r>
              <a:rPr lang="en-US" sz="2000" i="1" dirty="0"/>
              <a:t> </a:t>
            </a:r>
            <a:r>
              <a:rPr lang="en-US" sz="2000" i="1" dirty="0" err="1"/>
              <a:t>kiểu</a:t>
            </a:r>
            <a:r>
              <a:rPr lang="en-US" sz="2000" i="1" dirty="0"/>
              <a:t> </a:t>
            </a:r>
            <a:r>
              <a:rPr lang="en-US" sz="2000" i="1" dirty="0" err="1"/>
              <a:t>thực</a:t>
            </a:r>
            <a:r>
              <a:rPr lang="en-US" sz="2000" i="1" dirty="0"/>
              <a:t> </a:t>
            </a:r>
            <a:r>
              <a:rPr lang="en-US" sz="2000" i="1" dirty="0" err="1"/>
              <a:t>thể</a:t>
            </a:r>
            <a:r>
              <a:rPr lang="en-US" sz="2000" i="1" dirty="0"/>
              <a:t> B </a:t>
            </a:r>
            <a:r>
              <a:rPr lang="en-US" sz="2000" i="1" dirty="0" err="1"/>
              <a:t>và</a:t>
            </a:r>
            <a:r>
              <a:rPr lang="en-US" sz="2000" i="1" dirty="0"/>
              <a:t> </a:t>
            </a:r>
            <a:r>
              <a:rPr lang="en-US" sz="2000" i="1" dirty="0" err="1"/>
              <a:t>bổ</a:t>
            </a:r>
            <a:r>
              <a:rPr lang="en-US" sz="2000" i="1" dirty="0"/>
              <a:t> sung </a:t>
            </a:r>
            <a:r>
              <a:rPr lang="en-US" sz="2000" i="1" dirty="0" err="1"/>
              <a:t>mọi</a:t>
            </a:r>
            <a:r>
              <a:rPr lang="en-US" sz="2000" i="1" dirty="0"/>
              <a:t> </a:t>
            </a:r>
            <a:r>
              <a:rPr lang="en-US" sz="2000" i="1" dirty="0" err="1"/>
              <a:t>kiểu</a:t>
            </a:r>
            <a:r>
              <a:rPr lang="en-US" sz="2000" i="1" dirty="0"/>
              <a:t> </a:t>
            </a:r>
            <a:r>
              <a:rPr lang="en-US" sz="2000" i="1" dirty="0" err="1"/>
              <a:t>thực</a:t>
            </a:r>
            <a:r>
              <a:rPr lang="en-US" sz="2000" i="1" dirty="0"/>
              <a:t> </a:t>
            </a:r>
            <a:r>
              <a:rPr lang="en-US" sz="2000" i="1" dirty="0" err="1"/>
              <a:t>thể</a:t>
            </a:r>
            <a:r>
              <a:rPr lang="en-US" sz="2000" i="1" dirty="0"/>
              <a:t> </a:t>
            </a:r>
            <a:r>
              <a:rPr lang="en-US" sz="2000" i="1" dirty="0" err="1"/>
              <a:t>của</a:t>
            </a:r>
            <a:r>
              <a:rPr lang="en-US" sz="2000" i="1" dirty="0"/>
              <a:t> B </a:t>
            </a:r>
            <a:r>
              <a:rPr lang="en-US" sz="2000" i="1" dirty="0" err="1"/>
              <a:t>vào</a:t>
            </a:r>
            <a:r>
              <a:rPr lang="en-US" sz="2000" i="1" dirty="0"/>
              <a:t> </a:t>
            </a:r>
            <a:r>
              <a:rPr lang="vi-VN" sz="2000" dirty="0"/>
              <a:t>A, đồng thời thêm một kiểu thuộc tính </a:t>
            </a:r>
            <a:r>
              <a:rPr lang="en-US" sz="2000" dirty="0"/>
              <a:t> </a:t>
            </a:r>
            <a:r>
              <a:rPr lang="vi-VN" sz="2000" dirty="0"/>
              <a:t>cho phép phân loại các thực thể của A</a:t>
            </a:r>
            <a:r>
              <a:rPr lang="en-US" sz="2000" dirty="0"/>
              <a:t> (</a:t>
            </a:r>
            <a:r>
              <a:rPr lang="en-US" sz="2000" dirty="0" err="1"/>
              <a:t>thuộc</a:t>
            </a:r>
            <a:r>
              <a:rPr lang="en-US" sz="2000" dirty="0"/>
              <a:t> B hay </a:t>
            </a:r>
            <a:r>
              <a:rPr lang="en-US" sz="2000" dirty="0" err="1"/>
              <a:t>không</a:t>
            </a:r>
            <a:r>
              <a:rPr lang="en-US" sz="2000" dirty="0"/>
              <a:t> </a:t>
            </a:r>
            <a:r>
              <a:rPr lang="en-US" sz="2000" dirty="0" err="1"/>
              <a:t>thuộc</a:t>
            </a:r>
            <a:r>
              <a:rPr lang="en-US" sz="2000" dirty="0"/>
              <a:t> B). </a:t>
            </a:r>
            <a:r>
              <a:rPr lang="en-US" sz="2000" dirty="0" err="1"/>
              <a:t>Chuyển</a:t>
            </a:r>
            <a:r>
              <a:rPr lang="en-US" sz="2000" dirty="0"/>
              <a:t> </a:t>
            </a:r>
            <a:r>
              <a:rPr lang="en-US" sz="2000" dirty="0" err="1"/>
              <a:t>mọi</a:t>
            </a:r>
            <a:r>
              <a:rPr lang="en-US" sz="2000" dirty="0"/>
              <a:t> </a:t>
            </a:r>
            <a:r>
              <a:rPr lang="en-US" sz="2000" dirty="0" err="1"/>
              <a:t>kiểu</a:t>
            </a:r>
            <a:r>
              <a:rPr lang="en-US" sz="2000" dirty="0"/>
              <a:t> </a:t>
            </a:r>
            <a:r>
              <a:rPr lang="en-US" sz="2000" dirty="0" err="1"/>
              <a:t>liên</a:t>
            </a:r>
            <a:r>
              <a:rPr lang="en-US" sz="2000" dirty="0"/>
              <a:t> </a:t>
            </a:r>
            <a:r>
              <a:rPr lang="en-US" sz="2000" dirty="0" err="1"/>
              <a:t>kết</a:t>
            </a:r>
            <a:r>
              <a:rPr lang="en-US" sz="2000" dirty="0"/>
              <a:t> </a:t>
            </a:r>
            <a:r>
              <a:rPr lang="en-US" sz="2000" dirty="0" err="1"/>
              <a:t>với</a:t>
            </a:r>
            <a:r>
              <a:rPr lang="en-US" sz="2000" dirty="0"/>
              <a:t> B sang A.</a:t>
            </a:r>
          </a:p>
          <a:p>
            <a:endParaRPr lang="en-US" sz="2000" dirty="0"/>
          </a:p>
          <a:p>
            <a:endParaRPr lang="en-US" sz="2000" dirty="0"/>
          </a:p>
          <a:p>
            <a:endParaRPr lang="en-US" sz="2000" dirty="0"/>
          </a:p>
          <a:p>
            <a:endParaRPr lang="en-US" sz="2000" dirty="0"/>
          </a:p>
          <a:p>
            <a:r>
              <a:rPr lang="vi-VN" sz="2000" dirty="0"/>
              <a:t>Khi loại người là VIENCHUC thì các thuộc tính bút hiệu và số tác phẩm không</a:t>
            </a:r>
            <a:r>
              <a:rPr lang="en-US" sz="2000" dirty="0"/>
              <a:t> </a:t>
            </a:r>
            <a:r>
              <a:rPr lang="vi-VN" sz="2000" dirty="0"/>
              <a:t>dùng tới, nghĩa là không có giá trị. Tuy nhiên để cho các kiểu thuộc tính đối</a:t>
            </a:r>
            <a:r>
              <a:rPr lang="en-US" sz="2000" dirty="0"/>
              <a:t> </a:t>
            </a:r>
            <a:r>
              <a:rPr lang="vi-VN" sz="2000" dirty="0"/>
              <a:t>với một thực thể luôn luôn có giá trị, trong trường hợp trên người ta gán cho</a:t>
            </a:r>
            <a:r>
              <a:rPr lang="en-US" sz="2000" dirty="0"/>
              <a:t> </a:t>
            </a:r>
            <a:r>
              <a:rPr lang="vi-VN" sz="2000" dirty="0"/>
              <a:t>kiểu thuộc tính một giá trị quy ước Null (được hiểu không tồn tại hoặc chưa</a:t>
            </a:r>
            <a:r>
              <a:rPr lang="en-US" sz="2000" dirty="0"/>
              <a:t> </a:t>
            </a:r>
            <a:r>
              <a:rPr lang="en-US" sz="2000" dirty="0" err="1"/>
              <a:t>biết</a:t>
            </a:r>
            <a:r>
              <a:rPr lang="en-US" sz="2000" dirty="0"/>
              <a:t>)</a:t>
            </a:r>
          </a:p>
        </p:txBody>
      </p:sp>
      <p:grpSp>
        <p:nvGrpSpPr>
          <p:cNvPr id="40" name="Group 39"/>
          <p:cNvGrpSpPr/>
          <p:nvPr/>
        </p:nvGrpSpPr>
        <p:grpSpPr>
          <a:xfrm>
            <a:off x="2957494" y="3162563"/>
            <a:ext cx="5530575" cy="1570658"/>
            <a:chOff x="2957494" y="3162563"/>
            <a:chExt cx="5530575" cy="1570658"/>
          </a:xfrm>
        </p:grpSpPr>
        <p:sp>
          <p:nvSpPr>
            <p:cNvPr id="7" name="Text Box 67"/>
            <p:cNvSpPr txBox="1">
              <a:spLocks noChangeArrowheads="1"/>
            </p:cNvSpPr>
            <p:nvPr/>
          </p:nvSpPr>
          <p:spPr bwMode="auto">
            <a:xfrm>
              <a:off x="6905954" y="3959322"/>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600" dirty="0" err="1">
                  <a:solidFill>
                    <a:schemeClr val="tx2"/>
                  </a:solidFill>
                  <a:cs typeface="Tahoma" panose="020B0604030504040204" pitchFamily="34" charset="0"/>
                </a:rPr>
                <a:t>LoaiNguoi</a:t>
              </a:r>
              <a:endParaRPr lang="en-US" sz="1600" b="0" dirty="0">
                <a:solidFill>
                  <a:schemeClr val="tx2"/>
                </a:solidFill>
                <a:cs typeface="Tahoma" panose="020B0604030504040204" pitchFamily="34" charset="0"/>
              </a:endParaRPr>
            </a:p>
          </p:txBody>
        </p:sp>
        <p:grpSp>
          <p:nvGrpSpPr>
            <p:cNvPr id="9" name="Group 41"/>
            <p:cNvGrpSpPr>
              <a:grpSpLocks/>
            </p:cNvGrpSpPr>
            <p:nvPr/>
          </p:nvGrpSpPr>
          <p:grpSpPr bwMode="auto">
            <a:xfrm rot="19889390">
              <a:off x="6150169" y="3478594"/>
              <a:ext cx="697926" cy="152400"/>
              <a:chOff x="7380" y="4680"/>
              <a:chExt cx="556" cy="177"/>
            </a:xfrm>
          </p:grpSpPr>
          <p:sp>
            <p:nvSpPr>
              <p:cNvPr id="34" name="Line 4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5"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0" name="Text Box 59"/>
            <p:cNvSpPr txBox="1">
              <a:spLocks noChangeArrowheads="1"/>
            </p:cNvSpPr>
            <p:nvPr/>
          </p:nvSpPr>
          <p:spPr bwMode="auto">
            <a:xfrm>
              <a:off x="6625064" y="3162563"/>
              <a:ext cx="9694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dirty="0" err="1">
                  <a:solidFill>
                    <a:schemeClr val="tx2"/>
                  </a:solidFill>
                  <a:cs typeface="Tahoma" panose="020B0604030504040204" pitchFamily="34" charset="0"/>
                </a:rPr>
                <a:t>SoCM</a:t>
              </a:r>
              <a:endParaRPr lang="en-US" sz="1600" b="0" dirty="0">
                <a:solidFill>
                  <a:schemeClr val="tx2"/>
                </a:solidFill>
                <a:cs typeface="Tahoma" panose="020B0604030504040204" pitchFamily="34" charset="0"/>
              </a:endParaRPr>
            </a:p>
          </p:txBody>
        </p:sp>
        <p:grpSp>
          <p:nvGrpSpPr>
            <p:cNvPr id="11" name="Group 60"/>
            <p:cNvGrpSpPr>
              <a:grpSpLocks/>
            </p:cNvGrpSpPr>
            <p:nvPr/>
          </p:nvGrpSpPr>
          <p:grpSpPr bwMode="auto">
            <a:xfrm rot="21269084">
              <a:off x="6206273" y="3707194"/>
              <a:ext cx="697926" cy="152400"/>
              <a:chOff x="7380" y="4680"/>
              <a:chExt cx="556" cy="177"/>
            </a:xfrm>
          </p:grpSpPr>
          <p:sp>
            <p:nvSpPr>
              <p:cNvPr id="32"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3" name="Oval 6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2" name="Text Box 63"/>
            <p:cNvSpPr txBox="1">
              <a:spLocks noChangeArrowheads="1"/>
            </p:cNvSpPr>
            <p:nvPr/>
          </p:nvSpPr>
          <p:spPr bwMode="auto">
            <a:xfrm>
              <a:off x="6684657" y="3592494"/>
              <a:ext cx="10771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dirty="0" err="1">
                  <a:solidFill>
                    <a:schemeClr val="tx2"/>
                  </a:solidFill>
                  <a:cs typeface="Tahoma" panose="020B0604030504040204" pitchFamily="34" charset="0"/>
                </a:rPr>
                <a:t>HoTen</a:t>
              </a:r>
              <a:endParaRPr lang="en-US" sz="1600" b="0" dirty="0">
                <a:solidFill>
                  <a:schemeClr val="tx2"/>
                </a:solidFill>
                <a:cs typeface="Tahoma" panose="020B0604030504040204" pitchFamily="34" charset="0"/>
              </a:endParaRPr>
            </a:p>
          </p:txBody>
        </p:sp>
        <p:grpSp>
          <p:nvGrpSpPr>
            <p:cNvPr id="13" name="Group 64"/>
            <p:cNvGrpSpPr>
              <a:grpSpLocks/>
            </p:cNvGrpSpPr>
            <p:nvPr/>
          </p:nvGrpSpPr>
          <p:grpSpPr bwMode="auto">
            <a:xfrm rot="1338437">
              <a:off x="6164941" y="3923996"/>
              <a:ext cx="697926" cy="152400"/>
              <a:chOff x="7380" y="4680"/>
              <a:chExt cx="556" cy="177"/>
            </a:xfrm>
          </p:grpSpPr>
          <p:sp>
            <p:nvSpPr>
              <p:cNvPr id="30" name="Line 65"/>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1" name="Oval 30"/>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grpSp>
          <p:nvGrpSpPr>
            <p:cNvPr id="14" name="Group 68"/>
            <p:cNvGrpSpPr>
              <a:grpSpLocks/>
            </p:cNvGrpSpPr>
            <p:nvPr/>
          </p:nvGrpSpPr>
          <p:grpSpPr bwMode="auto">
            <a:xfrm rot="2866945">
              <a:off x="6019925" y="4051252"/>
              <a:ext cx="493713" cy="215437"/>
              <a:chOff x="7380" y="4680"/>
              <a:chExt cx="556" cy="177"/>
            </a:xfrm>
          </p:grpSpPr>
          <p:sp>
            <p:nvSpPr>
              <p:cNvPr id="28" name="Line 6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9" name="Oval 70"/>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5" name="Text Box 71"/>
            <p:cNvSpPr txBox="1">
              <a:spLocks noChangeArrowheads="1"/>
            </p:cNvSpPr>
            <p:nvPr/>
          </p:nvSpPr>
          <p:spPr bwMode="auto">
            <a:xfrm>
              <a:off x="6000970" y="4363560"/>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ButHieu</a:t>
              </a:r>
              <a:endParaRPr lang="en-US" sz="1600" b="0" dirty="0">
                <a:solidFill>
                  <a:schemeClr val="tx2"/>
                </a:solidFill>
                <a:cs typeface="Tahoma" panose="020B0604030504040204" pitchFamily="34" charset="0"/>
              </a:endParaRPr>
            </a:p>
          </p:txBody>
        </p:sp>
        <p:grpSp>
          <p:nvGrpSpPr>
            <p:cNvPr id="16" name="Group 72"/>
            <p:cNvGrpSpPr>
              <a:grpSpLocks/>
            </p:cNvGrpSpPr>
            <p:nvPr/>
          </p:nvGrpSpPr>
          <p:grpSpPr bwMode="auto">
            <a:xfrm rot="3055760">
              <a:off x="5326212" y="4067487"/>
              <a:ext cx="506725" cy="290306"/>
              <a:chOff x="7380" y="4680"/>
              <a:chExt cx="556" cy="177"/>
            </a:xfrm>
          </p:grpSpPr>
          <p:sp>
            <p:nvSpPr>
              <p:cNvPr id="26"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7"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7" name="Text Box 75"/>
            <p:cNvSpPr txBox="1">
              <a:spLocks noChangeArrowheads="1"/>
            </p:cNvSpPr>
            <p:nvPr/>
          </p:nvSpPr>
          <p:spPr bwMode="auto">
            <a:xfrm>
              <a:off x="4913902" y="4392208"/>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CoQuan</a:t>
              </a:r>
              <a:r>
                <a:rPr lang="en-US" sz="1600" dirty="0">
                  <a:solidFill>
                    <a:schemeClr val="tx2"/>
                  </a:solidFill>
                  <a:cs typeface="Tahoma" panose="020B0604030504040204" pitchFamily="34" charset="0"/>
                </a:rPr>
                <a:t> c/t</a:t>
              </a:r>
              <a:endParaRPr lang="en-US" sz="1600" b="0" dirty="0">
                <a:solidFill>
                  <a:schemeClr val="tx2"/>
                </a:solidFill>
                <a:cs typeface="Tahoma" panose="020B0604030504040204" pitchFamily="34" charset="0"/>
              </a:endParaRPr>
            </a:p>
          </p:txBody>
        </p:sp>
        <p:sp>
          <p:nvSpPr>
            <p:cNvPr id="18" name="Rectangle 55"/>
            <p:cNvSpPr>
              <a:spLocks noChangeArrowheads="1"/>
            </p:cNvSpPr>
            <p:nvPr/>
          </p:nvSpPr>
          <p:spPr bwMode="auto">
            <a:xfrm>
              <a:off x="4857548" y="3554794"/>
              <a:ext cx="1355457" cy="4572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a:solidFill>
                    <a:schemeClr val="tx2"/>
                  </a:solidFill>
                  <a:cs typeface="Tahoma" panose="020B0604030504040204" pitchFamily="34" charset="0"/>
                </a:rPr>
                <a:t>NGUOI</a:t>
              </a:r>
            </a:p>
          </p:txBody>
        </p:sp>
        <p:grpSp>
          <p:nvGrpSpPr>
            <p:cNvPr id="21" name="Group 72"/>
            <p:cNvGrpSpPr>
              <a:grpSpLocks/>
            </p:cNvGrpSpPr>
            <p:nvPr/>
          </p:nvGrpSpPr>
          <p:grpSpPr bwMode="auto">
            <a:xfrm rot="6921605">
              <a:off x="4509815" y="4123905"/>
              <a:ext cx="493713" cy="215437"/>
              <a:chOff x="7380" y="4680"/>
              <a:chExt cx="556" cy="177"/>
            </a:xfrm>
          </p:grpSpPr>
          <p:sp>
            <p:nvSpPr>
              <p:cNvPr id="24"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25"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22" name="Text Box 75"/>
            <p:cNvSpPr txBox="1">
              <a:spLocks noChangeArrowheads="1"/>
            </p:cNvSpPr>
            <p:nvPr/>
          </p:nvSpPr>
          <p:spPr bwMode="auto">
            <a:xfrm>
              <a:off x="3799974" y="4428421"/>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MucLuong</a:t>
              </a:r>
              <a:endParaRPr lang="en-US" sz="1600" b="0" dirty="0">
                <a:solidFill>
                  <a:schemeClr val="tx2"/>
                </a:solidFill>
                <a:cs typeface="Tahoma" panose="020B0604030504040204" pitchFamily="34" charset="0"/>
              </a:endParaRPr>
            </a:p>
          </p:txBody>
        </p:sp>
        <p:grpSp>
          <p:nvGrpSpPr>
            <p:cNvPr id="36" name="Group 72"/>
            <p:cNvGrpSpPr>
              <a:grpSpLocks/>
            </p:cNvGrpSpPr>
            <p:nvPr/>
          </p:nvGrpSpPr>
          <p:grpSpPr bwMode="auto">
            <a:xfrm rot="10800000">
              <a:off x="4354202" y="3756540"/>
              <a:ext cx="493713" cy="215437"/>
              <a:chOff x="7380" y="4680"/>
              <a:chExt cx="556" cy="177"/>
            </a:xfrm>
          </p:grpSpPr>
          <p:sp>
            <p:nvSpPr>
              <p:cNvPr id="37"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8"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39" name="Text Box 75"/>
            <p:cNvSpPr txBox="1">
              <a:spLocks noChangeArrowheads="1"/>
            </p:cNvSpPr>
            <p:nvPr/>
          </p:nvSpPr>
          <p:spPr bwMode="auto">
            <a:xfrm>
              <a:off x="2957494" y="3774567"/>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SoTacPham</a:t>
              </a:r>
              <a:endParaRPr lang="en-US" sz="1600" b="0" dirty="0">
                <a:solidFill>
                  <a:schemeClr val="tx2"/>
                </a:solidFill>
                <a:cs typeface="Tahoma" panose="020B0604030504040204" pitchFamily="34" charset="0"/>
              </a:endParaRPr>
            </a:p>
          </p:txBody>
        </p:sp>
      </p:grpSp>
    </p:spTree>
    <p:extLst>
      <p:ext uri="{BB962C8B-B14F-4D97-AF65-F5344CB8AC3E}">
        <p14:creationId xmlns:p14="http://schemas.microsoft.com/office/powerpoint/2010/main" val="390559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97786"/>
            <a:ext cx="9601196" cy="1043895"/>
          </a:xfrm>
        </p:spPr>
        <p:txBody>
          <a:bodyPr/>
          <a:lstStyle/>
          <a:p>
            <a:r>
              <a:rPr lang="en-US" dirty="0"/>
              <a:t>2.1.1. </a:t>
            </a:r>
            <a:r>
              <a:rPr lang="en-US" dirty="0" err="1"/>
              <a:t>Thực</a:t>
            </a:r>
            <a:r>
              <a:rPr lang="en-US" dirty="0"/>
              <a:t> </a:t>
            </a:r>
            <a:r>
              <a:rPr lang="en-US" dirty="0" err="1"/>
              <a:t>thể</a:t>
            </a:r>
            <a:endParaRPr lang="en-US" dirty="0"/>
          </a:p>
        </p:txBody>
      </p:sp>
      <p:sp>
        <p:nvSpPr>
          <p:cNvPr id="29" name="Content Placeholder 2"/>
          <p:cNvSpPr>
            <a:spLocks noGrp="1"/>
          </p:cNvSpPr>
          <p:nvPr>
            <p:ph idx="1"/>
          </p:nvPr>
        </p:nvSpPr>
        <p:spPr>
          <a:xfrm>
            <a:off x="1294330" y="1785876"/>
            <a:ext cx="8229600" cy="5029200"/>
          </a:xfrm>
        </p:spPr>
        <p:txBody>
          <a:bodyPr>
            <a:normAutofit/>
          </a:bodyPr>
          <a:lstStyle/>
          <a:p>
            <a:pPr>
              <a:defRPr/>
            </a:pPr>
            <a:r>
              <a:rPr lang="en-US" dirty="0" err="1"/>
              <a:t>Biểu</a:t>
            </a:r>
            <a:r>
              <a:rPr lang="en-US" dirty="0"/>
              <a:t> </a:t>
            </a:r>
            <a:r>
              <a:rPr lang="en-US" dirty="0" err="1"/>
              <a:t>diễn</a:t>
            </a:r>
            <a:r>
              <a:rPr lang="en-US" dirty="0"/>
              <a:t> 1 </a:t>
            </a:r>
            <a:r>
              <a:rPr lang="en-US" u="sng" dirty="0" err="1"/>
              <a:t>lớp</a:t>
            </a:r>
            <a:r>
              <a:rPr lang="en-US" u="sng" dirty="0"/>
              <a:t> </a:t>
            </a:r>
            <a:r>
              <a:rPr lang="en-US" u="sng" dirty="0" err="1"/>
              <a:t>khái</a:t>
            </a:r>
            <a:r>
              <a:rPr lang="en-US" u="sng" dirty="0"/>
              <a:t> </a:t>
            </a:r>
            <a:r>
              <a:rPr lang="en-US" u="sng" dirty="0" err="1"/>
              <a:t>niệm</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thực</a:t>
            </a:r>
            <a:r>
              <a:rPr lang="en-US" dirty="0"/>
              <a:t> </a:t>
            </a:r>
          </a:p>
          <a:p>
            <a:pPr lvl="1">
              <a:defRPr/>
            </a:pPr>
            <a:r>
              <a:rPr lang="en-US" dirty="0" err="1"/>
              <a:t>Trực</a:t>
            </a:r>
            <a:r>
              <a:rPr lang="en-US" dirty="0"/>
              <a:t> </a:t>
            </a:r>
            <a:r>
              <a:rPr lang="en-US" dirty="0" err="1"/>
              <a:t>quan</a:t>
            </a:r>
            <a:endParaRPr lang="en-US" dirty="0"/>
          </a:p>
          <a:p>
            <a:pPr lvl="2">
              <a:spcAft>
                <a:spcPct val="10000"/>
              </a:spcAft>
              <a:defRPr/>
            </a:pPr>
            <a:r>
              <a:rPr lang="en-US" dirty="0"/>
              <a:t>Con </a:t>
            </a:r>
            <a:r>
              <a:rPr lang="en-US" dirty="0" err="1"/>
              <a:t>người</a:t>
            </a:r>
            <a:r>
              <a:rPr lang="en-US" dirty="0"/>
              <a:t>: </a:t>
            </a:r>
            <a:r>
              <a:rPr lang="en-US" dirty="0" err="1"/>
              <a:t>nhân</a:t>
            </a:r>
            <a:r>
              <a:rPr lang="en-US" dirty="0"/>
              <a:t> </a:t>
            </a:r>
            <a:r>
              <a:rPr lang="en-US" dirty="0" err="1"/>
              <a:t>viên</a:t>
            </a:r>
            <a:r>
              <a:rPr lang="en-US" dirty="0"/>
              <a:t>, </a:t>
            </a:r>
            <a:r>
              <a:rPr lang="en-US" dirty="0" err="1"/>
              <a:t>sinh</a:t>
            </a:r>
            <a:r>
              <a:rPr lang="en-US" dirty="0"/>
              <a:t> </a:t>
            </a:r>
            <a:r>
              <a:rPr lang="en-US" dirty="0" err="1"/>
              <a:t>viên</a:t>
            </a:r>
            <a:r>
              <a:rPr lang="en-US" dirty="0"/>
              <a:t>, </a:t>
            </a:r>
            <a:r>
              <a:rPr lang="en-US" dirty="0" err="1"/>
              <a:t>khách</a:t>
            </a:r>
            <a:r>
              <a:rPr lang="en-US" dirty="0"/>
              <a:t> </a:t>
            </a:r>
            <a:r>
              <a:rPr lang="en-US" dirty="0" err="1"/>
              <a:t>hàng</a:t>
            </a:r>
            <a:r>
              <a:rPr lang="en-US" dirty="0"/>
              <a:t>…</a:t>
            </a:r>
          </a:p>
          <a:p>
            <a:pPr lvl="2">
              <a:spcAft>
                <a:spcPct val="10000"/>
              </a:spcAft>
              <a:defRPr/>
            </a:pPr>
            <a:r>
              <a:rPr lang="en-US" dirty="0" err="1"/>
              <a:t>Nơi</a:t>
            </a:r>
            <a:r>
              <a:rPr lang="en-US" dirty="0"/>
              <a:t> </a:t>
            </a:r>
            <a:r>
              <a:rPr lang="en-US" dirty="0" err="1"/>
              <a:t>chốn</a:t>
            </a:r>
            <a:r>
              <a:rPr lang="en-US" dirty="0"/>
              <a:t>: </a:t>
            </a:r>
            <a:r>
              <a:rPr lang="en-US" dirty="0" err="1"/>
              <a:t>phòng</a:t>
            </a:r>
            <a:r>
              <a:rPr lang="en-US" dirty="0"/>
              <a:t> </a:t>
            </a:r>
            <a:r>
              <a:rPr lang="en-US" dirty="0" err="1"/>
              <a:t>học</a:t>
            </a:r>
            <a:r>
              <a:rPr lang="en-US" dirty="0"/>
              <a:t>, chi </a:t>
            </a:r>
            <a:r>
              <a:rPr lang="en-US" dirty="0" err="1"/>
              <a:t>nhánh</a:t>
            </a:r>
            <a:r>
              <a:rPr lang="en-US" dirty="0"/>
              <a:t>, </a:t>
            </a:r>
            <a:r>
              <a:rPr lang="en-US" dirty="0" err="1"/>
              <a:t>văn</a:t>
            </a:r>
            <a:r>
              <a:rPr lang="en-US" dirty="0"/>
              <a:t> </a:t>
            </a:r>
            <a:r>
              <a:rPr lang="en-US" dirty="0" err="1"/>
              <a:t>phòng</a:t>
            </a:r>
            <a:r>
              <a:rPr lang="en-US" dirty="0"/>
              <a:t>…</a:t>
            </a:r>
          </a:p>
          <a:p>
            <a:pPr lvl="2">
              <a:spcAft>
                <a:spcPct val="10000"/>
              </a:spcAft>
              <a:defRPr/>
            </a:pPr>
            <a:r>
              <a:rPr lang="en-US" dirty="0" err="1"/>
              <a:t>Đối</a:t>
            </a:r>
            <a:r>
              <a:rPr lang="en-US" dirty="0"/>
              <a:t> </a:t>
            </a:r>
            <a:r>
              <a:rPr lang="en-US" dirty="0" err="1"/>
              <a:t>tượng</a:t>
            </a:r>
            <a:r>
              <a:rPr lang="en-US" dirty="0"/>
              <a:t>: </a:t>
            </a:r>
            <a:r>
              <a:rPr lang="en-US" dirty="0" err="1"/>
              <a:t>sách</a:t>
            </a:r>
            <a:r>
              <a:rPr lang="en-US" dirty="0"/>
              <a:t>, </a:t>
            </a:r>
            <a:r>
              <a:rPr lang="en-US" dirty="0" err="1"/>
              <a:t>máy</a:t>
            </a:r>
            <a:r>
              <a:rPr lang="en-US" dirty="0"/>
              <a:t> </a:t>
            </a:r>
            <a:r>
              <a:rPr lang="en-US" dirty="0" err="1"/>
              <a:t>móc</a:t>
            </a:r>
            <a:r>
              <a:rPr lang="en-US" dirty="0"/>
              <a:t>, </a:t>
            </a:r>
            <a:r>
              <a:rPr lang="en-US" dirty="0" err="1"/>
              <a:t>sản</a:t>
            </a:r>
            <a:r>
              <a:rPr lang="en-US" dirty="0"/>
              <a:t> </a:t>
            </a:r>
            <a:r>
              <a:rPr lang="en-US" dirty="0" err="1"/>
              <a:t>phẩm</a:t>
            </a:r>
            <a:r>
              <a:rPr lang="en-US" dirty="0"/>
              <a:t>, </a:t>
            </a:r>
            <a:r>
              <a:rPr lang="en-US" dirty="0" err="1"/>
              <a:t>xe</a:t>
            </a:r>
            <a:r>
              <a:rPr lang="en-US" dirty="0"/>
              <a:t>…</a:t>
            </a:r>
          </a:p>
          <a:p>
            <a:pPr lvl="2">
              <a:spcAft>
                <a:spcPct val="10000"/>
              </a:spcAft>
              <a:defRPr/>
            </a:pPr>
            <a:r>
              <a:rPr lang="en-US" dirty="0" err="1"/>
              <a:t>Sự</a:t>
            </a:r>
            <a:r>
              <a:rPr lang="en-US" dirty="0"/>
              <a:t> </a:t>
            </a:r>
            <a:r>
              <a:rPr lang="en-US" dirty="0" err="1"/>
              <a:t>kiện</a:t>
            </a:r>
            <a:r>
              <a:rPr lang="en-US" dirty="0"/>
              <a:t>: </a:t>
            </a:r>
            <a:r>
              <a:rPr lang="en-US" dirty="0" err="1"/>
              <a:t>đăng</a:t>
            </a:r>
            <a:r>
              <a:rPr lang="en-US" dirty="0"/>
              <a:t> </a:t>
            </a:r>
            <a:r>
              <a:rPr lang="en-US" dirty="0" err="1"/>
              <a:t>ký</a:t>
            </a:r>
            <a:r>
              <a:rPr lang="en-US" dirty="0"/>
              <a:t>, </a:t>
            </a:r>
            <a:r>
              <a:rPr lang="en-US" dirty="0" err="1"/>
              <a:t>bán</a:t>
            </a:r>
            <a:r>
              <a:rPr lang="en-US" dirty="0"/>
              <a:t> </a:t>
            </a:r>
            <a:r>
              <a:rPr lang="en-US" dirty="0" err="1"/>
              <a:t>hàng</a:t>
            </a:r>
            <a:r>
              <a:rPr lang="en-US" dirty="0"/>
              <a:t>, </a:t>
            </a:r>
            <a:r>
              <a:rPr lang="en-US" dirty="0" err="1"/>
              <a:t>đặt</a:t>
            </a:r>
            <a:r>
              <a:rPr lang="en-US" dirty="0"/>
              <a:t> </a:t>
            </a:r>
            <a:r>
              <a:rPr lang="en-US" dirty="0" err="1"/>
              <a:t>trước</a:t>
            </a:r>
            <a:r>
              <a:rPr lang="en-US" dirty="0"/>
              <a:t>, </a:t>
            </a:r>
            <a:r>
              <a:rPr lang="en-US" dirty="0" err="1"/>
              <a:t>yêu</a:t>
            </a:r>
            <a:r>
              <a:rPr lang="en-US" dirty="0"/>
              <a:t> </a:t>
            </a:r>
            <a:r>
              <a:rPr lang="en-US" dirty="0" err="1"/>
              <a:t>cầu</a:t>
            </a:r>
            <a:r>
              <a:rPr lang="en-US" dirty="0"/>
              <a:t>…</a:t>
            </a:r>
          </a:p>
          <a:p>
            <a:pPr lvl="2">
              <a:defRPr/>
            </a:pPr>
            <a:endParaRPr lang="en-US" dirty="0"/>
          </a:p>
          <a:p>
            <a:pPr lvl="1">
              <a:defRPr/>
            </a:pPr>
            <a:r>
              <a:rPr lang="en-US" dirty="0" err="1"/>
              <a:t>Không</a:t>
            </a:r>
            <a:r>
              <a:rPr lang="en-US" dirty="0"/>
              <a:t> </a:t>
            </a:r>
            <a:r>
              <a:rPr lang="en-US" dirty="0" err="1"/>
              <a:t>trực</a:t>
            </a:r>
            <a:r>
              <a:rPr lang="en-US" dirty="0"/>
              <a:t> </a:t>
            </a:r>
            <a:r>
              <a:rPr lang="en-US" dirty="0" err="1"/>
              <a:t>quan</a:t>
            </a:r>
            <a:endParaRPr lang="en-US" dirty="0"/>
          </a:p>
          <a:p>
            <a:pPr lvl="2">
              <a:spcAft>
                <a:spcPct val="10000"/>
              </a:spcAft>
              <a:defRPr/>
            </a:pPr>
            <a:r>
              <a:rPr lang="en-US" dirty="0" err="1"/>
              <a:t>Tài</a:t>
            </a:r>
            <a:r>
              <a:rPr lang="en-US" dirty="0"/>
              <a:t> </a:t>
            </a:r>
            <a:r>
              <a:rPr lang="en-US" dirty="0" err="1"/>
              <a:t>khoản</a:t>
            </a:r>
            <a:r>
              <a:rPr lang="en-US" dirty="0"/>
              <a:t>, </a:t>
            </a:r>
            <a:r>
              <a:rPr lang="en-US" dirty="0" err="1"/>
              <a:t>thời</a:t>
            </a:r>
            <a:r>
              <a:rPr lang="en-US" dirty="0"/>
              <a:t> </a:t>
            </a:r>
            <a:r>
              <a:rPr lang="en-US" dirty="0" err="1"/>
              <a:t>gian</a:t>
            </a:r>
            <a:r>
              <a:rPr lang="en-US" dirty="0"/>
              <a:t>, </a:t>
            </a:r>
            <a:r>
              <a:rPr lang="en-US" dirty="0" err="1"/>
              <a:t>khóa</a:t>
            </a:r>
            <a:r>
              <a:rPr lang="en-US" dirty="0"/>
              <a:t> </a:t>
            </a:r>
            <a:r>
              <a:rPr lang="en-US" dirty="0" err="1"/>
              <a:t>học</a:t>
            </a:r>
            <a:r>
              <a:rPr lang="en-US" dirty="0"/>
              <a:t>, </a:t>
            </a:r>
            <a:r>
              <a:rPr lang="en-US" dirty="0" err="1"/>
              <a:t>khả</a:t>
            </a:r>
            <a:r>
              <a:rPr lang="en-US" dirty="0"/>
              <a:t> </a:t>
            </a:r>
            <a:r>
              <a:rPr lang="en-US" dirty="0" err="1"/>
              <a:t>năng</a:t>
            </a:r>
            <a:r>
              <a:rPr lang="en-US" dirty="0"/>
              <a:t>, </a:t>
            </a:r>
            <a:r>
              <a:rPr lang="en-US" dirty="0" err="1"/>
              <a:t>nguồn</a:t>
            </a:r>
            <a:r>
              <a:rPr lang="en-US" dirty="0"/>
              <a:t> </a:t>
            </a:r>
            <a:r>
              <a:rPr lang="en-US" dirty="0" err="1"/>
              <a:t>vốn</a:t>
            </a:r>
            <a:r>
              <a:rPr lang="en-US" dirty="0"/>
              <a:t>…</a:t>
            </a:r>
          </a:p>
        </p:txBody>
      </p:sp>
    </p:spTree>
    <p:extLst>
      <p:ext uri="{BB962C8B-B14F-4D97-AF65-F5344CB8AC3E}">
        <p14:creationId xmlns:p14="http://schemas.microsoft.com/office/powerpoint/2010/main" val="38843650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Các</a:t>
            </a:r>
            <a:r>
              <a:rPr lang="en-US" dirty="0"/>
              <a:t> </a:t>
            </a:r>
            <a:r>
              <a:rPr lang="en-US" dirty="0" err="1"/>
              <a:t>kiểu</a:t>
            </a:r>
            <a:r>
              <a:rPr lang="en-US" dirty="0"/>
              <a:t> </a:t>
            </a:r>
            <a:r>
              <a:rPr lang="en-US" dirty="0" err="1"/>
              <a:t>thực</a:t>
            </a:r>
            <a:r>
              <a:rPr lang="en-US" dirty="0"/>
              <a:t> </a:t>
            </a:r>
            <a:r>
              <a:rPr lang="en-US" dirty="0" err="1"/>
              <a:t>thể</a:t>
            </a:r>
            <a:r>
              <a:rPr lang="en-US" dirty="0"/>
              <a:t> con (</a:t>
            </a:r>
            <a:r>
              <a:rPr lang="en-US" dirty="0" err="1"/>
              <a:t>tt</a:t>
            </a:r>
            <a:r>
              <a:rPr lang="en-US" dirty="0"/>
              <a:t>)</a:t>
            </a:r>
          </a:p>
        </p:txBody>
      </p:sp>
      <p:grpSp>
        <p:nvGrpSpPr>
          <p:cNvPr id="9" name="Group 41"/>
          <p:cNvGrpSpPr>
            <a:grpSpLocks/>
          </p:cNvGrpSpPr>
          <p:nvPr/>
        </p:nvGrpSpPr>
        <p:grpSpPr bwMode="auto">
          <a:xfrm rot="19889390">
            <a:off x="5791004" y="2781243"/>
            <a:ext cx="697926" cy="152400"/>
            <a:chOff x="7380" y="4680"/>
            <a:chExt cx="556" cy="177"/>
          </a:xfrm>
        </p:grpSpPr>
        <p:sp>
          <p:nvSpPr>
            <p:cNvPr id="34" name="Line 4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5" name="Oval 43"/>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0" name="Text Box 59"/>
          <p:cNvSpPr txBox="1">
            <a:spLocks noChangeArrowheads="1"/>
          </p:cNvSpPr>
          <p:nvPr/>
        </p:nvSpPr>
        <p:spPr bwMode="auto">
          <a:xfrm>
            <a:off x="6265899" y="2465212"/>
            <a:ext cx="9694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dirty="0" err="1">
                <a:solidFill>
                  <a:schemeClr val="tx2"/>
                </a:solidFill>
                <a:cs typeface="Tahoma" panose="020B0604030504040204" pitchFamily="34" charset="0"/>
              </a:rPr>
              <a:t>SoCM</a:t>
            </a:r>
            <a:endParaRPr lang="en-US" sz="1600" b="0" dirty="0">
              <a:solidFill>
                <a:schemeClr val="tx2"/>
              </a:solidFill>
              <a:cs typeface="Tahoma" panose="020B0604030504040204" pitchFamily="34" charset="0"/>
            </a:endParaRPr>
          </a:p>
        </p:txBody>
      </p:sp>
      <p:grpSp>
        <p:nvGrpSpPr>
          <p:cNvPr id="11" name="Group 60"/>
          <p:cNvGrpSpPr>
            <a:grpSpLocks/>
          </p:cNvGrpSpPr>
          <p:nvPr/>
        </p:nvGrpSpPr>
        <p:grpSpPr bwMode="auto">
          <a:xfrm rot="21269084">
            <a:off x="5847108" y="3009843"/>
            <a:ext cx="697926" cy="152400"/>
            <a:chOff x="7380" y="4680"/>
            <a:chExt cx="556" cy="177"/>
          </a:xfrm>
        </p:grpSpPr>
        <p:sp>
          <p:nvSpPr>
            <p:cNvPr id="32" name="Line 6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33" name="Oval 6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2" name="Text Box 63"/>
          <p:cNvSpPr txBox="1">
            <a:spLocks noChangeArrowheads="1"/>
          </p:cNvSpPr>
          <p:nvPr/>
        </p:nvSpPr>
        <p:spPr bwMode="auto">
          <a:xfrm>
            <a:off x="6325492" y="2895143"/>
            <a:ext cx="10771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b="0" dirty="0" err="1">
                <a:solidFill>
                  <a:schemeClr val="tx2"/>
                </a:solidFill>
                <a:cs typeface="Tahoma" panose="020B0604030504040204" pitchFamily="34" charset="0"/>
              </a:rPr>
              <a:t>HoTen</a:t>
            </a:r>
            <a:endParaRPr lang="en-US" sz="1600" b="0" dirty="0">
              <a:solidFill>
                <a:schemeClr val="tx2"/>
              </a:solidFill>
              <a:cs typeface="Tahoma" panose="020B0604030504040204" pitchFamily="34" charset="0"/>
            </a:endParaRPr>
          </a:p>
        </p:txBody>
      </p:sp>
      <p:sp>
        <p:nvSpPr>
          <p:cNvPr id="18" name="Rectangle 55"/>
          <p:cNvSpPr>
            <a:spLocks noChangeArrowheads="1"/>
          </p:cNvSpPr>
          <p:nvPr/>
        </p:nvSpPr>
        <p:spPr bwMode="auto">
          <a:xfrm>
            <a:off x="4498383" y="2857443"/>
            <a:ext cx="1355457" cy="4572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a:solidFill>
                  <a:schemeClr val="tx2"/>
                </a:solidFill>
                <a:cs typeface="Tahoma" panose="020B0604030504040204" pitchFamily="34" charset="0"/>
              </a:rPr>
              <a:t>NGUOI</a:t>
            </a:r>
          </a:p>
        </p:txBody>
      </p:sp>
      <p:sp>
        <p:nvSpPr>
          <p:cNvPr id="41" name="Content Placeholder 2"/>
          <p:cNvSpPr>
            <a:spLocks noGrp="1"/>
          </p:cNvSpPr>
          <p:nvPr>
            <p:ph idx="1"/>
          </p:nvPr>
        </p:nvSpPr>
        <p:spPr>
          <a:xfrm>
            <a:off x="1275346" y="1700466"/>
            <a:ext cx="10120965" cy="1123950"/>
          </a:xfrm>
        </p:spPr>
        <p:txBody>
          <a:bodyPr/>
          <a:lstStyle/>
          <a:p>
            <a:r>
              <a:rPr lang="en-US" sz="2400" b="1" i="1" dirty="0" err="1"/>
              <a:t>Quy</a:t>
            </a:r>
            <a:r>
              <a:rPr lang="en-US" sz="2400" b="1" i="1" dirty="0"/>
              <a:t> </a:t>
            </a:r>
            <a:r>
              <a:rPr lang="en-US" sz="2400" b="1" i="1" dirty="0" err="1"/>
              <a:t>tắc</a:t>
            </a:r>
            <a:r>
              <a:rPr lang="en-US" sz="2400" b="1" i="1" dirty="0"/>
              <a:t> 2: </a:t>
            </a:r>
            <a:r>
              <a:rPr lang="en-US" sz="2400" i="1" dirty="0" err="1"/>
              <a:t>thay</a:t>
            </a:r>
            <a:r>
              <a:rPr lang="en-US" sz="2400" i="1" dirty="0"/>
              <a:t> </a:t>
            </a:r>
            <a:r>
              <a:rPr lang="en-US" sz="2400" i="1" dirty="0" err="1"/>
              <a:t>thế</a:t>
            </a:r>
            <a:r>
              <a:rPr lang="en-US" sz="2400" i="1" dirty="0"/>
              <a:t> </a:t>
            </a:r>
            <a:r>
              <a:rPr lang="en-US" sz="2400" i="1" dirty="0" err="1"/>
              <a:t>mối</a:t>
            </a:r>
            <a:r>
              <a:rPr lang="en-US" sz="2400" i="1" dirty="0"/>
              <a:t> </a:t>
            </a:r>
            <a:r>
              <a:rPr lang="en-US" sz="2400" i="1" dirty="0" err="1"/>
              <a:t>liên</a:t>
            </a:r>
            <a:r>
              <a:rPr lang="en-US" sz="2400" i="1" dirty="0"/>
              <a:t> </a:t>
            </a:r>
            <a:r>
              <a:rPr lang="en-US" sz="2400" i="1" dirty="0" err="1"/>
              <a:t>quan</a:t>
            </a:r>
            <a:r>
              <a:rPr lang="en-US" sz="2400" i="1" dirty="0"/>
              <a:t> </a:t>
            </a:r>
            <a:r>
              <a:rPr lang="en-US" sz="2400" i="1" dirty="0" err="1"/>
              <a:t>thừa</a:t>
            </a:r>
            <a:r>
              <a:rPr lang="en-US" sz="2400" i="1" dirty="0"/>
              <a:t> </a:t>
            </a:r>
            <a:r>
              <a:rPr lang="en-US" sz="2400" i="1" dirty="0" err="1"/>
              <a:t>kế</a:t>
            </a:r>
            <a:r>
              <a:rPr lang="en-US" sz="2400" i="1" dirty="0"/>
              <a:t> </a:t>
            </a:r>
            <a:r>
              <a:rPr lang="en-US" sz="2400" i="1" dirty="0" err="1"/>
              <a:t>giữa</a:t>
            </a:r>
            <a:r>
              <a:rPr lang="en-US" sz="2400" i="1" dirty="0"/>
              <a:t> A </a:t>
            </a:r>
            <a:r>
              <a:rPr lang="en-US" sz="2400" i="1" dirty="0" err="1"/>
              <a:t>và</a:t>
            </a:r>
            <a:r>
              <a:rPr lang="en-US" sz="2400" i="1" dirty="0"/>
              <a:t> </a:t>
            </a:r>
            <a:r>
              <a:rPr lang="en-US" sz="2400" dirty="0"/>
              <a:t>B </a:t>
            </a:r>
            <a:r>
              <a:rPr lang="en-US" sz="2400" dirty="0" err="1"/>
              <a:t>bởi</a:t>
            </a:r>
            <a:r>
              <a:rPr lang="en-US" sz="2400" dirty="0"/>
              <a:t> </a:t>
            </a:r>
            <a:r>
              <a:rPr lang="en-US" sz="2400" dirty="0" err="1"/>
              <a:t>một</a:t>
            </a:r>
            <a:r>
              <a:rPr lang="en-US" sz="2400" dirty="0"/>
              <a:t> </a:t>
            </a:r>
            <a:r>
              <a:rPr lang="en-US" sz="2400" dirty="0" err="1"/>
              <a:t>kiểu</a:t>
            </a:r>
            <a:r>
              <a:rPr lang="en-US" sz="2400" dirty="0"/>
              <a:t> </a:t>
            </a:r>
            <a:r>
              <a:rPr lang="en-US" sz="2400" dirty="0" err="1"/>
              <a:t>liên</a:t>
            </a:r>
            <a:r>
              <a:rPr lang="en-US" sz="2400" dirty="0"/>
              <a:t> </a:t>
            </a:r>
            <a:r>
              <a:rPr lang="en-US" sz="2400" dirty="0" err="1"/>
              <a:t>kết</a:t>
            </a:r>
            <a:r>
              <a:rPr lang="en-US" sz="2400" dirty="0"/>
              <a:t> </a:t>
            </a:r>
            <a:r>
              <a:rPr lang="en-US" sz="2400" dirty="0" err="1"/>
              <a:t>giữa</a:t>
            </a:r>
            <a:r>
              <a:rPr lang="en-US" sz="2400" dirty="0"/>
              <a:t> A </a:t>
            </a:r>
            <a:r>
              <a:rPr lang="en-US" sz="2400" dirty="0" err="1"/>
              <a:t>và</a:t>
            </a:r>
            <a:r>
              <a:rPr lang="en-US" sz="2400" dirty="0"/>
              <a:t> B </a:t>
            </a:r>
            <a:r>
              <a:rPr lang="en-US" sz="2400" dirty="0" err="1"/>
              <a:t>mà</a:t>
            </a:r>
            <a:r>
              <a:rPr lang="en-US" sz="2400" dirty="0"/>
              <a:t> </a:t>
            </a:r>
            <a:r>
              <a:rPr lang="en-US" sz="2400" dirty="0" err="1"/>
              <a:t>các</a:t>
            </a:r>
            <a:r>
              <a:rPr lang="en-US" sz="2400" dirty="0"/>
              <a:t> </a:t>
            </a:r>
            <a:r>
              <a:rPr lang="en-US" sz="2400" dirty="0" err="1"/>
              <a:t>bản</a:t>
            </a:r>
            <a:r>
              <a:rPr lang="en-US" sz="2400" dirty="0"/>
              <a:t> </a:t>
            </a:r>
            <a:r>
              <a:rPr lang="en-US" sz="2400" dirty="0" err="1"/>
              <a:t>số</a:t>
            </a:r>
            <a:r>
              <a:rPr lang="en-US" sz="2400" dirty="0"/>
              <a:t> </a:t>
            </a:r>
            <a:r>
              <a:rPr lang="en-US" sz="2400" dirty="0" err="1"/>
              <a:t>tối</a:t>
            </a:r>
            <a:r>
              <a:rPr lang="en-US" sz="2400" dirty="0"/>
              <a:t> </a:t>
            </a:r>
            <a:r>
              <a:rPr lang="vi-VN" sz="2400" dirty="0"/>
              <a:t>đa đều là 1.</a:t>
            </a:r>
            <a:endParaRPr lang="en-US" sz="2400" dirty="0"/>
          </a:p>
        </p:txBody>
      </p:sp>
      <p:grpSp>
        <p:nvGrpSpPr>
          <p:cNvPr id="54" name="Group 68"/>
          <p:cNvGrpSpPr>
            <a:grpSpLocks/>
          </p:cNvGrpSpPr>
          <p:nvPr/>
        </p:nvGrpSpPr>
        <p:grpSpPr bwMode="auto">
          <a:xfrm rot="2866945">
            <a:off x="3303234" y="5599604"/>
            <a:ext cx="493713" cy="215437"/>
            <a:chOff x="7380" y="4680"/>
            <a:chExt cx="556" cy="177"/>
          </a:xfrm>
        </p:grpSpPr>
        <p:sp>
          <p:nvSpPr>
            <p:cNvPr id="55" name="Line 69"/>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56" name="Oval 70"/>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57" name="Text Box 71"/>
          <p:cNvSpPr txBox="1">
            <a:spLocks noChangeArrowheads="1"/>
          </p:cNvSpPr>
          <p:nvPr/>
        </p:nvSpPr>
        <p:spPr bwMode="auto">
          <a:xfrm>
            <a:off x="2969212" y="5879228"/>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ButHieu</a:t>
            </a:r>
            <a:endParaRPr lang="en-US" sz="1600" b="0" dirty="0">
              <a:solidFill>
                <a:schemeClr val="tx2"/>
              </a:solidFill>
              <a:cs typeface="Tahoma" panose="020B0604030504040204" pitchFamily="34" charset="0"/>
            </a:endParaRPr>
          </a:p>
        </p:txBody>
      </p:sp>
      <p:sp>
        <p:nvSpPr>
          <p:cNvPr id="62" name="Rectangle 55"/>
          <p:cNvSpPr>
            <a:spLocks noChangeArrowheads="1"/>
          </p:cNvSpPr>
          <p:nvPr/>
        </p:nvSpPr>
        <p:spPr bwMode="auto">
          <a:xfrm>
            <a:off x="2874449" y="5064354"/>
            <a:ext cx="1355457" cy="4572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a:solidFill>
                  <a:schemeClr val="tx2"/>
                </a:solidFill>
                <a:cs typeface="Tahoma" panose="020B0604030504040204" pitchFamily="34" charset="0"/>
              </a:rPr>
              <a:t>NHAVAN</a:t>
            </a:r>
          </a:p>
        </p:txBody>
      </p:sp>
      <p:grpSp>
        <p:nvGrpSpPr>
          <p:cNvPr id="67" name="Group 72"/>
          <p:cNvGrpSpPr>
            <a:grpSpLocks/>
          </p:cNvGrpSpPr>
          <p:nvPr/>
        </p:nvGrpSpPr>
        <p:grpSpPr bwMode="auto">
          <a:xfrm rot="10800000">
            <a:off x="2371103" y="5266100"/>
            <a:ext cx="493713" cy="215437"/>
            <a:chOff x="7380" y="4680"/>
            <a:chExt cx="556" cy="177"/>
          </a:xfrm>
        </p:grpSpPr>
        <p:sp>
          <p:nvSpPr>
            <p:cNvPr id="68"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69"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70" name="Text Box 75"/>
          <p:cNvSpPr txBox="1">
            <a:spLocks noChangeArrowheads="1"/>
          </p:cNvSpPr>
          <p:nvPr/>
        </p:nvSpPr>
        <p:spPr bwMode="auto">
          <a:xfrm>
            <a:off x="974395" y="5284127"/>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SoTacPham</a:t>
            </a:r>
            <a:endParaRPr lang="en-US" sz="1600" b="0" dirty="0">
              <a:solidFill>
                <a:schemeClr val="tx2"/>
              </a:solidFill>
              <a:cs typeface="Tahoma" panose="020B0604030504040204" pitchFamily="34" charset="0"/>
            </a:endParaRPr>
          </a:p>
        </p:txBody>
      </p:sp>
      <p:grpSp>
        <p:nvGrpSpPr>
          <p:cNvPr id="86" name="Group 72"/>
          <p:cNvGrpSpPr>
            <a:grpSpLocks/>
          </p:cNvGrpSpPr>
          <p:nvPr/>
        </p:nvGrpSpPr>
        <p:grpSpPr bwMode="auto">
          <a:xfrm rot="3055760">
            <a:off x="6614743" y="5568220"/>
            <a:ext cx="506725" cy="290306"/>
            <a:chOff x="7380" y="4680"/>
            <a:chExt cx="556" cy="177"/>
          </a:xfrm>
        </p:grpSpPr>
        <p:sp>
          <p:nvSpPr>
            <p:cNvPr id="87"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88"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89" name="Text Box 75"/>
          <p:cNvSpPr txBox="1">
            <a:spLocks noChangeArrowheads="1"/>
          </p:cNvSpPr>
          <p:nvPr/>
        </p:nvSpPr>
        <p:spPr bwMode="auto">
          <a:xfrm>
            <a:off x="6202433" y="5892941"/>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CoQuan</a:t>
            </a:r>
            <a:r>
              <a:rPr lang="en-US" sz="1600" dirty="0">
                <a:solidFill>
                  <a:schemeClr val="tx2"/>
                </a:solidFill>
                <a:cs typeface="Tahoma" panose="020B0604030504040204" pitchFamily="34" charset="0"/>
              </a:rPr>
              <a:t> c/t</a:t>
            </a:r>
            <a:endParaRPr lang="en-US" sz="1600" b="0" dirty="0">
              <a:solidFill>
                <a:schemeClr val="tx2"/>
              </a:solidFill>
              <a:cs typeface="Tahoma" panose="020B0604030504040204" pitchFamily="34" charset="0"/>
            </a:endParaRPr>
          </a:p>
        </p:txBody>
      </p:sp>
      <p:sp>
        <p:nvSpPr>
          <p:cNvPr id="90" name="Rectangle 55"/>
          <p:cNvSpPr>
            <a:spLocks noChangeArrowheads="1"/>
          </p:cNvSpPr>
          <p:nvPr/>
        </p:nvSpPr>
        <p:spPr bwMode="auto">
          <a:xfrm>
            <a:off x="6146079" y="5055527"/>
            <a:ext cx="1355457" cy="4572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a:solidFill>
                  <a:schemeClr val="tx2"/>
                </a:solidFill>
                <a:cs typeface="Tahoma" panose="020B0604030504040204" pitchFamily="34" charset="0"/>
              </a:rPr>
              <a:t>VIENCHUC</a:t>
            </a:r>
          </a:p>
        </p:txBody>
      </p:sp>
      <p:grpSp>
        <p:nvGrpSpPr>
          <p:cNvPr id="91" name="Group 72"/>
          <p:cNvGrpSpPr>
            <a:grpSpLocks/>
          </p:cNvGrpSpPr>
          <p:nvPr/>
        </p:nvGrpSpPr>
        <p:grpSpPr bwMode="auto">
          <a:xfrm rot="6921605">
            <a:off x="5798346" y="5624638"/>
            <a:ext cx="493713" cy="215437"/>
            <a:chOff x="7380" y="4680"/>
            <a:chExt cx="556" cy="177"/>
          </a:xfrm>
        </p:grpSpPr>
        <p:sp>
          <p:nvSpPr>
            <p:cNvPr id="92"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93"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94" name="Text Box 75"/>
          <p:cNvSpPr txBox="1">
            <a:spLocks noChangeArrowheads="1"/>
          </p:cNvSpPr>
          <p:nvPr/>
        </p:nvSpPr>
        <p:spPr bwMode="auto">
          <a:xfrm>
            <a:off x="5088505" y="5929154"/>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MucLuong</a:t>
            </a:r>
            <a:endParaRPr lang="en-US" sz="1600" b="0" dirty="0">
              <a:solidFill>
                <a:schemeClr val="tx2"/>
              </a:solidFill>
              <a:cs typeface="Tahoma" panose="020B0604030504040204" pitchFamily="34" charset="0"/>
            </a:endParaRPr>
          </a:p>
        </p:txBody>
      </p:sp>
      <p:sp>
        <p:nvSpPr>
          <p:cNvPr id="99" name="AutoShape 45"/>
          <p:cNvSpPr>
            <a:spLocks noChangeArrowheads="1"/>
          </p:cNvSpPr>
          <p:nvPr/>
        </p:nvSpPr>
        <p:spPr bwMode="auto">
          <a:xfrm>
            <a:off x="2979883" y="3642055"/>
            <a:ext cx="1144588" cy="636587"/>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LaNhaVan</a:t>
            </a:r>
            <a:endParaRPr lang="en-US" sz="1400" dirty="0">
              <a:solidFill>
                <a:schemeClr val="tx2"/>
              </a:solidFill>
              <a:cs typeface="Tahoma" panose="020B0604030504040204" pitchFamily="34" charset="0"/>
            </a:endParaRPr>
          </a:p>
        </p:txBody>
      </p:sp>
      <p:sp>
        <p:nvSpPr>
          <p:cNvPr id="100" name="AutoShape 45"/>
          <p:cNvSpPr>
            <a:spLocks noChangeArrowheads="1"/>
          </p:cNvSpPr>
          <p:nvPr/>
        </p:nvSpPr>
        <p:spPr bwMode="auto">
          <a:xfrm>
            <a:off x="6251513" y="3642335"/>
            <a:ext cx="1144588" cy="636587"/>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LaVienChuc</a:t>
            </a:r>
            <a:endParaRPr lang="en-US" sz="1400" dirty="0">
              <a:solidFill>
                <a:schemeClr val="tx2"/>
              </a:solidFill>
              <a:cs typeface="Tahoma" panose="020B0604030504040204" pitchFamily="34" charset="0"/>
            </a:endParaRPr>
          </a:p>
        </p:txBody>
      </p:sp>
      <p:sp>
        <p:nvSpPr>
          <p:cNvPr id="101" name="Line 46"/>
          <p:cNvSpPr>
            <a:spLocks noChangeShapeType="1"/>
          </p:cNvSpPr>
          <p:nvPr/>
        </p:nvSpPr>
        <p:spPr bwMode="auto">
          <a:xfrm>
            <a:off x="3528787" y="4278642"/>
            <a:ext cx="0" cy="77688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46"/>
          <p:cNvSpPr>
            <a:spLocks noChangeShapeType="1"/>
          </p:cNvSpPr>
          <p:nvPr/>
        </p:nvSpPr>
        <p:spPr bwMode="auto">
          <a:xfrm>
            <a:off x="6821944" y="4291896"/>
            <a:ext cx="0" cy="77688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46"/>
          <p:cNvSpPr>
            <a:spLocks noChangeShapeType="1"/>
          </p:cNvSpPr>
          <p:nvPr/>
        </p:nvSpPr>
        <p:spPr bwMode="auto">
          <a:xfrm>
            <a:off x="3561919" y="3199943"/>
            <a:ext cx="0" cy="42766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46"/>
          <p:cNvSpPr>
            <a:spLocks noChangeShapeType="1"/>
          </p:cNvSpPr>
          <p:nvPr/>
        </p:nvSpPr>
        <p:spPr bwMode="auto">
          <a:xfrm>
            <a:off x="6825257" y="3243014"/>
            <a:ext cx="0" cy="42766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46"/>
          <p:cNvSpPr>
            <a:spLocks noChangeShapeType="1"/>
          </p:cNvSpPr>
          <p:nvPr/>
        </p:nvSpPr>
        <p:spPr bwMode="auto">
          <a:xfrm flipH="1">
            <a:off x="3551980" y="3186458"/>
            <a:ext cx="956342" cy="1860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46"/>
          <p:cNvSpPr>
            <a:spLocks noChangeShapeType="1"/>
          </p:cNvSpPr>
          <p:nvPr/>
        </p:nvSpPr>
        <p:spPr bwMode="auto">
          <a:xfrm flipH="1">
            <a:off x="5871108" y="3238526"/>
            <a:ext cx="956342" cy="1860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TextBox 14"/>
          <p:cNvSpPr txBox="1">
            <a:spLocks noChangeArrowheads="1"/>
          </p:cNvSpPr>
          <p:nvPr/>
        </p:nvSpPr>
        <p:spPr bwMode="auto">
          <a:xfrm>
            <a:off x="6695222" y="4454711"/>
            <a:ext cx="793507"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dirty="0">
                <a:solidFill>
                  <a:schemeClr val="tx2"/>
                </a:solidFill>
                <a:cs typeface="Tahoma" panose="020B0604030504040204" pitchFamily="34" charset="0"/>
              </a:rPr>
              <a:t>1,1</a:t>
            </a:r>
          </a:p>
        </p:txBody>
      </p:sp>
      <p:sp>
        <p:nvSpPr>
          <p:cNvPr id="108" name="TextBox 14"/>
          <p:cNvSpPr txBox="1">
            <a:spLocks noChangeArrowheads="1"/>
          </p:cNvSpPr>
          <p:nvPr/>
        </p:nvSpPr>
        <p:spPr bwMode="auto">
          <a:xfrm>
            <a:off x="2871976" y="4477904"/>
            <a:ext cx="793507"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dirty="0">
                <a:solidFill>
                  <a:schemeClr val="tx2"/>
                </a:solidFill>
                <a:cs typeface="Tahoma" panose="020B0604030504040204" pitchFamily="34" charset="0"/>
              </a:rPr>
              <a:t>1,1</a:t>
            </a:r>
          </a:p>
        </p:txBody>
      </p:sp>
      <p:sp>
        <p:nvSpPr>
          <p:cNvPr id="109" name="TextBox 14"/>
          <p:cNvSpPr txBox="1">
            <a:spLocks noChangeArrowheads="1"/>
          </p:cNvSpPr>
          <p:nvPr/>
        </p:nvSpPr>
        <p:spPr bwMode="auto">
          <a:xfrm>
            <a:off x="6638903" y="3255389"/>
            <a:ext cx="793507"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dirty="0">
                <a:solidFill>
                  <a:schemeClr val="tx2"/>
                </a:solidFill>
                <a:cs typeface="Tahoma" panose="020B0604030504040204" pitchFamily="34" charset="0"/>
              </a:rPr>
              <a:t>0,1</a:t>
            </a:r>
          </a:p>
        </p:txBody>
      </p:sp>
      <p:sp>
        <p:nvSpPr>
          <p:cNvPr id="110" name="TextBox 14"/>
          <p:cNvSpPr txBox="1">
            <a:spLocks noChangeArrowheads="1"/>
          </p:cNvSpPr>
          <p:nvPr/>
        </p:nvSpPr>
        <p:spPr bwMode="auto">
          <a:xfrm>
            <a:off x="2901792" y="3295148"/>
            <a:ext cx="793507"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dirty="0">
                <a:solidFill>
                  <a:schemeClr val="tx2"/>
                </a:solidFill>
                <a:cs typeface="Tahoma" panose="020B0604030504040204" pitchFamily="34" charset="0"/>
              </a:rPr>
              <a:t>0,1</a:t>
            </a:r>
          </a:p>
        </p:txBody>
      </p:sp>
    </p:spTree>
    <p:extLst>
      <p:ext uri="{BB962C8B-B14F-4D97-AF65-F5344CB8AC3E}">
        <p14:creationId xmlns:p14="http://schemas.microsoft.com/office/powerpoint/2010/main" val="24459069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a:t>
            </a:r>
            <a:r>
              <a:rPr lang="en-US" dirty="0" err="1"/>
              <a:t>Các</a:t>
            </a:r>
            <a:r>
              <a:rPr lang="en-US" dirty="0"/>
              <a:t> </a:t>
            </a:r>
            <a:r>
              <a:rPr lang="en-US" dirty="0" err="1"/>
              <a:t>kiểu</a:t>
            </a:r>
            <a:r>
              <a:rPr lang="en-US" dirty="0"/>
              <a:t> </a:t>
            </a:r>
            <a:r>
              <a:rPr lang="en-US" dirty="0" err="1"/>
              <a:t>thực</a:t>
            </a:r>
            <a:r>
              <a:rPr lang="en-US" dirty="0"/>
              <a:t> </a:t>
            </a:r>
            <a:r>
              <a:rPr lang="en-US" dirty="0" err="1"/>
              <a:t>thể</a:t>
            </a:r>
            <a:r>
              <a:rPr lang="en-US" dirty="0"/>
              <a:t> con (</a:t>
            </a:r>
            <a:r>
              <a:rPr lang="en-US" dirty="0" err="1"/>
              <a:t>tt</a:t>
            </a:r>
            <a:r>
              <a:rPr lang="en-US" dirty="0"/>
              <a:t>)</a:t>
            </a:r>
          </a:p>
        </p:txBody>
      </p:sp>
      <p:sp>
        <p:nvSpPr>
          <p:cNvPr id="44" name="Content Placeholder 2"/>
          <p:cNvSpPr>
            <a:spLocks noGrp="1"/>
          </p:cNvSpPr>
          <p:nvPr>
            <p:ph idx="1"/>
          </p:nvPr>
        </p:nvSpPr>
        <p:spPr>
          <a:xfrm>
            <a:off x="1313848" y="1748591"/>
            <a:ext cx="8229600" cy="5105400"/>
          </a:xfrm>
        </p:spPr>
        <p:txBody>
          <a:bodyPr/>
          <a:lstStyle/>
          <a:p>
            <a:r>
              <a:rPr lang="en-US" sz="2400"/>
              <a:t>Trong quy tắc 1 nếu thuộc tính LOAINGUOI là thuộc </a:t>
            </a:r>
            <a:r>
              <a:rPr lang="vi-VN" sz="2400"/>
              <a:t>tính đa trị nghĩa là có thể người vừa là nhà văn vừa là</a:t>
            </a:r>
            <a:r>
              <a:rPr lang="en-US" sz="2400"/>
              <a:t> </a:t>
            </a:r>
            <a:r>
              <a:rPr lang="vi-VN" sz="2400"/>
              <a:t>viên chức thì tách theo thuộc tính đa trị</a:t>
            </a:r>
            <a:endParaRPr lang="en-US" sz="2400"/>
          </a:p>
        </p:txBody>
      </p:sp>
      <p:grpSp>
        <p:nvGrpSpPr>
          <p:cNvPr id="4" name="Group 3"/>
          <p:cNvGrpSpPr/>
          <p:nvPr/>
        </p:nvGrpSpPr>
        <p:grpSpPr>
          <a:xfrm>
            <a:off x="2476866" y="3638546"/>
            <a:ext cx="7467600" cy="1929276"/>
            <a:chOff x="1726096" y="3022528"/>
            <a:chExt cx="7467600" cy="1929276"/>
          </a:xfrm>
        </p:grpSpPr>
        <p:grpSp>
          <p:nvGrpSpPr>
            <p:cNvPr id="47" name="Group 11"/>
            <p:cNvGrpSpPr>
              <a:grpSpLocks/>
            </p:cNvGrpSpPr>
            <p:nvPr/>
          </p:nvGrpSpPr>
          <p:grpSpPr bwMode="auto">
            <a:xfrm>
              <a:off x="3021496" y="3652003"/>
              <a:ext cx="4343400" cy="762116"/>
              <a:chOff x="1600200" y="3048000"/>
              <a:chExt cx="4343400" cy="762000"/>
            </a:xfrm>
          </p:grpSpPr>
          <p:grpSp>
            <p:nvGrpSpPr>
              <p:cNvPr id="83" name="Group 23"/>
              <p:cNvGrpSpPr>
                <a:grpSpLocks/>
              </p:cNvGrpSpPr>
              <p:nvPr/>
            </p:nvGrpSpPr>
            <p:grpSpPr bwMode="auto">
              <a:xfrm>
                <a:off x="1600200" y="3048000"/>
                <a:ext cx="4343400" cy="762000"/>
                <a:chOff x="1600200" y="2324622"/>
                <a:chExt cx="4343400" cy="762000"/>
              </a:xfrm>
            </p:grpSpPr>
            <p:grpSp>
              <p:nvGrpSpPr>
                <p:cNvPr id="95" name="Group 11"/>
                <p:cNvGrpSpPr>
                  <a:grpSpLocks/>
                </p:cNvGrpSpPr>
                <p:nvPr/>
              </p:nvGrpSpPr>
              <p:grpSpPr bwMode="auto">
                <a:xfrm>
                  <a:off x="4876800" y="2477022"/>
                  <a:ext cx="1066800" cy="381000"/>
                  <a:chOff x="0" y="5296422"/>
                  <a:chExt cx="1066800" cy="381000"/>
                </a:xfrm>
              </p:grpSpPr>
              <p:sp>
                <p:nvSpPr>
                  <p:cNvPr id="114" name="AutoShape 30"/>
                  <p:cNvSpPr>
                    <a:spLocks noChangeArrowheads="1"/>
                  </p:cNvSpPr>
                  <p:nvPr/>
                </p:nvSpPr>
                <p:spPr bwMode="auto">
                  <a:xfrm>
                    <a:off x="0" y="5296422"/>
                    <a:ext cx="10668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115" name="TextBox 25"/>
                  <p:cNvSpPr txBox="1">
                    <a:spLocks noChangeArrowheads="1"/>
                  </p:cNvSpPr>
                  <p:nvPr/>
                </p:nvSpPr>
                <p:spPr bwMode="auto">
                  <a:xfrm>
                    <a:off x="0" y="5334000"/>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a:solidFill>
                          <a:schemeClr val="tx2"/>
                        </a:solidFill>
                        <a:cs typeface="Tahoma" panose="020B0604030504040204" pitchFamily="34" charset="0"/>
                      </a:rPr>
                      <a:t>LOAI</a:t>
                    </a:r>
                  </a:p>
                </p:txBody>
              </p:sp>
            </p:grpSp>
            <p:grpSp>
              <p:nvGrpSpPr>
                <p:cNvPr id="96" name="Group 14"/>
                <p:cNvGrpSpPr>
                  <a:grpSpLocks/>
                </p:cNvGrpSpPr>
                <p:nvPr/>
              </p:nvGrpSpPr>
              <p:grpSpPr bwMode="auto">
                <a:xfrm>
                  <a:off x="1600200" y="2514600"/>
                  <a:ext cx="1143000" cy="381000"/>
                  <a:chOff x="3962400" y="5334000"/>
                  <a:chExt cx="1143000" cy="381000"/>
                </a:xfrm>
              </p:grpSpPr>
              <p:sp>
                <p:nvSpPr>
                  <p:cNvPr id="112" name="AutoShape 30"/>
                  <p:cNvSpPr>
                    <a:spLocks noChangeArrowheads="1"/>
                  </p:cNvSpPr>
                  <p:nvPr/>
                </p:nvSpPr>
                <p:spPr bwMode="auto">
                  <a:xfrm>
                    <a:off x="3962400" y="5334000"/>
                    <a:ext cx="11430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a:p>
                </p:txBody>
              </p:sp>
              <p:sp>
                <p:nvSpPr>
                  <p:cNvPr id="113" name="TextBox 23"/>
                  <p:cNvSpPr txBox="1">
                    <a:spLocks noChangeArrowheads="1"/>
                  </p:cNvSpPr>
                  <p:nvPr/>
                </p:nvSpPr>
                <p:spPr bwMode="auto">
                  <a:xfrm>
                    <a:off x="3962400" y="5371578"/>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a:solidFill>
                          <a:schemeClr val="tx2"/>
                        </a:solidFill>
                        <a:cs typeface="Tahoma" panose="020B0604030504040204" pitchFamily="34" charset="0"/>
                      </a:rPr>
                      <a:t>NGUOI</a:t>
                    </a:r>
                  </a:p>
                </p:txBody>
              </p:sp>
            </p:grpSp>
            <p:grpSp>
              <p:nvGrpSpPr>
                <p:cNvPr id="97" name="Group 42"/>
                <p:cNvGrpSpPr>
                  <a:grpSpLocks/>
                </p:cNvGrpSpPr>
                <p:nvPr/>
              </p:nvGrpSpPr>
              <p:grpSpPr bwMode="auto">
                <a:xfrm>
                  <a:off x="3276600" y="2324622"/>
                  <a:ext cx="1066800" cy="762000"/>
                  <a:chOff x="3276600" y="2514600"/>
                  <a:chExt cx="1066800" cy="762000"/>
                </a:xfrm>
              </p:grpSpPr>
              <p:sp>
                <p:nvSpPr>
                  <p:cNvPr id="98" name="Diamond 97"/>
                  <p:cNvSpPr/>
                  <p:nvPr/>
                </p:nvSpPr>
                <p:spPr>
                  <a:xfrm>
                    <a:off x="3276600" y="2514600"/>
                    <a:ext cx="1066800" cy="761884"/>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1" name="TextBox 21"/>
                  <p:cNvSpPr txBox="1">
                    <a:spLocks noChangeArrowheads="1"/>
                  </p:cNvSpPr>
                  <p:nvPr/>
                </p:nvSpPr>
                <p:spPr bwMode="auto">
                  <a:xfrm>
                    <a:off x="3276600" y="2742156"/>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b="1" dirty="0" err="1">
                        <a:solidFill>
                          <a:schemeClr val="tx2"/>
                        </a:solidFill>
                        <a:cs typeface="Tahoma" panose="020B0604030504040204" pitchFamily="34" charset="0"/>
                      </a:rPr>
                      <a:t>Thuộc</a:t>
                    </a:r>
                    <a:endParaRPr lang="en-US" sz="1400" b="1" dirty="0">
                      <a:solidFill>
                        <a:schemeClr val="tx2"/>
                      </a:solidFill>
                      <a:cs typeface="Tahoma" panose="020B0604030504040204" pitchFamily="34" charset="0"/>
                    </a:endParaRPr>
                  </a:p>
                </p:txBody>
              </p:sp>
            </p:grpSp>
          </p:grpSp>
          <p:sp>
            <p:nvSpPr>
              <p:cNvPr id="84" name="TextBox 13"/>
              <p:cNvSpPr txBox="1">
                <a:spLocks noChangeArrowheads="1"/>
              </p:cNvSpPr>
              <p:nvPr/>
            </p:nvSpPr>
            <p:spPr bwMode="auto">
              <a:xfrm>
                <a:off x="2667000" y="3429000"/>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1,n</a:t>
                </a:r>
              </a:p>
            </p:txBody>
          </p:sp>
          <p:sp>
            <p:nvSpPr>
              <p:cNvPr id="85" name="TextBox 14"/>
              <p:cNvSpPr txBox="1">
                <a:spLocks noChangeArrowheads="1"/>
              </p:cNvSpPr>
              <p:nvPr/>
            </p:nvSpPr>
            <p:spPr bwMode="auto">
              <a:xfrm>
                <a:off x="4191000" y="3426023"/>
                <a:ext cx="685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i="1">
                    <a:solidFill>
                      <a:schemeClr val="tx2"/>
                    </a:solidFill>
                    <a:cs typeface="Tahoma" panose="020B0604030504040204" pitchFamily="34" charset="0"/>
                  </a:rPr>
                  <a:t>1,n</a:t>
                </a:r>
              </a:p>
            </p:txBody>
          </p:sp>
        </p:grpSp>
        <p:grpSp>
          <p:nvGrpSpPr>
            <p:cNvPr id="48" name="Group 28"/>
            <p:cNvGrpSpPr>
              <a:grpSpLocks/>
            </p:cNvGrpSpPr>
            <p:nvPr/>
          </p:nvGrpSpPr>
          <p:grpSpPr bwMode="auto">
            <a:xfrm rot="11859438">
              <a:off x="2411896" y="3880638"/>
              <a:ext cx="609599" cy="93675"/>
              <a:chOff x="2362200" y="4173538"/>
              <a:chExt cx="1006475" cy="187325"/>
            </a:xfrm>
          </p:grpSpPr>
          <p:sp>
            <p:nvSpPr>
              <p:cNvPr id="81"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82"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grpSp>
          <p:nvGrpSpPr>
            <p:cNvPr id="49" name="Group 29"/>
            <p:cNvGrpSpPr>
              <a:grpSpLocks/>
            </p:cNvGrpSpPr>
            <p:nvPr/>
          </p:nvGrpSpPr>
          <p:grpSpPr bwMode="auto">
            <a:xfrm rot="9812855">
              <a:off x="2411897" y="4109273"/>
              <a:ext cx="609599" cy="93675"/>
              <a:chOff x="2362200" y="4173538"/>
              <a:chExt cx="1006475" cy="187325"/>
            </a:xfrm>
            <a:solidFill>
              <a:schemeClr val="tx1"/>
            </a:solidFill>
          </p:grpSpPr>
          <p:sp>
            <p:nvSpPr>
              <p:cNvPr id="79" name="Line 109"/>
              <p:cNvSpPr>
                <a:spLocks noChangeShapeType="1"/>
              </p:cNvSpPr>
              <p:nvPr/>
            </p:nvSpPr>
            <p:spPr bwMode="auto">
              <a:xfrm flipV="1">
                <a:off x="2362200" y="4268253"/>
                <a:ext cx="791980" cy="1052"/>
              </a:xfrm>
              <a:prstGeom prst="line">
                <a:avLst/>
              </a:prstGeom>
              <a:grpFill/>
              <a:ln w="25400">
                <a:solidFill>
                  <a:schemeClr val="tx2"/>
                </a:solidFill>
                <a:round/>
                <a:headEnd/>
                <a:tailEnd/>
              </a:ln>
            </p:spPr>
            <p:txBody>
              <a:bodyPr/>
              <a:lstStyle/>
              <a:p>
                <a:pPr algn="ctr"/>
                <a:endParaRPr lang="en-US"/>
              </a:p>
            </p:txBody>
          </p:sp>
          <p:sp>
            <p:nvSpPr>
              <p:cNvPr id="80" name="Oval 110"/>
              <p:cNvSpPr>
                <a:spLocks noChangeArrowheads="1"/>
              </p:cNvSpPr>
              <p:nvPr/>
            </p:nvSpPr>
            <p:spPr bwMode="auto">
              <a:xfrm>
                <a:off x="3170680" y="4173538"/>
                <a:ext cx="197995" cy="187325"/>
              </a:xfrm>
              <a:prstGeom prst="ellipse">
                <a:avLst/>
              </a:prstGeom>
              <a:grp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50" name="TextBox 32"/>
            <p:cNvSpPr txBox="1">
              <a:spLocks noChangeArrowheads="1"/>
            </p:cNvSpPr>
            <p:nvPr/>
          </p:nvSpPr>
          <p:spPr bwMode="auto">
            <a:xfrm>
              <a:off x="1726096" y="3652003"/>
              <a:ext cx="762000"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HoTen</a:t>
              </a:r>
              <a:endParaRPr lang="en-US" sz="1400" dirty="0">
                <a:solidFill>
                  <a:schemeClr val="tx2"/>
                </a:solidFill>
                <a:cs typeface="Tahoma" panose="020B0604030504040204" pitchFamily="34" charset="0"/>
              </a:endParaRPr>
            </a:p>
          </p:txBody>
        </p:sp>
        <p:sp>
          <p:nvSpPr>
            <p:cNvPr id="51" name="TextBox 33"/>
            <p:cNvSpPr txBox="1">
              <a:spLocks noChangeArrowheads="1"/>
            </p:cNvSpPr>
            <p:nvPr/>
          </p:nvSpPr>
          <p:spPr bwMode="auto">
            <a:xfrm>
              <a:off x="1726096" y="4033061"/>
              <a:ext cx="762000"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SoCM</a:t>
              </a:r>
              <a:endParaRPr lang="en-US" sz="1400" dirty="0">
                <a:solidFill>
                  <a:schemeClr val="tx2"/>
                </a:solidFill>
                <a:cs typeface="Tahoma" panose="020B0604030504040204" pitchFamily="34" charset="0"/>
              </a:endParaRPr>
            </a:p>
          </p:txBody>
        </p:sp>
        <p:grpSp>
          <p:nvGrpSpPr>
            <p:cNvPr id="52" name="Group 34"/>
            <p:cNvGrpSpPr>
              <a:grpSpLocks/>
            </p:cNvGrpSpPr>
            <p:nvPr/>
          </p:nvGrpSpPr>
          <p:grpSpPr bwMode="auto">
            <a:xfrm>
              <a:off x="7364897" y="3830526"/>
              <a:ext cx="609599" cy="93675"/>
              <a:chOff x="2362200" y="4173538"/>
              <a:chExt cx="1006475" cy="187325"/>
            </a:xfrm>
            <a:solidFill>
              <a:schemeClr val="tx1"/>
            </a:solidFill>
          </p:grpSpPr>
          <p:sp>
            <p:nvSpPr>
              <p:cNvPr id="77" name="Line 109"/>
              <p:cNvSpPr>
                <a:spLocks noChangeShapeType="1"/>
              </p:cNvSpPr>
              <p:nvPr/>
            </p:nvSpPr>
            <p:spPr bwMode="auto">
              <a:xfrm flipV="1">
                <a:off x="2362200" y="4268253"/>
                <a:ext cx="791980" cy="1052"/>
              </a:xfrm>
              <a:prstGeom prst="line">
                <a:avLst/>
              </a:prstGeom>
              <a:grpFill/>
              <a:ln w="25400">
                <a:solidFill>
                  <a:schemeClr val="tx2"/>
                </a:solidFill>
                <a:round/>
                <a:headEnd/>
                <a:tailEnd/>
              </a:ln>
            </p:spPr>
            <p:txBody>
              <a:bodyPr/>
              <a:lstStyle/>
              <a:p>
                <a:pPr algn="ctr"/>
                <a:endParaRPr lang="en-US"/>
              </a:p>
            </p:txBody>
          </p:sp>
          <p:sp>
            <p:nvSpPr>
              <p:cNvPr id="78" name="Oval 110"/>
              <p:cNvSpPr>
                <a:spLocks noChangeArrowheads="1"/>
              </p:cNvSpPr>
              <p:nvPr/>
            </p:nvSpPr>
            <p:spPr bwMode="auto">
              <a:xfrm>
                <a:off x="3170680" y="4173538"/>
                <a:ext cx="197995" cy="187325"/>
              </a:xfrm>
              <a:prstGeom prst="ellipse">
                <a:avLst/>
              </a:prstGeom>
              <a:grp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cxnSp>
          <p:nvCxnSpPr>
            <p:cNvPr id="53" name="Straight Connector 52"/>
            <p:cNvCxnSpPr/>
            <p:nvPr/>
          </p:nvCxnSpPr>
          <p:spPr bwMode="auto">
            <a:xfrm>
              <a:off x="4164496" y="4031416"/>
              <a:ext cx="5334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auto">
            <a:xfrm>
              <a:off x="5764696" y="4031416"/>
              <a:ext cx="5334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60" name="TextBox 45"/>
            <p:cNvSpPr txBox="1">
              <a:spLocks noChangeArrowheads="1"/>
            </p:cNvSpPr>
            <p:nvPr/>
          </p:nvSpPr>
          <p:spPr bwMode="auto">
            <a:xfrm>
              <a:off x="7822096" y="3652003"/>
              <a:ext cx="1371600" cy="30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TenLoai</a:t>
              </a:r>
              <a:endParaRPr lang="en-US" sz="1400" dirty="0">
                <a:solidFill>
                  <a:schemeClr val="tx2"/>
                </a:solidFill>
                <a:cs typeface="Tahoma" panose="020B0604030504040204" pitchFamily="34" charset="0"/>
              </a:endParaRPr>
            </a:p>
          </p:txBody>
        </p:sp>
        <p:grpSp>
          <p:nvGrpSpPr>
            <p:cNvPr id="116" name="Group 28"/>
            <p:cNvGrpSpPr>
              <a:grpSpLocks/>
            </p:cNvGrpSpPr>
            <p:nvPr/>
          </p:nvGrpSpPr>
          <p:grpSpPr bwMode="auto">
            <a:xfrm rot="13164238">
              <a:off x="2523130" y="3580140"/>
              <a:ext cx="584664" cy="172380"/>
              <a:chOff x="2362200" y="4173538"/>
              <a:chExt cx="1006475" cy="187325"/>
            </a:xfrm>
          </p:grpSpPr>
          <p:sp>
            <p:nvSpPr>
              <p:cNvPr id="117" name="Line 109"/>
              <p:cNvSpPr>
                <a:spLocks noChangeShapeType="1"/>
              </p:cNvSpPr>
              <p:nvPr/>
            </p:nvSpPr>
            <p:spPr bwMode="auto">
              <a:xfrm flipV="1">
                <a:off x="2362200" y="4268253"/>
                <a:ext cx="791980" cy="105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18" name="Oval 110"/>
              <p:cNvSpPr>
                <a:spLocks noChangeArrowheads="1"/>
              </p:cNvSpPr>
              <p:nvPr/>
            </p:nvSpPr>
            <p:spPr bwMode="auto">
              <a:xfrm>
                <a:off x="3170680" y="4173538"/>
                <a:ext cx="197995" cy="187325"/>
              </a:xfrm>
              <a:prstGeom prst="ellipse">
                <a:avLst/>
              </a:prstGeom>
              <a:solidFill>
                <a:srgbClr val="FFFFFF"/>
              </a:solidFill>
              <a:ln w="25400" algn="ctr">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b="1">
                  <a:solidFill>
                    <a:schemeClr val="tx2"/>
                  </a:solidFill>
                </a:endParaRPr>
              </a:p>
            </p:txBody>
          </p:sp>
        </p:grpSp>
        <p:sp>
          <p:nvSpPr>
            <p:cNvPr id="119" name="TextBox 32"/>
            <p:cNvSpPr txBox="1">
              <a:spLocks noChangeArrowheads="1"/>
            </p:cNvSpPr>
            <p:nvPr/>
          </p:nvSpPr>
          <p:spPr bwMode="auto">
            <a:xfrm>
              <a:off x="1726096" y="3317385"/>
              <a:ext cx="91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butHieu</a:t>
              </a:r>
              <a:endParaRPr lang="en-US" sz="1400" dirty="0">
                <a:solidFill>
                  <a:schemeClr val="tx2"/>
                </a:solidFill>
                <a:cs typeface="Tahoma" panose="020B0604030504040204" pitchFamily="34" charset="0"/>
              </a:endParaRPr>
            </a:p>
          </p:txBody>
        </p:sp>
        <p:sp>
          <p:nvSpPr>
            <p:cNvPr id="120" name="TextBox 32"/>
            <p:cNvSpPr txBox="1">
              <a:spLocks noChangeArrowheads="1"/>
            </p:cNvSpPr>
            <p:nvPr/>
          </p:nvSpPr>
          <p:spPr bwMode="auto">
            <a:xfrm>
              <a:off x="2792896" y="3022528"/>
              <a:ext cx="12953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err="1">
                  <a:solidFill>
                    <a:schemeClr val="tx2"/>
                  </a:solidFill>
                  <a:cs typeface="Tahoma" panose="020B0604030504040204" pitchFamily="34" charset="0"/>
                </a:rPr>
                <a:t>SoTacPham</a:t>
              </a:r>
              <a:endParaRPr lang="en-US" sz="1400" dirty="0">
                <a:solidFill>
                  <a:schemeClr val="tx2"/>
                </a:solidFill>
                <a:cs typeface="Tahoma" panose="020B0604030504040204" pitchFamily="34" charset="0"/>
              </a:endParaRPr>
            </a:p>
          </p:txBody>
        </p:sp>
        <p:grpSp>
          <p:nvGrpSpPr>
            <p:cNvPr id="121" name="Group 72"/>
            <p:cNvGrpSpPr>
              <a:grpSpLocks/>
            </p:cNvGrpSpPr>
            <p:nvPr/>
          </p:nvGrpSpPr>
          <p:grpSpPr bwMode="auto">
            <a:xfrm rot="3055760">
              <a:off x="3632562" y="4370491"/>
              <a:ext cx="506725" cy="186739"/>
              <a:chOff x="7380" y="4680"/>
              <a:chExt cx="556" cy="177"/>
            </a:xfrm>
          </p:grpSpPr>
          <p:sp>
            <p:nvSpPr>
              <p:cNvPr id="122"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23"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24" name="Text Box 75"/>
            <p:cNvSpPr txBox="1">
              <a:spLocks noChangeArrowheads="1"/>
            </p:cNvSpPr>
            <p:nvPr/>
          </p:nvSpPr>
          <p:spPr bwMode="auto">
            <a:xfrm>
              <a:off x="3260455" y="4610791"/>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CoQuan</a:t>
              </a:r>
              <a:r>
                <a:rPr lang="en-US" sz="1600" dirty="0">
                  <a:solidFill>
                    <a:schemeClr val="tx2"/>
                  </a:solidFill>
                  <a:cs typeface="Tahoma" panose="020B0604030504040204" pitchFamily="34" charset="0"/>
                </a:rPr>
                <a:t> c/t</a:t>
              </a:r>
              <a:endParaRPr lang="en-US" sz="1600" b="0" dirty="0">
                <a:solidFill>
                  <a:schemeClr val="tx2"/>
                </a:solidFill>
                <a:cs typeface="Tahoma" panose="020B0604030504040204" pitchFamily="34" charset="0"/>
              </a:endParaRPr>
            </a:p>
          </p:txBody>
        </p:sp>
        <p:grpSp>
          <p:nvGrpSpPr>
            <p:cNvPr id="125" name="Group 72"/>
            <p:cNvGrpSpPr>
              <a:grpSpLocks/>
            </p:cNvGrpSpPr>
            <p:nvPr/>
          </p:nvGrpSpPr>
          <p:grpSpPr bwMode="auto">
            <a:xfrm rot="6921605">
              <a:off x="2833961" y="4356664"/>
              <a:ext cx="493713" cy="165846"/>
              <a:chOff x="7380" y="4680"/>
              <a:chExt cx="556" cy="177"/>
            </a:xfrm>
          </p:grpSpPr>
          <p:sp>
            <p:nvSpPr>
              <p:cNvPr id="126"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27"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sp>
          <p:nvSpPr>
            <p:cNvPr id="128" name="Text Box 75"/>
            <p:cNvSpPr txBox="1">
              <a:spLocks noChangeArrowheads="1"/>
            </p:cNvSpPr>
            <p:nvPr/>
          </p:nvSpPr>
          <p:spPr bwMode="auto">
            <a:xfrm>
              <a:off x="2146527" y="4647004"/>
              <a:ext cx="158211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600" dirty="0" err="1">
                  <a:solidFill>
                    <a:schemeClr val="tx2"/>
                  </a:solidFill>
                  <a:cs typeface="Tahoma" panose="020B0604030504040204" pitchFamily="34" charset="0"/>
                </a:rPr>
                <a:t>MucLuong</a:t>
              </a:r>
              <a:endParaRPr lang="en-US" sz="1600" b="0" dirty="0">
                <a:solidFill>
                  <a:schemeClr val="tx2"/>
                </a:solidFill>
                <a:cs typeface="Tahoma" panose="020B0604030504040204" pitchFamily="34" charset="0"/>
              </a:endParaRPr>
            </a:p>
          </p:txBody>
        </p:sp>
        <p:grpSp>
          <p:nvGrpSpPr>
            <p:cNvPr id="137" name="Group 72"/>
            <p:cNvGrpSpPr>
              <a:grpSpLocks/>
            </p:cNvGrpSpPr>
            <p:nvPr/>
          </p:nvGrpSpPr>
          <p:grpSpPr bwMode="auto">
            <a:xfrm rot="15781326">
              <a:off x="3234840" y="3514342"/>
              <a:ext cx="493713" cy="165846"/>
              <a:chOff x="7380" y="4680"/>
              <a:chExt cx="556" cy="177"/>
            </a:xfrm>
          </p:grpSpPr>
          <p:sp>
            <p:nvSpPr>
              <p:cNvPr id="138" name="Line 73"/>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sz="2000"/>
              </a:p>
            </p:txBody>
          </p:sp>
          <p:sp>
            <p:nvSpPr>
              <p:cNvPr id="139" name="Oval 74"/>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600" b="0">
                  <a:solidFill>
                    <a:schemeClr val="tx2"/>
                  </a:solidFill>
                  <a:cs typeface="Tahoma" panose="020B0604030504040204" pitchFamily="34" charset="0"/>
                </a:endParaRPr>
              </a:p>
            </p:txBody>
          </p:sp>
        </p:grpSp>
      </p:grpSp>
    </p:spTree>
    <p:extLst>
      <p:ext uri="{BB962C8B-B14F-4D97-AF65-F5344CB8AC3E}">
        <p14:creationId xmlns:p14="http://schemas.microsoft.com/office/powerpoint/2010/main" val="2028577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t>
            </a:r>
            <a:r>
              <a:rPr lang="en-US" dirty="0" err="1"/>
              <a:t>Tiêu</a:t>
            </a:r>
            <a:r>
              <a:rPr lang="en-US" dirty="0"/>
              <a:t> </a:t>
            </a:r>
            <a:r>
              <a:rPr lang="en-US" dirty="0" err="1"/>
              <a:t>chuẩn</a:t>
            </a:r>
            <a:r>
              <a:rPr lang="en-US" dirty="0"/>
              <a:t> </a:t>
            </a:r>
            <a:r>
              <a:rPr lang="en-US" dirty="0" err="1"/>
              <a:t>lựa</a:t>
            </a:r>
            <a:r>
              <a:rPr lang="en-US" dirty="0"/>
              <a:t> </a:t>
            </a:r>
            <a:r>
              <a:rPr lang="en-US" dirty="0" err="1"/>
              <a:t>chọn</a:t>
            </a:r>
            <a:r>
              <a:rPr lang="en-US" dirty="0"/>
              <a:t> </a:t>
            </a:r>
            <a:r>
              <a:rPr lang="en-US" dirty="0" err="1"/>
              <a:t>khái</a:t>
            </a:r>
            <a:r>
              <a:rPr lang="en-US" dirty="0"/>
              <a:t> </a:t>
            </a:r>
            <a:r>
              <a:rPr lang="en-US" dirty="0" err="1"/>
              <a:t>niệm</a:t>
            </a:r>
            <a:endParaRPr lang="en-US" dirty="0"/>
          </a:p>
        </p:txBody>
      </p:sp>
      <p:sp>
        <p:nvSpPr>
          <p:cNvPr id="3" name="Content Placeholder 2"/>
          <p:cNvSpPr>
            <a:spLocks noGrp="1"/>
          </p:cNvSpPr>
          <p:nvPr>
            <p:ph idx="1"/>
          </p:nvPr>
        </p:nvSpPr>
        <p:spPr/>
        <p:txBody>
          <a:bodyPr/>
          <a:lstStyle/>
          <a:p>
            <a:r>
              <a:rPr lang="en-US" dirty="0" err="1"/>
              <a:t>Thực</a:t>
            </a:r>
            <a:r>
              <a:rPr lang="en-US" dirty="0"/>
              <a:t> </a:t>
            </a:r>
            <a:r>
              <a:rPr lang="en-US" dirty="0" err="1"/>
              <a:t>thể</a:t>
            </a:r>
            <a:r>
              <a:rPr lang="en-US" dirty="0"/>
              <a:t> hay </a:t>
            </a:r>
            <a:r>
              <a:rPr lang="en-US" dirty="0" err="1"/>
              <a:t>không</a:t>
            </a:r>
            <a:r>
              <a:rPr lang="en-US" dirty="0"/>
              <a:t> </a:t>
            </a:r>
            <a:r>
              <a:rPr lang="en-US" dirty="0" err="1"/>
              <a:t>là</a:t>
            </a:r>
            <a:r>
              <a:rPr lang="en-US" dirty="0"/>
              <a:t> </a:t>
            </a:r>
            <a:r>
              <a:rPr lang="en-US" dirty="0" err="1"/>
              <a:t>thực</a:t>
            </a:r>
            <a:r>
              <a:rPr lang="en-US" dirty="0"/>
              <a:t> </a:t>
            </a:r>
            <a:r>
              <a:rPr lang="en-US" dirty="0" err="1"/>
              <a:t>thể</a:t>
            </a:r>
            <a:r>
              <a:rPr lang="en-US" dirty="0"/>
              <a:t>?</a:t>
            </a:r>
          </a:p>
          <a:p>
            <a:r>
              <a:rPr lang="en-US" dirty="0" err="1"/>
              <a:t>Thực</a:t>
            </a:r>
            <a:r>
              <a:rPr lang="en-US" dirty="0"/>
              <a:t> </a:t>
            </a:r>
            <a:r>
              <a:rPr lang="en-US" dirty="0" err="1"/>
              <a:t>thể</a:t>
            </a:r>
            <a:r>
              <a:rPr lang="en-US" dirty="0"/>
              <a:t> hay </a:t>
            </a:r>
            <a:r>
              <a:rPr lang="en-US" dirty="0" err="1"/>
              <a:t>thuộc</a:t>
            </a:r>
            <a:r>
              <a:rPr lang="en-US" dirty="0"/>
              <a:t> </a:t>
            </a:r>
            <a:r>
              <a:rPr lang="en-US" dirty="0" err="1"/>
              <a:t>tính</a:t>
            </a:r>
            <a:r>
              <a:rPr lang="en-US" dirty="0"/>
              <a:t>?</a:t>
            </a:r>
          </a:p>
          <a:p>
            <a:r>
              <a:rPr lang="en-US" dirty="0" err="1"/>
              <a:t>Tổng</a:t>
            </a:r>
            <a:r>
              <a:rPr lang="en-US" dirty="0"/>
              <a:t> </a:t>
            </a:r>
            <a:r>
              <a:rPr lang="en-US" dirty="0" err="1"/>
              <a:t>quát</a:t>
            </a:r>
            <a:r>
              <a:rPr lang="en-US" dirty="0"/>
              <a:t> </a:t>
            </a:r>
            <a:r>
              <a:rPr lang="en-US" dirty="0" err="1"/>
              <a:t>hóa</a:t>
            </a:r>
            <a:r>
              <a:rPr lang="en-US" dirty="0"/>
              <a:t> hay </a:t>
            </a:r>
            <a:r>
              <a:rPr lang="en-US" dirty="0" err="1"/>
              <a:t>thuộc</a:t>
            </a:r>
            <a:r>
              <a:rPr lang="en-US" dirty="0"/>
              <a:t> </a:t>
            </a:r>
            <a:r>
              <a:rPr lang="en-US" dirty="0" err="1"/>
              <a:t>tính</a:t>
            </a:r>
            <a:r>
              <a:rPr lang="en-US" dirty="0"/>
              <a:t>?</a:t>
            </a:r>
          </a:p>
          <a:p>
            <a:r>
              <a:rPr lang="en-US" dirty="0" err="1"/>
              <a:t>Thuộc</a:t>
            </a:r>
            <a:r>
              <a:rPr lang="en-US" dirty="0"/>
              <a:t> </a:t>
            </a:r>
            <a:r>
              <a:rPr lang="en-US" dirty="0" err="1"/>
              <a:t>tính</a:t>
            </a:r>
            <a:r>
              <a:rPr lang="en-US" dirty="0"/>
              <a:t> </a:t>
            </a:r>
            <a:r>
              <a:rPr lang="en-US" dirty="0" err="1"/>
              <a:t>kết</a:t>
            </a:r>
            <a:r>
              <a:rPr lang="en-US" dirty="0"/>
              <a:t> </a:t>
            </a:r>
            <a:r>
              <a:rPr lang="en-US" dirty="0" err="1"/>
              <a:t>hợp</a:t>
            </a:r>
            <a:r>
              <a:rPr lang="en-US" dirty="0"/>
              <a:t> hay </a:t>
            </a:r>
            <a:r>
              <a:rPr lang="en-US" dirty="0" err="1"/>
              <a:t>đơn</a:t>
            </a:r>
            <a:r>
              <a:rPr lang="en-US" dirty="0"/>
              <a:t>?</a:t>
            </a:r>
          </a:p>
          <a:p>
            <a:r>
              <a:rPr lang="en-US" dirty="0" err="1"/>
              <a:t>Mối</a:t>
            </a:r>
            <a:r>
              <a:rPr lang="en-US" dirty="0"/>
              <a:t> </a:t>
            </a:r>
            <a:r>
              <a:rPr lang="en-US" dirty="0" err="1"/>
              <a:t>kết</a:t>
            </a:r>
            <a:r>
              <a:rPr lang="en-US" dirty="0"/>
              <a:t> </a:t>
            </a:r>
            <a:r>
              <a:rPr lang="en-US" dirty="0" err="1"/>
              <a:t>hợp</a:t>
            </a:r>
            <a:r>
              <a:rPr lang="en-US" dirty="0"/>
              <a:t> hay </a:t>
            </a:r>
            <a:r>
              <a:rPr lang="en-US" dirty="0" err="1"/>
              <a:t>thực</a:t>
            </a:r>
            <a:r>
              <a:rPr lang="en-US" dirty="0"/>
              <a:t> </a:t>
            </a:r>
            <a:r>
              <a:rPr lang="en-US" dirty="0" err="1"/>
              <a:t>thể</a:t>
            </a:r>
            <a:r>
              <a:rPr lang="en-US" dirty="0"/>
              <a:t>?</a:t>
            </a:r>
          </a:p>
        </p:txBody>
      </p:sp>
    </p:spTree>
    <p:extLst>
      <p:ext uri="{BB962C8B-B14F-4D97-AF65-F5344CB8AC3E}">
        <p14:creationId xmlns:p14="http://schemas.microsoft.com/office/powerpoint/2010/main" val="611799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pPr eaLnBrk="1" hangingPunct="1"/>
            <a:r>
              <a:rPr lang="en-US" dirty="0" err="1"/>
              <a:t>Thực</a:t>
            </a:r>
            <a:r>
              <a:rPr lang="en-US" dirty="0"/>
              <a:t> </a:t>
            </a:r>
            <a:r>
              <a:rPr lang="en-US" dirty="0" err="1"/>
              <a:t>thể</a:t>
            </a:r>
            <a:r>
              <a:rPr lang="en-US" dirty="0"/>
              <a:t> hay </a:t>
            </a:r>
            <a:r>
              <a:rPr lang="en-US" dirty="0" err="1"/>
              <a:t>không</a:t>
            </a:r>
            <a:r>
              <a:rPr lang="en-US" dirty="0"/>
              <a:t> </a:t>
            </a:r>
            <a:r>
              <a:rPr lang="en-US" dirty="0" err="1"/>
              <a:t>là</a:t>
            </a:r>
            <a:r>
              <a:rPr lang="en-US" dirty="0"/>
              <a:t> </a:t>
            </a:r>
            <a:r>
              <a:rPr lang="en-US" dirty="0" err="1"/>
              <a:t>thực</a:t>
            </a:r>
            <a:r>
              <a:rPr lang="en-US" dirty="0"/>
              <a:t> </a:t>
            </a:r>
            <a:r>
              <a:rPr lang="en-US" dirty="0" err="1"/>
              <a:t>thể</a:t>
            </a:r>
            <a:r>
              <a:rPr lang="en-US" dirty="0"/>
              <a:t>?</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7B2694C2-FC39-4874-85D7-66D2782C7AF2}" type="slidenum">
              <a:rPr lang="en-US" sz="1000">
                <a:solidFill>
                  <a:srgbClr val="898989"/>
                </a:solidFill>
                <a:cs typeface="Tahoma" panose="020B0604030504040204" pitchFamily="34" charset="0"/>
              </a:rPr>
              <a:pPr eaLnBrk="1" hangingPunct="1"/>
              <a:t>53</a:t>
            </a:fld>
            <a:endParaRPr lang="en-US" sz="100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1981200" y="6569076"/>
            <a:ext cx="2438400" cy="212725"/>
          </a:xfrm>
          <a:prstGeom prst="rect">
            <a:avLst/>
          </a:prstGeom>
        </p:spPr>
        <p:txBody>
          <a:bodyPr/>
          <a:lstStyle/>
          <a:p>
            <a:pPr>
              <a:defRPr/>
            </a:pPr>
            <a:endParaRPr lang="en-US"/>
          </a:p>
        </p:txBody>
      </p:sp>
      <p:sp>
        <p:nvSpPr>
          <p:cNvPr id="6" name="Footer Placeholder 5"/>
          <p:cNvSpPr>
            <a:spLocks noGrp="1"/>
          </p:cNvSpPr>
          <p:nvPr>
            <p:ph type="ftr" sz="quarter" idx="4294967295"/>
          </p:nvPr>
        </p:nvSpPr>
        <p:spPr>
          <a:xfrm>
            <a:off x="4495800" y="6553200"/>
            <a:ext cx="3124200" cy="228600"/>
          </a:xfrm>
          <a:prstGeom prst="rect">
            <a:avLst/>
          </a:prstGeom>
        </p:spPr>
        <p:txBody>
          <a:bodyPr/>
          <a:lstStyle/>
          <a:p>
            <a:pPr>
              <a:defRPr/>
            </a:pPr>
            <a:endParaRPr lang="en-US"/>
          </a:p>
        </p:txBody>
      </p:sp>
      <p:sp>
        <p:nvSpPr>
          <p:cNvPr id="101382" name="Text Box 42"/>
          <p:cNvSpPr txBox="1">
            <a:spLocks noChangeArrowheads="1"/>
          </p:cNvSpPr>
          <p:nvPr/>
        </p:nvSpPr>
        <p:spPr bwMode="auto">
          <a:xfrm>
            <a:off x="1295402" y="1743077"/>
            <a:ext cx="944639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r>
              <a:rPr lang="en-US" sz="2400" dirty="0" err="1">
                <a:solidFill>
                  <a:srgbClr val="C00000"/>
                </a:solidFill>
              </a:rPr>
              <a:t>Trong</a:t>
            </a:r>
            <a:r>
              <a:rPr lang="en-US" sz="2400" dirty="0">
                <a:solidFill>
                  <a:srgbClr val="C00000"/>
                </a:solidFill>
              </a:rPr>
              <a:t> 1 </a:t>
            </a:r>
            <a:r>
              <a:rPr lang="en-US" sz="2400" dirty="0" err="1">
                <a:solidFill>
                  <a:srgbClr val="C00000"/>
                </a:solidFill>
              </a:rPr>
              <a:t>số</a:t>
            </a:r>
            <a:r>
              <a:rPr lang="en-US" sz="2400" dirty="0">
                <a:solidFill>
                  <a:srgbClr val="C00000"/>
                </a:solidFill>
              </a:rPr>
              <a:t> </a:t>
            </a:r>
            <a:r>
              <a:rPr lang="en-US" sz="2400" dirty="0" err="1">
                <a:solidFill>
                  <a:srgbClr val="C00000"/>
                </a:solidFill>
              </a:rPr>
              <a:t>trường</a:t>
            </a:r>
            <a:r>
              <a:rPr lang="en-US" sz="2400" dirty="0">
                <a:solidFill>
                  <a:srgbClr val="C00000"/>
                </a:solidFill>
              </a:rPr>
              <a:t> </a:t>
            </a:r>
            <a:r>
              <a:rPr lang="en-US" sz="2400" dirty="0" err="1">
                <a:solidFill>
                  <a:srgbClr val="C00000"/>
                </a:solidFill>
              </a:rPr>
              <a:t>hợp</a:t>
            </a:r>
            <a:r>
              <a:rPr lang="en-US" sz="2400" dirty="0">
                <a:solidFill>
                  <a:srgbClr val="C00000"/>
                </a:solidFill>
              </a:rPr>
              <a:t>, </a:t>
            </a:r>
            <a:r>
              <a:rPr lang="en-US" sz="2400" dirty="0" err="1">
                <a:solidFill>
                  <a:srgbClr val="C00000"/>
                </a:solidFill>
              </a:rPr>
              <a:t>các</a:t>
            </a:r>
            <a:r>
              <a:rPr lang="en-US" sz="2400" dirty="0">
                <a:solidFill>
                  <a:srgbClr val="C00000"/>
                </a:solidFill>
              </a:rPr>
              <a:t> </a:t>
            </a:r>
            <a:r>
              <a:rPr lang="en-US" sz="2400" dirty="0" err="1">
                <a:solidFill>
                  <a:srgbClr val="C00000"/>
                </a:solidFill>
              </a:rPr>
              <a:t>khái</a:t>
            </a:r>
            <a:r>
              <a:rPr lang="en-US" sz="2400" dirty="0">
                <a:solidFill>
                  <a:srgbClr val="C00000"/>
                </a:solidFill>
              </a:rPr>
              <a:t> </a:t>
            </a:r>
            <a:r>
              <a:rPr lang="en-US" sz="2400" dirty="0" err="1">
                <a:solidFill>
                  <a:srgbClr val="C00000"/>
                </a:solidFill>
              </a:rPr>
              <a:t>niệm</a:t>
            </a:r>
            <a:r>
              <a:rPr lang="en-US" sz="2400" dirty="0">
                <a:solidFill>
                  <a:srgbClr val="C00000"/>
                </a:solidFill>
              </a:rPr>
              <a:t> </a:t>
            </a:r>
            <a:r>
              <a:rPr lang="en-US" sz="2400" dirty="0" err="1">
                <a:solidFill>
                  <a:srgbClr val="C00000"/>
                </a:solidFill>
              </a:rPr>
              <a:t>cần</a:t>
            </a:r>
            <a:r>
              <a:rPr lang="en-US" sz="2400" dirty="0">
                <a:solidFill>
                  <a:srgbClr val="C00000"/>
                </a:solidFill>
              </a:rPr>
              <a:t> </a:t>
            </a:r>
            <a:r>
              <a:rPr lang="en-US" sz="2400" dirty="0" err="1">
                <a:solidFill>
                  <a:srgbClr val="C00000"/>
                </a:solidFill>
              </a:rPr>
              <a:t>biểu</a:t>
            </a:r>
            <a:r>
              <a:rPr lang="en-US" sz="2400" dirty="0">
                <a:solidFill>
                  <a:srgbClr val="C00000"/>
                </a:solidFill>
              </a:rPr>
              <a:t> </a:t>
            </a:r>
            <a:r>
              <a:rPr lang="en-US" sz="2400" dirty="0" err="1">
                <a:solidFill>
                  <a:srgbClr val="C00000"/>
                </a:solidFill>
              </a:rPr>
              <a:t>diễn</a:t>
            </a:r>
            <a:r>
              <a:rPr lang="en-US" sz="2400" dirty="0">
                <a:solidFill>
                  <a:srgbClr val="C00000"/>
                </a:solidFill>
              </a:rPr>
              <a:t> </a:t>
            </a:r>
            <a:r>
              <a:rPr lang="en-US" sz="2400" dirty="0" err="1">
                <a:solidFill>
                  <a:srgbClr val="C00000"/>
                </a:solidFill>
              </a:rPr>
              <a:t>chỉ</a:t>
            </a:r>
            <a:r>
              <a:rPr lang="en-US" sz="2400" dirty="0">
                <a:solidFill>
                  <a:srgbClr val="C00000"/>
                </a:solidFill>
              </a:rPr>
              <a:t> </a:t>
            </a:r>
            <a:r>
              <a:rPr lang="en-US" sz="2400" dirty="0" err="1">
                <a:solidFill>
                  <a:srgbClr val="C00000"/>
                </a:solidFill>
              </a:rPr>
              <a:t>có</a:t>
            </a:r>
            <a:r>
              <a:rPr lang="en-US" sz="2400" dirty="0">
                <a:solidFill>
                  <a:srgbClr val="C00000"/>
                </a:solidFill>
              </a:rPr>
              <a:t> 1 </a:t>
            </a:r>
            <a:r>
              <a:rPr lang="en-US" sz="2400" dirty="0" err="1">
                <a:solidFill>
                  <a:srgbClr val="C00000"/>
                </a:solidFill>
              </a:rPr>
              <a:t>thể</a:t>
            </a:r>
            <a:r>
              <a:rPr lang="en-US" sz="2400" dirty="0">
                <a:solidFill>
                  <a:srgbClr val="C00000"/>
                </a:solidFill>
              </a:rPr>
              <a:t> </a:t>
            </a:r>
            <a:r>
              <a:rPr lang="en-US" sz="2400" dirty="0" err="1">
                <a:solidFill>
                  <a:srgbClr val="C00000"/>
                </a:solidFill>
              </a:rPr>
              <a:t>hiện</a:t>
            </a:r>
            <a:r>
              <a:rPr lang="en-US" sz="2400" dirty="0">
                <a:solidFill>
                  <a:srgbClr val="C00000"/>
                </a:solidFill>
              </a:rPr>
              <a:t>, </a:t>
            </a:r>
            <a:r>
              <a:rPr lang="en-US" sz="2400" dirty="0" err="1">
                <a:solidFill>
                  <a:srgbClr val="C00000"/>
                </a:solidFill>
              </a:rPr>
              <a:t>nếu</a:t>
            </a:r>
            <a:r>
              <a:rPr lang="en-US" sz="2400" dirty="0">
                <a:solidFill>
                  <a:srgbClr val="C00000"/>
                </a:solidFill>
              </a:rPr>
              <a:t> </a:t>
            </a:r>
            <a:r>
              <a:rPr lang="en-US" sz="2400" dirty="0" err="1">
                <a:solidFill>
                  <a:srgbClr val="C00000"/>
                </a:solidFill>
              </a:rPr>
              <a:t>không</a:t>
            </a:r>
            <a:r>
              <a:rPr lang="en-US" sz="2400" dirty="0">
                <a:solidFill>
                  <a:srgbClr val="C00000"/>
                </a:solidFill>
              </a:rPr>
              <a:t> </a:t>
            </a:r>
            <a:r>
              <a:rPr lang="en-US" sz="2400" dirty="0" err="1">
                <a:solidFill>
                  <a:srgbClr val="C00000"/>
                </a:solidFill>
              </a:rPr>
              <a:t>có</a:t>
            </a:r>
            <a:r>
              <a:rPr lang="en-US" sz="2400" dirty="0">
                <a:solidFill>
                  <a:srgbClr val="C00000"/>
                </a:solidFill>
              </a:rPr>
              <a:t> </a:t>
            </a:r>
            <a:r>
              <a:rPr lang="en-US" sz="2400" dirty="0" err="1">
                <a:solidFill>
                  <a:srgbClr val="C00000"/>
                </a:solidFill>
              </a:rPr>
              <a:t>nhu</a:t>
            </a:r>
            <a:r>
              <a:rPr lang="en-US" sz="2400" dirty="0">
                <a:solidFill>
                  <a:srgbClr val="C00000"/>
                </a:solidFill>
              </a:rPr>
              <a:t> </a:t>
            </a:r>
            <a:r>
              <a:rPr lang="en-US" sz="2400" dirty="0" err="1">
                <a:solidFill>
                  <a:srgbClr val="C00000"/>
                </a:solidFill>
              </a:rPr>
              <a:t>cầu</a:t>
            </a:r>
            <a:r>
              <a:rPr lang="en-US" sz="2400" dirty="0">
                <a:solidFill>
                  <a:srgbClr val="C00000"/>
                </a:solidFill>
              </a:rPr>
              <a:t> </a:t>
            </a:r>
            <a:r>
              <a:rPr lang="en-US" sz="2400" dirty="0" err="1">
                <a:solidFill>
                  <a:srgbClr val="C00000"/>
                </a:solidFill>
              </a:rPr>
              <a:t>mở</a:t>
            </a:r>
            <a:r>
              <a:rPr lang="en-US" sz="2400" dirty="0">
                <a:solidFill>
                  <a:srgbClr val="C00000"/>
                </a:solidFill>
              </a:rPr>
              <a:t> </a:t>
            </a:r>
            <a:r>
              <a:rPr lang="en-US" sz="2400" dirty="0" err="1">
                <a:solidFill>
                  <a:srgbClr val="C00000"/>
                </a:solidFill>
              </a:rPr>
              <a:t>rộng</a:t>
            </a:r>
            <a:r>
              <a:rPr lang="en-US" sz="2400" dirty="0">
                <a:solidFill>
                  <a:srgbClr val="C00000"/>
                </a:solidFill>
              </a:rPr>
              <a:t> </a:t>
            </a:r>
            <a:r>
              <a:rPr lang="en-US" sz="2400" dirty="0" err="1">
                <a:solidFill>
                  <a:srgbClr val="C00000"/>
                </a:solidFill>
              </a:rPr>
              <a:t>về</a:t>
            </a:r>
            <a:r>
              <a:rPr lang="en-US" sz="2400" dirty="0">
                <a:solidFill>
                  <a:srgbClr val="C00000"/>
                </a:solidFill>
              </a:rPr>
              <a:t> </a:t>
            </a:r>
            <a:r>
              <a:rPr lang="en-US" sz="2400" dirty="0" err="1">
                <a:solidFill>
                  <a:srgbClr val="C00000"/>
                </a:solidFill>
              </a:rPr>
              <a:t>sau</a:t>
            </a:r>
            <a:r>
              <a:rPr lang="en-US" sz="2400" dirty="0">
                <a:solidFill>
                  <a:srgbClr val="C00000"/>
                </a:solidFill>
              </a:rPr>
              <a:t> </a:t>
            </a:r>
            <a:r>
              <a:rPr lang="en-US" sz="2400" dirty="0" err="1">
                <a:solidFill>
                  <a:srgbClr val="C00000"/>
                </a:solidFill>
              </a:rPr>
              <a:t>thì</a:t>
            </a:r>
            <a:r>
              <a:rPr lang="en-US" sz="2400" dirty="0">
                <a:solidFill>
                  <a:srgbClr val="C00000"/>
                </a:solidFill>
              </a:rPr>
              <a:t> </a:t>
            </a:r>
            <a:r>
              <a:rPr lang="en-US" sz="2400" dirty="0" err="1">
                <a:solidFill>
                  <a:srgbClr val="C00000"/>
                </a:solidFill>
              </a:rPr>
              <a:t>không</a:t>
            </a:r>
            <a:r>
              <a:rPr lang="en-US" sz="2400" dirty="0">
                <a:solidFill>
                  <a:srgbClr val="C00000"/>
                </a:solidFill>
              </a:rPr>
              <a:t> </a:t>
            </a:r>
            <a:r>
              <a:rPr lang="en-US" sz="2400" dirty="0" err="1">
                <a:solidFill>
                  <a:srgbClr val="C00000"/>
                </a:solidFill>
              </a:rPr>
              <a:t>nên</a:t>
            </a:r>
            <a:r>
              <a:rPr lang="en-US" sz="2400" dirty="0">
                <a:solidFill>
                  <a:srgbClr val="C00000"/>
                </a:solidFill>
              </a:rPr>
              <a:t> </a:t>
            </a:r>
            <a:r>
              <a:rPr lang="en-US" sz="2400" dirty="0" err="1">
                <a:solidFill>
                  <a:srgbClr val="C00000"/>
                </a:solidFill>
              </a:rPr>
              <a:t>xem</a:t>
            </a:r>
            <a:r>
              <a:rPr lang="en-US" sz="2400" dirty="0">
                <a:solidFill>
                  <a:srgbClr val="C00000"/>
                </a:solidFill>
              </a:rPr>
              <a:t> </a:t>
            </a:r>
            <a:r>
              <a:rPr lang="en-US" sz="2400" dirty="0" err="1">
                <a:solidFill>
                  <a:srgbClr val="C00000"/>
                </a:solidFill>
              </a:rPr>
              <a:t>là</a:t>
            </a:r>
            <a:r>
              <a:rPr lang="en-US" sz="2400" dirty="0">
                <a:solidFill>
                  <a:srgbClr val="C00000"/>
                </a:solidFill>
              </a:rPr>
              <a:t> </a:t>
            </a:r>
            <a:r>
              <a:rPr lang="en-US" sz="2400" dirty="0" err="1">
                <a:solidFill>
                  <a:srgbClr val="C00000"/>
                </a:solidFill>
              </a:rPr>
              <a:t>thực</a:t>
            </a:r>
            <a:r>
              <a:rPr lang="en-US" sz="2400" dirty="0">
                <a:solidFill>
                  <a:srgbClr val="C00000"/>
                </a:solidFill>
              </a:rPr>
              <a:t> </a:t>
            </a:r>
            <a:r>
              <a:rPr lang="en-US" sz="2400" dirty="0" err="1">
                <a:solidFill>
                  <a:srgbClr val="C00000"/>
                </a:solidFill>
              </a:rPr>
              <a:t>thể</a:t>
            </a:r>
            <a:endParaRPr lang="en-US" sz="2400" dirty="0">
              <a:solidFill>
                <a:srgbClr val="C00000"/>
              </a:solidFill>
              <a:cs typeface="Tahoma" panose="020B0604030504040204" pitchFamily="34" charset="0"/>
            </a:endParaRPr>
          </a:p>
        </p:txBody>
      </p:sp>
      <p:sp>
        <p:nvSpPr>
          <p:cNvPr id="101383" name="Rectangle 5"/>
          <p:cNvSpPr>
            <a:spLocks noChangeArrowheads="1"/>
          </p:cNvSpPr>
          <p:nvPr/>
        </p:nvSpPr>
        <p:spPr bwMode="auto">
          <a:xfrm>
            <a:off x="3581401" y="3696900"/>
            <a:ext cx="1438275" cy="4064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KHÁCH HÀNG</a:t>
            </a:r>
          </a:p>
        </p:txBody>
      </p:sp>
      <p:sp>
        <p:nvSpPr>
          <p:cNvPr id="101384" name="Rectangle 6"/>
          <p:cNvSpPr>
            <a:spLocks noChangeArrowheads="1"/>
          </p:cNvSpPr>
          <p:nvPr/>
        </p:nvSpPr>
        <p:spPr bwMode="auto">
          <a:xfrm>
            <a:off x="6600826" y="3696900"/>
            <a:ext cx="1438275" cy="4064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CÔNG TY</a:t>
            </a:r>
          </a:p>
        </p:txBody>
      </p:sp>
      <p:sp>
        <p:nvSpPr>
          <p:cNvPr id="101385" name="Rectangle 7"/>
          <p:cNvSpPr>
            <a:spLocks noChangeArrowheads="1"/>
          </p:cNvSpPr>
          <p:nvPr/>
        </p:nvSpPr>
        <p:spPr bwMode="auto">
          <a:xfrm>
            <a:off x="5029200" y="5592376"/>
            <a:ext cx="1676400" cy="542925"/>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ĐƠN ĐẶT HÀNG</a:t>
            </a:r>
          </a:p>
        </p:txBody>
      </p:sp>
      <p:sp>
        <p:nvSpPr>
          <p:cNvPr id="101386" name="AutoShape 8"/>
          <p:cNvSpPr>
            <a:spLocks noChangeArrowheads="1"/>
          </p:cNvSpPr>
          <p:nvPr/>
        </p:nvSpPr>
        <p:spPr bwMode="auto">
          <a:xfrm>
            <a:off x="4038600" y="4622414"/>
            <a:ext cx="1123950" cy="542925"/>
          </a:xfrm>
          <a:prstGeom prst="diamond">
            <a:avLst/>
          </a:prstGeom>
          <a:solidFill>
            <a:srgbClr val="FFFFFF"/>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Gởi</a:t>
            </a:r>
          </a:p>
        </p:txBody>
      </p:sp>
      <p:sp>
        <p:nvSpPr>
          <p:cNvPr id="101387" name="Line 10"/>
          <p:cNvSpPr>
            <a:spLocks noChangeShapeType="1"/>
          </p:cNvSpPr>
          <p:nvPr/>
        </p:nvSpPr>
        <p:spPr bwMode="auto">
          <a:xfrm>
            <a:off x="4300539" y="4103300"/>
            <a:ext cx="287337" cy="5413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1388" name="Line 11"/>
          <p:cNvSpPr>
            <a:spLocks noChangeShapeType="1"/>
          </p:cNvSpPr>
          <p:nvPr/>
        </p:nvSpPr>
        <p:spPr bwMode="auto">
          <a:xfrm>
            <a:off x="4875213" y="5051039"/>
            <a:ext cx="576262" cy="5413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1389" name="Line 12"/>
          <p:cNvSpPr>
            <a:spLocks noChangeShapeType="1"/>
          </p:cNvSpPr>
          <p:nvPr/>
        </p:nvSpPr>
        <p:spPr bwMode="auto">
          <a:xfrm flipH="1">
            <a:off x="7032625" y="4103300"/>
            <a:ext cx="287338" cy="54133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1390" name="Line 13"/>
          <p:cNvSpPr>
            <a:spLocks noChangeShapeType="1"/>
          </p:cNvSpPr>
          <p:nvPr/>
        </p:nvSpPr>
        <p:spPr bwMode="auto">
          <a:xfrm flipH="1">
            <a:off x="6313488" y="5051039"/>
            <a:ext cx="431800" cy="541337"/>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56" name="Text Box 16"/>
          <p:cNvSpPr txBox="1">
            <a:spLocks noChangeArrowheads="1"/>
          </p:cNvSpPr>
          <p:nvPr/>
        </p:nvSpPr>
        <p:spPr bwMode="auto">
          <a:xfrm>
            <a:off x="8458201" y="3544500"/>
            <a:ext cx="1844675" cy="738188"/>
          </a:xfrm>
          <a:prstGeom prst="rect">
            <a:avLst/>
          </a:prstGeom>
          <a:noFill/>
          <a:ln w="9525">
            <a:noFill/>
            <a:miter lim="800000"/>
            <a:headEnd/>
            <a:tailEnd/>
          </a:ln>
          <a:effectLst/>
        </p:spPr>
        <p:txBody>
          <a:bodyPr>
            <a:spAutoFit/>
          </a:bodyPr>
          <a:lstStyle/>
          <a:p>
            <a:pPr algn="just">
              <a:defRPr/>
            </a:pPr>
            <a:r>
              <a:rPr lang="en-US" sz="1400">
                <a:solidFill>
                  <a:schemeClr val="accent6">
                    <a:lumMod val="75000"/>
                  </a:schemeClr>
                </a:solidFill>
                <a:cs typeface="Tahoma" pitchFamily="34" charset="0"/>
              </a:rPr>
              <a:t>Chỉ có một thể hiện CÔNG TY trong suốt chu trình hệ thống</a:t>
            </a:r>
          </a:p>
        </p:txBody>
      </p:sp>
      <p:sp>
        <p:nvSpPr>
          <p:cNvPr id="101392" name="AutoShape 9"/>
          <p:cNvSpPr>
            <a:spLocks noChangeArrowheads="1"/>
          </p:cNvSpPr>
          <p:nvPr/>
        </p:nvSpPr>
        <p:spPr bwMode="auto">
          <a:xfrm>
            <a:off x="6324601" y="4611301"/>
            <a:ext cx="1139825" cy="542925"/>
          </a:xfrm>
          <a:prstGeom prst="diamond">
            <a:avLst/>
          </a:prstGeom>
          <a:solidFill>
            <a:srgbClr val="FFFFFF"/>
          </a:solidFill>
          <a:ln w="25400" algn="ctr">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Của</a:t>
            </a:r>
          </a:p>
        </p:txBody>
      </p:sp>
      <p:grpSp>
        <p:nvGrpSpPr>
          <p:cNvPr id="2" name="Group 60"/>
          <p:cNvGrpSpPr>
            <a:grpSpLocks/>
          </p:cNvGrpSpPr>
          <p:nvPr/>
        </p:nvGrpSpPr>
        <p:grpSpPr bwMode="auto">
          <a:xfrm>
            <a:off x="6781800" y="3544500"/>
            <a:ext cx="1066800" cy="762000"/>
            <a:chOff x="5257800" y="3276600"/>
            <a:chExt cx="1066800" cy="762000"/>
          </a:xfrm>
        </p:grpSpPr>
        <p:sp>
          <p:nvSpPr>
            <p:cNvPr id="55" name="Line 14"/>
            <p:cNvSpPr>
              <a:spLocks noChangeShapeType="1"/>
            </p:cNvSpPr>
            <p:nvPr/>
          </p:nvSpPr>
          <p:spPr bwMode="auto">
            <a:xfrm flipH="1">
              <a:off x="5257800" y="3276600"/>
              <a:ext cx="1066800" cy="762000"/>
            </a:xfrm>
            <a:prstGeom prst="line">
              <a:avLst/>
            </a:prstGeom>
            <a:noFill/>
            <a:ln w="25400">
              <a:solidFill>
                <a:schemeClr val="accent6">
                  <a:lumMod val="75000"/>
                </a:schemeClr>
              </a:solidFill>
              <a:round/>
              <a:headEnd/>
              <a:tailEnd/>
            </a:ln>
            <a:effectLst/>
          </p:spPr>
          <p:txBody>
            <a:bodyPr anchor="ctr"/>
            <a:lstStyle/>
            <a:p>
              <a:pPr algn="ctr">
                <a:defRPr/>
              </a:pPr>
              <a:endParaRPr lang="en-US" sz="1400">
                <a:solidFill>
                  <a:schemeClr val="tx2"/>
                </a:solidFill>
                <a:cs typeface="Tahoma" pitchFamily="34" charset="0"/>
              </a:endParaRPr>
            </a:p>
          </p:txBody>
        </p:sp>
        <p:sp>
          <p:nvSpPr>
            <p:cNvPr id="58" name="Line 14"/>
            <p:cNvSpPr>
              <a:spLocks noChangeShapeType="1"/>
            </p:cNvSpPr>
            <p:nvPr/>
          </p:nvSpPr>
          <p:spPr bwMode="auto">
            <a:xfrm>
              <a:off x="5516563" y="3276600"/>
              <a:ext cx="808037" cy="762000"/>
            </a:xfrm>
            <a:prstGeom prst="line">
              <a:avLst/>
            </a:prstGeom>
            <a:noFill/>
            <a:ln w="25400">
              <a:solidFill>
                <a:schemeClr val="accent6">
                  <a:lumMod val="75000"/>
                </a:schemeClr>
              </a:solidFill>
              <a:round/>
              <a:headEnd/>
              <a:tailEnd/>
            </a:ln>
            <a:effectLst/>
          </p:spPr>
          <p:txBody>
            <a:bodyPr anchor="ctr"/>
            <a:lstStyle/>
            <a:p>
              <a:pPr algn="ctr">
                <a:defRPr/>
              </a:pPr>
              <a:endParaRPr lang="en-US" sz="1400">
                <a:solidFill>
                  <a:schemeClr val="tx2"/>
                </a:solidFill>
                <a:cs typeface="Tahoma" pitchFamily="34" charset="0"/>
              </a:endParaRPr>
            </a:p>
          </p:txBody>
        </p:sp>
      </p:grpSp>
      <p:sp>
        <p:nvSpPr>
          <p:cNvPr id="101394" name="TextBox 61"/>
          <p:cNvSpPr txBox="1">
            <a:spLocks noChangeArrowheads="1"/>
          </p:cNvSpPr>
          <p:nvPr/>
        </p:nvSpPr>
        <p:spPr bwMode="auto">
          <a:xfrm>
            <a:off x="2057400" y="2934901"/>
            <a:ext cx="3962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i="1">
                <a:solidFill>
                  <a:schemeClr val="tx2"/>
                </a:solidFill>
                <a:cs typeface="Tahoma" panose="020B0604030504040204" pitchFamily="34" charset="0"/>
              </a:rPr>
              <a:t>Khách hàng gửi đơn đặt hàng cho công ty …</a:t>
            </a:r>
          </a:p>
        </p:txBody>
      </p:sp>
    </p:spTree>
    <p:extLst>
      <p:ext uri="{BB962C8B-B14F-4D97-AF65-F5344CB8AC3E}">
        <p14:creationId xmlns:p14="http://schemas.microsoft.com/office/powerpoint/2010/main" val="8963179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pPr eaLnBrk="1" hangingPunct="1"/>
            <a:r>
              <a:rPr lang="en-US"/>
              <a:t>Thực thể hay không là thực thể?</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C68B9D79-3370-49A7-9BDB-601E7FEA6065}" type="slidenum">
              <a:rPr lang="en-US" sz="1000">
                <a:solidFill>
                  <a:srgbClr val="898989"/>
                </a:solidFill>
                <a:cs typeface="Tahoma" panose="020B0604030504040204" pitchFamily="34" charset="0"/>
              </a:rPr>
              <a:pPr eaLnBrk="1" hangingPunct="1"/>
              <a:t>54</a:t>
            </a:fld>
            <a:endParaRPr lang="en-US" sz="100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1981200" y="6569076"/>
            <a:ext cx="2438400" cy="212725"/>
          </a:xfrm>
          <a:prstGeom prst="rect">
            <a:avLst/>
          </a:prstGeom>
        </p:spPr>
        <p:txBody>
          <a:bodyPr/>
          <a:lstStyle/>
          <a:p>
            <a:pPr>
              <a:defRPr/>
            </a:pPr>
            <a:endParaRPr lang="en-US"/>
          </a:p>
        </p:txBody>
      </p:sp>
      <p:sp>
        <p:nvSpPr>
          <p:cNvPr id="6" name="Footer Placeholder 5"/>
          <p:cNvSpPr>
            <a:spLocks noGrp="1"/>
          </p:cNvSpPr>
          <p:nvPr>
            <p:ph type="ftr" sz="quarter" idx="4294967295"/>
          </p:nvPr>
        </p:nvSpPr>
        <p:spPr>
          <a:xfrm>
            <a:off x="4495800" y="6553200"/>
            <a:ext cx="3124200" cy="228600"/>
          </a:xfrm>
          <a:prstGeom prst="rect">
            <a:avLst/>
          </a:prstGeom>
        </p:spPr>
        <p:txBody>
          <a:bodyPr/>
          <a:lstStyle/>
          <a:p>
            <a:pPr>
              <a:defRPr/>
            </a:pPr>
            <a:endParaRPr lang="en-US"/>
          </a:p>
        </p:txBody>
      </p:sp>
      <p:sp>
        <p:nvSpPr>
          <p:cNvPr id="102406" name="Text Box 42"/>
          <p:cNvSpPr txBox="1">
            <a:spLocks noChangeArrowheads="1"/>
          </p:cNvSpPr>
          <p:nvPr/>
        </p:nvSpPr>
        <p:spPr bwMode="auto">
          <a:xfrm>
            <a:off x="1295402" y="1701066"/>
            <a:ext cx="97218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r>
              <a:rPr lang="en-US" sz="2400" dirty="0" err="1">
                <a:solidFill>
                  <a:srgbClr val="C00000"/>
                </a:solidFill>
                <a:cs typeface="Tahoma" panose="020B0604030504040204" pitchFamily="34" charset="0"/>
              </a:rPr>
              <a:t>Đối</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tượng</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quan</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tâm</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không</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có</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cấu</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trúc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đặc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trưng</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chỉ</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có</a:t>
            </a:r>
            <a:r>
              <a:rPr lang="en-US" sz="2400" dirty="0">
                <a:solidFill>
                  <a:srgbClr val="C00000"/>
                </a:solidFill>
                <a:cs typeface="Tahoma" panose="020B0604030504040204" pitchFamily="34" charset="0"/>
              </a:rPr>
              <a:t> 1 </a:t>
            </a:r>
            <a:r>
              <a:rPr lang="en-US" sz="2400" dirty="0" err="1">
                <a:solidFill>
                  <a:srgbClr val="C00000"/>
                </a:solidFill>
                <a:cs typeface="Tahoma" panose="020B0604030504040204" pitchFamily="34" charset="0"/>
              </a:rPr>
              <a:t>thuộc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tính</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thì</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cẩn</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thận</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khi</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quyết</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định</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đó</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là</a:t>
            </a:r>
            <a:r>
              <a:rPr lang="en-US" sz="2400" dirty="0">
                <a:solidFill>
                  <a:srgbClr val="C00000"/>
                </a:solidFill>
                <a:cs typeface="Tahoma" panose="020B0604030504040204" pitchFamily="34" charset="0"/>
              </a:rPr>
              <a:t> 1 </a:t>
            </a:r>
            <a:r>
              <a:rPr lang="en-US" sz="2400" dirty="0" err="1">
                <a:solidFill>
                  <a:srgbClr val="C00000"/>
                </a:solidFill>
                <a:cs typeface="Tahoma" panose="020B0604030504040204" pitchFamily="34" charset="0"/>
              </a:rPr>
              <a:t>thực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thể</a:t>
            </a:r>
            <a:endParaRPr lang="en-US" sz="2400" dirty="0">
              <a:solidFill>
                <a:srgbClr val="C00000"/>
              </a:solidFill>
              <a:cs typeface="Tahoma" panose="020B0604030504040204" pitchFamily="34" charset="0"/>
            </a:endParaRPr>
          </a:p>
        </p:txBody>
      </p:sp>
      <p:sp>
        <p:nvSpPr>
          <p:cNvPr id="102407" name="Rectangle 7"/>
          <p:cNvSpPr>
            <a:spLocks noChangeArrowheads="1"/>
          </p:cNvSpPr>
          <p:nvPr/>
        </p:nvSpPr>
        <p:spPr bwMode="auto">
          <a:xfrm>
            <a:off x="4038600" y="3833814"/>
            <a:ext cx="1676400" cy="542925"/>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NƯỚC GiẢI KHÁT</a:t>
            </a:r>
          </a:p>
        </p:txBody>
      </p:sp>
      <p:grpSp>
        <p:nvGrpSpPr>
          <p:cNvPr id="102408" name="Group 25"/>
          <p:cNvGrpSpPr>
            <a:grpSpLocks/>
          </p:cNvGrpSpPr>
          <p:nvPr/>
        </p:nvGrpSpPr>
        <p:grpSpPr bwMode="auto">
          <a:xfrm rot="-747988">
            <a:off x="5732464" y="4183064"/>
            <a:ext cx="454025" cy="212725"/>
            <a:chOff x="4165631" y="3718169"/>
            <a:chExt cx="453967" cy="213052"/>
          </a:xfrm>
        </p:grpSpPr>
        <p:sp>
          <p:nvSpPr>
            <p:cNvPr id="102416" name="Line 69"/>
            <p:cNvSpPr>
              <a:spLocks noChangeShapeType="1"/>
            </p:cNvSpPr>
            <p:nvPr/>
          </p:nvSpPr>
          <p:spPr bwMode="auto">
            <a:xfrm rot="1972752" flipV="1">
              <a:off x="4165631" y="3718169"/>
              <a:ext cx="319670" cy="86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2417" name="Oval 70"/>
            <p:cNvSpPr>
              <a:spLocks noChangeArrowheads="1"/>
            </p:cNvSpPr>
            <p:nvPr/>
          </p:nvSpPr>
          <p:spPr bwMode="auto">
            <a:xfrm rot="1972752">
              <a:off x="4459763" y="3778821"/>
              <a:ext cx="159835" cy="152400"/>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a:solidFill>
                  <a:schemeClr val="tx2"/>
                </a:solidFill>
                <a:cs typeface="Tahoma" panose="020B0604030504040204" pitchFamily="34" charset="0"/>
              </a:endParaRPr>
            </a:p>
          </p:txBody>
        </p:sp>
      </p:grpSp>
      <p:grpSp>
        <p:nvGrpSpPr>
          <p:cNvPr id="102409" name="Group 26"/>
          <p:cNvGrpSpPr>
            <a:grpSpLocks/>
          </p:cNvGrpSpPr>
          <p:nvPr/>
        </p:nvGrpSpPr>
        <p:grpSpPr bwMode="auto">
          <a:xfrm>
            <a:off x="5715001" y="3757614"/>
            <a:ext cx="468313" cy="187325"/>
            <a:chOff x="4190869" y="3411034"/>
            <a:chExt cx="468347" cy="187279"/>
          </a:xfrm>
        </p:grpSpPr>
        <p:sp>
          <p:nvSpPr>
            <p:cNvPr id="102414" name="Line 73"/>
            <p:cNvSpPr>
              <a:spLocks noChangeShapeType="1"/>
            </p:cNvSpPr>
            <p:nvPr/>
          </p:nvSpPr>
          <p:spPr bwMode="auto">
            <a:xfrm rot="20073582" flipV="1">
              <a:off x="4190869" y="3597452"/>
              <a:ext cx="319670" cy="86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102415" name="Oval 74"/>
            <p:cNvSpPr>
              <a:spLocks noChangeArrowheads="1"/>
            </p:cNvSpPr>
            <p:nvPr/>
          </p:nvSpPr>
          <p:spPr bwMode="auto">
            <a:xfrm rot="-1526418">
              <a:off x="4499381" y="3411034"/>
              <a:ext cx="159835" cy="152400"/>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sz="1400">
                <a:solidFill>
                  <a:schemeClr val="tx2"/>
                </a:solidFill>
                <a:cs typeface="Tahoma" panose="020B0604030504040204" pitchFamily="34" charset="0"/>
              </a:endParaRPr>
            </a:p>
          </p:txBody>
        </p:sp>
      </p:grpSp>
      <p:sp>
        <p:nvSpPr>
          <p:cNvPr id="102410" name="Text Box 71"/>
          <p:cNvSpPr txBox="1">
            <a:spLocks noChangeArrowheads="1"/>
          </p:cNvSpPr>
          <p:nvPr/>
        </p:nvSpPr>
        <p:spPr bwMode="auto">
          <a:xfrm>
            <a:off x="6232525" y="3681413"/>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a:solidFill>
                  <a:schemeClr val="tx2"/>
                </a:solidFill>
                <a:cs typeface="Tahoma" panose="020B0604030504040204" pitchFamily="34" charset="0"/>
              </a:rPr>
              <a:t>Loại nước</a:t>
            </a:r>
          </a:p>
        </p:txBody>
      </p:sp>
      <p:sp>
        <p:nvSpPr>
          <p:cNvPr id="102411" name="Text Box 75"/>
          <p:cNvSpPr txBox="1">
            <a:spLocks noChangeArrowheads="1"/>
          </p:cNvSpPr>
          <p:nvPr/>
        </p:nvSpPr>
        <p:spPr bwMode="auto">
          <a:xfrm>
            <a:off x="6248400" y="4214813"/>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a:solidFill>
                  <a:schemeClr val="tx2"/>
                </a:solidFill>
                <a:cs typeface="Tahoma" panose="020B0604030504040204" pitchFamily="34" charset="0"/>
              </a:rPr>
              <a:t>Hiệu nước</a:t>
            </a:r>
          </a:p>
        </p:txBody>
      </p:sp>
      <p:sp>
        <p:nvSpPr>
          <p:cNvPr id="28" name="Text Box 16"/>
          <p:cNvSpPr txBox="1">
            <a:spLocks noChangeArrowheads="1"/>
          </p:cNvSpPr>
          <p:nvPr/>
        </p:nvSpPr>
        <p:spPr bwMode="auto">
          <a:xfrm>
            <a:off x="5334000" y="4748214"/>
            <a:ext cx="2514600" cy="738187"/>
          </a:xfrm>
          <a:prstGeom prst="rect">
            <a:avLst/>
          </a:prstGeom>
          <a:noFill/>
          <a:ln w="9525">
            <a:noFill/>
            <a:miter lim="800000"/>
            <a:headEnd/>
            <a:tailEnd/>
          </a:ln>
          <a:effectLst/>
        </p:spPr>
        <p:txBody>
          <a:bodyPr>
            <a:spAutoFit/>
          </a:bodyPr>
          <a:lstStyle/>
          <a:p>
            <a:pPr algn="just">
              <a:defRPr/>
            </a:pPr>
            <a:r>
              <a:rPr lang="en-US" sz="1400">
                <a:solidFill>
                  <a:schemeClr val="accent6">
                    <a:lumMod val="75000"/>
                  </a:schemeClr>
                </a:solidFill>
                <a:cs typeface="Tahoma" pitchFamily="34" charset="0"/>
              </a:rPr>
              <a:t>Nếu Loại nước không được đề cập tới các đặc trưng khác thì nên là thuộc tính</a:t>
            </a:r>
          </a:p>
        </p:txBody>
      </p:sp>
      <p:sp>
        <p:nvSpPr>
          <p:cNvPr id="102413" name="TextBox 28"/>
          <p:cNvSpPr txBox="1">
            <a:spLocks noChangeArrowheads="1"/>
          </p:cNvSpPr>
          <p:nvPr/>
        </p:nvSpPr>
        <p:spPr bwMode="auto">
          <a:xfrm>
            <a:off x="2057400" y="2895601"/>
            <a:ext cx="6096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i="1">
                <a:solidFill>
                  <a:schemeClr val="tx2"/>
                </a:solidFill>
                <a:cs typeface="Tahoma" panose="020B0604030504040204" pitchFamily="34" charset="0"/>
              </a:rPr>
              <a:t>NGK thuộc một loại và có một hiệu nào đó (ví dụ như Tribeco) …</a:t>
            </a:r>
          </a:p>
        </p:txBody>
      </p:sp>
    </p:spTree>
    <p:extLst>
      <p:ext uri="{BB962C8B-B14F-4D97-AF65-F5344CB8AC3E}">
        <p14:creationId xmlns:p14="http://schemas.microsoft.com/office/powerpoint/2010/main" val="41272606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pPr eaLnBrk="1" hangingPunct="1"/>
            <a:r>
              <a:rPr lang="en-US" dirty="0" err="1"/>
              <a:t>Thực</a:t>
            </a:r>
            <a:r>
              <a:rPr lang="en-US" dirty="0"/>
              <a:t> </a:t>
            </a:r>
            <a:r>
              <a:rPr lang="en-US" dirty="0" err="1"/>
              <a:t>thể</a:t>
            </a:r>
            <a:r>
              <a:rPr lang="en-US" dirty="0"/>
              <a:t> hay </a:t>
            </a:r>
            <a:r>
              <a:rPr lang="en-US" dirty="0" err="1"/>
              <a:t>thuộc</a:t>
            </a:r>
            <a:r>
              <a:rPr lang="en-US" dirty="0"/>
              <a:t> </a:t>
            </a:r>
            <a:r>
              <a:rPr lang="en-US" dirty="0" err="1"/>
              <a:t>tính</a:t>
            </a:r>
            <a:r>
              <a:rPr lang="en-US" dirty="0"/>
              <a:t>?</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299C6190-3B0C-4066-8390-339DD8C5DD8E}" type="slidenum">
              <a:rPr lang="en-US" sz="1000">
                <a:solidFill>
                  <a:srgbClr val="898989"/>
                </a:solidFill>
                <a:cs typeface="Tahoma" panose="020B0604030504040204" pitchFamily="34" charset="0"/>
              </a:rPr>
              <a:pPr eaLnBrk="1" hangingPunct="1"/>
              <a:t>55</a:t>
            </a:fld>
            <a:endParaRPr lang="en-US" sz="100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1981200" y="6569076"/>
            <a:ext cx="2438400" cy="212725"/>
          </a:xfrm>
          <a:prstGeom prst="rect">
            <a:avLst/>
          </a:prstGeom>
        </p:spPr>
        <p:txBody>
          <a:bodyPr/>
          <a:lstStyle/>
          <a:p>
            <a:pPr>
              <a:defRPr/>
            </a:pPr>
            <a:endParaRPr lang="en-US"/>
          </a:p>
        </p:txBody>
      </p:sp>
      <p:sp>
        <p:nvSpPr>
          <p:cNvPr id="6" name="Footer Placeholder 5"/>
          <p:cNvSpPr>
            <a:spLocks noGrp="1"/>
          </p:cNvSpPr>
          <p:nvPr>
            <p:ph type="ftr" sz="quarter" idx="4294967295"/>
          </p:nvPr>
        </p:nvSpPr>
        <p:spPr>
          <a:xfrm>
            <a:off x="4495800" y="6553200"/>
            <a:ext cx="3124200" cy="228600"/>
          </a:xfrm>
          <a:prstGeom prst="rect">
            <a:avLst/>
          </a:prstGeom>
        </p:spPr>
        <p:txBody>
          <a:bodyPr/>
          <a:lstStyle/>
          <a:p>
            <a:pPr>
              <a:defRPr/>
            </a:pPr>
            <a:endParaRPr lang="en-US"/>
          </a:p>
        </p:txBody>
      </p:sp>
      <p:sp>
        <p:nvSpPr>
          <p:cNvPr id="103430" name="Text Box 42"/>
          <p:cNvSpPr txBox="1">
            <a:spLocks noChangeArrowheads="1"/>
          </p:cNvSpPr>
          <p:nvPr/>
        </p:nvSpPr>
        <p:spPr bwMode="auto">
          <a:xfrm>
            <a:off x="1359942" y="1631158"/>
            <a:ext cx="9615637"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spcAft>
                <a:spcPts val="300"/>
              </a:spcAft>
            </a:pPr>
            <a:r>
              <a:rPr lang="en-US" sz="2400" dirty="0" err="1">
                <a:solidFill>
                  <a:srgbClr val="C00000"/>
                </a:solidFill>
                <a:cs typeface="Tahoma" panose="020B0604030504040204" pitchFamily="34" charset="0"/>
              </a:rPr>
              <a:t>Thực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thể</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xác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định</a:t>
            </a:r>
            <a:r>
              <a:rPr lang="en-US" sz="2400" dirty="0">
                <a:solidFill>
                  <a:srgbClr val="C00000"/>
                </a:solidFill>
                <a:cs typeface="Tahoma" panose="020B0604030504040204" pitchFamily="34" charset="0"/>
              </a:rPr>
              <a:t> 1 </a:t>
            </a:r>
            <a:r>
              <a:rPr lang="en-US" sz="2400" dirty="0" err="1">
                <a:solidFill>
                  <a:srgbClr val="C00000"/>
                </a:solidFill>
                <a:cs typeface="Tahoma" panose="020B0604030504040204" pitchFamily="34" charset="0"/>
              </a:rPr>
              <a:t>số</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đặc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trưng</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cơ</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bản</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như</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thuộc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tính</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mối</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kết</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hợp</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tổng</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quát</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hóa</a:t>
            </a:r>
            <a:endParaRPr lang="en-US" sz="2400" dirty="0">
              <a:solidFill>
                <a:srgbClr val="C00000"/>
              </a:solidFill>
              <a:cs typeface="Tahoma" panose="020B0604030504040204" pitchFamily="34" charset="0"/>
            </a:endParaRPr>
          </a:p>
          <a:p>
            <a:pPr algn="just" eaLnBrk="1" hangingPunct="1">
              <a:spcAft>
                <a:spcPts val="300"/>
              </a:spcAft>
            </a:pPr>
            <a:r>
              <a:rPr lang="en-US" sz="2400" dirty="0" err="1">
                <a:solidFill>
                  <a:srgbClr val="C00000"/>
                </a:solidFill>
                <a:cs typeface="Tahoma" panose="020B0604030504040204" pitchFamily="34" charset="0"/>
              </a:rPr>
              <a:t>Thuộc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tính</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cấu</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trúc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nguyên</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tố</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đơn</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giản</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không</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có</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các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đặc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trưng</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khác</a:t>
            </a:r>
            <a:endParaRPr lang="en-US" sz="2400" dirty="0">
              <a:solidFill>
                <a:srgbClr val="C00000"/>
              </a:solidFill>
              <a:cs typeface="Tahoma" panose="020B0604030504040204" pitchFamily="34" charset="0"/>
            </a:endParaRPr>
          </a:p>
        </p:txBody>
      </p:sp>
      <p:grpSp>
        <p:nvGrpSpPr>
          <p:cNvPr id="103431" name="Group 52"/>
          <p:cNvGrpSpPr>
            <a:grpSpLocks/>
          </p:cNvGrpSpPr>
          <p:nvPr/>
        </p:nvGrpSpPr>
        <p:grpSpPr bwMode="auto">
          <a:xfrm>
            <a:off x="2438400" y="4097338"/>
            <a:ext cx="6819900" cy="1389062"/>
            <a:chOff x="914400" y="4173260"/>
            <a:chExt cx="6819900" cy="1389340"/>
          </a:xfrm>
        </p:grpSpPr>
        <p:sp>
          <p:nvSpPr>
            <p:cNvPr id="103434" name="Rectangle 18"/>
            <p:cNvSpPr>
              <a:spLocks noChangeArrowheads="1"/>
            </p:cNvSpPr>
            <p:nvPr/>
          </p:nvSpPr>
          <p:spPr bwMode="auto">
            <a:xfrm>
              <a:off x="914400" y="4372628"/>
              <a:ext cx="1474573" cy="45277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XE HƠI</a:t>
              </a:r>
            </a:p>
          </p:txBody>
        </p:sp>
        <p:sp>
          <p:nvSpPr>
            <p:cNvPr id="103435" name="Rectangle 19"/>
            <p:cNvSpPr>
              <a:spLocks noChangeArrowheads="1"/>
            </p:cNvSpPr>
            <p:nvPr/>
          </p:nvSpPr>
          <p:spPr bwMode="auto">
            <a:xfrm>
              <a:off x="6075405" y="4267200"/>
              <a:ext cx="1658895" cy="60440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HÃNG SẢN XUẤT</a:t>
              </a:r>
            </a:p>
          </p:txBody>
        </p:sp>
        <p:grpSp>
          <p:nvGrpSpPr>
            <p:cNvPr id="103436" name="Group 20"/>
            <p:cNvGrpSpPr>
              <a:grpSpLocks/>
            </p:cNvGrpSpPr>
            <p:nvPr/>
          </p:nvGrpSpPr>
          <p:grpSpPr bwMode="auto">
            <a:xfrm rot="2398256">
              <a:off x="2020330" y="4941340"/>
              <a:ext cx="568325" cy="151626"/>
              <a:chOff x="7380" y="4680"/>
              <a:chExt cx="556" cy="177"/>
            </a:xfrm>
          </p:grpSpPr>
          <p:sp>
            <p:nvSpPr>
              <p:cNvPr id="103445" name="Line 2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3446" name="Oval 2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3437" name="Text Box 23"/>
            <p:cNvSpPr txBox="1">
              <a:spLocks noChangeArrowheads="1"/>
            </p:cNvSpPr>
            <p:nvPr/>
          </p:nvSpPr>
          <p:spPr bwMode="auto">
            <a:xfrm>
              <a:off x="2362200" y="5258015"/>
              <a:ext cx="754791" cy="30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Màu sắc</a:t>
              </a:r>
            </a:p>
          </p:txBody>
        </p:sp>
        <p:grpSp>
          <p:nvGrpSpPr>
            <p:cNvPr id="103438" name="Group 24"/>
            <p:cNvGrpSpPr>
              <a:grpSpLocks/>
            </p:cNvGrpSpPr>
            <p:nvPr/>
          </p:nvGrpSpPr>
          <p:grpSpPr bwMode="auto">
            <a:xfrm rot="2398256">
              <a:off x="1467395" y="4944056"/>
              <a:ext cx="568325" cy="151626"/>
              <a:chOff x="7399" y="4707"/>
              <a:chExt cx="556" cy="177"/>
            </a:xfrm>
          </p:grpSpPr>
          <p:sp>
            <p:nvSpPr>
              <p:cNvPr id="103443" name="Line 25"/>
              <p:cNvSpPr>
                <a:spLocks noChangeShapeType="1"/>
              </p:cNvSpPr>
              <p:nvPr/>
            </p:nvSpPr>
            <p:spPr bwMode="auto">
              <a:xfrm flipV="1">
                <a:off x="7399" y="4797"/>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3444" name="Oval 26"/>
              <p:cNvSpPr>
                <a:spLocks noChangeArrowheads="1"/>
              </p:cNvSpPr>
              <p:nvPr/>
            </p:nvSpPr>
            <p:spPr bwMode="auto">
              <a:xfrm>
                <a:off x="7775" y="4707"/>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3439" name="Text Box 27"/>
            <p:cNvSpPr txBox="1">
              <a:spLocks noChangeArrowheads="1"/>
            </p:cNvSpPr>
            <p:nvPr/>
          </p:nvSpPr>
          <p:spPr bwMode="auto">
            <a:xfrm>
              <a:off x="1676400" y="5257241"/>
              <a:ext cx="685800" cy="30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xe</a:t>
              </a:r>
            </a:p>
          </p:txBody>
        </p:sp>
        <p:sp>
          <p:nvSpPr>
            <p:cNvPr id="103440" name="AutoShape 28"/>
            <p:cNvSpPr>
              <a:spLocks noChangeArrowheads="1"/>
            </p:cNvSpPr>
            <p:nvPr/>
          </p:nvSpPr>
          <p:spPr bwMode="auto">
            <a:xfrm>
              <a:off x="3681784" y="4173260"/>
              <a:ext cx="1651215" cy="855940"/>
            </a:xfrm>
            <a:prstGeom prst="diamond">
              <a:avLst/>
            </a:prstGeom>
            <a:solidFill>
              <a:srgbClr val="FFFFFF"/>
            </a:solidFill>
            <a:ln w="25400" algn="ctr">
              <a:solidFill>
                <a:schemeClr val="tx2"/>
              </a:solidFill>
              <a:miter lim="800000"/>
              <a:headEnd/>
              <a:tailEnd/>
            </a:ln>
          </p:spPr>
          <p:txBody>
            <a:bodyPr lIns="0" tIns="0" rIns="0" bIns="0"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Sản xuất bởi</a:t>
              </a:r>
            </a:p>
          </p:txBody>
        </p:sp>
        <p:sp>
          <p:nvSpPr>
            <p:cNvPr id="103441" name="Line 29"/>
            <p:cNvSpPr>
              <a:spLocks noChangeShapeType="1"/>
            </p:cNvSpPr>
            <p:nvPr/>
          </p:nvSpPr>
          <p:spPr bwMode="auto">
            <a:xfrm>
              <a:off x="2388973" y="4597575"/>
              <a:ext cx="129025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3442" name="Line 30"/>
            <p:cNvSpPr>
              <a:spLocks noChangeShapeType="1"/>
            </p:cNvSpPr>
            <p:nvPr/>
          </p:nvSpPr>
          <p:spPr bwMode="auto">
            <a:xfrm>
              <a:off x="5338119" y="4597575"/>
              <a:ext cx="737286"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sp>
        <p:nvSpPr>
          <p:cNvPr id="54" name="Oval 55"/>
          <p:cNvSpPr>
            <a:spLocks noChangeArrowheads="1"/>
          </p:cNvSpPr>
          <p:nvPr/>
        </p:nvSpPr>
        <p:spPr bwMode="auto">
          <a:xfrm>
            <a:off x="7391400" y="4144964"/>
            <a:ext cx="2133600" cy="731837"/>
          </a:xfrm>
          <a:prstGeom prst="ellipse">
            <a:avLst/>
          </a:prstGeom>
          <a:noFill/>
          <a:ln w="25400">
            <a:solidFill>
              <a:schemeClr val="accent6">
                <a:lumMod val="75000"/>
              </a:schemeClr>
            </a:solidFill>
            <a:prstDash val="sysDash"/>
            <a:round/>
            <a:headEnd/>
            <a:tailEnd/>
          </a:ln>
          <a:effectLst/>
        </p:spPr>
        <p:txBody>
          <a:bodyPr wrap="none" anchor="ctr"/>
          <a:lstStyle/>
          <a:p>
            <a:pPr algn="ctr">
              <a:defRPr/>
            </a:pPr>
            <a:endParaRPr lang="en-US" sz="1400">
              <a:solidFill>
                <a:schemeClr val="tx2"/>
              </a:solidFill>
              <a:cs typeface="Tahoma" pitchFamily="34" charset="0"/>
            </a:endParaRPr>
          </a:p>
        </p:txBody>
      </p:sp>
      <p:sp>
        <p:nvSpPr>
          <p:cNvPr id="103433" name="TextBox 54"/>
          <p:cNvSpPr txBox="1">
            <a:spLocks noChangeArrowheads="1"/>
          </p:cNvSpPr>
          <p:nvPr/>
        </p:nvSpPr>
        <p:spPr bwMode="auto">
          <a:xfrm>
            <a:off x="2057400" y="3273426"/>
            <a:ext cx="7467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i="1">
                <a:solidFill>
                  <a:schemeClr val="tx2"/>
                </a:solidFill>
                <a:cs typeface="Tahoma" panose="020B0604030504040204" pitchFamily="34" charset="0"/>
              </a:rPr>
              <a:t>Mỗi xe hơi đặt trưng bởi mã số xe, loại xe, hãng sản xuất, số chỗ và màu sắc …)</a:t>
            </a:r>
          </a:p>
        </p:txBody>
      </p:sp>
    </p:spTree>
    <p:extLst>
      <p:ext uri="{BB962C8B-B14F-4D97-AF65-F5344CB8AC3E}">
        <p14:creationId xmlns:p14="http://schemas.microsoft.com/office/powerpoint/2010/main" val="13396216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eaLnBrk="1" hangingPunct="1"/>
            <a:r>
              <a:rPr lang="en-US" dirty="0" err="1"/>
              <a:t>Tổng</a:t>
            </a:r>
            <a:r>
              <a:rPr lang="en-US" dirty="0"/>
              <a:t> </a:t>
            </a:r>
            <a:r>
              <a:rPr lang="en-US" dirty="0" err="1"/>
              <a:t>quát</a:t>
            </a:r>
            <a:r>
              <a:rPr lang="en-US" dirty="0"/>
              <a:t> </a:t>
            </a:r>
            <a:r>
              <a:rPr lang="en-US" dirty="0" err="1"/>
              <a:t>hóa</a:t>
            </a:r>
            <a:r>
              <a:rPr lang="en-US" dirty="0"/>
              <a:t> hay </a:t>
            </a:r>
            <a:r>
              <a:rPr lang="en-US" dirty="0" err="1"/>
              <a:t>thuộc</a:t>
            </a:r>
            <a:r>
              <a:rPr lang="en-US" dirty="0"/>
              <a:t> </a:t>
            </a:r>
            <a:r>
              <a:rPr lang="en-US" dirty="0" err="1"/>
              <a:t>tính</a:t>
            </a:r>
            <a:r>
              <a:rPr lang="en-US" dirty="0"/>
              <a:t>?</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6EA3BA88-F08B-49FF-9D36-9D1E9FA6A583}" type="slidenum">
              <a:rPr lang="en-US" sz="1000">
                <a:solidFill>
                  <a:srgbClr val="898989"/>
                </a:solidFill>
                <a:cs typeface="Tahoma" panose="020B0604030504040204" pitchFamily="34" charset="0"/>
              </a:rPr>
              <a:pPr eaLnBrk="1" hangingPunct="1"/>
              <a:t>56</a:t>
            </a:fld>
            <a:endParaRPr lang="en-US" sz="100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1981200" y="6569076"/>
            <a:ext cx="2438400" cy="212725"/>
          </a:xfrm>
          <a:prstGeom prst="rect">
            <a:avLst/>
          </a:prstGeom>
        </p:spPr>
        <p:txBody>
          <a:bodyPr/>
          <a:lstStyle/>
          <a:p>
            <a:pPr>
              <a:defRPr/>
            </a:pPr>
            <a:endParaRPr lang="en-US"/>
          </a:p>
        </p:txBody>
      </p:sp>
      <p:sp>
        <p:nvSpPr>
          <p:cNvPr id="6" name="Footer Placeholder 5"/>
          <p:cNvSpPr>
            <a:spLocks noGrp="1"/>
          </p:cNvSpPr>
          <p:nvPr>
            <p:ph type="ftr" sz="quarter" idx="4294967295"/>
          </p:nvPr>
        </p:nvSpPr>
        <p:spPr>
          <a:xfrm>
            <a:off x="4495800" y="6553200"/>
            <a:ext cx="3124200" cy="228600"/>
          </a:xfrm>
          <a:prstGeom prst="rect">
            <a:avLst/>
          </a:prstGeom>
        </p:spPr>
        <p:txBody>
          <a:bodyPr/>
          <a:lstStyle/>
          <a:p>
            <a:pPr>
              <a:defRPr/>
            </a:pPr>
            <a:endParaRPr lang="en-US"/>
          </a:p>
        </p:txBody>
      </p:sp>
      <p:sp>
        <p:nvSpPr>
          <p:cNvPr id="104454" name="Text Box 42"/>
          <p:cNvSpPr txBox="1">
            <a:spLocks noChangeArrowheads="1"/>
          </p:cNvSpPr>
          <p:nvPr/>
        </p:nvSpPr>
        <p:spPr bwMode="auto">
          <a:xfrm>
            <a:off x="1375606" y="1701171"/>
            <a:ext cx="9443185" cy="86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spcAft>
                <a:spcPts val="300"/>
              </a:spcAft>
            </a:pPr>
            <a:r>
              <a:rPr lang="en-US" sz="2400" dirty="0" err="1">
                <a:solidFill>
                  <a:srgbClr val="C00000"/>
                </a:solidFill>
                <a:cs typeface="Tahoma" panose="020B0604030504040204" pitchFamily="34" charset="0"/>
              </a:rPr>
              <a:t>Tổng</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quát</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hóa</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một</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số</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đặc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trưng</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sẽ</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được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liên</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kết</a:t>
            </a:r>
            <a:r>
              <a:rPr lang="en-US" sz="2400" dirty="0">
                <a:solidFill>
                  <a:srgbClr val="C00000"/>
                </a:solidFill>
                <a:cs typeface="Tahoma" panose="020B0604030504040204" pitchFamily="34" charset="0"/>
              </a:rPr>
              <a:t> ở </a:t>
            </a:r>
            <a:r>
              <a:rPr lang="en-US" sz="2400" dirty="0" err="1">
                <a:solidFill>
                  <a:srgbClr val="C00000"/>
                </a:solidFill>
                <a:cs typeface="Tahoma" panose="020B0604030504040204" pitchFamily="34" charset="0"/>
              </a:rPr>
              <a:t>cấp</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thấp</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hơn</a:t>
            </a:r>
            <a:endParaRPr lang="en-US" sz="2400" dirty="0">
              <a:solidFill>
                <a:srgbClr val="C00000"/>
              </a:solidFill>
              <a:cs typeface="Tahoma" panose="020B0604030504040204" pitchFamily="34" charset="0"/>
            </a:endParaRPr>
          </a:p>
          <a:p>
            <a:pPr algn="just" eaLnBrk="1" hangingPunct="1">
              <a:spcAft>
                <a:spcPts val="300"/>
              </a:spcAft>
            </a:pPr>
            <a:r>
              <a:rPr lang="en-US" sz="2400" dirty="0" err="1">
                <a:solidFill>
                  <a:srgbClr val="C00000"/>
                </a:solidFill>
                <a:cs typeface="Tahoma" panose="020B0604030504040204" pitchFamily="34" charset="0"/>
              </a:rPr>
              <a:t>Thuộc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tính</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trường</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hợp</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ngược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lại</a:t>
            </a:r>
            <a:endParaRPr lang="en-US" sz="2400" dirty="0">
              <a:solidFill>
                <a:srgbClr val="C00000"/>
              </a:solidFill>
              <a:cs typeface="Tahoma" panose="020B0604030504040204" pitchFamily="34" charset="0"/>
            </a:endParaRPr>
          </a:p>
        </p:txBody>
      </p:sp>
      <p:sp>
        <p:nvSpPr>
          <p:cNvPr id="104455" name="TextBox 21"/>
          <p:cNvSpPr txBox="1">
            <a:spLocks noChangeArrowheads="1"/>
          </p:cNvSpPr>
          <p:nvPr/>
        </p:nvSpPr>
        <p:spPr bwMode="auto">
          <a:xfrm>
            <a:off x="1928813" y="2884965"/>
            <a:ext cx="83317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600" i="1" dirty="0" err="1">
                <a:solidFill>
                  <a:schemeClr val="tx2"/>
                </a:solidFill>
                <a:cs typeface="Tahoma" panose="020B0604030504040204" pitchFamily="34" charset="0"/>
              </a:rPr>
              <a:t>Mỗi</a:t>
            </a:r>
            <a:r>
              <a:rPr lang="en-US" sz="1600" i="1" dirty="0">
                <a:solidFill>
                  <a:schemeClr val="tx2"/>
                </a:solidFill>
                <a:cs typeface="Tahoma" panose="020B0604030504040204" pitchFamily="34" charset="0"/>
              </a:rPr>
              <a:t> con </a:t>
            </a:r>
            <a:r>
              <a:rPr lang="en-US" sz="1600" i="1" dirty="0" err="1">
                <a:solidFill>
                  <a:schemeClr val="tx2"/>
                </a:solidFill>
                <a:cs typeface="Tahoma" panose="020B0604030504040204" pitchFamily="34" charset="0"/>
              </a:rPr>
              <a:t>người</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có</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họ</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tên</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giới</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tính</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ngày</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sinh</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và</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màu</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tóc</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Riêng</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trường</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hợp</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nam</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giới</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thì</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có</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thêm</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thông</a:t>
            </a:r>
            <a:r>
              <a:rPr lang="en-US" sz="1600" i="1" dirty="0">
                <a:solidFill>
                  <a:schemeClr val="tx2"/>
                </a:solidFill>
                <a:cs typeface="Tahoma" panose="020B0604030504040204" pitchFamily="34" charset="0"/>
              </a:rPr>
              <a:t> tin </a:t>
            </a:r>
            <a:r>
              <a:rPr lang="en-US" sz="1600" i="1" dirty="0" err="1">
                <a:solidFill>
                  <a:schemeClr val="tx2"/>
                </a:solidFill>
                <a:cs typeface="Tahoma" panose="020B0604030504040204" pitchFamily="34" charset="0"/>
              </a:rPr>
              <a:t>năm</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hoàn</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thành</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nghĩa</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vụ</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quân</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sự</a:t>
            </a:r>
            <a:r>
              <a:rPr lang="en-US" sz="1600" i="1" dirty="0">
                <a:solidFill>
                  <a:schemeClr val="tx2"/>
                </a:solidFill>
                <a:cs typeface="Tahoma" panose="020B0604030504040204" pitchFamily="34" charset="0"/>
              </a:rPr>
              <a:t> …</a:t>
            </a:r>
          </a:p>
        </p:txBody>
      </p:sp>
      <p:grpSp>
        <p:nvGrpSpPr>
          <p:cNvPr id="104456" name="Group 54"/>
          <p:cNvGrpSpPr>
            <a:grpSpLocks/>
          </p:cNvGrpSpPr>
          <p:nvPr/>
        </p:nvGrpSpPr>
        <p:grpSpPr bwMode="auto">
          <a:xfrm>
            <a:off x="2133600" y="4648200"/>
            <a:ext cx="2946400" cy="685800"/>
            <a:chOff x="609600" y="4648200"/>
            <a:chExt cx="2946401" cy="685800"/>
          </a:xfrm>
        </p:grpSpPr>
        <p:sp>
          <p:nvSpPr>
            <p:cNvPr id="104476" name="Rectangle 20"/>
            <p:cNvSpPr>
              <a:spLocks noChangeArrowheads="1"/>
            </p:cNvSpPr>
            <p:nvPr/>
          </p:nvSpPr>
          <p:spPr bwMode="auto">
            <a:xfrm>
              <a:off x="609600" y="4648200"/>
              <a:ext cx="1276350" cy="427038"/>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CON NGƯỜI</a:t>
              </a:r>
            </a:p>
          </p:txBody>
        </p:sp>
        <p:grpSp>
          <p:nvGrpSpPr>
            <p:cNvPr id="104477" name="Group 27"/>
            <p:cNvGrpSpPr>
              <a:grpSpLocks/>
            </p:cNvGrpSpPr>
            <p:nvPr/>
          </p:nvGrpSpPr>
          <p:grpSpPr bwMode="auto">
            <a:xfrm rot="1006340">
              <a:off x="1893888" y="4703763"/>
              <a:ext cx="492125" cy="142875"/>
              <a:chOff x="7380" y="4680"/>
              <a:chExt cx="556" cy="177"/>
            </a:xfrm>
          </p:grpSpPr>
          <p:sp>
            <p:nvSpPr>
              <p:cNvPr id="104484" name="Line 2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4485" name="Oval 29"/>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4478" name="Text Box 30"/>
            <p:cNvSpPr txBox="1">
              <a:spLocks noChangeArrowheads="1"/>
            </p:cNvSpPr>
            <p:nvPr/>
          </p:nvSpPr>
          <p:spPr bwMode="auto">
            <a:xfrm>
              <a:off x="2386013" y="4703763"/>
              <a:ext cx="116998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Màu sắc tóc</a:t>
              </a:r>
            </a:p>
          </p:txBody>
        </p:sp>
        <p:grpSp>
          <p:nvGrpSpPr>
            <p:cNvPr id="104479" name="Group 40"/>
            <p:cNvGrpSpPr>
              <a:grpSpLocks/>
            </p:cNvGrpSpPr>
            <p:nvPr/>
          </p:nvGrpSpPr>
          <p:grpSpPr bwMode="auto">
            <a:xfrm rot="1006340">
              <a:off x="1890095" y="4996037"/>
              <a:ext cx="492125" cy="142875"/>
              <a:chOff x="7380" y="4680"/>
              <a:chExt cx="556" cy="177"/>
            </a:xfrm>
          </p:grpSpPr>
          <p:sp>
            <p:nvSpPr>
              <p:cNvPr id="104482" name="Line 41"/>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4483" name="Oval 42"/>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4480" name="Text Box 43"/>
            <p:cNvSpPr txBox="1">
              <a:spLocks noChangeArrowheads="1"/>
            </p:cNvSpPr>
            <p:nvPr/>
          </p:nvSpPr>
          <p:spPr bwMode="auto">
            <a:xfrm>
              <a:off x="2438400" y="5029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Phái</a:t>
              </a:r>
            </a:p>
          </p:txBody>
        </p:sp>
        <p:sp>
          <p:nvSpPr>
            <p:cNvPr id="53" name="Oval 55"/>
            <p:cNvSpPr>
              <a:spLocks noChangeArrowheads="1"/>
            </p:cNvSpPr>
            <p:nvPr/>
          </p:nvSpPr>
          <p:spPr bwMode="auto">
            <a:xfrm>
              <a:off x="2057400" y="4953000"/>
              <a:ext cx="838200" cy="381000"/>
            </a:xfrm>
            <a:prstGeom prst="ellipse">
              <a:avLst/>
            </a:prstGeom>
            <a:noFill/>
            <a:ln w="25400">
              <a:solidFill>
                <a:schemeClr val="accent6">
                  <a:lumMod val="75000"/>
                </a:schemeClr>
              </a:solidFill>
              <a:prstDash val="sysDash"/>
              <a:round/>
              <a:headEnd/>
              <a:tailEnd/>
            </a:ln>
            <a:effectLst/>
          </p:spPr>
          <p:txBody>
            <a:bodyPr wrap="none" anchor="ctr"/>
            <a:lstStyle/>
            <a:p>
              <a:pPr algn="ctr">
                <a:defRPr/>
              </a:pPr>
              <a:endParaRPr lang="en-US" sz="1400">
                <a:solidFill>
                  <a:schemeClr val="tx2"/>
                </a:solidFill>
                <a:cs typeface="Tahoma" pitchFamily="34" charset="0"/>
              </a:endParaRPr>
            </a:p>
          </p:txBody>
        </p:sp>
      </p:grpSp>
      <p:grpSp>
        <p:nvGrpSpPr>
          <p:cNvPr id="104457" name="Group 73"/>
          <p:cNvGrpSpPr>
            <a:grpSpLocks/>
          </p:cNvGrpSpPr>
          <p:nvPr/>
        </p:nvGrpSpPr>
        <p:grpSpPr bwMode="auto">
          <a:xfrm>
            <a:off x="5791200" y="3678238"/>
            <a:ext cx="4370388" cy="2570162"/>
            <a:chOff x="4267200" y="3678238"/>
            <a:chExt cx="4370388" cy="2570162"/>
          </a:xfrm>
        </p:grpSpPr>
        <p:sp>
          <p:nvSpPr>
            <p:cNvPr id="104458" name="Rectangle 21"/>
            <p:cNvSpPr>
              <a:spLocks noChangeArrowheads="1"/>
            </p:cNvSpPr>
            <p:nvPr/>
          </p:nvSpPr>
          <p:spPr bwMode="auto">
            <a:xfrm>
              <a:off x="4267200" y="4797425"/>
              <a:ext cx="1276350" cy="42545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ĐÀN ÔNG</a:t>
              </a:r>
            </a:p>
          </p:txBody>
        </p:sp>
        <p:sp>
          <p:nvSpPr>
            <p:cNvPr id="104459" name="Line 23"/>
            <p:cNvSpPr>
              <a:spLocks noChangeShapeType="1"/>
            </p:cNvSpPr>
            <p:nvPr/>
          </p:nvSpPr>
          <p:spPr bwMode="auto">
            <a:xfrm>
              <a:off x="4905375" y="4511675"/>
              <a:ext cx="2709863"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4460" name="Line 24"/>
            <p:cNvSpPr>
              <a:spLocks noChangeShapeType="1"/>
            </p:cNvSpPr>
            <p:nvPr/>
          </p:nvSpPr>
          <p:spPr bwMode="auto">
            <a:xfrm>
              <a:off x="4905375" y="4511675"/>
              <a:ext cx="0" cy="2857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4461" name="Line 25"/>
            <p:cNvSpPr>
              <a:spLocks noChangeShapeType="1"/>
            </p:cNvSpPr>
            <p:nvPr/>
          </p:nvSpPr>
          <p:spPr bwMode="auto">
            <a:xfrm>
              <a:off x="7615238" y="4511675"/>
              <a:ext cx="0" cy="2857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4462" name="Line 26"/>
            <p:cNvSpPr>
              <a:spLocks noChangeShapeType="1"/>
            </p:cNvSpPr>
            <p:nvPr/>
          </p:nvSpPr>
          <p:spPr bwMode="auto">
            <a:xfrm flipV="1">
              <a:off x="6340475" y="4084638"/>
              <a:ext cx="0" cy="42703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en-US"/>
            </a:p>
          </p:txBody>
        </p:sp>
        <p:grpSp>
          <p:nvGrpSpPr>
            <p:cNvPr id="104463" name="Group 31"/>
            <p:cNvGrpSpPr>
              <a:grpSpLocks/>
            </p:cNvGrpSpPr>
            <p:nvPr/>
          </p:nvGrpSpPr>
          <p:grpSpPr bwMode="auto">
            <a:xfrm rot="2398256">
              <a:off x="4636604" y="5322981"/>
              <a:ext cx="492125" cy="142875"/>
              <a:chOff x="7380" y="4680"/>
              <a:chExt cx="556" cy="177"/>
            </a:xfrm>
          </p:grpSpPr>
          <p:sp>
            <p:nvSpPr>
              <p:cNvPr id="104474" name="Line 3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4475" name="Oval 33"/>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4464" name="Text Box 34"/>
            <p:cNvSpPr txBox="1">
              <a:spLocks noChangeArrowheads="1"/>
            </p:cNvSpPr>
            <p:nvPr/>
          </p:nvSpPr>
          <p:spPr bwMode="auto">
            <a:xfrm>
              <a:off x="4495800" y="5638800"/>
              <a:ext cx="1371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Tình trạng nghĩa vụ quân sự</a:t>
              </a:r>
            </a:p>
          </p:txBody>
        </p:sp>
        <p:sp>
          <p:nvSpPr>
            <p:cNvPr id="104465" name="Line 37"/>
            <p:cNvSpPr>
              <a:spLocks noChangeShapeType="1"/>
            </p:cNvSpPr>
            <p:nvPr/>
          </p:nvSpPr>
          <p:spPr bwMode="auto">
            <a:xfrm flipH="1">
              <a:off x="7239000" y="5181600"/>
              <a:ext cx="381000" cy="533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4466" name="Line 38"/>
            <p:cNvSpPr>
              <a:spLocks noChangeShapeType="1"/>
            </p:cNvSpPr>
            <p:nvPr/>
          </p:nvSpPr>
          <p:spPr bwMode="auto">
            <a:xfrm>
              <a:off x="5562600" y="5029200"/>
              <a:ext cx="121920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4467" name="Rectangle 44"/>
            <p:cNvSpPr>
              <a:spLocks noChangeArrowheads="1"/>
            </p:cNvSpPr>
            <p:nvPr/>
          </p:nvSpPr>
          <p:spPr bwMode="auto">
            <a:xfrm>
              <a:off x="5767388" y="3678238"/>
              <a:ext cx="1276350" cy="427037"/>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CON NGƯỜI</a:t>
              </a:r>
            </a:p>
          </p:txBody>
        </p:sp>
        <p:grpSp>
          <p:nvGrpSpPr>
            <p:cNvPr id="104468" name="Group 45"/>
            <p:cNvGrpSpPr>
              <a:grpSpLocks/>
            </p:cNvGrpSpPr>
            <p:nvPr/>
          </p:nvGrpSpPr>
          <p:grpSpPr bwMode="auto">
            <a:xfrm rot="1006340">
              <a:off x="7051675" y="3733800"/>
              <a:ext cx="492125" cy="142875"/>
              <a:chOff x="7380" y="4680"/>
              <a:chExt cx="556" cy="177"/>
            </a:xfrm>
          </p:grpSpPr>
          <p:sp>
            <p:nvSpPr>
              <p:cNvPr id="104472" name="Line 4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4473" name="Oval 47"/>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4469" name="Text Box 48"/>
            <p:cNvSpPr txBox="1">
              <a:spLocks noChangeArrowheads="1"/>
            </p:cNvSpPr>
            <p:nvPr/>
          </p:nvSpPr>
          <p:spPr bwMode="auto">
            <a:xfrm>
              <a:off x="7467600" y="3827463"/>
              <a:ext cx="11699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Màu sắc tóc</a:t>
              </a:r>
            </a:p>
          </p:txBody>
        </p:sp>
        <p:sp>
          <p:nvSpPr>
            <p:cNvPr id="104470" name="AutoShape 36"/>
            <p:cNvSpPr>
              <a:spLocks noChangeArrowheads="1"/>
            </p:cNvSpPr>
            <p:nvPr/>
          </p:nvSpPr>
          <p:spPr bwMode="auto">
            <a:xfrm>
              <a:off x="6515100" y="5486400"/>
              <a:ext cx="1066800" cy="762000"/>
            </a:xfrm>
            <a:prstGeom prst="diamond">
              <a:avLst/>
            </a:prstGeom>
            <a:solidFill>
              <a:schemeClr val="bg1"/>
            </a:solidFill>
            <a:ln w="25400">
              <a:solidFill>
                <a:schemeClr val="tx2"/>
              </a:solidFill>
              <a:miter lim="800000"/>
              <a:headEnd/>
              <a:tailEnd/>
            </a:ln>
          </p:spPr>
          <p:txBody>
            <a:bodyPr wrap="none"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Kết hôn</a:t>
              </a:r>
            </a:p>
          </p:txBody>
        </p:sp>
        <p:sp>
          <p:nvSpPr>
            <p:cNvPr id="104471" name="Rectangle 22"/>
            <p:cNvSpPr>
              <a:spLocks noChangeArrowheads="1"/>
            </p:cNvSpPr>
            <p:nvPr/>
          </p:nvSpPr>
          <p:spPr bwMode="auto">
            <a:xfrm>
              <a:off x="6978650" y="4797425"/>
              <a:ext cx="1274763" cy="42545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PHỤ NỮ</a:t>
              </a:r>
            </a:p>
          </p:txBody>
        </p:sp>
      </p:grpSp>
    </p:spTree>
    <p:extLst>
      <p:ext uri="{BB962C8B-B14F-4D97-AF65-F5344CB8AC3E}">
        <p14:creationId xmlns:p14="http://schemas.microsoft.com/office/powerpoint/2010/main" val="139987765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eaLnBrk="1" hangingPunct="1"/>
            <a:r>
              <a:rPr lang="en-US" dirty="0" err="1"/>
              <a:t>Thuộc</a:t>
            </a:r>
            <a:r>
              <a:rPr lang="en-US" dirty="0"/>
              <a:t> </a:t>
            </a:r>
            <a:r>
              <a:rPr lang="en-US" dirty="0" err="1"/>
              <a:t>tính</a:t>
            </a:r>
            <a:r>
              <a:rPr lang="en-US" dirty="0"/>
              <a:t> </a:t>
            </a:r>
            <a:r>
              <a:rPr lang="en-US" dirty="0" err="1"/>
              <a:t>kết</a:t>
            </a:r>
            <a:r>
              <a:rPr lang="en-US" dirty="0"/>
              <a:t> </a:t>
            </a:r>
            <a:r>
              <a:rPr lang="en-US" dirty="0" err="1"/>
              <a:t>hợp</a:t>
            </a:r>
            <a:r>
              <a:rPr lang="en-US" dirty="0"/>
              <a:t> hay </a:t>
            </a:r>
            <a:r>
              <a:rPr lang="en-US" dirty="0" err="1"/>
              <a:t>đơn</a:t>
            </a:r>
            <a:r>
              <a:rPr lang="en-US" dirty="0"/>
              <a:t>?</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9892DF8E-D38E-40F4-A23D-D20785C0C1FD}" type="slidenum">
              <a:rPr lang="en-US" sz="1000">
                <a:solidFill>
                  <a:srgbClr val="898989"/>
                </a:solidFill>
                <a:cs typeface="Tahoma" panose="020B0604030504040204" pitchFamily="34" charset="0"/>
              </a:rPr>
              <a:pPr eaLnBrk="1" hangingPunct="1"/>
              <a:t>57</a:t>
            </a:fld>
            <a:endParaRPr lang="en-US" sz="100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1981200" y="6569076"/>
            <a:ext cx="2438400" cy="212725"/>
          </a:xfrm>
          <a:prstGeom prst="rect">
            <a:avLst/>
          </a:prstGeom>
        </p:spPr>
        <p:txBody>
          <a:bodyPr/>
          <a:lstStyle/>
          <a:p>
            <a:pPr>
              <a:defRPr/>
            </a:pPr>
            <a:endParaRPr lang="en-US"/>
          </a:p>
        </p:txBody>
      </p:sp>
      <p:sp>
        <p:nvSpPr>
          <p:cNvPr id="6" name="Footer Placeholder 5"/>
          <p:cNvSpPr>
            <a:spLocks noGrp="1"/>
          </p:cNvSpPr>
          <p:nvPr>
            <p:ph type="ftr" sz="quarter" idx="4294967295"/>
          </p:nvPr>
        </p:nvSpPr>
        <p:spPr>
          <a:xfrm>
            <a:off x="4495800" y="6553200"/>
            <a:ext cx="3124200" cy="228600"/>
          </a:xfrm>
          <a:prstGeom prst="rect">
            <a:avLst/>
          </a:prstGeom>
        </p:spPr>
        <p:txBody>
          <a:bodyPr/>
          <a:lstStyle/>
          <a:p>
            <a:pPr>
              <a:defRPr/>
            </a:pPr>
            <a:endParaRPr lang="en-US"/>
          </a:p>
        </p:txBody>
      </p:sp>
      <p:sp>
        <p:nvSpPr>
          <p:cNvPr id="105478" name="Text Box 42"/>
          <p:cNvSpPr txBox="1">
            <a:spLocks noChangeArrowheads="1"/>
          </p:cNvSpPr>
          <p:nvPr/>
        </p:nvSpPr>
        <p:spPr bwMode="auto">
          <a:xfrm>
            <a:off x="1317858" y="1691547"/>
            <a:ext cx="9654985" cy="86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spcAft>
                <a:spcPts val="300"/>
              </a:spcAft>
            </a:pPr>
            <a:r>
              <a:rPr lang="en-US" sz="2400">
                <a:solidFill>
                  <a:srgbClr val="C00000"/>
                </a:solidFill>
                <a:cs typeface="Tahoma" panose="020B0604030504040204" pitchFamily="34" charset="0"/>
              </a:rPr>
              <a:t>Thuộc tính kết hợp: một số đặc trưng sẽ được liên kết ở cấp thấp hơn</a:t>
            </a:r>
          </a:p>
          <a:p>
            <a:pPr algn="just" eaLnBrk="1" hangingPunct="1">
              <a:spcAft>
                <a:spcPts val="300"/>
              </a:spcAft>
            </a:pPr>
            <a:r>
              <a:rPr lang="en-US" sz="2400">
                <a:solidFill>
                  <a:srgbClr val="C00000"/>
                </a:solidFill>
                <a:cs typeface="Tahoma" panose="020B0604030504040204" pitchFamily="34" charset="0"/>
              </a:rPr>
              <a:t>Thuộc tính đơn: trường hợp ngược lại</a:t>
            </a:r>
          </a:p>
        </p:txBody>
      </p:sp>
      <p:sp>
        <p:nvSpPr>
          <p:cNvPr id="105479" name="TextBox 21"/>
          <p:cNvSpPr txBox="1">
            <a:spLocks noChangeArrowheads="1"/>
          </p:cNvSpPr>
          <p:nvPr/>
        </p:nvSpPr>
        <p:spPr bwMode="auto">
          <a:xfrm>
            <a:off x="2057400" y="3048001"/>
            <a:ext cx="7848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600" i="1" dirty="0" err="1">
                <a:solidFill>
                  <a:schemeClr val="tx2"/>
                </a:solidFill>
                <a:cs typeface="Tahoma" panose="020B0604030504040204" pitchFamily="34" charset="0"/>
              </a:rPr>
              <a:t>Mỗi</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sinh</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viên</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lưu</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trữ</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các</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thông</a:t>
            </a:r>
            <a:r>
              <a:rPr lang="en-US" sz="1600" i="1" dirty="0">
                <a:solidFill>
                  <a:schemeClr val="tx2"/>
                </a:solidFill>
                <a:cs typeface="Tahoma" panose="020B0604030504040204" pitchFamily="34" charset="0"/>
              </a:rPr>
              <a:t> tin </a:t>
            </a:r>
            <a:r>
              <a:rPr lang="en-US" sz="1600" i="1" dirty="0" err="1">
                <a:solidFill>
                  <a:schemeClr val="tx2"/>
                </a:solidFill>
                <a:cs typeface="Tahoma" panose="020B0604030504040204" pitchFamily="34" charset="0"/>
              </a:rPr>
              <a:t>như</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họ</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tên</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địa</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chỉ</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ghi</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rõ</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số</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nhà</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đường</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quận</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thành</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phố</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ngày</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sinh</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nơi</a:t>
            </a:r>
            <a:r>
              <a:rPr lang="en-US" sz="1600" i="1" dirty="0">
                <a:solidFill>
                  <a:schemeClr val="tx2"/>
                </a:solidFill>
                <a:cs typeface="Tahoma" panose="020B0604030504040204" pitchFamily="34" charset="0"/>
              </a:rPr>
              <a:t> </a:t>
            </a:r>
            <a:r>
              <a:rPr lang="en-US" sz="1600" i="1" dirty="0" err="1">
                <a:solidFill>
                  <a:schemeClr val="tx2"/>
                </a:solidFill>
                <a:cs typeface="Tahoma" panose="020B0604030504040204" pitchFamily="34" charset="0"/>
              </a:rPr>
              <a:t>sinh</a:t>
            </a:r>
            <a:r>
              <a:rPr lang="en-US" sz="1600" i="1" dirty="0">
                <a:solidFill>
                  <a:schemeClr val="tx2"/>
                </a:solidFill>
                <a:cs typeface="Tahoma" panose="020B0604030504040204" pitchFamily="34" charset="0"/>
              </a:rPr>
              <a:t> …</a:t>
            </a:r>
          </a:p>
        </p:txBody>
      </p:sp>
      <p:grpSp>
        <p:nvGrpSpPr>
          <p:cNvPr id="105480" name="Group 91"/>
          <p:cNvGrpSpPr>
            <a:grpSpLocks/>
          </p:cNvGrpSpPr>
          <p:nvPr/>
        </p:nvGrpSpPr>
        <p:grpSpPr bwMode="auto">
          <a:xfrm>
            <a:off x="5470526" y="4035426"/>
            <a:ext cx="4968875" cy="1374775"/>
            <a:chOff x="3641725" y="3886200"/>
            <a:chExt cx="4968875" cy="1374577"/>
          </a:xfrm>
        </p:grpSpPr>
        <p:cxnSp>
          <p:nvCxnSpPr>
            <p:cNvPr id="39" name="Straight Connector 38"/>
            <p:cNvCxnSpPr/>
            <p:nvPr/>
          </p:nvCxnSpPr>
          <p:spPr bwMode="auto">
            <a:xfrm flipV="1">
              <a:off x="6477000" y="4148100"/>
              <a:ext cx="685800" cy="380945"/>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auto">
            <a:xfrm>
              <a:off x="6705600" y="4757612"/>
              <a:ext cx="6096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5502" name="Oval 40"/>
            <p:cNvSpPr>
              <a:spLocks noChangeArrowheads="1"/>
            </p:cNvSpPr>
            <p:nvPr/>
          </p:nvSpPr>
          <p:spPr bwMode="auto">
            <a:xfrm>
              <a:off x="5715000" y="4442113"/>
              <a:ext cx="1047750" cy="510887"/>
            </a:xfrm>
            <a:prstGeom prst="ellipse">
              <a:avLst/>
            </a:prstGeom>
            <a:solidFill>
              <a:srgbClr val="FFFFFF"/>
            </a:solidFill>
            <a:ln w="25400">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105503" name="Text Box 42"/>
            <p:cNvSpPr txBox="1">
              <a:spLocks noChangeArrowheads="1"/>
            </p:cNvSpPr>
            <p:nvPr/>
          </p:nvSpPr>
          <p:spPr bwMode="auto">
            <a:xfrm>
              <a:off x="3641725" y="4506813"/>
              <a:ext cx="1514475" cy="393608"/>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SINH VIÊN</a:t>
              </a:r>
            </a:p>
          </p:txBody>
        </p:sp>
        <p:sp>
          <p:nvSpPr>
            <p:cNvPr id="105504" name="Text Box 43"/>
            <p:cNvSpPr txBox="1">
              <a:spLocks noChangeArrowheads="1"/>
            </p:cNvSpPr>
            <p:nvPr/>
          </p:nvSpPr>
          <p:spPr bwMode="auto">
            <a:xfrm>
              <a:off x="5778674" y="4524873"/>
              <a:ext cx="930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ĐỊA CHỈ</a:t>
              </a:r>
            </a:p>
          </p:txBody>
        </p:sp>
        <p:sp>
          <p:nvSpPr>
            <p:cNvPr id="105505" name="Line 44"/>
            <p:cNvSpPr>
              <a:spLocks noChangeShapeType="1"/>
            </p:cNvSpPr>
            <p:nvPr/>
          </p:nvSpPr>
          <p:spPr bwMode="auto">
            <a:xfrm flipH="1" flipV="1">
              <a:off x="5156200" y="4698935"/>
              <a:ext cx="558800"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05506" name="Oval 47"/>
            <p:cNvSpPr>
              <a:spLocks noChangeArrowheads="1"/>
            </p:cNvSpPr>
            <p:nvPr/>
          </p:nvSpPr>
          <p:spPr bwMode="auto">
            <a:xfrm>
              <a:off x="7293149" y="4343400"/>
              <a:ext cx="111125" cy="111099"/>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105507" name="Oval 50"/>
            <p:cNvSpPr>
              <a:spLocks noChangeArrowheads="1"/>
            </p:cNvSpPr>
            <p:nvPr/>
          </p:nvSpPr>
          <p:spPr bwMode="auto">
            <a:xfrm>
              <a:off x="7315200" y="5029342"/>
              <a:ext cx="112713" cy="111099"/>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105508" name="Oval 53"/>
            <p:cNvSpPr>
              <a:spLocks noChangeArrowheads="1"/>
            </p:cNvSpPr>
            <p:nvPr/>
          </p:nvSpPr>
          <p:spPr bwMode="auto">
            <a:xfrm>
              <a:off x="7127875" y="4072311"/>
              <a:ext cx="111125" cy="111099"/>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sp>
          <p:nvSpPr>
            <p:cNvPr id="105509" name="TextBox 89"/>
            <p:cNvSpPr txBox="1">
              <a:spLocks noChangeArrowheads="1"/>
            </p:cNvSpPr>
            <p:nvPr/>
          </p:nvSpPr>
          <p:spPr bwMode="auto">
            <a:xfrm>
              <a:off x="7391400" y="4224675"/>
              <a:ext cx="838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Đường</a:t>
              </a:r>
            </a:p>
          </p:txBody>
        </p:sp>
        <p:sp>
          <p:nvSpPr>
            <p:cNvPr id="105510" name="TextBox 90"/>
            <p:cNvSpPr txBox="1">
              <a:spLocks noChangeArrowheads="1"/>
            </p:cNvSpPr>
            <p:nvPr/>
          </p:nvSpPr>
          <p:spPr bwMode="auto">
            <a:xfrm>
              <a:off x="7239000" y="3886200"/>
              <a:ext cx="91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nhà</a:t>
              </a:r>
            </a:p>
          </p:txBody>
        </p:sp>
        <p:sp>
          <p:nvSpPr>
            <p:cNvPr id="105511" name="TextBox 91"/>
            <p:cNvSpPr txBox="1">
              <a:spLocks noChangeArrowheads="1"/>
            </p:cNvSpPr>
            <p:nvPr/>
          </p:nvSpPr>
          <p:spPr bwMode="auto">
            <a:xfrm>
              <a:off x="7391400" y="4571840"/>
              <a:ext cx="91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Quận</a:t>
              </a:r>
            </a:p>
          </p:txBody>
        </p:sp>
        <p:sp>
          <p:nvSpPr>
            <p:cNvPr id="105512" name="TextBox 92"/>
            <p:cNvSpPr txBox="1">
              <a:spLocks noChangeArrowheads="1"/>
            </p:cNvSpPr>
            <p:nvPr/>
          </p:nvSpPr>
          <p:spPr bwMode="auto">
            <a:xfrm>
              <a:off x="7391400" y="4953000"/>
              <a:ext cx="1219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Thành phố</a:t>
              </a:r>
            </a:p>
          </p:txBody>
        </p:sp>
        <p:cxnSp>
          <p:nvCxnSpPr>
            <p:cNvPr id="77" name="Straight Connector 76"/>
            <p:cNvCxnSpPr>
              <a:endCxn id="105507" idx="2"/>
            </p:cNvCxnSpPr>
            <p:nvPr/>
          </p:nvCxnSpPr>
          <p:spPr bwMode="auto">
            <a:xfrm>
              <a:off x="6629400" y="4876657"/>
              <a:ext cx="685800" cy="207933"/>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bwMode="auto">
            <a:xfrm flipV="1">
              <a:off x="6705600" y="4405238"/>
              <a:ext cx="609600" cy="15237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5515" name="Oval 47"/>
            <p:cNvSpPr>
              <a:spLocks noChangeArrowheads="1"/>
            </p:cNvSpPr>
            <p:nvPr/>
          </p:nvSpPr>
          <p:spPr bwMode="auto">
            <a:xfrm>
              <a:off x="7303718" y="4723034"/>
              <a:ext cx="111125" cy="111099"/>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grpSp>
        <p:nvGrpSpPr>
          <p:cNvPr id="105481" name="Group 97"/>
          <p:cNvGrpSpPr>
            <a:grpSpLocks/>
          </p:cNvGrpSpPr>
          <p:nvPr/>
        </p:nvGrpSpPr>
        <p:grpSpPr bwMode="auto">
          <a:xfrm>
            <a:off x="2057400" y="4111626"/>
            <a:ext cx="3124200" cy="1222375"/>
            <a:chOff x="533400" y="3657600"/>
            <a:chExt cx="3124200" cy="1222177"/>
          </a:xfrm>
        </p:grpSpPr>
        <p:grpSp>
          <p:nvGrpSpPr>
            <p:cNvPr id="105483" name="Group 83"/>
            <p:cNvGrpSpPr>
              <a:grpSpLocks/>
            </p:cNvGrpSpPr>
            <p:nvPr/>
          </p:nvGrpSpPr>
          <p:grpSpPr bwMode="auto">
            <a:xfrm>
              <a:off x="1828800" y="3810000"/>
              <a:ext cx="762000" cy="456827"/>
              <a:chOff x="1905000" y="3810373"/>
              <a:chExt cx="762000" cy="456827"/>
            </a:xfrm>
          </p:grpSpPr>
          <p:cxnSp>
            <p:nvCxnSpPr>
              <p:cNvPr id="81" name="Straight Connector 80"/>
              <p:cNvCxnSpPr/>
              <p:nvPr/>
            </p:nvCxnSpPr>
            <p:spPr bwMode="auto">
              <a:xfrm flipV="1">
                <a:off x="1905000" y="3886536"/>
                <a:ext cx="685800" cy="38093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5499" name="Oval 81"/>
              <p:cNvSpPr>
                <a:spLocks noChangeArrowheads="1"/>
              </p:cNvSpPr>
              <p:nvPr/>
            </p:nvSpPr>
            <p:spPr bwMode="auto">
              <a:xfrm>
                <a:off x="2555875" y="3810373"/>
                <a:ext cx="111125" cy="111099"/>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5484" name="TextBox 90"/>
            <p:cNvSpPr txBox="1">
              <a:spLocks noChangeArrowheads="1"/>
            </p:cNvSpPr>
            <p:nvPr/>
          </p:nvSpPr>
          <p:spPr bwMode="auto">
            <a:xfrm>
              <a:off x="2590800" y="3657600"/>
              <a:ext cx="91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Họ tên</a:t>
              </a:r>
            </a:p>
          </p:txBody>
        </p:sp>
        <p:grpSp>
          <p:nvGrpSpPr>
            <p:cNvPr id="105485" name="Group 84"/>
            <p:cNvGrpSpPr>
              <a:grpSpLocks/>
            </p:cNvGrpSpPr>
            <p:nvPr/>
          </p:nvGrpSpPr>
          <p:grpSpPr bwMode="auto">
            <a:xfrm rot="1315868">
              <a:off x="1847261" y="3962400"/>
              <a:ext cx="762000" cy="456827"/>
              <a:chOff x="1905000" y="3810373"/>
              <a:chExt cx="762000" cy="456827"/>
            </a:xfrm>
          </p:grpSpPr>
          <p:cxnSp>
            <p:nvCxnSpPr>
              <p:cNvPr id="86" name="Straight Connector 85"/>
              <p:cNvCxnSpPr/>
              <p:nvPr/>
            </p:nvCxnSpPr>
            <p:spPr bwMode="auto">
              <a:xfrm flipV="1">
                <a:off x="1904268" y="3886302"/>
                <a:ext cx="685800" cy="38093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5497" name="Oval 86"/>
              <p:cNvSpPr>
                <a:spLocks noChangeArrowheads="1"/>
              </p:cNvSpPr>
              <p:nvPr/>
            </p:nvSpPr>
            <p:spPr bwMode="auto">
              <a:xfrm>
                <a:off x="2555875" y="3810373"/>
                <a:ext cx="111125" cy="111099"/>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5486" name="TextBox 90"/>
            <p:cNvSpPr txBox="1">
              <a:spLocks noChangeArrowheads="1"/>
            </p:cNvSpPr>
            <p:nvPr/>
          </p:nvSpPr>
          <p:spPr bwMode="auto">
            <a:xfrm>
              <a:off x="2667000" y="3962400"/>
              <a:ext cx="91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Địa chỉ</a:t>
              </a:r>
            </a:p>
          </p:txBody>
        </p:sp>
        <p:grpSp>
          <p:nvGrpSpPr>
            <p:cNvPr id="105487" name="Group 88"/>
            <p:cNvGrpSpPr>
              <a:grpSpLocks/>
            </p:cNvGrpSpPr>
            <p:nvPr/>
          </p:nvGrpSpPr>
          <p:grpSpPr bwMode="auto">
            <a:xfrm rot="2376993">
              <a:off x="1847261" y="4076684"/>
              <a:ext cx="762000" cy="456827"/>
              <a:chOff x="1905000" y="3810373"/>
              <a:chExt cx="762000" cy="456827"/>
            </a:xfrm>
          </p:grpSpPr>
          <p:cxnSp>
            <p:nvCxnSpPr>
              <p:cNvPr id="90" name="Straight Connector 89"/>
              <p:cNvCxnSpPr/>
              <p:nvPr/>
            </p:nvCxnSpPr>
            <p:spPr bwMode="auto">
              <a:xfrm flipV="1">
                <a:off x="1905074" y="3886097"/>
                <a:ext cx="685800" cy="38093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5495" name="Oval 90"/>
              <p:cNvSpPr>
                <a:spLocks noChangeArrowheads="1"/>
              </p:cNvSpPr>
              <p:nvPr/>
            </p:nvSpPr>
            <p:spPr bwMode="auto">
              <a:xfrm>
                <a:off x="2555875" y="3810373"/>
                <a:ext cx="111125" cy="111099"/>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5488" name="TextBox 90"/>
            <p:cNvSpPr txBox="1">
              <a:spLocks noChangeArrowheads="1"/>
            </p:cNvSpPr>
            <p:nvPr/>
          </p:nvSpPr>
          <p:spPr bwMode="auto">
            <a:xfrm>
              <a:off x="2590800" y="4267200"/>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Ngày sinh</a:t>
              </a:r>
            </a:p>
          </p:txBody>
        </p:sp>
        <p:grpSp>
          <p:nvGrpSpPr>
            <p:cNvPr id="105489" name="Group 93"/>
            <p:cNvGrpSpPr>
              <a:grpSpLocks/>
            </p:cNvGrpSpPr>
            <p:nvPr/>
          </p:nvGrpSpPr>
          <p:grpSpPr bwMode="auto">
            <a:xfrm rot="3381497">
              <a:off x="1810743" y="4253917"/>
              <a:ext cx="762000" cy="456827"/>
              <a:chOff x="1905000" y="3810373"/>
              <a:chExt cx="762000" cy="456827"/>
            </a:xfrm>
          </p:grpSpPr>
          <p:cxnSp>
            <p:nvCxnSpPr>
              <p:cNvPr id="95" name="Straight Connector 94"/>
              <p:cNvCxnSpPr/>
              <p:nvPr/>
            </p:nvCxnSpPr>
            <p:spPr bwMode="auto">
              <a:xfrm flipV="1">
                <a:off x="1904868" y="3886922"/>
                <a:ext cx="685689" cy="381000"/>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05493" name="Oval 95"/>
              <p:cNvSpPr>
                <a:spLocks noChangeArrowheads="1"/>
              </p:cNvSpPr>
              <p:nvPr/>
            </p:nvSpPr>
            <p:spPr bwMode="auto">
              <a:xfrm>
                <a:off x="2555875" y="3810373"/>
                <a:ext cx="111125" cy="111099"/>
              </a:xfrm>
              <a:prstGeom prst="ellipse">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5490" name="TextBox 90"/>
            <p:cNvSpPr txBox="1">
              <a:spLocks noChangeArrowheads="1"/>
            </p:cNvSpPr>
            <p:nvPr/>
          </p:nvSpPr>
          <p:spPr bwMode="auto">
            <a:xfrm>
              <a:off x="2514600" y="4572000"/>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Nơi sinh</a:t>
              </a:r>
            </a:p>
          </p:txBody>
        </p:sp>
        <p:sp>
          <p:nvSpPr>
            <p:cNvPr id="105491" name="Text Box 42"/>
            <p:cNvSpPr txBox="1">
              <a:spLocks noChangeArrowheads="1"/>
            </p:cNvSpPr>
            <p:nvPr/>
          </p:nvSpPr>
          <p:spPr bwMode="auto">
            <a:xfrm>
              <a:off x="533400" y="4114800"/>
              <a:ext cx="1514475" cy="393608"/>
            </a:xfrm>
            <a:prstGeom prst="rect">
              <a:avLst/>
            </a:prstGeom>
            <a:solidFill>
              <a:srgbClr val="FFFFFF"/>
            </a:solidFill>
            <a:ln w="28575">
              <a:solidFill>
                <a:schemeClr val="tx2"/>
              </a:solidFill>
              <a:miter lim="800000"/>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dirty="0">
                  <a:solidFill>
                    <a:schemeClr val="tx2"/>
                  </a:solidFill>
                  <a:cs typeface="Tahoma" panose="020B0604030504040204" pitchFamily="34" charset="0"/>
                </a:rPr>
                <a:t>SINH VIÊN</a:t>
              </a:r>
            </a:p>
          </p:txBody>
        </p:sp>
      </p:grpSp>
      <p:sp>
        <p:nvSpPr>
          <p:cNvPr id="99" name="Oval 55"/>
          <p:cNvSpPr>
            <a:spLocks noChangeArrowheads="1"/>
          </p:cNvSpPr>
          <p:nvPr/>
        </p:nvSpPr>
        <p:spPr bwMode="auto">
          <a:xfrm>
            <a:off x="4114800" y="4419600"/>
            <a:ext cx="838200" cy="304800"/>
          </a:xfrm>
          <a:prstGeom prst="ellipse">
            <a:avLst/>
          </a:prstGeom>
          <a:noFill/>
          <a:ln w="25400">
            <a:solidFill>
              <a:schemeClr val="accent6">
                <a:lumMod val="75000"/>
              </a:schemeClr>
            </a:solidFill>
            <a:prstDash val="sysDash"/>
            <a:round/>
            <a:headEnd/>
            <a:tailEnd/>
          </a:ln>
          <a:effectLst/>
        </p:spPr>
        <p:txBody>
          <a:bodyPr wrap="none" anchor="ctr"/>
          <a:lstStyle/>
          <a:p>
            <a:pPr>
              <a:defRPr/>
            </a:pPr>
            <a:endParaRPr lang="en-US" sz="1400">
              <a:solidFill>
                <a:schemeClr val="tx2"/>
              </a:solidFill>
              <a:cs typeface="Tahoma" pitchFamily="34" charset="0"/>
            </a:endParaRPr>
          </a:p>
        </p:txBody>
      </p:sp>
    </p:spTree>
    <p:extLst>
      <p:ext uri="{BB962C8B-B14F-4D97-AF65-F5344CB8AC3E}">
        <p14:creationId xmlns:p14="http://schemas.microsoft.com/office/powerpoint/2010/main" val="23716398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pPr eaLnBrk="1" hangingPunct="1"/>
            <a:r>
              <a:rPr lang="en-US" dirty="0" err="1"/>
              <a:t>Mối</a:t>
            </a:r>
            <a:r>
              <a:rPr lang="en-US" dirty="0"/>
              <a:t> </a:t>
            </a:r>
            <a:r>
              <a:rPr lang="en-US" dirty="0" err="1"/>
              <a:t>kết</a:t>
            </a:r>
            <a:r>
              <a:rPr lang="en-US" dirty="0"/>
              <a:t> </a:t>
            </a:r>
            <a:r>
              <a:rPr lang="en-US" dirty="0" err="1"/>
              <a:t>hợp</a:t>
            </a:r>
            <a:r>
              <a:rPr lang="en-US" dirty="0"/>
              <a:t> hay </a:t>
            </a:r>
            <a:r>
              <a:rPr lang="en-US" dirty="0" err="1"/>
              <a:t>thực</a:t>
            </a:r>
            <a:r>
              <a:rPr lang="en-US" dirty="0"/>
              <a:t> </a:t>
            </a:r>
            <a:r>
              <a:rPr lang="en-US" dirty="0" err="1"/>
              <a:t>thể</a:t>
            </a:r>
            <a:r>
              <a:rPr lang="en-US" dirty="0"/>
              <a:t>?</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099E8C30-E5F9-4222-A556-B05F8D3B129F}" type="slidenum">
              <a:rPr lang="en-US" sz="1000">
                <a:solidFill>
                  <a:srgbClr val="898989"/>
                </a:solidFill>
                <a:cs typeface="Tahoma" panose="020B0604030504040204" pitchFamily="34" charset="0"/>
              </a:rPr>
              <a:pPr eaLnBrk="1" hangingPunct="1"/>
              <a:t>58</a:t>
            </a:fld>
            <a:endParaRPr lang="en-US" sz="100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1981200" y="6569076"/>
            <a:ext cx="2438400" cy="212725"/>
          </a:xfrm>
          <a:prstGeom prst="rect">
            <a:avLst/>
          </a:prstGeom>
        </p:spPr>
        <p:txBody>
          <a:bodyPr/>
          <a:lstStyle/>
          <a:p>
            <a:pPr>
              <a:defRPr/>
            </a:pPr>
            <a:endParaRPr lang="en-US"/>
          </a:p>
        </p:txBody>
      </p:sp>
      <p:sp>
        <p:nvSpPr>
          <p:cNvPr id="6" name="Footer Placeholder 5"/>
          <p:cNvSpPr>
            <a:spLocks noGrp="1"/>
          </p:cNvSpPr>
          <p:nvPr>
            <p:ph type="ftr" sz="quarter" idx="4294967295"/>
          </p:nvPr>
        </p:nvSpPr>
        <p:spPr>
          <a:xfrm>
            <a:off x="4495800" y="6553200"/>
            <a:ext cx="3124200" cy="228600"/>
          </a:xfrm>
          <a:prstGeom prst="rect">
            <a:avLst/>
          </a:prstGeom>
        </p:spPr>
        <p:txBody>
          <a:bodyPr/>
          <a:lstStyle/>
          <a:p>
            <a:pPr>
              <a:defRPr/>
            </a:pPr>
            <a:endParaRPr lang="en-US"/>
          </a:p>
        </p:txBody>
      </p:sp>
      <p:sp>
        <p:nvSpPr>
          <p:cNvPr id="106502" name="Text Box 42"/>
          <p:cNvSpPr txBox="1">
            <a:spLocks noChangeArrowheads="1"/>
          </p:cNvSpPr>
          <p:nvPr/>
        </p:nvSpPr>
        <p:spPr bwMode="auto">
          <a:xfrm>
            <a:off x="1295401" y="1729580"/>
            <a:ext cx="9513769"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just" eaLnBrk="1" hangingPunct="1">
              <a:spcAft>
                <a:spcPts val="300"/>
              </a:spcAft>
            </a:pPr>
            <a:r>
              <a:rPr lang="en-US" sz="2400" dirty="0" err="1">
                <a:solidFill>
                  <a:srgbClr val="C00000"/>
                </a:solidFill>
                <a:cs typeface="Tahoma" panose="020B0604030504040204" pitchFamily="34" charset="0"/>
              </a:rPr>
              <a:t>Thực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thể</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khái</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niệm</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quan</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tâm</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có</a:t>
            </a:r>
            <a:r>
              <a:rPr lang="en-US" sz="2400" dirty="0">
                <a:solidFill>
                  <a:srgbClr val="C00000"/>
                </a:solidFill>
                <a:cs typeface="Tahoma" panose="020B0604030504040204" pitchFamily="34" charset="0"/>
              </a:rPr>
              <a:t> 1 </a:t>
            </a:r>
            <a:r>
              <a:rPr lang="en-US" sz="2400" dirty="0" err="1">
                <a:solidFill>
                  <a:srgbClr val="C00000"/>
                </a:solidFill>
                <a:cs typeface="Tahoma" panose="020B0604030504040204" pitchFamily="34" charset="0"/>
              </a:rPr>
              <a:t>số</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đặc</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trưng</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mối</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kết</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hợp</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định</a:t>
            </a:r>
            <a:r>
              <a:rPr lang="en-US" sz="2400" dirty="0">
                <a:solidFill>
                  <a:srgbClr val="C00000"/>
                </a:solidFill>
                <a:cs typeface="Tahoma" panose="020B0604030504040204" pitchFamily="34" charset="0"/>
              </a:rPr>
              <a:t> </a:t>
            </a:r>
            <a:r>
              <a:rPr lang="en-US" sz="2400" dirty="0" err="1">
                <a:solidFill>
                  <a:srgbClr val="C00000"/>
                </a:solidFill>
                <a:cs typeface="Tahoma" panose="020B0604030504040204" pitchFamily="34" charset="0"/>
              </a:rPr>
              <a:t>danh</a:t>
            </a:r>
            <a:r>
              <a:rPr lang="en-US" sz="2400" dirty="0">
                <a:solidFill>
                  <a:srgbClr val="C00000"/>
                </a:solidFill>
                <a:cs typeface="Tahoma" panose="020B0604030504040204" pitchFamily="34" charset="0"/>
              </a:rPr>
              <a:t>…)</a:t>
            </a:r>
          </a:p>
        </p:txBody>
      </p:sp>
      <p:sp>
        <p:nvSpPr>
          <p:cNvPr id="106503" name="TextBox 21"/>
          <p:cNvSpPr txBox="1">
            <a:spLocks noChangeArrowheads="1"/>
          </p:cNvSpPr>
          <p:nvPr/>
        </p:nvSpPr>
        <p:spPr bwMode="auto">
          <a:xfrm>
            <a:off x="1470236" y="2641800"/>
            <a:ext cx="91524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i="1" dirty="0" err="1">
                <a:solidFill>
                  <a:schemeClr val="tx2"/>
                </a:solidFill>
                <a:cs typeface="Tahoma" panose="020B0604030504040204" pitchFamily="34" charset="0"/>
              </a:rPr>
              <a:t>Khi</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bán</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hàng</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nhà</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cung</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cấp</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sẽ</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lập</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hóa</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đơn</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chứa</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các</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thông</a:t>
            </a:r>
            <a:r>
              <a:rPr lang="en-US" sz="1400" i="1" dirty="0">
                <a:solidFill>
                  <a:schemeClr val="tx2"/>
                </a:solidFill>
                <a:cs typeface="Tahoma" panose="020B0604030504040204" pitchFamily="34" charset="0"/>
              </a:rPr>
              <a:t> tin </a:t>
            </a:r>
            <a:r>
              <a:rPr lang="en-US" sz="1400" i="1" dirty="0" err="1">
                <a:solidFill>
                  <a:schemeClr val="tx2"/>
                </a:solidFill>
                <a:cs typeface="Tahoma" panose="020B0604030504040204" pitchFamily="34" charset="0"/>
              </a:rPr>
              <a:t>như</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số</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phiếu</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ngày</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lập</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phiếu</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tổng</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số</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tiền</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Trong</a:t>
            </a:r>
            <a:r>
              <a:rPr lang="en-US" sz="1400" i="1" dirty="0">
                <a:solidFill>
                  <a:schemeClr val="tx2"/>
                </a:solidFill>
                <a:cs typeface="Tahoma" panose="020B0604030504040204" pitchFamily="34" charset="0"/>
              </a:rPr>
              <a:t> </a:t>
            </a:r>
            <a:r>
              <a:rPr lang="en-US" sz="1800" i="1" dirty="0" err="1">
                <a:solidFill>
                  <a:schemeClr val="tx2"/>
                </a:solidFill>
                <a:cs typeface="Tahoma" panose="020B0604030504040204" pitchFamily="34" charset="0"/>
              </a:rPr>
              <a:t>hóa</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đơn</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gồm</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nhiều</a:t>
            </a:r>
            <a:r>
              <a:rPr lang="en-US" sz="1400" i="1" dirty="0">
                <a:solidFill>
                  <a:schemeClr val="tx2"/>
                </a:solidFill>
                <a:cs typeface="Tahoma" panose="020B0604030504040204" pitchFamily="34" charset="0"/>
              </a:rPr>
              <a:t> chi </a:t>
            </a:r>
            <a:r>
              <a:rPr lang="en-US" sz="1400" i="1" dirty="0" err="1">
                <a:solidFill>
                  <a:schemeClr val="tx2"/>
                </a:solidFill>
                <a:cs typeface="Tahoma" panose="020B0604030504040204" pitchFamily="34" charset="0"/>
              </a:rPr>
              <a:t>tiết</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hóa</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đơn</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mỗi</a:t>
            </a:r>
            <a:r>
              <a:rPr lang="en-US" sz="1400" i="1" dirty="0">
                <a:solidFill>
                  <a:schemeClr val="tx2"/>
                </a:solidFill>
                <a:cs typeface="Tahoma" panose="020B0604030504040204" pitchFamily="34" charset="0"/>
              </a:rPr>
              <a:t> chi </a:t>
            </a:r>
            <a:r>
              <a:rPr lang="en-US" sz="1400" i="1" dirty="0" err="1">
                <a:solidFill>
                  <a:schemeClr val="tx2"/>
                </a:solidFill>
                <a:cs typeface="Tahoma" panose="020B0604030504040204" pitchFamily="34" charset="0"/>
              </a:rPr>
              <a:t>tiết</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gồm</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mã</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số</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hàng</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hóa</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số</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lượng</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đơn</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giá</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và</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thành</a:t>
            </a:r>
            <a:r>
              <a:rPr lang="en-US" sz="1400" i="1" dirty="0">
                <a:solidFill>
                  <a:schemeClr val="tx2"/>
                </a:solidFill>
                <a:cs typeface="Tahoma" panose="020B0604030504040204" pitchFamily="34" charset="0"/>
              </a:rPr>
              <a:t> </a:t>
            </a:r>
            <a:r>
              <a:rPr lang="en-US" sz="1400" i="1" dirty="0" err="1">
                <a:solidFill>
                  <a:schemeClr val="tx2"/>
                </a:solidFill>
                <a:cs typeface="Tahoma" panose="020B0604030504040204" pitchFamily="34" charset="0"/>
              </a:rPr>
              <a:t>tiền</a:t>
            </a:r>
            <a:r>
              <a:rPr lang="en-US" sz="1400" i="1" dirty="0">
                <a:solidFill>
                  <a:schemeClr val="tx2"/>
                </a:solidFill>
                <a:cs typeface="Tahoma" panose="020B0604030504040204" pitchFamily="34" charset="0"/>
              </a:rPr>
              <a:t> …</a:t>
            </a:r>
          </a:p>
        </p:txBody>
      </p:sp>
      <p:grpSp>
        <p:nvGrpSpPr>
          <p:cNvPr id="106504" name="Group 133"/>
          <p:cNvGrpSpPr>
            <a:grpSpLocks/>
          </p:cNvGrpSpPr>
          <p:nvPr/>
        </p:nvGrpSpPr>
        <p:grpSpPr bwMode="auto">
          <a:xfrm>
            <a:off x="2209800" y="3440229"/>
            <a:ext cx="7543800" cy="2819400"/>
            <a:chOff x="228600" y="3276600"/>
            <a:chExt cx="7543800" cy="2819400"/>
          </a:xfrm>
        </p:grpSpPr>
        <p:sp>
          <p:nvSpPr>
            <p:cNvPr id="106505" name="Rectangle 7"/>
            <p:cNvSpPr>
              <a:spLocks noChangeArrowheads="1"/>
            </p:cNvSpPr>
            <p:nvPr/>
          </p:nvSpPr>
          <p:spPr bwMode="auto">
            <a:xfrm>
              <a:off x="4932363" y="3571875"/>
              <a:ext cx="1320800" cy="43815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HOÁ ĐƠN</a:t>
              </a:r>
            </a:p>
          </p:txBody>
        </p:sp>
        <p:sp>
          <p:nvSpPr>
            <p:cNvPr id="106506" name="Rectangle 8"/>
            <p:cNvSpPr>
              <a:spLocks noChangeArrowheads="1"/>
            </p:cNvSpPr>
            <p:nvPr/>
          </p:nvSpPr>
          <p:spPr bwMode="auto">
            <a:xfrm>
              <a:off x="4932363" y="5330825"/>
              <a:ext cx="1320800" cy="585788"/>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KHÁCH HÀNG</a:t>
              </a:r>
            </a:p>
          </p:txBody>
        </p:sp>
        <p:sp>
          <p:nvSpPr>
            <p:cNvPr id="106507" name="AutoShape 9"/>
            <p:cNvSpPr>
              <a:spLocks noChangeArrowheads="1"/>
            </p:cNvSpPr>
            <p:nvPr/>
          </p:nvSpPr>
          <p:spPr bwMode="auto">
            <a:xfrm>
              <a:off x="2733675" y="3445223"/>
              <a:ext cx="1317625" cy="833438"/>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Chi tiết HĐ</a:t>
              </a:r>
            </a:p>
          </p:txBody>
        </p:sp>
        <p:sp>
          <p:nvSpPr>
            <p:cNvPr id="106508" name="Line 10"/>
            <p:cNvSpPr>
              <a:spLocks noChangeShapeType="1"/>
            </p:cNvSpPr>
            <p:nvPr/>
          </p:nvSpPr>
          <p:spPr bwMode="auto">
            <a:xfrm>
              <a:off x="2146300" y="3863975"/>
              <a:ext cx="58737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09" name="Line 11"/>
            <p:cNvSpPr>
              <a:spLocks noChangeShapeType="1"/>
            </p:cNvSpPr>
            <p:nvPr/>
          </p:nvSpPr>
          <p:spPr bwMode="auto">
            <a:xfrm>
              <a:off x="4052888" y="3863975"/>
              <a:ext cx="879475"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10" name="AutoShape 12"/>
            <p:cNvSpPr>
              <a:spLocks noChangeArrowheads="1"/>
            </p:cNvSpPr>
            <p:nvPr/>
          </p:nvSpPr>
          <p:spPr bwMode="auto">
            <a:xfrm>
              <a:off x="5080000" y="4451350"/>
              <a:ext cx="1025525" cy="585788"/>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Của</a:t>
              </a:r>
            </a:p>
          </p:txBody>
        </p:sp>
        <p:sp>
          <p:nvSpPr>
            <p:cNvPr id="106511" name="Line 13"/>
            <p:cNvSpPr>
              <a:spLocks noChangeShapeType="1"/>
            </p:cNvSpPr>
            <p:nvPr/>
          </p:nvSpPr>
          <p:spPr bwMode="auto">
            <a:xfrm>
              <a:off x="5580063" y="4010025"/>
              <a:ext cx="1588" cy="44132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06512" name="Line 14"/>
            <p:cNvSpPr>
              <a:spLocks noChangeShapeType="1"/>
            </p:cNvSpPr>
            <p:nvPr/>
          </p:nvSpPr>
          <p:spPr bwMode="auto">
            <a:xfrm>
              <a:off x="5580063" y="5026025"/>
              <a:ext cx="1588" cy="2921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106513" name="Group 15"/>
            <p:cNvGrpSpPr>
              <a:grpSpLocks/>
            </p:cNvGrpSpPr>
            <p:nvPr/>
          </p:nvGrpSpPr>
          <p:grpSpPr bwMode="auto">
            <a:xfrm rot="7485125">
              <a:off x="647880" y="4120327"/>
              <a:ext cx="452438" cy="144463"/>
              <a:chOff x="7380" y="4680"/>
              <a:chExt cx="556" cy="177"/>
            </a:xfrm>
          </p:grpSpPr>
          <p:sp>
            <p:nvSpPr>
              <p:cNvPr id="106565" name="Line 1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66" name="Oval 17"/>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6514" name="Text Box 18"/>
            <p:cNvSpPr txBox="1">
              <a:spLocks noChangeArrowheads="1"/>
            </p:cNvSpPr>
            <p:nvPr/>
          </p:nvSpPr>
          <p:spPr bwMode="auto">
            <a:xfrm>
              <a:off x="228600" y="4419600"/>
              <a:ext cx="881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Mã hàng</a:t>
              </a:r>
            </a:p>
          </p:txBody>
        </p:sp>
        <p:grpSp>
          <p:nvGrpSpPr>
            <p:cNvPr id="106515" name="Group 19"/>
            <p:cNvGrpSpPr>
              <a:grpSpLocks/>
            </p:cNvGrpSpPr>
            <p:nvPr/>
          </p:nvGrpSpPr>
          <p:grpSpPr bwMode="auto">
            <a:xfrm rot="7884513">
              <a:off x="1093979" y="4107612"/>
              <a:ext cx="452438" cy="144463"/>
              <a:chOff x="7380" y="4680"/>
              <a:chExt cx="556" cy="177"/>
            </a:xfrm>
          </p:grpSpPr>
          <p:sp>
            <p:nvSpPr>
              <p:cNvPr id="106563" name="Line 2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64" name="Oval 21"/>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6516" name="Text Box 22"/>
            <p:cNvSpPr txBox="1">
              <a:spLocks noChangeArrowheads="1"/>
            </p:cNvSpPr>
            <p:nvPr/>
          </p:nvSpPr>
          <p:spPr bwMode="auto">
            <a:xfrm>
              <a:off x="990600" y="4430712"/>
              <a:ext cx="881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Tên hàng</a:t>
              </a:r>
            </a:p>
          </p:txBody>
        </p:sp>
        <p:grpSp>
          <p:nvGrpSpPr>
            <p:cNvPr id="106517" name="Group 23"/>
            <p:cNvGrpSpPr>
              <a:grpSpLocks/>
            </p:cNvGrpSpPr>
            <p:nvPr/>
          </p:nvGrpSpPr>
          <p:grpSpPr bwMode="auto">
            <a:xfrm rot="5400000">
              <a:off x="1751013" y="4116388"/>
              <a:ext cx="452438" cy="144463"/>
              <a:chOff x="7380" y="4680"/>
              <a:chExt cx="556" cy="177"/>
            </a:xfrm>
          </p:grpSpPr>
          <p:sp>
            <p:nvSpPr>
              <p:cNvPr id="106561" name="Line 2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62" name="Oval 25"/>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6518" name="Text Box 26"/>
            <p:cNvSpPr txBox="1">
              <a:spLocks noChangeArrowheads="1"/>
            </p:cNvSpPr>
            <p:nvPr/>
          </p:nvSpPr>
          <p:spPr bwMode="auto">
            <a:xfrm>
              <a:off x="1905000" y="4419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ĐVT</a:t>
              </a:r>
            </a:p>
          </p:txBody>
        </p:sp>
        <p:grpSp>
          <p:nvGrpSpPr>
            <p:cNvPr id="106519" name="Group 27"/>
            <p:cNvGrpSpPr>
              <a:grpSpLocks/>
            </p:cNvGrpSpPr>
            <p:nvPr/>
          </p:nvGrpSpPr>
          <p:grpSpPr bwMode="auto">
            <a:xfrm rot="-1236096">
              <a:off x="2146300" y="3571875"/>
              <a:ext cx="452438" cy="146050"/>
              <a:chOff x="7380" y="4680"/>
              <a:chExt cx="556" cy="177"/>
            </a:xfrm>
          </p:grpSpPr>
          <p:sp>
            <p:nvSpPr>
              <p:cNvPr id="106559" name="Line 2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60" name="Oval 29"/>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6520" name="Text Box 30"/>
            <p:cNvSpPr txBox="1">
              <a:spLocks noChangeArrowheads="1"/>
            </p:cNvSpPr>
            <p:nvPr/>
          </p:nvSpPr>
          <p:spPr bwMode="auto">
            <a:xfrm>
              <a:off x="2209800" y="3276600"/>
              <a:ext cx="881063"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Đơn giá</a:t>
              </a:r>
            </a:p>
          </p:txBody>
        </p:sp>
        <p:grpSp>
          <p:nvGrpSpPr>
            <p:cNvPr id="106521" name="Group 31"/>
            <p:cNvGrpSpPr>
              <a:grpSpLocks/>
            </p:cNvGrpSpPr>
            <p:nvPr/>
          </p:nvGrpSpPr>
          <p:grpSpPr bwMode="auto">
            <a:xfrm rot="6186991">
              <a:off x="2879725" y="4278661"/>
              <a:ext cx="454025" cy="144463"/>
              <a:chOff x="7380" y="4680"/>
              <a:chExt cx="556" cy="177"/>
            </a:xfrm>
          </p:grpSpPr>
          <p:sp>
            <p:nvSpPr>
              <p:cNvPr id="106557" name="Line 3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58" name="Oval 33"/>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6522" name="Text Box 34"/>
            <p:cNvSpPr txBox="1">
              <a:spLocks noChangeArrowheads="1"/>
            </p:cNvSpPr>
            <p:nvPr/>
          </p:nvSpPr>
          <p:spPr bwMode="auto">
            <a:xfrm>
              <a:off x="2625725" y="4597400"/>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lượng</a:t>
              </a:r>
            </a:p>
          </p:txBody>
        </p:sp>
        <p:grpSp>
          <p:nvGrpSpPr>
            <p:cNvPr id="106523" name="Group 35"/>
            <p:cNvGrpSpPr>
              <a:grpSpLocks/>
            </p:cNvGrpSpPr>
            <p:nvPr/>
          </p:nvGrpSpPr>
          <p:grpSpPr bwMode="auto">
            <a:xfrm rot="4644361">
              <a:off x="3575460" y="4196435"/>
              <a:ext cx="452438" cy="146050"/>
              <a:chOff x="7380" y="4680"/>
              <a:chExt cx="556" cy="177"/>
            </a:xfrm>
          </p:grpSpPr>
          <p:sp>
            <p:nvSpPr>
              <p:cNvPr id="106555" name="Line 3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56" name="Oval 37"/>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6524" name="Text Box 38"/>
            <p:cNvSpPr txBox="1">
              <a:spLocks noChangeArrowheads="1"/>
            </p:cNvSpPr>
            <p:nvPr/>
          </p:nvSpPr>
          <p:spPr bwMode="auto">
            <a:xfrm>
              <a:off x="3467100" y="4572348"/>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Đơn giá</a:t>
              </a:r>
            </a:p>
          </p:txBody>
        </p:sp>
        <p:grpSp>
          <p:nvGrpSpPr>
            <p:cNvPr id="106525" name="Group 39"/>
            <p:cNvGrpSpPr>
              <a:grpSpLocks/>
            </p:cNvGrpSpPr>
            <p:nvPr/>
          </p:nvGrpSpPr>
          <p:grpSpPr bwMode="auto">
            <a:xfrm>
              <a:off x="6253163" y="3570288"/>
              <a:ext cx="452438" cy="146050"/>
              <a:chOff x="7380" y="4680"/>
              <a:chExt cx="556" cy="177"/>
            </a:xfrm>
          </p:grpSpPr>
          <p:sp>
            <p:nvSpPr>
              <p:cNvPr id="106553" name="Line 4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54" name="Oval 41"/>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6526" name="Text Box 42"/>
            <p:cNvSpPr txBox="1">
              <a:spLocks noChangeArrowheads="1"/>
            </p:cNvSpPr>
            <p:nvPr/>
          </p:nvSpPr>
          <p:spPr bwMode="auto">
            <a:xfrm>
              <a:off x="6705600" y="3429000"/>
              <a:ext cx="7620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HĐ</a:t>
              </a:r>
            </a:p>
          </p:txBody>
        </p:sp>
        <p:grpSp>
          <p:nvGrpSpPr>
            <p:cNvPr id="106527" name="Group 43"/>
            <p:cNvGrpSpPr>
              <a:grpSpLocks/>
            </p:cNvGrpSpPr>
            <p:nvPr/>
          </p:nvGrpSpPr>
          <p:grpSpPr bwMode="auto">
            <a:xfrm>
              <a:off x="6253163" y="3790950"/>
              <a:ext cx="452438" cy="144463"/>
              <a:chOff x="7380" y="4680"/>
              <a:chExt cx="556" cy="177"/>
            </a:xfrm>
          </p:grpSpPr>
          <p:sp>
            <p:nvSpPr>
              <p:cNvPr id="106551" name="Line 4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52" name="Oval 45"/>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6528" name="Text Box 46"/>
            <p:cNvSpPr txBox="1">
              <a:spLocks noChangeArrowheads="1"/>
            </p:cNvSpPr>
            <p:nvPr/>
          </p:nvSpPr>
          <p:spPr bwMode="auto">
            <a:xfrm>
              <a:off x="6740525" y="3757612"/>
              <a:ext cx="8794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Ngày HĐ</a:t>
              </a:r>
            </a:p>
          </p:txBody>
        </p:sp>
        <p:grpSp>
          <p:nvGrpSpPr>
            <p:cNvPr id="106529" name="Group 47"/>
            <p:cNvGrpSpPr>
              <a:grpSpLocks/>
            </p:cNvGrpSpPr>
            <p:nvPr/>
          </p:nvGrpSpPr>
          <p:grpSpPr bwMode="auto">
            <a:xfrm rot="1422159">
              <a:off x="6253163" y="4010025"/>
              <a:ext cx="452438" cy="146050"/>
              <a:chOff x="7380" y="4680"/>
              <a:chExt cx="556" cy="177"/>
            </a:xfrm>
          </p:grpSpPr>
          <p:sp>
            <p:nvSpPr>
              <p:cNvPr id="106549" name="Line 4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algn="ctr"/>
                <a:endParaRPr lang="en-US"/>
              </a:p>
            </p:txBody>
          </p:sp>
          <p:sp>
            <p:nvSpPr>
              <p:cNvPr id="106550" name="Oval 49"/>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6530" name="Text Box 50"/>
            <p:cNvSpPr txBox="1">
              <a:spLocks noChangeArrowheads="1"/>
            </p:cNvSpPr>
            <p:nvPr/>
          </p:nvSpPr>
          <p:spPr bwMode="auto">
            <a:xfrm>
              <a:off x="6740525" y="4049712"/>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Trị giá</a:t>
              </a:r>
            </a:p>
          </p:txBody>
        </p:sp>
        <p:grpSp>
          <p:nvGrpSpPr>
            <p:cNvPr id="106531" name="Group 51"/>
            <p:cNvGrpSpPr>
              <a:grpSpLocks/>
            </p:cNvGrpSpPr>
            <p:nvPr/>
          </p:nvGrpSpPr>
          <p:grpSpPr bwMode="auto">
            <a:xfrm>
              <a:off x="6253163" y="5330825"/>
              <a:ext cx="452438" cy="144463"/>
              <a:chOff x="7380" y="4680"/>
              <a:chExt cx="556" cy="177"/>
            </a:xfrm>
          </p:grpSpPr>
          <p:sp>
            <p:nvSpPr>
              <p:cNvPr id="106547" name="Line 5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48" name="Oval 53"/>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6532" name="Text Box 54"/>
            <p:cNvSpPr txBox="1">
              <a:spLocks noChangeArrowheads="1"/>
            </p:cNvSpPr>
            <p:nvPr/>
          </p:nvSpPr>
          <p:spPr bwMode="auto">
            <a:xfrm>
              <a:off x="6769100" y="5257800"/>
              <a:ext cx="10033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Họ tên KH</a:t>
              </a:r>
            </a:p>
          </p:txBody>
        </p:sp>
        <p:grpSp>
          <p:nvGrpSpPr>
            <p:cNvPr id="106533" name="Group 55"/>
            <p:cNvGrpSpPr>
              <a:grpSpLocks/>
            </p:cNvGrpSpPr>
            <p:nvPr/>
          </p:nvGrpSpPr>
          <p:grpSpPr bwMode="auto">
            <a:xfrm>
              <a:off x="6253163" y="5576888"/>
              <a:ext cx="452438" cy="144463"/>
              <a:chOff x="7380" y="4680"/>
              <a:chExt cx="556" cy="177"/>
            </a:xfrm>
          </p:grpSpPr>
          <p:sp>
            <p:nvSpPr>
              <p:cNvPr id="106545" name="Line 5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46" name="Oval 57"/>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6534" name="Text Box 58"/>
            <p:cNvSpPr txBox="1">
              <a:spLocks noChangeArrowheads="1"/>
            </p:cNvSpPr>
            <p:nvPr/>
          </p:nvSpPr>
          <p:spPr bwMode="auto">
            <a:xfrm>
              <a:off x="6769100" y="5502275"/>
              <a:ext cx="87947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Địa chỉ</a:t>
              </a:r>
            </a:p>
          </p:txBody>
        </p:sp>
        <p:grpSp>
          <p:nvGrpSpPr>
            <p:cNvPr id="106535" name="Group 59"/>
            <p:cNvGrpSpPr>
              <a:grpSpLocks/>
            </p:cNvGrpSpPr>
            <p:nvPr/>
          </p:nvGrpSpPr>
          <p:grpSpPr bwMode="auto">
            <a:xfrm>
              <a:off x="6253163" y="5807075"/>
              <a:ext cx="452438" cy="146050"/>
              <a:chOff x="7380" y="4680"/>
              <a:chExt cx="556" cy="177"/>
            </a:xfrm>
          </p:grpSpPr>
          <p:sp>
            <p:nvSpPr>
              <p:cNvPr id="106543" name="Line 6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6544" name="Oval 61"/>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6536" name="Text Box 62"/>
            <p:cNvSpPr txBox="1">
              <a:spLocks noChangeArrowheads="1"/>
            </p:cNvSpPr>
            <p:nvPr/>
          </p:nvSpPr>
          <p:spPr bwMode="auto">
            <a:xfrm>
              <a:off x="6769100" y="5764212"/>
              <a:ext cx="10033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Điện thoại</a:t>
              </a:r>
            </a:p>
          </p:txBody>
        </p:sp>
        <p:sp>
          <p:nvSpPr>
            <p:cNvPr id="106537" name="Text Box 63"/>
            <p:cNvSpPr txBox="1">
              <a:spLocks noChangeArrowheads="1"/>
            </p:cNvSpPr>
            <p:nvPr/>
          </p:nvSpPr>
          <p:spPr bwMode="auto">
            <a:xfrm>
              <a:off x="2133600" y="3863975"/>
              <a:ext cx="600076"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(1,n)</a:t>
              </a:r>
            </a:p>
          </p:txBody>
        </p:sp>
        <p:sp>
          <p:nvSpPr>
            <p:cNvPr id="106538" name="Text Box 64"/>
            <p:cNvSpPr txBox="1">
              <a:spLocks noChangeArrowheads="1"/>
            </p:cNvSpPr>
            <p:nvPr/>
          </p:nvSpPr>
          <p:spPr bwMode="auto">
            <a:xfrm>
              <a:off x="4346575" y="3863975"/>
              <a:ext cx="4397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106539" name="Text Box 65"/>
            <p:cNvSpPr txBox="1">
              <a:spLocks noChangeArrowheads="1"/>
            </p:cNvSpPr>
            <p:nvPr/>
          </p:nvSpPr>
          <p:spPr bwMode="auto">
            <a:xfrm>
              <a:off x="5656262" y="4049712"/>
              <a:ext cx="4397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(1,1)</a:t>
              </a:r>
            </a:p>
          </p:txBody>
        </p:sp>
        <p:sp>
          <p:nvSpPr>
            <p:cNvPr id="106540" name="Text Box 66"/>
            <p:cNvSpPr txBox="1">
              <a:spLocks noChangeArrowheads="1"/>
            </p:cNvSpPr>
            <p:nvPr/>
          </p:nvSpPr>
          <p:spPr bwMode="auto">
            <a:xfrm>
              <a:off x="5656262" y="5037138"/>
              <a:ext cx="4397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133" name="Oval 67"/>
            <p:cNvSpPr>
              <a:spLocks noChangeArrowheads="1"/>
            </p:cNvSpPr>
            <p:nvPr/>
          </p:nvSpPr>
          <p:spPr bwMode="auto">
            <a:xfrm>
              <a:off x="2667000" y="3398838"/>
              <a:ext cx="1447800" cy="919162"/>
            </a:xfrm>
            <a:prstGeom prst="ellipse">
              <a:avLst/>
            </a:prstGeom>
            <a:noFill/>
            <a:ln w="25400" cap="rnd" algn="ctr">
              <a:solidFill>
                <a:schemeClr val="accent6">
                  <a:lumMod val="75000"/>
                </a:schemeClr>
              </a:solidFill>
              <a:prstDash val="sysDash"/>
              <a:round/>
              <a:headEnd/>
              <a:tailEnd/>
            </a:ln>
            <a:effectLst/>
          </p:spPr>
          <p:txBody>
            <a:bodyPr anchor="ctr"/>
            <a:lstStyle/>
            <a:p>
              <a:pPr algn="ctr">
                <a:defRPr/>
              </a:pPr>
              <a:endParaRPr lang="en-US" sz="1400">
                <a:solidFill>
                  <a:schemeClr val="tx2"/>
                </a:solidFill>
                <a:cs typeface="Tahoma" pitchFamily="34" charset="0"/>
              </a:endParaRPr>
            </a:p>
          </p:txBody>
        </p:sp>
        <p:sp>
          <p:nvSpPr>
            <p:cNvPr id="106542" name="Rectangle 6"/>
            <p:cNvSpPr>
              <a:spLocks noChangeArrowheads="1"/>
            </p:cNvSpPr>
            <p:nvPr/>
          </p:nvSpPr>
          <p:spPr bwMode="auto">
            <a:xfrm>
              <a:off x="827088" y="3571875"/>
              <a:ext cx="1319213" cy="438150"/>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HÀNG HÓA</a:t>
              </a:r>
            </a:p>
          </p:txBody>
        </p:sp>
      </p:grpSp>
    </p:spTree>
    <p:extLst>
      <p:ext uri="{BB962C8B-B14F-4D97-AF65-F5344CB8AC3E}">
        <p14:creationId xmlns:p14="http://schemas.microsoft.com/office/powerpoint/2010/main" val="257123629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eaLnBrk="1" hangingPunct="1"/>
            <a:r>
              <a:rPr lang="en-US"/>
              <a:t>Mối kết hợp hay thực thể?</a:t>
            </a:r>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3AD55FEC-FE42-45C2-B742-E0B9B7B12D43}" type="slidenum">
              <a:rPr lang="en-US" sz="1000">
                <a:solidFill>
                  <a:srgbClr val="898989"/>
                </a:solidFill>
                <a:cs typeface="Tahoma" panose="020B0604030504040204" pitchFamily="34" charset="0"/>
              </a:rPr>
              <a:pPr eaLnBrk="1" hangingPunct="1"/>
              <a:t>59</a:t>
            </a:fld>
            <a:endParaRPr lang="en-US" sz="1000">
              <a:solidFill>
                <a:srgbClr val="898989"/>
              </a:solidFill>
              <a:cs typeface="Tahoma" panose="020B0604030504040204" pitchFamily="34" charset="0"/>
            </a:endParaRPr>
          </a:p>
        </p:txBody>
      </p:sp>
      <p:sp>
        <p:nvSpPr>
          <p:cNvPr id="5" name="Date Placeholder 4"/>
          <p:cNvSpPr>
            <a:spLocks noGrp="1"/>
          </p:cNvSpPr>
          <p:nvPr>
            <p:ph type="dt" sz="quarter" idx="4294967295"/>
          </p:nvPr>
        </p:nvSpPr>
        <p:spPr>
          <a:xfrm>
            <a:off x="1981200" y="6569076"/>
            <a:ext cx="2438400" cy="212725"/>
          </a:xfrm>
          <a:prstGeom prst="rect">
            <a:avLst/>
          </a:prstGeom>
        </p:spPr>
        <p:txBody>
          <a:bodyPr/>
          <a:lstStyle/>
          <a:p>
            <a:pPr>
              <a:defRPr/>
            </a:pPr>
            <a:endParaRPr lang="en-US"/>
          </a:p>
        </p:txBody>
      </p:sp>
      <p:sp>
        <p:nvSpPr>
          <p:cNvPr id="6" name="Footer Placeholder 5"/>
          <p:cNvSpPr>
            <a:spLocks noGrp="1"/>
          </p:cNvSpPr>
          <p:nvPr>
            <p:ph type="ftr" sz="quarter" idx="4294967295"/>
          </p:nvPr>
        </p:nvSpPr>
        <p:spPr>
          <a:xfrm>
            <a:off x="4495800" y="6553200"/>
            <a:ext cx="3124200" cy="228600"/>
          </a:xfrm>
          <a:prstGeom prst="rect">
            <a:avLst/>
          </a:prstGeom>
        </p:spPr>
        <p:txBody>
          <a:bodyPr/>
          <a:lstStyle/>
          <a:p>
            <a:pPr>
              <a:defRPr/>
            </a:pPr>
            <a:endParaRPr lang="en-US"/>
          </a:p>
        </p:txBody>
      </p:sp>
      <p:grpSp>
        <p:nvGrpSpPr>
          <p:cNvPr id="107526" name="Group 180"/>
          <p:cNvGrpSpPr>
            <a:grpSpLocks/>
          </p:cNvGrpSpPr>
          <p:nvPr/>
        </p:nvGrpSpPr>
        <p:grpSpPr bwMode="auto">
          <a:xfrm>
            <a:off x="1981200" y="1905000"/>
            <a:ext cx="8153400" cy="3836988"/>
            <a:chOff x="314325" y="1905000"/>
            <a:chExt cx="8153400" cy="3836988"/>
          </a:xfrm>
        </p:grpSpPr>
        <p:sp>
          <p:nvSpPr>
            <p:cNvPr id="107527" name="Rectangle 72"/>
            <p:cNvSpPr>
              <a:spLocks noChangeArrowheads="1"/>
            </p:cNvSpPr>
            <p:nvPr/>
          </p:nvSpPr>
          <p:spPr bwMode="auto">
            <a:xfrm>
              <a:off x="5375275" y="4619625"/>
              <a:ext cx="1500187" cy="66516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KHÁCH HÀNG</a:t>
              </a:r>
            </a:p>
          </p:txBody>
        </p:sp>
        <p:sp>
          <p:nvSpPr>
            <p:cNvPr id="107528" name="AutoShape 73"/>
            <p:cNvSpPr>
              <a:spLocks noChangeArrowheads="1"/>
            </p:cNvSpPr>
            <p:nvPr/>
          </p:nvSpPr>
          <p:spPr bwMode="auto">
            <a:xfrm>
              <a:off x="957263" y="3646488"/>
              <a:ext cx="1250950" cy="865188"/>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Liên quan</a:t>
              </a:r>
            </a:p>
          </p:txBody>
        </p:sp>
        <p:sp>
          <p:nvSpPr>
            <p:cNvPr id="107529" name="AutoShape 74"/>
            <p:cNvSpPr>
              <a:spLocks noChangeArrowheads="1"/>
            </p:cNvSpPr>
            <p:nvPr/>
          </p:nvSpPr>
          <p:spPr bwMode="auto">
            <a:xfrm>
              <a:off x="5541963" y="3619500"/>
              <a:ext cx="1166812" cy="666750"/>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Của</a:t>
              </a:r>
            </a:p>
          </p:txBody>
        </p:sp>
        <p:sp>
          <p:nvSpPr>
            <p:cNvPr id="107530" name="Line 75"/>
            <p:cNvSpPr>
              <a:spLocks noChangeShapeType="1"/>
            </p:cNvSpPr>
            <p:nvPr/>
          </p:nvSpPr>
          <p:spPr bwMode="auto">
            <a:xfrm>
              <a:off x="6111875" y="3119438"/>
              <a:ext cx="0" cy="5000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31" name="Line 76"/>
            <p:cNvSpPr>
              <a:spLocks noChangeShapeType="1"/>
            </p:cNvSpPr>
            <p:nvPr/>
          </p:nvSpPr>
          <p:spPr bwMode="auto">
            <a:xfrm>
              <a:off x="6111875" y="4271963"/>
              <a:ext cx="0" cy="33178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grpSp>
          <p:nvGrpSpPr>
            <p:cNvPr id="107532" name="Group 77"/>
            <p:cNvGrpSpPr>
              <a:grpSpLocks/>
            </p:cNvGrpSpPr>
            <p:nvPr/>
          </p:nvGrpSpPr>
          <p:grpSpPr bwMode="auto">
            <a:xfrm rot="-6629808">
              <a:off x="941696" y="2302322"/>
              <a:ext cx="514350" cy="165100"/>
              <a:chOff x="7380" y="4680"/>
              <a:chExt cx="556" cy="177"/>
            </a:xfrm>
          </p:grpSpPr>
          <p:sp>
            <p:nvSpPr>
              <p:cNvPr id="107600" name="Line 7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601" name="Oval 79"/>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33" name="Text Box 80"/>
            <p:cNvSpPr txBox="1">
              <a:spLocks noChangeArrowheads="1"/>
            </p:cNvSpPr>
            <p:nvPr/>
          </p:nvSpPr>
          <p:spPr bwMode="auto">
            <a:xfrm>
              <a:off x="676275" y="19050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Mã hàng</a:t>
              </a:r>
            </a:p>
          </p:txBody>
        </p:sp>
        <p:grpSp>
          <p:nvGrpSpPr>
            <p:cNvPr id="107534" name="Group 81"/>
            <p:cNvGrpSpPr>
              <a:grpSpLocks/>
            </p:cNvGrpSpPr>
            <p:nvPr/>
          </p:nvGrpSpPr>
          <p:grpSpPr bwMode="auto">
            <a:xfrm rot="-3638497">
              <a:off x="1464859" y="2315668"/>
              <a:ext cx="514350" cy="165100"/>
              <a:chOff x="7380" y="4680"/>
              <a:chExt cx="556" cy="177"/>
            </a:xfrm>
          </p:grpSpPr>
          <p:sp>
            <p:nvSpPr>
              <p:cNvPr id="107598" name="Line 8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99" name="Oval 83"/>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35" name="Text Box 84"/>
            <p:cNvSpPr txBox="1">
              <a:spLocks noChangeArrowheads="1"/>
            </p:cNvSpPr>
            <p:nvPr/>
          </p:nvSpPr>
          <p:spPr bwMode="auto">
            <a:xfrm>
              <a:off x="1752600" y="2028825"/>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Tên hàng</a:t>
              </a:r>
            </a:p>
          </p:txBody>
        </p:sp>
        <p:grpSp>
          <p:nvGrpSpPr>
            <p:cNvPr id="107536" name="Group 85"/>
            <p:cNvGrpSpPr>
              <a:grpSpLocks/>
            </p:cNvGrpSpPr>
            <p:nvPr/>
          </p:nvGrpSpPr>
          <p:grpSpPr bwMode="auto">
            <a:xfrm rot="2398256">
              <a:off x="2126037" y="2965508"/>
              <a:ext cx="514350" cy="163513"/>
              <a:chOff x="7380" y="4680"/>
              <a:chExt cx="556" cy="177"/>
            </a:xfrm>
          </p:grpSpPr>
          <p:sp>
            <p:nvSpPr>
              <p:cNvPr id="107596" name="Line 8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97" name="Oval 87"/>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37" name="Text Box 88"/>
            <p:cNvSpPr txBox="1">
              <a:spLocks noChangeArrowheads="1"/>
            </p:cNvSpPr>
            <p:nvPr/>
          </p:nvSpPr>
          <p:spPr bwMode="auto">
            <a:xfrm>
              <a:off x="2665413" y="3019425"/>
              <a:ext cx="6111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ĐVT</a:t>
              </a:r>
            </a:p>
          </p:txBody>
        </p:sp>
        <p:grpSp>
          <p:nvGrpSpPr>
            <p:cNvPr id="107538" name="Group 89"/>
            <p:cNvGrpSpPr>
              <a:grpSpLocks/>
            </p:cNvGrpSpPr>
            <p:nvPr/>
          </p:nvGrpSpPr>
          <p:grpSpPr bwMode="auto">
            <a:xfrm rot="-1236096">
              <a:off x="2208213" y="2569087"/>
              <a:ext cx="514350" cy="165100"/>
              <a:chOff x="7380" y="4680"/>
              <a:chExt cx="556" cy="177"/>
            </a:xfrm>
          </p:grpSpPr>
          <p:sp>
            <p:nvSpPr>
              <p:cNvPr id="107594" name="Line 9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95" name="Oval 91"/>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39" name="Text Box 92"/>
            <p:cNvSpPr txBox="1">
              <a:spLocks noChangeArrowheads="1"/>
            </p:cNvSpPr>
            <p:nvPr/>
          </p:nvSpPr>
          <p:spPr bwMode="auto">
            <a:xfrm>
              <a:off x="2581275" y="24384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Đơn giá</a:t>
              </a:r>
            </a:p>
          </p:txBody>
        </p:sp>
        <p:grpSp>
          <p:nvGrpSpPr>
            <p:cNvPr id="107540" name="Group 93"/>
            <p:cNvGrpSpPr>
              <a:grpSpLocks/>
            </p:cNvGrpSpPr>
            <p:nvPr/>
          </p:nvGrpSpPr>
          <p:grpSpPr bwMode="auto">
            <a:xfrm>
              <a:off x="2290763" y="5370513"/>
              <a:ext cx="514350" cy="165100"/>
              <a:chOff x="7380" y="4680"/>
              <a:chExt cx="556" cy="177"/>
            </a:xfrm>
          </p:grpSpPr>
          <p:sp>
            <p:nvSpPr>
              <p:cNvPr id="107592" name="Line 9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93" name="Oval 95"/>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41" name="Text Box 96"/>
            <p:cNvSpPr txBox="1">
              <a:spLocks noChangeArrowheads="1"/>
            </p:cNvSpPr>
            <p:nvPr/>
          </p:nvSpPr>
          <p:spPr bwMode="auto">
            <a:xfrm>
              <a:off x="2657475" y="5410200"/>
              <a:ext cx="10001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Đơn giá</a:t>
              </a:r>
            </a:p>
          </p:txBody>
        </p:sp>
        <p:grpSp>
          <p:nvGrpSpPr>
            <p:cNvPr id="107542" name="Group 97"/>
            <p:cNvGrpSpPr>
              <a:grpSpLocks/>
            </p:cNvGrpSpPr>
            <p:nvPr/>
          </p:nvGrpSpPr>
          <p:grpSpPr bwMode="auto">
            <a:xfrm>
              <a:off x="6875463" y="2619375"/>
              <a:ext cx="514350" cy="163513"/>
              <a:chOff x="7380" y="4680"/>
              <a:chExt cx="556" cy="177"/>
            </a:xfrm>
          </p:grpSpPr>
          <p:sp>
            <p:nvSpPr>
              <p:cNvPr id="107590" name="Line 9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91" name="Oval 99"/>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43" name="Text Box 100"/>
            <p:cNvSpPr txBox="1">
              <a:spLocks noChangeArrowheads="1"/>
            </p:cNvSpPr>
            <p:nvPr/>
          </p:nvSpPr>
          <p:spPr bwMode="auto">
            <a:xfrm>
              <a:off x="7458075" y="2563812"/>
              <a:ext cx="10001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HĐ</a:t>
              </a:r>
            </a:p>
          </p:txBody>
        </p:sp>
        <p:grpSp>
          <p:nvGrpSpPr>
            <p:cNvPr id="107544" name="Group 101"/>
            <p:cNvGrpSpPr>
              <a:grpSpLocks/>
            </p:cNvGrpSpPr>
            <p:nvPr/>
          </p:nvGrpSpPr>
          <p:grpSpPr bwMode="auto">
            <a:xfrm>
              <a:off x="6875463" y="2868613"/>
              <a:ext cx="514350" cy="165100"/>
              <a:chOff x="7380" y="4680"/>
              <a:chExt cx="556" cy="177"/>
            </a:xfrm>
          </p:grpSpPr>
          <p:sp>
            <p:nvSpPr>
              <p:cNvPr id="107588" name="Line 10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89" name="Oval 103"/>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45" name="Text Box 104"/>
            <p:cNvSpPr txBox="1">
              <a:spLocks noChangeArrowheads="1"/>
            </p:cNvSpPr>
            <p:nvPr/>
          </p:nvSpPr>
          <p:spPr bwMode="auto">
            <a:xfrm>
              <a:off x="7458075" y="2867025"/>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Ngày HĐ</a:t>
              </a:r>
            </a:p>
          </p:txBody>
        </p:sp>
        <p:grpSp>
          <p:nvGrpSpPr>
            <p:cNvPr id="107546" name="Group 105"/>
            <p:cNvGrpSpPr>
              <a:grpSpLocks/>
            </p:cNvGrpSpPr>
            <p:nvPr/>
          </p:nvGrpSpPr>
          <p:grpSpPr bwMode="auto">
            <a:xfrm rot="1422159">
              <a:off x="6875463" y="3119438"/>
              <a:ext cx="514350" cy="163513"/>
              <a:chOff x="7380" y="4680"/>
              <a:chExt cx="556" cy="177"/>
            </a:xfrm>
          </p:grpSpPr>
          <p:sp>
            <p:nvSpPr>
              <p:cNvPr id="107586" name="Line 106"/>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87" name="Oval 107"/>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47" name="Text Box 108"/>
            <p:cNvSpPr txBox="1">
              <a:spLocks noChangeArrowheads="1"/>
            </p:cNvSpPr>
            <p:nvPr/>
          </p:nvSpPr>
          <p:spPr bwMode="auto">
            <a:xfrm>
              <a:off x="7458075" y="3119438"/>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Trị giá</a:t>
              </a:r>
            </a:p>
          </p:txBody>
        </p:sp>
        <p:grpSp>
          <p:nvGrpSpPr>
            <p:cNvPr id="107548" name="Group 109"/>
            <p:cNvGrpSpPr>
              <a:grpSpLocks/>
            </p:cNvGrpSpPr>
            <p:nvPr/>
          </p:nvGrpSpPr>
          <p:grpSpPr bwMode="auto">
            <a:xfrm>
              <a:off x="6875463" y="4619625"/>
              <a:ext cx="514350" cy="163513"/>
              <a:chOff x="7380" y="4680"/>
              <a:chExt cx="556" cy="177"/>
            </a:xfrm>
          </p:grpSpPr>
          <p:sp>
            <p:nvSpPr>
              <p:cNvPr id="107584" name="Line 110"/>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85" name="Oval 111"/>
              <p:cNvSpPr>
                <a:spLocks noChangeArrowheads="1"/>
              </p:cNvSpPr>
              <p:nvPr/>
            </p:nvSpPr>
            <p:spPr bwMode="auto">
              <a:xfrm>
                <a:off x="7756" y="4680"/>
                <a:ext cx="180" cy="177"/>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49" name="Text Box 112"/>
            <p:cNvSpPr txBox="1">
              <a:spLocks noChangeArrowheads="1"/>
            </p:cNvSpPr>
            <p:nvPr/>
          </p:nvSpPr>
          <p:spPr bwMode="auto">
            <a:xfrm>
              <a:off x="7375525" y="45720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Họ tên KH</a:t>
              </a:r>
            </a:p>
          </p:txBody>
        </p:sp>
        <p:grpSp>
          <p:nvGrpSpPr>
            <p:cNvPr id="107550" name="Group 113"/>
            <p:cNvGrpSpPr>
              <a:grpSpLocks/>
            </p:cNvGrpSpPr>
            <p:nvPr/>
          </p:nvGrpSpPr>
          <p:grpSpPr bwMode="auto">
            <a:xfrm>
              <a:off x="6875463" y="4899025"/>
              <a:ext cx="514350" cy="165100"/>
              <a:chOff x="7380" y="4680"/>
              <a:chExt cx="556" cy="177"/>
            </a:xfrm>
          </p:grpSpPr>
          <p:sp>
            <p:nvSpPr>
              <p:cNvPr id="107582" name="Line 114"/>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83" name="Oval 115"/>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51" name="Text Box 116"/>
            <p:cNvSpPr txBox="1">
              <a:spLocks noChangeArrowheads="1"/>
            </p:cNvSpPr>
            <p:nvPr/>
          </p:nvSpPr>
          <p:spPr bwMode="auto">
            <a:xfrm>
              <a:off x="7467600" y="4876800"/>
              <a:ext cx="10001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Địa chỉ</a:t>
              </a:r>
            </a:p>
          </p:txBody>
        </p:sp>
        <p:grpSp>
          <p:nvGrpSpPr>
            <p:cNvPr id="107552" name="Group 117"/>
            <p:cNvGrpSpPr>
              <a:grpSpLocks/>
            </p:cNvGrpSpPr>
            <p:nvPr/>
          </p:nvGrpSpPr>
          <p:grpSpPr bwMode="auto">
            <a:xfrm>
              <a:off x="6875463" y="5160963"/>
              <a:ext cx="514350" cy="165100"/>
              <a:chOff x="7380" y="4680"/>
              <a:chExt cx="556" cy="177"/>
            </a:xfrm>
          </p:grpSpPr>
          <p:sp>
            <p:nvSpPr>
              <p:cNvPr id="107580" name="Line 11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81" name="Oval 119"/>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53" name="Text Box 120"/>
            <p:cNvSpPr txBox="1">
              <a:spLocks noChangeArrowheads="1"/>
            </p:cNvSpPr>
            <p:nvPr/>
          </p:nvSpPr>
          <p:spPr bwMode="auto">
            <a:xfrm>
              <a:off x="7381875" y="5181600"/>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Điện thoại</a:t>
              </a:r>
            </a:p>
          </p:txBody>
        </p:sp>
        <p:sp>
          <p:nvSpPr>
            <p:cNvPr id="107554" name="Text Box 121"/>
            <p:cNvSpPr txBox="1">
              <a:spLocks noChangeArrowheads="1"/>
            </p:cNvSpPr>
            <p:nvPr/>
          </p:nvSpPr>
          <p:spPr bwMode="auto">
            <a:xfrm>
              <a:off x="990600" y="32766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(1,n)</a:t>
              </a:r>
            </a:p>
          </p:txBody>
        </p:sp>
        <p:sp>
          <p:nvSpPr>
            <p:cNvPr id="107555" name="Text Box 122"/>
            <p:cNvSpPr txBox="1">
              <a:spLocks noChangeArrowheads="1"/>
            </p:cNvSpPr>
            <p:nvPr/>
          </p:nvSpPr>
          <p:spPr bwMode="auto">
            <a:xfrm>
              <a:off x="4419600" y="31242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107556" name="Text Box 123"/>
            <p:cNvSpPr txBox="1">
              <a:spLocks noChangeArrowheads="1"/>
            </p:cNvSpPr>
            <p:nvPr/>
          </p:nvSpPr>
          <p:spPr bwMode="auto">
            <a:xfrm>
              <a:off x="6194425" y="3248025"/>
              <a:ext cx="434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(1,1)</a:t>
              </a:r>
            </a:p>
          </p:txBody>
        </p:sp>
        <p:sp>
          <p:nvSpPr>
            <p:cNvPr id="107557" name="Text Box 124"/>
            <p:cNvSpPr txBox="1">
              <a:spLocks noChangeArrowheads="1"/>
            </p:cNvSpPr>
            <p:nvPr/>
          </p:nvSpPr>
          <p:spPr bwMode="auto">
            <a:xfrm>
              <a:off x="6129338" y="4286250"/>
              <a:ext cx="5000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(0,n)</a:t>
              </a:r>
            </a:p>
          </p:txBody>
        </p:sp>
        <p:sp>
          <p:nvSpPr>
            <p:cNvPr id="107558" name="Rectangle 125"/>
            <p:cNvSpPr>
              <a:spLocks noChangeArrowheads="1"/>
            </p:cNvSpPr>
            <p:nvPr/>
          </p:nvSpPr>
          <p:spPr bwMode="auto">
            <a:xfrm>
              <a:off x="790575" y="4868863"/>
              <a:ext cx="1500187" cy="668338"/>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CHI TIẾT</a:t>
              </a:r>
            </a:p>
            <a:p>
              <a:pPr algn="ctr" eaLnBrk="1" hangingPunct="1"/>
              <a:r>
                <a:rPr lang="en-US" sz="1400">
                  <a:solidFill>
                    <a:schemeClr val="tx2"/>
                  </a:solidFill>
                  <a:cs typeface="Tahoma" panose="020B0604030504040204" pitchFamily="34" charset="0"/>
                </a:rPr>
                <a:t>HOÁ ĐƠN</a:t>
              </a:r>
            </a:p>
          </p:txBody>
        </p:sp>
        <p:grpSp>
          <p:nvGrpSpPr>
            <p:cNvPr id="107559" name="Group 126"/>
            <p:cNvGrpSpPr>
              <a:grpSpLocks/>
            </p:cNvGrpSpPr>
            <p:nvPr/>
          </p:nvGrpSpPr>
          <p:grpSpPr bwMode="auto">
            <a:xfrm>
              <a:off x="2290763" y="5091112"/>
              <a:ext cx="515937" cy="166688"/>
              <a:chOff x="7380" y="4680"/>
              <a:chExt cx="556" cy="177"/>
            </a:xfrm>
          </p:grpSpPr>
          <p:sp>
            <p:nvSpPr>
              <p:cNvPr id="107578" name="Line 127"/>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79" name="Oval 128"/>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60" name="Text Box 129"/>
            <p:cNvSpPr txBox="1">
              <a:spLocks noChangeArrowheads="1"/>
            </p:cNvSpPr>
            <p:nvPr/>
          </p:nvSpPr>
          <p:spPr bwMode="auto">
            <a:xfrm>
              <a:off x="2743200" y="5076825"/>
              <a:ext cx="1000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lượng</a:t>
              </a:r>
            </a:p>
          </p:txBody>
        </p:sp>
        <p:sp>
          <p:nvSpPr>
            <p:cNvPr id="107561" name="Line 131"/>
            <p:cNvSpPr>
              <a:spLocks noChangeShapeType="1"/>
            </p:cNvSpPr>
            <p:nvPr/>
          </p:nvSpPr>
          <p:spPr bwMode="auto">
            <a:xfrm>
              <a:off x="1568450" y="3119438"/>
              <a:ext cx="1587" cy="50006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62" name="Line 132"/>
            <p:cNvSpPr>
              <a:spLocks noChangeShapeType="1"/>
            </p:cNvSpPr>
            <p:nvPr/>
          </p:nvSpPr>
          <p:spPr bwMode="auto">
            <a:xfrm flipV="1">
              <a:off x="1582738" y="4535488"/>
              <a:ext cx="0" cy="3333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63" name="Text Box 133"/>
            <p:cNvSpPr txBox="1">
              <a:spLocks noChangeArrowheads="1"/>
            </p:cNvSpPr>
            <p:nvPr/>
          </p:nvSpPr>
          <p:spPr bwMode="auto">
            <a:xfrm>
              <a:off x="990600" y="44958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(1,1)</a:t>
              </a:r>
            </a:p>
          </p:txBody>
        </p:sp>
        <p:sp>
          <p:nvSpPr>
            <p:cNvPr id="107564" name="Line 134"/>
            <p:cNvSpPr>
              <a:spLocks noChangeShapeType="1"/>
            </p:cNvSpPr>
            <p:nvPr/>
          </p:nvSpPr>
          <p:spPr bwMode="auto">
            <a:xfrm flipV="1">
              <a:off x="2124075" y="4202113"/>
              <a:ext cx="1500187" cy="6667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65" name="Line 135"/>
            <p:cNvSpPr>
              <a:spLocks noChangeShapeType="1"/>
            </p:cNvSpPr>
            <p:nvPr/>
          </p:nvSpPr>
          <p:spPr bwMode="auto">
            <a:xfrm flipV="1">
              <a:off x="4194174" y="2895600"/>
              <a:ext cx="1216025" cy="1001713"/>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66" name="Text Box 136"/>
            <p:cNvSpPr txBox="1">
              <a:spLocks noChangeArrowheads="1"/>
            </p:cNvSpPr>
            <p:nvPr/>
          </p:nvSpPr>
          <p:spPr bwMode="auto">
            <a:xfrm>
              <a:off x="2752725" y="4114800"/>
              <a:ext cx="5000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(1,1)</a:t>
              </a:r>
            </a:p>
          </p:txBody>
        </p:sp>
        <p:grpSp>
          <p:nvGrpSpPr>
            <p:cNvPr id="107567" name="Group 137"/>
            <p:cNvGrpSpPr>
              <a:grpSpLocks/>
            </p:cNvGrpSpPr>
            <p:nvPr/>
          </p:nvGrpSpPr>
          <p:grpSpPr bwMode="auto">
            <a:xfrm rot="-803979">
              <a:off x="2290763" y="4868863"/>
              <a:ext cx="515937" cy="165100"/>
              <a:chOff x="7380" y="4680"/>
              <a:chExt cx="556" cy="177"/>
            </a:xfrm>
          </p:grpSpPr>
          <p:sp>
            <p:nvSpPr>
              <p:cNvPr id="107576" name="Line 138"/>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77" name="Oval 139"/>
              <p:cNvSpPr>
                <a:spLocks noChangeArrowheads="1"/>
              </p:cNvSpPr>
              <p:nvPr/>
            </p:nvSpPr>
            <p:spPr bwMode="auto">
              <a:xfrm>
                <a:off x="7756" y="4680"/>
                <a:ext cx="180" cy="177"/>
              </a:xfrm>
              <a:prstGeom prst="ellipse">
                <a:avLst/>
              </a:prstGeom>
              <a:noFill/>
              <a:ln w="254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07568" name="Text Box 140"/>
            <p:cNvSpPr txBox="1">
              <a:spLocks noChangeArrowheads="1"/>
            </p:cNvSpPr>
            <p:nvPr/>
          </p:nvSpPr>
          <p:spPr bwMode="auto">
            <a:xfrm>
              <a:off x="2743200" y="4757738"/>
              <a:ext cx="10001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Số thứ tự</a:t>
              </a:r>
            </a:p>
          </p:txBody>
        </p:sp>
        <p:grpSp>
          <p:nvGrpSpPr>
            <p:cNvPr id="107569" name="Group 141"/>
            <p:cNvGrpSpPr>
              <a:grpSpLocks/>
            </p:cNvGrpSpPr>
            <p:nvPr/>
          </p:nvGrpSpPr>
          <p:grpSpPr bwMode="auto">
            <a:xfrm rot="16045598" flipV="1">
              <a:off x="2232413" y="4663460"/>
              <a:ext cx="596237" cy="165658"/>
              <a:chOff x="7380" y="4675"/>
              <a:chExt cx="475" cy="184"/>
            </a:xfrm>
          </p:grpSpPr>
          <p:sp>
            <p:nvSpPr>
              <p:cNvPr id="107574" name="Line 142"/>
              <p:cNvSpPr>
                <a:spLocks noChangeShapeType="1"/>
              </p:cNvSpPr>
              <p:nvPr/>
            </p:nvSpPr>
            <p:spPr bwMode="auto">
              <a:xfrm flipV="1">
                <a:off x="7380" y="4770"/>
                <a:ext cx="360" cy="1"/>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nchor="ctr"/>
              <a:lstStyle/>
              <a:p>
                <a:pPr algn="ctr"/>
                <a:endParaRPr lang="en-US"/>
              </a:p>
            </p:txBody>
          </p:sp>
          <p:sp>
            <p:nvSpPr>
              <p:cNvPr id="107575" name="Oval 143"/>
              <p:cNvSpPr>
                <a:spLocks noChangeArrowheads="1"/>
              </p:cNvSpPr>
              <p:nvPr/>
            </p:nvSpPr>
            <p:spPr bwMode="auto">
              <a:xfrm>
                <a:off x="7736" y="4675"/>
                <a:ext cx="119" cy="184"/>
              </a:xfrm>
              <a:prstGeom prst="ellipse">
                <a:avLst/>
              </a:prstGeom>
              <a:solidFill>
                <a:schemeClr val="tx2"/>
              </a:solidFill>
              <a:ln w="25400" algn="ctr">
                <a:solidFill>
                  <a:schemeClr val="tx2"/>
                </a:solidFill>
                <a:round/>
                <a:headEnd/>
                <a:tailEnd/>
              </a:ln>
            </p:spPr>
            <p:txBody>
              <a:bodyPr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endParaRPr lang="en-US" sz="1400">
                  <a:solidFill>
                    <a:schemeClr val="tx2"/>
                  </a:solidFill>
                  <a:cs typeface="Tahoma" panose="020B0604030504040204" pitchFamily="34" charset="0"/>
                </a:endParaRPr>
              </a:p>
            </p:txBody>
          </p:sp>
        </p:grpSp>
        <p:sp>
          <p:nvSpPr>
            <p:cNvPr id="180" name="Oval 144"/>
            <p:cNvSpPr>
              <a:spLocks noChangeArrowheads="1"/>
            </p:cNvSpPr>
            <p:nvPr/>
          </p:nvSpPr>
          <p:spPr bwMode="auto">
            <a:xfrm>
              <a:off x="314325" y="4702175"/>
              <a:ext cx="2365375" cy="1012825"/>
            </a:xfrm>
            <a:prstGeom prst="ellipse">
              <a:avLst/>
            </a:prstGeom>
            <a:noFill/>
            <a:ln w="25400" algn="ctr">
              <a:solidFill>
                <a:schemeClr val="accent6">
                  <a:lumMod val="75000"/>
                </a:schemeClr>
              </a:solidFill>
              <a:prstDash val="sysDash"/>
              <a:round/>
              <a:headEnd/>
              <a:tailEnd/>
            </a:ln>
            <a:effectLst/>
          </p:spPr>
          <p:txBody>
            <a:bodyPr anchor="ctr"/>
            <a:lstStyle/>
            <a:p>
              <a:pPr algn="ctr">
                <a:defRPr/>
              </a:pPr>
              <a:endParaRPr lang="en-US" sz="1400">
                <a:solidFill>
                  <a:schemeClr val="tx2"/>
                </a:solidFill>
                <a:cs typeface="Tahoma" pitchFamily="34" charset="0"/>
              </a:endParaRPr>
            </a:p>
          </p:txBody>
        </p:sp>
        <p:sp>
          <p:nvSpPr>
            <p:cNvPr id="107571" name="Rectangle 70"/>
            <p:cNvSpPr>
              <a:spLocks noChangeArrowheads="1"/>
            </p:cNvSpPr>
            <p:nvPr/>
          </p:nvSpPr>
          <p:spPr bwMode="auto">
            <a:xfrm>
              <a:off x="785813" y="2619375"/>
              <a:ext cx="1500187" cy="50006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HÀNG HÓA</a:t>
              </a:r>
            </a:p>
          </p:txBody>
        </p:sp>
        <p:sp>
          <p:nvSpPr>
            <p:cNvPr id="107572" name="AutoShape 130"/>
            <p:cNvSpPr>
              <a:spLocks noChangeArrowheads="1"/>
            </p:cNvSpPr>
            <p:nvPr/>
          </p:nvSpPr>
          <p:spPr bwMode="auto">
            <a:xfrm>
              <a:off x="3290888" y="3702050"/>
              <a:ext cx="1166812" cy="666750"/>
            </a:xfrm>
            <a:prstGeom prst="diamond">
              <a:avLst/>
            </a:prstGeom>
            <a:solidFill>
              <a:srgbClr val="FFFFFF"/>
            </a:solidFill>
            <a:ln w="25400" algn="ctr">
              <a:solidFill>
                <a:schemeClr val="tx2"/>
              </a:solidFill>
              <a:miter lim="800000"/>
              <a:headEnd/>
              <a:tailEnd/>
            </a:ln>
          </p:spPr>
          <p:txBody>
            <a:bodyPr lIns="0" tIns="0" rIns="0" b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Của</a:t>
              </a:r>
            </a:p>
          </p:txBody>
        </p:sp>
        <p:sp>
          <p:nvSpPr>
            <p:cNvPr id="107573" name="Rectangle 71"/>
            <p:cNvSpPr>
              <a:spLocks noChangeArrowheads="1"/>
            </p:cNvSpPr>
            <p:nvPr/>
          </p:nvSpPr>
          <p:spPr bwMode="auto">
            <a:xfrm>
              <a:off x="5375275" y="2619375"/>
              <a:ext cx="1500187" cy="500063"/>
            </a:xfrm>
            <a:prstGeom prst="rect">
              <a:avLst/>
            </a:prstGeom>
            <a:solidFill>
              <a:srgbClr val="FFFFFF"/>
            </a:solidFill>
            <a:ln w="25400" algn="ctr">
              <a:solidFill>
                <a:schemeClr val="tx2"/>
              </a:solidFill>
              <a:miter lim="800000"/>
              <a:headEnd/>
              <a:tailEnd/>
            </a:ln>
          </p:spPr>
          <p:txBody>
            <a:bodyPr lIns="0" rIns="0" anchor="ct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ctr" eaLnBrk="1" hangingPunct="1"/>
              <a:r>
                <a:rPr lang="en-US" sz="1400">
                  <a:solidFill>
                    <a:schemeClr val="tx2"/>
                  </a:solidFill>
                  <a:cs typeface="Tahoma" panose="020B0604030504040204" pitchFamily="34" charset="0"/>
                </a:rPr>
                <a:t>HOÁ ĐƠN</a:t>
              </a:r>
            </a:p>
          </p:txBody>
        </p:sp>
      </p:grpSp>
    </p:spTree>
    <p:extLst>
      <p:ext uri="{BB962C8B-B14F-4D97-AF65-F5344CB8AC3E}">
        <p14:creationId xmlns:p14="http://schemas.microsoft.com/office/powerpoint/2010/main" val="32769805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2.1.1.Thực </a:t>
            </a:r>
            <a:r>
              <a:rPr lang="en-US" dirty="0" err="1"/>
              <a:t>thể</a:t>
            </a:r>
            <a:r>
              <a:rPr lang="en-US" dirty="0"/>
              <a:t> (</a:t>
            </a:r>
            <a:r>
              <a:rPr lang="en-US" dirty="0" err="1"/>
              <a:t>tt</a:t>
            </a:r>
            <a:r>
              <a:rPr lang="en-US" dirty="0"/>
              <a:t>)</a:t>
            </a:r>
          </a:p>
        </p:txBody>
      </p:sp>
      <p:sp>
        <p:nvSpPr>
          <p:cNvPr id="10243" name="Content Placeholder 2"/>
          <p:cNvSpPr>
            <a:spLocks noGrp="1"/>
          </p:cNvSpPr>
          <p:nvPr>
            <p:ph idx="1"/>
          </p:nvPr>
        </p:nvSpPr>
        <p:spPr>
          <a:xfrm>
            <a:off x="1981200" y="1867436"/>
            <a:ext cx="8305800" cy="4380963"/>
          </a:xfrm>
        </p:spPr>
        <p:txBody>
          <a:bodyPr/>
          <a:lstStyle/>
          <a:p>
            <a:r>
              <a:rPr lang="en-US" dirty="0" err="1"/>
              <a:t>Ký</a:t>
            </a:r>
            <a:r>
              <a:rPr lang="en-US" dirty="0"/>
              <a:t> </a:t>
            </a:r>
            <a:r>
              <a:rPr lang="en-US" dirty="0" err="1"/>
              <a:t>hiệu</a:t>
            </a:r>
            <a:endParaRPr lang="en-US" dirty="0"/>
          </a:p>
          <a:p>
            <a:endParaRPr lang="en-US" dirty="0"/>
          </a:p>
          <a:p>
            <a:endParaRPr lang="en-US" dirty="0"/>
          </a:p>
          <a:p>
            <a:endParaRPr lang="en-US" dirty="0"/>
          </a:p>
          <a:p>
            <a:r>
              <a:rPr lang="en-US" dirty="0" err="1"/>
              <a:t>Ví</a:t>
            </a:r>
            <a:r>
              <a:rPr lang="en-US" dirty="0"/>
              <a:t> </a:t>
            </a:r>
            <a:r>
              <a:rPr lang="en-US" dirty="0" err="1"/>
              <a:t>dụ</a:t>
            </a:r>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39AC4C50-A120-4CCA-8D6C-A4B68D0D292C}" type="slidenum">
              <a:rPr lang="en-US" sz="1000">
                <a:solidFill>
                  <a:srgbClr val="898989"/>
                </a:solidFill>
                <a:cs typeface="Tahoma" panose="020B0604030504040204" pitchFamily="34" charset="0"/>
              </a:rPr>
              <a:pPr eaLnBrk="1" hangingPunct="1"/>
              <a:t>6</a:t>
            </a:fld>
            <a:endParaRPr lang="en-US" sz="1000">
              <a:solidFill>
                <a:srgbClr val="898989"/>
              </a:solidFill>
              <a:cs typeface="Tahoma" panose="020B0604030504040204" pitchFamily="34" charset="0"/>
            </a:endParaRPr>
          </a:p>
        </p:txBody>
      </p:sp>
      <p:grpSp>
        <p:nvGrpSpPr>
          <p:cNvPr id="10247" name="Group 13"/>
          <p:cNvGrpSpPr>
            <a:grpSpLocks/>
          </p:cNvGrpSpPr>
          <p:nvPr/>
        </p:nvGrpSpPr>
        <p:grpSpPr bwMode="auto">
          <a:xfrm>
            <a:off x="4800600" y="2057401"/>
            <a:ext cx="3581400" cy="1603375"/>
            <a:chOff x="3276600" y="2286000"/>
            <a:chExt cx="3581400" cy="1603177"/>
          </a:xfrm>
        </p:grpSpPr>
        <p:sp>
          <p:nvSpPr>
            <p:cNvPr id="10257" name="AutoShape 30"/>
            <p:cNvSpPr>
              <a:spLocks noChangeArrowheads="1"/>
            </p:cNvSpPr>
            <p:nvPr/>
          </p:nvSpPr>
          <p:spPr bwMode="auto">
            <a:xfrm>
              <a:off x="3276600" y="2286000"/>
              <a:ext cx="2133600" cy="775048"/>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0258" name="TextBox 7"/>
            <p:cNvSpPr txBox="1">
              <a:spLocks noChangeArrowheads="1"/>
            </p:cNvSpPr>
            <p:nvPr/>
          </p:nvSpPr>
          <p:spPr bwMode="auto">
            <a:xfrm>
              <a:off x="3505200" y="2514600"/>
              <a:ext cx="1600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Tên thực thể</a:t>
              </a:r>
            </a:p>
          </p:txBody>
        </p:sp>
        <p:sp>
          <p:nvSpPr>
            <p:cNvPr id="10259" name="TextBox 8"/>
            <p:cNvSpPr txBox="1">
              <a:spLocks noChangeArrowheads="1"/>
            </p:cNvSpPr>
            <p:nvPr/>
          </p:nvSpPr>
          <p:spPr bwMode="auto">
            <a:xfrm>
              <a:off x="3733800" y="3581400"/>
              <a:ext cx="3124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i="1">
                  <a:solidFill>
                    <a:schemeClr val="tx2"/>
                  </a:solidFill>
                  <a:cs typeface="Tahoma" panose="020B0604030504040204" pitchFamily="34" charset="0"/>
                </a:rPr>
                <a:t>Danh từ  hoặc cụm danh từ</a:t>
              </a:r>
            </a:p>
          </p:txBody>
        </p:sp>
        <p:cxnSp>
          <p:nvCxnSpPr>
            <p:cNvPr id="11" name="Straight Connector 10"/>
            <p:cNvCxnSpPr>
              <a:stCxn id="10258" idx="2"/>
              <a:endCxn id="10259" idx="0"/>
            </p:cNvCxnSpPr>
            <p:nvPr/>
          </p:nvCxnSpPr>
          <p:spPr>
            <a:xfrm rot="16200000" flipH="1">
              <a:off x="4421234" y="2706575"/>
              <a:ext cx="758731" cy="9906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grpSp>
        <p:nvGrpSpPr>
          <p:cNvPr id="10248" name="Group 18"/>
          <p:cNvGrpSpPr>
            <a:grpSpLocks/>
          </p:cNvGrpSpPr>
          <p:nvPr/>
        </p:nvGrpSpPr>
        <p:grpSpPr bwMode="auto">
          <a:xfrm>
            <a:off x="2819400" y="5257800"/>
            <a:ext cx="1676400" cy="457200"/>
            <a:chOff x="1295400" y="5257800"/>
            <a:chExt cx="1676400" cy="457200"/>
          </a:xfrm>
        </p:grpSpPr>
        <p:sp>
          <p:nvSpPr>
            <p:cNvPr id="10255" name="AutoShape 30"/>
            <p:cNvSpPr>
              <a:spLocks noChangeArrowheads="1"/>
            </p:cNvSpPr>
            <p:nvPr/>
          </p:nvSpPr>
          <p:spPr bwMode="auto">
            <a:xfrm>
              <a:off x="1295400" y="5257800"/>
              <a:ext cx="1676400" cy="4572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0256" name="TextBox 15"/>
            <p:cNvSpPr txBox="1">
              <a:spLocks noChangeArrowheads="1"/>
            </p:cNvSpPr>
            <p:nvPr/>
          </p:nvSpPr>
          <p:spPr bwMode="auto">
            <a:xfrm>
              <a:off x="1371600" y="5331023"/>
              <a:ext cx="1524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Nước giải khát</a:t>
              </a:r>
            </a:p>
          </p:txBody>
        </p:sp>
      </p:grpSp>
      <p:grpSp>
        <p:nvGrpSpPr>
          <p:cNvPr id="10249" name="Group 19"/>
          <p:cNvGrpSpPr>
            <a:grpSpLocks/>
          </p:cNvGrpSpPr>
          <p:nvPr/>
        </p:nvGrpSpPr>
        <p:grpSpPr bwMode="auto">
          <a:xfrm>
            <a:off x="5105400" y="5257800"/>
            <a:ext cx="1524000" cy="457200"/>
            <a:chOff x="3581400" y="5334000"/>
            <a:chExt cx="1524000" cy="457200"/>
          </a:xfrm>
        </p:grpSpPr>
        <p:sp>
          <p:nvSpPr>
            <p:cNvPr id="10253" name="AutoShape 30"/>
            <p:cNvSpPr>
              <a:spLocks noChangeArrowheads="1"/>
            </p:cNvSpPr>
            <p:nvPr/>
          </p:nvSpPr>
          <p:spPr bwMode="auto">
            <a:xfrm>
              <a:off x="3581400" y="5334000"/>
              <a:ext cx="1524000" cy="4572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0254" name="TextBox 17"/>
            <p:cNvSpPr txBox="1">
              <a:spLocks noChangeArrowheads="1"/>
            </p:cNvSpPr>
            <p:nvPr/>
          </p:nvSpPr>
          <p:spPr bwMode="auto">
            <a:xfrm>
              <a:off x="3657600" y="5407223"/>
              <a:ext cx="1371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Khách hàng</a:t>
              </a:r>
            </a:p>
          </p:txBody>
        </p:sp>
      </p:grpSp>
      <p:grpSp>
        <p:nvGrpSpPr>
          <p:cNvPr id="10250" name="Group 20"/>
          <p:cNvGrpSpPr>
            <a:grpSpLocks/>
          </p:cNvGrpSpPr>
          <p:nvPr/>
        </p:nvGrpSpPr>
        <p:grpSpPr bwMode="auto">
          <a:xfrm>
            <a:off x="7391400" y="5257796"/>
            <a:ext cx="1752600" cy="457550"/>
            <a:chOff x="3581400" y="5334000"/>
            <a:chExt cx="1524000" cy="457200"/>
          </a:xfrm>
        </p:grpSpPr>
        <p:sp>
          <p:nvSpPr>
            <p:cNvPr id="10251" name="AutoShape 30"/>
            <p:cNvSpPr>
              <a:spLocks noChangeArrowheads="1"/>
            </p:cNvSpPr>
            <p:nvPr/>
          </p:nvSpPr>
          <p:spPr bwMode="auto">
            <a:xfrm>
              <a:off x="3581400" y="5334000"/>
              <a:ext cx="1524000" cy="4572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0252" name="TextBox 22"/>
            <p:cNvSpPr txBox="1">
              <a:spLocks noChangeArrowheads="1"/>
            </p:cNvSpPr>
            <p:nvPr/>
          </p:nvSpPr>
          <p:spPr bwMode="auto">
            <a:xfrm>
              <a:off x="3657600" y="5407223"/>
              <a:ext cx="1371600" cy="307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Đơn đặt hàng</a:t>
              </a:r>
            </a:p>
          </p:txBody>
        </p:sp>
      </p:grpSp>
    </p:spTree>
    <p:extLst>
      <p:ext uri="{BB962C8B-B14F-4D97-AF65-F5344CB8AC3E}">
        <p14:creationId xmlns:p14="http://schemas.microsoft.com/office/powerpoint/2010/main" val="388546182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396" y="577515"/>
            <a:ext cx="10664791" cy="4413277"/>
          </a:xfrm>
        </p:spPr>
        <p:txBody>
          <a:bodyPr>
            <a:noAutofit/>
          </a:bodyPr>
          <a:lstStyle/>
          <a:p>
            <a:pPr marL="0" indent="0">
              <a:buNone/>
            </a:pPr>
            <a:r>
              <a:rPr lang="vi-VN" sz="2400" dirty="0"/>
              <a:t>Bộ phận giáo vụ của trường đại học muốn tin học hóa các khâu quản lý cán bộ giảng dạy, các chuyên đề, các sinh viên và điểm số của sinh viên theo từng chuyên đề. Với mỗi sinh viên, ta có các thông tin sau: mã số sinh viên, niên khóa đăng ký vào trường. Hàng năm trường cần thống kê xem có bao nhiêu sinh viên đăng ký trong một niên khóa. Với mỗi cán bộ giảng dạy, ta có: mã số cán bộ giảng dạy, họ tên, địa chỉ, ngày sinh. Mỗi cán bộ giảng dạy có thể là Giảng viên hay Trợ giảng. Đối với giảng viên, ta cần biết thêm học vị và học hàm. Trong thời gian học tại trường, sinh viên được ghi tên học nhiều chuyên đề. Mỗi chuyên đề gồm phần lý thuyết và phần thực tập. Phần lý thuyết do một giảng viên đảm nhận. Tất cả các sinh viên đăng ký một chuyên đề sẽ cùng học chung phần lý thuyết trong một giảng đường. Phần thực hành do nhiều trợ giảng phụ trách. Mỗi chuyên đề thực tập được chia làm nhiều nhóm. Mỗi nhóm được phân biệt bởi một mã số nhóm và có một tên nhóm. Mỗi sinh viên ghi học một chuyên đề và chỉ thuộc vào một nhóm thực tập duy nhất của chuyên đề đó. Mỗi nhóm thực tập có một trợ giảng đảm nhiệm. Với mỗi chuyên đề, sinh viên phải có một điểm thi cuối khóa. </a:t>
            </a:r>
            <a:endParaRPr lang="en-US" sz="2400" dirty="0"/>
          </a:p>
        </p:txBody>
      </p:sp>
    </p:spTree>
    <p:extLst>
      <p:ext uri="{BB962C8B-B14F-4D97-AF65-F5344CB8AC3E}">
        <p14:creationId xmlns:p14="http://schemas.microsoft.com/office/powerpoint/2010/main" val="401145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a:t>2.1.2.Mối </a:t>
            </a:r>
            <a:r>
              <a:rPr lang="en-US" dirty="0" err="1"/>
              <a:t>kết</a:t>
            </a:r>
            <a:r>
              <a:rPr lang="en-US" dirty="0"/>
              <a:t> </a:t>
            </a:r>
            <a:r>
              <a:rPr lang="en-US" dirty="0" err="1"/>
              <a:t>hợp</a:t>
            </a:r>
            <a:endParaRPr lang="en-US" dirty="0"/>
          </a:p>
        </p:txBody>
      </p:sp>
      <p:sp>
        <p:nvSpPr>
          <p:cNvPr id="11267" name="Content Placeholder 2"/>
          <p:cNvSpPr>
            <a:spLocks noGrp="1"/>
          </p:cNvSpPr>
          <p:nvPr>
            <p:ph idx="1"/>
          </p:nvPr>
        </p:nvSpPr>
        <p:spPr>
          <a:xfrm>
            <a:off x="1659228" y="1828800"/>
            <a:ext cx="8305800" cy="4374776"/>
          </a:xfrm>
        </p:spPr>
        <p:txBody>
          <a:bodyPr/>
          <a:lstStyle/>
          <a:p>
            <a:r>
              <a:rPr lang="en-US" dirty="0" err="1"/>
              <a:t>Biểu</a:t>
            </a:r>
            <a:r>
              <a:rPr lang="en-US" dirty="0"/>
              <a:t> </a:t>
            </a:r>
            <a:r>
              <a:rPr lang="en-US" dirty="0" err="1"/>
              <a:t>diễn</a:t>
            </a:r>
            <a:r>
              <a:rPr lang="en-US" dirty="0"/>
              <a:t> </a:t>
            </a:r>
            <a:r>
              <a:rPr lang="en-US" u="sng" dirty="0" err="1"/>
              <a:t>sự</a:t>
            </a:r>
            <a:r>
              <a:rPr lang="en-US" u="sng" dirty="0"/>
              <a:t> </a:t>
            </a:r>
            <a:r>
              <a:rPr lang="en-US" u="sng" dirty="0" err="1"/>
              <a:t>kết</a:t>
            </a:r>
            <a:r>
              <a:rPr lang="en-US" u="sng" dirty="0"/>
              <a:t> </a:t>
            </a:r>
            <a:r>
              <a:rPr lang="en-US" u="sng" dirty="0" err="1"/>
              <a:t>hợp</a:t>
            </a:r>
            <a:r>
              <a:rPr lang="en-US" u="sng" dirty="0"/>
              <a:t> </a:t>
            </a:r>
            <a:r>
              <a:rPr lang="en-US" u="sng" dirty="0" err="1"/>
              <a:t>hệ</a:t>
            </a:r>
            <a:r>
              <a:rPr lang="en-US" u="sng" dirty="0"/>
              <a:t> </a:t>
            </a:r>
            <a:r>
              <a:rPr lang="en-US" u="sng" dirty="0" err="1"/>
              <a:t>ngữ</a:t>
            </a:r>
            <a:r>
              <a:rPr lang="en-US" u="sng" dirty="0"/>
              <a:t> </a:t>
            </a:r>
            <a:r>
              <a:rPr lang="en-US" u="sng" dirty="0" err="1"/>
              <a:t>nghĩa</a:t>
            </a:r>
            <a:r>
              <a:rPr lang="en-US" dirty="0"/>
              <a:t> </a:t>
            </a:r>
            <a:r>
              <a:rPr lang="en-US" dirty="0" err="1"/>
              <a:t>giữa</a:t>
            </a:r>
            <a:r>
              <a:rPr lang="en-US" dirty="0"/>
              <a:t> 2 hay </a:t>
            </a:r>
            <a:r>
              <a:rPr lang="en-US" dirty="0" err="1"/>
              <a:t>nhiều</a:t>
            </a:r>
            <a:r>
              <a:rPr lang="en-US" dirty="0"/>
              <a:t> </a:t>
            </a:r>
            <a:r>
              <a:rPr lang="en-US" dirty="0" err="1"/>
              <a:t>thực</a:t>
            </a:r>
            <a:r>
              <a:rPr lang="en-US" dirty="0"/>
              <a:t> </a:t>
            </a:r>
            <a:r>
              <a:rPr lang="en-US" dirty="0" err="1"/>
              <a:t>thể</a:t>
            </a:r>
            <a:endParaRPr lang="en-US" dirty="0"/>
          </a:p>
          <a:p>
            <a:pPr lvl="1"/>
            <a:r>
              <a:rPr lang="en-US" dirty="0" err="1"/>
              <a:t>Sự</a:t>
            </a:r>
            <a:r>
              <a:rPr lang="en-US" dirty="0"/>
              <a:t> </a:t>
            </a:r>
            <a:r>
              <a:rPr lang="en-US" dirty="0" err="1"/>
              <a:t>kiện</a:t>
            </a:r>
            <a:r>
              <a:rPr lang="en-US" dirty="0"/>
              <a:t> </a:t>
            </a:r>
            <a:r>
              <a:rPr lang="en-US" dirty="0" err="1"/>
              <a:t>nối</a:t>
            </a:r>
            <a:r>
              <a:rPr lang="en-US" dirty="0"/>
              <a:t> </a:t>
            </a:r>
            <a:r>
              <a:rPr lang="en-US" dirty="0" err="1"/>
              <a:t>kết</a:t>
            </a:r>
            <a:endParaRPr lang="en-US" dirty="0"/>
          </a:p>
          <a:p>
            <a:pPr lvl="1"/>
            <a:r>
              <a:rPr lang="en-US" dirty="0" err="1"/>
              <a:t>Mối</a:t>
            </a:r>
            <a:r>
              <a:rPr lang="en-US" dirty="0"/>
              <a:t> </a:t>
            </a:r>
            <a:r>
              <a:rPr lang="en-US" dirty="0" err="1"/>
              <a:t>quan</a:t>
            </a:r>
            <a:r>
              <a:rPr lang="en-US" dirty="0"/>
              <a:t> </a:t>
            </a:r>
            <a:r>
              <a:rPr lang="en-US" dirty="0" err="1"/>
              <a:t>hệ</a:t>
            </a:r>
            <a:r>
              <a:rPr lang="en-US" dirty="0"/>
              <a:t> </a:t>
            </a:r>
            <a:r>
              <a:rPr lang="en-US" dirty="0" err="1"/>
              <a:t>vật</a:t>
            </a:r>
            <a:r>
              <a:rPr lang="en-US" dirty="0"/>
              <a:t> </a:t>
            </a:r>
            <a:r>
              <a:rPr lang="en-US" dirty="0" err="1"/>
              <a:t>lý</a:t>
            </a:r>
            <a:endParaRPr lang="en-US" dirty="0"/>
          </a:p>
          <a:p>
            <a:pPr lvl="1"/>
            <a:endParaRPr lang="en-US" dirty="0"/>
          </a:p>
          <a:p>
            <a:r>
              <a:rPr lang="en-US" dirty="0" err="1"/>
              <a:t>Ký</a:t>
            </a:r>
            <a:r>
              <a:rPr lang="en-US" dirty="0"/>
              <a:t> </a:t>
            </a:r>
            <a:r>
              <a:rPr lang="en-US" dirty="0" err="1"/>
              <a:t>hiệu</a:t>
            </a:r>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A36A4552-F033-457E-9244-10342E0A0298}" type="slidenum">
              <a:rPr lang="en-US" sz="1000">
                <a:solidFill>
                  <a:srgbClr val="898989"/>
                </a:solidFill>
                <a:cs typeface="Tahoma" panose="020B0604030504040204" pitchFamily="34" charset="0"/>
              </a:rPr>
              <a:pPr eaLnBrk="1" hangingPunct="1"/>
              <a:t>7</a:t>
            </a:fld>
            <a:endParaRPr lang="en-US" sz="1000">
              <a:solidFill>
                <a:srgbClr val="898989"/>
              </a:solidFill>
              <a:cs typeface="Tahoma" panose="020B0604030504040204" pitchFamily="34" charset="0"/>
            </a:endParaRPr>
          </a:p>
        </p:txBody>
      </p:sp>
      <p:grpSp>
        <p:nvGrpSpPr>
          <p:cNvPr id="11271" name="Group 30"/>
          <p:cNvGrpSpPr>
            <a:grpSpLocks/>
          </p:cNvGrpSpPr>
          <p:nvPr/>
        </p:nvGrpSpPr>
        <p:grpSpPr bwMode="auto">
          <a:xfrm>
            <a:off x="4572000" y="4343401"/>
            <a:ext cx="3810000" cy="1298575"/>
            <a:chOff x="3429000" y="3886200"/>
            <a:chExt cx="3810000" cy="1298377"/>
          </a:xfrm>
        </p:grpSpPr>
        <p:sp>
          <p:nvSpPr>
            <p:cNvPr id="21" name="Diamond 20"/>
            <p:cNvSpPr/>
            <p:nvPr/>
          </p:nvSpPr>
          <p:spPr>
            <a:xfrm>
              <a:off x="3429000" y="3886200"/>
              <a:ext cx="1981200" cy="1066637"/>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273" name="TextBox 23"/>
            <p:cNvSpPr txBox="1">
              <a:spLocks noChangeArrowheads="1"/>
            </p:cNvSpPr>
            <p:nvPr/>
          </p:nvSpPr>
          <p:spPr bwMode="auto">
            <a:xfrm>
              <a:off x="3581400" y="4264223"/>
              <a:ext cx="1676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Tên mối kết hợp</a:t>
              </a:r>
            </a:p>
          </p:txBody>
        </p:sp>
        <p:sp>
          <p:nvSpPr>
            <p:cNvPr id="11274" name="TextBox 24"/>
            <p:cNvSpPr txBox="1">
              <a:spLocks noChangeArrowheads="1"/>
            </p:cNvSpPr>
            <p:nvPr/>
          </p:nvSpPr>
          <p:spPr bwMode="auto">
            <a:xfrm>
              <a:off x="4800600" y="4876800"/>
              <a:ext cx="2438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i="1">
                  <a:solidFill>
                    <a:schemeClr val="tx2"/>
                  </a:solidFill>
                  <a:cs typeface="Tahoma" panose="020B0604030504040204" pitchFamily="34" charset="0"/>
                </a:rPr>
                <a:t>Động từ hoặc cụm động từ</a:t>
              </a:r>
            </a:p>
          </p:txBody>
        </p:sp>
        <p:cxnSp>
          <p:nvCxnSpPr>
            <p:cNvPr id="27" name="Straight Connector 26"/>
            <p:cNvCxnSpPr/>
            <p:nvPr/>
          </p:nvCxnSpPr>
          <p:spPr>
            <a:xfrm>
              <a:off x="4572000" y="4495707"/>
              <a:ext cx="914400" cy="380942"/>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660158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2.1.2.Mối </a:t>
            </a:r>
            <a:r>
              <a:rPr lang="en-US" dirty="0" err="1"/>
              <a:t>kết</a:t>
            </a:r>
            <a:r>
              <a:rPr lang="en-US" dirty="0"/>
              <a:t> </a:t>
            </a:r>
            <a:r>
              <a:rPr lang="en-US" dirty="0" err="1"/>
              <a:t>hợp</a:t>
            </a:r>
            <a:r>
              <a:rPr lang="en-US" dirty="0"/>
              <a:t> (</a:t>
            </a:r>
            <a:r>
              <a:rPr lang="en-US" dirty="0" err="1"/>
              <a:t>tt</a:t>
            </a:r>
            <a:r>
              <a:rPr lang="en-US" dirty="0"/>
              <a:t>)</a:t>
            </a:r>
          </a:p>
        </p:txBody>
      </p:sp>
      <p:sp>
        <p:nvSpPr>
          <p:cNvPr id="12291" name="Content Placeholder 2"/>
          <p:cNvSpPr>
            <a:spLocks noGrp="1"/>
          </p:cNvSpPr>
          <p:nvPr>
            <p:ph idx="1"/>
          </p:nvPr>
        </p:nvSpPr>
        <p:spPr>
          <a:xfrm>
            <a:off x="1194346" y="1915043"/>
            <a:ext cx="1857947" cy="609600"/>
          </a:xfrm>
        </p:spPr>
        <p:txBody>
          <a:bodyPr/>
          <a:lstStyle/>
          <a:p>
            <a:r>
              <a:rPr lang="en-US" dirty="0" err="1"/>
              <a:t>Ví</a:t>
            </a:r>
            <a:r>
              <a:rPr lang="en-US" dirty="0"/>
              <a:t> </a:t>
            </a:r>
            <a:r>
              <a:rPr lang="en-US" dirty="0" err="1"/>
              <a:t>dụ</a:t>
            </a:r>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25D2231A-F9F3-48E0-A085-12FE85FF1E61}" type="slidenum">
              <a:rPr lang="en-US" sz="1000">
                <a:solidFill>
                  <a:srgbClr val="898989"/>
                </a:solidFill>
                <a:cs typeface="Tahoma" panose="020B0604030504040204" pitchFamily="34" charset="0"/>
              </a:rPr>
              <a:pPr eaLnBrk="1" hangingPunct="1"/>
              <a:t>8</a:t>
            </a:fld>
            <a:endParaRPr lang="en-US" sz="1000">
              <a:solidFill>
                <a:srgbClr val="898989"/>
              </a:solidFill>
              <a:cs typeface="Tahoma" panose="020B0604030504040204" pitchFamily="34" charset="0"/>
            </a:endParaRPr>
          </a:p>
        </p:txBody>
      </p:sp>
      <p:grpSp>
        <p:nvGrpSpPr>
          <p:cNvPr id="12295" name="Group 27"/>
          <p:cNvGrpSpPr>
            <a:grpSpLocks/>
          </p:cNvGrpSpPr>
          <p:nvPr/>
        </p:nvGrpSpPr>
        <p:grpSpPr bwMode="auto">
          <a:xfrm>
            <a:off x="4026794" y="1933576"/>
            <a:ext cx="4572000" cy="457200"/>
            <a:chOff x="1600200" y="2286000"/>
            <a:chExt cx="4572000" cy="457200"/>
          </a:xfrm>
        </p:grpSpPr>
        <p:grpSp>
          <p:nvGrpSpPr>
            <p:cNvPr id="12338" name="Group 11"/>
            <p:cNvGrpSpPr>
              <a:grpSpLocks/>
            </p:cNvGrpSpPr>
            <p:nvPr/>
          </p:nvGrpSpPr>
          <p:grpSpPr bwMode="auto">
            <a:xfrm>
              <a:off x="4648200" y="2286000"/>
              <a:ext cx="1524000" cy="381000"/>
              <a:chOff x="1295400" y="5257800"/>
              <a:chExt cx="1524000" cy="381000"/>
            </a:xfrm>
          </p:grpSpPr>
          <p:sp>
            <p:nvSpPr>
              <p:cNvPr id="12347" name="AutoShape 30"/>
              <p:cNvSpPr>
                <a:spLocks noChangeArrowheads="1"/>
              </p:cNvSpPr>
              <p:nvPr/>
            </p:nvSpPr>
            <p:spPr bwMode="auto">
              <a:xfrm>
                <a:off x="1295400" y="5257800"/>
                <a:ext cx="15240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2348" name="TextBox 13"/>
              <p:cNvSpPr txBox="1">
                <a:spLocks noChangeArrowheads="1"/>
              </p:cNvSpPr>
              <p:nvPr/>
            </p:nvSpPr>
            <p:spPr bwMode="auto">
              <a:xfrm>
                <a:off x="1295400" y="5295378"/>
                <a:ext cx="1524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Nước giải khát</a:t>
                </a:r>
              </a:p>
            </p:txBody>
          </p:sp>
        </p:grpSp>
        <p:grpSp>
          <p:nvGrpSpPr>
            <p:cNvPr id="12339" name="Group 14"/>
            <p:cNvGrpSpPr>
              <a:grpSpLocks/>
            </p:cNvGrpSpPr>
            <p:nvPr/>
          </p:nvGrpSpPr>
          <p:grpSpPr bwMode="auto">
            <a:xfrm>
              <a:off x="1600200" y="2286000"/>
              <a:ext cx="1371600" cy="381000"/>
              <a:chOff x="3733800" y="5334000"/>
              <a:chExt cx="1371600" cy="381000"/>
            </a:xfrm>
          </p:grpSpPr>
          <p:sp>
            <p:nvSpPr>
              <p:cNvPr id="12345" name="AutoShape 30"/>
              <p:cNvSpPr>
                <a:spLocks noChangeArrowheads="1"/>
              </p:cNvSpPr>
              <p:nvPr/>
            </p:nvSpPr>
            <p:spPr bwMode="auto">
              <a:xfrm>
                <a:off x="3733800" y="5334000"/>
                <a:ext cx="1371600" cy="3810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2346" name="TextBox 16"/>
              <p:cNvSpPr txBox="1">
                <a:spLocks noChangeArrowheads="1"/>
              </p:cNvSpPr>
              <p:nvPr/>
            </p:nvSpPr>
            <p:spPr bwMode="auto">
              <a:xfrm>
                <a:off x="3758852" y="5371578"/>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Khách hàng</a:t>
                </a:r>
              </a:p>
            </p:txBody>
          </p:sp>
        </p:grpSp>
        <p:grpSp>
          <p:nvGrpSpPr>
            <p:cNvPr id="12340" name="Group 30"/>
            <p:cNvGrpSpPr>
              <a:grpSpLocks/>
            </p:cNvGrpSpPr>
            <p:nvPr/>
          </p:nvGrpSpPr>
          <p:grpSpPr bwMode="auto">
            <a:xfrm>
              <a:off x="3429000" y="2286000"/>
              <a:ext cx="762000" cy="457200"/>
              <a:chOff x="3581400" y="4191000"/>
              <a:chExt cx="762000" cy="457200"/>
            </a:xfrm>
          </p:grpSpPr>
          <p:sp>
            <p:nvSpPr>
              <p:cNvPr id="19" name="Diamond 18"/>
              <p:cNvSpPr/>
              <p:nvPr/>
            </p:nvSpPr>
            <p:spPr>
              <a:xfrm>
                <a:off x="3581400" y="4191000"/>
                <a:ext cx="762000" cy="4572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344" name="TextBox 19"/>
              <p:cNvSpPr txBox="1">
                <a:spLocks noChangeArrowheads="1"/>
              </p:cNvSpPr>
              <p:nvPr/>
            </p:nvSpPr>
            <p:spPr bwMode="auto">
              <a:xfrm>
                <a:off x="3581400" y="4264223"/>
                <a:ext cx="76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Đặt</a:t>
                </a:r>
              </a:p>
            </p:txBody>
          </p:sp>
        </p:grpSp>
        <p:cxnSp>
          <p:nvCxnSpPr>
            <p:cNvPr id="23" name="Straight Connector 22"/>
            <p:cNvCxnSpPr/>
            <p:nvPr/>
          </p:nvCxnSpPr>
          <p:spPr>
            <a:xfrm>
              <a:off x="2971800" y="2514600"/>
              <a:ext cx="4572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91000" y="2514600"/>
              <a:ext cx="4572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12296" name="Group 74"/>
          <p:cNvGrpSpPr>
            <a:grpSpLocks/>
          </p:cNvGrpSpPr>
          <p:nvPr/>
        </p:nvGrpSpPr>
        <p:grpSpPr bwMode="auto">
          <a:xfrm>
            <a:off x="7261537" y="4178060"/>
            <a:ext cx="4038600" cy="1587500"/>
            <a:chOff x="4953000" y="4495800"/>
            <a:chExt cx="4038600" cy="1587674"/>
          </a:xfrm>
        </p:grpSpPr>
        <p:sp>
          <p:nvSpPr>
            <p:cNvPr id="55" name="AutoShape 30"/>
            <p:cNvSpPr>
              <a:spLocks noChangeArrowheads="1"/>
            </p:cNvSpPr>
            <p:nvPr/>
          </p:nvSpPr>
          <p:spPr bwMode="auto">
            <a:xfrm>
              <a:off x="6477000" y="4495800"/>
              <a:ext cx="990600" cy="381042"/>
            </a:xfrm>
            <a:prstGeom prst="roundRect">
              <a:avLst>
                <a:gd name="adj" fmla="val 16667"/>
              </a:avLst>
            </a:prstGeom>
            <a:solidFill>
              <a:srgbClr val="FFFFFF"/>
            </a:solidFill>
            <a:ln w="25400">
              <a:solidFill>
                <a:schemeClr val="accent3">
                  <a:lumMod val="50000"/>
                </a:schemeClr>
              </a:solidFill>
              <a:round/>
              <a:headEnd/>
              <a:tailEnd/>
            </a:ln>
          </p:spPr>
          <p:txBody>
            <a:bodyPr/>
            <a:lstStyle/>
            <a:p>
              <a:pPr>
                <a:defRPr/>
              </a:pPr>
              <a:endParaRPr lang="en-US">
                <a:cs typeface="Arial" charset="0"/>
              </a:endParaRPr>
            </a:p>
          </p:txBody>
        </p:sp>
        <p:sp>
          <p:nvSpPr>
            <p:cNvPr id="56" name="TextBox 55"/>
            <p:cNvSpPr txBox="1"/>
            <p:nvPr/>
          </p:nvSpPr>
          <p:spPr>
            <a:xfrm>
              <a:off x="6477000" y="4530729"/>
              <a:ext cx="990600" cy="308009"/>
            </a:xfrm>
            <a:prstGeom prst="rect">
              <a:avLst/>
            </a:prstGeom>
            <a:noFill/>
          </p:spPr>
          <p:txBody>
            <a:bodyPr>
              <a:spAutoFit/>
            </a:bodyPr>
            <a:lstStyle/>
            <a:p>
              <a:pPr>
                <a:defRPr/>
              </a:pPr>
              <a:r>
                <a:rPr lang="en-US" sz="1400" b="1">
                  <a:solidFill>
                    <a:schemeClr val="accent3">
                      <a:lumMod val="50000"/>
                    </a:schemeClr>
                  </a:solidFill>
                  <a:cs typeface="Tahoma" pitchFamily="34" charset="0"/>
                </a:rPr>
                <a:t>Môn học</a:t>
              </a:r>
            </a:p>
          </p:txBody>
        </p:sp>
        <p:sp>
          <p:nvSpPr>
            <p:cNvPr id="57" name="AutoShape 30"/>
            <p:cNvSpPr>
              <a:spLocks noChangeArrowheads="1"/>
            </p:cNvSpPr>
            <p:nvPr/>
          </p:nvSpPr>
          <p:spPr bwMode="auto">
            <a:xfrm>
              <a:off x="8001000" y="5562717"/>
              <a:ext cx="990600" cy="381042"/>
            </a:xfrm>
            <a:prstGeom prst="roundRect">
              <a:avLst>
                <a:gd name="adj" fmla="val 16667"/>
              </a:avLst>
            </a:prstGeom>
            <a:solidFill>
              <a:srgbClr val="FFFFFF"/>
            </a:solidFill>
            <a:ln w="25400">
              <a:solidFill>
                <a:schemeClr val="accent3">
                  <a:lumMod val="50000"/>
                </a:schemeClr>
              </a:solidFill>
              <a:round/>
              <a:headEnd/>
              <a:tailEnd/>
            </a:ln>
          </p:spPr>
          <p:txBody>
            <a:bodyPr/>
            <a:lstStyle/>
            <a:p>
              <a:pPr>
                <a:defRPr/>
              </a:pPr>
              <a:endParaRPr lang="en-US">
                <a:cs typeface="Arial" charset="0"/>
              </a:endParaRPr>
            </a:p>
          </p:txBody>
        </p:sp>
        <p:sp>
          <p:nvSpPr>
            <p:cNvPr id="58" name="TextBox 57"/>
            <p:cNvSpPr txBox="1"/>
            <p:nvPr/>
          </p:nvSpPr>
          <p:spPr>
            <a:xfrm>
              <a:off x="8001000" y="5584944"/>
              <a:ext cx="990600" cy="308009"/>
            </a:xfrm>
            <a:prstGeom prst="rect">
              <a:avLst/>
            </a:prstGeom>
            <a:noFill/>
          </p:spPr>
          <p:txBody>
            <a:bodyPr>
              <a:spAutoFit/>
            </a:bodyPr>
            <a:lstStyle/>
            <a:p>
              <a:pPr>
                <a:defRPr/>
              </a:pPr>
              <a:r>
                <a:rPr lang="en-US" sz="1400" b="1">
                  <a:solidFill>
                    <a:schemeClr val="accent3">
                      <a:lumMod val="50000"/>
                    </a:schemeClr>
                  </a:solidFill>
                  <a:cs typeface="Tahoma" pitchFamily="34" charset="0"/>
                </a:rPr>
                <a:t>Lớp học</a:t>
              </a:r>
            </a:p>
          </p:txBody>
        </p:sp>
        <p:sp>
          <p:nvSpPr>
            <p:cNvPr id="59" name="AutoShape 30"/>
            <p:cNvSpPr>
              <a:spLocks noChangeArrowheads="1"/>
            </p:cNvSpPr>
            <p:nvPr/>
          </p:nvSpPr>
          <p:spPr bwMode="auto">
            <a:xfrm>
              <a:off x="4953000" y="5600821"/>
              <a:ext cx="990600" cy="381042"/>
            </a:xfrm>
            <a:prstGeom prst="roundRect">
              <a:avLst>
                <a:gd name="adj" fmla="val 16667"/>
              </a:avLst>
            </a:prstGeom>
            <a:solidFill>
              <a:srgbClr val="FFFFFF"/>
            </a:solidFill>
            <a:ln w="25400">
              <a:solidFill>
                <a:schemeClr val="accent3">
                  <a:lumMod val="50000"/>
                </a:schemeClr>
              </a:solidFill>
              <a:round/>
              <a:headEnd/>
              <a:tailEnd/>
            </a:ln>
          </p:spPr>
          <p:txBody>
            <a:bodyPr/>
            <a:lstStyle/>
            <a:p>
              <a:pPr>
                <a:defRPr/>
              </a:pPr>
              <a:endParaRPr lang="en-US">
                <a:cs typeface="Arial" charset="0"/>
              </a:endParaRPr>
            </a:p>
          </p:txBody>
        </p:sp>
        <p:sp>
          <p:nvSpPr>
            <p:cNvPr id="60" name="TextBox 59"/>
            <p:cNvSpPr txBox="1"/>
            <p:nvPr/>
          </p:nvSpPr>
          <p:spPr>
            <a:xfrm>
              <a:off x="5016500" y="5624637"/>
              <a:ext cx="838200" cy="308009"/>
            </a:xfrm>
            <a:prstGeom prst="rect">
              <a:avLst/>
            </a:prstGeom>
            <a:noFill/>
          </p:spPr>
          <p:txBody>
            <a:bodyPr>
              <a:spAutoFit/>
            </a:bodyPr>
            <a:lstStyle/>
            <a:p>
              <a:pPr>
                <a:defRPr/>
              </a:pPr>
              <a:r>
                <a:rPr lang="en-US" sz="1400" b="1">
                  <a:solidFill>
                    <a:schemeClr val="accent3">
                      <a:lumMod val="50000"/>
                    </a:schemeClr>
                  </a:solidFill>
                  <a:cs typeface="Tahoma" pitchFamily="34" charset="0"/>
                </a:rPr>
                <a:t>Ngày</a:t>
              </a:r>
            </a:p>
          </p:txBody>
        </p:sp>
        <p:cxnSp>
          <p:nvCxnSpPr>
            <p:cNvPr id="63" name="Straight Connector 62"/>
            <p:cNvCxnSpPr>
              <a:stCxn id="55" idx="2"/>
            </p:cNvCxnSpPr>
            <p:nvPr/>
          </p:nvCxnSpPr>
          <p:spPr>
            <a:xfrm rot="5400000">
              <a:off x="6666674" y="5180881"/>
              <a:ext cx="609667" cy="1587"/>
            </a:xfrm>
            <a:prstGeom prst="line">
              <a:avLst/>
            </a:prstGeom>
            <a:ln w="25400">
              <a:solidFill>
                <a:schemeClr val="accent3">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943600" y="5778641"/>
              <a:ext cx="457200" cy="1588"/>
            </a:xfrm>
            <a:prstGeom prst="line">
              <a:avLst/>
            </a:prstGeom>
            <a:ln w="25400">
              <a:solidFill>
                <a:schemeClr val="accent3">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543800" y="5778641"/>
              <a:ext cx="457200" cy="1588"/>
            </a:xfrm>
            <a:prstGeom prst="line">
              <a:avLst/>
            </a:prstGeom>
            <a:ln w="25400">
              <a:solidFill>
                <a:schemeClr val="accent3">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2335" name="Group 73"/>
            <p:cNvGrpSpPr>
              <a:grpSpLocks/>
            </p:cNvGrpSpPr>
            <p:nvPr/>
          </p:nvGrpSpPr>
          <p:grpSpPr bwMode="auto">
            <a:xfrm>
              <a:off x="6400800" y="5473874"/>
              <a:ext cx="1143000" cy="609600"/>
              <a:chOff x="6858000" y="3048000"/>
              <a:chExt cx="1143000" cy="609600"/>
            </a:xfrm>
          </p:grpSpPr>
          <p:sp>
            <p:nvSpPr>
              <p:cNvPr id="73" name="Diamond 72"/>
              <p:cNvSpPr/>
              <p:nvPr/>
            </p:nvSpPr>
            <p:spPr>
              <a:xfrm>
                <a:off x="6858000" y="3047933"/>
                <a:ext cx="1143000" cy="609667"/>
              </a:xfrm>
              <a:prstGeom prst="diamond">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68" name="TextBox 67"/>
              <p:cNvSpPr txBox="1"/>
              <p:nvPr/>
            </p:nvSpPr>
            <p:spPr>
              <a:xfrm>
                <a:off x="6934200" y="3200350"/>
                <a:ext cx="990600" cy="308009"/>
              </a:xfrm>
              <a:prstGeom prst="rect">
                <a:avLst/>
              </a:prstGeom>
              <a:noFill/>
            </p:spPr>
            <p:txBody>
              <a:bodyPr>
                <a:spAutoFit/>
              </a:bodyPr>
              <a:lstStyle/>
              <a:p>
                <a:pPr>
                  <a:defRPr/>
                </a:pPr>
                <a:r>
                  <a:rPr lang="en-US" sz="1400" b="1">
                    <a:solidFill>
                      <a:schemeClr val="accent3">
                        <a:lumMod val="50000"/>
                      </a:schemeClr>
                    </a:solidFill>
                    <a:cs typeface="Tahoma" pitchFamily="34" charset="0"/>
                  </a:rPr>
                  <a:t>Buổi học</a:t>
                </a:r>
              </a:p>
            </p:txBody>
          </p:sp>
        </p:grpSp>
      </p:grpSp>
      <p:grpSp>
        <p:nvGrpSpPr>
          <p:cNvPr id="12297" name="Group 96"/>
          <p:cNvGrpSpPr>
            <a:grpSpLocks/>
          </p:cNvGrpSpPr>
          <p:nvPr/>
        </p:nvGrpSpPr>
        <p:grpSpPr bwMode="auto">
          <a:xfrm>
            <a:off x="1029594" y="4559300"/>
            <a:ext cx="2997200" cy="1220788"/>
            <a:chOff x="685800" y="2971800"/>
            <a:chExt cx="2996852" cy="1219994"/>
          </a:xfrm>
        </p:grpSpPr>
        <p:cxnSp>
          <p:nvCxnSpPr>
            <p:cNvPr id="95" name="Straight Connector 94"/>
            <p:cNvCxnSpPr/>
            <p:nvPr/>
          </p:nvCxnSpPr>
          <p:spPr>
            <a:xfrm rot="5400000">
              <a:off x="2896259" y="3962549"/>
              <a:ext cx="456903"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a:off x="2997787" y="3085232"/>
              <a:ext cx="228451"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78" name="AutoShape 30"/>
            <p:cNvSpPr>
              <a:spLocks noChangeArrowheads="1"/>
            </p:cNvSpPr>
            <p:nvPr/>
          </p:nvSpPr>
          <p:spPr bwMode="auto">
            <a:xfrm>
              <a:off x="685800" y="3276402"/>
              <a:ext cx="1142867" cy="380752"/>
            </a:xfrm>
            <a:prstGeom prst="roundRect">
              <a:avLst>
                <a:gd name="adj" fmla="val 16667"/>
              </a:avLst>
            </a:prstGeom>
            <a:solidFill>
              <a:srgbClr val="FFFFFF"/>
            </a:solidFill>
            <a:ln w="25400">
              <a:solidFill>
                <a:schemeClr val="accent4">
                  <a:lumMod val="75000"/>
                </a:schemeClr>
              </a:solidFill>
              <a:round/>
              <a:headEnd/>
              <a:tailEnd/>
            </a:ln>
          </p:spPr>
          <p:txBody>
            <a:bodyPr/>
            <a:lstStyle/>
            <a:p>
              <a:pPr>
                <a:defRPr/>
              </a:pPr>
              <a:endParaRPr lang="en-US">
                <a:solidFill>
                  <a:schemeClr val="accent2">
                    <a:lumMod val="75000"/>
                  </a:schemeClr>
                </a:solidFill>
                <a:cs typeface="Arial" charset="0"/>
              </a:endParaRPr>
            </a:p>
          </p:txBody>
        </p:sp>
        <p:sp>
          <p:nvSpPr>
            <p:cNvPr id="79" name="TextBox 78"/>
            <p:cNvSpPr txBox="1"/>
            <p:nvPr/>
          </p:nvSpPr>
          <p:spPr>
            <a:xfrm>
              <a:off x="685800" y="3314477"/>
              <a:ext cx="1142867" cy="307775"/>
            </a:xfrm>
            <a:prstGeom prst="rect">
              <a:avLst/>
            </a:prstGeom>
            <a:noFill/>
          </p:spPr>
          <p:txBody>
            <a:bodyPr>
              <a:spAutoFit/>
            </a:bodyPr>
            <a:lstStyle/>
            <a:p>
              <a:pPr>
                <a:defRPr/>
              </a:pPr>
              <a:r>
                <a:rPr lang="en-US" sz="1400" b="1" dirty="0" err="1">
                  <a:solidFill>
                    <a:schemeClr val="accent4">
                      <a:lumMod val="75000"/>
                    </a:schemeClr>
                  </a:solidFill>
                  <a:cs typeface="Tahoma" pitchFamily="34" charset="0"/>
                </a:rPr>
                <a:t>Nhân</a:t>
              </a:r>
              <a:r>
                <a:rPr lang="en-US" sz="1400" b="1" dirty="0">
                  <a:solidFill>
                    <a:schemeClr val="accent4">
                      <a:lumMod val="75000"/>
                    </a:schemeClr>
                  </a:solidFill>
                  <a:cs typeface="Tahoma" pitchFamily="34" charset="0"/>
                </a:rPr>
                <a:t> </a:t>
              </a:r>
              <a:r>
                <a:rPr lang="en-US" sz="1400" b="1" dirty="0" err="1">
                  <a:solidFill>
                    <a:schemeClr val="accent4">
                      <a:lumMod val="75000"/>
                    </a:schemeClr>
                  </a:solidFill>
                  <a:cs typeface="Tahoma" pitchFamily="34" charset="0"/>
                </a:rPr>
                <a:t>viên</a:t>
              </a:r>
              <a:endParaRPr lang="en-US" sz="1400" b="1" dirty="0">
                <a:solidFill>
                  <a:schemeClr val="accent4">
                    <a:lumMod val="75000"/>
                  </a:schemeClr>
                </a:solidFill>
                <a:cs typeface="Tahoma" pitchFamily="34" charset="0"/>
              </a:endParaRPr>
            </a:p>
          </p:txBody>
        </p:sp>
        <p:grpSp>
          <p:nvGrpSpPr>
            <p:cNvPr id="12319" name="Group 91"/>
            <p:cNvGrpSpPr>
              <a:grpSpLocks/>
            </p:cNvGrpSpPr>
            <p:nvPr/>
          </p:nvGrpSpPr>
          <p:grpSpPr bwMode="auto">
            <a:xfrm>
              <a:off x="2539652" y="3162822"/>
              <a:ext cx="1143000" cy="609600"/>
              <a:chOff x="2590800" y="3200400"/>
              <a:chExt cx="1143000" cy="609600"/>
            </a:xfrm>
          </p:grpSpPr>
          <p:sp>
            <p:nvSpPr>
              <p:cNvPr id="80" name="Diamond 79"/>
              <p:cNvSpPr/>
              <p:nvPr/>
            </p:nvSpPr>
            <p:spPr>
              <a:xfrm>
                <a:off x="2590933" y="3199754"/>
                <a:ext cx="1142867" cy="610790"/>
              </a:xfrm>
              <a:prstGeom prst="diamond">
                <a:avLst/>
              </a:prstGeom>
              <a:solidFill>
                <a:schemeClr val="bg1"/>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81" name="TextBox 80"/>
              <p:cNvSpPr txBox="1"/>
              <p:nvPr/>
            </p:nvSpPr>
            <p:spPr>
              <a:xfrm>
                <a:off x="2667124" y="3352055"/>
                <a:ext cx="990485" cy="309362"/>
              </a:xfrm>
              <a:prstGeom prst="rect">
                <a:avLst/>
              </a:prstGeom>
              <a:noFill/>
            </p:spPr>
            <p:txBody>
              <a:bodyPr>
                <a:spAutoFit/>
              </a:bodyPr>
              <a:lstStyle/>
              <a:p>
                <a:pPr>
                  <a:defRPr/>
                </a:pPr>
                <a:r>
                  <a:rPr lang="en-US" sz="1400" b="1">
                    <a:solidFill>
                      <a:schemeClr val="accent4">
                        <a:lumMod val="75000"/>
                      </a:schemeClr>
                    </a:solidFill>
                    <a:cs typeface="Tahoma" pitchFamily="34" charset="0"/>
                  </a:rPr>
                  <a:t>Quản lý</a:t>
                </a:r>
              </a:p>
            </p:txBody>
          </p:sp>
        </p:grpSp>
        <p:cxnSp>
          <p:nvCxnSpPr>
            <p:cNvPr id="84" name="Straight Connector 83"/>
            <p:cNvCxnSpPr/>
            <p:nvPr/>
          </p:nvCxnSpPr>
          <p:spPr>
            <a:xfrm>
              <a:off x="1295329" y="2971800"/>
              <a:ext cx="1828588"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95329" y="4177515"/>
              <a:ext cx="1828588"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1142235" y="3123307"/>
              <a:ext cx="304602" cy="1587"/>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1029597" y="3922887"/>
              <a:ext cx="533053" cy="1588"/>
            </a:xfrm>
            <a:prstGeom prst="line">
              <a:avLst/>
            </a:prstGeom>
            <a:ln w="25400">
              <a:solidFill>
                <a:schemeClr val="accent4">
                  <a:lumMod val="7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1448694" y="5856914"/>
            <a:ext cx="2209800" cy="307975"/>
          </a:xfrm>
          <a:prstGeom prst="rect">
            <a:avLst/>
          </a:prstGeom>
          <a:noFill/>
        </p:spPr>
        <p:txBody>
          <a:bodyPr>
            <a:spAutoFit/>
          </a:bodyPr>
          <a:lstStyle/>
          <a:p>
            <a:pPr>
              <a:defRPr/>
            </a:pPr>
            <a:r>
              <a:rPr lang="en-US" sz="1400" i="1" dirty="0" err="1">
                <a:solidFill>
                  <a:schemeClr val="accent4">
                    <a:lumMod val="75000"/>
                  </a:schemeClr>
                </a:solidFill>
                <a:cs typeface="Tahoma" pitchFamily="34" charset="0"/>
              </a:rPr>
              <a:t>Mối</a:t>
            </a:r>
            <a:r>
              <a:rPr lang="en-US" sz="1400" i="1" dirty="0">
                <a:solidFill>
                  <a:schemeClr val="accent4">
                    <a:lumMod val="75000"/>
                  </a:schemeClr>
                </a:solidFill>
                <a:cs typeface="Tahoma" pitchFamily="34" charset="0"/>
              </a:rPr>
              <a:t> </a:t>
            </a:r>
            <a:r>
              <a:rPr lang="en-US" sz="1400" i="1" dirty="0" err="1">
                <a:solidFill>
                  <a:schemeClr val="accent4">
                    <a:lumMod val="75000"/>
                  </a:schemeClr>
                </a:solidFill>
                <a:cs typeface="Tahoma" pitchFamily="34" charset="0"/>
              </a:rPr>
              <a:t>quan</a:t>
            </a:r>
            <a:r>
              <a:rPr lang="en-US" sz="1400" i="1" dirty="0">
                <a:solidFill>
                  <a:schemeClr val="accent4">
                    <a:lumMod val="75000"/>
                  </a:schemeClr>
                </a:solidFill>
                <a:cs typeface="Tahoma" pitchFamily="34" charset="0"/>
              </a:rPr>
              <a:t> </a:t>
            </a:r>
            <a:r>
              <a:rPr lang="en-US" sz="1400" i="1" dirty="0" err="1">
                <a:solidFill>
                  <a:schemeClr val="accent4">
                    <a:lumMod val="75000"/>
                  </a:schemeClr>
                </a:solidFill>
                <a:cs typeface="Tahoma" pitchFamily="34" charset="0"/>
              </a:rPr>
              <a:t>hệ</a:t>
            </a:r>
            <a:r>
              <a:rPr lang="en-US" sz="1400" i="1" dirty="0">
                <a:solidFill>
                  <a:schemeClr val="accent4">
                    <a:lumMod val="75000"/>
                  </a:schemeClr>
                </a:solidFill>
                <a:cs typeface="Tahoma" pitchFamily="34" charset="0"/>
              </a:rPr>
              <a:t> </a:t>
            </a:r>
            <a:r>
              <a:rPr lang="en-US" sz="1400" i="1" dirty="0" err="1">
                <a:solidFill>
                  <a:schemeClr val="accent4">
                    <a:lumMod val="75000"/>
                  </a:schemeClr>
                </a:solidFill>
                <a:cs typeface="Tahoma" pitchFamily="34" charset="0"/>
              </a:rPr>
              <a:t>phản</a:t>
            </a:r>
            <a:r>
              <a:rPr lang="en-US" sz="1400" i="1" dirty="0">
                <a:solidFill>
                  <a:schemeClr val="accent4">
                    <a:lumMod val="75000"/>
                  </a:schemeClr>
                </a:solidFill>
                <a:cs typeface="Tahoma" pitchFamily="34" charset="0"/>
              </a:rPr>
              <a:t> </a:t>
            </a:r>
            <a:r>
              <a:rPr lang="en-US" sz="1400" i="1" dirty="0" err="1">
                <a:solidFill>
                  <a:schemeClr val="accent4">
                    <a:lumMod val="75000"/>
                  </a:schemeClr>
                </a:solidFill>
                <a:cs typeface="Tahoma" pitchFamily="34" charset="0"/>
              </a:rPr>
              <a:t>thân</a:t>
            </a:r>
            <a:endParaRPr lang="en-US" sz="1400" i="1" dirty="0">
              <a:solidFill>
                <a:schemeClr val="accent4">
                  <a:lumMod val="75000"/>
                </a:schemeClr>
              </a:solidFill>
              <a:cs typeface="Tahoma" pitchFamily="34" charset="0"/>
            </a:endParaRPr>
          </a:p>
        </p:txBody>
      </p:sp>
      <p:sp>
        <p:nvSpPr>
          <p:cNvPr id="106" name="TextBox 105"/>
          <p:cNvSpPr txBox="1"/>
          <p:nvPr/>
        </p:nvSpPr>
        <p:spPr>
          <a:xfrm>
            <a:off x="8578402" y="5850427"/>
            <a:ext cx="2057400" cy="307975"/>
          </a:xfrm>
          <a:prstGeom prst="rect">
            <a:avLst/>
          </a:prstGeom>
          <a:noFill/>
        </p:spPr>
        <p:txBody>
          <a:bodyPr>
            <a:spAutoFit/>
          </a:bodyPr>
          <a:lstStyle/>
          <a:p>
            <a:pPr>
              <a:defRPr/>
            </a:pPr>
            <a:r>
              <a:rPr lang="en-US" sz="1400" i="1">
                <a:solidFill>
                  <a:schemeClr val="accent3">
                    <a:lumMod val="50000"/>
                  </a:schemeClr>
                </a:solidFill>
                <a:cs typeface="Tahoma" pitchFamily="34" charset="0"/>
              </a:rPr>
              <a:t>Mối quan hệ đa phân</a:t>
            </a:r>
          </a:p>
        </p:txBody>
      </p:sp>
      <p:grpSp>
        <p:nvGrpSpPr>
          <p:cNvPr id="12300" name="Group 113"/>
          <p:cNvGrpSpPr>
            <a:grpSpLocks/>
          </p:cNvGrpSpPr>
          <p:nvPr/>
        </p:nvGrpSpPr>
        <p:grpSpPr bwMode="auto">
          <a:xfrm>
            <a:off x="3324537" y="2876239"/>
            <a:ext cx="4838700" cy="1662112"/>
            <a:chOff x="2133600" y="2452211"/>
            <a:chExt cx="4838700" cy="1662589"/>
          </a:xfrm>
        </p:grpSpPr>
        <p:sp>
          <p:nvSpPr>
            <p:cNvPr id="39" name="AutoShape 30"/>
            <p:cNvSpPr>
              <a:spLocks noChangeArrowheads="1"/>
            </p:cNvSpPr>
            <p:nvPr/>
          </p:nvSpPr>
          <p:spPr bwMode="auto">
            <a:xfrm>
              <a:off x="5715000" y="2680877"/>
              <a:ext cx="1257300" cy="381109"/>
            </a:xfrm>
            <a:prstGeom prst="roundRect">
              <a:avLst>
                <a:gd name="adj" fmla="val 16667"/>
              </a:avLst>
            </a:prstGeom>
            <a:solidFill>
              <a:srgbClr val="FFFFFF"/>
            </a:solidFill>
            <a:ln w="25400">
              <a:solidFill>
                <a:schemeClr val="accent6">
                  <a:lumMod val="75000"/>
                </a:schemeClr>
              </a:solidFill>
              <a:round/>
              <a:headEnd/>
              <a:tailEnd/>
            </a:ln>
          </p:spPr>
          <p:txBody>
            <a:bodyPr/>
            <a:lstStyle/>
            <a:p>
              <a:pPr>
                <a:defRPr/>
              </a:pPr>
              <a:endParaRPr lang="en-US">
                <a:cs typeface="Arial" charset="0"/>
              </a:endParaRPr>
            </a:p>
          </p:txBody>
        </p:sp>
        <p:sp>
          <p:nvSpPr>
            <p:cNvPr id="40" name="TextBox 39"/>
            <p:cNvSpPr txBox="1"/>
            <p:nvPr/>
          </p:nvSpPr>
          <p:spPr>
            <a:xfrm>
              <a:off x="5765800" y="2715812"/>
              <a:ext cx="1143000" cy="308063"/>
            </a:xfrm>
            <a:prstGeom prst="rect">
              <a:avLst/>
            </a:prstGeom>
            <a:noFill/>
          </p:spPr>
          <p:txBody>
            <a:bodyPr>
              <a:spAutoFit/>
            </a:bodyPr>
            <a:lstStyle/>
            <a:p>
              <a:pPr>
                <a:defRPr/>
              </a:pPr>
              <a:r>
                <a:rPr lang="en-US" sz="1400" b="1">
                  <a:solidFill>
                    <a:schemeClr val="accent6">
                      <a:lumMod val="75000"/>
                    </a:schemeClr>
                  </a:solidFill>
                  <a:cs typeface="Tahoma" pitchFamily="34" charset="0"/>
                </a:rPr>
                <a:t>Thành phố</a:t>
              </a:r>
            </a:p>
          </p:txBody>
        </p:sp>
        <p:sp>
          <p:nvSpPr>
            <p:cNvPr id="37" name="AutoShape 30"/>
            <p:cNvSpPr>
              <a:spLocks noChangeArrowheads="1"/>
            </p:cNvSpPr>
            <p:nvPr/>
          </p:nvSpPr>
          <p:spPr bwMode="auto">
            <a:xfrm>
              <a:off x="2133600" y="2680877"/>
              <a:ext cx="1295400" cy="381109"/>
            </a:xfrm>
            <a:prstGeom prst="roundRect">
              <a:avLst>
                <a:gd name="adj" fmla="val 16667"/>
              </a:avLst>
            </a:prstGeom>
            <a:solidFill>
              <a:srgbClr val="FFFFFF"/>
            </a:solidFill>
            <a:ln w="25400">
              <a:solidFill>
                <a:schemeClr val="accent6">
                  <a:lumMod val="75000"/>
                </a:schemeClr>
              </a:solidFill>
              <a:round/>
              <a:headEnd/>
              <a:tailEnd/>
            </a:ln>
          </p:spPr>
          <p:txBody>
            <a:bodyPr/>
            <a:lstStyle/>
            <a:p>
              <a:pPr>
                <a:defRPr/>
              </a:pPr>
              <a:endParaRPr lang="en-US">
                <a:cs typeface="Arial" charset="0"/>
              </a:endParaRPr>
            </a:p>
          </p:txBody>
        </p:sp>
        <p:sp>
          <p:nvSpPr>
            <p:cNvPr id="38" name="TextBox 37"/>
            <p:cNvSpPr txBox="1"/>
            <p:nvPr/>
          </p:nvSpPr>
          <p:spPr>
            <a:xfrm>
              <a:off x="2159000" y="2715812"/>
              <a:ext cx="1219200" cy="306475"/>
            </a:xfrm>
            <a:prstGeom prst="rect">
              <a:avLst/>
            </a:prstGeom>
            <a:noFill/>
          </p:spPr>
          <p:txBody>
            <a:bodyPr>
              <a:spAutoFit/>
            </a:bodyPr>
            <a:lstStyle/>
            <a:p>
              <a:pPr>
                <a:defRPr/>
              </a:pPr>
              <a:r>
                <a:rPr lang="en-US" sz="1400" b="1">
                  <a:solidFill>
                    <a:schemeClr val="accent6">
                      <a:lumMod val="75000"/>
                    </a:schemeClr>
                  </a:solidFill>
                  <a:cs typeface="Tahoma" pitchFamily="34" charset="0"/>
                </a:rPr>
                <a:t>Con người</a:t>
              </a:r>
            </a:p>
          </p:txBody>
        </p:sp>
        <p:sp>
          <p:nvSpPr>
            <p:cNvPr id="35" name="Diamond 34"/>
            <p:cNvSpPr/>
            <p:nvPr/>
          </p:nvSpPr>
          <p:spPr>
            <a:xfrm>
              <a:off x="3962400" y="2452211"/>
              <a:ext cx="990600" cy="747927"/>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6" name="TextBox 35"/>
            <p:cNvSpPr txBox="1"/>
            <p:nvPr/>
          </p:nvSpPr>
          <p:spPr>
            <a:xfrm>
              <a:off x="3962400" y="2677701"/>
              <a:ext cx="990600" cy="308063"/>
            </a:xfrm>
            <a:prstGeom prst="rect">
              <a:avLst/>
            </a:prstGeom>
            <a:noFill/>
          </p:spPr>
          <p:txBody>
            <a:bodyPr>
              <a:spAutoFit/>
            </a:bodyPr>
            <a:lstStyle/>
            <a:p>
              <a:pPr>
                <a:defRPr/>
              </a:pPr>
              <a:r>
                <a:rPr lang="en-US" sz="1400" b="1">
                  <a:solidFill>
                    <a:schemeClr val="accent6">
                      <a:lumMod val="75000"/>
                    </a:schemeClr>
                  </a:solidFill>
                  <a:cs typeface="Tahoma" pitchFamily="34" charset="0"/>
                </a:rPr>
                <a:t>Sống ở</a:t>
              </a:r>
            </a:p>
          </p:txBody>
        </p:sp>
        <p:cxnSp>
          <p:nvCxnSpPr>
            <p:cNvPr id="33" name="Straight Connector 32"/>
            <p:cNvCxnSpPr>
              <a:endCxn id="36" idx="1"/>
            </p:cNvCxnSpPr>
            <p:nvPr/>
          </p:nvCxnSpPr>
          <p:spPr>
            <a:xfrm flipV="1">
              <a:off x="3429000" y="2831732"/>
              <a:ext cx="533400"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6" idx="3"/>
            </p:cNvCxnSpPr>
            <p:nvPr/>
          </p:nvCxnSpPr>
          <p:spPr>
            <a:xfrm>
              <a:off x="4953000" y="2831732"/>
              <a:ext cx="762000" cy="3176"/>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41" name="Diamond 40"/>
            <p:cNvSpPr/>
            <p:nvPr/>
          </p:nvSpPr>
          <p:spPr>
            <a:xfrm>
              <a:off x="3962400" y="3366873"/>
              <a:ext cx="990600" cy="747927"/>
            </a:xfrm>
            <a:prstGeom prst="diamond">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2" name="TextBox 41"/>
            <p:cNvSpPr txBox="1"/>
            <p:nvPr/>
          </p:nvSpPr>
          <p:spPr>
            <a:xfrm>
              <a:off x="3962400" y="3592363"/>
              <a:ext cx="990600" cy="308063"/>
            </a:xfrm>
            <a:prstGeom prst="rect">
              <a:avLst/>
            </a:prstGeom>
            <a:noFill/>
          </p:spPr>
          <p:txBody>
            <a:bodyPr>
              <a:spAutoFit/>
            </a:bodyPr>
            <a:lstStyle/>
            <a:p>
              <a:pPr>
                <a:defRPr/>
              </a:pPr>
              <a:r>
                <a:rPr lang="en-US" sz="1400" b="1">
                  <a:solidFill>
                    <a:schemeClr val="accent6">
                      <a:lumMod val="75000"/>
                    </a:schemeClr>
                  </a:solidFill>
                  <a:cs typeface="Tahoma" pitchFamily="34" charset="0"/>
                </a:rPr>
                <a:t>Sinh tại</a:t>
              </a:r>
            </a:p>
          </p:txBody>
        </p:sp>
        <p:cxnSp>
          <p:nvCxnSpPr>
            <p:cNvPr id="51" name="Straight Connector 50"/>
            <p:cNvCxnSpPr/>
            <p:nvPr/>
          </p:nvCxnSpPr>
          <p:spPr>
            <a:xfrm rot="5400000">
              <a:off x="5677596" y="3404190"/>
              <a:ext cx="685997"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705796" y="3404190"/>
              <a:ext cx="685997"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3048000" y="3733691"/>
              <a:ext cx="914400"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953000" y="3733691"/>
              <a:ext cx="1066800" cy="1588"/>
            </a:xfrm>
            <a:prstGeom prst="line">
              <a:avLst/>
            </a:prstGeom>
            <a:ln w="25400">
              <a:solidFill>
                <a:schemeClr val="accent6">
                  <a:lumMod val="75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0487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2.1.3.Vai </a:t>
            </a:r>
            <a:r>
              <a:rPr lang="en-US" dirty="0" err="1"/>
              <a:t>trò</a:t>
            </a:r>
            <a:endParaRPr lang="en-US" dirty="0"/>
          </a:p>
        </p:txBody>
      </p:sp>
      <p:sp>
        <p:nvSpPr>
          <p:cNvPr id="13315" name="Content Placeholder 2"/>
          <p:cNvSpPr>
            <a:spLocks noGrp="1"/>
          </p:cNvSpPr>
          <p:nvPr>
            <p:ph idx="1"/>
          </p:nvPr>
        </p:nvSpPr>
        <p:spPr>
          <a:xfrm>
            <a:off x="1295402" y="1830288"/>
            <a:ext cx="8305800" cy="3349823"/>
          </a:xfrm>
        </p:spPr>
        <p:txBody>
          <a:bodyPr/>
          <a:lstStyle/>
          <a:p>
            <a:r>
              <a:rPr lang="en-US" dirty="0" err="1"/>
              <a:t>Biểu</a:t>
            </a:r>
            <a:r>
              <a:rPr lang="en-US" dirty="0"/>
              <a:t> </a:t>
            </a:r>
            <a:r>
              <a:rPr lang="en-US" dirty="0" err="1"/>
              <a:t>diễn</a:t>
            </a:r>
            <a:r>
              <a:rPr lang="en-US" dirty="0"/>
              <a:t> </a:t>
            </a:r>
            <a:r>
              <a:rPr lang="en-US" dirty="0" err="1"/>
              <a:t>ngữ</a:t>
            </a:r>
            <a:r>
              <a:rPr lang="en-US" dirty="0"/>
              <a:t> </a:t>
            </a:r>
            <a:r>
              <a:rPr lang="en-US" dirty="0" err="1"/>
              <a:t>nghĩa</a:t>
            </a:r>
            <a:r>
              <a:rPr lang="en-US" dirty="0"/>
              <a:t> </a:t>
            </a:r>
            <a:r>
              <a:rPr lang="en-US" dirty="0" err="1"/>
              <a:t>của</a:t>
            </a:r>
            <a:r>
              <a:rPr lang="en-US" dirty="0"/>
              <a:t> </a:t>
            </a:r>
            <a:r>
              <a:rPr lang="en-US" dirty="0" err="1"/>
              <a:t>một</a:t>
            </a:r>
            <a:r>
              <a:rPr lang="en-US" dirty="0"/>
              <a:t> </a:t>
            </a:r>
            <a:r>
              <a:rPr lang="en-US" dirty="0" err="1"/>
              <a:t>thực</a:t>
            </a:r>
            <a:r>
              <a:rPr lang="en-US" dirty="0"/>
              <a:t> </a:t>
            </a:r>
            <a:r>
              <a:rPr lang="en-US" dirty="0" err="1"/>
              <a:t>thể</a:t>
            </a:r>
            <a:r>
              <a:rPr lang="en-US" dirty="0"/>
              <a:t> </a:t>
            </a:r>
            <a:r>
              <a:rPr lang="en-US" dirty="0" err="1"/>
              <a:t>tham</a:t>
            </a:r>
            <a:r>
              <a:rPr lang="en-US" dirty="0"/>
              <a:t> </a:t>
            </a:r>
            <a:r>
              <a:rPr lang="en-US" dirty="0" err="1"/>
              <a:t>gia</a:t>
            </a:r>
            <a:r>
              <a:rPr lang="en-US" dirty="0"/>
              <a:t> </a:t>
            </a:r>
            <a:r>
              <a:rPr lang="en-US" dirty="0" err="1"/>
              <a:t>vào</a:t>
            </a:r>
            <a:r>
              <a:rPr lang="en-US" dirty="0"/>
              <a:t> </a:t>
            </a:r>
            <a:r>
              <a:rPr lang="en-US" dirty="0" err="1"/>
              <a:t>mối</a:t>
            </a:r>
            <a:r>
              <a:rPr lang="en-US" dirty="0"/>
              <a:t> </a:t>
            </a:r>
            <a:r>
              <a:rPr lang="en-US" dirty="0" err="1"/>
              <a:t>kết</a:t>
            </a:r>
            <a:r>
              <a:rPr lang="en-US" dirty="0"/>
              <a:t> </a:t>
            </a:r>
            <a:r>
              <a:rPr lang="en-US" dirty="0" err="1"/>
              <a:t>hợp</a:t>
            </a:r>
            <a:endParaRPr lang="en-US" dirty="0"/>
          </a:p>
          <a:p>
            <a:pPr lvl="2"/>
            <a:endParaRPr lang="en-US" dirty="0"/>
          </a:p>
          <a:p>
            <a:r>
              <a:rPr lang="en-US" dirty="0" err="1"/>
              <a:t>Ký</a:t>
            </a:r>
            <a:r>
              <a:rPr lang="en-US" dirty="0"/>
              <a:t> </a:t>
            </a:r>
            <a:r>
              <a:rPr lang="en-US" dirty="0" err="1"/>
              <a:t>hiệu</a:t>
            </a:r>
            <a:endParaRPr lang="en-US" dirty="0"/>
          </a:p>
          <a:p>
            <a:pPr lvl="1"/>
            <a:endParaRPr lang="en-US" dirty="0"/>
          </a:p>
        </p:txBody>
      </p:sp>
      <p:sp>
        <p:nvSpPr>
          <p:cNvPr id="4" name="Slide Number Placeholder 3"/>
          <p:cNvSpPr>
            <a:spLocks noGrp="1"/>
          </p:cNvSpPr>
          <p:nvPr>
            <p:ph type="sldNum" sz="quarter" idx="12"/>
          </p:nvPr>
        </p:nvSpPr>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fld id="{295C9E42-8484-4966-BB67-7C5B9CA3FE0A}" type="slidenum">
              <a:rPr lang="en-US" sz="1000">
                <a:solidFill>
                  <a:srgbClr val="898989"/>
                </a:solidFill>
                <a:cs typeface="Tahoma" panose="020B0604030504040204" pitchFamily="34" charset="0"/>
              </a:rPr>
              <a:pPr eaLnBrk="1" hangingPunct="1"/>
              <a:t>9</a:t>
            </a:fld>
            <a:endParaRPr lang="en-US" sz="1000">
              <a:solidFill>
                <a:srgbClr val="898989"/>
              </a:solidFill>
              <a:cs typeface="Tahoma" panose="020B0604030504040204" pitchFamily="34" charset="0"/>
            </a:endParaRPr>
          </a:p>
        </p:txBody>
      </p:sp>
      <p:grpSp>
        <p:nvGrpSpPr>
          <p:cNvPr id="13319" name="Group 42"/>
          <p:cNvGrpSpPr>
            <a:grpSpLocks/>
          </p:cNvGrpSpPr>
          <p:nvPr/>
        </p:nvGrpSpPr>
        <p:grpSpPr bwMode="auto">
          <a:xfrm>
            <a:off x="2209800" y="3733800"/>
            <a:ext cx="7924800" cy="2133600"/>
            <a:chOff x="685800" y="3886200"/>
            <a:chExt cx="7924800" cy="2133600"/>
          </a:xfrm>
        </p:grpSpPr>
        <p:grpSp>
          <p:nvGrpSpPr>
            <p:cNvPr id="13320" name="Group 29"/>
            <p:cNvGrpSpPr>
              <a:grpSpLocks/>
            </p:cNvGrpSpPr>
            <p:nvPr/>
          </p:nvGrpSpPr>
          <p:grpSpPr bwMode="auto">
            <a:xfrm>
              <a:off x="3657600" y="3886200"/>
              <a:ext cx="1981200" cy="1066800"/>
              <a:chOff x="3124200" y="3810000"/>
              <a:chExt cx="1981200" cy="1066800"/>
            </a:xfrm>
          </p:grpSpPr>
          <p:sp>
            <p:nvSpPr>
              <p:cNvPr id="13" name="Diamond 12"/>
              <p:cNvSpPr/>
              <p:nvPr/>
            </p:nvSpPr>
            <p:spPr>
              <a:xfrm>
                <a:off x="3124200" y="3810000"/>
                <a:ext cx="1981200" cy="1066800"/>
              </a:xfrm>
              <a:prstGeom prst="diamond">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3335" name="TextBox 13"/>
              <p:cNvSpPr txBox="1">
                <a:spLocks noChangeArrowheads="1"/>
              </p:cNvSpPr>
              <p:nvPr/>
            </p:nvSpPr>
            <p:spPr bwMode="auto">
              <a:xfrm>
                <a:off x="3276600" y="4188023"/>
                <a:ext cx="1676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Tên mối kết hợp</a:t>
                </a:r>
              </a:p>
            </p:txBody>
          </p:sp>
        </p:grpSp>
        <p:sp>
          <p:nvSpPr>
            <p:cNvPr id="13321" name="TextBox 14"/>
            <p:cNvSpPr txBox="1">
              <a:spLocks noChangeArrowheads="1"/>
            </p:cNvSpPr>
            <p:nvPr/>
          </p:nvSpPr>
          <p:spPr bwMode="auto">
            <a:xfrm>
              <a:off x="3429000" y="5712023"/>
              <a:ext cx="2438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algn="l" eaLnBrk="1" hangingPunct="1"/>
              <a:r>
                <a:rPr lang="en-US" sz="1400" i="1">
                  <a:solidFill>
                    <a:schemeClr val="tx2"/>
                  </a:solidFill>
                  <a:cs typeface="Tahoma" panose="020B0604030504040204" pitchFamily="34" charset="0"/>
                </a:rPr>
                <a:t>Động từ hoặc cụm động từ</a:t>
              </a:r>
            </a:p>
          </p:txBody>
        </p:sp>
        <p:cxnSp>
          <p:nvCxnSpPr>
            <p:cNvPr id="16" name="Straight Connector 15"/>
            <p:cNvCxnSpPr/>
            <p:nvPr/>
          </p:nvCxnSpPr>
          <p:spPr>
            <a:xfrm rot="16200000" flipH="1">
              <a:off x="2857500" y="4533900"/>
              <a:ext cx="1371600" cy="9906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13323" name="Group 28"/>
            <p:cNvGrpSpPr>
              <a:grpSpLocks/>
            </p:cNvGrpSpPr>
            <p:nvPr/>
          </p:nvGrpSpPr>
          <p:grpSpPr bwMode="auto">
            <a:xfrm>
              <a:off x="6629400" y="3962400"/>
              <a:ext cx="1981200" cy="838200"/>
              <a:chOff x="5943600" y="4038600"/>
              <a:chExt cx="1981200" cy="838200"/>
            </a:xfrm>
          </p:grpSpPr>
          <p:sp>
            <p:nvSpPr>
              <p:cNvPr id="13332" name="AutoShape 30"/>
              <p:cNvSpPr>
                <a:spLocks noChangeArrowheads="1"/>
              </p:cNvSpPr>
              <p:nvPr/>
            </p:nvSpPr>
            <p:spPr bwMode="auto">
              <a:xfrm>
                <a:off x="5943600" y="4038600"/>
                <a:ext cx="1981200" cy="8382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3333" name="TextBox 18"/>
              <p:cNvSpPr txBox="1">
                <a:spLocks noChangeArrowheads="1"/>
              </p:cNvSpPr>
              <p:nvPr/>
            </p:nvSpPr>
            <p:spPr bwMode="auto">
              <a:xfrm>
                <a:off x="5943600" y="4267200"/>
                <a:ext cx="1981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Tên thực thể</a:t>
                </a:r>
              </a:p>
            </p:txBody>
          </p:sp>
        </p:grpSp>
        <p:grpSp>
          <p:nvGrpSpPr>
            <p:cNvPr id="13324" name="Group 27"/>
            <p:cNvGrpSpPr>
              <a:grpSpLocks/>
            </p:cNvGrpSpPr>
            <p:nvPr/>
          </p:nvGrpSpPr>
          <p:grpSpPr bwMode="auto">
            <a:xfrm>
              <a:off x="685800" y="3962400"/>
              <a:ext cx="1981200" cy="838200"/>
              <a:chOff x="5943600" y="4191000"/>
              <a:chExt cx="1981200" cy="838200"/>
            </a:xfrm>
          </p:grpSpPr>
          <p:sp>
            <p:nvSpPr>
              <p:cNvPr id="13330" name="AutoShape 30"/>
              <p:cNvSpPr>
                <a:spLocks noChangeArrowheads="1"/>
              </p:cNvSpPr>
              <p:nvPr/>
            </p:nvSpPr>
            <p:spPr bwMode="auto">
              <a:xfrm>
                <a:off x="5943600" y="4191000"/>
                <a:ext cx="1981200" cy="838200"/>
              </a:xfrm>
              <a:prstGeom prst="roundRect">
                <a:avLst>
                  <a:gd name="adj" fmla="val 16667"/>
                </a:avLst>
              </a:prstGeom>
              <a:solidFill>
                <a:srgbClr val="FFFFFF"/>
              </a:solidFill>
              <a:ln w="25400">
                <a:solidFill>
                  <a:schemeClr val="tx2"/>
                </a:solidFill>
                <a:round/>
                <a:headEnd/>
                <a:tailEnd/>
              </a:ln>
            </p:spPr>
            <p:txBody>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13331" name="TextBox 25"/>
              <p:cNvSpPr txBox="1">
                <a:spLocks noChangeArrowheads="1"/>
              </p:cNvSpPr>
              <p:nvPr/>
            </p:nvSpPr>
            <p:spPr bwMode="auto">
              <a:xfrm>
                <a:off x="5943600" y="4419600"/>
                <a:ext cx="1981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a:solidFill>
                      <a:schemeClr val="tx2"/>
                    </a:solidFill>
                    <a:cs typeface="Tahoma" panose="020B0604030504040204" pitchFamily="34" charset="0"/>
                  </a:rPr>
                  <a:t>Tên thực thể</a:t>
                </a:r>
              </a:p>
            </p:txBody>
          </p:sp>
        </p:grpSp>
        <p:cxnSp>
          <p:nvCxnSpPr>
            <p:cNvPr id="32" name="Straight Connector 31"/>
            <p:cNvCxnSpPr/>
            <p:nvPr/>
          </p:nvCxnSpPr>
          <p:spPr>
            <a:xfrm>
              <a:off x="5638800" y="4419600"/>
              <a:ext cx="9906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67000" y="4419600"/>
              <a:ext cx="9906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3327" name="TextBox 33"/>
            <p:cNvSpPr txBox="1">
              <a:spLocks noChangeArrowheads="1"/>
            </p:cNvSpPr>
            <p:nvPr/>
          </p:nvSpPr>
          <p:spPr bwMode="auto">
            <a:xfrm>
              <a:off x="2590800" y="4111823"/>
              <a:ext cx="1219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Tên vai trò</a:t>
              </a:r>
            </a:p>
          </p:txBody>
        </p:sp>
        <p:sp>
          <p:nvSpPr>
            <p:cNvPr id="13328" name="TextBox 34"/>
            <p:cNvSpPr txBox="1">
              <a:spLocks noChangeArrowheads="1"/>
            </p:cNvSpPr>
            <p:nvPr/>
          </p:nvSpPr>
          <p:spPr bwMode="auto">
            <a:xfrm>
              <a:off x="5486400" y="4111823"/>
              <a:ext cx="1219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cs typeface="Arial" panose="020B0604020202020204" pitchFamily="34" charset="0"/>
                </a:defRPr>
              </a:lvl1pPr>
              <a:lvl2pPr marL="742950" indent="-285750" eaLnBrk="0" hangingPunct="0">
                <a:defRPr sz="3200">
                  <a:solidFill>
                    <a:schemeClr val="tx1"/>
                  </a:solidFill>
                  <a:latin typeface="Tahoma" panose="020B0604030504040204" pitchFamily="34" charset="0"/>
                  <a:cs typeface="Arial" panose="020B0604020202020204" pitchFamily="34" charset="0"/>
                </a:defRPr>
              </a:lvl2pPr>
              <a:lvl3pPr marL="1143000" indent="-228600" eaLnBrk="0" hangingPunct="0">
                <a:defRPr sz="3200">
                  <a:solidFill>
                    <a:schemeClr val="tx1"/>
                  </a:solidFill>
                  <a:latin typeface="Tahoma" panose="020B0604030504040204" pitchFamily="34" charset="0"/>
                  <a:cs typeface="Arial" panose="020B0604020202020204" pitchFamily="34" charset="0"/>
                </a:defRPr>
              </a:lvl3pPr>
              <a:lvl4pPr marL="1600200" indent="-228600" eaLnBrk="0" hangingPunct="0">
                <a:defRPr sz="3200">
                  <a:solidFill>
                    <a:schemeClr val="tx1"/>
                  </a:solidFill>
                  <a:latin typeface="Tahoma" panose="020B0604030504040204" pitchFamily="34" charset="0"/>
                  <a:cs typeface="Arial" panose="020B0604020202020204" pitchFamily="34" charset="0"/>
                </a:defRPr>
              </a:lvl4pPr>
              <a:lvl5pPr marL="2057400" indent="-228600" eaLnBrk="0" hangingPunct="0">
                <a:defRPr sz="32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9pPr>
            </a:lstStyle>
            <a:p>
              <a:pPr eaLnBrk="1" hangingPunct="1"/>
              <a:r>
                <a:rPr lang="en-US" sz="1400" b="1">
                  <a:solidFill>
                    <a:schemeClr val="tx2"/>
                  </a:solidFill>
                  <a:cs typeface="Tahoma" panose="020B0604030504040204" pitchFamily="34" charset="0"/>
                </a:rPr>
                <a:t>Tên vai trò</a:t>
              </a:r>
            </a:p>
          </p:txBody>
        </p:sp>
        <p:cxnSp>
          <p:nvCxnSpPr>
            <p:cNvPr id="37" name="Straight Connector 36"/>
            <p:cNvCxnSpPr/>
            <p:nvPr/>
          </p:nvCxnSpPr>
          <p:spPr>
            <a:xfrm rot="5400000">
              <a:off x="4991100" y="4533900"/>
              <a:ext cx="1371600" cy="990600"/>
            </a:xfrm>
            <a:prstGeom prst="line">
              <a:avLst/>
            </a:prstGeom>
            <a:ln w="12700">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5065036"/>
      </p:ext>
    </p:extLst>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252277BDF55D44A62712C76FE01A4B" ma:contentTypeVersion="2" ma:contentTypeDescription="Create a new document." ma:contentTypeScope="" ma:versionID="232ded0e2faa80a5550211ed38ba48e6">
  <xsd:schema xmlns:xsd="http://www.w3.org/2001/XMLSchema" xmlns:xs="http://www.w3.org/2001/XMLSchema" xmlns:p="http://schemas.microsoft.com/office/2006/metadata/properties" xmlns:ns2="3dc0da11-70ec-4298-bf93-0cf833d2d1f5" targetNamespace="http://schemas.microsoft.com/office/2006/metadata/properties" ma:root="true" ma:fieldsID="acb72cece1da4e46e829a6d0d7ccea72" ns2:_="">
    <xsd:import namespace="3dc0da11-70ec-4298-bf93-0cf833d2d1f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c0da11-70ec-4298-bf93-0cf833d2d1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7A5970-7E99-45DD-A567-FFBCE242D9E3}"/>
</file>

<file path=customXml/itemProps2.xml><?xml version="1.0" encoding="utf-8"?>
<ds:datastoreItem xmlns:ds="http://schemas.openxmlformats.org/officeDocument/2006/customXml" ds:itemID="{C8216400-45FA-4F59-9FC3-1ED0C39EA4C6}"/>
</file>

<file path=customXml/itemProps3.xml><?xml version="1.0" encoding="utf-8"?>
<ds:datastoreItem xmlns:ds="http://schemas.openxmlformats.org/officeDocument/2006/customXml" ds:itemID="{C15ABB8F-6728-4728-8E34-7DE107694E0B}"/>
</file>

<file path=docProps/app.xml><?xml version="1.0" encoding="utf-8"?>
<Properties xmlns="http://schemas.openxmlformats.org/officeDocument/2006/extended-properties" xmlns:vt="http://schemas.openxmlformats.org/officeDocument/2006/docPropsVTypes">
  <Template>Retrospect</Template>
  <TotalTime>1522</TotalTime>
  <Words>4045</Words>
  <Application>Microsoft Office PowerPoint</Application>
  <PresentationFormat>Widescreen</PresentationFormat>
  <Paragraphs>895</Paragraphs>
  <Slides>60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Garamond</vt:lpstr>
      <vt:lpstr>Tahoma</vt:lpstr>
      <vt:lpstr>Times New Roman</vt:lpstr>
      <vt:lpstr>Organic</vt:lpstr>
      <vt:lpstr>Chương 2. Phân tích yêu cầu – Mô hình hóa thực thể kết hợp</vt:lpstr>
      <vt:lpstr>Nội dung</vt:lpstr>
      <vt:lpstr>2.1. Mô hình ER (Entity Relationship)</vt:lpstr>
      <vt:lpstr>2.1. Mô hình ER (Entity Relationship) (tt)</vt:lpstr>
      <vt:lpstr>2.1.1. Thực thể</vt:lpstr>
      <vt:lpstr>2.1.1.Thực thể (tt)</vt:lpstr>
      <vt:lpstr>2.1.2.Mối kết hợp</vt:lpstr>
      <vt:lpstr>2.1.2.Mối kết hợp (tt)</vt:lpstr>
      <vt:lpstr>2.1.3.Vai trò</vt:lpstr>
      <vt:lpstr>2.1.3.Vai trò (tt)</vt:lpstr>
      <vt:lpstr>2.1.4.Bản số</vt:lpstr>
      <vt:lpstr>2.1.4.Bản số (tt)</vt:lpstr>
      <vt:lpstr>2.1.4.Bản số (tt)</vt:lpstr>
      <vt:lpstr>2.1.5.Thể hiện</vt:lpstr>
      <vt:lpstr>2.1.5.Thể hiện (tt)</vt:lpstr>
      <vt:lpstr>2.1.6.Thuộc tính</vt:lpstr>
      <vt:lpstr>2.1.6.Thuộc tính (tt)</vt:lpstr>
      <vt:lpstr>2.1.6.Thuộc tính (tt)</vt:lpstr>
      <vt:lpstr>2.2.Mô hình thực thể kết hợp mở rộng</vt:lpstr>
      <vt:lpstr>2.2.1.Cấu trúc phân cấp</vt:lpstr>
      <vt:lpstr>Ví dụ</vt:lpstr>
      <vt:lpstr>Ví dụ</vt:lpstr>
      <vt:lpstr>2.2.1.Cấu trúc phân cấp (tt)</vt:lpstr>
      <vt:lpstr>2.2.1.Cấu trúc phân cấp (tt)</vt:lpstr>
      <vt:lpstr>2.2.1.Cấu trúc phân cấp (tt)</vt:lpstr>
      <vt:lpstr>2.2.1.Cấu trúc phân cấp (tt)</vt:lpstr>
      <vt:lpstr>2.2.1.Cấu trúc phân cấp (tt)</vt:lpstr>
      <vt:lpstr>2.2.1.Cấu trúc phân cấp (tt)</vt:lpstr>
      <vt:lpstr>PowerPoint Presentation</vt:lpstr>
      <vt:lpstr>Ví dụ</vt:lpstr>
      <vt:lpstr>Ví dụ</vt:lpstr>
      <vt:lpstr>2.2.2.Tập con</vt:lpstr>
      <vt:lpstr>2.2.3.Thuộc tính kết hợp</vt:lpstr>
      <vt:lpstr>2.2.4.Định danh</vt:lpstr>
      <vt:lpstr>2.2.4.Định danh (tt)</vt:lpstr>
      <vt:lpstr>2.2.4.Định danh (tt)</vt:lpstr>
      <vt:lpstr>PowerPoint Presentation</vt:lpstr>
      <vt:lpstr>2.2.5.Mối kết hợp mở rộng</vt:lpstr>
      <vt:lpstr>Bài tập</vt:lpstr>
      <vt:lpstr>PowerPoint Presentation</vt:lpstr>
      <vt:lpstr>2.3. Quy tắc mô hình hóa.</vt:lpstr>
      <vt:lpstr>2.3. Quy tắc mô hình hóa (tt)</vt:lpstr>
      <vt:lpstr>2.3. Quy tắc mô hình hóa (tt)</vt:lpstr>
      <vt:lpstr>2.3. Quy tắc mô hình hóa (tt)</vt:lpstr>
      <vt:lpstr>2.3. Quy tắc mô hình hóa (tt)</vt:lpstr>
      <vt:lpstr>2.3. Quy tắc mô hình hóa (tt)</vt:lpstr>
      <vt:lpstr>2.3. Quy tắc mô hình hóa (tt)</vt:lpstr>
      <vt:lpstr>2.3. Quy tắc mô hình hóa (tt)</vt:lpstr>
      <vt:lpstr>2.4. Các kiểu thực thể con </vt:lpstr>
      <vt:lpstr>2.4. Các kiểu thực thể con (tt)</vt:lpstr>
      <vt:lpstr>2.4. Các kiểu thực thể con (tt)</vt:lpstr>
      <vt:lpstr>2.5. Tiêu chuẩn lựa chọn khái niệm</vt:lpstr>
      <vt:lpstr>Thực thể hay không là thực thể?</vt:lpstr>
      <vt:lpstr>Thực thể hay không là thực thể?</vt:lpstr>
      <vt:lpstr>Thực thể hay thuộc tính?</vt:lpstr>
      <vt:lpstr>Tổng quát hóa hay thuộc tính?</vt:lpstr>
      <vt:lpstr>Thuộc tính kết hợp hay đơn?</vt:lpstr>
      <vt:lpstr>Mối kết hợp hay thực thể?</vt:lpstr>
      <vt:lpstr>Mối kết hợp hay thực thể?</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dữ liệu nâng cao</dc:title>
  <dc:creator>Windows User</dc:creator>
  <cp:lastModifiedBy>HUFLIT - Nguyện Lê Minh</cp:lastModifiedBy>
  <cp:revision>73</cp:revision>
  <dcterms:created xsi:type="dcterms:W3CDTF">2018-12-22T08:13:35Z</dcterms:created>
  <dcterms:modified xsi:type="dcterms:W3CDTF">2021-03-02T00:26:46Z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0x01010077252277BDF55D44A62712C76FE01A4B</vt:lpwstr>
  </property>
</Properties>
</file>