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58"/>
  </p:notesMasterIdLst>
  <p:sldIdLst>
    <p:sldId id="256" r:id="rId2"/>
    <p:sldId id="258" r:id="rId3"/>
    <p:sldId id="259" r:id="rId4"/>
    <p:sldId id="276" r:id="rId5"/>
    <p:sldId id="277" r:id="rId6"/>
    <p:sldId id="261" r:id="rId7"/>
    <p:sldId id="266" r:id="rId8"/>
    <p:sldId id="262" r:id="rId9"/>
    <p:sldId id="264" r:id="rId10"/>
    <p:sldId id="265" r:id="rId11"/>
    <p:sldId id="260" r:id="rId12"/>
    <p:sldId id="311" r:id="rId13"/>
    <p:sldId id="310" r:id="rId14"/>
    <p:sldId id="267" r:id="rId15"/>
    <p:sldId id="268" r:id="rId16"/>
    <p:sldId id="269" r:id="rId17"/>
    <p:sldId id="314" r:id="rId18"/>
    <p:sldId id="270" r:id="rId19"/>
    <p:sldId id="271" r:id="rId20"/>
    <p:sldId id="272" r:id="rId21"/>
    <p:sldId id="273" r:id="rId22"/>
    <p:sldId id="274" r:id="rId23"/>
    <p:sldId id="279" r:id="rId24"/>
    <p:sldId id="312" r:id="rId25"/>
    <p:sldId id="275" r:id="rId26"/>
    <p:sldId id="278" r:id="rId27"/>
    <p:sldId id="280" r:id="rId28"/>
    <p:sldId id="281" r:id="rId29"/>
    <p:sldId id="282" r:id="rId30"/>
    <p:sldId id="289" r:id="rId31"/>
    <p:sldId id="283" r:id="rId32"/>
    <p:sldId id="313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04" r:id="rId51"/>
    <p:sldId id="307" r:id="rId52"/>
    <p:sldId id="308" r:id="rId53"/>
    <p:sldId id="309" r:id="rId54"/>
    <p:sldId id="315" r:id="rId55"/>
    <p:sldId id="316" r:id="rId56"/>
    <p:sldId id="317" r:id="rId5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68" autoAdjust="0"/>
  </p:normalViewPr>
  <p:slideViewPr>
    <p:cSldViewPr snapToGrid="0">
      <p:cViewPr varScale="1">
        <p:scale>
          <a:sx n="50" d="100"/>
          <a:sy n="50" d="100"/>
        </p:scale>
        <p:origin x="12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6CC88-9DAA-44B2-A76F-0981176B7905}" type="datetimeFigureOut">
              <a:rPr lang="en-US" smtClean="0"/>
              <a:t>22/03/2021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43178-19F9-4766-B3C5-0CE1B1C8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8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u="sng" dirty="0" err="1">
                <a:sym typeface="Symbol" panose="05050102010706020507" pitchFamily="18" charset="2"/>
              </a:rPr>
              <a:t>Ghi</a:t>
            </a:r>
            <a:r>
              <a:rPr lang="en-US" sz="2000" i="1" u="sng" dirty="0">
                <a:sym typeface="Symbol" panose="05050102010706020507" pitchFamily="18" charset="2"/>
              </a:rPr>
              <a:t> </a:t>
            </a:r>
            <a:r>
              <a:rPr lang="en-US" sz="2000" i="1" u="sng" dirty="0" err="1">
                <a:sym typeface="Symbol" panose="05050102010706020507" pitchFamily="18" charset="2"/>
              </a:rPr>
              <a:t>chú</a:t>
            </a:r>
            <a:r>
              <a:rPr lang="en-US" sz="2000" i="1" u="sng" dirty="0">
                <a:sym typeface="Symbol" panose="05050102010706020507" pitchFamily="18" charset="2"/>
              </a:rPr>
              <a:t>:</a:t>
            </a:r>
            <a:r>
              <a:rPr lang="en-US" sz="2000" dirty="0">
                <a:sym typeface="Symbol" panose="05050102010706020507" pitchFamily="18" charset="2"/>
              </a:rPr>
              <a:t> X,Y hay XY </a:t>
            </a:r>
            <a:r>
              <a:rPr lang="en-US" sz="2000" dirty="0" err="1">
                <a:sym typeface="Symbol" panose="05050102010706020507" pitchFamily="18" charset="2"/>
              </a:rPr>
              <a:t>có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nghĩa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là</a:t>
            </a:r>
            <a:r>
              <a:rPr lang="en-US" sz="2000" dirty="0">
                <a:sym typeface="Symbol" panose="05050102010706020507" pitchFamily="18" charset="2"/>
              </a:rPr>
              <a:t> X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/>
              <a:t>Tuy nhiên, Việc xây dựng bao đóng F</a:t>
            </a:r>
            <a:r>
              <a:rPr lang="vi-VN" sz="1200" baseline="-25000" dirty="0"/>
              <a:t>Q</a:t>
            </a:r>
            <a:r>
              <a:rPr lang="vi-VN" sz="1200" baseline="30000" dirty="0"/>
              <a:t>+</a:t>
            </a:r>
            <a:r>
              <a:rPr lang="vi-VN" sz="1200" dirty="0"/>
              <a:t> tốn rất nhiều thời gian. Để giải quyết các bài toán trên người ta dựa vào 1 khái niệm mới, </a:t>
            </a:r>
            <a:r>
              <a:rPr lang="vi-VN" sz="1200" i="1" dirty="0">
                <a:solidFill>
                  <a:schemeClr val="accent2"/>
                </a:solidFill>
              </a:rPr>
              <a:t>Bao đóng của một tập thuộc tính.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solidFill>
                  <a:schemeClr val="accent2"/>
                </a:solidFill>
              </a:rPr>
              <a:t>F</a:t>
            </a:r>
            <a:r>
              <a:rPr lang="vi-VN" sz="1200" baseline="30000">
                <a:solidFill>
                  <a:schemeClr val="accent2"/>
                </a:solidFill>
              </a:rPr>
              <a:t>+</a:t>
            </a:r>
            <a:r>
              <a:rPr lang="en-US" sz="1200" baseline="30000">
                <a:solidFill>
                  <a:schemeClr val="accent2"/>
                </a:solidFill>
              </a:rPr>
              <a:t> </a:t>
            </a:r>
            <a:r>
              <a:rPr lang="vi-VN" sz="1200">
                <a:solidFill>
                  <a:schemeClr val="accent2"/>
                </a:solidFill>
              </a:rPr>
              <a:t> </a:t>
            </a:r>
            <a:r>
              <a:rPr lang="en-US" sz="1200">
                <a:solidFill>
                  <a:schemeClr val="accent2"/>
                </a:solidFill>
              </a:rPr>
              <a:t>bao đóng</a:t>
            </a:r>
            <a:r>
              <a:rPr lang="en-US" sz="1200" baseline="0">
                <a:solidFill>
                  <a:schemeClr val="accent2"/>
                </a:solidFill>
              </a:rPr>
              <a:t> của phụ thuộc hàm F </a:t>
            </a:r>
            <a:r>
              <a:rPr lang="vi-VN" sz="1200">
                <a:solidFill>
                  <a:schemeClr val="accent2"/>
                </a:solidFill>
              </a:rPr>
              <a:t>= </a:t>
            </a:r>
            <a:r>
              <a:rPr lang="en-US" sz="1200">
                <a:solidFill>
                  <a:schemeClr val="accent2"/>
                </a:solidFill>
              </a:rPr>
              <a:t>bao đóng</a:t>
            </a:r>
            <a:r>
              <a:rPr lang="en-US" sz="1200" baseline="0">
                <a:solidFill>
                  <a:schemeClr val="accent2"/>
                </a:solidFill>
              </a:rPr>
              <a:t> của phụ thuộc hàm </a:t>
            </a:r>
            <a:r>
              <a:rPr lang="vi-VN" sz="1200">
                <a:solidFill>
                  <a:schemeClr val="accent2"/>
                </a:solidFill>
              </a:rPr>
              <a:t>G</a:t>
            </a:r>
            <a:r>
              <a:rPr lang="vi-VN" sz="1200" baseline="30000">
                <a:solidFill>
                  <a:schemeClr val="accent2"/>
                </a:solidFill>
              </a:rPr>
              <a:t>+</a:t>
            </a:r>
            <a:r>
              <a:rPr lang="vi-VN" sz="1200">
                <a:solidFill>
                  <a:schemeClr val="accent2"/>
                </a:solidFill>
              </a:rPr>
              <a:t>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1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null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Lãng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Khó</a:t>
            </a:r>
            <a:r>
              <a:rPr lang="en-US" baseline="0" dirty="0"/>
              <a:t> </a:t>
            </a:r>
            <a:r>
              <a:rPr lang="en-US" baseline="0" dirty="0" err="1"/>
              <a:t>khăn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Khó</a:t>
            </a:r>
            <a:r>
              <a:rPr lang="en-US" baseline="0" dirty="0"/>
              <a:t> </a:t>
            </a:r>
            <a:r>
              <a:rPr lang="en-US" baseline="0" dirty="0" err="1"/>
              <a:t>khăn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/>
              <a:t>Ví dụ: Xét lịch xếp lớp của một trường học trong một ngày, ta thấy có mối quan hệ dữ liệu như sau: "Nếu ta biết được tên giáo viên và giờ dạy, ta sẽ biết được lớp nào đang học."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SOHD,MAMH </a:t>
            </a:r>
            <a:r>
              <a:rPr lang="en-US" dirty="0">
                <a:sym typeface="Wingdings" panose="05000000000000000000" pitchFamily="2" charset="2"/>
              </a:rPr>
              <a:t> SOLUONG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Pht</a:t>
            </a:r>
            <a:r>
              <a:rPr lang="en-US" baseline="0"/>
              <a:t> định nghĩa trên lược đồ quan hệ phải thỏa với mọi thể hiện của quan hệ</a:t>
            </a:r>
          </a:p>
          <a:p>
            <a:r>
              <a:rPr lang="en-US" baseline="0"/>
              <a:t>tenPhim</a:t>
            </a:r>
            <a:r>
              <a:rPr lang="en-US" baseline="0">
                <a:sym typeface="Wingdings" panose="05000000000000000000" pitchFamily="2" charset="2"/>
              </a:rPr>
              <a:t>loaiPhim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3178-19F9-4766-B3C5-0CE1B1C8D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7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89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64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253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608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64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465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58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68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54018"/>
            <a:ext cx="10972801" cy="788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219204"/>
            <a:ext cx="10972801" cy="4911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07EDF-33C8-497D-BFD1-C4276D811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05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171325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23544"/>
            <a:ext cx="9601196" cy="104389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10871"/>
            <a:ext cx="9601196" cy="4392705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7288" y="5924176"/>
            <a:ext cx="54269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1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2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8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3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22/03/2021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902" y="1871131"/>
            <a:ext cx="7550590" cy="1515533"/>
          </a:xfrm>
        </p:spPr>
        <p:txBody>
          <a:bodyPr/>
          <a:lstStyle/>
          <a:p>
            <a:r>
              <a:rPr lang="en-US" sz="4800" b="1"/>
              <a:t>Chương 3. </a:t>
            </a:r>
            <a:br>
              <a:rPr lang="en-US" sz="4800" b="1"/>
            </a:br>
            <a:r>
              <a:rPr lang="en-US" sz="4800" b="1"/>
              <a:t>Phụ thuộc hàm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Minh </a:t>
            </a:r>
            <a:r>
              <a:rPr lang="en-US" dirty="0" err="1"/>
              <a:t>Nguyện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71111E60-17DE-4834-A676-9A273F9D2384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en-US" altLang="en-US" sz="1000"/>
          </a:p>
        </p:txBody>
      </p:sp>
      <p:sp>
        <p:nvSpPr>
          <p:cNvPr id="267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498" y="663491"/>
            <a:ext cx="10972800" cy="789384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graphicFrame>
        <p:nvGraphicFramePr>
          <p:cNvPr id="590913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23069"/>
              </p:ext>
            </p:extLst>
          </p:nvPr>
        </p:nvGraphicFramePr>
        <p:xfrm>
          <a:off x="2225279" y="3388242"/>
          <a:ext cx="3108721" cy="2133600"/>
        </p:xfrm>
        <a:graphic>
          <a:graphicData uri="http://schemas.openxmlformats.org/drawingml/2006/table">
            <a:tbl>
              <a:tblPr/>
              <a:tblGrid>
                <a:gridCol w="77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1452" marR="914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91452" marR="914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91452" marR="914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91452" marR="914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b3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L="91452" marR="914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marL="91452" marR="91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301" name="Text Box 66"/>
          <p:cNvSpPr txBox="1">
            <a:spLocks noChangeArrowheads="1"/>
          </p:cNvSpPr>
          <p:nvPr/>
        </p:nvSpPr>
        <p:spPr bwMode="auto">
          <a:xfrm>
            <a:off x="5714999" y="3540643"/>
            <a:ext cx="46389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dirty="0" err="1">
                <a:latin typeface="Tahoma" panose="020B0604030504040204" pitchFamily="34" charset="0"/>
              </a:rPr>
              <a:t>Phụ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thuộc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nào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sau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đây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thỏa</a:t>
            </a:r>
            <a:r>
              <a:rPr lang="en-US" sz="2000" dirty="0">
                <a:latin typeface="Tahoma" panose="020B0604030504040204" pitchFamily="34" charset="0"/>
              </a:rPr>
              <a:t> r? D</a:t>
            </a:r>
            <a:r>
              <a:rPr lang="en-US" sz="2000" dirty="0">
                <a:latin typeface="Tahoma" panose="020B0604030504040204" pitchFamily="34" charset="0"/>
                <a:sym typeface="Wingdings" panose="05000000000000000000" pitchFamily="2" charset="2"/>
              </a:rPr>
              <a:t>A; ACD; CDA; DB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267302" name="Text Box 67"/>
          <p:cNvSpPr txBox="1">
            <a:spLocks noChangeArrowheads="1"/>
          </p:cNvSpPr>
          <p:nvPr/>
        </p:nvSpPr>
        <p:spPr bwMode="auto">
          <a:xfrm>
            <a:off x="1905000" y="1933354"/>
            <a:ext cx="38153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Cho </a:t>
            </a:r>
            <a:r>
              <a:rPr lang="en-US" sz="2000" dirty="0" err="1">
                <a:latin typeface="Tahoma" panose="020B0604030504040204" pitchFamily="34" charset="0"/>
              </a:rPr>
              <a:t>lược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đồ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quan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</a:rPr>
              <a:t> Q(ABCD), r </a:t>
            </a:r>
            <a:r>
              <a:rPr lang="en-US" sz="2000" dirty="0" err="1">
                <a:latin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</a:rPr>
              <a:t> 1 </a:t>
            </a:r>
            <a:r>
              <a:rPr lang="en-US" sz="2000" dirty="0" err="1">
                <a:latin typeface="Tahoma" panose="020B0604030504040204" pitchFamily="34" charset="0"/>
              </a:rPr>
              <a:t>quan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trên</a:t>
            </a:r>
            <a:r>
              <a:rPr lang="en-US" sz="2000" dirty="0">
                <a:latin typeface="Tahoma" panose="020B0604030504040204" pitchFamily="34" charset="0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26688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30" y="2876786"/>
            <a:ext cx="8559210" cy="292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4892" y="1614902"/>
            <a:ext cx="958170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5" indent="-342915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15" indent="-342915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TenPhim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NamSX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ThoiLuong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LoaiPhim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XuongSX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DienVien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15" indent="-342915">
              <a:buNone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2" y="5803886"/>
            <a:ext cx="409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5" indent="-342915"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6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8" y="2295524"/>
            <a:ext cx="5692627" cy="27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985962"/>
            <a:ext cx="9353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Amstrong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vi-VN" b="1" dirty="0">
                <a:solidFill>
                  <a:schemeClr val="accent2"/>
                </a:solidFill>
              </a:rPr>
              <a:t>a)Hệ tiên đề Amstrong:</a:t>
            </a:r>
          </a:p>
          <a:p>
            <a:r>
              <a:rPr lang="vi-VN" b="1" dirty="0"/>
              <a:t>Cho lược đồ quan hệ Q và X, Y, W, Z </a:t>
            </a:r>
            <a:r>
              <a:rPr lang="vi-VN" b="1" dirty="0">
                <a:sym typeface="Symbol" panose="05050102010706020507" pitchFamily="18" charset="2"/>
              </a:rPr>
              <a:t> Q</a:t>
            </a:r>
            <a:r>
              <a:rPr lang="vi-VN" b="1" baseline="30000" dirty="0">
                <a:sym typeface="Symbol" panose="05050102010706020507" pitchFamily="18" charset="2"/>
              </a:rPr>
              <a:t>+</a:t>
            </a:r>
            <a:r>
              <a:rPr lang="vi-VN" b="1" dirty="0">
                <a:sym typeface="Symbol" panose="05050102010706020507" pitchFamily="18" charset="2"/>
              </a:rPr>
              <a:t>.</a:t>
            </a:r>
          </a:p>
          <a:p>
            <a:r>
              <a:rPr lang="es-ES" dirty="0"/>
              <a:t>LD1: </a:t>
            </a:r>
            <a:r>
              <a:rPr lang="es-ES" dirty="0" err="1"/>
              <a:t>Luật</a:t>
            </a:r>
            <a:r>
              <a:rPr lang="es-ES" dirty="0"/>
              <a:t> </a:t>
            </a:r>
            <a:r>
              <a:rPr lang="es-ES" dirty="0" err="1"/>
              <a:t>phản</a:t>
            </a:r>
            <a:r>
              <a:rPr lang="es-ES" dirty="0"/>
              <a:t> </a:t>
            </a:r>
            <a:r>
              <a:rPr lang="es-ES" dirty="0" err="1"/>
              <a:t>xạ</a:t>
            </a:r>
            <a:r>
              <a:rPr lang="es-ES" dirty="0"/>
              <a:t>:		Y </a:t>
            </a:r>
            <a:r>
              <a:rPr lang="es-ES" dirty="0">
                <a:sym typeface="Symbol" panose="05050102010706020507" pitchFamily="18" charset="2"/>
              </a:rPr>
              <a:t> X ==&gt; X  Y</a:t>
            </a:r>
          </a:p>
          <a:p>
            <a:r>
              <a:rPr lang="fr-FR" dirty="0"/>
              <a:t>LD2: </a:t>
            </a:r>
            <a:r>
              <a:rPr lang="fr-FR" dirty="0" err="1"/>
              <a:t>Luật</a:t>
            </a:r>
            <a:r>
              <a:rPr lang="fr-FR" dirty="0"/>
              <a:t> </a:t>
            </a:r>
            <a:r>
              <a:rPr lang="fr-FR" dirty="0" err="1"/>
              <a:t>thêm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:	</a:t>
            </a:r>
            <a:r>
              <a:rPr lang="fr-FR" dirty="0" err="1"/>
              <a:t>Nếu</a:t>
            </a:r>
            <a:r>
              <a:rPr lang="fr-FR" dirty="0"/>
              <a:t> X </a:t>
            </a:r>
            <a:r>
              <a:rPr lang="fr-FR" dirty="0">
                <a:sym typeface="Symbol" panose="05050102010706020507" pitchFamily="18" charset="2"/>
              </a:rPr>
              <a:t> Y </a:t>
            </a:r>
            <a:r>
              <a:rPr lang="fr-FR" dirty="0" err="1">
                <a:sym typeface="Symbol" panose="05050102010706020507" pitchFamily="18" charset="2"/>
              </a:rPr>
              <a:t>và</a:t>
            </a:r>
            <a:r>
              <a:rPr lang="fr-FR" dirty="0">
                <a:sym typeface="Symbol" panose="05050102010706020507" pitchFamily="18" charset="2"/>
              </a:rPr>
              <a:t> Z </a:t>
            </a:r>
            <a:r>
              <a:rPr lang="en-US" dirty="0">
                <a:sym typeface="Symbol" panose="05050102010706020507" pitchFamily="18" charset="2"/>
              </a:rPr>
              <a:t></a:t>
            </a:r>
            <a:r>
              <a:rPr lang="fr-FR" dirty="0">
                <a:sym typeface="Symbol" panose="05050102010706020507" pitchFamily="18" charset="2"/>
              </a:rPr>
              <a:t> W </a:t>
            </a:r>
            <a:r>
              <a:rPr lang="fr-FR" dirty="0" err="1">
                <a:sym typeface="Symbol" panose="05050102010706020507" pitchFamily="18" charset="2"/>
              </a:rPr>
              <a:t>thì</a:t>
            </a:r>
            <a:r>
              <a:rPr lang="fr-FR" dirty="0">
                <a:sym typeface="Symbol" panose="05050102010706020507" pitchFamily="18" charset="2"/>
              </a:rPr>
              <a:t> X,W  Y,Z</a:t>
            </a:r>
          </a:p>
          <a:p>
            <a:r>
              <a:rPr lang="fr-FR" dirty="0"/>
              <a:t>LD3: </a:t>
            </a:r>
            <a:r>
              <a:rPr lang="fr-FR" dirty="0" err="1"/>
              <a:t>Luật</a:t>
            </a:r>
            <a:r>
              <a:rPr lang="fr-FR" dirty="0"/>
              <a:t> </a:t>
            </a:r>
            <a:r>
              <a:rPr lang="fr-FR" dirty="0" err="1"/>
              <a:t>bắc</a:t>
            </a:r>
            <a:r>
              <a:rPr lang="fr-FR" dirty="0"/>
              <a:t> </a:t>
            </a:r>
            <a:r>
              <a:rPr lang="fr-FR" dirty="0" err="1"/>
              <a:t>cầu</a:t>
            </a:r>
            <a:r>
              <a:rPr lang="fr-FR" dirty="0"/>
              <a:t>: 	</a:t>
            </a:r>
            <a:r>
              <a:rPr lang="fr-FR" dirty="0" err="1"/>
              <a:t>Nếu</a:t>
            </a:r>
            <a:r>
              <a:rPr lang="fr-FR" dirty="0"/>
              <a:t>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 </a:t>
            </a:r>
            <a:r>
              <a:rPr lang="fr-FR" dirty="0" err="1"/>
              <a:t>và</a:t>
            </a:r>
            <a:r>
              <a:rPr lang="fr-FR" dirty="0"/>
              <a:t> Y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Z </a:t>
            </a:r>
            <a:r>
              <a:rPr lang="fr-FR" dirty="0" err="1"/>
              <a:t>thì</a:t>
            </a:r>
            <a:r>
              <a:rPr lang="fr-FR" dirty="0"/>
              <a:t>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Z</a:t>
            </a:r>
          </a:p>
          <a:p>
            <a:pPr>
              <a:buFontTx/>
              <a:buNone/>
            </a:pPr>
            <a:r>
              <a:rPr lang="vi-VN" b="1" dirty="0">
                <a:solidFill>
                  <a:schemeClr val="accent2"/>
                </a:solidFill>
              </a:rPr>
              <a:t>b)Một số luật dẫn suy từ hệ tiên đề Amstrong:</a:t>
            </a:r>
          </a:p>
          <a:p>
            <a:r>
              <a:rPr lang="fr-FR" dirty="0"/>
              <a:t>LD4: </a:t>
            </a:r>
            <a:r>
              <a:rPr lang="fr-FR" dirty="0" err="1"/>
              <a:t>Luật</a:t>
            </a:r>
            <a:r>
              <a:rPr lang="fr-FR" dirty="0"/>
              <a:t> </a:t>
            </a:r>
            <a:r>
              <a:rPr lang="fr-FR" dirty="0" err="1"/>
              <a:t>phân</a:t>
            </a:r>
            <a:r>
              <a:rPr lang="fr-FR" dirty="0"/>
              <a:t> </a:t>
            </a:r>
            <a:r>
              <a:rPr lang="fr-FR" dirty="0" err="1"/>
              <a:t>rã</a:t>
            </a:r>
            <a:r>
              <a:rPr lang="fr-FR" dirty="0"/>
              <a:t>:	</a:t>
            </a:r>
            <a:r>
              <a:rPr lang="fr-FR" dirty="0" err="1"/>
              <a:t>Nếu</a:t>
            </a:r>
            <a:r>
              <a:rPr lang="fr-FR" dirty="0"/>
              <a:t> X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Y,Z </a:t>
            </a:r>
            <a:r>
              <a:rPr lang="fr-FR" dirty="0" err="1"/>
              <a:t>thì</a:t>
            </a:r>
            <a:r>
              <a:rPr lang="fr-FR" dirty="0"/>
              <a:t> X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Y </a:t>
            </a:r>
            <a:r>
              <a:rPr lang="fr-FR" dirty="0" err="1"/>
              <a:t>và</a:t>
            </a:r>
            <a:r>
              <a:rPr lang="fr-FR" dirty="0"/>
              <a:t> X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Z</a:t>
            </a:r>
          </a:p>
          <a:p>
            <a:r>
              <a:rPr lang="fr-FR" dirty="0"/>
              <a:t>LD5: </a:t>
            </a:r>
            <a:r>
              <a:rPr lang="fr-FR" dirty="0" err="1"/>
              <a:t>Luật</a:t>
            </a:r>
            <a:r>
              <a:rPr lang="fr-FR" dirty="0"/>
              <a:t> </a:t>
            </a:r>
            <a:r>
              <a:rPr lang="fr-FR" dirty="0" err="1"/>
              <a:t>hội</a:t>
            </a:r>
            <a:r>
              <a:rPr lang="fr-FR" dirty="0"/>
              <a:t>:	</a:t>
            </a:r>
            <a:r>
              <a:rPr lang="fr-FR" dirty="0" err="1"/>
              <a:t>Nếu</a:t>
            </a:r>
            <a:r>
              <a:rPr lang="fr-FR" dirty="0"/>
              <a:t> X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 </a:t>
            </a:r>
            <a:r>
              <a:rPr lang="fr-FR" dirty="0" err="1"/>
              <a:t>và</a:t>
            </a:r>
            <a:r>
              <a:rPr lang="fr-FR" dirty="0"/>
              <a:t>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Z </a:t>
            </a:r>
            <a:r>
              <a:rPr lang="fr-FR" dirty="0" err="1"/>
              <a:t>thì</a:t>
            </a:r>
            <a:r>
              <a:rPr lang="fr-FR" dirty="0"/>
              <a:t> X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Y,Z</a:t>
            </a:r>
          </a:p>
          <a:p>
            <a:r>
              <a:rPr lang="pl-PL" dirty="0"/>
              <a:t>LD6: Luật bắc cầu giả: Nếu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pl-PL" dirty="0"/>
              <a:t> Y và Y,Z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pl-PL" dirty="0"/>
              <a:t> W thì X,Z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pl-PL" dirty="0"/>
              <a:t> W</a:t>
            </a:r>
          </a:p>
        </p:txBody>
      </p:sp>
    </p:spTree>
    <p:extLst>
      <p:ext uri="{BB962C8B-B14F-4D97-AF65-F5344CB8AC3E}">
        <p14:creationId xmlns:p14="http://schemas.microsoft.com/office/powerpoint/2010/main" val="346362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20" indent="-457220">
              <a:defRPr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F.</a:t>
            </a:r>
          </a:p>
          <a:p>
            <a:pPr marL="457220" indent="-457220">
              <a:defRPr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X.</a:t>
            </a:r>
          </a:p>
          <a:p>
            <a:pPr marL="457220" indent="-457220">
              <a:defRPr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38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937599" y="2789276"/>
            <a:ext cx="815156" cy="4111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86001" y="2764466"/>
            <a:ext cx="829340" cy="4359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20" indent="-457220">
              <a:defRPr/>
            </a:pPr>
            <a:r>
              <a:rPr lang="en-US" dirty="0"/>
              <a:t>3.5.1.Bao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04541"/>
            <a:ext cx="9601196" cy="4392705"/>
          </a:xfrm>
        </p:spPr>
        <p:txBody>
          <a:bodyPr>
            <a:noAutofit/>
          </a:bodyPr>
          <a:lstStyle/>
          <a:p>
            <a:pPr marL="457220" indent="-457220">
              <a:lnSpc>
                <a:spcPct val="90000"/>
              </a:lnSpc>
              <a:defRPr/>
            </a:pP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(closure)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F (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F</a:t>
            </a:r>
            <a:r>
              <a:rPr lang="en-US" sz="2000" baseline="30000" dirty="0"/>
              <a:t>+</a:t>
            </a:r>
            <a:r>
              <a:rPr lang="en-US" sz="2000" dirty="0"/>
              <a:t>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F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Armstrong</a:t>
            </a:r>
          </a:p>
          <a:p>
            <a:pPr marL="457220" indent="-457220">
              <a:lnSpc>
                <a:spcPct val="90000"/>
              </a:lnSpc>
              <a:defRPr/>
            </a:pPr>
            <a:r>
              <a:rPr lang="en-US" sz="2000" dirty="0"/>
              <a:t>Cho </a:t>
            </a:r>
            <a:r>
              <a:rPr lang="en-US" sz="2000" dirty="0" err="1"/>
              <a:t>lược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Q(ABCDEGH)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</a:p>
          <a:p>
            <a:pPr marL="457220" indent="-457220">
              <a:lnSpc>
                <a:spcPct val="90000"/>
              </a:lnSpc>
              <a:buNone/>
              <a:defRPr/>
            </a:pPr>
            <a:r>
              <a:rPr lang="en-US" sz="2000" dirty="0"/>
              <a:t>	F ={AB</a:t>
            </a:r>
            <a:r>
              <a:rPr lang="en-US" sz="2000" dirty="0">
                <a:sym typeface="Wingdings" panose="05000000000000000000" pitchFamily="2" charset="2"/>
              </a:rPr>
              <a:t>C; BD; CDE; CEGH; GA</a:t>
            </a:r>
            <a:r>
              <a:rPr lang="en-US" sz="2000" dirty="0"/>
              <a:t>}.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Amstrong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AB </a:t>
            </a:r>
            <a:r>
              <a:rPr lang="en-US" sz="2000" dirty="0">
                <a:sym typeface="Wingdings" panose="05000000000000000000" pitchFamily="2" charset="2"/>
              </a:rPr>
              <a:t>E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/>
              <a:t>1. AB</a:t>
            </a:r>
            <a:r>
              <a:rPr lang="en-US" sz="2000" dirty="0">
                <a:sym typeface="Wingdings" panose="05000000000000000000" pitchFamily="2" charset="2"/>
              </a:rPr>
              <a:t>C (</a:t>
            </a:r>
            <a:r>
              <a:rPr lang="en-US" sz="2000" dirty="0" err="1">
                <a:sym typeface="Wingdings" panose="05000000000000000000" pitchFamily="2" charset="2"/>
              </a:rPr>
              <a:t>cho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trước</a:t>
            </a:r>
            <a:r>
              <a:rPr lang="en-US" sz="2000" dirty="0">
                <a:sym typeface="Wingdings" panose="05000000000000000000" pitchFamily="2" charset="2"/>
              </a:rPr>
              <a:t> f1)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>
                <a:sym typeface="Wingdings" panose="05000000000000000000" pitchFamily="2" charset="2"/>
              </a:rPr>
              <a:t>2. ABAB (</a:t>
            </a:r>
            <a:r>
              <a:rPr lang="en-US" sz="2000" dirty="0" err="1">
                <a:sym typeface="Wingdings" panose="05000000000000000000" pitchFamily="2" charset="2"/>
              </a:rPr>
              <a:t>Luật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phản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xạ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>
                <a:sym typeface="Wingdings" panose="05000000000000000000" pitchFamily="2" charset="2"/>
              </a:rPr>
              <a:t>3. ABB (</a:t>
            </a:r>
            <a:r>
              <a:rPr lang="en-US" sz="2000" dirty="0" err="1">
                <a:sym typeface="Wingdings" panose="05000000000000000000" pitchFamily="2" charset="2"/>
              </a:rPr>
              <a:t>luật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phân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rã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>
                <a:sym typeface="Wingdings" panose="05000000000000000000" pitchFamily="2" charset="2"/>
              </a:rPr>
              <a:t>4. BD (</a:t>
            </a:r>
            <a:r>
              <a:rPr lang="en-US" sz="2000" dirty="0" err="1">
                <a:sym typeface="Wingdings" panose="05000000000000000000" pitchFamily="2" charset="2"/>
              </a:rPr>
              <a:t>cho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trước</a:t>
            </a:r>
            <a:r>
              <a:rPr lang="en-US" sz="2000" dirty="0">
                <a:sym typeface="Wingdings" panose="05000000000000000000" pitchFamily="2" charset="2"/>
              </a:rPr>
              <a:t> (f2)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/>
              <a:t>5. AB</a:t>
            </a:r>
            <a:r>
              <a:rPr lang="en-US" sz="2000" dirty="0">
                <a:sym typeface="Wingdings" panose="05000000000000000000" pitchFamily="2" charset="2"/>
              </a:rPr>
              <a:t>D (</a:t>
            </a:r>
            <a:r>
              <a:rPr lang="en-US" sz="2000" dirty="0" err="1">
                <a:sym typeface="Wingdings" panose="05000000000000000000" pitchFamily="2" charset="2"/>
              </a:rPr>
              <a:t>bắc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cầu</a:t>
            </a:r>
            <a:r>
              <a:rPr lang="en-US" sz="2000" dirty="0">
                <a:sym typeface="Wingdings" panose="05000000000000000000" pitchFamily="2" charset="2"/>
              </a:rPr>
              <a:t> 3 &amp; 4)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/>
              <a:t>6. AB</a:t>
            </a:r>
            <a:r>
              <a:rPr lang="en-US" sz="2000" dirty="0">
                <a:sym typeface="Wingdings" panose="05000000000000000000" pitchFamily="2" charset="2"/>
              </a:rPr>
              <a:t>CD (</a:t>
            </a:r>
            <a:r>
              <a:rPr lang="en-US" sz="2000" dirty="0" err="1">
                <a:sym typeface="Wingdings" panose="05000000000000000000" pitchFamily="2" charset="2"/>
              </a:rPr>
              <a:t>hợp</a:t>
            </a:r>
            <a:r>
              <a:rPr lang="en-US" sz="2000" dirty="0">
                <a:sym typeface="Wingdings" panose="05000000000000000000" pitchFamily="2" charset="2"/>
              </a:rPr>
              <a:t> 1 &amp; 5)</a:t>
            </a:r>
            <a:r>
              <a:rPr lang="en-US" sz="2000" dirty="0"/>
              <a:t> 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/>
              <a:t>7. CD </a:t>
            </a:r>
            <a:r>
              <a:rPr lang="en-US" sz="2000" dirty="0">
                <a:sym typeface="Wingdings" panose="05000000000000000000" pitchFamily="2" charset="2"/>
              </a:rPr>
              <a:t>E (</a:t>
            </a:r>
            <a:r>
              <a:rPr lang="en-US" sz="2000" dirty="0" err="1">
                <a:sym typeface="Wingdings" panose="05000000000000000000" pitchFamily="2" charset="2"/>
              </a:rPr>
              <a:t>cho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trước</a:t>
            </a:r>
            <a:r>
              <a:rPr lang="en-US" sz="2000" dirty="0">
                <a:sym typeface="Wingdings" panose="05000000000000000000" pitchFamily="2" charset="2"/>
              </a:rPr>
              <a:t> f3)</a:t>
            </a:r>
          </a:p>
          <a:p>
            <a:pPr marL="893273" lvl="1" indent="-433937">
              <a:lnSpc>
                <a:spcPct val="90000"/>
              </a:lnSpc>
              <a:defRPr/>
            </a:pPr>
            <a:r>
              <a:rPr lang="en-US" sz="2000" dirty="0">
                <a:sym typeface="Wingdings" panose="05000000000000000000" pitchFamily="2" charset="2"/>
              </a:rPr>
              <a:t>8. ABE (</a:t>
            </a:r>
            <a:r>
              <a:rPr lang="en-US" sz="2000" dirty="0" err="1">
                <a:sym typeface="Wingdings" panose="05000000000000000000" pitchFamily="2" charset="2"/>
              </a:rPr>
              <a:t>bắc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cầu</a:t>
            </a:r>
            <a:r>
              <a:rPr lang="en-US" sz="2000" dirty="0">
                <a:sym typeface="Wingdings" panose="05000000000000000000" pitchFamily="2" charset="2"/>
              </a:rPr>
              <a:t> 6 &amp; 7). </a:t>
            </a:r>
            <a:r>
              <a:rPr lang="en-US" sz="2000" dirty="0" err="1">
                <a:sym typeface="Wingdings" panose="05000000000000000000" pitchFamily="2" charset="2"/>
              </a:rPr>
              <a:t>Kết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thúc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4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20" indent="-457220">
              <a:defRPr/>
            </a:pPr>
            <a:r>
              <a:rPr lang="en-US" dirty="0"/>
              <a:t>3.5.1.Bao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04541"/>
            <a:ext cx="9601196" cy="43927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b. </a:t>
            </a:r>
            <a:r>
              <a:rPr lang="en-US" sz="2000" dirty="0" err="1">
                <a:sym typeface="Wingdings" panose="05000000000000000000" pitchFamily="2" charset="2"/>
              </a:rPr>
              <a:t>Tìm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chuỗi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suy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diễn</a:t>
            </a:r>
            <a:r>
              <a:rPr lang="en-US" sz="2000" dirty="0">
                <a:sym typeface="Wingdings" panose="05000000000000000000" pitchFamily="2" charset="2"/>
              </a:rPr>
              <a:t> AB  G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Cho F={XYW, YZ, WZP, WPQR, QX}. </a:t>
            </a:r>
            <a:r>
              <a:rPr lang="en-US" sz="2000" dirty="0" err="1">
                <a:sym typeface="Wingdings" panose="05000000000000000000" pitchFamily="2" charset="2"/>
              </a:rPr>
              <a:t>Chứng</a:t>
            </a:r>
            <a:r>
              <a:rPr lang="en-US" sz="2000" dirty="0">
                <a:sym typeface="Wingdings" panose="05000000000000000000" pitchFamily="2" charset="2"/>
              </a:rPr>
              <a:t> minh </a:t>
            </a:r>
            <a:r>
              <a:rPr lang="en-US" sz="2000" dirty="0" err="1">
                <a:sym typeface="Wingdings" panose="05000000000000000000" pitchFamily="2" charset="2"/>
              </a:rPr>
              <a:t>rằng</a:t>
            </a:r>
            <a:r>
              <a:rPr lang="en-US" sz="2000" dirty="0">
                <a:sym typeface="Wingdings" panose="05000000000000000000" pitchFamily="2" charset="2"/>
              </a:rPr>
              <a:t> XY P </a:t>
            </a:r>
            <a:r>
              <a:rPr lang="en-US" sz="2000" dirty="0">
                <a:sym typeface="Symbol" panose="05050102010706020507" pitchFamily="18" charset="2"/>
              </a:rPr>
              <a:t> F+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7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20" indent="-457220">
              <a:defRPr/>
            </a:pPr>
            <a:r>
              <a:rPr lang="en-US" dirty="0"/>
              <a:t>3.5.2.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X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F,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X</a:t>
            </a:r>
            <a:r>
              <a:rPr lang="en-US" baseline="40000" dirty="0"/>
              <a:t>+</a:t>
            </a:r>
            <a:r>
              <a:rPr lang="en-US" baseline="-25000" dirty="0"/>
              <a:t>F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		X</a:t>
            </a:r>
            <a:r>
              <a:rPr lang="en-US" baseline="40000" dirty="0"/>
              <a:t>+</a:t>
            </a:r>
            <a:r>
              <a:rPr lang="en-US" baseline="-25000" dirty="0"/>
              <a:t>F </a:t>
            </a:r>
            <a:r>
              <a:rPr lang="en-US" dirty="0"/>
              <a:t>= {Y| X</a:t>
            </a:r>
            <a:r>
              <a:rPr lang="en-US" dirty="0">
                <a:sym typeface="Symbol" panose="05050102010706020507" pitchFamily="18" charset="2"/>
              </a:rPr>
              <a:t>Y </a:t>
            </a:r>
            <a:r>
              <a:rPr lang="en-US" dirty="0" err="1">
                <a:sym typeface="Symbol" panose="05050102010706020507" pitchFamily="18" charset="2"/>
              </a:rPr>
              <a:t>được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dẫn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từ</a:t>
            </a:r>
            <a:r>
              <a:rPr lang="en-US" dirty="0">
                <a:sym typeface="Symbol" panose="05050102010706020507" pitchFamily="18" charset="2"/>
              </a:rPr>
              <a:t> F</a:t>
            </a:r>
            <a:r>
              <a:rPr lang="en-US" dirty="0"/>
              <a:t>} </a:t>
            </a:r>
          </a:p>
          <a:p>
            <a:pPr lvl="1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	 X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X</a:t>
            </a:r>
            <a:r>
              <a:rPr lang="en-US" baseline="40000" dirty="0"/>
              <a:t>+</a:t>
            </a:r>
            <a:r>
              <a:rPr lang="en-US" baseline="-25000" dirty="0"/>
              <a:t>F </a:t>
            </a:r>
            <a:r>
              <a:rPr lang="en-US" dirty="0"/>
              <a:t>; 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X</a:t>
            </a:r>
            <a:r>
              <a:rPr lang="en-US" baseline="40000" dirty="0"/>
              <a:t>+</a:t>
            </a:r>
            <a:r>
              <a:rPr lang="en-US" baseline="-25000" dirty="0"/>
              <a:t>F </a:t>
            </a:r>
            <a:r>
              <a:rPr lang="en-US" dirty="0">
                <a:sym typeface="Symbol" panose="05050102010706020507" pitchFamily="18" charset="2"/>
              </a:rPr>
              <a:t> Q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endParaRPr lang="en-US" baseline="30000" dirty="0"/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 hay </a:t>
            </a:r>
            <a:r>
              <a:rPr lang="en-US" dirty="0" err="1"/>
              <a:t>không</a:t>
            </a:r>
            <a:r>
              <a:rPr lang="en-US" dirty="0"/>
              <a:t> (</a:t>
            </a:r>
            <a:r>
              <a:rPr lang="en-US" dirty="0" err="1"/>
              <a:t>f</a:t>
            </a:r>
            <a:r>
              <a:rPr lang="en-US" dirty="0" err="1">
                <a:sym typeface="Symbol" panose="05050102010706020507" pitchFamily="18" charset="2"/>
              </a:rPr>
              <a:t></a:t>
            </a:r>
            <a:r>
              <a:rPr lang="en-US" err="1">
                <a:sym typeface="Symbol" panose="05050102010706020507" pitchFamily="18" charset="2"/>
              </a:rPr>
              <a:t>F</a:t>
            </a:r>
            <a:r>
              <a:rPr lang="en-US" baseline="30000">
                <a:sym typeface="Symbol" panose="05050102010706020507" pitchFamily="18" charset="2"/>
              </a:rPr>
              <a:t>+</a:t>
            </a:r>
            <a:r>
              <a:rPr lang="en-US">
                <a:sym typeface="Symbol" panose="05050102010706020507" pitchFamily="18" charset="2"/>
              </a:rPr>
              <a:t>?</a:t>
            </a:r>
            <a:r>
              <a:rPr lang="en-US"/>
              <a:t>)</a:t>
            </a:r>
          </a:p>
          <a:p>
            <a:r>
              <a:rPr lang="en-US">
                <a:solidFill>
                  <a:srgbClr val="FF0000"/>
                </a:solidFill>
              </a:rPr>
              <a:t>Nhận xét: </a:t>
            </a:r>
            <a:r>
              <a:rPr lang="en-US" b="1"/>
              <a:t>Bao đóng của tập thuộc tính</a:t>
            </a:r>
            <a:r>
              <a:rPr lang="en-US"/>
              <a:t> X thực chất </a:t>
            </a:r>
            <a:r>
              <a:rPr lang="en-US" b="1"/>
              <a:t>là tập</a:t>
            </a:r>
            <a:r>
              <a:rPr lang="en-US"/>
              <a:t> tất cả các </a:t>
            </a:r>
            <a:r>
              <a:rPr lang="en-US" b="1"/>
              <a:t>thuộc tính</a:t>
            </a:r>
            <a:r>
              <a:rPr lang="en-US"/>
              <a:t> mà có thể suy ra nó từ </a:t>
            </a:r>
            <a:r>
              <a:rPr lang="en-US" b="1"/>
              <a:t>tập thuộc tính</a:t>
            </a:r>
            <a:r>
              <a:rPr lang="en-US"/>
              <a:t> X ban đầu.</a:t>
            </a:r>
          </a:p>
        </p:txBody>
      </p:sp>
    </p:spTree>
    <p:extLst>
      <p:ext uri="{BB962C8B-B14F-4D97-AF65-F5344CB8AC3E}">
        <p14:creationId xmlns:p14="http://schemas.microsoft.com/office/powerpoint/2010/main" val="334520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3544"/>
            <a:ext cx="10081435" cy="1043895"/>
          </a:xfrm>
        </p:spPr>
        <p:txBody>
          <a:bodyPr>
            <a:normAutofit fontScale="90000"/>
          </a:bodyPr>
          <a:lstStyle/>
          <a:p>
            <a:pPr marL="457220" indent="-457220">
              <a:defRPr/>
            </a:pPr>
            <a:r>
              <a:rPr lang="en-US" dirty="0"/>
              <a:t>3.5.3.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30115"/>
            <a:ext cx="9601196" cy="4392705"/>
          </a:xfrm>
        </p:spPr>
        <p:txBody>
          <a:bodyPr>
            <a:noAutofit/>
          </a:bodyPr>
          <a:lstStyle/>
          <a:p>
            <a:pPr marL="660431" indent="-660431">
              <a:spcBef>
                <a:spcPts val="0"/>
              </a:spcBef>
              <a:defRPr/>
            </a:pP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:     Q, F, X </a:t>
            </a:r>
            <a:r>
              <a:rPr lang="en-US" sz="2000" dirty="0">
                <a:sym typeface="Symbol" panose="05050102010706020507" pitchFamily="18" charset="2"/>
              </a:rPr>
              <a:t> Q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</a:p>
          <a:p>
            <a:pPr marL="660431" indent="-660431">
              <a:spcBef>
                <a:spcPts val="0"/>
              </a:spcBef>
              <a:defRPr/>
            </a:pPr>
            <a:r>
              <a:rPr lang="en-US" sz="2000" dirty="0" err="1">
                <a:sym typeface="Symbol" panose="05050102010706020507" pitchFamily="18" charset="2"/>
              </a:rPr>
              <a:t>Dữ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liệu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ra</a:t>
            </a:r>
            <a:r>
              <a:rPr lang="en-US" sz="2000" dirty="0">
                <a:sym typeface="Symbol" panose="05050102010706020507" pitchFamily="18" charset="2"/>
              </a:rPr>
              <a:t>:	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</a:p>
          <a:p>
            <a:pPr marL="660431" indent="-660431">
              <a:spcBef>
                <a:spcPts val="0"/>
              </a:spcBef>
              <a:defRPr/>
            </a:pPr>
            <a:r>
              <a:rPr lang="en-US" sz="2000" dirty="0" err="1">
                <a:sym typeface="Symbol" panose="05050102010706020507" pitchFamily="18" charset="2"/>
              </a:rPr>
              <a:t>Bước</a:t>
            </a:r>
            <a:r>
              <a:rPr lang="en-US" sz="2000" dirty="0">
                <a:sym typeface="Symbol" panose="05050102010706020507" pitchFamily="18" charset="2"/>
              </a:rPr>
              <a:t> 1: </a:t>
            </a:r>
            <a:r>
              <a:rPr lang="en-US" sz="2000" dirty="0" err="1">
                <a:sym typeface="Symbol" panose="05050102010706020507" pitchFamily="18" charset="2"/>
              </a:rPr>
              <a:t>Đặt</a:t>
            </a:r>
            <a:r>
              <a:rPr lang="en-US" sz="2000" dirty="0">
                <a:sym typeface="Symbol" panose="05050102010706020507" pitchFamily="18" charset="2"/>
              </a:rPr>
              <a:t> 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= X</a:t>
            </a:r>
          </a:p>
          <a:p>
            <a:pPr marL="660431" indent="-660431">
              <a:spcBef>
                <a:spcPts val="0"/>
              </a:spcBef>
              <a:defRPr/>
            </a:pPr>
            <a:r>
              <a:rPr lang="en-US" sz="2000" dirty="0" err="1">
                <a:sym typeface="Symbol" panose="05050102010706020507" pitchFamily="18" charset="2"/>
              </a:rPr>
              <a:t>Bước</a:t>
            </a:r>
            <a:r>
              <a:rPr lang="en-US" sz="2000" dirty="0">
                <a:sym typeface="Symbol" panose="05050102010706020507" pitchFamily="18" charset="2"/>
              </a:rPr>
              <a:t> 2: temp = 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f :  U </a:t>
            </a:r>
            <a:r>
              <a:rPr lang="en-US" sz="2000" dirty="0">
                <a:sym typeface="Wingdings" panose="05000000000000000000" pitchFamily="2" charset="2"/>
              </a:rPr>
              <a:t>V </a:t>
            </a:r>
            <a:r>
              <a:rPr lang="en-US" sz="2000" dirty="0">
                <a:sym typeface="Symbol" panose="05050102010706020507" pitchFamily="18" charset="2"/>
              </a:rPr>
              <a:t> F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	if(U  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		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= 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  V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		F = F – f</a:t>
            </a:r>
          </a:p>
          <a:p>
            <a:pPr marL="660431" indent="-660431">
              <a:spcBef>
                <a:spcPts val="0"/>
              </a:spcBef>
              <a:defRPr/>
            </a:pPr>
            <a:r>
              <a:rPr lang="en-US" sz="2000" dirty="0" err="1">
                <a:sym typeface="Symbol" panose="05050102010706020507" pitchFamily="18" charset="2"/>
              </a:rPr>
              <a:t>Bước</a:t>
            </a:r>
            <a:r>
              <a:rPr lang="en-US" sz="2000" dirty="0">
                <a:sym typeface="Symbol" panose="05050102010706020507" pitchFamily="18" charset="2"/>
              </a:rPr>
              <a:t> 3: if (X</a:t>
            </a:r>
            <a:r>
              <a:rPr lang="en-US" sz="2000" baseline="30000" dirty="0">
                <a:sym typeface="Symbol" panose="05050102010706020507" pitchFamily="18" charset="2"/>
              </a:rPr>
              <a:t>+</a:t>
            </a:r>
            <a:r>
              <a:rPr lang="en-US" sz="2000" dirty="0">
                <a:sym typeface="Symbol" panose="05050102010706020507" pitchFamily="18" charset="2"/>
              </a:rPr>
              <a:t>=Temp)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	“X+ </a:t>
            </a:r>
            <a:r>
              <a:rPr lang="en-US" sz="2000" dirty="0" err="1">
                <a:sym typeface="Symbol" panose="05050102010706020507" pitchFamily="18" charset="2"/>
              </a:rPr>
              <a:t>chính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là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kết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quả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cần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tìm</a:t>
            </a:r>
            <a:r>
              <a:rPr lang="en-US" sz="2000" dirty="0">
                <a:sym typeface="Symbol" panose="05050102010706020507" pitchFamily="18" charset="2"/>
              </a:rPr>
              <a:t>”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	</a:t>
            </a:r>
            <a:r>
              <a:rPr lang="en-US" sz="2000" dirty="0" err="1">
                <a:sym typeface="Symbol" panose="05050102010706020507" pitchFamily="18" charset="2"/>
              </a:rPr>
              <a:t>Dừng</a:t>
            </a:r>
            <a:endParaRPr lang="en-US" sz="2000" dirty="0">
              <a:sym typeface="Symbol" panose="05050102010706020507" pitchFamily="18" charset="2"/>
            </a:endParaRP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        else</a:t>
            </a:r>
          </a:p>
          <a:p>
            <a:pPr marL="660431" indent="-660431">
              <a:spcBef>
                <a:spcPts val="0"/>
              </a:spcBef>
              <a:buNone/>
              <a:defRPr/>
            </a:pPr>
            <a:r>
              <a:rPr lang="en-US" sz="2000" dirty="0">
                <a:sym typeface="Symbol" panose="05050102010706020507" pitchFamily="18" charset="2"/>
              </a:rPr>
              <a:t>				Quay </a:t>
            </a:r>
            <a:r>
              <a:rPr lang="en-US" sz="2000" dirty="0" err="1">
                <a:sym typeface="Symbol" panose="05050102010706020507" pitchFamily="18" charset="2"/>
              </a:rPr>
              <a:t>lại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bước</a:t>
            </a:r>
            <a:r>
              <a:rPr lang="en-US" sz="2000" dirty="0">
                <a:sym typeface="Symbol" panose="05050102010706020507" pitchFamily="18" charset="2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77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94960"/>
            <a:ext cx="9601196" cy="4899022"/>
          </a:xfrm>
        </p:spPr>
        <p:txBody>
          <a:bodyPr>
            <a:normAutofit/>
          </a:bodyPr>
          <a:lstStyle/>
          <a:p>
            <a:r>
              <a:rPr lang="en-US" dirty="0"/>
              <a:t>3.1.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3.2.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/>
              <a:t>3.4.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Amstrong</a:t>
            </a:r>
            <a:endParaRPr lang="en-US" dirty="0"/>
          </a:p>
          <a:p>
            <a:r>
              <a:rPr lang="en-US" dirty="0"/>
              <a:t>3.5.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  <a:p>
            <a:r>
              <a:rPr lang="en-US" dirty="0"/>
              <a:t>3.6.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  <a:p>
            <a:r>
              <a:rPr lang="en-US" dirty="0"/>
              <a:t>3.7.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r>
              <a:rPr lang="en-US" dirty="0"/>
              <a:t>3.8.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1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339" y="1704541"/>
            <a:ext cx="10155866" cy="4392705"/>
          </a:xfrm>
        </p:spPr>
        <p:txBody>
          <a:bodyPr>
            <a:noAutofit/>
          </a:bodyPr>
          <a:lstStyle/>
          <a:p>
            <a:pPr marL="457220" indent="-457220">
              <a:defRPr/>
            </a:pPr>
            <a:r>
              <a:rPr lang="en-US" sz="2400" dirty="0"/>
              <a:t>Cho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Q(ABCDEGH)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F</a:t>
            </a:r>
          </a:p>
          <a:p>
            <a:pPr marL="457220" indent="-457220">
              <a:defRPr/>
            </a:pPr>
            <a:r>
              <a:rPr lang="en-US" sz="2400" dirty="0"/>
              <a:t>F = { f1: B</a:t>
            </a:r>
            <a:r>
              <a:rPr lang="en-US" sz="2400" dirty="0">
                <a:sym typeface="Wingdings" panose="05000000000000000000" pitchFamily="2" charset="2"/>
              </a:rPr>
              <a:t>A,</a:t>
            </a:r>
            <a:r>
              <a:rPr lang="en-US" sz="2400" dirty="0"/>
              <a:t> f2: DA</a:t>
            </a:r>
            <a:r>
              <a:rPr lang="en-US" sz="2400" dirty="0">
                <a:sym typeface="Wingdings" panose="05000000000000000000" pitchFamily="2" charset="2"/>
              </a:rPr>
              <a:t>CE, f3: DH,   f4: GH C,   f5: AC D</a:t>
            </a:r>
            <a:r>
              <a:rPr lang="en-US" sz="2400" dirty="0"/>
              <a:t>} </a:t>
            </a:r>
          </a:p>
          <a:p>
            <a:pPr marL="0" indent="0"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X ={AC}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F</a:t>
            </a:r>
          </a:p>
          <a:p>
            <a:pPr marL="893273" lvl="1" indent="-433937">
              <a:buNone/>
              <a:defRPr/>
            </a:pP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b1: X</a:t>
            </a:r>
            <a:r>
              <a:rPr lang="en-US" baseline="30000" dirty="0"/>
              <a:t>+</a:t>
            </a:r>
            <a:r>
              <a:rPr lang="en-US" dirty="0"/>
              <a:t> = AC </a:t>
            </a:r>
          </a:p>
          <a:p>
            <a:pPr marL="893273" lvl="1" indent="-433937">
              <a:buNone/>
              <a:defRPr/>
            </a:pPr>
            <a:r>
              <a:rPr lang="en-US" dirty="0"/>
              <a:t>		 b2: X</a:t>
            </a:r>
            <a:r>
              <a:rPr lang="en-US" baseline="30000" dirty="0"/>
              <a:t>+</a:t>
            </a:r>
            <a:r>
              <a:rPr lang="en-US" dirty="0"/>
              <a:t>=ACD (f5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D </a:t>
            </a:r>
            <a:r>
              <a:rPr lang="en-US" dirty="0" err="1"/>
              <a:t>vào</a:t>
            </a:r>
            <a:r>
              <a:rPr lang="en-US" dirty="0"/>
              <a:t> X</a:t>
            </a:r>
            <a:r>
              <a:rPr lang="en-US" baseline="30000" dirty="0"/>
              <a:t>+</a:t>
            </a:r>
            <a:r>
              <a:rPr lang="en-US" dirty="0"/>
              <a:t>)</a:t>
            </a:r>
          </a:p>
          <a:p>
            <a:pPr marL="893273" lvl="1" indent="-433937">
              <a:buNone/>
              <a:defRPr/>
            </a:pPr>
            <a:r>
              <a:rPr lang="en-US" dirty="0"/>
              <a:t>		 b3: X</a:t>
            </a:r>
            <a:r>
              <a:rPr lang="en-US" baseline="30000" dirty="0"/>
              <a:t>+</a:t>
            </a:r>
            <a:r>
              <a:rPr lang="en-US" dirty="0"/>
              <a:t>=ACDE(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2, f2 </a:t>
            </a:r>
            <a:r>
              <a:rPr lang="en-US" dirty="0" err="1"/>
              <a:t>thỏa</a:t>
            </a:r>
            <a:r>
              <a:rPr lang="en-US" dirty="0"/>
              <a:t>)</a:t>
            </a:r>
          </a:p>
          <a:p>
            <a:pPr marL="893273" lvl="1" indent="-433937">
              <a:buNone/>
              <a:defRPr/>
            </a:pPr>
            <a:r>
              <a:rPr lang="en-US" dirty="0"/>
              <a:t>		       X</a:t>
            </a:r>
            <a:r>
              <a:rPr lang="en-US" baseline="30000" dirty="0"/>
              <a:t>+</a:t>
            </a:r>
            <a:r>
              <a:rPr lang="en-US" dirty="0"/>
              <a:t>=ACDEH(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2, f3 </a:t>
            </a:r>
            <a:r>
              <a:rPr lang="en-US" dirty="0" err="1"/>
              <a:t>thỏa</a:t>
            </a:r>
            <a:r>
              <a:rPr lang="en-US" dirty="0"/>
              <a:t>)</a:t>
            </a:r>
          </a:p>
          <a:p>
            <a:pPr marL="893273" lvl="1" indent="-433937">
              <a:buNone/>
              <a:defRPr/>
            </a:pPr>
            <a:r>
              <a:rPr lang="en-US" dirty="0"/>
              <a:t>		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X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tóan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X</a:t>
            </a:r>
            <a:r>
              <a:rPr lang="en-US" baseline="30000" dirty="0"/>
              <a:t>+</a:t>
            </a:r>
            <a:r>
              <a:rPr lang="en-US" dirty="0"/>
              <a:t> = ACDEH </a:t>
            </a:r>
          </a:p>
        </p:txBody>
      </p:sp>
    </p:spTree>
    <p:extLst>
      <p:ext uri="{BB962C8B-B14F-4D97-AF65-F5344CB8AC3E}">
        <p14:creationId xmlns:p14="http://schemas.microsoft.com/office/powerpoint/2010/main" val="6590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D9FF2843-79AA-4BA7-964E-04EF7FD776A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altLang="en-US" sz="1000"/>
          </a:p>
        </p:txBody>
      </p:sp>
      <p:sp>
        <p:nvSpPr>
          <p:cNvPr id="276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3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Q(ABCD)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F={</a:t>
            </a:r>
          </a:p>
          <a:p>
            <a:pPr marL="342915" indent="-342915">
              <a:buNone/>
              <a:defRPr/>
            </a:pPr>
            <a:r>
              <a:rPr lang="en-US" sz="2599" dirty="0"/>
              <a:t>			A</a:t>
            </a:r>
            <a:r>
              <a:rPr lang="en-US" sz="2599" dirty="0">
                <a:sym typeface="Wingdings" panose="05000000000000000000" pitchFamily="2" charset="2"/>
              </a:rPr>
              <a:t>D;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DA;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ABC</a:t>
            </a:r>
            <a:r>
              <a:rPr lang="en-US" sz="2599" dirty="0"/>
              <a:t>}</a:t>
            </a:r>
          </a:p>
          <a:p>
            <a:pPr marL="342915" indent="-342915">
              <a:buNone/>
              <a:defRPr/>
            </a:pPr>
            <a:r>
              <a:rPr lang="en-US" sz="2599" dirty="0" err="1"/>
              <a:t>Tìm</a:t>
            </a:r>
            <a:r>
              <a:rPr lang="en-US" sz="2599" dirty="0"/>
              <a:t> </a:t>
            </a:r>
            <a:r>
              <a:rPr lang="en-US" sz="2599" dirty="0" err="1"/>
              <a:t>bao</a:t>
            </a:r>
            <a:r>
              <a:rPr lang="en-US" sz="2599" dirty="0"/>
              <a:t> </a:t>
            </a:r>
            <a:r>
              <a:rPr lang="en-US" sz="2599" dirty="0" err="1"/>
              <a:t>đóng</a:t>
            </a:r>
            <a:r>
              <a:rPr lang="en-US" sz="2599" dirty="0"/>
              <a:t> </a:t>
            </a:r>
            <a:r>
              <a:rPr lang="en-US" sz="2599" dirty="0" err="1"/>
              <a:t>của</a:t>
            </a:r>
            <a:r>
              <a:rPr lang="en-US" sz="2599" dirty="0"/>
              <a:t> AC</a:t>
            </a:r>
            <a:r>
              <a:rPr lang="en-US" sz="2599" baseline="30000" dirty="0"/>
              <a:t>+</a:t>
            </a:r>
            <a:r>
              <a:rPr lang="en-US" sz="2599" dirty="0"/>
              <a:t> </a:t>
            </a:r>
            <a:r>
              <a:rPr lang="en-US" sz="2599" dirty="0" err="1"/>
              <a:t>dựa</a:t>
            </a:r>
            <a:r>
              <a:rPr lang="en-US" sz="2599" dirty="0"/>
              <a:t> </a:t>
            </a:r>
            <a:r>
              <a:rPr lang="en-US" sz="2599" dirty="0" err="1"/>
              <a:t>trên</a:t>
            </a:r>
            <a:r>
              <a:rPr lang="en-US" sz="2599" dirty="0"/>
              <a:t> F.</a:t>
            </a:r>
          </a:p>
          <a:p>
            <a:pPr marL="342915" indent="-342915">
              <a:buNone/>
              <a:defRPr/>
            </a:pPr>
            <a:endParaRPr lang="en-US" sz="2599" baseline="30000" dirty="0"/>
          </a:p>
        </p:txBody>
      </p:sp>
    </p:spTree>
    <p:extLst>
      <p:ext uri="{BB962C8B-B14F-4D97-AF65-F5344CB8AC3E}">
        <p14:creationId xmlns:p14="http://schemas.microsoft.com/office/powerpoint/2010/main" val="298477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B699B108-7449-4F07-96F2-2EDC12C89F3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en-US" sz="1000"/>
          </a:p>
        </p:txBody>
      </p:sp>
      <p:sp>
        <p:nvSpPr>
          <p:cNvPr id="277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4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15" indent="-342915">
              <a:lnSpc>
                <a:spcPct val="90000"/>
              </a:lnSpc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Q(ABCDEG)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F={  AB </a:t>
            </a:r>
            <a:r>
              <a:rPr lang="en-US" sz="2599" dirty="0">
                <a:sym typeface="Wingdings" panose="05000000000000000000" pitchFamily="2" charset="2"/>
              </a:rPr>
              <a:t> C;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/>
              <a:t>			C </a:t>
            </a:r>
            <a:r>
              <a:rPr lang="en-US" sz="2599" dirty="0">
                <a:sym typeface="Wingdings" panose="05000000000000000000" pitchFamily="2" charset="2"/>
              </a:rPr>
              <a:t> A;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BC D;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ACD B;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D EG;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BE C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CGBD;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CE AG }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/>
              <a:t>- X = {BD}, </a:t>
            </a:r>
            <a:r>
              <a:rPr lang="en-US" sz="2599" dirty="0" err="1"/>
              <a:t>Tìm</a:t>
            </a:r>
            <a:r>
              <a:rPr lang="en-US" sz="2599" dirty="0"/>
              <a:t> X</a:t>
            </a:r>
            <a:r>
              <a:rPr lang="en-US" sz="2599" baseline="30000" dirty="0"/>
              <a:t>+ </a:t>
            </a:r>
            <a:r>
              <a:rPr lang="en-US" sz="2599" dirty="0"/>
              <a:t>?</a:t>
            </a:r>
            <a:endParaRPr lang="en-US" sz="2599" baseline="30000" dirty="0"/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/>
              <a:t>- Y = {CG}, </a:t>
            </a:r>
            <a:r>
              <a:rPr lang="en-US" sz="2599" dirty="0" err="1"/>
              <a:t>Tìm</a:t>
            </a:r>
            <a:r>
              <a:rPr lang="en-US" sz="2599" dirty="0"/>
              <a:t> Y</a:t>
            </a:r>
            <a:r>
              <a:rPr lang="en-US" sz="2599" baseline="30000" dirty="0"/>
              <a:t>+ </a:t>
            </a:r>
            <a:r>
              <a:rPr lang="en-US" sz="2599" dirty="0"/>
              <a:t>?</a:t>
            </a:r>
            <a:endParaRPr lang="en-US" sz="2599" baseline="30000" dirty="0"/>
          </a:p>
          <a:p>
            <a:pPr marL="342915" indent="-342915">
              <a:lnSpc>
                <a:spcPct val="90000"/>
              </a:lnSpc>
              <a:buNone/>
              <a:defRPr/>
            </a:pPr>
            <a:endParaRPr lang="en-US" sz="2599" dirty="0"/>
          </a:p>
          <a:p>
            <a:pPr marL="342915" indent="-342915">
              <a:lnSpc>
                <a:spcPct val="90000"/>
              </a:lnSpc>
              <a:defRPr/>
            </a:pPr>
            <a:endParaRPr lang="en-US" sz="2599" dirty="0"/>
          </a:p>
        </p:txBody>
      </p:sp>
    </p:spTree>
    <p:extLst>
      <p:ext uri="{BB962C8B-B14F-4D97-AF65-F5344CB8AC3E}">
        <p14:creationId xmlns:p14="http://schemas.microsoft.com/office/powerpoint/2010/main" val="232907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vi-VN" sz="2400" dirty="0"/>
              <a:t>Hai tập PTH   F và G được gọi là tương đương với nhau nếu </a:t>
            </a:r>
            <a:r>
              <a:rPr lang="vi-VN" sz="2400" dirty="0">
                <a:solidFill>
                  <a:schemeClr val="accent2"/>
                </a:solidFill>
              </a:rPr>
              <a:t>F</a:t>
            </a:r>
            <a:r>
              <a:rPr lang="vi-VN" sz="2400" baseline="30000" dirty="0">
                <a:solidFill>
                  <a:schemeClr val="accent2"/>
                </a:solidFill>
              </a:rPr>
              <a:t>+</a:t>
            </a:r>
            <a:r>
              <a:rPr lang="vi-VN" sz="2400" dirty="0">
                <a:solidFill>
                  <a:schemeClr val="accent2"/>
                </a:solidFill>
              </a:rPr>
              <a:t> = G</a:t>
            </a:r>
            <a:r>
              <a:rPr lang="vi-VN" sz="2400" baseline="30000" dirty="0">
                <a:solidFill>
                  <a:schemeClr val="accent2"/>
                </a:solidFill>
              </a:rPr>
              <a:t>+</a:t>
            </a:r>
            <a:r>
              <a:rPr lang="vi-VN" sz="2400" dirty="0">
                <a:solidFill>
                  <a:schemeClr val="accent2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: </a:t>
            </a:r>
            <a:r>
              <a:rPr lang="en-US" sz="2400" dirty="0">
                <a:sym typeface="Symbol" panose="05050102010706020507" pitchFamily="18" charset="2"/>
              </a:rPr>
              <a:t>f  F </a:t>
            </a:r>
            <a:r>
              <a:rPr lang="en-US" sz="2400" dirty="0" err="1">
                <a:sym typeface="Symbol" panose="05050102010706020507" pitchFamily="18" charset="2"/>
              </a:rPr>
              <a:t>thì</a:t>
            </a:r>
            <a:r>
              <a:rPr lang="en-US" sz="2400" dirty="0">
                <a:sym typeface="Symbol" panose="05050102010706020507" pitchFamily="18" charset="2"/>
              </a:rPr>
              <a:t> f  G</a:t>
            </a:r>
            <a:r>
              <a:rPr lang="en-US" sz="2400" baseline="30000" dirty="0">
                <a:sym typeface="Symbol" panose="05050102010706020507" pitchFamily="18" charset="2"/>
              </a:rPr>
              <a:t>+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và</a:t>
            </a:r>
            <a:r>
              <a:rPr lang="en-US" sz="2400" dirty="0">
                <a:sym typeface="Symbol" panose="05050102010706020507" pitchFamily="18" charset="2"/>
              </a:rPr>
              <a:t> g G </a:t>
            </a:r>
            <a:r>
              <a:rPr lang="en-US" sz="2400" dirty="0" err="1">
                <a:sym typeface="Symbol" panose="05050102010706020507" pitchFamily="18" charset="2"/>
              </a:rPr>
              <a:t>thì</a:t>
            </a:r>
            <a:r>
              <a:rPr lang="en-US" sz="2400" dirty="0">
                <a:sym typeface="Symbol" panose="05050102010706020507" pitchFamily="18" charset="2"/>
              </a:rPr>
              <a:t> g  F</a:t>
            </a:r>
            <a:r>
              <a:rPr lang="en-US" sz="2400" baseline="30000" dirty="0">
                <a:sym typeface="Symbol" panose="05050102010706020507" pitchFamily="18" charset="2"/>
              </a:rPr>
              <a:t>+</a:t>
            </a:r>
          </a:p>
          <a:p>
            <a:pPr marL="0" indent="0">
              <a:buNone/>
            </a:pPr>
            <a:r>
              <a:rPr lang="en-US" sz="2400" baseline="30000" dirty="0">
                <a:sym typeface="Symbol" panose="05050102010706020507" pitchFamily="18" charset="2"/>
              </a:rPr>
              <a:t>	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F </a:t>
            </a:r>
            <a:r>
              <a:rPr 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 G</a:t>
            </a:r>
          </a:p>
          <a:p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Ví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dụ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Xét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tương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đương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hai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phụ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thuộc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hàm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sau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nghĩa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cs typeface="Arial" panose="020B0604020202020204" pitchFamily="34" charset="0"/>
                <a:sym typeface="Symbol" panose="05050102010706020507" pitchFamily="18" charset="2"/>
              </a:rPr>
              <a:t>trên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Q(ABCDE)</a:t>
            </a:r>
          </a:p>
          <a:p>
            <a:pPr lvl="1">
              <a:buFontTx/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		F = {ABC; A D; CD E}</a:t>
            </a:r>
          </a:p>
          <a:p>
            <a:pPr lvl="1">
              <a:buFontTx/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		G ={A BCE; A ABD; CD E}</a:t>
            </a:r>
          </a:p>
        </p:txBody>
      </p:sp>
    </p:spTree>
    <p:extLst>
      <p:ext uri="{BB962C8B-B14F-4D97-AF65-F5344CB8AC3E}">
        <p14:creationId xmlns:p14="http://schemas.microsoft.com/office/powerpoint/2010/main" val="65967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Tính A</a:t>
            </a:r>
            <a:r>
              <a:rPr lang="en-US" baseline="30000"/>
              <a:t>+ </a:t>
            </a:r>
            <a:r>
              <a:rPr lang="en-US"/>
              <a:t>dựa trên tập G</a:t>
            </a:r>
          </a:p>
          <a:p>
            <a:pPr lvl="1"/>
            <a:r>
              <a:rPr lang="en-US"/>
              <a:t>A</a:t>
            </a:r>
            <a:r>
              <a:rPr lang="en-US" baseline="30000"/>
              <a:t>+</a:t>
            </a:r>
            <a:r>
              <a:rPr lang="en-US"/>
              <a:t>=ABCDE </a:t>
            </a:r>
            <a:r>
              <a:rPr lang="en-US">
                <a:sym typeface="Symbol"/>
              </a:rPr>
              <a:t> trong G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 có ABC và AD </a:t>
            </a:r>
          </a:p>
          <a:p>
            <a:pPr marL="1783080" lvl="7" indent="0">
              <a:buNone/>
            </a:pPr>
            <a:r>
              <a:rPr lang="en-US" sz="2800">
                <a:sym typeface="Symbol"/>
              </a:rPr>
              <a:t>      F  G</a:t>
            </a:r>
            <a:r>
              <a:rPr lang="en-US" sz="2800" baseline="30000">
                <a:sym typeface="Symbol"/>
              </a:rPr>
              <a:t>+ </a:t>
            </a:r>
            <a:r>
              <a:rPr lang="en-US" sz="2800">
                <a:sym typeface="Symbol"/>
              </a:rPr>
              <a:t> F</a:t>
            </a:r>
            <a:r>
              <a:rPr lang="en-US" sz="2800" baseline="30000">
                <a:sym typeface="Symbol"/>
              </a:rPr>
              <a:t>+</a:t>
            </a:r>
            <a:r>
              <a:rPr lang="en-US" sz="2800">
                <a:sym typeface="Symbol"/>
              </a:rPr>
              <a:t>  G</a:t>
            </a:r>
            <a:r>
              <a:rPr lang="en-US" sz="2800" baseline="30000">
                <a:sym typeface="Symbol"/>
              </a:rPr>
              <a:t>+						</a:t>
            </a:r>
            <a:r>
              <a:rPr lang="en-US" sz="2800">
                <a:sym typeface="Symbol"/>
              </a:rPr>
              <a:t> (1).</a:t>
            </a:r>
          </a:p>
          <a:p>
            <a:r>
              <a:rPr lang="en-US">
                <a:sym typeface="Symbol"/>
              </a:rPr>
              <a:t>Tính A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 dựa trên tập F</a:t>
            </a:r>
          </a:p>
          <a:p>
            <a:pPr lvl="1"/>
            <a:r>
              <a:rPr lang="en-US">
                <a:sym typeface="Symbol"/>
              </a:rPr>
              <a:t>A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=ABCDE  trong F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 có ABCE và AABD </a:t>
            </a:r>
          </a:p>
          <a:p>
            <a:pPr marL="457200" lvl="1" indent="0">
              <a:buNone/>
            </a:pPr>
            <a:r>
              <a:rPr lang="en-US">
                <a:sym typeface="Symbol"/>
              </a:rPr>
              <a:t>				 G  F</a:t>
            </a:r>
            <a:r>
              <a:rPr lang="en-US" baseline="30000">
                <a:sym typeface="Symbol"/>
              </a:rPr>
              <a:t>+ </a:t>
            </a:r>
            <a:r>
              <a:rPr lang="en-US">
                <a:sym typeface="Symbol"/>
              </a:rPr>
              <a:t> G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  F</a:t>
            </a:r>
            <a:r>
              <a:rPr lang="en-US" baseline="30000">
                <a:sym typeface="Symbol"/>
              </a:rPr>
              <a:t>+ </a:t>
            </a:r>
            <a:r>
              <a:rPr lang="en-US">
                <a:sym typeface="Symbol"/>
              </a:rPr>
              <a:t>							 (2)   </a:t>
            </a:r>
          </a:p>
          <a:p>
            <a:r>
              <a:rPr lang="en-US">
                <a:sym typeface="Symbol"/>
              </a:rPr>
              <a:t>(1) và(2)  F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 = G</a:t>
            </a:r>
            <a:r>
              <a:rPr lang="en-US" baseline="30000">
                <a:sym typeface="Symbol"/>
              </a:rPr>
              <a:t>+</a:t>
            </a:r>
            <a:r>
              <a:rPr lang="en-US">
                <a:sym typeface="Symbol"/>
              </a:rPr>
              <a:t>  F  G.</a:t>
            </a:r>
          </a:p>
          <a:p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406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20" lvl="1" indent="-457220">
              <a:lnSpc>
                <a:spcPct val="90000"/>
              </a:lnSpc>
              <a:defRPr/>
            </a:pPr>
            <a:r>
              <a:rPr lang="en-US" sz="3200" dirty="0" err="1">
                <a:solidFill>
                  <a:srgbClr val="FF0000"/>
                </a:solidFill>
              </a:rPr>
              <a:t>Định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nghĩa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phủ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</a:p>
          <a:p>
            <a:pPr marL="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F’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 </a:t>
            </a:r>
            <a:r>
              <a:rPr lang="en-US" dirty="0" err="1"/>
              <a:t>nếu</a:t>
            </a:r>
            <a:r>
              <a:rPr lang="en-US" dirty="0"/>
              <a:t> F’</a:t>
            </a:r>
            <a:r>
              <a:rPr lang="en-US" dirty="0">
                <a:sym typeface="Symbol" panose="05050102010706020507" pitchFamily="18" charset="2"/>
              </a:rPr>
              <a:t> F</a:t>
            </a:r>
          </a:p>
          <a:p>
            <a:pPr marL="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, F’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</a:t>
            </a:r>
          </a:p>
          <a:p>
            <a:pPr marL="457220" indent="-457220">
              <a:lnSpc>
                <a:spcPct val="90000"/>
              </a:lnSpc>
              <a:defRPr/>
            </a:pPr>
            <a:r>
              <a:rPr lang="en-US" sz="3200" dirty="0" err="1">
                <a:solidFill>
                  <a:srgbClr val="FF0000"/>
                </a:solidFill>
              </a:rPr>
              <a:t>Phụ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thuộc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hàm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đủ</a:t>
            </a:r>
            <a:r>
              <a:rPr lang="en-US" sz="3200" dirty="0">
                <a:solidFill>
                  <a:srgbClr val="FF0000"/>
                </a:solidFill>
              </a:rPr>
              <a:t> (</a:t>
            </a:r>
            <a:r>
              <a:rPr lang="en-US" sz="3200" dirty="0" err="1">
                <a:solidFill>
                  <a:srgbClr val="FF0000"/>
                </a:solidFill>
              </a:rPr>
              <a:t>nhắc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lại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marL="457220" indent="-45722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sz="2400" dirty="0"/>
              <a:t>Cho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r(U), F </a:t>
            </a:r>
            <a:r>
              <a:rPr lang="en-US" sz="2400" dirty="0" err="1"/>
              <a:t>và</a:t>
            </a:r>
            <a:r>
              <a:rPr lang="en-US" sz="2400" dirty="0"/>
              <a:t> X,Y  </a:t>
            </a:r>
            <a:r>
              <a:rPr lang="en-US" sz="2400" dirty="0">
                <a:sym typeface="Symbol" panose="05050102010706020507" pitchFamily="18" charset="2"/>
              </a:rPr>
              <a:t> U, </a:t>
            </a:r>
            <a:r>
              <a:rPr lang="en-US" sz="2400" dirty="0" err="1">
                <a:sym typeface="Symbol" panose="05050102010706020507" pitchFamily="18" charset="2"/>
              </a:rPr>
              <a:t>pth</a:t>
            </a:r>
            <a:r>
              <a:rPr lang="en-US" sz="2400" dirty="0">
                <a:sym typeface="Symbol" panose="05050102010706020507" pitchFamily="18" charset="2"/>
              </a:rPr>
              <a:t> f: X</a:t>
            </a:r>
            <a:r>
              <a:rPr lang="en-US" sz="2400" dirty="0">
                <a:sym typeface="Wingdings" panose="05000000000000000000" pitchFamily="2" charset="2"/>
              </a:rPr>
              <a:t>Y </a:t>
            </a:r>
            <a:r>
              <a:rPr lang="en-US" sz="2400" dirty="0" err="1">
                <a:sym typeface="Wingdings" panose="05000000000000000000" pitchFamily="2" charset="2"/>
              </a:rPr>
              <a:t>là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đầy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đủ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với</a:t>
            </a:r>
            <a:r>
              <a:rPr lang="en-US" sz="2400" dirty="0">
                <a:sym typeface="Wingdings" panose="05000000000000000000" pitchFamily="2" charset="2"/>
              </a:rPr>
              <a:t> X </a:t>
            </a:r>
            <a:r>
              <a:rPr lang="en-US" sz="2400" dirty="0" err="1">
                <a:sym typeface="Wingdings" panose="05000000000000000000" pitchFamily="2" charset="2"/>
              </a:rPr>
              <a:t>nếu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không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tồn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tại</a:t>
            </a:r>
            <a:r>
              <a:rPr lang="en-US" sz="2400" dirty="0">
                <a:sym typeface="Wingdings" panose="05000000000000000000" pitchFamily="2" charset="2"/>
              </a:rPr>
              <a:t> X’ </a:t>
            </a:r>
            <a:r>
              <a:rPr lang="en-US" sz="2400" dirty="0">
                <a:sym typeface="Symbol" panose="05050102010706020507" pitchFamily="18" charset="2"/>
              </a:rPr>
              <a:t> X </a:t>
            </a:r>
            <a:r>
              <a:rPr lang="en-US" sz="2400" dirty="0" err="1">
                <a:sym typeface="Symbol" panose="05050102010706020507" pitchFamily="18" charset="2"/>
              </a:rPr>
              <a:t>sao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cho</a:t>
            </a:r>
            <a:r>
              <a:rPr lang="en-US" sz="2400" dirty="0">
                <a:sym typeface="Symbol" panose="05050102010706020507" pitchFamily="18" charset="2"/>
              </a:rPr>
              <a:t> F|=X’ </a:t>
            </a:r>
            <a:r>
              <a:rPr lang="en-US" sz="2400" dirty="0">
                <a:sym typeface="Wingdings" panose="05000000000000000000" pitchFamily="2" charset="2"/>
              </a:rPr>
              <a:t>Y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dirty="0"/>
              <a:t>	F = { A </a:t>
            </a:r>
            <a:r>
              <a:rPr lang="en-US" dirty="0">
                <a:sym typeface="Symbol" panose="05050102010706020507" pitchFamily="18" charset="2"/>
              </a:rPr>
              <a:t>BCD; BCD E; CD  I; I E </a:t>
            </a:r>
            <a:r>
              <a:rPr lang="en-US" dirty="0"/>
              <a:t>}</a:t>
            </a:r>
          </a:p>
          <a:p>
            <a:pPr lvl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BCD </a:t>
            </a:r>
            <a:r>
              <a:rPr lang="en-US" dirty="0">
                <a:sym typeface="Symbol" panose="05050102010706020507" pitchFamily="18" charset="2"/>
              </a:rPr>
              <a:t> E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phụ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thuộc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hàm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đầy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đủ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vì</a:t>
            </a:r>
            <a:r>
              <a:rPr lang="en-US" dirty="0">
                <a:sym typeface="Symbol" panose="05050102010706020507" pitchFamily="18" charset="2"/>
              </a:rPr>
              <a:t>  F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├ CD</a:t>
            </a:r>
            <a:r>
              <a:rPr lang="en-US" dirty="0">
                <a:sym typeface="Symbol" panose="05050102010706020507" pitchFamily="18" charset="2"/>
              </a:rPr>
              <a:t>E</a:t>
            </a:r>
            <a:endParaRPr lang="en-US" sz="2400" dirty="0"/>
          </a:p>
          <a:p>
            <a:pPr marL="457220" lvl="1" indent="-457220">
              <a:lnSpc>
                <a:spcPct val="90000"/>
              </a:lnSpc>
              <a:defRPr/>
            </a:pPr>
            <a:endParaRPr lang="en-US" dirty="0"/>
          </a:p>
          <a:p>
            <a:pPr marL="457220" lvl="1" indent="-457220">
              <a:lnSpc>
                <a:spcPct val="90000"/>
              </a:lnSpc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457220" indent="-457220">
              <a:lnSpc>
                <a:spcPct val="90000"/>
              </a:lnSpc>
              <a:defRPr/>
            </a:pPr>
            <a:endParaRPr lang="en-US" sz="28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432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20" indent="-457220">
              <a:lnSpc>
                <a:spcPct val="90000"/>
              </a:lnSpc>
              <a:defRPr/>
            </a:pPr>
            <a:r>
              <a:rPr lang="en-US" sz="2933" dirty="0" err="1">
                <a:solidFill>
                  <a:srgbClr val="FF0000"/>
                </a:solidFill>
              </a:rPr>
              <a:t>Phủ</a:t>
            </a:r>
            <a:r>
              <a:rPr lang="en-US" sz="2933" dirty="0">
                <a:solidFill>
                  <a:srgbClr val="FF0000"/>
                </a:solidFill>
              </a:rPr>
              <a:t> </a:t>
            </a:r>
            <a:r>
              <a:rPr lang="en-US" sz="2933" dirty="0" err="1">
                <a:solidFill>
                  <a:srgbClr val="FF0000"/>
                </a:solidFill>
              </a:rPr>
              <a:t>tối</a:t>
            </a:r>
            <a:r>
              <a:rPr lang="en-US" sz="2933" dirty="0">
                <a:solidFill>
                  <a:srgbClr val="FF0000"/>
                </a:solidFill>
              </a:rPr>
              <a:t> </a:t>
            </a:r>
            <a:r>
              <a:rPr lang="en-US" sz="2933" dirty="0" err="1">
                <a:solidFill>
                  <a:srgbClr val="FF0000"/>
                </a:solidFill>
              </a:rPr>
              <a:t>thiểu</a:t>
            </a:r>
            <a:endParaRPr lang="en-US" sz="2933" dirty="0">
              <a:solidFill>
                <a:srgbClr val="FF0000"/>
              </a:solidFill>
            </a:endParaRPr>
          </a:p>
          <a:p>
            <a:pPr marL="457220" indent="-45722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vi-VN" dirty="0"/>
              <a:t>Cho tập pth F. G là Phủ tối thiểu của F nếu G là Phủ của F, đồng thời thỏa 3 điều kiện</a:t>
            </a:r>
            <a:r>
              <a:rPr lang="en-US" dirty="0"/>
              <a:t>:</a:t>
            </a:r>
          </a:p>
          <a:p>
            <a:pPr lvl="1" algn="just">
              <a:defRPr/>
            </a:pP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G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thuộc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tính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 algn="just">
              <a:defRPr/>
            </a:pPr>
            <a:r>
              <a:rPr lang="vi-VN" dirty="0"/>
              <a:t>G chỉ gồm những </a:t>
            </a:r>
            <a:r>
              <a:rPr lang="vi-VN" dirty="0">
                <a:solidFill>
                  <a:schemeClr val="accent2"/>
                </a:solidFill>
              </a:rPr>
              <a:t>pth đầy đủ</a:t>
            </a:r>
            <a:r>
              <a:rPr lang="vi-VN" dirty="0"/>
              <a:t>.</a:t>
            </a:r>
            <a:endParaRPr lang="en-US" dirty="0"/>
          </a:p>
          <a:p>
            <a:pPr lvl="1" algn="just">
              <a:defRPr/>
            </a:pPr>
            <a:r>
              <a:rPr lang="en-US" dirty="0" err="1">
                <a:solidFill>
                  <a:schemeClr val="accent2"/>
                </a:solidFill>
              </a:rPr>
              <a:t>Không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chứa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thừa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 (XA)  G </a:t>
            </a:r>
            <a:r>
              <a:rPr lang="en-US" dirty="0" err="1">
                <a:sym typeface="Symbol"/>
              </a:rPr>
              <a:t>sao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cho</a:t>
            </a:r>
            <a:r>
              <a:rPr lang="en-US" dirty="0">
                <a:sym typeface="Symbol"/>
              </a:rPr>
              <a:t> G  (G – {XA})</a:t>
            </a:r>
          </a:p>
          <a:p>
            <a:pPr marL="457220" indent="-457220">
              <a:lnSpc>
                <a:spcPct val="90000"/>
              </a:lnSpc>
              <a:buNone/>
              <a:defRPr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23713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7FA5776B-2934-4014-9202-AB372849517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en-US" sz="10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837" y="836428"/>
            <a:ext cx="8229600" cy="789385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dirty="0" err="1"/>
              <a:t>Thuật</a:t>
            </a:r>
            <a:r>
              <a:rPr lang="en-US" sz="4300" dirty="0"/>
              <a:t> </a:t>
            </a:r>
            <a:r>
              <a:rPr lang="en-US" sz="4300" dirty="0" err="1"/>
              <a:t>toán</a:t>
            </a:r>
            <a:r>
              <a:rPr lang="en-US" sz="4300" dirty="0"/>
              <a:t> </a:t>
            </a:r>
            <a:r>
              <a:rPr lang="en-US" sz="4300" dirty="0" err="1"/>
              <a:t>tìm</a:t>
            </a:r>
            <a:r>
              <a:rPr lang="en-US" sz="4300" dirty="0"/>
              <a:t> </a:t>
            </a:r>
            <a:r>
              <a:rPr lang="en-US" sz="4300" dirty="0" err="1"/>
              <a:t>phủ</a:t>
            </a:r>
            <a:r>
              <a:rPr lang="en-US" sz="4300" dirty="0"/>
              <a:t> </a:t>
            </a:r>
            <a:r>
              <a:rPr lang="en-US" sz="4300" dirty="0" err="1"/>
              <a:t>tối</a:t>
            </a:r>
            <a:r>
              <a:rPr lang="en-US" sz="4300" dirty="0"/>
              <a:t> </a:t>
            </a:r>
            <a:r>
              <a:rPr lang="en-US" sz="4300" dirty="0" err="1"/>
              <a:t>thiểu</a:t>
            </a:r>
            <a:endParaRPr lang="en-US" sz="43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933" y="1701205"/>
            <a:ext cx="11461898" cy="4722629"/>
          </a:xfrm>
        </p:spPr>
        <p:txBody>
          <a:bodyPr>
            <a:normAutofit fontScale="92500"/>
          </a:bodyPr>
          <a:lstStyle/>
          <a:p>
            <a:pPr marL="782674" lvl="1" indent="-438170">
              <a:lnSpc>
                <a:spcPct val="8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fr-FR" b="1" i="1" dirty="0"/>
              <a:t>G := F;</a:t>
            </a:r>
          </a:p>
          <a:p>
            <a:pPr marL="782674" lvl="1" indent="-438170">
              <a:lnSpc>
                <a:spcPct val="8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fr-FR" b="1" i="1" dirty="0" err="1"/>
              <a:t>Tách</a:t>
            </a:r>
            <a:r>
              <a:rPr lang="fr-FR" b="1" i="1" dirty="0"/>
              <a:t> </a:t>
            </a:r>
            <a:r>
              <a:rPr lang="fr-FR" b="1" i="1" dirty="0" err="1"/>
              <a:t>vế</a:t>
            </a:r>
            <a:r>
              <a:rPr lang="fr-FR" b="1" i="1" dirty="0"/>
              <a:t> </a:t>
            </a:r>
            <a:r>
              <a:rPr lang="fr-FR" b="1" i="1" dirty="0" err="1"/>
              <a:t>phải</a:t>
            </a:r>
            <a:r>
              <a:rPr lang="fr-FR" b="1" i="1" dirty="0"/>
              <a:t> </a:t>
            </a:r>
            <a:r>
              <a:rPr lang="fr-FR" b="1" i="1" dirty="0" err="1"/>
              <a:t>pht</a:t>
            </a:r>
            <a:r>
              <a:rPr lang="fr-FR" b="1" i="1" dirty="0"/>
              <a:t> F </a:t>
            </a:r>
            <a:r>
              <a:rPr lang="fr-FR" b="1" i="1" dirty="0" err="1"/>
              <a:t>sao</a:t>
            </a:r>
            <a:r>
              <a:rPr lang="fr-FR" b="1" i="1" dirty="0"/>
              <a:t> </a:t>
            </a:r>
            <a:r>
              <a:rPr lang="fr-FR" b="1" i="1" dirty="0" err="1"/>
              <a:t>cho</a:t>
            </a:r>
            <a:r>
              <a:rPr lang="fr-FR" b="1" i="1" dirty="0"/>
              <a:t> </a:t>
            </a:r>
            <a:r>
              <a:rPr lang="fr-FR" b="1" i="1" dirty="0" err="1"/>
              <a:t>vế</a:t>
            </a:r>
            <a:r>
              <a:rPr lang="fr-FR" b="1" i="1" dirty="0"/>
              <a:t> </a:t>
            </a:r>
            <a:r>
              <a:rPr lang="fr-FR" b="1" i="1" dirty="0" err="1"/>
              <a:t>phải</a:t>
            </a:r>
            <a:r>
              <a:rPr lang="fr-FR" b="1" i="1" dirty="0"/>
              <a:t> </a:t>
            </a:r>
            <a:r>
              <a:rPr lang="fr-FR" b="1" i="1" dirty="0" err="1"/>
              <a:t>của</a:t>
            </a:r>
            <a:r>
              <a:rPr lang="fr-FR" b="1" i="1" dirty="0"/>
              <a:t> </a:t>
            </a:r>
            <a:r>
              <a:rPr lang="fr-FR" b="1" i="1" dirty="0" err="1"/>
              <a:t>mỗi</a:t>
            </a:r>
            <a:r>
              <a:rPr lang="fr-FR" b="1" i="1" dirty="0"/>
              <a:t> </a:t>
            </a:r>
            <a:r>
              <a:rPr lang="fr-FR" b="1" i="1" dirty="0" err="1"/>
              <a:t>pth</a:t>
            </a:r>
            <a:r>
              <a:rPr lang="fr-FR" b="1" i="1" dirty="0"/>
              <a:t> </a:t>
            </a:r>
            <a:r>
              <a:rPr lang="fr-FR" b="1" i="1" dirty="0" err="1"/>
              <a:t>chỉ</a:t>
            </a:r>
            <a:r>
              <a:rPr lang="fr-FR" b="1" i="1" dirty="0"/>
              <a:t> </a:t>
            </a:r>
            <a:r>
              <a:rPr lang="fr-FR" b="1" i="1" dirty="0" err="1"/>
              <a:t>chứa</a:t>
            </a:r>
            <a:r>
              <a:rPr lang="fr-FR" b="1" i="1" dirty="0"/>
              <a:t> 1 </a:t>
            </a:r>
            <a:r>
              <a:rPr lang="fr-FR" b="1" i="1" dirty="0" err="1"/>
              <a:t>thuộc</a:t>
            </a:r>
            <a:r>
              <a:rPr lang="fr-FR" b="1" i="1" dirty="0"/>
              <a:t> </a:t>
            </a:r>
            <a:r>
              <a:rPr lang="fr-FR" b="1" i="1" dirty="0" err="1"/>
              <a:t>tính</a:t>
            </a:r>
            <a:r>
              <a:rPr lang="fr-FR" b="1" i="1" dirty="0"/>
              <a:t>.</a:t>
            </a:r>
            <a:r>
              <a:rPr lang="fr-FR" dirty="0"/>
              <a:t> </a:t>
            </a:r>
          </a:p>
          <a:p>
            <a:pPr marL="344504" lvl="1" indent="0">
              <a:lnSpc>
                <a:spcPct val="80000"/>
              </a:lnSpc>
              <a:buNone/>
              <a:defRPr/>
            </a:pPr>
            <a:r>
              <a:rPr lang="fr-FR" dirty="0"/>
              <a:t>	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thế</a:t>
            </a:r>
            <a:r>
              <a:rPr lang="fr-FR" dirty="0"/>
              <a:t> X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fr-FR" dirty="0"/>
              <a:t> {A1, A2, ..., An} </a:t>
            </a:r>
            <a:r>
              <a:rPr lang="fr-FR" dirty="0" err="1"/>
              <a:t>trong</a:t>
            </a:r>
            <a:r>
              <a:rPr lang="fr-FR" dirty="0"/>
              <a:t> G </a:t>
            </a:r>
            <a:r>
              <a:rPr lang="fr-FR" dirty="0" err="1"/>
              <a:t>bằng</a:t>
            </a:r>
            <a:r>
              <a:rPr lang="fr-FR" dirty="0"/>
              <a:t> n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X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fr-FR" dirty="0"/>
              <a:t> A1, X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fr-FR" dirty="0"/>
              <a:t> A2, .. , X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fr-FR" dirty="0"/>
              <a:t> An.</a:t>
            </a:r>
            <a:endParaRPr lang="en-US" dirty="0"/>
          </a:p>
          <a:p>
            <a:pPr marL="344504" lvl="1" indent="0">
              <a:lnSpc>
                <a:spcPct val="80000"/>
              </a:lnSpc>
              <a:buNone/>
              <a:defRPr/>
            </a:pPr>
            <a:r>
              <a:rPr lang="en-US" b="1" i="1" dirty="0"/>
              <a:t>3. </a:t>
            </a:r>
            <a:r>
              <a:rPr lang="en-US" b="1" i="1" dirty="0" err="1"/>
              <a:t>Tìm</a:t>
            </a:r>
            <a:r>
              <a:rPr lang="en-US" b="1" i="1" dirty="0"/>
              <a:t> </a:t>
            </a:r>
            <a:r>
              <a:rPr lang="en-US" b="1" i="1" dirty="0" err="1"/>
              <a:t>phụ</a:t>
            </a:r>
            <a:r>
              <a:rPr lang="en-US" b="1" i="1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đầy</a:t>
            </a:r>
            <a:r>
              <a:rPr lang="en-US" b="1" i="1" dirty="0"/>
              <a:t> </a:t>
            </a:r>
            <a:r>
              <a:rPr lang="en-US" b="1" i="1" dirty="0" err="1"/>
              <a:t>đủ</a:t>
            </a:r>
            <a:r>
              <a:rPr lang="en-US" b="1" i="1" dirty="0"/>
              <a:t> </a:t>
            </a:r>
            <a:r>
              <a:rPr lang="en-US" b="1" i="1" dirty="0" err="1"/>
              <a:t>bằng</a:t>
            </a:r>
            <a:r>
              <a:rPr lang="en-US" b="1" i="1" dirty="0"/>
              <a:t> </a:t>
            </a:r>
            <a:r>
              <a:rPr lang="en-US" b="1" i="1" dirty="0" err="1"/>
              <a:t>cách</a:t>
            </a:r>
            <a:r>
              <a:rPr lang="en-US" b="1" i="1" dirty="0"/>
              <a:t> </a:t>
            </a:r>
            <a:r>
              <a:rPr lang="en-US" b="1" i="1" dirty="0" err="1"/>
              <a:t>loại</a:t>
            </a:r>
            <a:r>
              <a:rPr lang="en-US" b="1" i="1" dirty="0"/>
              <a:t> </a:t>
            </a:r>
            <a:r>
              <a:rPr lang="en-US" b="1" i="1" dirty="0" err="1"/>
              <a:t>bỏ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dư</a:t>
            </a:r>
            <a:r>
              <a:rPr lang="en-US" b="1" i="1" dirty="0"/>
              <a:t> </a:t>
            </a:r>
            <a:r>
              <a:rPr lang="en-US" b="1" i="1" dirty="0" err="1"/>
              <a:t>thừa</a:t>
            </a:r>
            <a:r>
              <a:rPr lang="en-US" b="1" i="1" dirty="0"/>
              <a:t> ở </a:t>
            </a:r>
            <a:r>
              <a:rPr lang="en-US" b="1" i="1" dirty="0" err="1"/>
              <a:t>vế</a:t>
            </a:r>
            <a:r>
              <a:rPr lang="en-US" b="1" i="1" dirty="0"/>
              <a:t> </a:t>
            </a:r>
            <a:r>
              <a:rPr lang="en-US" b="1" i="1" dirty="0" err="1"/>
              <a:t>trái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từng</a:t>
            </a:r>
            <a:r>
              <a:rPr lang="en-US" b="1" i="1" dirty="0"/>
              <a:t> </a:t>
            </a:r>
            <a:r>
              <a:rPr lang="en-US" b="1" i="1" dirty="0" err="1"/>
              <a:t>pth</a:t>
            </a:r>
            <a:endParaRPr lang="en-US" b="1" i="1" dirty="0"/>
          </a:p>
          <a:p>
            <a:pPr marL="782674" lvl="1" indent="-438170">
              <a:lnSpc>
                <a:spcPct val="80000"/>
              </a:lnSpc>
              <a:buNone/>
              <a:defRPr/>
            </a:pPr>
            <a:r>
              <a:rPr lang="en-US" dirty="0"/>
              <a:t>	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X </a:t>
            </a:r>
            <a:r>
              <a:rPr lang="en-US" sz="2600" dirty="0">
                <a:sym typeface="Symbol" panose="05050102010706020507" pitchFamily="18" charset="2"/>
              </a:rPr>
              <a:t></a:t>
            </a:r>
            <a:r>
              <a:rPr lang="en-US" sz="2600" dirty="0"/>
              <a:t> A </a:t>
            </a:r>
            <a:r>
              <a:rPr lang="en-US" sz="2600" dirty="0" err="1"/>
              <a:t>trong</a:t>
            </a:r>
            <a:r>
              <a:rPr lang="en-US" sz="2600" dirty="0"/>
              <a:t> G </a:t>
            </a:r>
          </a:p>
          <a:p>
            <a:pPr marL="1052561" lvl="2" indent="-381017">
              <a:lnSpc>
                <a:spcPct val="80000"/>
              </a:lnSpc>
              <a:buNone/>
              <a:defRPr/>
            </a:pPr>
            <a:r>
              <a:rPr lang="en-US" sz="1900" dirty="0"/>
              <a:t>	- </a:t>
            </a:r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mỗi</a:t>
            </a:r>
            <a:r>
              <a:rPr lang="en-US" sz="1900" dirty="0"/>
              <a:t> </a:t>
            </a:r>
            <a:r>
              <a:rPr lang="en-US" sz="1900" dirty="0" err="1"/>
              <a:t>thuộc</a:t>
            </a:r>
            <a:r>
              <a:rPr lang="en-US" sz="1900" dirty="0"/>
              <a:t> </a:t>
            </a:r>
            <a:r>
              <a:rPr lang="en-US" sz="1900" dirty="0" err="1"/>
              <a:t>tính</a:t>
            </a:r>
            <a:r>
              <a:rPr lang="en-US" sz="1900" dirty="0"/>
              <a:t> B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phần</a:t>
            </a:r>
            <a:r>
              <a:rPr lang="en-US" sz="1900" dirty="0"/>
              <a:t> </a:t>
            </a:r>
            <a:r>
              <a:rPr lang="en-US" sz="1900" dirty="0" err="1"/>
              <a:t>tử</a:t>
            </a:r>
            <a:r>
              <a:rPr lang="en-US" sz="1900" dirty="0"/>
              <a:t> </a:t>
            </a:r>
            <a:r>
              <a:rPr lang="en-US" sz="1900" dirty="0" err="1"/>
              <a:t>của</a:t>
            </a:r>
            <a:r>
              <a:rPr lang="en-US" sz="1900" dirty="0"/>
              <a:t> X</a:t>
            </a:r>
          </a:p>
          <a:p>
            <a:pPr marL="1347849" lvl="3" indent="-323864">
              <a:lnSpc>
                <a:spcPct val="80000"/>
              </a:lnSpc>
              <a:buNone/>
              <a:defRPr/>
            </a:pPr>
            <a:r>
              <a:rPr lang="en-US" sz="1700" dirty="0"/>
              <a:t>	+ </a:t>
            </a:r>
            <a:r>
              <a:rPr lang="en-US" sz="1700" dirty="0" err="1"/>
              <a:t>Nếu</a:t>
            </a:r>
            <a:r>
              <a:rPr lang="en-US" sz="1700" dirty="0"/>
              <a:t> G – (X </a:t>
            </a:r>
            <a:r>
              <a:rPr lang="en-US" sz="1700" dirty="0">
                <a:sym typeface="Symbol" panose="05050102010706020507" pitchFamily="18" charset="2"/>
              </a:rPr>
              <a:t></a:t>
            </a:r>
            <a:r>
              <a:rPr lang="en-US" sz="1700" dirty="0"/>
              <a:t> A)</a:t>
            </a:r>
            <a:r>
              <a:rPr lang="en-US" sz="1700" dirty="0">
                <a:sym typeface="Symbol" panose="05050102010706020507" pitchFamily="18" charset="2"/>
              </a:rPr>
              <a:t></a:t>
            </a:r>
            <a:r>
              <a:rPr lang="en-US" sz="1700" dirty="0"/>
              <a:t>((X </a:t>
            </a:r>
            <a:r>
              <a:rPr lang="en-US" sz="1700" dirty="0">
                <a:sym typeface="Symbol" panose="05050102010706020507" pitchFamily="18" charset="2"/>
              </a:rPr>
              <a:t></a:t>
            </a:r>
            <a:r>
              <a:rPr lang="en-US" sz="1700" dirty="0"/>
              <a:t> {B}) </a:t>
            </a:r>
            <a:r>
              <a:rPr lang="en-US" sz="1700" dirty="0">
                <a:sym typeface="Symbol" panose="05050102010706020507" pitchFamily="18" charset="2"/>
              </a:rPr>
              <a:t></a:t>
            </a:r>
            <a:r>
              <a:rPr lang="en-US" sz="1700" dirty="0"/>
              <a:t> A)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tương</a:t>
            </a:r>
            <a:r>
              <a:rPr lang="en-US" sz="1700" dirty="0"/>
              <a:t> </a:t>
            </a:r>
            <a:r>
              <a:rPr lang="en-US" sz="1700" dirty="0" err="1"/>
              <a:t>đương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G</a:t>
            </a:r>
          </a:p>
          <a:p>
            <a:pPr marL="1347849" lvl="3" indent="-323864">
              <a:lnSpc>
                <a:spcPct val="80000"/>
              </a:lnSpc>
              <a:buNone/>
              <a:defRPr/>
            </a:pPr>
            <a:r>
              <a:rPr lang="en-US" sz="1700" dirty="0"/>
              <a:t>	+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thay</a:t>
            </a:r>
            <a:r>
              <a:rPr lang="en-US" sz="1700" dirty="0"/>
              <a:t> </a:t>
            </a:r>
            <a:r>
              <a:rPr lang="en-US" sz="1700" dirty="0" err="1"/>
              <a:t>thế</a:t>
            </a:r>
            <a:r>
              <a:rPr lang="en-US" sz="1700" dirty="0"/>
              <a:t>  X</a:t>
            </a:r>
            <a:r>
              <a:rPr lang="en-US" sz="1700" dirty="0">
                <a:sym typeface="Symbol" panose="05050102010706020507" pitchFamily="18" charset="2"/>
              </a:rPr>
              <a:t></a:t>
            </a:r>
            <a:r>
              <a:rPr lang="en-US" sz="1700" dirty="0"/>
              <a:t>A </a:t>
            </a:r>
            <a:r>
              <a:rPr lang="en-US" sz="1700" dirty="0" err="1"/>
              <a:t>bằng</a:t>
            </a:r>
            <a:r>
              <a:rPr lang="en-US" sz="1700" dirty="0"/>
              <a:t> (X – {B})</a:t>
            </a:r>
            <a:r>
              <a:rPr lang="en-US" sz="1700" dirty="0">
                <a:sym typeface="Symbol" panose="05050102010706020507" pitchFamily="18" charset="2"/>
              </a:rPr>
              <a:t></a:t>
            </a:r>
            <a:r>
              <a:rPr lang="en-US" sz="1700" dirty="0"/>
              <a:t>A ở </a:t>
            </a:r>
            <a:r>
              <a:rPr lang="en-US" sz="1700" dirty="0" err="1"/>
              <a:t>trong</a:t>
            </a:r>
            <a:r>
              <a:rPr lang="en-US" sz="1700" dirty="0"/>
              <a:t> G</a:t>
            </a:r>
            <a:endParaRPr lang="en-US" dirty="0"/>
          </a:p>
          <a:p>
            <a:pPr marL="782674" lvl="1" indent="-438170">
              <a:lnSpc>
                <a:spcPct val="80000"/>
              </a:lnSpc>
              <a:buNone/>
              <a:defRPr/>
            </a:pPr>
            <a:r>
              <a:rPr lang="en-US" dirty="0"/>
              <a:t>4. </a:t>
            </a:r>
            <a:r>
              <a:rPr lang="en-US" b="1" i="1" dirty="0" err="1"/>
              <a:t>Loại</a:t>
            </a:r>
            <a:r>
              <a:rPr lang="en-US" b="1" i="1" dirty="0"/>
              <a:t> </a:t>
            </a:r>
            <a:r>
              <a:rPr lang="en-US" b="1" i="1" dirty="0" err="1"/>
              <a:t>bỏ</a:t>
            </a:r>
            <a:r>
              <a:rPr lang="en-US" b="1" i="1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dư</a:t>
            </a:r>
            <a:r>
              <a:rPr lang="en-US" b="1" i="1" dirty="0"/>
              <a:t> </a:t>
            </a:r>
            <a:r>
              <a:rPr lang="en-US" b="1" i="1" dirty="0" err="1"/>
              <a:t>thừa</a:t>
            </a:r>
            <a:r>
              <a:rPr lang="en-US" b="1" i="1" dirty="0"/>
              <a:t>.</a:t>
            </a:r>
          </a:p>
          <a:p>
            <a:pPr marL="782674" lvl="1" indent="-438170">
              <a:lnSpc>
                <a:spcPct val="8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 X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G</a:t>
            </a:r>
          </a:p>
          <a:p>
            <a:pPr marL="782674" lvl="1" indent="-438170">
              <a:lnSpc>
                <a:spcPct val="80000"/>
              </a:lnSpc>
              <a:buNone/>
              <a:defRPr/>
            </a:pPr>
            <a:r>
              <a:rPr lang="en-US" dirty="0"/>
              <a:t>		</a:t>
            </a:r>
            <a:r>
              <a:rPr lang="en-US" dirty="0" err="1"/>
              <a:t>Nếu</a:t>
            </a:r>
            <a:r>
              <a:rPr lang="en-US" dirty="0"/>
              <a:t> (G </a:t>
            </a:r>
            <a:r>
              <a:rPr lang="en-US" dirty="0">
                <a:sym typeface="Symbol" panose="05050102010706020507" pitchFamily="18" charset="2"/>
              </a:rPr>
              <a:t></a:t>
            </a:r>
            <a:r>
              <a:rPr lang="en-US" dirty="0"/>
              <a:t> {X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A})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</a:t>
            </a:r>
          </a:p>
          <a:p>
            <a:pPr marL="782674" lvl="1" indent="-438170">
              <a:lnSpc>
                <a:spcPct val="80000"/>
              </a:lnSpc>
              <a:buNone/>
              <a:defRPr/>
            </a:pPr>
            <a:r>
              <a:rPr lang="en-US" sz="2200" dirty="0"/>
              <a:t>			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 X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1900" dirty="0"/>
              <a:t> </a:t>
            </a:r>
            <a:r>
              <a:rPr lang="en-US" sz="2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4989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AF95E98B-8416-4238-8663-485BF4FE71A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altLang="en-US" sz="1000"/>
          </a:p>
        </p:txBody>
      </p:sp>
      <p:sp>
        <p:nvSpPr>
          <p:cNvPr id="280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</a:t>
            </a:r>
            <a:r>
              <a:rPr lang="en-US" sz="2599" dirty="0" err="1"/>
              <a:t>p,c,l,a,pr,t</a:t>
            </a:r>
            <a:r>
              <a:rPr lang="en-US" sz="2599" dirty="0"/>
              <a:t>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F=</a:t>
            </a:r>
          </a:p>
          <a:p>
            <a:pPr marL="457200" lvl="1" indent="0">
              <a:buNone/>
              <a:defRPr/>
            </a:pPr>
            <a:r>
              <a:rPr lang="en-US" sz="2199" dirty="0"/>
              <a:t>    { p</a:t>
            </a:r>
            <a:r>
              <a:rPr lang="en-US" sz="2199" dirty="0">
                <a:sym typeface="Wingdings" panose="05000000000000000000" pitchFamily="2" charset="2"/>
              </a:rPr>
              <a:t> c, l, a, </a:t>
            </a:r>
            <a:r>
              <a:rPr lang="en-US" sz="2199" dirty="0" err="1">
                <a:sym typeface="Wingdings" panose="05000000000000000000" pitchFamily="2" charset="2"/>
              </a:rPr>
              <a:t>pr</a:t>
            </a:r>
            <a:r>
              <a:rPr lang="en-US" sz="2199" dirty="0">
                <a:sym typeface="Wingdings" panose="05000000000000000000" pitchFamily="2" charset="2"/>
              </a:rPr>
              <a:t>, t;</a:t>
            </a:r>
          </a:p>
          <a:p>
            <a:pPr marL="342915" indent="-342915">
              <a:buNone/>
              <a:defRPr/>
            </a:pPr>
            <a:r>
              <a:rPr lang="en-US" sz="2599" dirty="0"/>
              <a:t>			</a:t>
            </a:r>
            <a:r>
              <a:rPr lang="en-US" sz="2599" dirty="0" err="1"/>
              <a:t>c,l</a:t>
            </a:r>
            <a:r>
              <a:rPr lang="en-US" sz="2599" dirty="0">
                <a:sym typeface="Wingdings" panose="05000000000000000000" pitchFamily="2" charset="2"/>
              </a:rPr>
              <a:t> p, a, </a:t>
            </a:r>
            <a:r>
              <a:rPr lang="en-US" sz="2599" dirty="0" err="1">
                <a:sym typeface="Wingdings" panose="05000000000000000000" pitchFamily="2" charset="2"/>
              </a:rPr>
              <a:t>pr</a:t>
            </a:r>
            <a:r>
              <a:rPr lang="en-US" sz="2599" dirty="0">
                <a:sym typeface="Wingdings" panose="05000000000000000000" pitchFamily="2" charset="2"/>
              </a:rPr>
              <a:t>, t;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c t;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</a:t>
            </a:r>
            <a:r>
              <a:rPr lang="en-US" sz="2599" dirty="0" err="1">
                <a:sym typeface="Wingdings" panose="05000000000000000000" pitchFamily="2" charset="2"/>
              </a:rPr>
              <a:t>apr</a:t>
            </a:r>
            <a:r>
              <a:rPr lang="en-US" sz="2599" dirty="0">
                <a:sym typeface="Wingdings" panose="05000000000000000000" pitchFamily="2" charset="2"/>
              </a:rPr>
              <a:t>;</a:t>
            </a:r>
            <a:r>
              <a:rPr lang="en-US" sz="2599" dirty="0"/>
              <a:t>}</a:t>
            </a:r>
          </a:p>
          <a:p>
            <a:pPr marL="342915" indent="-342915">
              <a:buNone/>
              <a:defRPr/>
            </a:pPr>
            <a:endParaRPr lang="en-US" sz="2599" dirty="0"/>
          </a:p>
        </p:txBody>
      </p:sp>
      <p:sp>
        <p:nvSpPr>
          <p:cNvPr id="2" name="Oval 1"/>
          <p:cNvSpPr/>
          <p:nvPr/>
        </p:nvSpPr>
        <p:spPr>
          <a:xfrm>
            <a:off x="1901228" y="2290527"/>
            <a:ext cx="2706986" cy="112263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1EBB62CB-9E75-4770-9C2F-7D0B92B162D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altLang="en-US" sz="1000"/>
          </a:p>
        </p:txBody>
      </p:sp>
      <p:sp>
        <p:nvSpPr>
          <p:cNvPr id="281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39" y="1926334"/>
            <a:ext cx="9540949" cy="3997842"/>
          </a:xfrm>
        </p:spPr>
        <p:txBody>
          <a:bodyPr>
            <a:normAutofit/>
          </a:bodyPr>
          <a:lstStyle/>
          <a:p>
            <a:pPr marL="342915" indent="-342915">
              <a:lnSpc>
                <a:spcPct val="90000"/>
              </a:lnSpc>
              <a:defRPr/>
            </a:pPr>
            <a:r>
              <a:rPr lang="en-US" sz="2400" dirty="0" err="1"/>
              <a:t>Bước</a:t>
            </a:r>
            <a:r>
              <a:rPr lang="en-US" sz="2400" dirty="0"/>
              <a:t> 1: G=F</a:t>
            </a:r>
          </a:p>
          <a:p>
            <a:pPr marL="342915" indent="-342915">
              <a:lnSpc>
                <a:spcPct val="90000"/>
              </a:lnSpc>
              <a:defRPr/>
            </a:pPr>
            <a:r>
              <a:rPr lang="en-US" sz="2400" dirty="0" err="1"/>
              <a:t>Bước</a:t>
            </a:r>
            <a:r>
              <a:rPr lang="en-US" sz="2400" dirty="0"/>
              <a:t> 2: G={</a:t>
            </a:r>
            <a:r>
              <a:rPr lang="en-US" sz="2400" dirty="0" err="1"/>
              <a:t>p</a:t>
            </a:r>
            <a:r>
              <a:rPr lang="en-US" sz="2400" dirty="0" err="1">
                <a:sym typeface="Wingdings" panose="05000000000000000000" pitchFamily="2" charset="2"/>
              </a:rPr>
              <a:t>c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>
                <a:sym typeface="Wingdings" panose="05000000000000000000" pitchFamily="2" charset="2"/>
              </a:rPr>
              <a:t>pl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>
                <a:sym typeface="Wingdings" panose="05000000000000000000" pitchFamily="2" charset="2"/>
              </a:rPr>
              <a:t>pa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>
                <a:sym typeface="Wingdings" panose="05000000000000000000" pitchFamily="2" charset="2"/>
              </a:rPr>
              <a:t>ppr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>
                <a:sym typeface="Wingdings" panose="05000000000000000000" pitchFamily="2" charset="2"/>
              </a:rPr>
              <a:t>pt</a:t>
            </a:r>
            <a:r>
              <a:rPr lang="en-US" sz="2400" dirty="0">
                <a:sym typeface="Wingdings" panose="05000000000000000000" pitchFamily="2" charset="2"/>
              </a:rPr>
              <a:t>;	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				</a:t>
            </a:r>
            <a:r>
              <a:rPr lang="en-US" sz="2400" dirty="0" err="1">
                <a:sym typeface="Wingdings" panose="05000000000000000000" pitchFamily="2" charset="2"/>
              </a:rPr>
              <a:t>c,l</a:t>
            </a:r>
            <a:r>
              <a:rPr lang="en-US" sz="2400" dirty="0">
                <a:sym typeface="Wingdings" panose="05000000000000000000" pitchFamily="2" charset="2"/>
              </a:rPr>
              <a:t> p; </a:t>
            </a:r>
            <a:r>
              <a:rPr lang="en-US" sz="2400" dirty="0" err="1">
                <a:sym typeface="Wingdings" panose="05000000000000000000" pitchFamily="2" charset="2"/>
              </a:rPr>
              <a:t>c,la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>
                <a:sym typeface="Wingdings" panose="05000000000000000000" pitchFamily="2" charset="2"/>
              </a:rPr>
              <a:t>c,l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pr</a:t>
            </a:r>
            <a:r>
              <a:rPr lang="en-US" sz="2400" dirty="0">
                <a:sym typeface="Wingdings" panose="05000000000000000000" pitchFamily="2" charset="2"/>
              </a:rPr>
              <a:t>; </a:t>
            </a:r>
            <a:r>
              <a:rPr lang="en-US" sz="2400" dirty="0" err="1">
                <a:sym typeface="Wingdings" panose="05000000000000000000" pitchFamily="2" charset="2"/>
              </a:rPr>
              <a:t>c,l</a:t>
            </a:r>
            <a:r>
              <a:rPr lang="en-US" sz="2400" dirty="0">
                <a:sym typeface="Wingdings" panose="05000000000000000000" pitchFamily="2" charset="2"/>
              </a:rPr>
              <a:t> t;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				c t;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				</a:t>
            </a:r>
            <a:r>
              <a:rPr lang="en-US" sz="2400" dirty="0" err="1">
                <a:sym typeface="Wingdings" panose="05000000000000000000" pitchFamily="2" charset="2"/>
              </a:rPr>
              <a:t>apr</a:t>
            </a:r>
            <a:r>
              <a:rPr lang="en-US" sz="2400" dirty="0">
                <a:sym typeface="Wingdings" panose="05000000000000000000" pitchFamily="2" charset="2"/>
              </a:rPr>
              <a:t>}</a:t>
            </a:r>
            <a:r>
              <a:rPr lang="en-US" sz="2400" dirty="0"/>
              <a:t>			</a:t>
            </a:r>
          </a:p>
          <a:p>
            <a:pPr marL="669955" lvl="1" indent="-325453">
              <a:lnSpc>
                <a:spcPct val="90000"/>
              </a:lnSpc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90000"/>
              </a:lnSpc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90000"/>
              </a:lnSpc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90000"/>
              </a:lnSpc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90000"/>
              </a:lnSpc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90000"/>
              </a:lnSpc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80" y="623544"/>
            <a:ext cx="10123965" cy="1043895"/>
          </a:xfrm>
        </p:spPr>
        <p:txBody>
          <a:bodyPr>
            <a:normAutofit fontScale="90000"/>
          </a:bodyPr>
          <a:lstStyle/>
          <a:p>
            <a:r>
              <a:rPr lang="en-US" dirty="0"/>
              <a:t>3.1.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5984" y="3848985"/>
            <a:ext cx="3831830" cy="2464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20" indent="-457220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marL="457220" indent="-457220">
              <a:defRPr/>
            </a:pP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dư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endParaRPr lang="en-US" sz="2400" dirty="0"/>
          </a:p>
          <a:p>
            <a:pPr marL="457220" indent="-457220">
              <a:defRPr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</a:p>
          <a:p>
            <a:pPr marL="457220" indent="-457220">
              <a:defRPr/>
            </a:pPr>
            <a:r>
              <a:rPr lang="en-US" sz="2400" dirty="0" err="1"/>
              <a:t>Dị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</a:p>
          <a:p>
            <a:pPr marL="457220" indent="-457220">
              <a:defRPr/>
            </a:pPr>
            <a:r>
              <a:rPr lang="en-US" sz="2400" dirty="0" err="1"/>
              <a:t>Dị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94136515"/>
              </p:ext>
            </p:extLst>
          </p:nvPr>
        </p:nvGraphicFramePr>
        <p:xfrm>
          <a:off x="1382232" y="1771330"/>
          <a:ext cx="9643732" cy="2481695"/>
        </p:xfrm>
        <a:graphic>
          <a:graphicData uri="http://schemas.openxmlformats.org/drawingml/2006/table">
            <a:tbl>
              <a:tblPr/>
              <a:tblGrid>
                <a:gridCol w="194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0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MASV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MONHOC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DIEMTHI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Cấu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trúc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3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sở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CDTH111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Bích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thuật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1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CDTH122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Cao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Chí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thuật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9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466" y="1694215"/>
            <a:ext cx="91883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5" indent="-342915">
              <a:lnSpc>
                <a:spcPct val="150000"/>
              </a:lnSpc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669955" lvl="1" indent="-325453">
              <a:lnSpc>
                <a:spcPct val="150000"/>
              </a:lnSpc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77750" y="2603161"/>
            <a:ext cx="4614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5" indent="-342915">
              <a:lnSpc>
                <a:spcPct val="90000"/>
              </a:lnSpc>
              <a:defRPr/>
            </a:pPr>
            <a:r>
              <a:rPr lang="en-US" sz="2000">
                <a:solidFill>
                  <a:srgbClr val="FF0000"/>
                </a:solidFill>
              </a:rPr>
              <a:t>G={p</a:t>
            </a:r>
            <a:r>
              <a:rPr lang="en-US" sz="2000">
                <a:solidFill>
                  <a:srgbClr val="FF0000"/>
                </a:solidFill>
                <a:sym typeface="Wingdings" panose="05000000000000000000" pitchFamily="2" charset="2"/>
              </a:rPr>
              <a:t>c; pl; pa; ppr; pt;	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00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n-US" sz="2000">
                <a:solidFill>
                  <a:srgbClr val="0070C0"/>
                </a:solidFill>
                <a:sym typeface="Wingdings" panose="05000000000000000000" pitchFamily="2" charset="2"/>
              </a:rPr>
              <a:t>c,l p; c,la; c,l pr; c,l t;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000">
                <a:solidFill>
                  <a:srgbClr val="FF0000"/>
                </a:solidFill>
                <a:sym typeface="Wingdings" panose="05000000000000000000" pitchFamily="2" charset="2"/>
              </a:rPr>
              <a:t>		c t; apr}</a:t>
            </a:r>
            <a:r>
              <a:rPr lang="en-US" sz="200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3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40BE37E1-DCD3-4F09-BB81-63624A4FC77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en-US" sz="1000"/>
          </a:p>
        </p:txBody>
      </p:sp>
      <p:sp>
        <p:nvSpPr>
          <p:cNvPr id="282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8299" y="1667439"/>
            <a:ext cx="6932427" cy="5638800"/>
          </a:xfrm>
        </p:spPr>
        <p:txBody>
          <a:bodyPr>
            <a:normAutofit/>
          </a:bodyPr>
          <a:lstStyle/>
          <a:p>
            <a:pPr marL="342915" indent="-342915">
              <a:lnSpc>
                <a:spcPct val="80000"/>
              </a:lnSpc>
              <a:defRPr/>
            </a:pPr>
            <a:r>
              <a:rPr lang="en-US" sz="2200" dirty="0" err="1"/>
              <a:t>Bước</a:t>
            </a:r>
            <a:r>
              <a:rPr lang="en-US" sz="2200" dirty="0"/>
              <a:t> 4: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pth</a:t>
            </a:r>
            <a:r>
              <a:rPr lang="en-US" sz="2200" dirty="0"/>
              <a:t> </a:t>
            </a:r>
            <a:r>
              <a:rPr lang="en-US" sz="2200" dirty="0" err="1"/>
              <a:t>thừa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G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p</a:t>
            </a:r>
            <a:r>
              <a:rPr lang="en-US" sz="2100" dirty="0" err="1">
                <a:sym typeface="Wingdings" panose="05000000000000000000" pitchFamily="2" charset="2"/>
              </a:rPr>
              <a:t>c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không</a:t>
            </a:r>
            <a:r>
              <a:rPr lang="en-US" sz="2100" dirty="0">
                <a:sym typeface="Wingdings" panose="05000000000000000000" pitchFamily="2" charset="2"/>
              </a:rPr>
              <a:t>) (p+:{</a:t>
            </a:r>
            <a:r>
              <a:rPr lang="en-US" sz="2100" dirty="0" err="1">
                <a:sym typeface="Wingdings" panose="05000000000000000000" pitchFamily="2" charset="2"/>
              </a:rPr>
              <a:t>pla,pr,t</a:t>
            </a:r>
            <a:r>
              <a:rPr lang="en-US" sz="2100" dirty="0">
                <a:sym typeface="Wingdings" panose="05000000000000000000" pitchFamily="2" charset="2"/>
              </a:rPr>
              <a:t>})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p</a:t>
            </a:r>
            <a:r>
              <a:rPr lang="en-US" sz="2100" dirty="0" err="1">
                <a:sym typeface="Wingdings" panose="05000000000000000000" pitchFamily="2" charset="2"/>
              </a:rPr>
              <a:t>l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không</a:t>
            </a:r>
            <a:r>
              <a:rPr lang="en-US" sz="2100" dirty="0">
                <a:sym typeface="Wingdings" panose="05000000000000000000" pitchFamily="2" charset="2"/>
              </a:rPr>
              <a:t>) (p+:{</a:t>
            </a:r>
            <a:r>
              <a:rPr lang="en-US" sz="2100" dirty="0" err="1">
                <a:sym typeface="Wingdings" panose="05000000000000000000" pitchFamily="2" charset="2"/>
              </a:rPr>
              <a:t>pca,pr,t</a:t>
            </a:r>
            <a:r>
              <a:rPr lang="en-US" sz="2100" dirty="0">
                <a:sym typeface="Wingdings" panose="05000000000000000000" pitchFamily="2" charset="2"/>
              </a:rPr>
              <a:t>})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p</a:t>
            </a:r>
            <a:r>
              <a:rPr lang="en-US" sz="2100" dirty="0" err="1">
                <a:sym typeface="Wingdings" panose="05000000000000000000" pitchFamily="2" charset="2"/>
              </a:rPr>
              <a:t>a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loại</a:t>
            </a:r>
            <a:r>
              <a:rPr lang="en-US" sz="2100" dirty="0">
                <a:sym typeface="Wingdings" panose="05000000000000000000" pitchFamily="2" charset="2"/>
              </a:rPr>
              <a:t>) (p+:{</a:t>
            </a:r>
            <a:r>
              <a:rPr lang="en-US" sz="2100" dirty="0" err="1">
                <a:sym typeface="Wingdings" panose="05000000000000000000" pitchFamily="2" charset="2"/>
              </a:rPr>
              <a:t>plc,pr,ta</a:t>
            </a:r>
            <a:r>
              <a:rPr lang="en-US" sz="2100" dirty="0">
                <a:sym typeface="Wingdings" panose="05000000000000000000" pitchFamily="2" charset="2"/>
              </a:rPr>
              <a:t>})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p</a:t>
            </a:r>
            <a:r>
              <a:rPr lang="en-US" sz="2100" dirty="0" err="1">
                <a:sym typeface="Wingdings" panose="05000000000000000000" pitchFamily="2" charset="2"/>
              </a:rPr>
              <a:t>pr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được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vì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pa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và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apr</a:t>
            </a:r>
            <a:r>
              <a:rPr lang="en-US" sz="2100" dirty="0">
                <a:sym typeface="Wingdings" panose="05000000000000000000" pitchFamily="2" charset="2"/>
              </a:rPr>
              <a:t>) </a:t>
            </a:r>
          </a:p>
          <a:p>
            <a:pPr marL="344502" lvl="1" indent="0">
              <a:lnSpc>
                <a:spcPct val="80000"/>
              </a:lnSpc>
              <a:buNone/>
              <a:defRPr/>
            </a:pPr>
            <a:r>
              <a:rPr lang="en-US" sz="2100" dirty="0">
                <a:sym typeface="Wingdings" panose="05000000000000000000" pitchFamily="2" charset="2"/>
              </a:rPr>
              <a:t>(p+:{</a:t>
            </a:r>
            <a:r>
              <a:rPr lang="en-US" sz="2100" dirty="0" err="1">
                <a:sym typeface="Wingdings" panose="05000000000000000000" pitchFamily="2" charset="2"/>
              </a:rPr>
              <a:t>pclat,pr</a:t>
            </a:r>
            <a:r>
              <a:rPr lang="en-US" sz="2100" dirty="0">
                <a:sym typeface="Wingdings" panose="05000000000000000000" pitchFamily="2" charset="2"/>
              </a:rPr>
              <a:t>} </a:t>
            </a:r>
            <a:r>
              <a:rPr lang="en-US" sz="2100" dirty="0" err="1">
                <a:sym typeface="Wingdings" panose="05000000000000000000" pitchFamily="2" charset="2"/>
              </a:rPr>
              <a:t>có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pr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nên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loại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p</a:t>
            </a:r>
            <a:r>
              <a:rPr lang="en-US" sz="2100" dirty="0" err="1">
                <a:sym typeface="Wingdings" panose="05000000000000000000" pitchFamily="2" charset="2"/>
              </a:rPr>
              <a:t>t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được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vì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pc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và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ct</a:t>
            </a:r>
            <a:r>
              <a:rPr lang="en-US" sz="2100" dirty="0">
                <a:sym typeface="Wingdings" panose="05000000000000000000" pitchFamily="2" charset="2"/>
              </a:rPr>
              <a:t>) </a:t>
            </a:r>
          </a:p>
          <a:p>
            <a:pPr marL="344502" lvl="1" indent="0">
              <a:lnSpc>
                <a:spcPct val="80000"/>
              </a:lnSpc>
              <a:buNone/>
              <a:defRPr/>
            </a:pPr>
            <a:r>
              <a:rPr lang="en-US" sz="2100" dirty="0">
                <a:sym typeface="Wingdings" panose="05000000000000000000" pitchFamily="2" charset="2"/>
              </a:rPr>
              <a:t>(p+:{</a:t>
            </a:r>
            <a:r>
              <a:rPr lang="en-US" sz="2100" dirty="0" err="1">
                <a:sym typeface="Wingdings" panose="05000000000000000000" pitchFamily="2" charset="2"/>
              </a:rPr>
              <a:t>pcl,pr,t</a:t>
            </a:r>
            <a:r>
              <a:rPr lang="en-US" sz="2100" dirty="0">
                <a:sym typeface="Wingdings" panose="05000000000000000000" pitchFamily="2" charset="2"/>
              </a:rPr>
              <a:t>} </a:t>
            </a:r>
            <a:r>
              <a:rPr lang="en-US" sz="2100" dirty="0" err="1">
                <a:sym typeface="Wingdings" panose="05000000000000000000" pitchFamily="2" charset="2"/>
              </a:rPr>
              <a:t>có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chứa</a:t>
            </a:r>
            <a:r>
              <a:rPr lang="en-US" sz="2100" dirty="0">
                <a:sym typeface="Wingdings" panose="05000000000000000000" pitchFamily="2" charset="2"/>
              </a:rPr>
              <a:t> t)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c,l</a:t>
            </a:r>
            <a:r>
              <a:rPr lang="en-US" sz="2100" dirty="0" err="1">
                <a:sym typeface="Wingdings" panose="05000000000000000000" pitchFamily="2" charset="2"/>
              </a:rPr>
              <a:t>p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không</a:t>
            </a:r>
            <a:r>
              <a:rPr lang="en-US" sz="2100" dirty="0">
                <a:sym typeface="Wingdings" panose="05000000000000000000" pitchFamily="2" charset="2"/>
              </a:rPr>
              <a:t>) (cl+:{</a:t>
            </a:r>
            <a:r>
              <a:rPr lang="en-US" sz="2100" dirty="0" err="1">
                <a:sym typeface="Wingdings" panose="05000000000000000000" pitchFamily="2" charset="2"/>
              </a:rPr>
              <a:t>cla,pr,t</a:t>
            </a:r>
            <a:r>
              <a:rPr lang="en-US" sz="2100" dirty="0">
                <a:sym typeface="Wingdings" panose="05000000000000000000" pitchFamily="2" charset="2"/>
              </a:rPr>
              <a:t>})</a:t>
            </a:r>
          </a:p>
          <a:p>
            <a:pPr marL="669955" lvl="1" indent="-325453">
              <a:lnSpc>
                <a:spcPct val="80000"/>
              </a:lnSpc>
              <a:defRPr/>
            </a:pPr>
            <a:endParaRPr lang="en-US" sz="2100" dirty="0"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287" y="1776214"/>
            <a:ext cx="5052235" cy="14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5" indent="-342915">
              <a:lnSpc>
                <a:spcPct val="80000"/>
              </a:lnSpc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ta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	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c,la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c t;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c t;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51313" y="4718354"/>
            <a:ext cx="7437655" cy="1485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15" indent="-342915">
              <a:defRPr/>
            </a:pPr>
            <a:r>
              <a:rPr lang="en-US" sz="2400" b="1" dirty="0" err="1"/>
              <a:t>Phủ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thiểu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F </a:t>
            </a:r>
            <a:r>
              <a:rPr lang="en-US" sz="2400" b="1" dirty="0" err="1"/>
              <a:t>là</a:t>
            </a:r>
            <a:r>
              <a:rPr lang="en-US" sz="2400" b="1" dirty="0"/>
              <a:t>:</a:t>
            </a:r>
          </a:p>
          <a:p>
            <a:pPr marL="342915" indent="-342915">
              <a:buFont typeface="Arial"/>
              <a:buNone/>
              <a:defRPr/>
            </a:pPr>
            <a:r>
              <a:rPr lang="en-US" sz="2400" dirty="0"/>
              <a:t>	G = {p</a:t>
            </a:r>
            <a:r>
              <a:rPr lang="en-US" sz="2400" dirty="0">
                <a:sym typeface="Wingdings" panose="05000000000000000000" pitchFamily="2" charset="2"/>
              </a:rPr>
              <a:t> c; p l; </a:t>
            </a:r>
            <a:r>
              <a:rPr lang="en-US" sz="2400" dirty="0" err="1">
                <a:sym typeface="Wingdings" panose="05000000000000000000" pitchFamily="2" charset="2"/>
              </a:rPr>
              <a:t>c,l</a:t>
            </a:r>
            <a:r>
              <a:rPr lang="en-US" sz="2400" dirty="0">
                <a:sym typeface="Wingdings" panose="05000000000000000000" pitchFamily="2" charset="2"/>
              </a:rPr>
              <a:t> p; c t; a pr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39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40BE37E1-DCD3-4F09-BB81-63624A4FC77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en-US" sz="1000"/>
          </a:p>
        </p:txBody>
      </p:sp>
      <p:sp>
        <p:nvSpPr>
          <p:cNvPr id="282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8299" y="1667439"/>
            <a:ext cx="6932427" cy="5638800"/>
          </a:xfrm>
        </p:spPr>
        <p:txBody>
          <a:bodyPr>
            <a:normAutofit/>
          </a:bodyPr>
          <a:lstStyle/>
          <a:p>
            <a:pPr marL="342915" indent="-342915">
              <a:lnSpc>
                <a:spcPct val="80000"/>
              </a:lnSpc>
              <a:defRPr/>
            </a:pPr>
            <a:r>
              <a:rPr lang="en-US" sz="2200" dirty="0" err="1"/>
              <a:t>Bước</a:t>
            </a:r>
            <a:r>
              <a:rPr lang="en-US" sz="2200" dirty="0"/>
              <a:t> 4: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pth</a:t>
            </a:r>
            <a:r>
              <a:rPr lang="en-US" sz="2200" dirty="0"/>
              <a:t> </a:t>
            </a:r>
            <a:r>
              <a:rPr lang="en-US" sz="2200" dirty="0" err="1"/>
              <a:t>thừa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G</a:t>
            </a:r>
          </a:p>
          <a:p>
            <a:pPr marL="800115" lvl="1" indent="-342915">
              <a:lnSpc>
                <a:spcPct val="80000"/>
              </a:lnSpc>
              <a:defRPr/>
            </a:pPr>
            <a:r>
              <a:rPr lang="en-US" sz="1800" dirty="0"/>
              <a:t>….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c,l</a:t>
            </a:r>
            <a:r>
              <a:rPr lang="en-US" sz="2100" dirty="0" err="1">
                <a:sym typeface="Wingdings" panose="05000000000000000000" pitchFamily="2" charset="2"/>
              </a:rPr>
              <a:t>a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được</a:t>
            </a:r>
            <a:r>
              <a:rPr lang="en-US" sz="2100" dirty="0">
                <a:sym typeface="Wingdings" panose="05000000000000000000" pitchFamily="2" charset="2"/>
              </a:rPr>
              <a:t>) (</a:t>
            </a:r>
            <a:r>
              <a:rPr lang="en-US" sz="2100" dirty="0" err="1">
                <a:sym typeface="Wingdings" panose="05000000000000000000" pitchFamily="2" charset="2"/>
              </a:rPr>
              <a:t>c,l,p,pr,a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c,l</a:t>
            </a:r>
            <a:r>
              <a:rPr lang="en-US" sz="2100" dirty="0" err="1">
                <a:sym typeface="Wingdings" panose="05000000000000000000" pitchFamily="2" charset="2"/>
              </a:rPr>
              <a:t>pr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được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vì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c,l</a:t>
            </a:r>
            <a:r>
              <a:rPr lang="en-US" sz="2100" dirty="0">
                <a:sym typeface="Wingdings" panose="05000000000000000000" pitchFamily="2" charset="2"/>
              </a:rPr>
              <a:t>  p </a:t>
            </a:r>
            <a:r>
              <a:rPr lang="en-US" sz="2100" dirty="0" err="1">
                <a:sym typeface="Wingdings" panose="05000000000000000000" pitchFamily="2" charset="2"/>
              </a:rPr>
              <a:t>và</a:t>
            </a:r>
            <a:r>
              <a:rPr lang="en-US" sz="2100" dirty="0">
                <a:sym typeface="Wingdings" panose="05000000000000000000" pitchFamily="2" charset="2"/>
              </a:rPr>
              <a:t> p  </a:t>
            </a:r>
            <a:r>
              <a:rPr lang="en-US" sz="2100" dirty="0" err="1">
                <a:sym typeface="Wingdings" panose="05000000000000000000" pitchFamily="2" charset="2"/>
              </a:rPr>
              <a:t>pr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344502" lvl="1" indent="0">
              <a:lnSpc>
                <a:spcPct val="80000"/>
              </a:lnSpc>
              <a:buNone/>
              <a:defRPr/>
            </a:pPr>
            <a:r>
              <a:rPr lang="en-US" sz="2100" dirty="0">
                <a:sym typeface="Wingdings" panose="05000000000000000000" pitchFamily="2" charset="2"/>
              </a:rPr>
              <a:t>(cl+:{</a:t>
            </a:r>
            <a:r>
              <a:rPr lang="en-US" sz="2100" dirty="0" err="1">
                <a:sym typeface="Wingdings" panose="05000000000000000000" pitchFamily="2" charset="2"/>
              </a:rPr>
              <a:t>clpa,pr,t</a:t>
            </a:r>
            <a:r>
              <a:rPr lang="en-US" sz="2100" dirty="0">
                <a:sym typeface="Wingdings" panose="05000000000000000000" pitchFamily="2" charset="2"/>
              </a:rPr>
              <a:t>} </a:t>
            </a:r>
            <a:r>
              <a:rPr lang="en-US" sz="2100" dirty="0" err="1">
                <a:sym typeface="Wingdings" panose="05000000000000000000" pitchFamily="2" charset="2"/>
              </a:rPr>
              <a:t>có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chứa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pr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c</a:t>
            </a:r>
            <a:r>
              <a:rPr lang="en-US" sz="2100" dirty="0" err="1">
                <a:sym typeface="Wingdings" panose="05000000000000000000" pitchFamily="2" charset="2"/>
              </a:rPr>
              <a:t>t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được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vì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dư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thừa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c</a:t>
            </a:r>
            <a:r>
              <a:rPr lang="en-US" sz="2100" dirty="0" err="1">
                <a:sym typeface="Wingdings" panose="05000000000000000000" pitchFamily="2" charset="2"/>
              </a:rPr>
              <a:t>t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không</a:t>
            </a:r>
            <a:r>
              <a:rPr lang="en-US" sz="2100" dirty="0">
                <a:sym typeface="Wingdings" panose="05000000000000000000" pitchFamily="2" charset="2"/>
              </a:rPr>
              <a:t>) (c+:{c})</a:t>
            </a:r>
          </a:p>
          <a:p>
            <a:pPr marL="669955" lvl="1" indent="-325453">
              <a:lnSpc>
                <a:spcPct val="8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a</a:t>
            </a:r>
            <a:r>
              <a:rPr lang="en-US" sz="2100" dirty="0" err="1">
                <a:sym typeface="Wingdings" panose="05000000000000000000" pitchFamily="2" charset="2"/>
              </a:rPr>
              <a:t>pr</a:t>
            </a:r>
            <a:r>
              <a:rPr lang="en-US" sz="2100" dirty="0">
                <a:sym typeface="Wingdings" panose="05000000000000000000" pitchFamily="2" charset="2"/>
              </a:rPr>
              <a:t> ? (</a:t>
            </a:r>
            <a:r>
              <a:rPr lang="en-US" sz="2100" dirty="0" err="1">
                <a:sym typeface="Wingdings" panose="05000000000000000000" pitchFamily="2" charset="2"/>
              </a:rPr>
              <a:t>không</a:t>
            </a:r>
            <a:r>
              <a:rPr lang="en-US" sz="2100" dirty="0">
                <a:sym typeface="Wingdings" panose="05000000000000000000" pitchFamily="2" charset="2"/>
              </a:rPr>
              <a:t>) (a+:{a})</a:t>
            </a:r>
          </a:p>
          <a:p>
            <a:pPr marL="669955" lvl="1" indent="-325453">
              <a:lnSpc>
                <a:spcPct val="80000"/>
              </a:lnSpc>
              <a:defRPr/>
            </a:pPr>
            <a:endParaRPr lang="en-US" sz="2100" dirty="0">
              <a:sym typeface="Wingdings" panose="05000000000000000000" pitchFamily="2" charset="2"/>
            </a:endParaRPr>
          </a:p>
          <a:p>
            <a:pPr marL="669955" lvl="1" indent="-325453">
              <a:lnSpc>
                <a:spcPct val="80000"/>
              </a:lnSpc>
              <a:defRPr/>
            </a:pPr>
            <a:endParaRPr lang="en-US" sz="2100" dirty="0"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287" y="1776214"/>
            <a:ext cx="5052235" cy="14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15" indent="-342915">
              <a:lnSpc>
                <a:spcPct val="80000"/>
              </a:lnSpc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ta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={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pt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	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c,la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c t;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c t;</a:t>
            </a:r>
          </a:p>
          <a:p>
            <a:pPr marL="342915" indent="-342915">
              <a:lnSpc>
                <a:spcPct val="8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51313" y="4718354"/>
            <a:ext cx="7015347" cy="1485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15" indent="-342915">
              <a:defRPr/>
            </a:pPr>
            <a:r>
              <a:rPr lang="en-US" sz="2400" b="1" dirty="0" err="1"/>
              <a:t>Phủ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thiểu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F </a:t>
            </a:r>
            <a:r>
              <a:rPr lang="en-US" sz="2400" b="1" dirty="0" err="1"/>
              <a:t>là</a:t>
            </a:r>
            <a:r>
              <a:rPr lang="en-US" sz="2400" b="1" dirty="0"/>
              <a:t>:</a:t>
            </a:r>
          </a:p>
          <a:p>
            <a:pPr marL="342915" indent="-342915">
              <a:buNone/>
              <a:defRPr/>
            </a:pPr>
            <a:r>
              <a:rPr lang="en-US" sz="2400" dirty="0"/>
              <a:t>	G = G = {p</a:t>
            </a:r>
            <a:r>
              <a:rPr lang="en-US" sz="2400" dirty="0">
                <a:sym typeface="Wingdings" panose="05000000000000000000" pitchFamily="2" charset="2"/>
              </a:rPr>
              <a:t> c; p </a:t>
            </a:r>
            <a:r>
              <a:rPr lang="en-US" sz="2400" dirty="0" err="1">
                <a:sym typeface="Wingdings" panose="05000000000000000000" pitchFamily="2" charset="2"/>
              </a:rPr>
              <a:t>l;c,l</a:t>
            </a:r>
            <a:r>
              <a:rPr lang="en-US" sz="2400" dirty="0">
                <a:sym typeface="Wingdings" panose="05000000000000000000" pitchFamily="2" charset="2"/>
              </a:rPr>
              <a:t> p; c t; a pr</a:t>
            </a:r>
            <a:r>
              <a:rPr lang="en-US" sz="2400" dirty="0"/>
              <a:t>}</a:t>
            </a:r>
          </a:p>
          <a:p>
            <a:pPr marL="342915" indent="-342915">
              <a:buFont typeface="Arial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39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1CFAAFDA-AE69-4244-9A85-825F300DAE4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en-US" sz="1000"/>
          </a:p>
        </p:txBody>
      </p:sp>
      <p:sp>
        <p:nvSpPr>
          <p:cNvPr id="284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5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Q(ABCD)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 </a:t>
            </a:r>
            <a:r>
              <a:rPr lang="en-US" sz="2599" dirty="0" err="1"/>
              <a:t>như</a:t>
            </a:r>
            <a:r>
              <a:rPr lang="en-US" sz="2599" dirty="0"/>
              <a:t> </a:t>
            </a:r>
            <a:r>
              <a:rPr lang="en-US" sz="2599" dirty="0" err="1"/>
              <a:t>sau</a:t>
            </a:r>
            <a:r>
              <a:rPr lang="en-US" sz="2599" dirty="0"/>
              <a:t>:</a:t>
            </a:r>
          </a:p>
          <a:p>
            <a:pPr marL="342915" indent="-342915">
              <a:buNone/>
              <a:defRPr/>
            </a:pPr>
            <a:r>
              <a:rPr lang="en-US" sz="2599" dirty="0"/>
              <a:t>		F={AB</a:t>
            </a:r>
            <a:r>
              <a:rPr lang="en-US" sz="2599" dirty="0">
                <a:sym typeface="Wingdings" panose="05000000000000000000" pitchFamily="2" charset="2"/>
              </a:rPr>
              <a:t>CD;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  BC;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  CD</a:t>
            </a:r>
            <a:r>
              <a:rPr lang="en-US" sz="2599" dirty="0"/>
              <a:t>}</a:t>
            </a:r>
          </a:p>
          <a:p>
            <a:pPr marL="342915" indent="-342915">
              <a:buNone/>
              <a:defRPr/>
            </a:pPr>
            <a:r>
              <a:rPr lang="en-US" sz="2599" dirty="0" err="1"/>
              <a:t>Hãy</a:t>
            </a:r>
            <a:r>
              <a:rPr lang="en-US" sz="2599" dirty="0"/>
              <a:t> </a:t>
            </a:r>
            <a:r>
              <a:rPr lang="en-US" sz="2599" dirty="0" err="1"/>
              <a:t>tìm</a:t>
            </a:r>
            <a:r>
              <a:rPr lang="en-US" sz="2599" dirty="0"/>
              <a:t> </a:t>
            </a:r>
            <a:r>
              <a:rPr lang="en-US" sz="2599" dirty="0" err="1"/>
              <a:t>phủ</a:t>
            </a:r>
            <a:r>
              <a:rPr lang="en-US" sz="2599" dirty="0"/>
              <a:t> </a:t>
            </a:r>
            <a:r>
              <a:rPr lang="en-US" sz="2599" dirty="0" err="1"/>
              <a:t>tối</a:t>
            </a:r>
            <a:r>
              <a:rPr lang="en-US" sz="2599" dirty="0"/>
              <a:t> </a:t>
            </a:r>
            <a:r>
              <a:rPr lang="en-US" sz="2599" dirty="0" err="1"/>
              <a:t>thiểu</a:t>
            </a:r>
            <a:r>
              <a:rPr lang="en-US" sz="2599" dirty="0"/>
              <a:t> </a:t>
            </a:r>
            <a:r>
              <a:rPr lang="en-US" sz="2599" dirty="0" err="1"/>
              <a:t>của</a:t>
            </a:r>
            <a:r>
              <a:rPr lang="en-US" sz="2599" dirty="0"/>
              <a:t> F?</a:t>
            </a:r>
          </a:p>
          <a:p>
            <a:pPr marL="342915" indent="-342915">
              <a:buNone/>
              <a:defRPr/>
            </a:pPr>
            <a:r>
              <a:rPr lang="en-US" sz="2599" dirty="0"/>
              <a:t>{B</a:t>
            </a:r>
            <a:r>
              <a:rPr lang="en-US" sz="2599" dirty="0">
                <a:sym typeface="Wingdings" panose="05000000000000000000" pitchFamily="2" charset="2"/>
              </a:rPr>
              <a:t>C, CD}</a:t>
            </a:r>
            <a:endParaRPr lang="en-US" sz="2599" dirty="0"/>
          </a:p>
        </p:txBody>
      </p:sp>
    </p:spTree>
    <p:extLst>
      <p:ext uri="{BB962C8B-B14F-4D97-AF65-F5344CB8AC3E}">
        <p14:creationId xmlns:p14="http://schemas.microsoft.com/office/powerpoint/2010/main" val="4003601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09B90BC2-8823-4E1F-8D91-1211F1915F1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altLang="en-US" sz="1000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6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Q(ABCD)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 </a:t>
            </a:r>
            <a:r>
              <a:rPr lang="en-US" sz="2599" dirty="0" err="1"/>
              <a:t>như</a:t>
            </a:r>
            <a:r>
              <a:rPr lang="en-US" sz="2599" dirty="0"/>
              <a:t> </a:t>
            </a:r>
            <a:r>
              <a:rPr lang="en-US" sz="2599" dirty="0" err="1"/>
              <a:t>sau</a:t>
            </a:r>
            <a:r>
              <a:rPr lang="en-US" sz="2599" dirty="0"/>
              <a:t>:</a:t>
            </a:r>
          </a:p>
          <a:p>
            <a:pPr marL="342915" indent="-342915">
              <a:buNone/>
              <a:defRPr/>
            </a:pPr>
            <a:r>
              <a:rPr lang="en-US" sz="2599" dirty="0"/>
              <a:t>		F={C</a:t>
            </a:r>
            <a:r>
              <a:rPr lang="en-US" sz="2599" dirty="0">
                <a:sym typeface="Wingdings" panose="05000000000000000000" pitchFamily="2" charset="2"/>
              </a:rPr>
              <a:t>A;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AC;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ADB;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BCD;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ABD;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      CDB</a:t>
            </a:r>
            <a:r>
              <a:rPr lang="en-US" sz="2599" dirty="0"/>
              <a:t>}</a:t>
            </a:r>
          </a:p>
          <a:p>
            <a:pPr marL="342915" indent="-342915">
              <a:buNone/>
              <a:defRPr/>
            </a:pPr>
            <a:r>
              <a:rPr lang="en-US" sz="2599" dirty="0" err="1"/>
              <a:t>Hãy</a:t>
            </a:r>
            <a:r>
              <a:rPr lang="en-US" sz="2599" dirty="0"/>
              <a:t> </a:t>
            </a:r>
            <a:r>
              <a:rPr lang="en-US" sz="2599" dirty="0" err="1"/>
              <a:t>tìm</a:t>
            </a:r>
            <a:r>
              <a:rPr lang="en-US" sz="2599" dirty="0"/>
              <a:t> </a:t>
            </a:r>
            <a:r>
              <a:rPr lang="en-US" sz="2599" dirty="0" err="1"/>
              <a:t>phủ</a:t>
            </a:r>
            <a:r>
              <a:rPr lang="en-US" sz="2599" dirty="0"/>
              <a:t> </a:t>
            </a:r>
            <a:r>
              <a:rPr lang="en-US" sz="2599" dirty="0" err="1"/>
              <a:t>tối</a:t>
            </a:r>
            <a:r>
              <a:rPr lang="en-US" sz="2599" dirty="0"/>
              <a:t> </a:t>
            </a:r>
            <a:r>
              <a:rPr lang="en-US" sz="2599" dirty="0" err="1"/>
              <a:t>thiểu</a:t>
            </a:r>
            <a:r>
              <a:rPr lang="en-US" sz="2599" dirty="0"/>
              <a:t> </a:t>
            </a:r>
            <a:r>
              <a:rPr lang="en-US" sz="2599" dirty="0" err="1"/>
              <a:t>của</a:t>
            </a:r>
            <a:r>
              <a:rPr lang="en-US" sz="2599" dirty="0"/>
              <a:t> F.</a:t>
            </a:r>
          </a:p>
        </p:txBody>
      </p:sp>
    </p:spTree>
    <p:extLst>
      <p:ext uri="{BB962C8B-B14F-4D97-AF65-F5344CB8AC3E}">
        <p14:creationId xmlns:p14="http://schemas.microsoft.com/office/powerpoint/2010/main" val="335178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8FF5CC02-2FB6-46CE-AB28-3EF7E81696C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altLang="en-US" sz="1000"/>
          </a:p>
        </p:txBody>
      </p:sp>
      <p:sp>
        <p:nvSpPr>
          <p:cNvPr id="286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7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15" indent="-342915">
              <a:defRPr/>
            </a:pPr>
            <a:r>
              <a:rPr lang="en-US" sz="2599"/>
              <a:t>Cho lược đồ quan hệ Q(MSCD,MSSV,CD,HG) và tập phụ thuộc hàm F như sau:</a:t>
            </a:r>
          </a:p>
          <a:p>
            <a:pPr marL="342915" indent="-342915">
              <a:buNone/>
              <a:defRPr/>
            </a:pPr>
            <a:r>
              <a:rPr lang="en-US" sz="2599"/>
              <a:t>		F={	MSCD</a:t>
            </a:r>
            <a:r>
              <a:rPr lang="en-US" sz="2599">
                <a:sym typeface="Wingdings" panose="05000000000000000000" pitchFamily="2" charset="2"/>
              </a:rPr>
              <a:t> CD;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CD MSCD;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CD,MSSV HG;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MSCD,HG MSSV;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CD,HG MSSV;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MSCD,MSSV HG</a:t>
            </a:r>
            <a:r>
              <a:rPr lang="en-US" sz="2599"/>
              <a:t>}</a:t>
            </a:r>
          </a:p>
          <a:p>
            <a:pPr marL="342915" indent="-342915">
              <a:buNone/>
              <a:defRPr/>
            </a:pPr>
            <a:r>
              <a:rPr lang="en-US" sz="2599"/>
              <a:t>Hãy tìm phủ tối thiểu của F.</a:t>
            </a:r>
          </a:p>
        </p:txBody>
      </p:sp>
    </p:spTree>
    <p:extLst>
      <p:ext uri="{BB962C8B-B14F-4D97-AF65-F5344CB8AC3E}">
        <p14:creationId xmlns:p14="http://schemas.microsoft.com/office/powerpoint/2010/main" val="100602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397E2C77-14C6-4F3D-83F0-303735ADAA3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36</a:t>
            </a:fld>
            <a:endParaRPr lang="en-US" altLang="en-US" sz="1000"/>
          </a:p>
        </p:txBody>
      </p:sp>
      <p:sp>
        <p:nvSpPr>
          <p:cNvPr id="287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8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15" indent="-342915">
              <a:lnSpc>
                <a:spcPct val="90000"/>
              </a:lnSpc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Q(ABCDEG)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 </a:t>
            </a:r>
            <a:r>
              <a:rPr lang="en-US" sz="2599" dirty="0" err="1"/>
              <a:t>như</a:t>
            </a:r>
            <a:r>
              <a:rPr lang="en-US" sz="2599" dirty="0"/>
              <a:t> </a:t>
            </a:r>
            <a:r>
              <a:rPr lang="en-US" sz="2599" dirty="0" err="1"/>
              <a:t>sau</a:t>
            </a:r>
            <a:r>
              <a:rPr lang="en-US" sz="2599" dirty="0"/>
              <a:t>: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/>
              <a:t>		F = {  AB</a:t>
            </a:r>
            <a:r>
              <a:rPr lang="en-US" sz="2599" dirty="0">
                <a:sym typeface="Wingdings" panose="05000000000000000000" pitchFamily="2" charset="2"/>
              </a:rPr>
              <a:t> C;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C A;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BC D;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ACD  B;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D EG;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BE C;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CG BD;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CE AG</a:t>
            </a:r>
            <a:r>
              <a:rPr lang="en-US" sz="2599" dirty="0"/>
              <a:t>}</a:t>
            </a:r>
          </a:p>
          <a:p>
            <a:pPr marL="342915" indent="-342915">
              <a:lnSpc>
                <a:spcPct val="90000"/>
              </a:lnSpc>
              <a:buNone/>
              <a:defRPr/>
            </a:pPr>
            <a:r>
              <a:rPr lang="en-US" sz="2599" dirty="0" err="1"/>
              <a:t>Hãy</a:t>
            </a:r>
            <a:r>
              <a:rPr lang="en-US" sz="2599" dirty="0"/>
              <a:t> </a:t>
            </a:r>
            <a:r>
              <a:rPr lang="en-US" sz="2599" dirty="0" err="1"/>
              <a:t>tìm</a:t>
            </a:r>
            <a:r>
              <a:rPr lang="en-US" sz="2599" dirty="0"/>
              <a:t> </a:t>
            </a:r>
            <a:r>
              <a:rPr lang="en-US" sz="2599" dirty="0" err="1"/>
              <a:t>phủ</a:t>
            </a:r>
            <a:r>
              <a:rPr lang="en-US" sz="2599" dirty="0"/>
              <a:t> </a:t>
            </a:r>
            <a:r>
              <a:rPr lang="en-US" sz="2599" dirty="0" err="1"/>
              <a:t>tối</a:t>
            </a:r>
            <a:r>
              <a:rPr lang="en-US" sz="2599" dirty="0"/>
              <a:t> </a:t>
            </a:r>
            <a:r>
              <a:rPr lang="en-US" sz="2599" dirty="0" err="1"/>
              <a:t>thiểu</a:t>
            </a:r>
            <a:r>
              <a:rPr lang="en-US" sz="2599" dirty="0"/>
              <a:t> </a:t>
            </a:r>
            <a:r>
              <a:rPr lang="en-US" sz="2599" dirty="0" err="1"/>
              <a:t>của</a:t>
            </a:r>
            <a:r>
              <a:rPr lang="en-US" sz="2599" dirty="0"/>
              <a:t> F.</a:t>
            </a:r>
          </a:p>
        </p:txBody>
      </p:sp>
    </p:spTree>
    <p:extLst>
      <p:ext uri="{BB962C8B-B14F-4D97-AF65-F5344CB8AC3E}">
        <p14:creationId xmlns:p14="http://schemas.microsoft.com/office/powerpoint/2010/main" val="1282362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11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F7DE1115-3A0C-4846-8051-681B2B9B521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en-US" altLang="en-US" sz="1000"/>
          </a:p>
        </p:txBody>
      </p:sp>
      <p:sp>
        <p:nvSpPr>
          <p:cNvPr id="28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Khóa của quan hệ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970" y="1810871"/>
            <a:ext cx="10264585" cy="4392705"/>
          </a:xfrm>
        </p:spPr>
        <p:txBody>
          <a:bodyPr>
            <a:normAutofit fontScale="92500"/>
          </a:bodyPr>
          <a:lstStyle/>
          <a:p>
            <a:pPr marL="342915" indent="-342915">
              <a:defRPr/>
            </a:pPr>
            <a:r>
              <a:rPr lang="en-US" sz="2599" dirty="0" err="1"/>
              <a:t>Định</a:t>
            </a:r>
            <a:r>
              <a:rPr lang="en-US" sz="2599" dirty="0"/>
              <a:t> </a:t>
            </a:r>
            <a:r>
              <a:rPr lang="en-US" sz="2599" dirty="0" err="1"/>
              <a:t>nghĩa</a:t>
            </a:r>
            <a:r>
              <a:rPr lang="en-US" sz="2599" dirty="0"/>
              <a:t>: </a:t>
            </a:r>
            <a:r>
              <a:rPr lang="en-US" sz="2599" dirty="0" err="1"/>
              <a:t>cho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r(R), </a:t>
            </a:r>
            <a:r>
              <a:rPr lang="en-US" sz="2599" dirty="0" err="1"/>
              <a:t>tập</a:t>
            </a:r>
            <a:r>
              <a:rPr lang="en-US" sz="2599" dirty="0"/>
              <a:t> K </a:t>
            </a:r>
            <a:r>
              <a:rPr lang="en-US" sz="2599" dirty="0">
                <a:sym typeface="Symbol" panose="05050102010706020507" pitchFamily="18" charset="2"/>
              </a:rPr>
              <a:t> R </a:t>
            </a:r>
            <a:r>
              <a:rPr lang="en-US" sz="2599" dirty="0" err="1">
                <a:sym typeface="Symbol" panose="05050102010706020507" pitchFamily="18" charset="2"/>
              </a:rPr>
              <a:t>được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gọi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là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khóa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của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quan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hệ</a:t>
            </a:r>
            <a:r>
              <a:rPr lang="en-US" sz="2599" dirty="0">
                <a:sym typeface="Symbol" panose="05050102010706020507" pitchFamily="18" charset="2"/>
              </a:rPr>
              <a:t> r </a:t>
            </a:r>
            <a:r>
              <a:rPr lang="en-US" sz="2599" dirty="0" err="1">
                <a:sym typeface="Symbol" panose="05050102010706020507" pitchFamily="18" charset="2"/>
              </a:rPr>
              <a:t>nếu</a:t>
            </a:r>
            <a:r>
              <a:rPr lang="en-US" sz="2599" dirty="0">
                <a:sym typeface="Symbol" panose="05050102010706020507" pitchFamily="18" charset="2"/>
              </a:rPr>
              <a:t>: K</a:t>
            </a:r>
            <a:r>
              <a:rPr lang="en-US" sz="2599" baseline="30000" dirty="0">
                <a:sym typeface="Symbol" panose="05050102010706020507" pitchFamily="18" charset="2"/>
              </a:rPr>
              <a:t>+</a:t>
            </a:r>
            <a:r>
              <a:rPr lang="en-US" sz="2599" dirty="0">
                <a:sym typeface="Symbol" panose="05050102010706020507" pitchFamily="18" charset="2"/>
              </a:rPr>
              <a:t>=R </a:t>
            </a:r>
            <a:r>
              <a:rPr lang="en-US" sz="2599" dirty="0" err="1">
                <a:sym typeface="Symbol" panose="05050102010706020507" pitchFamily="18" charset="2"/>
              </a:rPr>
              <a:t>nếu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bớt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một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phần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tử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khỏi</a:t>
            </a:r>
            <a:r>
              <a:rPr lang="en-US" sz="2599" dirty="0">
                <a:sym typeface="Symbol" panose="05050102010706020507" pitchFamily="18" charset="2"/>
              </a:rPr>
              <a:t> K </a:t>
            </a:r>
            <a:r>
              <a:rPr lang="en-US" sz="2599" dirty="0" err="1">
                <a:sym typeface="Symbol" panose="05050102010706020507" pitchFamily="18" charset="2"/>
              </a:rPr>
              <a:t>thì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bao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đóng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của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nó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sẽ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khác</a:t>
            </a:r>
            <a:r>
              <a:rPr lang="en-US" sz="2599" dirty="0">
                <a:sym typeface="Symbol" panose="05050102010706020507" pitchFamily="18" charset="2"/>
              </a:rPr>
              <a:t> R. </a:t>
            </a:r>
            <a:r>
              <a:rPr lang="en-US" sz="2599" dirty="0" err="1">
                <a:sym typeface="Symbol" panose="05050102010706020507" pitchFamily="18" charset="2"/>
              </a:rPr>
              <a:t>Như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vậy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tập</a:t>
            </a:r>
            <a:r>
              <a:rPr lang="en-US" sz="2599" dirty="0">
                <a:sym typeface="Symbol" panose="05050102010706020507" pitchFamily="18" charset="2"/>
              </a:rPr>
              <a:t> K  R </a:t>
            </a:r>
            <a:r>
              <a:rPr lang="en-US" sz="2599" dirty="0" err="1">
                <a:sym typeface="Symbol" panose="05050102010706020507" pitchFamily="18" charset="2"/>
              </a:rPr>
              <a:t>nếu</a:t>
            </a:r>
            <a:r>
              <a:rPr lang="en-US" sz="2599" dirty="0">
                <a:sym typeface="Symbol" panose="05050102010706020507" pitchFamily="18" charset="2"/>
              </a:rPr>
              <a:t> K</a:t>
            </a:r>
            <a:r>
              <a:rPr lang="en-US" sz="2599" baseline="30000" dirty="0">
                <a:sym typeface="Symbol" panose="05050102010706020507" pitchFamily="18" charset="2"/>
              </a:rPr>
              <a:t>+</a:t>
            </a:r>
            <a:r>
              <a:rPr lang="en-US" sz="2599" dirty="0">
                <a:sym typeface="Symbol" panose="05050102010706020507" pitchFamily="18" charset="2"/>
              </a:rPr>
              <a:t>  R </a:t>
            </a:r>
            <a:r>
              <a:rPr lang="en-US" sz="2599" dirty="0" err="1">
                <a:sym typeface="Symbol" panose="05050102010706020507" pitchFamily="18" charset="2"/>
              </a:rPr>
              <a:t>và</a:t>
            </a:r>
            <a:r>
              <a:rPr lang="en-US" sz="2599" dirty="0">
                <a:sym typeface="Symbol" panose="05050102010706020507" pitchFamily="18" charset="2"/>
              </a:rPr>
              <a:t> (K-A)</a:t>
            </a:r>
            <a:r>
              <a:rPr lang="en-US" sz="2599" baseline="30000" dirty="0">
                <a:sym typeface="Symbol" panose="05050102010706020507" pitchFamily="18" charset="2"/>
              </a:rPr>
              <a:t>+</a:t>
            </a:r>
            <a:r>
              <a:rPr lang="en-US" sz="2599" dirty="0">
                <a:sym typeface="Symbol" panose="05050102010706020507" pitchFamily="18" charset="2"/>
              </a:rPr>
              <a:t>  R, A  R.</a:t>
            </a:r>
          </a:p>
          <a:p>
            <a:pPr marL="342915" indent="-342915">
              <a:defRPr/>
            </a:pPr>
            <a:r>
              <a:rPr lang="en-US" sz="2599" dirty="0" err="1">
                <a:sym typeface="Symbol" panose="05050102010706020507" pitchFamily="18" charset="2"/>
              </a:rPr>
              <a:t>Ví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dụ</a:t>
            </a:r>
            <a:r>
              <a:rPr lang="en-US" sz="2599" dirty="0">
                <a:sym typeface="Symbol" panose="05050102010706020507" pitchFamily="18" charset="2"/>
              </a:rPr>
              <a:t>: Cho Q(ABCDEG) </a:t>
            </a:r>
            <a:r>
              <a:rPr lang="en-US" sz="2599" dirty="0" err="1">
                <a:sym typeface="Symbol" panose="05050102010706020507" pitchFamily="18" charset="2"/>
              </a:rPr>
              <a:t>và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	F={AB</a:t>
            </a:r>
            <a:r>
              <a:rPr lang="en-US" sz="2599" dirty="0">
                <a:sym typeface="Wingdings" panose="05000000000000000000" pitchFamily="2" charset="2"/>
              </a:rPr>
              <a:t>C; D EG; BE C; BC D; CG BD;	ACD B; CE AG</a:t>
            </a:r>
            <a:r>
              <a:rPr lang="en-US" sz="2599" dirty="0">
                <a:sym typeface="Symbol" panose="05050102010706020507" pitchFamily="18" charset="2"/>
              </a:rPr>
              <a:t>}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Ta </a:t>
            </a:r>
            <a:r>
              <a:rPr lang="en-US" sz="2599" dirty="0" err="1">
                <a:sym typeface="Symbol" panose="05050102010706020507" pitchFamily="18" charset="2"/>
              </a:rPr>
              <a:t>sẽ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thấy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các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tập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thuộc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tính</a:t>
            </a:r>
            <a:r>
              <a:rPr lang="en-US" sz="2599" dirty="0">
                <a:sym typeface="Symbol" panose="05050102010706020507" pitchFamily="18" charset="2"/>
              </a:rPr>
              <a:t>: 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K1={AB}, K2={BE}; K3={CG}; K4={CE}; K5={CD}; K6={BC} </a:t>
            </a:r>
            <a:r>
              <a:rPr lang="en-US" sz="2599" dirty="0" err="1">
                <a:sym typeface="Symbol" panose="05050102010706020507" pitchFamily="18" charset="2"/>
              </a:rPr>
              <a:t>đều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là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khóa</a:t>
            </a:r>
            <a:r>
              <a:rPr lang="en-US" sz="2599" dirty="0">
                <a:sym typeface="Symbol" panose="05050102010706020507" pitchFamily="18" charset="2"/>
              </a:rPr>
              <a:t>.</a:t>
            </a:r>
          </a:p>
          <a:p>
            <a:pPr marL="342915" indent="-342915">
              <a:defRPr/>
            </a:pPr>
            <a:r>
              <a:rPr lang="en-US" sz="2599" dirty="0" err="1">
                <a:sym typeface="Symbol" panose="05050102010706020507" pitchFamily="18" charset="2"/>
              </a:rPr>
              <a:t>Một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quan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hệ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có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thể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có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nhiều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khóa</a:t>
            </a:r>
            <a:endParaRPr lang="en-US" sz="2599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7219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khóa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456661" y="1759688"/>
            <a:ext cx="8229600" cy="4525566"/>
          </a:xfrm>
        </p:spPr>
        <p:txBody>
          <a:bodyPr>
            <a:noAutofit/>
          </a:bodyPr>
          <a:lstStyle/>
          <a:p>
            <a:pPr marL="342915" lvl="1" indent="-342915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khái</a:t>
            </a:r>
            <a:r>
              <a:rPr lang="en-US" b="1" dirty="0"/>
              <a:t> </a:t>
            </a:r>
            <a:r>
              <a:rPr lang="en-US" b="1" dirty="0" err="1"/>
              <a:t>niệm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khóa</a:t>
            </a:r>
            <a:endParaRPr lang="en-US" b="1" dirty="0"/>
          </a:p>
          <a:p>
            <a:pPr marL="742984" lvl="2" indent="-342915">
              <a:defRPr/>
            </a:pPr>
            <a:r>
              <a:rPr lang="en-US" sz="2400" dirty="0" err="1">
                <a:solidFill>
                  <a:srgbClr val="FF0000"/>
                </a:solidFill>
              </a:rPr>
              <a:t>Tập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nguồn</a:t>
            </a:r>
            <a:r>
              <a:rPr lang="en-US" sz="2400" dirty="0">
                <a:solidFill>
                  <a:srgbClr val="FF0000"/>
                </a:solidFill>
              </a:rPr>
              <a:t>(TN):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có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xuất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hiện</a:t>
            </a:r>
            <a:r>
              <a:rPr lang="en-US" sz="2400" dirty="0">
                <a:solidFill>
                  <a:srgbClr val="0070C0"/>
                </a:solidFill>
              </a:rPr>
              <a:t> ở </a:t>
            </a:r>
            <a:r>
              <a:rPr lang="en-US" sz="2400" dirty="0" err="1">
                <a:solidFill>
                  <a:srgbClr val="0070C0"/>
                </a:solidFill>
              </a:rPr>
              <a:t>vế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trái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và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không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xuất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hiện</a:t>
            </a:r>
            <a:r>
              <a:rPr lang="en-US" sz="2400" dirty="0">
                <a:solidFill>
                  <a:srgbClr val="0070C0"/>
                </a:solidFill>
              </a:rPr>
              <a:t> ở </a:t>
            </a:r>
            <a:r>
              <a:rPr lang="en-US" sz="2400" dirty="0" err="1">
                <a:solidFill>
                  <a:srgbClr val="0070C0"/>
                </a:solidFill>
              </a:rPr>
              <a:t>vế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phải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.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không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tham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gia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vào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bất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kỳ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phụ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thuộc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hàm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.</a:t>
            </a:r>
          </a:p>
          <a:p>
            <a:pPr marL="742984" lvl="2" indent="-342915">
              <a:defRPr/>
            </a:pPr>
            <a:r>
              <a:rPr lang="en-US" sz="2400" dirty="0" err="1">
                <a:solidFill>
                  <a:srgbClr val="FF0000"/>
                </a:solidFill>
              </a:rPr>
              <a:t>Tập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đích</a:t>
            </a:r>
            <a:r>
              <a:rPr lang="en-US" sz="2400" dirty="0">
                <a:solidFill>
                  <a:srgbClr val="FF0000"/>
                </a:solidFill>
              </a:rPr>
              <a:t> (TD):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có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xuất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hiện</a:t>
            </a:r>
            <a:r>
              <a:rPr lang="en-US" sz="2400" dirty="0">
                <a:solidFill>
                  <a:srgbClr val="0070C0"/>
                </a:solidFill>
              </a:rPr>
              <a:t> ở </a:t>
            </a:r>
            <a:r>
              <a:rPr lang="en-US" sz="2400" dirty="0" err="1">
                <a:solidFill>
                  <a:srgbClr val="0070C0"/>
                </a:solidFill>
              </a:rPr>
              <a:t>vế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phải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và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không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xuất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hiện</a:t>
            </a:r>
            <a:r>
              <a:rPr lang="en-US" sz="2400" dirty="0">
                <a:solidFill>
                  <a:srgbClr val="0070C0"/>
                </a:solidFill>
              </a:rPr>
              <a:t> ở </a:t>
            </a:r>
            <a:r>
              <a:rPr lang="en-US" sz="2400" dirty="0" err="1">
                <a:solidFill>
                  <a:srgbClr val="0070C0"/>
                </a:solidFill>
              </a:rPr>
              <a:t>vế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trái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.</a:t>
            </a:r>
          </a:p>
          <a:p>
            <a:pPr marL="742984" lvl="2" indent="-342915">
              <a:defRPr/>
            </a:pPr>
            <a:r>
              <a:rPr lang="en-US" sz="2400" dirty="0" err="1">
                <a:solidFill>
                  <a:srgbClr val="FF0000"/>
                </a:solidFill>
              </a:rPr>
              <a:t>Tập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trung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gian</a:t>
            </a:r>
            <a:r>
              <a:rPr lang="en-US" sz="2400" dirty="0">
                <a:solidFill>
                  <a:srgbClr val="FF0000"/>
                </a:solidFill>
              </a:rPr>
              <a:t> (TG):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vừa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tham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gia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vào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vế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trái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vừa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tham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gia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vào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vế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phải</a:t>
            </a:r>
            <a:r>
              <a:rPr lang="en-US" sz="2400" dirty="0"/>
              <a:t>.</a:t>
            </a:r>
          </a:p>
          <a:p>
            <a:pPr marL="342915" indent="-342915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645" y="612911"/>
            <a:ext cx="10123965" cy="1043895"/>
          </a:xfrm>
        </p:spPr>
        <p:txBody>
          <a:bodyPr>
            <a:normAutofit fontScale="90000"/>
          </a:bodyPr>
          <a:lstStyle/>
          <a:p>
            <a:r>
              <a:rPr lang="en-US" dirty="0"/>
              <a:t>3.1.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8636" y="1656806"/>
            <a:ext cx="3831830" cy="425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20" indent="-457220">
              <a:defRPr/>
            </a:pP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dư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endParaRPr lang="en-US" sz="24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95209808"/>
              </p:ext>
            </p:extLst>
          </p:nvPr>
        </p:nvGraphicFramePr>
        <p:xfrm>
          <a:off x="3381154" y="1754371"/>
          <a:ext cx="7336465" cy="2133600"/>
        </p:xfrm>
        <a:graphic>
          <a:graphicData uri="http://schemas.openxmlformats.org/drawingml/2006/table">
            <a:tbl>
              <a:tblPr/>
              <a:tblGrid>
                <a:gridCol w="157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MASV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MONHOC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DIEMTHI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Nguyễn Lan Anh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Cấu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trúc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Lan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Anh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sở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CDTH111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 Bích Chi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Kỹ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thuật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CDTH122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Cao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Chí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Kỹ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thuật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04253194"/>
              </p:ext>
            </p:extLst>
          </p:nvPr>
        </p:nvGraphicFramePr>
        <p:xfrm>
          <a:off x="2959396" y="4309540"/>
          <a:ext cx="7336465" cy="2133600"/>
        </p:xfrm>
        <a:graphic>
          <a:graphicData uri="http://schemas.openxmlformats.org/drawingml/2006/table">
            <a:tbl>
              <a:tblPr/>
              <a:tblGrid>
                <a:gridCol w="157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MASV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MONHOC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DIEMTHI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 Lan Anh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Cấu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trúc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sở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web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75349" y="3871928"/>
            <a:ext cx="3831830" cy="425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20" indent="-457220">
              <a:defRPr/>
            </a:pPr>
            <a:r>
              <a:rPr lang="en-US" sz="2400" dirty="0" err="1"/>
              <a:t>Dị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04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/>
              <a:t>Dữ liệu vào: Lược đồ Q và tập phụ thuộc dữ liệu F.</a:t>
            </a:r>
          </a:p>
          <a:p>
            <a:pPr marL="342915" indent="-342915">
              <a:defRPr/>
            </a:pPr>
            <a:r>
              <a:rPr lang="en-US" sz="2599"/>
              <a:t>Dữ liệu ra: Tất cả các khóa của quan hệ</a:t>
            </a:r>
          </a:p>
        </p:txBody>
      </p:sp>
    </p:spTree>
    <p:extLst>
      <p:ext uri="{BB962C8B-B14F-4D97-AF65-F5344CB8AC3E}">
        <p14:creationId xmlns:p14="http://schemas.microsoft.com/office/powerpoint/2010/main" val="3129612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 err="1"/>
              <a:t>Bước</a:t>
            </a:r>
            <a:r>
              <a:rPr lang="en-US" sz="2599" dirty="0"/>
              <a:t> 1: </a:t>
            </a:r>
            <a:r>
              <a:rPr lang="en-US" sz="2599" dirty="0" err="1"/>
              <a:t>Tìm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tính</a:t>
            </a:r>
            <a:r>
              <a:rPr lang="en-US" sz="2599" dirty="0"/>
              <a:t> </a:t>
            </a:r>
            <a:r>
              <a:rPr lang="en-US" sz="2599" dirty="0" err="1"/>
              <a:t>nguồn</a:t>
            </a:r>
            <a:r>
              <a:rPr lang="en-US" sz="2599" dirty="0"/>
              <a:t>(TN),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tính</a:t>
            </a:r>
            <a:r>
              <a:rPr lang="en-US" sz="2599" dirty="0"/>
              <a:t> </a:t>
            </a:r>
            <a:r>
              <a:rPr lang="en-US" sz="2599" dirty="0" err="1"/>
              <a:t>trung</a:t>
            </a:r>
            <a:r>
              <a:rPr lang="en-US" sz="2599" dirty="0"/>
              <a:t> </a:t>
            </a:r>
            <a:r>
              <a:rPr lang="en-US" sz="2599" dirty="0" err="1"/>
              <a:t>gian</a:t>
            </a:r>
            <a:r>
              <a:rPr lang="en-US" sz="2599" dirty="0"/>
              <a:t>(TG)</a:t>
            </a:r>
          </a:p>
          <a:p>
            <a:pPr marL="669955" lvl="1" indent="-325453">
              <a:buNone/>
              <a:defRPr/>
            </a:pPr>
            <a:r>
              <a:rPr lang="en-US" sz="2300" dirty="0"/>
              <a:t>If TG=</a:t>
            </a:r>
            <a:r>
              <a:rPr lang="en-US" sz="2300" dirty="0">
                <a:sym typeface="Symbol" panose="05050102010706020507" pitchFamily="18" charset="2"/>
              </a:rPr>
              <a:t> then</a:t>
            </a:r>
          </a:p>
          <a:p>
            <a:pPr marL="1022396" lvl="2" indent="-350854">
              <a:buNone/>
              <a:defRPr/>
            </a:pPr>
            <a:r>
              <a:rPr lang="en-US" dirty="0" err="1">
                <a:sym typeface="Symbol" panose="05050102010706020507" pitchFamily="18" charset="2"/>
              </a:rPr>
              <a:t>Tập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khóa</a:t>
            </a:r>
            <a:r>
              <a:rPr lang="en-US" dirty="0">
                <a:sym typeface="Symbol" panose="05050102010706020507" pitchFamily="18" charset="2"/>
              </a:rPr>
              <a:t> = TN;</a:t>
            </a:r>
          </a:p>
          <a:p>
            <a:pPr marL="1022396" lvl="2" indent="-350854">
              <a:buNone/>
              <a:defRPr/>
            </a:pPr>
            <a:r>
              <a:rPr lang="en-US" dirty="0" err="1">
                <a:sym typeface="Symbol" panose="05050102010706020507" pitchFamily="18" charset="2"/>
              </a:rPr>
              <a:t>Kết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thúc</a:t>
            </a:r>
            <a:endParaRPr lang="en-US" dirty="0">
              <a:sym typeface="Symbol" panose="05050102010706020507" pitchFamily="18" charset="2"/>
            </a:endParaRPr>
          </a:p>
          <a:p>
            <a:pPr marL="669955" lvl="1" indent="-325453">
              <a:buNone/>
              <a:defRPr/>
            </a:pPr>
            <a:r>
              <a:rPr lang="en-US" sz="2300" dirty="0">
                <a:sym typeface="Symbol" panose="05050102010706020507" pitchFamily="18" charset="2"/>
              </a:rPr>
              <a:t>Else</a:t>
            </a:r>
          </a:p>
          <a:p>
            <a:pPr marL="669955" lvl="1" indent="-325453">
              <a:buNone/>
              <a:defRPr/>
            </a:pPr>
            <a:r>
              <a:rPr lang="en-US" sz="2300" dirty="0">
                <a:sym typeface="Symbol" panose="05050102010706020507" pitchFamily="18" charset="2"/>
              </a:rPr>
              <a:t>Qua </a:t>
            </a:r>
            <a:r>
              <a:rPr lang="en-US" sz="2300" dirty="0" err="1">
                <a:sym typeface="Symbol" panose="05050102010706020507" pitchFamily="18" charset="2"/>
              </a:rPr>
              <a:t>bước</a:t>
            </a:r>
            <a:r>
              <a:rPr lang="en-US" sz="2300" dirty="0">
                <a:sym typeface="Symbol" panose="05050102010706020507" pitchFamily="18" charset="2"/>
              </a:rPr>
              <a:t> 2</a:t>
            </a:r>
          </a:p>
          <a:p>
            <a:pPr marL="1022396" lvl="2" indent="-350854">
              <a:buNone/>
              <a:defRPr/>
            </a:pPr>
            <a:endParaRPr lang="en-US" dirty="0">
              <a:sym typeface="Symbol" panose="05050102010706020507" pitchFamily="18" charset="2"/>
            </a:endParaRPr>
          </a:p>
          <a:p>
            <a:pPr marL="669955" lvl="1" indent="-325453">
              <a:defRPr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5038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651591" y="1759689"/>
            <a:ext cx="8686800" cy="4525566"/>
          </a:xfrm>
        </p:spPr>
        <p:txBody>
          <a:bodyPr/>
          <a:lstStyle/>
          <a:p>
            <a:pPr marL="342915" indent="-342915">
              <a:defRPr/>
            </a:pPr>
            <a:r>
              <a:rPr lang="en-US" sz="2599" dirty="0" err="1"/>
              <a:t>Bước</a:t>
            </a:r>
            <a:r>
              <a:rPr lang="en-US" sz="2599" dirty="0"/>
              <a:t> 2: </a:t>
            </a:r>
            <a:r>
              <a:rPr lang="en-US" sz="2599" dirty="0" err="1"/>
              <a:t>Tìm</a:t>
            </a:r>
            <a:r>
              <a:rPr lang="en-US" sz="2599" dirty="0"/>
              <a:t> </a:t>
            </a:r>
            <a:r>
              <a:rPr lang="en-US" sz="2599" dirty="0" err="1"/>
              <a:t>tất</a:t>
            </a:r>
            <a:r>
              <a:rPr lang="en-US" sz="2599" dirty="0"/>
              <a:t> </a:t>
            </a:r>
            <a:r>
              <a:rPr lang="en-US" sz="2599" dirty="0" err="1"/>
              <a:t>cả</a:t>
            </a:r>
            <a:r>
              <a:rPr lang="en-US" sz="2599" dirty="0"/>
              <a:t> </a:t>
            </a:r>
            <a:r>
              <a:rPr lang="en-US" sz="2599" dirty="0" err="1"/>
              <a:t>các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con </a:t>
            </a:r>
            <a:r>
              <a:rPr lang="en-US" sz="2599" dirty="0" err="1"/>
              <a:t>của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trung</a:t>
            </a:r>
            <a:r>
              <a:rPr lang="en-US" sz="2599" dirty="0"/>
              <a:t> </a:t>
            </a:r>
            <a:r>
              <a:rPr lang="en-US" sz="2599" dirty="0" err="1"/>
              <a:t>gian</a:t>
            </a:r>
            <a:r>
              <a:rPr lang="en-US" sz="2599" dirty="0"/>
              <a:t>: Xi</a:t>
            </a:r>
          </a:p>
          <a:p>
            <a:pPr marL="342915" indent="-342915">
              <a:buNone/>
              <a:defRPr/>
            </a:pPr>
            <a:r>
              <a:rPr lang="en-US" sz="2599" dirty="0"/>
              <a:t>	S=</a:t>
            </a:r>
            <a:r>
              <a:rPr lang="en-US" sz="2599" dirty="0">
                <a:sym typeface="Symbol" panose="05050102010706020507" pitchFamily="18" charset="2"/>
              </a:rPr>
              <a:t> 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Xi  </a:t>
            </a:r>
            <a:r>
              <a:rPr lang="en-US" sz="2599" dirty="0" err="1">
                <a:sym typeface="Symbol" panose="05050102010706020507" pitchFamily="18" charset="2"/>
              </a:rPr>
              <a:t>tập</a:t>
            </a:r>
            <a:r>
              <a:rPr lang="en-US" sz="2599" dirty="0">
                <a:sym typeface="Symbol" panose="05050102010706020507" pitchFamily="18" charset="2"/>
              </a:rPr>
              <a:t> TG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	if (TN  Xi)</a:t>
            </a:r>
            <a:r>
              <a:rPr lang="en-US" sz="2599" baseline="30000" dirty="0">
                <a:sym typeface="Symbol" panose="05050102010706020507" pitchFamily="18" charset="2"/>
              </a:rPr>
              <a:t>+</a:t>
            </a:r>
            <a:r>
              <a:rPr lang="en-US" sz="2599" dirty="0">
                <a:sym typeface="Symbol" panose="05050102010706020507" pitchFamily="18" charset="2"/>
              </a:rPr>
              <a:t> =Q</a:t>
            </a:r>
            <a:r>
              <a:rPr lang="en-US" sz="2599" baseline="30000" dirty="0">
                <a:sym typeface="Symbol" panose="05050102010706020507" pitchFamily="18" charset="2"/>
              </a:rPr>
              <a:t>+</a:t>
            </a:r>
            <a:r>
              <a:rPr lang="en-US" sz="2599" dirty="0">
                <a:sym typeface="Symbol" panose="05050102010706020507" pitchFamily="18" charset="2"/>
              </a:rPr>
              <a:t> then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		S=S  {TN  Xi}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	{S </a:t>
            </a:r>
            <a:r>
              <a:rPr lang="en-US" sz="2599" dirty="0" err="1">
                <a:sym typeface="Symbol" panose="05050102010706020507" pitchFamily="18" charset="2"/>
              </a:rPr>
              <a:t>là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tập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các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khóa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cần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tìm</a:t>
            </a:r>
            <a:r>
              <a:rPr lang="en-US" sz="2599" dirty="0">
                <a:sym typeface="Symbol" panose="05050102010706020507" pitchFamily="18" charset="2"/>
              </a:rPr>
              <a:t>}</a:t>
            </a:r>
          </a:p>
          <a:p>
            <a:pPr marL="342915" indent="-342915">
              <a:buNone/>
              <a:defRPr/>
            </a:pPr>
            <a:br>
              <a:rPr lang="en-US" sz="2599" dirty="0">
                <a:sym typeface="Symbol" panose="05050102010706020507" pitchFamily="18" charset="2"/>
              </a:rPr>
            </a:br>
            <a:endParaRPr lang="en-US" sz="2599" dirty="0"/>
          </a:p>
        </p:txBody>
      </p:sp>
    </p:spTree>
    <p:extLst>
      <p:ext uri="{BB962C8B-B14F-4D97-AF65-F5344CB8AC3E}">
        <p14:creationId xmlns:p14="http://schemas.microsoft.com/office/powerpoint/2010/main" val="2275253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 err="1"/>
              <a:t>Bước</a:t>
            </a:r>
            <a:r>
              <a:rPr lang="en-US" sz="2599" dirty="0"/>
              <a:t> 3: </a:t>
            </a:r>
            <a:r>
              <a:rPr lang="en-US" sz="2599" dirty="0" err="1"/>
              <a:t>Tính</a:t>
            </a:r>
            <a:r>
              <a:rPr lang="en-US" sz="2599" dirty="0"/>
              <a:t> (TN </a:t>
            </a:r>
            <a:r>
              <a:rPr lang="en-US" sz="2599" dirty="0">
                <a:sym typeface="Symbol" panose="05050102010706020507" pitchFamily="18" charset="2"/>
              </a:rPr>
              <a:t> Xi</a:t>
            </a:r>
            <a:r>
              <a:rPr lang="en-US" sz="2599" dirty="0"/>
              <a:t>)</a:t>
            </a:r>
          </a:p>
          <a:p>
            <a:pPr marL="342915" indent="-342915">
              <a:defRPr/>
            </a:pPr>
            <a:r>
              <a:rPr lang="en-US" sz="2599" dirty="0" err="1"/>
              <a:t>Bước</a:t>
            </a:r>
            <a:r>
              <a:rPr lang="en-US" sz="2599" dirty="0"/>
              <a:t> 4: </a:t>
            </a:r>
            <a:r>
              <a:rPr lang="en-US" sz="2599" dirty="0" err="1"/>
              <a:t>Tính</a:t>
            </a:r>
            <a:r>
              <a:rPr lang="en-US" sz="2599" dirty="0"/>
              <a:t> (TN </a:t>
            </a:r>
            <a:r>
              <a:rPr lang="en-US" sz="2599" dirty="0">
                <a:sym typeface="Symbol" panose="05050102010706020507" pitchFamily="18" charset="2"/>
              </a:rPr>
              <a:t> Xi</a:t>
            </a:r>
            <a:r>
              <a:rPr lang="en-US" sz="2599" dirty="0"/>
              <a:t>)</a:t>
            </a:r>
            <a:r>
              <a:rPr lang="en-US" sz="2599" baseline="30000" dirty="0"/>
              <a:t>+</a:t>
            </a:r>
            <a:r>
              <a:rPr lang="en-US" sz="2599" dirty="0"/>
              <a:t> </a:t>
            </a:r>
          </a:p>
          <a:p>
            <a:pPr marL="342915" indent="-342915">
              <a:defRPr/>
            </a:pPr>
            <a:r>
              <a:rPr lang="en-US" sz="2599" dirty="0" err="1"/>
              <a:t>Bước</a:t>
            </a:r>
            <a:r>
              <a:rPr lang="en-US" sz="2599" dirty="0"/>
              <a:t> 5: </a:t>
            </a:r>
            <a:r>
              <a:rPr lang="en-US" sz="2599" dirty="0" err="1"/>
              <a:t>Nếu</a:t>
            </a:r>
            <a:r>
              <a:rPr lang="en-US" sz="2599" dirty="0"/>
              <a:t> (TN </a:t>
            </a:r>
            <a:r>
              <a:rPr lang="en-US" sz="2599" dirty="0">
                <a:sym typeface="Symbol" panose="05050102010706020507" pitchFamily="18" charset="2"/>
              </a:rPr>
              <a:t> Xi</a:t>
            </a:r>
            <a:r>
              <a:rPr lang="en-US" sz="2599" dirty="0"/>
              <a:t>)</a:t>
            </a:r>
            <a:r>
              <a:rPr lang="en-US" sz="2599" baseline="30000" dirty="0"/>
              <a:t>+</a:t>
            </a:r>
            <a:r>
              <a:rPr lang="en-US" sz="2599" dirty="0"/>
              <a:t> = Q</a:t>
            </a:r>
            <a:r>
              <a:rPr lang="en-US" sz="2599" baseline="30000" dirty="0"/>
              <a:t>+</a:t>
            </a:r>
            <a:r>
              <a:rPr lang="en-US" sz="2599" dirty="0"/>
              <a:t> </a:t>
            </a:r>
            <a:r>
              <a:rPr lang="en-US" sz="2599" dirty="0" err="1"/>
              <a:t>thì</a:t>
            </a:r>
            <a:r>
              <a:rPr lang="en-US" sz="2599" dirty="0"/>
              <a:t> (TN </a:t>
            </a:r>
            <a:r>
              <a:rPr lang="en-US" sz="2599" dirty="0">
                <a:sym typeface="Symbol" panose="05050102010706020507" pitchFamily="18" charset="2"/>
              </a:rPr>
              <a:t> Xi</a:t>
            </a:r>
            <a:r>
              <a:rPr lang="en-US" sz="2599" dirty="0"/>
              <a:t>) </a:t>
            </a:r>
            <a:r>
              <a:rPr lang="en-US" sz="2599" dirty="0" err="1"/>
              <a:t>là</a:t>
            </a:r>
            <a:r>
              <a:rPr lang="en-US" sz="2599" dirty="0"/>
              <a:t> </a:t>
            </a:r>
            <a:r>
              <a:rPr lang="en-US" sz="2599" dirty="0" err="1"/>
              <a:t>siêu</a:t>
            </a:r>
            <a:r>
              <a:rPr lang="en-US" sz="2599" dirty="0"/>
              <a:t> </a:t>
            </a:r>
            <a:r>
              <a:rPr lang="en-US" sz="2599" dirty="0" err="1"/>
              <a:t>khóa</a:t>
            </a:r>
            <a:endParaRPr lang="en-US" sz="2599" dirty="0"/>
          </a:p>
          <a:p>
            <a:pPr marL="342915" indent="-342915">
              <a:defRPr/>
            </a:pPr>
            <a:r>
              <a:rPr lang="en-US" sz="2599" dirty="0" err="1"/>
              <a:t>Bước</a:t>
            </a:r>
            <a:r>
              <a:rPr lang="en-US" sz="2599" dirty="0"/>
              <a:t> 6: </a:t>
            </a:r>
          </a:p>
          <a:p>
            <a:pPr marL="669955" lvl="1" indent="-325453">
              <a:defRPr/>
            </a:pPr>
            <a:r>
              <a:rPr lang="en-US" sz="2300" dirty="0" err="1"/>
              <a:t>Xây</a:t>
            </a:r>
            <a:r>
              <a:rPr lang="en-US" sz="2300" dirty="0"/>
              <a:t> </a:t>
            </a:r>
            <a:r>
              <a:rPr lang="en-US" sz="2300" dirty="0" err="1"/>
              <a:t>dựng</a:t>
            </a:r>
            <a:r>
              <a:rPr lang="en-US" sz="2300" dirty="0"/>
              <a:t> </a:t>
            </a:r>
            <a:r>
              <a:rPr lang="en-US" sz="2300" dirty="0" err="1"/>
              <a:t>tập</a:t>
            </a:r>
            <a:r>
              <a:rPr lang="en-US" sz="2300" dirty="0"/>
              <a:t> </a:t>
            </a:r>
            <a:r>
              <a:rPr lang="en-US" sz="2300" dirty="0" err="1"/>
              <a:t>chứa</a:t>
            </a:r>
            <a:r>
              <a:rPr lang="en-US" sz="2300" dirty="0"/>
              <a:t> </a:t>
            </a:r>
            <a:r>
              <a:rPr lang="en-US" sz="2300" dirty="0" err="1"/>
              <a:t>tất</a:t>
            </a:r>
            <a:r>
              <a:rPr lang="en-US" sz="2300" dirty="0"/>
              <a:t> </a:t>
            </a:r>
            <a:r>
              <a:rPr lang="en-US" sz="2300" dirty="0" err="1"/>
              <a:t>cả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khóa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Q </a:t>
            </a:r>
            <a:r>
              <a:rPr lang="en-US" sz="2300" dirty="0" err="1"/>
              <a:t>từ</a:t>
            </a:r>
            <a:r>
              <a:rPr lang="en-US" sz="2300" dirty="0"/>
              <a:t> S</a:t>
            </a:r>
          </a:p>
          <a:p>
            <a:pPr marL="669955" lvl="1" indent="-325453">
              <a:defRPr/>
            </a:pPr>
            <a:r>
              <a:rPr lang="en-US" sz="2300" dirty="0" err="1"/>
              <a:t>Xét</a:t>
            </a:r>
            <a:r>
              <a:rPr lang="en-US" sz="2300" dirty="0"/>
              <a:t> Si, </a:t>
            </a:r>
            <a:r>
              <a:rPr lang="en-US" sz="2300" dirty="0" err="1"/>
              <a:t>Sj</a:t>
            </a:r>
            <a:r>
              <a:rPr lang="en-US" sz="2300" dirty="0"/>
              <a:t> con </a:t>
            </a:r>
            <a:r>
              <a:rPr lang="en-US" sz="2300" dirty="0" err="1"/>
              <a:t>của</a:t>
            </a:r>
            <a:r>
              <a:rPr lang="en-US" sz="2300" dirty="0"/>
              <a:t> S(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>
                <a:sym typeface="Symbol" panose="05050102010706020507" pitchFamily="18" charset="2"/>
              </a:rPr>
              <a:t></a:t>
            </a:r>
            <a:r>
              <a:rPr lang="en-US" sz="2300" dirty="0"/>
              <a:t> j), </a:t>
            </a:r>
            <a:r>
              <a:rPr lang="en-US" sz="2300" dirty="0" err="1"/>
              <a:t>nếu</a:t>
            </a:r>
            <a:r>
              <a:rPr lang="en-US" sz="2300" dirty="0"/>
              <a:t> Si </a:t>
            </a:r>
            <a:r>
              <a:rPr lang="en-US" sz="2300" dirty="0">
                <a:sym typeface="Symbol" panose="05050102010706020507" pitchFamily="18" charset="2"/>
              </a:rPr>
              <a:t> </a:t>
            </a:r>
            <a:r>
              <a:rPr lang="en-US" sz="2300" dirty="0" err="1"/>
              <a:t>Sj</a:t>
            </a:r>
            <a:r>
              <a:rPr lang="en-US" sz="2300" dirty="0"/>
              <a:t> </a:t>
            </a:r>
            <a:r>
              <a:rPr lang="en-US" sz="2300" dirty="0" err="1"/>
              <a:t>thì</a:t>
            </a:r>
            <a:r>
              <a:rPr lang="en-US" sz="2300" dirty="0"/>
              <a:t> ta </a:t>
            </a:r>
            <a:r>
              <a:rPr lang="en-US" sz="2300" dirty="0" err="1"/>
              <a:t>loại</a:t>
            </a:r>
            <a:r>
              <a:rPr lang="en-US" sz="2300" dirty="0"/>
              <a:t> </a:t>
            </a:r>
            <a:r>
              <a:rPr lang="en-US" sz="2300" dirty="0" err="1"/>
              <a:t>Sj</a:t>
            </a:r>
            <a:r>
              <a:rPr lang="en-US" sz="2300" dirty="0"/>
              <a:t>,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còn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tập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 </a:t>
            </a:r>
            <a:r>
              <a:rPr lang="en-US" sz="2300" dirty="0" err="1"/>
              <a:t>khóa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endParaRPr lang="en-US" sz="2300" dirty="0"/>
          </a:p>
          <a:p>
            <a:pPr marL="669955" lvl="1" indent="-325453">
              <a:defRPr/>
            </a:pPr>
            <a:r>
              <a:rPr lang="en-US" sz="2300" dirty="0"/>
              <a:t>SI=A, SJ=AB</a:t>
            </a:r>
          </a:p>
        </p:txBody>
      </p:sp>
    </p:spTree>
    <p:extLst>
      <p:ext uri="{BB962C8B-B14F-4D97-AF65-F5344CB8AC3E}">
        <p14:creationId xmlns:p14="http://schemas.microsoft.com/office/powerpoint/2010/main" val="3254021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/>
              <a:t>Cho </a:t>
            </a:r>
            <a:r>
              <a:rPr lang="en-US" sz="2599" dirty="0" err="1"/>
              <a:t>lược</a:t>
            </a:r>
            <a:r>
              <a:rPr lang="en-US" sz="2599" dirty="0"/>
              <a:t> </a:t>
            </a:r>
            <a:r>
              <a:rPr lang="en-US" sz="2599" dirty="0" err="1"/>
              <a:t>đồ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Q(ABC) </a:t>
            </a:r>
            <a:r>
              <a:rPr lang="en-US" sz="2599" dirty="0" err="1"/>
              <a:t>và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F={A</a:t>
            </a:r>
            <a:r>
              <a:rPr lang="en-US" sz="2599" dirty="0">
                <a:sym typeface="Wingdings" panose="05000000000000000000" pitchFamily="2" charset="2"/>
              </a:rPr>
              <a:t>B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AC</a:t>
            </a:r>
          </a:p>
          <a:p>
            <a:pPr marL="342915" indent="-342915">
              <a:buNone/>
              <a:defRPr/>
            </a:pPr>
            <a:r>
              <a:rPr lang="en-US" sz="2599" dirty="0">
                <a:sym typeface="Wingdings" panose="05000000000000000000" pitchFamily="2" charset="2"/>
              </a:rPr>
              <a:t>			BA}</a:t>
            </a:r>
          </a:p>
          <a:p>
            <a:pPr marL="342915" indent="-342915">
              <a:buNone/>
              <a:defRPr/>
            </a:pPr>
            <a:r>
              <a:rPr lang="en-US" sz="2599" dirty="0" err="1">
                <a:sym typeface="Wingdings" panose="05000000000000000000" pitchFamily="2" charset="2"/>
              </a:rPr>
              <a:t>Hãy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tìm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các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khóa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của</a:t>
            </a:r>
            <a:r>
              <a:rPr lang="en-US" sz="2599" dirty="0">
                <a:sym typeface="Wingdings" panose="05000000000000000000" pitchFamily="2" charset="2"/>
              </a:rPr>
              <a:t> Q?</a:t>
            </a:r>
          </a:p>
          <a:p>
            <a:pPr marL="342915" indent="-342915">
              <a:defRPr/>
            </a:pPr>
            <a:endParaRPr lang="en-US" sz="2599" dirty="0"/>
          </a:p>
        </p:txBody>
      </p:sp>
    </p:spTree>
    <p:extLst>
      <p:ext uri="{BB962C8B-B14F-4D97-AF65-F5344CB8AC3E}">
        <p14:creationId xmlns:p14="http://schemas.microsoft.com/office/powerpoint/2010/main" val="3798053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407042" y="1667439"/>
            <a:ext cx="8229600" cy="4825309"/>
          </a:xfrm>
        </p:spPr>
        <p:txBody>
          <a:bodyPr>
            <a:normAutofit/>
          </a:bodyPr>
          <a:lstStyle/>
          <a:p>
            <a:pPr marL="342915" indent="-342915">
              <a:defRPr/>
            </a:pPr>
            <a:r>
              <a:rPr lang="en-US" sz="2400" dirty="0"/>
              <a:t>TN = </a:t>
            </a:r>
            <a:r>
              <a:rPr lang="en-US" sz="2400" dirty="0">
                <a:sym typeface="Symbol" panose="05050102010706020507" pitchFamily="18" charset="2"/>
              </a:rPr>
              <a:t></a:t>
            </a:r>
          </a:p>
          <a:p>
            <a:pPr marL="342915" indent="-342915">
              <a:defRPr/>
            </a:pPr>
            <a:r>
              <a:rPr lang="en-US" sz="2400" dirty="0">
                <a:sym typeface="Symbol" panose="05050102010706020507" pitchFamily="18" charset="2"/>
              </a:rPr>
              <a:t>TG: {A,B}</a:t>
            </a:r>
          </a:p>
          <a:p>
            <a:pPr marL="342915" indent="-342915">
              <a:defRPr/>
            </a:pPr>
            <a:r>
              <a:rPr lang="en-US" sz="2400" dirty="0" err="1">
                <a:sym typeface="Symbol" panose="05050102010706020507" pitchFamily="18" charset="2"/>
              </a:rPr>
              <a:t>Gọi</a:t>
            </a:r>
            <a:r>
              <a:rPr lang="en-US" sz="2400" dirty="0">
                <a:sym typeface="Symbol" panose="05050102010706020507" pitchFamily="18" charset="2"/>
              </a:rPr>
              <a:t> Xi </a:t>
            </a:r>
            <a:r>
              <a:rPr lang="en-US" sz="2400" dirty="0" err="1">
                <a:sym typeface="Symbol" panose="05050102010706020507" pitchFamily="18" charset="2"/>
              </a:rPr>
              <a:t>là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các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tập</a:t>
            </a:r>
            <a:r>
              <a:rPr lang="en-US" sz="2400" dirty="0">
                <a:sym typeface="Symbol" panose="05050102010706020507" pitchFamily="18" charset="2"/>
              </a:rPr>
              <a:t> con </a:t>
            </a:r>
            <a:r>
              <a:rPr lang="en-US" sz="2400" dirty="0" err="1">
                <a:sym typeface="Symbol" panose="05050102010706020507" pitchFamily="18" charset="2"/>
              </a:rPr>
              <a:t>của</a:t>
            </a:r>
            <a:r>
              <a:rPr lang="en-US" sz="2400" dirty="0">
                <a:sym typeface="Symbol" panose="05050102010706020507" pitchFamily="18" charset="2"/>
              </a:rPr>
              <a:t> TG:</a:t>
            </a:r>
          </a:p>
          <a:p>
            <a:pPr marL="342915" indent="-342915"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marL="342915" indent="-342915"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marL="342915" indent="-342915"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marL="342915" indent="-342915"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marL="342915" indent="-342915">
              <a:defRPr/>
            </a:pPr>
            <a:endParaRPr lang="en-US" sz="2400" dirty="0">
              <a:sym typeface="Symbol" panose="05050102010706020507" pitchFamily="18" charset="2"/>
            </a:endParaRPr>
          </a:p>
          <a:p>
            <a:pPr marL="342915" indent="-342915">
              <a:defRPr/>
            </a:pPr>
            <a:r>
              <a:rPr lang="en-US" sz="2400" dirty="0" err="1">
                <a:sym typeface="Symbol" panose="05050102010706020507" pitchFamily="18" charset="2"/>
              </a:rPr>
              <a:t>Vậy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quan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hệ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trên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có</a:t>
            </a:r>
            <a:r>
              <a:rPr lang="en-US" sz="2400" dirty="0">
                <a:sym typeface="Symbol" panose="05050102010706020507" pitchFamily="18" charset="2"/>
              </a:rPr>
              <a:t> 2 </a:t>
            </a:r>
            <a:r>
              <a:rPr lang="en-US" sz="2400" dirty="0" err="1">
                <a:sym typeface="Symbol" panose="05050102010706020507" pitchFamily="18" charset="2"/>
              </a:rPr>
              <a:t>khóa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là</a:t>
            </a:r>
            <a:r>
              <a:rPr lang="en-US" sz="2400" dirty="0">
                <a:sym typeface="Symbol" panose="05050102010706020507" pitchFamily="18" charset="2"/>
              </a:rPr>
              <a:t> A </a:t>
            </a:r>
            <a:r>
              <a:rPr lang="en-US" sz="2400" dirty="0" err="1">
                <a:sym typeface="Symbol" panose="05050102010706020507" pitchFamily="18" charset="2"/>
              </a:rPr>
              <a:t>và</a:t>
            </a:r>
            <a:r>
              <a:rPr lang="en-US" sz="2400" dirty="0">
                <a:sym typeface="Symbol" panose="05050102010706020507" pitchFamily="18" charset="2"/>
              </a:rPr>
              <a:t> B</a:t>
            </a:r>
          </a:p>
          <a:p>
            <a:pPr marL="342915" indent="-342915">
              <a:defRPr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46810"/>
              </p:ext>
            </p:extLst>
          </p:nvPr>
        </p:nvGraphicFramePr>
        <p:xfrm>
          <a:off x="2514600" y="3285465"/>
          <a:ext cx="7696200" cy="231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09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Xi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(TN </a:t>
                      </a:r>
                      <a:r>
                        <a:rPr lang="en-US" sz="2300">
                          <a:sym typeface="Symbol"/>
                        </a:rPr>
                        <a:t> Xi</a:t>
                      </a:r>
                      <a:r>
                        <a:rPr lang="en-US" sz="2300"/>
                        <a:t>)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(TN </a:t>
                      </a:r>
                      <a:r>
                        <a:rPr lang="en-US" sz="2300">
                          <a:sym typeface="Symbol"/>
                        </a:rPr>
                        <a:t> Xi</a:t>
                      </a:r>
                      <a:r>
                        <a:rPr lang="en-US" sz="2300"/>
                        <a:t>)</a:t>
                      </a:r>
                      <a:r>
                        <a:rPr lang="en-US" sz="2300" baseline="30000"/>
                        <a:t>+</a:t>
                      </a:r>
                      <a:r>
                        <a:rPr lang="en-US" sz="2300"/>
                        <a:t> 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Siêu</a:t>
                      </a:r>
                      <a:r>
                        <a:rPr lang="en-US" sz="2300" baseline="0"/>
                        <a:t> khóa</a:t>
                      </a:r>
                      <a:endParaRPr lang="en-US" sz="230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Khóa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4"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ym typeface="Symbol"/>
                        </a:rPr>
                        <a:t></a:t>
                      </a:r>
                      <a:endParaRPr lang="en-US" sz="230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ym typeface="Symbol"/>
                        </a:rPr>
                        <a:t></a:t>
                      </a:r>
                      <a:endParaRPr lang="en-US" sz="230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ym typeface="Symbol"/>
                        </a:rPr>
                        <a:t></a:t>
                      </a:r>
                      <a:endParaRPr lang="en-US" sz="230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5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A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A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Q</a:t>
                      </a:r>
                      <a:r>
                        <a:rPr lang="en-US" sz="2300" baseline="30000"/>
                        <a:t>+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54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B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B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Q</a:t>
                      </a:r>
                      <a:r>
                        <a:rPr lang="en-US" sz="2300" baseline="30000"/>
                        <a:t>+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B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B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54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Q</a:t>
                      </a:r>
                      <a:r>
                        <a:rPr lang="en-US" sz="2300" baseline="30000"/>
                        <a:t>+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</a:t>
                      </a:r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3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6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 dirty="0">
                <a:solidFill>
                  <a:srgbClr val="FF0000"/>
                </a:solidFill>
              </a:rPr>
              <a:t>Cho R(ABCDEH) </a:t>
            </a:r>
            <a:r>
              <a:rPr lang="en-US" sz="2599" dirty="0" err="1">
                <a:solidFill>
                  <a:srgbClr val="FF0000"/>
                </a:solidFill>
              </a:rPr>
              <a:t>với</a:t>
            </a:r>
            <a:r>
              <a:rPr lang="en-US" sz="2599" dirty="0">
                <a:solidFill>
                  <a:srgbClr val="FF0000"/>
                </a:solidFill>
              </a:rPr>
              <a:t> F={AB</a:t>
            </a:r>
            <a:r>
              <a:rPr lang="en-US" sz="2599" dirty="0">
                <a:solidFill>
                  <a:srgbClr val="FF0000"/>
                </a:solidFill>
                <a:sym typeface="Wingdings" panose="05000000000000000000" pitchFamily="2" charset="2"/>
              </a:rPr>
              <a:t>C; CDE; ECA; CDH; HB</a:t>
            </a:r>
            <a:r>
              <a:rPr lang="en-US" sz="2599" dirty="0">
                <a:solidFill>
                  <a:srgbClr val="FF0000"/>
                </a:solidFill>
              </a:rPr>
              <a:t>}. </a:t>
            </a:r>
            <a:r>
              <a:rPr lang="en-US" sz="2599" dirty="0" err="1">
                <a:solidFill>
                  <a:srgbClr val="FF0000"/>
                </a:solidFill>
              </a:rPr>
              <a:t>Hãy</a:t>
            </a:r>
            <a:r>
              <a:rPr lang="en-US" sz="2599" dirty="0">
                <a:solidFill>
                  <a:srgbClr val="FF0000"/>
                </a:solidFill>
              </a:rPr>
              <a:t> </a:t>
            </a:r>
            <a:r>
              <a:rPr lang="en-US" sz="2599" dirty="0" err="1">
                <a:solidFill>
                  <a:srgbClr val="FF0000"/>
                </a:solidFill>
              </a:rPr>
              <a:t>tìm</a:t>
            </a:r>
            <a:r>
              <a:rPr lang="en-US" sz="2599" dirty="0">
                <a:solidFill>
                  <a:srgbClr val="FF0000"/>
                </a:solidFill>
              </a:rPr>
              <a:t> </a:t>
            </a:r>
            <a:r>
              <a:rPr lang="en-US" sz="2599" dirty="0" err="1">
                <a:solidFill>
                  <a:srgbClr val="FF0000"/>
                </a:solidFill>
              </a:rPr>
              <a:t>các</a:t>
            </a:r>
            <a:r>
              <a:rPr lang="en-US" sz="2599" dirty="0">
                <a:solidFill>
                  <a:srgbClr val="FF0000"/>
                </a:solidFill>
              </a:rPr>
              <a:t> </a:t>
            </a:r>
            <a:r>
              <a:rPr lang="en-US" sz="2599" dirty="0" err="1">
                <a:solidFill>
                  <a:srgbClr val="FF0000"/>
                </a:solidFill>
              </a:rPr>
              <a:t>khóa</a:t>
            </a:r>
            <a:r>
              <a:rPr lang="en-US" sz="2599" dirty="0">
                <a:solidFill>
                  <a:srgbClr val="FF0000"/>
                </a:solidFill>
              </a:rPr>
              <a:t> </a:t>
            </a:r>
            <a:r>
              <a:rPr lang="en-US" sz="2599" dirty="0" err="1">
                <a:solidFill>
                  <a:srgbClr val="FF0000"/>
                </a:solidFill>
              </a:rPr>
              <a:t>cho</a:t>
            </a:r>
            <a:r>
              <a:rPr lang="en-US" sz="2599" dirty="0">
                <a:solidFill>
                  <a:srgbClr val="FF0000"/>
                </a:solidFill>
              </a:rPr>
              <a:t> R.</a:t>
            </a:r>
          </a:p>
          <a:p>
            <a:pPr marL="342915" indent="-342915">
              <a:defRPr/>
            </a:pPr>
            <a:r>
              <a:rPr lang="en-US" sz="2599" dirty="0" err="1">
                <a:solidFill>
                  <a:srgbClr val="FF0000"/>
                </a:solidFill>
              </a:rPr>
              <a:t>Giải</a:t>
            </a:r>
            <a:endParaRPr lang="en-US" sz="2599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 dirty="0"/>
              <a:t>TN = {</a:t>
            </a:r>
            <a:r>
              <a:rPr lang="en-US" dirty="0">
                <a:sym typeface="Symbol" panose="05050102010706020507" pitchFamily="18" charset="2"/>
              </a:rPr>
              <a:t>D}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TG: {A,B,C,E,H}</a:t>
            </a:r>
          </a:p>
          <a:p>
            <a:pPr marL="457200" lvl="1" indent="0">
              <a:buNone/>
              <a:defRPr/>
            </a:pPr>
            <a:r>
              <a:rPr lang="en-US" dirty="0" err="1">
                <a:sym typeface="Symbol" panose="05050102010706020507" pitchFamily="18" charset="2"/>
              </a:rPr>
              <a:t>Gọi</a:t>
            </a:r>
            <a:r>
              <a:rPr lang="en-US" dirty="0">
                <a:sym typeface="Symbol" panose="05050102010706020507" pitchFamily="18" charset="2"/>
              </a:rPr>
              <a:t> Xi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tập</a:t>
            </a:r>
            <a:r>
              <a:rPr lang="en-US" dirty="0">
                <a:sym typeface="Symbol" panose="05050102010706020507" pitchFamily="18" charset="2"/>
              </a:rPr>
              <a:t> con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TG:</a:t>
            </a:r>
            <a:endParaRPr lang="en-US" dirty="0"/>
          </a:p>
          <a:p>
            <a:pPr marL="342915" indent="-342915">
              <a:defRPr/>
            </a:pPr>
            <a:endParaRPr lang="en-US" sz="2599" dirty="0">
              <a:solidFill>
                <a:srgbClr val="FF0000"/>
              </a:solidFill>
            </a:endParaRPr>
          </a:p>
          <a:p>
            <a:pPr marL="342915" indent="-342915">
              <a:defRPr/>
            </a:pPr>
            <a:endParaRPr lang="en-US" sz="2599" dirty="0"/>
          </a:p>
          <a:p>
            <a:pPr marL="342915" indent="-342915">
              <a:defRPr/>
            </a:pPr>
            <a:endParaRPr lang="en-US" sz="2599" dirty="0"/>
          </a:p>
          <a:p>
            <a:pPr marL="342915" indent="-342915">
              <a:defRPr/>
            </a:pPr>
            <a:endParaRPr lang="en-US" sz="2599" dirty="0"/>
          </a:p>
        </p:txBody>
      </p:sp>
    </p:spTree>
    <p:extLst>
      <p:ext uri="{BB962C8B-B14F-4D97-AF65-F5344CB8AC3E}">
        <p14:creationId xmlns:p14="http://schemas.microsoft.com/office/powerpoint/2010/main" val="1986170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0"/>
          <a:ext cx="7696200" cy="68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Xi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(TN </a:t>
                      </a:r>
                      <a:r>
                        <a:rPr lang="en-US" sz="2000">
                          <a:sym typeface="Symbol"/>
                        </a:rPr>
                        <a:t> Xi</a:t>
                      </a:r>
                      <a:r>
                        <a:rPr lang="en-US" sz="2000"/>
                        <a:t>)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(TN </a:t>
                      </a:r>
                      <a:r>
                        <a:rPr lang="en-US" sz="2000">
                          <a:sym typeface="Symbol"/>
                        </a:rPr>
                        <a:t> Xi</a:t>
                      </a:r>
                      <a:r>
                        <a:rPr lang="en-US" sz="2000"/>
                        <a:t>)</a:t>
                      </a:r>
                      <a:r>
                        <a:rPr lang="en-US" sz="2000" baseline="30000"/>
                        <a:t>+</a:t>
                      </a:r>
                      <a:r>
                        <a:rPr lang="en-US" sz="2000"/>
                        <a:t> 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Siêu</a:t>
                      </a:r>
                      <a:r>
                        <a:rPr lang="en-US" sz="2000" baseline="0"/>
                        <a:t> khóa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Khóa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ym typeface="Symbol"/>
                        </a:rPr>
                        <a:t>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ym typeface="Symbol"/>
                        </a:rPr>
                        <a:t>D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ym typeface="Symbol"/>
                        </a:rPr>
                        <a:t>DA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ym typeface="Symbol"/>
                        </a:rPr>
                        <a:t>DB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DC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ym typeface="Symbol"/>
                        </a:rPr>
                        <a:t>DE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ym typeface="Symbol"/>
                        </a:rPr>
                        <a:t>DHB</a:t>
                      </a:r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DAB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DAB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DAC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DAE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DAH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DAH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DBC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DBC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DBE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DBE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DBH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DBH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DCE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DCE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67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DCH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Q</a:t>
                      </a:r>
                      <a:r>
                        <a:rPr lang="en-US" sz="2000" baseline="3000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DCH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804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/>
              <a:t>Cho lược đồ quan hệ Q(ABCDEG) và tập phụ thuộc hàm F={A</a:t>
            </a:r>
            <a:r>
              <a:rPr lang="en-US" sz="2599">
                <a:sym typeface="Wingdings" panose="05000000000000000000" pitchFamily="2" charset="2"/>
              </a:rPr>
              <a:t>C;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BDE;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DE;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AED;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ABG}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Hãy tìm khóa của Q?</a:t>
            </a:r>
          </a:p>
          <a:p>
            <a:pPr marL="342915" indent="-342915">
              <a:defRPr/>
            </a:pPr>
            <a:endParaRPr lang="en-US" sz="2599"/>
          </a:p>
        </p:txBody>
      </p:sp>
    </p:spTree>
    <p:extLst>
      <p:ext uri="{BB962C8B-B14F-4D97-AF65-F5344CB8AC3E}">
        <p14:creationId xmlns:p14="http://schemas.microsoft.com/office/powerpoint/2010/main" val="4234326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7(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/>
              <a:t>TN = {</a:t>
            </a:r>
            <a:r>
              <a:rPr lang="en-US" sz="2599">
                <a:sym typeface="Symbol" panose="05050102010706020507" pitchFamily="18" charset="2"/>
              </a:rPr>
              <a:t>AB}</a:t>
            </a:r>
          </a:p>
          <a:p>
            <a:pPr marL="342915" indent="-342915">
              <a:defRPr/>
            </a:pPr>
            <a:r>
              <a:rPr lang="en-US" sz="2599">
                <a:sym typeface="Symbol" panose="05050102010706020507" pitchFamily="18" charset="2"/>
              </a:rPr>
              <a:t>TG: {D}</a:t>
            </a:r>
          </a:p>
          <a:p>
            <a:pPr marL="342915" indent="-342915">
              <a:defRPr/>
            </a:pPr>
            <a:r>
              <a:rPr lang="en-US" sz="2599">
                <a:sym typeface="Symbol" panose="05050102010706020507" pitchFamily="18" charset="2"/>
              </a:rPr>
              <a:t>Gọi Xi là các tập con của TG:</a:t>
            </a:r>
            <a:endParaRPr lang="en-US" sz="2599"/>
          </a:p>
          <a:p>
            <a:pPr marL="342915" indent="-342915">
              <a:defRPr/>
            </a:pPr>
            <a:endParaRPr lang="en-US" sz="2599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3429001"/>
          <a:ext cx="7696200" cy="173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7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Xi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(TN </a:t>
                      </a:r>
                      <a:r>
                        <a:rPr lang="en-US" sz="2300">
                          <a:sym typeface="Symbol"/>
                        </a:rPr>
                        <a:t> Xi</a:t>
                      </a:r>
                      <a:r>
                        <a:rPr lang="en-US" sz="2300"/>
                        <a:t>)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(TN </a:t>
                      </a:r>
                      <a:r>
                        <a:rPr lang="en-US" sz="2300">
                          <a:sym typeface="Symbol"/>
                        </a:rPr>
                        <a:t> Xi</a:t>
                      </a:r>
                      <a:r>
                        <a:rPr lang="en-US" sz="2300"/>
                        <a:t>)</a:t>
                      </a:r>
                      <a:r>
                        <a:rPr lang="en-US" sz="2300" baseline="30000"/>
                        <a:t>+</a:t>
                      </a:r>
                      <a:r>
                        <a:rPr lang="en-US" sz="2300"/>
                        <a:t> 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Siêu</a:t>
                      </a:r>
                      <a:r>
                        <a:rPr lang="en-US" sz="2300" baseline="0"/>
                        <a:t> khóa</a:t>
                      </a:r>
                      <a:endParaRPr lang="en-US" sz="230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Khóa</a:t>
                      </a:r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4"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ym typeface="Symbol"/>
                        </a:rPr>
                        <a:t></a:t>
                      </a:r>
                      <a:endParaRPr lang="en-US" sz="230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Q</a:t>
                      </a:r>
                      <a:r>
                        <a:rPr lang="en-US" sz="2300" baseline="30000"/>
                        <a:t>+</a:t>
                      </a:r>
                      <a:endParaRPr lang="en-US" sz="230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</a:t>
                      </a:r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D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ABD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Q</a:t>
                      </a:r>
                      <a:r>
                        <a:rPr lang="en-US" sz="2300" baseline="30000"/>
                        <a:t>+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ABD</a:t>
                      </a: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8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645" y="612911"/>
            <a:ext cx="10123965" cy="1043895"/>
          </a:xfrm>
        </p:spPr>
        <p:txBody>
          <a:bodyPr>
            <a:normAutofit fontScale="90000"/>
          </a:bodyPr>
          <a:lstStyle/>
          <a:p>
            <a:r>
              <a:rPr lang="en-US" dirty="0"/>
              <a:t>3.1.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1428" y="1656806"/>
            <a:ext cx="3831830" cy="425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20" indent="-457220">
              <a:defRPr/>
            </a:pPr>
            <a:r>
              <a:rPr lang="en-US" sz="2400" dirty="0" err="1"/>
              <a:t>Dị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endParaRPr lang="en-US" sz="24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6393476"/>
              </p:ext>
            </p:extLst>
          </p:nvPr>
        </p:nvGraphicFramePr>
        <p:xfrm>
          <a:off x="3923411" y="2096290"/>
          <a:ext cx="7336465" cy="2133600"/>
        </p:xfrm>
        <a:graphic>
          <a:graphicData uri="http://schemas.openxmlformats.org/drawingml/2006/table">
            <a:tbl>
              <a:tblPr/>
              <a:tblGrid>
                <a:gridCol w="157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MASV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HOTEN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MONHOC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DIEMTHI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Cấu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trúc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CDTH100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sở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dữ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liệu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CDTH111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 Bích Chi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thuật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CDTH122</a:t>
                      </a:r>
                    </a:p>
                  </a:txBody>
                  <a:tcPr marL="121920" marR="121920"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Nguyễn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Cao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Chí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thuật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trình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1428" y="4160210"/>
            <a:ext cx="3831830" cy="425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20" indent="-457220">
              <a:defRPr/>
            </a:pPr>
            <a:r>
              <a:rPr lang="en-US" sz="2400" dirty="0" err="1"/>
              <a:t>Dị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36" y="4585513"/>
            <a:ext cx="6753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09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Bài tập 9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/>
              <a:t>Cho lược đồ quan hệ Q(ABCDEGH) và tập phụ thuộc hàm F={B</a:t>
            </a:r>
            <a:r>
              <a:rPr lang="en-US" sz="2599">
                <a:sym typeface="Wingdings" panose="05000000000000000000" pitchFamily="2" charset="2"/>
              </a:rPr>
              <a:t>A;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DACE;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DH;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GHC;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ACD}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Hãy tìm khóa của Q?</a:t>
            </a:r>
          </a:p>
          <a:p>
            <a:pPr marL="342915" indent="-342915">
              <a:defRPr/>
            </a:pPr>
            <a:endParaRPr lang="en-US" sz="2599"/>
          </a:p>
        </p:txBody>
      </p:sp>
    </p:spTree>
    <p:extLst>
      <p:ext uri="{BB962C8B-B14F-4D97-AF65-F5344CB8AC3E}">
        <p14:creationId xmlns:p14="http://schemas.microsoft.com/office/powerpoint/2010/main" val="735850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E182FE0F-3440-4275-9CAB-2C5C9BD9782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51</a:t>
            </a:fld>
            <a:endParaRPr lang="en-US" altLang="en-US" sz="1000"/>
          </a:p>
        </p:txBody>
      </p:sp>
      <p:sp>
        <p:nvSpPr>
          <p:cNvPr id="305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Tìm khóa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829" y="1659016"/>
            <a:ext cx="10641156" cy="4911329"/>
          </a:xfrm>
        </p:spPr>
        <p:txBody>
          <a:bodyPr>
            <a:normAutofit/>
          </a:bodyPr>
          <a:lstStyle/>
          <a:p>
            <a:pPr marL="342915" indent="-342915">
              <a:defRPr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endParaRPr lang="en-US" sz="2400" dirty="0"/>
          </a:p>
          <a:p>
            <a:pPr marL="342915" indent="-342915">
              <a:defRPr/>
            </a:pPr>
            <a:r>
              <a:rPr lang="en-US" sz="2400" dirty="0"/>
              <a:t>Cho R(ABCDEH) </a:t>
            </a:r>
            <a:r>
              <a:rPr lang="en-US" sz="2400" dirty="0" err="1"/>
              <a:t>với</a:t>
            </a:r>
            <a:r>
              <a:rPr lang="en-US" sz="2400" dirty="0"/>
              <a:t> F={AB</a:t>
            </a:r>
            <a:r>
              <a:rPr lang="en-US" sz="2400" dirty="0">
                <a:sym typeface="Wingdings" panose="05000000000000000000" pitchFamily="2" charset="2"/>
              </a:rPr>
              <a:t>C; CDE; ECA; CDH; HB</a:t>
            </a:r>
            <a:r>
              <a:rPr lang="en-US" sz="2400" dirty="0"/>
              <a:t>}.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R</a:t>
            </a:r>
          </a:p>
          <a:p>
            <a:pPr marL="342915" indent="-342915">
              <a:defRPr/>
            </a:pPr>
            <a:endParaRPr lang="en-US" sz="2400" dirty="0"/>
          </a:p>
        </p:txBody>
      </p:sp>
      <p:sp>
        <p:nvSpPr>
          <p:cNvPr id="305158" name="TextBox 6"/>
          <p:cNvSpPr txBox="1">
            <a:spLocks noChangeArrowheads="1"/>
          </p:cNvSpPr>
          <p:nvPr/>
        </p:nvSpPr>
        <p:spPr bwMode="auto">
          <a:xfrm>
            <a:off x="3194774" y="3003697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05159" name="TextBox 7"/>
          <p:cNvSpPr txBox="1">
            <a:spLocks noChangeArrowheads="1"/>
          </p:cNvSpPr>
          <p:nvPr/>
        </p:nvSpPr>
        <p:spPr bwMode="auto">
          <a:xfrm>
            <a:off x="1821778" y="3537097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05160" name="TextBox 8"/>
          <p:cNvSpPr txBox="1">
            <a:spLocks noChangeArrowheads="1"/>
          </p:cNvSpPr>
          <p:nvPr/>
        </p:nvSpPr>
        <p:spPr bwMode="auto">
          <a:xfrm>
            <a:off x="5328076" y="5746897"/>
            <a:ext cx="341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05161" name="TextBox 9"/>
          <p:cNvSpPr txBox="1">
            <a:spLocks noChangeArrowheads="1"/>
          </p:cNvSpPr>
          <p:nvPr/>
        </p:nvSpPr>
        <p:spPr bwMode="auto">
          <a:xfrm>
            <a:off x="5622961" y="3765697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05162" name="TextBox 10"/>
          <p:cNvSpPr txBox="1">
            <a:spLocks noChangeArrowheads="1"/>
          </p:cNvSpPr>
          <p:nvPr/>
        </p:nvSpPr>
        <p:spPr bwMode="auto">
          <a:xfrm>
            <a:off x="1975804" y="5910013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05163" name="TextBox 11"/>
          <p:cNvSpPr txBox="1">
            <a:spLocks noChangeArrowheads="1"/>
          </p:cNvSpPr>
          <p:nvPr/>
        </p:nvSpPr>
        <p:spPr bwMode="auto">
          <a:xfrm>
            <a:off x="3658317" y="4767013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05164" name="Oval 12"/>
          <p:cNvSpPr>
            <a:spLocks noChangeArrowheads="1"/>
          </p:cNvSpPr>
          <p:nvPr/>
        </p:nvSpPr>
        <p:spPr bwMode="auto">
          <a:xfrm>
            <a:off x="2051647" y="4375178"/>
            <a:ext cx="541442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f3</a:t>
            </a:r>
          </a:p>
        </p:txBody>
      </p:sp>
      <p:sp>
        <p:nvSpPr>
          <p:cNvPr id="305165" name="Oval 15"/>
          <p:cNvSpPr>
            <a:spLocks noChangeArrowheads="1"/>
          </p:cNvSpPr>
          <p:nvPr/>
        </p:nvSpPr>
        <p:spPr bwMode="auto">
          <a:xfrm>
            <a:off x="3423247" y="5684865"/>
            <a:ext cx="541442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f2</a:t>
            </a:r>
          </a:p>
        </p:txBody>
      </p:sp>
      <p:sp>
        <p:nvSpPr>
          <p:cNvPr id="305166" name="Oval 16"/>
          <p:cNvSpPr>
            <a:spLocks noChangeArrowheads="1"/>
          </p:cNvSpPr>
          <p:nvPr/>
        </p:nvSpPr>
        <p:spPr bwMode="auto">
          <a:xfrm>
            <a:off x="5480647" y="4603778"/>
            <a:ext cx="541442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f4</a:t>
            </a:r>
          </a:p>
        </p:txBody>
      </p:sp>
      <p:sp>
        <p:nvSpPr>
          <p:cNvPr id="305167" name="Oval 17"/>
          <p:cNvSpPr>
            <a:spLocks noChangeArrowheads="1"/>
          </p:cNvSpPr>
          <p:nvPr/>
        </p:nvSpPr>
        <p:spPr bwMode="auto">
          <a:xfrm>
            <a:off x="4337647" y="3232178"/>
            <a:ext cx="541442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f5</a:t>
            </a:r>
          </a:p>
        </p:txBody>
      </p:sp>
      <p:sp>
        <p:nvSpPr>
          <p:cNvPr id="305168" name="Oval 18"/>
          <p:cNvSpPr>
            <a:spLocks noChangeArrowheads="1"/>
          </p:cNvSpPr>
          <p:nvPr/>
        </p:nvSpPr>
        <p:spPr bwMode="auto">
          <a:xfrm>
            <a:off x="3186312" y="3917978"/>
            <a:ext cx="541442" cy="519351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f1</a:t>
            </a:r>
          </a:p>
        </p:txBody>
      </p:sp>
      <p:cxnSp>
        <p:nvCxnSpPr>
          <p:cNvPr id="305169" name="Straight Arrow Connector 20"/>
          <p:cNvCxnSpPr>
            <a:cxnSpLocks noChangeShapeType="1"/>
            <a:stCxn id="305158" idx="2"/>
            <a:endCxn id="305168" idx="0"/>
          </p:cNvCxnSpPr>
          <p:nvPr/>
        </p:nvCxnSpPr>
        <p:spPr bwMode="auto">
          <a:xfrm>
            <a:off x="3355235" y="3373029"/>
            <a:ext cx="101798" cy="54494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0" name="Straight Arrow Connector 22"/>
          <p:cNvCxnSpPr>
            <a:cxnSpLocks noChangeShapeType="1"/>
            <a:stCxn id="305159" idx="3"/>
          </p:cNvCxnSpPr>
          <p:nvPr/>
        </p:nvCxnSpPr>
        <p:spPr bwMode="auto">
          <a:xfrm>
            <a:off x="2144302" y="3721763"/>
            <a:ext cx="1050199" cy="3487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1" name="Straight Arrow Connector 24"/>
          <p:cNvCxnSpPr>
            <a:cxnSpLocks noChangeShapeType="1"/>
            <a:endCxn id="305163" idx="0"/>
          </p:cNvCxnSpPr>
          <p:nvPr/>
        </p:nvCxnSpPr>
        <p:spPr bwMode="auto">
          <a:xfrm>
            <a:off x="3575501" y="4451497"/>
            <a:ext cx="244078" cy="31551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2" name="Straight Arrow Connector 26"/>
          <p:cNvCxnSpPr>
            <a:cxnSpLocks noChangeShapeType="1"/>
            <a:endCxn id="305161" idx="2"/>
          </p:cNvCxnSpPr>
          <p:nvPr/>
        </p:nvCxnSpPr>
        <p:spPr bwMode="auto">
          <a:xfrm flipV="1">
            <a:off x="5785302" y="4135029"/>
            <a:ext cx="7738" cy="4688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3" name="Straight Arrow Connector 28"/>
          <p:cNvCxnSpPr>
            <a:cxnSpLocks noChangeShapeType="1"/>
            <a:stCxn id="305161" idx="0"/>
          </p:cNvCxnSpPr>
          <p:nvPr/>
        </p:nvCxnSpPr>
        <p:spPr bwMode="auto">
          <a:xfrm flipH="1" flipV="1">
            <a:off x="4947103" y="3537097"/>
            <a:ext cx="845937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4" name="Straight Arrow Connector 30"/>
          <p:cNvCxnSpPr>
            <a:cxnSpLocks noChangeShapeType="1"/>
            <a:stCxn id="305167" idx="1"/>
            <a:endCxn id="305158" idx="3"/>
          </p:cNvCxnSpPr>
          <p:nvPr/>
        </p:nvCxnSpPr>
        <p:spPr bwMode="auto">
          <a:xfrm flipH="1" flipV="1">
            <a:off x="3515696" y="3188363"/>
            <a:ext cx="901243" cy="11987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5" name="Straight Arrow Connector 32"/>
          <p:cNvCxnSpPr>
            <a:cxnSpLocks noChangeShapeType="1"/>
            <a:stCxn id="305163" idx="2"/>
          </p:cNvCxnSpPr>
          <p:nvPr/>
        </p:nvCxnSpPr>
        <p:spPr bwMode="auto">
          <a:xfrm flipH="1">
            <a:off x="3804103" y="5136345"/>
            <a:ext cx="15476" cy="53435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6" name="Straight Arrow Connector 34"/>
          <p:cNvCxnSpPr>
            <a:cxnSpLocks noChangeShapeType="1"/>
            <a:stCxn id="305160" idx="1"/>
          </p:cNvCxnSpPr>
          <p:nvPr/>
        </p:nvCxnSpPr>
        <p:spPr bwMode="auto">
          <a:xfrm flipH="1">
            <a:off x="4032702" y="5931563"/>
            <a:ext cx="1295374" cy="439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7" name="Straight Arrow Connector 36"/>
          <p:cNvCxnSpPr>
            <a:cxnSpLocks noChangeShapeType="1"/>
            <a:stCxn id="305165" idx="2"/>
            <a:endCxn id="305162" idx="3"/>
          </p:cNvCxnSpPr>
          <p:nvPr/>
        </p:nvCxnSpPr>
        <p:spPr bwMode="auto">
          <a:xfrm flipH="1">
            <a:off x="2290314" y="5944541"/>
            <a:ext cx="1132933" cy="150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8" name="Straight Arrow Connector 38"/>
          <p:cNvCxnSpPr>
            <a:cxnSpLocks noChangeShapeType="1"/>
            <a:stCxn id="305162" idx="0"/>
          </p:cNvCxnSpPr>
          <p:nvPr/>
        </p:nvCxnSpPr>
        <p:spPr bwMode="auto">
          <a:xfrm flipV="1">
            <a:off x="2133059" y="4908697"/>
            <a:ext cx="147043" cy="100131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79" name="Straight Arrow Connector 40"/>
          <p:cNvCxnSpPr>
            <a:cxnSpLocks noChangeShapeType="1"/>
            <a:stCxn id="305163" idx="1"/>
          </p:cNvCxnSpPr>
          <p:nvPr/>
        </p:nvCxnSpPr>
        <p:spPr bwMode="auto">
          <a:xfrm flipH="1" flipV="1">
            <a:off x="2661103" y="4756299"/>
            <a:ext cx="997214" cy="19538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80" name="Straight Arrow Connector 42"/>
          <p:cNvCxnSpPr>
            <a:cxnSpLocks noChangeShapeType="1"/>
            <a:stCxn id="305164" idx="0"/>
            <a:endCxn id="305159" idx="2"/>
          </p:cNvCxnSpPr>
          <p:nvPr/>
        </p:nvCxnSpPr>
        <p:spPr bwMode="auto">
          <a:xfrm flipH="1" flipV="1">
            <a:off x="1983040" y="3906429"/>
            <a:ext cx="339328" cy="46874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81" name="Straight Arrow Connector 44"/>
          <p:cNvCxnSpPr>
            <a:cxnSpLocks noChangeShapeType="1"/>
            <a:stCxn id="305163" idx="3"/>
          </p:cNvCxnSpPr>
          <p:nvPr/>
        </p:nvCxnSpPr>
        <p:spPr bwMode="auto">
          <a:xfrm flipV="1">
            <a:off x="3980841" y="4908698"/>
            <a:ext cx="1423461" cy="4298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182" name="Straight Arrow Connector 46"/>
          <p:cNvCxnSpPr>
            <a:cxnSpLocks noChangeShapeType="1"/>
            <a:stCxn id="305160" idx="0"/>
          </p:cNvCxnSpPr>
          <p:nvPr/>
        </p:nvCxnSpPr>
        <p:spPr bwMode="auto">
          <a:xfrm flipV="1">
            <a:off x="5498956" y="5137297"/>
            <a:ext cx="210145" cy="609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5183" name="TextBox 47"/>
          <p:cNvSpPr txBox="1">
            <a:spLocks noChangeArrowheads="1"/>
          </p:cNvSpPr>
          <p:nvPr/>
        </p:nvSpPr>
        <p:spPr bwMode="auto">
          <a:xfrm>
            <a:off x="6699675" y="4145542"/>
            <a:ext cx="48603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</a:t>
            </a:r>
          </a:p>
        </p:txBody>
      </p:sp>
    </p:spTree>
    <p:extLst>
      <p:ext uri="{BB962C8B-B14F-4D97-AF65-F5344CB8AC3E}">
        <p14:creationId xmlns:p14="http://schemas.microsoft.com/office/powerpoint/2010/main" val="3498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6BA328CA-E848-4694-85A2-C62011F83FB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52</a:t>
            </a:fld>
            <a:endParaRPr lang="en-US" altLang="en-US" sz="1000"/>
          </a:p>
        </p:txBody>
      </p:sp>
      <p:sp>
        <p:nvSpPr>
          <p:cNvPr id="306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 10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/>
              <a:t>Cho lược đồ quan hệ Q(ABCD) và tập phụ thuộc hàm F={A</a:t>
            </a:r>
            <a:r>
              <a:rPr lang="en-US" sz="2599">
                <a:sym typeface="Wingdings" panose="05000000000000000000" pitchFamily="2" charset="2"/>
              </a:rPr>
              <a:t>B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AC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BA}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Hãy tìm khóa của Q?</a:t>
            </a:r>
          </a:p>
          <a:p>
            <a:pPr marL="342915" indent="-342915">
              <a:defRPr/>
            </a:pPr>
            <a:endParaRPr lang="en-US" sz="2599"/>
          </a:p>
        </p:txBody>
      </p:sp>
    </p:spTree>
    <p:extLst>
      <p:ext uri="{BB962C8B-B14F-4D97-AF65-F5344CB8AC3E}">
        <p14:creationId xmlns:p14="http://schemas.microsoft.com/office/powerpoint/2010/main" val="405121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11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5" indent="-342915">
              <a:defRPr/>
            </a:pPr>
            <a:r>
              <a:rPr lang="en-US" sz="2599"/>
              <a:t>Cho lược đồ quan hệ Q(ABCDEG) và tập phụ thuộc hàm F={A</a:t>
            </a:r>
            <a:r>
              <a:rPr lang="en-US" sz="2599">
                <a:sym typeface="Wingdings" panose="05000000000000000000" pitchFamily="2" charset="2"/>
              </a:rPr>
              <a:t>C;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BDE;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DE;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AED;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			ABG}</a:t>
            </a:r>
          </a:p>
          <a:p>
            <a:pPr marL="342915" indent="-342915">
              <a:buNone/>
              <a:defRPr/>
            </a:pPr>
            <a:r>
              <a:rPr lang="en-US" sz="2599">
                <a:sym typeface="Wingdings" panose="05000000000000000000" pitchFamily="2" charset="2"/>
              </a:rPr>
              <a:t>Hãy tìm khóa của Q?</a:t>
            </a:r>
          </a:p>
          <a:p>
            <a:pPr marL="342915" indent="-342915">
              <a:defRPr/>
            </a:pPr>
            <a:endParaRPr lang="en-US" sz="2599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B38FD39F-038E-45F7-A86B-2C0244386C24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53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443626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--&gt;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thư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--&gt;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--&gt;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--&gt;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63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Q(ABCDE)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 = {A--&gt;BC; A--&gt;D; CD--&gt;E},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{A}</a:t>
            </a:r>
          </a:p>
          <a:p>
            <a:pPr lvl="1"/>
            <a:r>
              <a:rPr lang="en-US" dirty="0"/>
              <a:t>ABC</a:t>
            </a:r>
          </a:p>
          <a:p>
            <a:pPr lvl="1"/>
            <a:r>
              <a:rPr lang="en-US" dirty="0"/>
              <a:t>ABCD</a:t>
            </a:r>
          </a:p>
          <a:p>
            <a:pPr lvl="1"/>
            <a:r>
              <a:rPr lang="en-US" dirty="0"/>
              <a:t>ABDE</a:t>
            </a:r>
          </a:p>
          <a:p>
            <a:pPr lvl="1"/>
            <a:r>
              <a:rPr lang="en-US" dirty="0"/>
              <a:t>ABCED</a:t>
            </a:r>
          </a:p>
        </p:txBody>
      </p:sp>
    </p:spTree>
    <p:extLst>
      <p:ext uri="{BB962C8B-B14F-4D97-AF65-F5344CB8AC3E}">
        <p14:creationId xmlns:p14="http://schemas.microsoft.com/office/powerpoint/2010/main" val="1293258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XE(</a:t>
            </a:r>
            <a:r>
              <a:rPr lang="en-US" dirty="0" err="1"/>
              <a:t>TenXe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LoaiXe</a:t>
            </a:r>
            <a:r>
              <a:rPr lang="en-US" dirty="0"/>
              <a:t>, </a:t>
            </a:r>
            <a:r>
              <a:rPr lang="en-US" dirty="0" err="1"/>
              <a:t>TrongLuong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 F={</a:t>
            </a:r>
            <a:r>
              <a:rPr lang="en-US" dirty="0" err="1"/>
              <a:t>TenXe,LoaiXe</a:t>
            </a:r>
            <a:r>
              <a:rPr lang="en-US" dirty="0"/>
              <a:t>-&gt;</a:t>
            </a:r>
            <a:r>
              <a:rPr lang="en-US" dirty="0" err="1"/>
              <a:t>Gia</a:t>
            </a:r>
            <a:r>
              <a:rPr lang="en-US" dirty="0"/>
              <a:t>; </a:t>
            </a:r>
            <a:r>
              <a:rPr lang="en-US" dirty="0" err="1"/>
              <a:t>TenXe</a:t>
            </a:r>
            <a:r>
              <a:rPr lang="en-US" dirty="0"/>
              <a:t>--&gt;</a:t>
            </a:r>
            <a:r>
              <a:rPr lang="en-US" dirty="0" err="1"/>
              <a:t>LoaiXe</a:t>
            </a:r>
            <a:r>
              <a:rPr lang="en-US" dirty="0"/>
              <a:t>; </a:t>
            </a:r>
            <a:r>
              <a:rPr lang="en-US" dirty="0" err="1"/>
              <a:t>TenXe,LoaiXe</a:t>
            </a:r>
            <a:r>
              <a:rPr lang="en-US" dirty="0"/>
              <a:t>--&gt;</a:t>
            </a:r>
            <a:r>
              <a:rPr lang="en-US" dirty="0" err="1"/>
              <a:t>TrongLuong</a:t>
            </a:r>
            <a:r>
              <a:rPr lang="en-US" dirty="0"/>
              <a:t>; </a:t>
            </a:r>
            <a:r>
              <a:rPr lang="en-US" dirty="0" err="1"/>
              <a:t>LoaiXe</a:t>
            </a:r>
            <a:r>
              <a:rPr lang="en-US" dirty="0"/>
              <a:t>--&gt;</a:t>
            </a:r>
            <a:r>
              <a:rPr lang="en-US" dirty="0" err="1"/>
              <a:t>TrongLuong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pPr lvl="1"/>
            <a:r>
              <a:rPr lang="en-US" dirty="0" err="1"/>
              <a:t>TenXe</a:t>
            </a:r>
            <a:r>
              <a:rPr lang="en-US" dirty="0"/>
              <a:t>--&gt;</a:t>
            </a:r>
            <a:r>
              <a:rPr lang="en-US" dirty="0" err="1"/>
              <a:t>LoaiXe</a:t>
            </a:r>
            <a:endParaRPr lang="en-US" dirty="0"/>
          </a:p>
          <a:p>
            <a:pPr lvl="1"/>
            <a:r>
              <a:rPr lang="en-US" dirty="0" err="1"/>
              <a:t>TenXe,LoaiXe</a:t>
            </a:r>
            <a:r>
              <a:rPr lang="en-US" dirty="0"/>
              <a:t>-&gt;</a:t>
            </a:r>
            <a:r>
              <a:rPr lang="en-US" dirty="0" err="1"/>
              <a:t>Gia</a:t>
            </a:r>
            <a:endParaRPr lang="en-US" dirty="0"/>
          </a:p>
          <a:p>
            <a:pPr lvl="1"/>
            <a:r>
              <a:rPr lang="en-US" dirty="0" err="1"/>
              <a:t>TenXe,LoaiXe</a:t>
            </a:r>
            <a:r>
              <a:rPr lang="en-US" dirty="0"/>
              <a:t>--&gt;</a:t>
            </a:r>
            <a:r>
              <a:rPr lang="en-US" dirty="0" err="1"/>
              <a:t>TrongLuong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LoaiXe</a:t>
            </a:r>
            <a:r>
              <a:rPr lang="en-US" dirty="0"/>
              <a:t>--&gt;</a:t>
            </a:r>
            <a:r>
              <a:rPr lang="en-US" dirty="0" err="1"/>
              <a:t>TrongLuong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A922200D-5ECE-42B5-986A-118863751AF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altLang="en-US" sz="1000"/>
          </a:p>
        </p:txBody>
      </p:sp>
      <p:sp>
        <p:nvSpPr>
          <p:cNvPr id="263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4126" y="1671766"/>
            <a:ext cx="10030669" cy="4911329"/>
          </a:xfrm>
        </p:spPr>
        <p:txBody>
          <a:bodyPr>
            <a:normAutofit/>
          </a:bodyPr>
          <a:lstStyle/>
          <a:p>
            <a:pPr marL="342915" indent="-342915">
              <a:defRPr/>
            </a:pPr>
            <a:r>
              <a:rPr lang="vi-VN" dirty="0"/>
              <a:t>PTH là công cụ dùng để biểu diễn một cách hình thức </a:t>
            </a:r>
            <a:r>
              <a:rPr lang="vi-VN" dirty="0">
                <a:solidFill>
                  <a:srgbClr val="00B050"/>
                </a:solidFill>
              </a:rPr>
              <a:t>mối quan hệ dữ liệu của các thuộc tính</a:t>
            </a:r>
            <a:r>
              <a:rPr lang="vi-VN" dirty="0"/>
              <a:t> bên trong CSDL. </a:t>
            </a:r>
            <a:endParaRPr lang="en-US" dirty="0"/>
          </a:p>
          <a:p>
            <a:pPr marL="342915" indent="-342915">
              <a:defRPr/>
            </a:pPr>
            <a:r>
              <a:rPr lang="vi-VN" dirty="0"/>
              <a:t>Thông qua cách biểu diễn PTH, ta có thể dễ dàng </a:t>
            </a:r>
            <a:r>
              <a:rPr lang="vi-VN" dirty="0">
                <a:solidFill>
                  <a:srgbClr val="00B050"/>
                </a:solidFill>
              </a:rPr>
              <a:t>xác định khóa của quan hệ</a:t>
            </a:r>
            <a:r>
              <a:rPr lang="vi-VN" dirty="0"/>
              <a:t>.   </a:t>
            </a:r>
            <a:endParaRPr lang="en-US" dirty="0"/>
          </a:p>
          <a:p>
            <a:pPr algn="just"/>
            <a:r>
              <a:rPr lang="vi-VN" dirty="0"/>
              <a:t>Phương pháp biểu diễn này có vai trò quan trọng trong các phương pháp </a:t>
            </a:r>
            <a:r>
              <a:rPr lang="vi-VN" dirty="0">
                <a:solidFill>
                  <a:srgbClr val="00B050"/>
                </a:solidFill>
              </a:rPr>
              <a:t>thiết kế một lược đồ quan niệm </a:t>
            </a:r>
            <a:r>
              <a:rPr lang="vi-VN" dirty="0"/>
              <a:t>của CSDL, nhằm tạo ra những quan hệ độc lập nhau, giảm thiểu sự trùng lắp, dư thừa dữ liệu lưu trữ. Do đ</a:t>
            </a:r>
            <a:r>
              <a:rPr lang="en-US" dirty="0"/>
              <a:t>ó</a:t>
            </a:r>
            <a:r>
              <a:rPr lang="vi-VN" dirty="0"/>
              <a:t>, giảm bớt các sai sót khi cập nhật dữ liệu của người sử dụng. Ngoài ra, còn dùng để đánh giá chất lượng thiết kế một CSDL.</a:t>
            </a:r>
          </a:p>
          <a:p>
            <a:pPr marL="342915" indent="-342915">
              <a:defRPr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7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A922200D-5ECE-42B5-986A-118863751AF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altLang="en-US" sz="1000"/>
          </a:p>
        </p:txBody>
      </p:sp>
      <p:sp>
        <p:nvSpPr>
          <p:cNvPr id="263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0457" y="1629239"/>
            <a:ext cx="10030669" cy="4911329"/>
          </a:xfrm>
        </p:spPr>
        <p:txBody>
          <a:bodyPr>
            <a:normAutofit/>
          </a:bodyPr>
          <a:lstStyle/>
          <a:p>
            <a:pPr marL="342915" indent="-342915">
              <a:defRPr/>
            </a:pPr>
            <a:r>
              <a:rPr lang="en-US" sz="2599" dirty="0"/>
              <a:t>Cho r(U), </a:t>
            </a:r>
            <a:r>
              <a:rPr lang="en-US" sz="2599" dirty="0" err="1"/>
              <a:t>với</a:t>
            </a:r>
            <a:r>
              <a:rPr lang="en-US" sz="2599" dirty="0"/>
              <a:t> r </a:t>
            </a:r>
            <a:r>
              <a:rPr lang="en-US" sz="2599" dirty="0" err="1"/>
              <a:t>là</a:t>
            </a:r>
            <a:r>
              <a:rPr lang="en-US" sz="2599" dirty="0"/>
              <a:t> </a:t>
            </a:r>
            <a:r>
              <a:rPr lang="en-US" sz="2599" dirty="0" err="1"/>
              <a:t>quan</a:t>
            </a:r>
            <a:r>
              <a:rPr lang="en-US" sz="2599" dirty="0"/>
              <a:t> </a:t>
            </a:r>
            <a:r>
              <a:rPr lang="en-US" sz="2599" dirty="0" err="1"/>
              <a:t>hệ</a:t>
            </a:r>
            <a:r>
              <a:rPr lang="en-US" sz="2599" dirty="0"/>
              <a:t> </a:t>
            </a:r>
            <a:r>
              <a:rPr lang="en-US" sz="2599" dirty="0" err="1"/>
              <a:t>và</a:t>
            </a:r>
            <a:r>
              <a:rPr lang="en-US" sz="2599" dirty="0"/>
              <a:t> U </a:t>
            </a:r>
            <a:r>
              <a:rPr lang="en-US" sz="2599" dirty="0" err="1"/>
              <a:t>là</a:t>
            </a:r>
            <a:r>
              <a:rPr lang="en-US" sz="2599" dirty="0"/>
              <a:t> </a:t>
            </a:r>
            <a:r>
              <a:rPr lang="en-US" sz="2599" dirty="0" err="1"/>
              <a:t>tập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tính</a:t>
            </a:r>
            <a:r>
              <a:rPr lang="en-US" sz="2599" dirty="0"/>
              <a:t>. Cho A,B </a:t>
            </a:r>
            <a:r>
              <a:rPr lang="en-US" sz="2599" dirty="0">
                <a:sym typeface="Symbol" panose="05050102010706020507" pitchFamily="18" charset="2"/>
              </a:rPr>
              <a:t> U, </a:t>
            </a:r>
            <a:r>
              <a:rPr lang="en-US" sz="2599" dirty="0" err="1">
                <a:sym typeface="Symbol" panose="05050102010706020507" pitchFamily="18" charset="2"/>
              </a:rPr>
              <a:t>phụ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thuộc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hàm</a:t>
            </a:r>
            <a:r>
              <a:rPr lang="en-US" sz="2599" dirty="0">
                <a:sym typeface="Symbol" panose="05050102010706020507" pitchFamily="18" charset="2"/>
              </a:rPr>
              <a:t> A </a:t>
            </a:r>
            <a:r>
              <a:rPr lang="en-US" sz="2599" dirty="0">
                <a:sym typeface="Wingdings" panose="05000000000000000000" pitchFamily="2" charset="2"/>
              </a:rPr>
              <a:t> B(A </a:t>
            </a:r>
            <a:r>
              <a:rPr lang="en-US" sz="2599" dirty="0" err="1">
                <a:sym typeface="Wingdings" panose="05000000000000000000" pitchFamily="2" charset="2"/>
              </a:rPr>
              <a:t>xác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định</a:t>
            </a:r>
            <a:r>
              <a:rPr lang="en-US" sz="2599" dirty="0">
                <a:sym typeface="Wingdings" panose="05000000000000000000" pitchFamily="2" charset="2"/>
              </a:rPr>
              <a:t> B) </a:t>
            </a:r>
            <a:r>
              <a:rPr lang="en-US" sz="2599" dirty="0" err="1">
                <a:sym typeface="Wingdings" panose="05000000000000000000" pitchFamily="2" charset="2"/>
              </a:rPr>
              <a:t>được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định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nghĩa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là</a:t>
            </a:r>
            <a:r>
              <a:rPr lang="en-US" sz="2599" dirty="0">
                <a:sym typeface="Wingdings" panose="05000000000000000000" pitchFamily="2" charset="2"/>
              </a:rPr>
              <a:t>: </a:t>
            </a:r>
            <a:r>
              <a:rPr lang="en-US" sz="2599" dirty="0">
                <a:sym typeface="Symbol" panose="05050102010706020507" pitchFamily="18" charset="2"/>
              </a:rPr>
              <a:t></a:t>
            </a:r>
            <a:r>
              <a:rPr lang="en-US" sz="2599" dirty="0" err="1">
                <a:sym typeface="Wingdings" panose="05000000000000000000" pitchFamily="2" charset="2"/>
              </a:rPr>
              <a:t>t,t</a:t>
            </a:r>
            <a:r>
              <a:rPr lang="en-US" sz="2599" dirty="0">
                <a:sym typeface="Wingdings" panose="05000000000000000000" pitchFamily="2" charset="2"/>
              </a:rPr>
              <a:t>’ </a:t>
            </a:r>
            <a:r>
              <a:rPr lang="en-US" sz="2599" dirty="0">
                <a:sym typeface="Symbol" panose="05050102010706020507" pitchFamily="18" charset="2"/>
              </a:rPr>
              <a:t> r </a:t>
            </a:r>
            <a:r>
              <a:rPr lang="en-US" sz="2599" dirty="0" err="1">
                <a:sym typeface="Symbol" panose="05050102010706020507" pitchFamily="18" charset="2"/>
              </a:rPr>
              <a:t>nếu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t’.A</a:t>
            </a:r>
            <a:r>
              <a:rPr lang="en-US" sz="2599" dirty="0">
                <a:sym typeface="Symbol" panose="05050102010706020507" pitchFamily="18" charset="2"/>
              </a:rPr>
              <a:t> = </a:t>
            </a:r>
            <a:r>
              <a:rPr lang="en-US" sz="2599" dirty="0" err="1">
                <a:sym typeface="Symbol" panose="05050102010706020507" pitchFamily="18" charset="2"/>
              </a:rPr>
              <a:t>t.A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thì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t’.B</a:t>
            </a:r>
            <a:r>
              <a:rPr lang="en-US" sz="2599" dirty="0">
                <a:sym typeface="Symbol" panose="05050102010706020507" pitchFamily="18" charset="2"/>
              </a:rPr>
              <a:t>=</a:t>
            </a:r>
            <a:r>
              <a:rPr lang="en-US" sz="2599" dirty="0" err="1">
                <a:sym typeface="Symbol" panose="05050102010706020507" pitchFamily="18" charset="2"/>
              </a:rPr>
              <a:t>t.B</a:t>
            </a:r>
            <a:endParaRPr lang="en-US" sz="2599" dirty="0">
              <a:sym typeface="Symbol" panose="05050102010706020507" pitchFamily="18" charset="2"/>
            </a:endParaRPr>
          </a:p>
          <a:p>
            <a:pPr marL="342915" indent="-342915">
              <a:buNone/>
              <a:defRPr/>
            </a:pPr>
            <a:r>
              <a:rPr lang="en-US" sz="2599" dirty="0">
                <a:sym typeface="Symbol" panose="05050102010706020507" pitchFamily="18" charset="2"/>
              </a:rPr>
              <a:t>			(</a:t>
            </a:r>
            <a:r>
              <a:rPr lang="en-US" sz="2599" b="1" dirty="0">
                <a:sym typeface="Symbol" panose="05050102010706020507" pitchFamily="18" charset="2"/>
              </a:rPr>
              <a:t>Ý </a:t>
            </a:r>
            <a:r>
              <a:rPr lang="en-US" sz="2599" b="1" dirty="0" err="1">
                <a:sym typeface="Symbol" panose="05050102010706020507" pitchFamily="18" charset="2"/>
              </a:rPr>
              <a:t>nghĩa</a:t>
            </a:r>
            <a:r>
              <a:rPr lang="en-US" sz="2599" dirty="0">
                <a:sym typeface="Symbol" panose="05050102010706020507" pitchFamily="18" charset="2"/>
              </a:rPr>
              <a:t>: </a:t>
            </a:r>
            <a:r>
              <a:rPr lang="en-US" sz="2599" dirty="0" err="1">
                <a:sym typeface="Symbol" panose="05050102010706020507" pitchFamily="18" charset="2"/>
              </a:rPr>
              <a:t>nếu</a:t>
            </a:r>
            <a:r>
              <a:rPr lang="en-US" sz="2599" dirty="0">
                <a:sym typeface="Symbol" panose="05050102010706020507" pitchFamily="18" charset="2"/>
              </a:rPr>
              <a:t> 2 </a:t>
            </a:r>
            <a:r>
              <a:rPr lang="en-US" sz="2599" dirty="0" err="1">
                <a:sym typeface="Symbol" panose="05050102010706020507" pitchFamily="18" charset="2"/>
              </a:rPr>
              <a:t>bộ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có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cùng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trị</a:t>
            </a:r>
            <a:r>
              <a:rPr lang="en-US" sz="2599" dirty="0">
                <a:sym typeface="Symbol" panose="05050102010706020507" pitchFamily="18" charset="2"/>
              </a:rPr>
              <a:t> A </a:t>
            </a:r>
            <a:r>
              <a:rPr lang="en-US" sz="2599" dirty="0" err="1">
                <a:sym typeface="Symbol" panose="05050102010706020507" pitchFamily="18" charset="2"/>
              </a:rPr>
              <a:t>thì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có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cùng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trị</a:t>
            </a:r>
            <a:r>
              <a:rPr lang="en-US" sz="2599" dirty="0">
                <a:sym typeface="Symbol" panose="05050102010706020507" pitchFamily="18" charset="2"/>
              </a:rPr>
              <a:t> B)</a:t>
            </a:r>
          </a:p>
          <a:p>
            <a:pPr marL="342915" indent="-342915">
              <a:defRPr/>
            </a:pPr>
            <a:r>
              <a:rPr lang="en-US" sz="2599" dirty="0">
                <a:sym typeface="Symbol" panose="05050102010706020507" pitchFamily="18" charset="2"/>
              </a:rPr>
              <a:t>A </a:t>
            </a:r>
            <a:r>
              <a:rPr lang="en-US" sz="2599" dirty="0">
                <a:sym typeface="Wingdings" panose="05000000000000000000" pitchFamily="2" charset="2"/>
              </a:rPr>
              <a:t> B </a:t>
            </a:r>
            <a:r>
              <a:rPr lang="en-US" sz="2599" dirty="0" err="1">
                <a:sym typeface="Wingdings" panose="05000000000000000000" pitchFamily="2" charset="2"/>
              </a:rPr>
              <a:t>được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gọi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là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phụ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thuộc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hàm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hiển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nhiên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nếu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/>
              <a:t>B </a:t>
            </a:r>
            <a:r>
              <a:rPr lang="en-US" sz="2599" dirty="0">
                <a:sym typeface="Symbol" panose="05050102010706020507" pitchFamily="18" charset="2"/>
              </a:rPr>
              <a:t> A</a:t>
            </a:r>
          </a:p>
          <a:p>
            <a:pPr marL="342915" indent="-342915">
              <a:defRPr/>
            </a:pPr>
            <a:r>
              <a:rPr lang="en-US" sz="2599" dirty="0">
                <a:sym typeface="Symbol" panose="05050102010706020507" pitchFamily="18" charset="2"/>
              </a:rPr>
              <a:t>A </a:t>
            </a:r>
            <a:r>
              <a:rPr lang="en-US" sz="2599" dirty="0">
                <a:sym typeface="Wingdings" panose="05000000000000000000" pitchFamily="2" charset="2"/>
              </a:rPr>
              <a:t> B </a:t>
            </a:r>
            <a:r>
              <a:rPr lang="en-US" sz="2599" dirty="0" err="1">
                <a:sym typeface="Wingdings" panose="05000000000000000000" pitchFamily="2" charset="2"/>
              </a:rPr>
              <a:t>được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gọi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là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phụ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thuộc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hàm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đầy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đủ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vào</a:t>
            </a:r>
            <a:r>
              <a:rPr lang="en-US" sz="2599" dirty="0">
                <a:sym typeface="Wingdings" panose="05000000000000000000" pitchFamily="2" charset="2"/>
              </a:rPr>
              <a:t> A </a:t>
            </a:r>
            <a:r>
              <a:rPr lang="en-US" sz="2599" dirty="0" err="1">
                <a:sym typeface="Wingdings" panose="05000000000000000000" pitchFamily="2" charset="2"/>
              </a:rPr>
              <a:t>nếu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>
                <a:sym typeface="Symbol" panose="05050102010706020507" pitchFamily="18" charset="2"/>
              </a:rPr>
              <a:t>A’  A </a:t>
            </a:r>
            <a:r>
              <a:rPr lang="en-US" sz="2599" dirty="0" err="1">
                <a:sym typeface="Symbol" panose="05050102010706020507" pitchFamily="18" charset="2"/>
              </a:rPr>
              <a:t>thì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đều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không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có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phụ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thuộc</a:t>
            </a:r>
            <a:r>
              <a:rPr lang="en-US" sz="2599" dirty="0">
                <a:sym typeface="Symbol" panose="05050102010706020507" pitchFamily="18" charset="2"/>
              </a:rPr>
              <a:t> </a:t>
            </a:r>
            <a:r>
              <a:rPr lang="en-US" sz="2599" dirty="0" err="1">
                <a:sym typeface="Symbol" panose="05050102010706020507" pitchFamily="18" charset="2"/>
              </a:rPr>
              <a:t>hàm</a:t>
            </a:r>
            <a:r>
              <a:rPr lang="en-US" sz="2599" dirty="0">
                <a:sym typeface="Symbol" panose="05050102010706020507" pitchFamily="18" charset="2"/>
              </a:rPr>
              <a:t> A’ </a:t>
            </a:r>
            <a:r>
              <a:rPr lang="en-US" sz="2599" dirty="0">
                <a:sym typeface="Wingdings" panose="05000000000000000000" pitchFamily="2" charset="2"/>
              </a:rPr>
              <a:t> B.</a:t>
            </a:r>
          </a:p>
          <a:p>
            <a:pPr marL="342915" indent="-342915">
              <a:defRPr/>
            </a:pPr>
            <a:r>
              <a:rPr lang="en-US" sz="2599" dirty="0">
                <a:sym typeface="Wingdings" panose="05000000000000000000" pitchFamily="2" charset="2"/>
              </a:rPr>
              <a:t>AB </a:t>
            </a:r>
            <a:r>
              <a:rPr lang="en-US" sz="2599" dirty="0" err="1">
                <a:sym typeface="Wingdings" panose="05000000000000000000" pitchFamily="2" charset="2"/>
              </a:rPr>
              <a:t>phải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là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nguyên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tố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tức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không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có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thuộc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tính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nào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phụ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thuộc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vào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một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phần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của</a:t>
            </a:r>
            <a:r>
              <a:rPr lang="en-US" sz="2599" dirty="0">
                <a:sym typeface="Wingdings" panose="05000000000000000000" pitchFamily="2" charset="2"/>
              </a:rPr>
              <a:t> A (</a:t>
            </a:r>
            <a:r>
              <a:rPr lang="en-US" sz="2599" dirty="0" err="1">
                <a:sym typeface="Wingdings" panose="05000000000000000000" pitchFamily="2" charset="2"/>
              </a:rPr>
              <a:t>nghĩa</a:t>
            </a:r>
            <a:r>
              <a:rPr lang="en-US" sz="2599" dirty="0">
                <a:sym typeface="Wingdings" panose="05000000000000000000" pitchFamily="2" charset="2"/>
              </a:rPr>
              <a:t> </a:t>
            </a:r>
            <a:r>
              <a:rPr lang="en-US" sz="2599" dirty="0" err="1">
                <a:sym typeface="Wingdings" panose="05000000000000000000" pitchFamily="2" charset="2"/>
              </a:rPr>
              <a:t>là</a:t>
            </a:r>
            <a:r>
              <a:rPr lang="en-US" sz="2599" dirty="0">
                <a:sym typeface="Wingdings" panose="05000000000000000000" pitchFamily="2" charset="2"/>
              </a:rPr>
              <a:t>: A’ </a:t>
            </a:r>
            <a:r>
              <a:rPr lang="en-US" sz="2599" dirty="0">
                <a:sym typeface="Symbol" panose="05050102010706020507" pitchFamily="18" charset="2"/>
              </a:rPr>
              <a:t> A </a:t>
            </a:r>
            <a:r>
              <a:rPr lang="en-US" sz="2599" dirty="0" err="1">
                <a:sym typeface="Symbol" panose="05050102010706020507" pitchFamily="18" charset="2"/>
              </a:rPr>
              <a:t>mà</a:t>
            </a:r>
            <a:r>
              <a:rPr lang="en-US" sz="2599" dirty="0">
                <a:sym typeface="Symbol" panose="05050102010706020507" pitchFamily="18" charset="2"/>
              </a:rPr>
              <a:t> B  A’</a:t>
            </a:r>
            <a:r>
              <a:rPr lang="en-US" sz="2599" dirty="0">
                <a:sym typeface="Wingdings" panose="05000000000000000000" pitchFamily="2" charset="2"/>
              </a:rPr>
              <a:t>)</a:t>
            </a:r>
            <a:endParaRPr lang="en-US" sz="2599" dirty="0">
              <a:sym typeface="Symbol" panose="05050102010706020507" pitchFamily="18" charset="2"/>
            </a:endParaRPr>
          </a:p>
          <a:p>
            <a:pPr marL="342915" indent="-342915">
              <a:defRPr/>
            </a:pPr>
            <a:endParaRPr lang="en-US" sz="2599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94F9AD50-2D19-4ADA-A8B8-834D11AFEEA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altLang="en-US" sz="1000"/>
          </a:p>
        </p:txBody>
      </p:sp>
      <p:sp>
        <p:nvSpPr>
          <p:cNvPr id="264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Ví dụ 1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15" indent="-342915">
              <a:defRPr/>
            </a:pPr>
            <a:r>
              <a:rPr lang="en-US" sz="3000" dirty="0"/>
              <a:t>Cho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:</a:t>
            </a:r>
          </a:p>
          <a:p>
            <a:pPr marL="342915" indent="-342915">
              <a:buNone/>
              <a:defRPr/>
            </a:pPr>
            <a:r>
              <a:rPr lang="en-US" sz="2599" dirty="0"/>
              <a:t>CHITIET_HD(</a:t>
            </a:r>
            <a:r>
              <a:rPr lang="en-US" sz="2599" u="sng" dirty="0" err="1"/>
              <a:t>SoHD</a:t>
            </a:r>
            <a:r>
              <a:rPr lang="en-US" sz="2599" u="sng" dirty="0"/>
              <a:t>, </a:t>
            </a:r>
            <a:r>
              <a:rPr lang="en-US" sz="2599" u="sng" dirty="0" err="1"/>
              <a:t>MaMH</a:t>
            </a:r>
            <a:r>
              <a:rPr lang="en-US" sz="2599" dirty="0"/>
              <a:t>, </a:t>
            </a:r>
            <a:r>
              <a:rPr lang="en-US" sz="2599" dirty="0" err="1"/>
              <a:t>Soluong</a:t>
            </a:r>
            <a:r>
              <a:rPr lang="en-US" sz="2599" dirty="0"/>
              <a:t>, </a:t>
            </a:r>
            <a:r>
              <a:rPr lang="en-US" sz="2599" dirty="0" err="1"/>
              <a:t>Dongia</a:t>
            </a:r>
            <a:r>
              <a:rPr lang="en-US" sz="2599" dirty="0"/>
              <a:t>, </a:t>
            </a:r>
            <a:r>
              <a:rPr lang="en-US" sz="2599" dirty="0" err="1"/>
              <a:t>Trigia</a:t>
            </a:r>
            <a:r>
              <a:rPr lang="en-US" sz="2599" dirty="0"/>
              <a:t>) </a:t>
            </a:r>
            <a:r>
              <a:rPr lang="en-US" sz="2599" dirty="0" err="1"/>
              <a:t>có</a:t>
            </a:r>
            <a:r>
              <a:rPr lang="en-US" sz="2599" dirty="0"/>
              <a:t> </a:t>
            </a:r>
            <a:r>
              <a:rPr lang="en-US" sz="2599" dirty="0" err="1"/>
              <a:t>các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hàm</a:t>
            </a:r>
            <a:r>
              <a:rPr lang="en-US" sz="2599" dirty="0"/>
              <a:t> </a:t>
            </a:r>
            <a:r>
              <a:rPr lang="en-US" sz="2599" dirty="0" err="1"/>
              <a:t>sau</a:t>
            </a:r>
            <a:r>
              <a:rPr lang="en-US" sz="2599" dirty="0"/>
              <a:t>:</a:t>
            </a:r>
          </a:p>
          <a:p>
            <a:pPr marL="342915" indent="-342915">
              <a:buNone/>
              <a:defRPr/>
            </a:pPr>
            <a:r>
              <a:rPr lang="en-US" sz="2599" dirty="0"/>
              <a:t>	- f1: </a:t>
            </a:r>
            <a:r>
              <a:rPr lang="en-US" sz="2599" dirty="0" err="1"/>
              <a:t>SoHD</a:t>
            </a:r>
            <a:r>
              <a:rPr lang="en-US" sz="2599" dirty="0"/>
              <a:t>, </a:t>
            </a:r>
            <a:r>
              <a:rPr lang="en-US" sz="2599" dirty="0" err="1"/>
              <a:t>MaMH</a:t>
            </a:r>
            <a:r>
              <a:rPr lang="en-US" sz="2599" dirty="0"/>
              <a:t> </a:t>
            </a:r>
            <a:r>
              <a:rPr lang="en-US" sz="2599" dirty="0">
                <a:sym typeface="Wingdings" panose="05000000000000000000" pitchFamily="2" charset="2"/>
              </a:rPr>
              <a:t> </a:t>
            </a:r>
            <a:r>
              <a:rPr lang="en-US" sz="2599" dirty="0"/>
              <a:t> </a:t>
            </a:r>
            <a:r>
              <a:rPr lang="en-US" sz="2599" dirty="0" err="1"/>
              <a:t>Soluong</a:t>
            </a:r>
            <a:endParaRPr lang="en-US" sz="2599" dirty="0"/>
          </a:p>
          <a:p>
            <a:pPr marL="342915" indent="-342915">
              <a:buNone/>
              <a:defRPr/>
            </a:pPr>
            <a:r>
              <a:rPr lang="en-US" sz="2599" dirty="0"/>
              <a:t>	- f2: </a:t>
            </a:r>
            <a:r>
              <a:rPr lang="en-US" sz="2599" dirty="0" err="1"/>
              <a:t>SoHD</a:t>
            </a:r>
            <a:r>
              <a:rPr lang="en-US" sz="2599" dirty="0"/>
              <a:t>, </a:t>
            </a:r>
            <a:r>
              <a:rPr lang="en-US" sz="2599" dirty="0" err="1"/>
              <a:t>MaMH</a:t>
            </a:r>
            <a:r>
              <a:rPr lang="en-US" sz="2599" dirty="0"/>
              <a:t> </a:t>
            </a:r>
            <a:r>
              <a:rPr lang="en-US" sz="2599" dirty="0">
                <a:sym typeface="Wingdings" panose="05000000000000000000" pitchFamily="2" charset="2"/>
              </a:rPr>
              <a:t> </a:t>
            </a:r>
            <a:r>
              <a:rPr lang="en-US" sz="2599" dirty="0"/>
              <a:t> </a:t>
            </a:r>
            <a:r>
              <a:rPr lang="en-US" sz="2599" dirty="0" err="1"/>
              <a:t>Dongia</a:t>
            </a:r>
            <a:endParaRPr lang="en-US" sz="2599" dirty="0"/>
          </a:p>
          <a:p>
            <a:pPr marL="342915" indent="-342915">
              <a:buNone/>
              <a:defRPr/>
            </a:pPr>
            <a:r>
              <a:rPr lang="en-US" sz="2599" dirty="0"/>
              <a:t>	- f3: </a:t>
            </a:r>
            <a:r>
              <a:rPr lang="en-US" sz="2599" dirty="0" err="1"/>
              <a:t>SoHD</a:t>
            </a:r>
            <a:r>
              <a:rPr lang="en-US" sz="2599" dirty="0"/>
              <a:t>, </a:t>
            </a:r>
            <a:r>
              <a:rPr lang="en-US" sz="2599" dirty="0" err="1"/>
              <a:t>MaMH</a:t>
            </a:r>
            <a:r>
              <a:rPr lang="en-US" sz="2599" dirty="0"/>
              <a:t> </a:t>
            </a:r>
            <a:r>
              <a:rPr lang="en-US" sz="2599" dirty="0">
                <a:sym typeface="Wingdings" panose="05000000000000000000" pitchFamily="2" charset="2"/>
              </a:rPr>
              <a:t> </a:t>
            </a:r>
            <a:r>
              <a:rPr lang="en-US" sz="2599" dirty="0"/>
              <a:t> </a:t>
            </a:r>
            <a:r>
              <a:rPr lang="en-US" sz="2599" dirty="0" err="1"/>
              <a:t>Trigia</a:t>
            </a:r>
            <a:endParaRPr lang="en-US" sz="2599" dirty="0"/>
          </a:p>
          <a:p>
            <a:pPr marL="342915" indent="-342915">
              <a:buNone/>
              <a:defRPr/>
            </a:pPr>
            <a:r>
              <a:rPr lang="en-US" sz="2599" dirty="0"/>
              <a:t>	- f4: </a:t>
            </a:r>
            <a:r>
              <a:rPr lang="en-US" sz="2599" dirty="0" err="1"/>
              <a:t>Soluong</a:t>
            </a:r>
            <a:r>
              <a:rPr lang="en-US" sz="2599" dirty="0"/>
              <a:t>, </a:t>
            </a:r>
            <a:r>
              <a:rPr lang="en-US" sz="2599" dirty="0" err="1"/>
              <a:t>Dongia</a:t>
            </a:r>
            <a:r>
              <a:rPr lang="en-US" sz="2599" dirty="0"/>
              <a:t> </a:t>
            </a:r>
            <a:r>
              <a:rPr lang="en-US" sz="2599" dirty="0">
                <a:sym typeface="Wingdings" panose="05000000000000000000" pitchFamily="2" charset="2"/>
              </a:rPr>
              <a:t></a:t>
            </a:r>
            <a:r>
              <a:rPr lang="en-US" sz="2599" dirty="0"/>
              <a:t> </a:t>
            </a:r>
            <a:r>
              <a:rPr lang="en-US" sz="2599" dirty="0" err="1"/>
              <a:t>Trigia</a:t>
            </a:r>
            <a:endParaRPr lang="en-US" sz="2599" dirty="0"/>
          </a:p>
          <a:p>
            <a:pPr marL="342915" indent="-342915">
              <a:buNone/>
              <a:defRPr/>
            </a:pPr>
            <a:r>
              <a:rPr lang="en-US" sz="2599" dirty="0"/>
              <a:t>(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tính</a:t>
            </a:r>
            <a:r>
              <a:rPr lang="en-US" sz="2599" dirty="0"/>
              <a:t> </a:t>
            </a:r>
            <a:r>
              <a:rPr lang="en-US" sz="2599" dirty="0" err="1"/>
              <a:t>dongia</a:t>
            </a:r>
            <a:r>
              <a:rPr lang="en-US" sz="2599" dirty="0"/>
              <a:t> </a:t>
            </a:r>
            <a:r>
              <a:rPr lang="en-US" sz="2599" dirty="0" err="1"/>
              <a:t>không</a:t>
            </a:r>
            <a:r>
              <a:rPr lang="en-US" sz="2599" dirty="0"/>
              <a:t> </a:t>
            </a:r>
            <a:r>
              <a:rPr lang="en-US" sz="2599" dirty="0" err="1"/>
              <a:t>phụ</a:t>
            </a:r>
            <a:r>
              <a:rPr lang="en-US" sz="2599" dirty="0"/>
              <a:t> </a:t>
            </a:r>
            <a:r>
              <a:rPr lang="en-US" sz="2599" dirty="0" err="1"/>
              <a:t>thuộc</a:t>
            </a:r>
            <a:r>
              <a:rPr lang="en-US" sz="2599" dirty="0"/>
              <a:t> </a:t>
            </a:r>
            <a:r>
              <a:rPr lang="en-US" sz="2599" dirty="0" err="1"/>
              <a:t>đầy</a:t>
            </a:r>
            <a:r>
              <a:rPr lang="en-US" sz="2599" dirty="0"/>
              <a:t> </a:t>
            </a:r>
            <a:r>
              <a:rPr lang="en-US" sz="2599" dirty="0" err="1"/>
              <a:t>đủ</a:t>
            </a:r>
            <a:r>
              <a:rPr lang="en-US" sz="2599" dirty="0"/>
              <a:t> </a:t>
            </a:r>
            <a:r>
              <a:rPr lang="en-US" sz="2599" dirty="0" err="1"/>
              <a:t>vào</a:t>
            </a:r>
            <a:r>
              <a:rPr lang="en-US" sz="2599" dirty="0"/>
              <a:t> </a:t>
            </a:r>
            <a:r>
              <a:rPr lang="en-US" sz="2599" dirty="0" err="1"/>
              <a:t>khóa</a:t>
            </a:r>
            <a:r>
              <a:rPr lang="en-US" sz="2599" dirty="0"/>
              <a:t>)</a:t>
            </a:r>
          </a:p>
          <a:p>
            <a:pPr marL="342915" indent="-342915">
              <a:buNone/>
              <a:defRPr/>
            </a:pPr>
            <a:endParaRPr lang="en-US" sz="2599" dirty="0"/>
          </a:p>
          <a:p>
            <a:pPr marL="342915" indent="-342915">
              <a:buNone/>
              <a:defRPr/>
            </a:pPr>
            <a:r>
              <a:rPr lang="en-US" sz="2599" dirty="0"/>
              <a:t>	</a:t>
            </a:r>
          </a:p>
          <a:p>
            <a:pPr marL="342915" indent="-342915">
              <a:buNone/>
              <a:defRPr/>
            </a:pPr>
            <a:endParaRPr lang="en-US" sz="2599" dirty="0"/>
          </a:p>
          <a:p>
            <a:pPr marL="342915" indent="-342915">
              <a:buNone/>
              <a:defRPr/>
            </a:pPr>
            <a:endParaRPr lang="en-US" sz="2599" dirty="0"/>
          </a:p>
        </p:txBody>
      </p:sp>
    </p:spTree>
    <p:extLst>
      <p:ext uri="{BB962C8B-B14F-4D97-AF65-F5344CB8AC3E}">
        <p14:creationId xmlns:p14="http://schemas.microsoft.com/office/powerpoint/2010/main" val="176025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59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84" indent="-285764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52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73" indent="-228611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94" indent="-228611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713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934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155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376" indent="-228611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A20535B3-F58A-4C1F-B355-46BAAB6AFCE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9</a:t>
            </a:fld>
            <a:endParaRPr lang="en-US" altLang="en-US" sz="1000"/>
          </a:p>
        </p:txBody>
      </p:sp>
      <p:sp>
        <p:nvSpPr>
          <p:cNvPr id="266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865" y="619430"/>
            <a:ext cx="10972800" cy="789384"/>
          </a:xfrm>
        </p:spPr>
        <p:txBody>
          <a:bodyPr/>
          <a:lstStyle/>
          <a:p>
            <a:pPr eaLnBrk="1" hangingPunct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graphicFrame>
        <p:nvGraphicFramePr>
          <p:cNvPr id="589874" name="Group 50"/>
          <p:cNvGraphicFramePr>
            <a:graphicFrameLocks noGrp="1"/>
          </p:cNvGraphicFramePr>
          <p:nvPr>
            <p:ph idx="1"/>
          </p:nvPr>
        </p:nvGraphicFramePr>
        <p:xfrm>
          <a:off x="2286000" y="1524000"/>
          <a:ext cx="3276600" cy="2561034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289" name="Text Box 51"/>
          <p:cNvSpPr txBox="1">
            <a:spLocks noChangeArrowheads="1"/>
          </p:cNvSpPr>
          <p:nvPr/>
        </p:nvSpPr>
        <p:spPr bwMode="auto">
          <a:xfrm>
            <a:off x="1905000" y="4419600"/>
            <a:ext cx="74729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Char char="-"/>
            </a:pPr>
            <a:r>
              <a:rPr lang="en-US" sz="2400" dirty="0" err="1">
                <a:latin typeface="Tahoma" panose="020B0604030504040204" pitchFamily="34" charset="0"/>
              </a:rPr>
              <a:t>Những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phụ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thuộc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hàm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nào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sau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đây</a:t>
            </a:r>
            <a:r>
              <a:rPr lang="en-US" sz="2400" dirty="0">
                <a:latin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</a:rPr>
              <a:t>thỏa</a:t>
            </a:r>
            <a:r>
              <a:rPr lang="en-US" sz="2400" dirty="0">
                <a:latin typeface="Tahoma" panose="020B0604030504040204" pitchFamily="34" charset="0"/>
              </a:rPr>
              <a:t> r?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Tahoma" panose="020B0604030504040204" pitchFamily="34" charset="0"/>
              </a:rPr>
              <a:t>A </a:t>
            </a:r>
            <a:r>
              <a:rPr lang="en-US" sz="2400" dirty="0">
                <a:latin typeface="Tahoma" panose="020B0604030504040204" pitchFamily="34" charset="0"/>
                <a:sym typeface="Wingdings" panose="05000000000000000000" pitchFamily="2" charset="2"/>
              </a:rPr>
              <a:t> D; AB  D; E A; A E; DC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266290" name="Text Box 52"/>
          <p:cNvSpPr txBox="1">
            <a:spLocks noChangeArrowheads="1"/>
          </p:cNvSpPr>
          <p:nvPr/>
        </p:nvSpPr>
        <p:spPr bwMode="auto">
          <a:xfrm>
            <a:off x="2286000" y="5638800"/>
            <a:ext cx="434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1800">
                <a:latin typeface="Tahoma" panose="020B0604030504040204" pitchFamily="34" charset="0"/>
              </a:rPr>
              <a:t>Kết qủa: AB </a:t>
            </a:r>
            <a:r>
              <a:rPr lang="en-US" sz="1800">
                <a:latin typeface="Tahoma" panose="020B0604030504040204" pitchFamily="34" charset="0"/>
                <a:sym typeface="Wingdings" panose="05000000000000000000" pitchFamily="2" charset="2"/>
              </a:rPr>
              <a:t>D; AE</a:t>
            </a:r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7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252277BDF55D44A62712C76FE01A4B" ma:contentTypeVersion="2" ma:contentTypeDescription="Create a new document." ma:contentTypeScope="" ma:versionID="232ded0e2faa80a5550211ed38ba48e6">
  <xsd:schema xmlns:xsd="http://www.w3.org/2001/XMLSchema" xmlns:xs="http://www.w3.org/2001/XMLSchema" xmlns:p="http://schemas.microsoft.com/office/2006/metadata/properties" xmlns:ns2="3dc0da11-70ec-4298-bf93-0cf833d2d1f5" targetNamespace="http://schemas.microsoft.com/office/2006/metadata/properties" ma:root="true" ma:fieldsID="acb72cece1da4e46e829a6d0d7ccea72" ns2:_="">
    <xsd:import namespace="3dc0da11-70ec-4298-bf93-0cf833d2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0da11-70ec-4298-bf93-0cf833d2d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3DE1FB-3D34-4F4C-91C3-7617AB5B0B97}"/>
</file>

<file path=customXml/itemProps2.xml><?xml version="1.0" encoding="utf-8"?>
<ds:datastoreItem xmlns:ds="http://schemas.openxmlformats.org/officeDocument/2006/customXml" ds:itemID="{E437D9F1-B0D4-4EE3-8895-81AADB93DEF3}"/>
</file>

<file path=customXml/itemProps3.xml><?xml version="1.0" encoding="utf-8"?>
<ds:datastoreItem xmlns:ds="http://schemas.openxmlformats.org/officeDocument/2006/customXml" ds:itemID="{A00F3CE4-DE25-4D29-97B0-8FB79A5A99F9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2865</TotalTime>
  <Words>5198</Words>
  <Application>Microsoft Office PowerPoint</Application>
  <PresentationFormat>Widescreen</PresentationFormat>
  <Paragraphs>672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Garamond</vt:lpstr>
      <vt:lpstr>Symbol</vt:lpstr>
      <vt:lpstr>Tahoma</vt:lpstr>
      <vt:lpstr>Times New Roman</vt:lpstr>
      <vt:lpstr>Wingdings 2</vt:lpstr>
      <vt:lpstr>Organic</vt:lpstr>
      <vt:lpstr>Chương 3.  Phụ thuộc hàm</vt:lpstr>
      <vt:lpstr>Nội dung</vt:lpstr>
      <vt:lpstr>3.1. Các vấn đề thường gặp khi tổ chức dữ liệu</vt:lpstr>
      <vt:lpstr>3.1. Các vấn đề thường gặp khi tổ chức dữ liệu</vt:lpstr>
      <vt:lpstr>3.1. Các vấn đề thường gặp khi tổ chức dữ liệu</vt:lpstr>
      <vt:lpstr>3.2. Định nghĩa phụ thuộc hàm</vt:lpstr>
      <vt:lpstr>3.2. Định nghĩa phụ thuộc hàm</vt:lpstr>
      <vt:lpstr>Ví dụ 1</vt:lpstr>
      <vt:lpstr>Ví dụ 2</vt:lpstr>
      <vt:lpstr>Bài tập 1</vt:lpstr>
      <vt:lpstr>Bài tập 2</vt:lpstr>
      <vt:lpstr>PowerPoint Presentation</vt:lpstr>
      <vt:lpstr>PowerPoint Presentation</vt:lpstr>
      <vt:lpstr>3.4. Hệ luật dẫn Amstrong</vt:lpstr>
      <vt:lpstr>3.5. Bao đóng</vt:lpstr>
      <vt:lpstr>3.5.1.Bao đóng của tập phụ thuộc hàm F</vt:lpstr>
      <vt:lpstr>3.5.1.Bao đóng của tập phụ thuộc hàm F</vt:lpstr>
      <vt:lpstr>3.5.2. Bao đóng của tập thuộc tính X.</vt:lpstr>
      <vt:lpstr>3.5.3. Thuật toán tìm bao đóng của một tập thuộc tính</vt:lpstr>
      <vt:lpstr>Ví dụ 3</vt:lpstr>
      <vt:lpstr>Bài tập 3</vt:lpstr>
      <vt:lpstr>Bài tập 4</vt:lpstr>
      <vt:lpstr>3.6. Phụ thuộc hàm tương đương</vt:lpstr>
      <vt:lpstr>3.6. Phụ thuộc hàm tương đương</vt:lpstr>
      <vt:lpstr>3.7. Phủ và phủ tối thiếu</vt:lpstr>
      <vt:lpstr>3.7. Phủ và phủ tối thiếu</vt:lpstr>
      <vt:lpstr>Thuật toán tìm phủ tối thiểu</vt:lpstr>
      <vt:lpstr>Ví dụ 4</vt:lpstr>
      <vt:lpstr>Ví dụ 4 (tt)</vt:lpstr>
      <vt:lpstr>Ví dụ 4 (tt)</vt:lpstr>
      <vt:lpstr>Ví dụ 4 (tt)</vt:lpstr>
      <vt:lpstr>Ví dụ 4 (tt)</vt:lpstr>
      <vt:lpstr>Bài tập 5</vt:lpstr>
      <vt:lpstr>Bài tập 6</vt:lpstr>
      <vt:lpstr>Bài tập 7</vt:lpstr>
      <vt:lpstr>Bài tập 8</vt:lpstr>
      <vt:lpstr>3.8. Ứng dụng phụ thuộc hàm vào khóa</vt:lpstr>
      <vt:lpstr>Khóa của quan hệ</vt:lpstr>
      <vt:lpstr>Tìm khóa</vt:lpstr>
      <vt:lpstr>Thuật toán</vt:lpstr>
      <vt:lpstr>Thuật toán</vt:lpstr>
      <vt:lpstr>Thuật toán</vt:lpstr>
      <vt:lpstr>Thuật toán</vt:lpstr>
      <vt:lpstr>Ví dụ 5</vt:lpstr>
      <vt:lpstr>Ví dụ 5(tt)</vt:lpstr>
      <vt:lpstr>Ví dụ 6</vt:lpstr>
      <vt:lpstr>PowerPoint Presentation</vt:lpstr>
      <vt:lpstr>Ví dụ 7</vt:lpstr>
      <vt:lpstr>Ví dụ 7(tt)</vt:lpstr>
      <vt:lpstr>Bài tập 9</vt:lpstr>
      <vt:lpstr>Tìm khóa</vt:lpstr>
      <vt:lpstr>Bài tập 10</vt:lpstr>
      <vt:lpstr>Bài tập 11</vt:lpstr>
      <vt:lpstr>Câu 1</vt:lpstr>
      <vt:lpstr>Câu 2</vt:lpstr>
      <vt:lpstr>Câu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 nâng cao</dc:title>
  <dc:creator>Windows User</dc:creator>
  <cp:lastModifiedBy>HUFLIT - Nguyện Lê Minh</cp:lastModifiedBy>
  <cp:revision>114</cp:revision>
  <dcterms:created xsi:type="dcterms:W3CDTF">2018-12-22T08:13:35Z</dcterms:created>
  <dcterms:modified xsi:type="dcterms:W3CDTF">2021-03-22T14:36:47Z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0x01010077252277BDF55D44A62712C76FE01A4B</vt:lpwstr>
  </property>
</Properties>
</file>