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3" r:id="rId20"/>
    <p:sldId id="276" r:id="rId21"/>
    <p:sldId id="277" r:id="rId22"/>
    <p:sldId id="280" r:id="rId23"/>
    <p:sldId id="278" r:id="rId24"/>
    <p:sldId id="279" r:id="rId25"/>
    <p:sldId id="281" r:id="rId26"/>
    <p:sldId id="282" r:id="rId27"/>
    <p:sldId id="283" r:id="rId28"/>
    <p:sldId id="284" r:id="rId29"/>
    <p:sldId id="285" r:id="rId30"/>
    <p:sldId id="286" r:id="rId3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890" autoAdjust="0"/>
  </p:normalViewPr>
  <p:slideViewPr>
    <p:cSldViewPr snapToGrid="0">
      <p:cViewPr varScale="1">
        <p:scale>
          <a:sx n="42" d="100"/>
          <a:sy n="42" d="100"/>
        </p:scale>
        <p:origin x="160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7B6CC88-9DAA-44B2-A76F-0981176B7905}" type="datetimeFigureOut">
              <a:rPr lang="en-US" smtClean="0"/>
              <a:t>04/04/2021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943178-19F9-4766-B3C5-0CE1B1C8DE71}" type="slidenum">
              <a:rPr lang="en-US" smtClean="0"/>
              <a:t>‹#›</a:t>
            </a:fld>
            <a:endParaRPr lang="en-US"/>
          </a:p>
        </p:txBody>
      </p:sp>
    </p:spTree>
    <p:extLst>
      <p:ext uri="{BB962C8B-B14F-4D97-AF65-F5344CB8AC3E}">
        <p14:creationId xmlns:p14="http://schemas.microsoft.com/office/powerpoint/2010/main" val="3870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1</a:t>
            </a:fld>
            <a:endParaRPr lang="en-US"/>
          </a:p>
        </p:txBody>
      </p:sp>
    </p:spTree>
    <p:extLst>
      <p:ext uri="{BB962C8B-B14F-4D97-AF65-F5344CB8AC3E}">
        <p14:creationId xmlns:p14="http://schemas.microsoft.com/office/powerpoint/2010/main" val="378330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a:solidFill>
                  <a:srgbClr val="FF0000"/>
                </a:solidFill>
              </a:rPr>
              <a:t>Sự trùng lắp thông tin:</a:t>
            </a:r>
            <a:r>
              <a:rPr lang="vi-VN" sz="2400"/>
              <a:t> Vì nó sẽ làm tăng không gian lưu trữ và gây nên tình huống thông tin bị mâu thuẫn sau những lần cập nhật CSDL.</a:t>
            </a:r>
            <a:endParaRPr lang="en-US" sz="2400"/>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a:solidFill>
                  <a:srgbClr val="FF0000"/>
                </a:solidFill>
              </a:rPr>
              <a:t>Bảo toàn qui tắc quản lý </a:t>
            </a:r>
            <a:r>
              <a:rPr lang="en-US" sz="2400"/>
              <a:t>tức là </a:t>
            </a:r>
            <a:r>
              <a:rPr lang="en-US" sz="2400">
                <a:solidFill>
                  <a:srgbClr val="FF0000"/>
                </a:solidFill>
              </a:rPr>
              <a:t>bảo toàn các phụ thuộc hàm.</a:t>
            </a:r>
          </a:p>
          <a:p>
            <a:pPr marL="0" marR="0" lvl="1" indent="0" algn="l" defTabSz="914400" rtl="0" eaLnBrk="1" fontAlgn="auto" latinLnBrk="0" hangingPunct="1">
              <a:lnSpc>
                <a:spcPct val="100000"/>
              </a:lnSpc>
              <a:spcBef>
                <a:spcPts val="0"/>
              </a:spcBef>
              <a:spcAft>
                <a:spcPts val="0"/>
              </a:spcAft>
              <a:buClrTx/>
              <a:buSzTx/>
              <a:buFontTx/>
              <a:buNone/>
              <a:tabLst/>
              <a:defRPr/>
            </a:pPr>
            <a:endParaRPr lang="vi-VN" sz="2400"/>
          </a:p>
          <a:p>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3</a:t>
            </a:fld>
            <a:endParaRPr lang="en-US"/>
          </a:p>
        </p:txBody>
      </p:sp>
    </p:spTree>
    <p:extLst>
      <p:ext uri="{BB962C8B-B14F-4D97-AF65-F5344CB8AC3E}">
        <p14:creationId xmlns:p14="http://schemas.microsoft.com/office/powerpoint/2010/main" val="22587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a:t>Quan hệ trên có sự trùng lắp thông tin</a:t>
            </a:r>
            <a:r>
              <a:rPr lang="en-US" sz="1200" dirty="0"/>
              <a:t>?</a:t>
            </a:r>
            <a:r>
              <a:rPr lang="vi-VN" sz="1200" dirty="0"/>
              <a:t>. Sự trùng lắp thông tin này có thể gây nên 1 số vấn đề khi thao tác trên quan hệ:</a:t>
            </a:r>
            <a:endParaRPr lang="en-US" sz="1200" dirty="0"/>
          </a:p>
          <a:p>
            <a:pPr algn="just">
              <a:buFontTx/>
              <a:buNone/>
            </a:pPr>
            <a:r>
              <a:rPr lang="en-US" sz="1200" dirty="0">
                <a:solidFill>
                  <a:schemeClr val="accent2"/>
                </a:solidFill>
              </a:rPr>
              <a:t>a</a:t>
            </a:r>
            <a:r>
              <a:rPr lang="vi-VN" sz="1200" dirty="0">
                <a:solidFill>
                  <a:schemeClr val="accent2"/>
                </a:solidFill>
              </a:rPr>
              <a:t>)Sửa đổi:</a:t>
            </a:r>
            <a:r>
              <a:rPr lang="vi-VN" sz="1200" dirty="0"/>
              <a:t> Giả sử có 1 SV thay đổi địa chỉ, thì hệ thống cần phải duyệt trên toàn bộ quan hệ để tìm và sửa địa chỉ ở các bộ liên quan đến SV này. Nếu để sót thì sẽ dẫn đến tình trạng thông tin không nhất quán</a:t>
            </a:r>
            <a:endParaRPr lang="vi-VN" sz="1200" b="1" dirty="0"/>
          </a:p>
          <a:p>
            <a:pPr algn="just">
              <a:buFontTx/>
              <a:buNone/>
            </a:pPr>
            <a:r>
              <a:rPr lang="en-US" sz="1200" dirty="0">
                <a:solidFill>
                  <a:schemeClr val="accent2"/>
                </a:solidFill>
              </a:rPr>
              <a:t>b</a:t>
            </a:r>
            <a:r>
              <a:rPr lang="vi-VN" sz="1200" dirty="0">
                <a:solidFill>
                  <a:schemeClr val="accent2"/>
                </a:solidFill>
              </a:rPr>
              <a:t>)Xóa:</a:t>
            </a:r>
            <a:r>
              <a:rPr lang="vi-VN" sz="1200" dirty="0"/>
              <a:t> Giả sử SV có mã số 1108 hiện nay chỉ đăng ký học môn CSDL. Nếu muốn xóa kết quả điểm môn này thì dẫn đến mất luôn thông tin của SV</a:t>
            </a:r>
            <a:endParaRPr lang="vi-VN" sz="1200" b="1" dirty="0"/>
          </a:p>
          <a:p>
            <a:pPr algn="just">
              <a:buFontTx/>
              <a:buNone/>
            </a:pPr>
            <a:r>
              <a:rPr lang="en-US" sz="1200" dirty="0">
                <a:solidFill>
                  <a:schemeClr val="accent2"/>
                </a:solidFill>
              </a:rPr>
              <a:t>c</a:t>
            </a:r>
            <a:r>
              <a:rPr lang="vi-VN" sz="1200" dirty="0">
                <a:solidFill>
                  <a:schemeClr val="accent2"/>
                </a:solidFill>
              </a:rPr>
              <a:t>)Thêm:</a:t>
            </a:r>
            <a:r>
              <a:rPr lang="vi-VN" sz="1200" dirty="0"/>
              <a:t> Vì khóa của quan hệ là {MsSV, MsMH} và {MsSV, TenMH} do đó không thể thêm 1 SV vào quan hệ nếu SV đó chưa đăng ký học môn nào. </a:t>
            </a:r>
            <a:endParaRPr lang="vi-VN" sz="1200" b="1" dirty="0"/>
          </a:p>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4</a:t>
            </a:fld>
            <a:endParaRPr lang="en-US"/>
          </a:p>
        </p:txBody>
      </p:sp>
    </p:spTree>
    <p:extLst>
      <p:ext uri="{BB962C8B-B14F-4D97-AF65-F5344CB8AC3E}">
        <p14:creationId xmlns:p14="http://schemas.microsoft.com/office/powerpoint/2010/main" val="3825112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a:t>Quan hệ trên có sự trùng lắp thông tin</a:t>
            </a:r>
            <a:r>
              <a:rPr lang="en-US" sz="1200"/>
              <a:t>?</a:t>
            </a:r>
            <a:r>
              <a:rPr lang="vi-VN" sz="1200"/>
              <a:t>. Sự trùng lắp thông tin này có thể gây nên 1 số vấn đề khi thao tác trên quan hệ:</a:t>
            </a:r>
            <a:endParaRPr lang="en-US" sz="1200"/>
          </a:p>
          <a:p>
            <a:pPr algn="just">
              <a:buFontTx/>
              <a:buNone/>
            </a:pPr>
            <a:r>
              <a:rPr lang="en-US" sz="1200">
                <a:solidFill>
                  <a:schemeClr val="accent2"/>
                </a:solidFill>
              </a:rPr>
              <a:t>a</a:t>
            </a:r>
            <a:r>
              <a:rPr lang="vi-VN" sz="1200">
                <a:solidFill>
                  <a:schemeClr val="accent2"/>
                </a:solidFill>
              </a:rPr>
              <a:t>)Sửa đổi:</a:t>
            </a:r>
            <a:r>
              <a:rPr lang="vi-VN" sz="1200"/>
              <a:t> Giả sử có 1 SV thay đổi địa chỉ, thì hệ thống cần phải duyệt trên toàn bộ quan hệ để tìm và sửa địa chỉ ở các bộ liên quan đến SV này. Nếu để sót thì sẽ dẫn đến tình trạng thông tin không nhất quán</a:t>
            </a:r>
            <a:endParaRPr lang="vi-VN" sz="1200" b="1"/>
          </a:p>
          <a:p>
            <a:pPr algn="just">
              <a:buFontTx/>
              <a:buNone/>
            </a:pPr>
            <a:r>
              <a:rPr lang="en-US" sz="1200">
                <a:solidFill>
                  <a:schemeClr val="accent2"/>
                </a:solidFill>
              </a:rPr>
              <a:t>b</a:t>
            </a:r>
            <a:r>
              <a:rPr lang="vi-VN" sz="1200">
                <a:solidFill>
                  <a:schemeClr val="accent2"/>
                </a:solidFill>
              </a:rPr>
              <a:t>)Xóa:</a:t>
            </a:r>
            <a:r>
              <a:rPr lang="vi-VN" sz="1200"/>
              <a:t> Giả sử SV có mã số 1108 hiện nay chỉ đăng ký học môn CSDL. Nếu muốn xóa kết quả điểm môn này thì dẫn đến mất luôn thông tin của SV</a:t>
            </a:r>
            <a:endParaRPr lang="vi-VN" sz="1200" b="1"/>
          </a:p>
          <a:p>
            <a:pPr algn="just">
              <a:buFontTx/>
              <a:buNone/>
            </a:pPr>
            <a:r>
              <a:rPr lang="en-US" sz="1200">
                <a:solidFill>
                  <a:schemeClr val="accent2"/>
                </a:solidFill>
              </a:rPr>
              <a:t>c</a:t>
            </a:r>
            <a:r>
              <a:rPr lang="vi-VN" sz="1200">
                <a:solidFill>
                  <a:schemeClr val="accent2"/>
                </a:solidFill>
              </a:rPr>
              <a:t>)Thêm:</a:t>
            </a:r>
            <a:r>
              <a:rPr lang="vi-VN" sz="1200"/>
              <a:t> Vì khóa của quan hệ là {MsSV, MsMH} và {MsSV, TenMH} do đó không thể thêm 1 SV vào quan hệ nếu SV đó chưa đăng ký học môn nào. </a:t>
            </a:r>
            <a:endParaRPr lang="vi-VN" sz="1200" b="1"/>
          </a:p>
          <a:p>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5</a:t>
            </a:fld>
            <a:endParaRPr lang="en-US"/>
          </a:p>
        </p:txBody>
      </p:sp>
    </p:spTree>
    <p:extLst>
      <p:ext uri="{BB962C8B-B14F-4D97-AF65-F5344CB8AC3E}">
        <p14:creationId xmlns:p14="http://schemas.microsoft.com/office/powerpoint/2010/main" val="276607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943178-19F9-4766-B3C5-0CE1B1C8DE71}" type="slidenum">
              <a:rPr lang="en-US" smtClean="0"/>
              <a:t>9</a:t>
            </a:fld>
            <a:endParaRPr lang="en-US"/>
          </a:p>
        </p:txBody>
      </p:sp>
    </p:spTree>
    <p:extLst>
      <p:ext uri="{BB962C8B-B14F-4D97-AF65-F5344CB8AC3E}">
        <p14:creationId xmlns:p14="http://schemas.microsoft.com/office/powerpoint/2010/main" val="129842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16</a:t>
            </a:fld>
            <a:endParaRPr lang="en-US"/>
          </a:p>
        </p:txBody>
      </p:sp>
    </p:spTree>
    <p:extLst>
      <p:ext uri="{BB962C8B-B14F-4D97-AF65-F5344CB8AC3E}">
        <p14:creationId xmlns:p14="http://schemas.microsoft.com/office/powerpoint/2010/main" val="143567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LẤY</a:t>
            </a:r>
            <a:r>
              <a:rPr lang="en-US" baseline="0"/>
              <a:t> KHÓA LÀ MSHH,TENKHO HOAC LÁY KHÓA LÀ TENKHO,MSMH</a:t>
            </a:r>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20</a:t>
            </a:fld>
            <a:endParaRPr lang="en-US"/>
          </a:p>
        </p:txBody>
      </p:sp>
    </p:spTree>
    <p:extLst>
      <p:ext uri="{BB962C8B-B14F-4D97-AF65-F5344CB8AC3E}">
        <p14:creationId xmlns:p14="http://schemas.microsoft.com/office/powerpoint/2010/main" val="3964856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943178-19F9-4766-B3C5-0CE1B1C8DE71}" type="slidenum">
              <a:rPr lang="en-US" smtClean="0"/>
              <a:t>24</a:t>
            </a:fld>
            <a:endParaRPr lang="en-US"/>
          </a:p>
        </p:txBody>
      </p:sp>
    </p:spTree>
    <p:extLst>
      <p:ext uri="{BB962C8B-B14F-4D97-AF65-F5344CB8AC3E}">
        <p14:creationId xmlns:p14="http://schemas.microsoft.com/office/powerpoint/2010/main" val="606309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A. 2NF</a:t>
            </a:r>
          </a:p>
          <a:p>
            <a:pPr marL="0" indent="0">
              <a:buNone/>
            </a:pPr>
            <a:r>
              <a:rPr lang="en-US"/>
              <a:t>B. 1NF</a:t>
            </a:r>
          </a:p>
          <a:p>
            <a:pPr marL="228600" indent="-228600">
              <a:buAutoNum type="alphaUcPeriod" startAt="3"/>
            </a:pPr>
            <a:r>
              <a:rPr lang="en-US"/>
              <a:t>1 NF</a:t>
            </a:r>
          </a:p>
          <a:p>
            <a:pPr marL="228600" indent="-228600">
              <a:buAutoNum type="alphaUcPeriod" startAt="3"/>
            </a:pPr>
            <a:r>
              <a:rPr lang="en-US"/>
              <a:t>2NF</a:t>
            </a:r>
          </a:p>
          <a:p>
            <a:pPr marL="0" indent="0">
              <a:buNone/>
            </a:pPr>
            <a:r>
              <a:rPr lang="en-US"/>
              <a:t>E. 1NF</a:t>
            </a:r>
          </a:p>
        </p:txBody>
      </p:sp>
      <p:sp>
        <p:nvSpPr>
          <p:cNvPr id="4" name="Slide Number Placeholder 3"/>
          <p:cNvSpPr>
            <a:spLocks noGrp="1"/>
          </p:cNvSpPr>
          <p:nvPr>
            <p:ph type="sldNum" sz="quarter" idx="10"/>
          </p:nvPr>
        </p:nvSpPr>
        <p:spPr/>
        <p:txBody>
          <a:bodyPr/>
          <a:lstStyle/>
          <a:p>
            <a:fld id="{6C943178-19F9-4766-B3C5-0CE1B1C8DE71}" type="slidenum">
              <a:rPr lang="en-US" smtClean="0"/>
              <a:t>30</a:t>
            </a:fld>
            <a:endParaRPr lang="en-US"/>
          </a:p>
        </p:txBody>
      </p:sp>
    </p:spTree>
    <p:extLst>
      <p:ext uri="{BB962C8B-B14F-4D97-AF65-F5344CB8AC3E}">
        <p14:creationId xmlns:p14="http://schemas.microsoft.com/office/powerpoint/2010/main" val="3518459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78ABE3C1-DBE1-495D-B57B-2849774B866A}" type="datetimeFigureOut">
              <a:rPr lang="en-US" smtClean="0"/>
              <a:t>04/04/2021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87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04/04/2021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97892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04/04/2021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4640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04/04/2021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9253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04/04/2021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93608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04/04/2021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4641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04/04/2021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8465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04/04/2021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658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04/04/2021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36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171325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2" y="623544"/>
            <a:ext cx="9601196" cy="1043895"/>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95401" y="1810871"/>
            <a:ext cx="9601196" cy="4392705"/>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017288" y="5924176"/>
            <a:ext cx="542697" cy="2794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11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04/04/2021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111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04/04/2021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89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04/04/2021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90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04/04/2021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48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04/04/2021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3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04/04/2021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52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04/04/2021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063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04/04/2021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400762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a:t>Chương 4. </a:t>
            </a:r>
            <a:br>
              <a:rPr lang="en-US" sz="4800" b="1"/>
            </a:br>
            <a:r>
              <a:rPr lang="en-US" sz="4800" b="1"/>
              <a:t>Chuẩn hóa dữ liệu</a:t>
            </a:r>
            <a:endParaRPr lang="en-US" sz="4800" dirty="0"/>
          </a:p>
        </p:txBody>
      </p:sp>
      <p:sp>
        <p:nvSpPr>
          <p:cNvPr id="3" name="Subtitle 2"/>
          <p:cNvSpPr>
            <a:spLocks noGrp="1"/>
          </p:cNvSpPr>
          <p:nvPr>
            <p:ph type="subTitle" idx="1"/>
          </p:nvPr>
        </p:nvSpPr>
        <p:spPr/>
        <p:txBody>
          <a:bodyPr/>
          <a:lstStyle/>
          <a:p>
            <a:r>
              <a:rPr lang="en-US" dirty="0" err="1"/>
              <a:t>Lê</a:t>
            </a:r>
            <a:r>
              <a:rPr lang="en-US" dirty="0"/>
              <a:t> </a:t>
            </a:r>
            <a:r>
              <a:rPr lang="en-US" dirty="0" err="1"/>
              <a:t>Thị</a:t>
            </a:r>
            <a:r>
              <a:rPr lang="en-US" dirty="0"/>
              <a:t> Minh </a:t>
            </a:r>
            <a:r>
              <a:rPr lang="en-US" dirty="0" err="1"/>
              <a:t>Nguyện</a:t>
            </a:r>
            <a:endParaRPr lang="en-US" dirty="0"/>
          </a:p>
        </p:txBody>
      </p:sp>
    </p:spTree>
    <p:extLst>
      <p:ext uri="{BB962C8B-B14F-4D97-AF65-F5344CB8AC3E}">
        <p14:creationId xmlns:p14="http://schemas.microsoft.com/office/powerpoint/2010/main" val="103539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2</a:t>
            </a:r>
          </a:p>
        </p:txBody>
      </p:sp>
      <p:sp>
        <p:nvSpPr>
          <p:cNvPr id="3" name="Content Placeholder 2"/>
          <p:cNvSpPr>
            <a:spLocks noGrp="1"/>
          </p:cNvSpPr>
          <p:nvPr>
            <p:ph idx="1"/>
          </p:nvPr>
        </p:nvSpPr>
        <p:spPr>
          <a:xfrm>
            <a:off x="1295401" y="1810871"/>
            <a:ext cx="10102402" cy="4392705"/>
          </a:xfrm>
        </p:spPr>
        <p:txBody>
          <a:bodyPr>
            <a:noAutofit/>
          </a:bodyPr>
          <a:lstStyle/>
          <a:p>
            <a:pPr marL="457220" indent="-457220">
              <a:defRPr/>
            </a:pPr>
            <a:r>
              <a:rPr lang="en-US" sz="3200" dirty="0" err="1"/>
              <a:t>Xác</a:t>
            </a:r>
            <a:r>
              <a:rPr lang="en-US" sz="3200" dirty="0"/>
              <a:t> </a:t>
            </a:r>
            <a:r>
              <a:rPr lang="en-US" sz="3200" dirty="0" err="1"/>
              <a:t>định</a:t>
            </a:r>
            <a:r>
              <a:rPr lang="en-US" sz="3200" dirty="0"/>
              <a:t> </a:t>
            </a:r>
            <a:r>
              <a:rPr lang="en-US" sz="3200" dirty="0" err="1"/>
              <a:t>dạng</a:t>
            </a:r>
            <a:r>
              <a:rPr lang="en-US" sz="3200" dirty="0"/>
              <a:t> </a:t>
            </a:r>
            <a:r>
              <a:rPr lang="en-US" sz="3200" dirty="0" err="1"/>
              <a:t>chuẩn</a:t>
            </a:r>
            <a:r>
              <a:rPr lang="en-US" sz="3200" dirty="0"/>
              <a:t> </a:t>
            </a:r>
            <a:r>
              <a:rPr lang="en-US" sz="3200" dirty="0" err="1"/>
              <a:t>của</a:t>
            </a:r>
            <a:r>
              <a:rPr lang="en-US" sz="3200" dirty="0"/>
              <a:t> </a:t>
            </a:r>
            <a:r>
              <a:rPr lang="en-US" sz="3200" dirty="0" err="1"/>
              <a:t>lược</a:t>
            </a:r>
            <a:r>
              <a:rPr lang="en-US" sz="3200" dirty="0"/>
              <a:t> </a:t>
            </a:r>
            <a:r>
              <a:rPr lang="en-US" sz="3200" dirty="0" err="1"/>
              <a:t>đồ</a:t>
            </a:r>
            <a:r>
              <a:rPr lang="en-US" sz="3200" dirty="0"/>
              <a:t> </a:t>
            </a:r>
            <a:r>
              <a:rPr lang="en-US" sz="3200" dirty="0" err="1"/>
              <a:t>sau</a:t>
            </a:r>
            <a:r>
              <a:rPr lang="en-US" sz="3200" dirty="0"/>
              <a:t>:</a:t>
            </a:r>
          </a:p>
          <a:p>
            <a:pPr marL="457220" indent="-457220">
              <a:buNone/>
              <a:defRPr/>
            </a:pPr>
            <a:r>
              <a:rPr lang="en-US" dirty="0"/>
              <a:t>	 Q(GMVNHP)</a:t>
            </a:r>
          </a:p>
          <a:p>
            <a:pPr marL="457220" indent="-457220">
              <a:buNone/>
              <a:defRPr/>
            </a:pPr>
            <a:r>
              <a:rPr lang="en-US" dirty="0"/>
              <a:t>	 F={G</a:t>
            </a:r>
            <a:r>
              <a:rPr lang="en-US" dirty="0">
                <a:sym typeface="Wingdings" panose="05000000000000000000" pitchFamily="2" charset="2"/>
              </a:rPr>
              <a:t> N; G H; G P; M V; NHP M</a:t>
            </a:r>
            <a:r>
              <a:rPr lang="en-US" dirty="0"/>
              <a:t>}</a:t>
            </a:r>
          </a:p>
          <a:p>
            <a:pPr marL="457220" indent="-457220">
              <a:buNone/>
              <a:defRPr/>
            </a:pPr>
            <a:r>
              <a:rPr lang="en-US" dirty="0" err="1"/>
              <a:t>Giải</a:t>
            </a:r>
            <a:r>
              <a:rPr lang="en-US" dirty="0"/>
              <a:t>: </a:t>
            </a:r>
          </a:p>
          <a:p>
            <a:pPr marL="457220" indent="-457220">
              <a:buFontTx/>
              <a:buChar char="-"/>
              <a:defRPr/>
            </a:pPr>
            <a:r>
              <a:rPr lang="en-US" dirty="0" err="1"/>
              <a:t>Khóa</a:t>
            </a:r>
            <a:r>
              <a:rPr lang="en-US" dirty="0"/>
              <a:t> </a:t>
            </a:r>
            <a:r>
              <a:rPr lang="en-US" dirty="0" err="1"/>
              <a:t>của</a:t>
            </a:r>
            <a:r>
              <a:rPr lang="en-US" dirty="0"/>
              <a:t> Q </a:t>
            </a:r>
            <a:r>
              <a:rPr lang="en-US" dirty="0" err="1"/>
              <a:t>là</a:t>
            </a:r>
            <a:r>
              <a:rPr lang="en-US" dirty="0"/>
              <a:t> {G}</a:t>
            </a:r>
          </a:p>
          <a:p>
            <a:pPr marL="457220" indent="-457220">
              <a:buFontTx/>
              <a:buChar char="-"/>
              <a:defRPr/>
            </a:pPr>
            <a:r>
              <a:rPr lang="en-US" dirty="0" err="1"/>
              <a:t>Thuộc</a:t>
            </a:r>
            <a:r>
              <a:rPr lang="en-US" dirty="0"/>
              <a:t> </a:t>
            </a:r>
            <a:r>
              <a:rPr lang="en-US" dirty="0" err="1"/>
              <a:t>tính</a:t>
            </a:r>
            <a:r>
              <a:rPr lang="en-US" dirty="0"/>
              <a:t> </a:t>
            </a:r>
            <a:r>
              <a:rPr lang="en-US" dirty="0" err="1"/>
              <a:t>không</a:t>
            </a:r>
            <a:r>
              <a:rPr lang="en-US" dirty="0"/>
              <a:t> </a:t>
            </a:r>
            <a:r>
              <a:rPr lang="en-US" dirty="0" err="1"/>
              <a:t>khóa</a:t>
            </a:r>
            <a:r>
              <a:rPr lang="en-US" dirty="0"/>
              <a:t>: MVNHP</a:t>
            </a:r>
          </a:p>
          <a:p>
            <a:pPr marL="457220" indent="-457220">
              <a:buFontTx/>
              <a:buChar char="-"/>
              <a:defRPr/>
            </a:pPr>
            <a:r>
              <a:rPr lang="en-US" dirty="0"/>
              <a:t>Do </a:t>
            </a:r>
            <a:r>
              <a:rPr lang="en-US" dirty="0" err="1"/>
              <a:t>các</a:t>
            </a:r>
            <a:r>
              <a:rPr lang="en-US" dirty="0"/>
              <a:t> </a:t>
            </a:r>
            <a:r>
              <a:rPr lang="en-US" dirty="0" err="1"/>
              <a:t>phụ</a:t>
            </a:r>
            <a:r>
              <a:rPr lang="en-US" dirty="0"/>
              <a:t> </a:t>
            </a:r>
            <a:r>
              <a:rPr lang="en-US" dirty="0" err="1"/>
              <a:t>thuộc</a:t>
            </a:r>
            <a:r>
              <a:rPr lang="en-US" dirty="0"/>
              <a:t> </a:t>
            </a:r>
            <a:r>
              <a:rPr lang="en-US" dirty="0" err="1"/>
              <a:t>hàm</a:t>
            </a:r>
            <a:r>
              <a:rPr lang="en-US" dirty="0"/>
              <a:t> G</a:t>
            </a:r>
            <a:r>
              <a:rPr lang="en-US" dirty="0">
                <a:sym typeface="Wingdings" panose="05000000000000000000" pitchFamily="2" charset="2"/>
              </a:rPr>
              <a:t> N; G H; G P; G M; G V, </a:t>
            </a:r>
            <a:r>
              <a:rPr lang="en-US" dirty="0" err="1">
                <a:sym typeface="Wingdings" panose="05000000000000000000" pitchFamily="2" charset="2"/>
              </a:rPr>
              <a:t>nên</a:t>
            </a:r>
            <a:r>
              <a:rPr lang="en-US" dirty="0">
                <a:sym typeface="Wingdings" panose="05000000000000000000" pitchFamily="2" charset="2"/>
              </a:rPr>
              <a:t> </a:t>
            </a:r>
            <a:r>
              <a:rPr lang="en-US" dirty="0" err="1">
                <a:sym typeface="Wingdings" panose="05000000000000000000" pitchFamily="2" charset="2"/>
              </a:rPr>
              <a:t>lược</a:t>
            </a:r>
            <a:r>
              <a:rPr lang="en-US" dirty="0">
                <a:sym typeface="Wingdings" panose="05000000000000000000" pitchFamily="2" charset="2"/>
              </a:rPr>
              <a:t> </a:t>
            </a:r>
            <a:r>
              <a:rPr lang="en-US" dirty="0" err="1">
                <a:sym typeface="Wingdings" panose="05000000000000000000" pitchFamily="2" charset="2"/>
              </a:rPr>
              <a:t>đồ</a:t>
            </a:r>
            <a:r>
              <a:rPr lang="en-US" dirty="0">
                <a:sym typeface="Wingdings" panose="05000000000000000000" pitchFamily="2" charset="2"/>
              </a:rPr>
              <a:t> </a:t>
            </a:r>
            <a:r>
              <a:rPr lang="en-US" dirty="0" err="1">
                <a:sym typeface="Wingdings" panose="05000000000000000000" pitchFamily="2" charset="2"/>
              </a:rPr>
              <a:t>quan</a:t>
            </a:r>
            <a:r>
              <a:rPr lang="en-US" dirty="0">
                <a:sym typeface="Wingdings" panose="05000000000000000000" pitchFamily="2" charset="2"/>
              </a:rPr>
              <a:t> </a:t>
            </a:r>
            <a:r>
              <a:rPr lang="en-US" dirty="0" err="1">
                <a:sym typeface="Wingdings" panose="05000000000000000000" pitchFamily="2" charset="2"/>
              </a:rPr>
              <a:t>hệ</a:t>
            </a:r>
            <a:r>
              <a:rPr lang="en-US" dirty="0">
                <a:sym typeface="Wingdings" panose="05000000000000000000" pitchFamily="2" charset="2"/>
              </a:rPr>
              <a:t> Q </a:t>
            </a:r>
            <a:r>
              <a:rPr lang="en-US" dirty="0" err="1">
                <a:sym typeface="Wingdings" panose="05000000000000000000" pitchFamily="2" charset="2"/>
              </a:rPr>
              <a:t>đạt</a:t>
            </a:r>
            <a:r>
              <a:rPr lang="en-US" dirty="0">
                <a:sym typeface="Wingdings" panose="05000000000000000000" pitchFamily="2" charset="2"/>
              </a:rPr>
              <a:t> </a:t>
            </a:r>
            <a:r>
              <a:rPr lang="en-US" dirty="0" err="1">
                <a:sym typeface="Wingdings" panose="05000000000000000000" pitchFamily="2" charset="2"/>
              </a:rPr>
              <a:t>dạng</a:t>
            </a:r>
            <a:r>
              <a:rPr lang="en-US" dirty="0">
                <a:sym typeface="Wingdings" panose="05000000000000000000" pitchFamily="2" charset="2"/>
              </a:rPr>
              <a:t> </a:t>
            </a:r>
            <a:r>
              <a:rPr lang="en-US" dirty="0" err="1">
                <a:sym typeface="Wingdings" panose="05000000000000000000" pitchFamily="2" charset="2"/>
              </a:rPr>
              <a:t>chuẩn</a:t>
            </a:r>
            <a:r>
              <a:rPr lang="en-US" dirty="0">
                <a:sym typeface="Wingdings" panose="05000000000000000000" pitchFamily="2" charset="2"/>
              </a:rPr>
              <a:t> 2.</a:t>
            </a:r>
            <a:endParaRPr lang="en-US" dirty="0"/>
          </a:p>
          <a:p>
            <a:pPr marL="457220" indent="-457220">
              <a:defRPr/>
            </a:pPr>
            <a:endParaRPr lang="en-US" dirty="0"/>
          </a:p>
        </p:txBody>
      </p:sp>
    </p:spTree>
    <p:extLst>
      <p:ext uri="{BB962C8B-B14F-4D97-AF65-F5344CB8AC3E}">
        <p14:creationId xmlns:p14="http://schemas.microsoft.com/office/powerpoint/2010/main" val="203986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3</a:t>
            </a:r>
          </a:p>
        </p:txBody>
      </p:sp>
      <p:sp>
        <p:nvSpPr>
          <p:cNvPr id="3" name="Content Placeholder 2"/>
          <p:cNvSpPr>
            <a:spLocks noGrp="1"/>
          </p:cNvSpPr>
          <p:nvPr>
            <p:ph idx="1"/>
          </p:nvPr>
        </p:nvSpPr>
        <p:spPr>
          <a:xfrm>
            <a:off x="1295400" y="1720718"/>
            <a:ext cx="10153917" cy="4392705"/>
          </a:xfrm>
        </p:spPr>
        <p:txBody>
          <a:bodyPr>
            <a:noAutofit/>
          </a:bodyPr>
          <a:lstStyle/>
          <a:p>
            <a:pPr>
              <a:defRPr/>
            </a:pPr>
            <a:r>
              <a:rPr lang="en-US" sz="2400">
                <a:solidFill>
                  <a:schemeClr val="accent2"/>
                </a:solidFill>
              </a:rPr>
              <a:t>Ví dụ: </a:t>
            </a:r>
            <a:r>
              <a:rPr lang="en-US" sz="2400"/>
              <a:t>LopHoc(Lop, Mon, NgayKG, HocPhi)</a:t>
            </a:r>
          </a:p>
          <a:p>
            <a:pPr>
              <a:buFontTx/>
              <a:buNone/>
              <a:defRPr/>
            </a:pPr>
            <a:r>
              <a:rPr lang="fr-FR" sz="2400"/>
              <a:t>	F = { f1: Lop,Mon </a:t>
            </a:r>
            <a:r>
              <a:rPr lang="en-US" sz="2400">
                <a:sym typeface="Wingdings"/>
              </a:rPr>
              <a:t></a:t>
            </a:r>
            <a:r>
              <a:rPr lang="fr-FR" sz="2400">
                <a:sym typeface="Wingdings"/>
              </a:rPr>
              <a:t> NgayKG; f2: Mon </a:t>
            </a:r>
            <a:r>
              <a:rPr lang="en-US" sz="2400">
                <a:sym typeface="Wingdings"/>
              </a:rPr>
              <a:t></a:t>
            </a:r>
            <a:r>
              <a:rPr lang="fr-FR" sz="2400">
                <a:sym typeface="Wingdings"/>
              </a:rPr>
              <a:t> HocPhi} </a:t>
            </a:r>
          </a:p>
          <a:p>
            <a:pPr>
              <a:buFontTx/>
              <a:buNone/>
              <a:defRPr/>
            </a:pPr>
            <a:r>
              <a:rPr lang="en-US" sz="2400"/>
              <a:t>	</a:t>
            </a:r>
            <a:r>
              <a:rPr lang="vi-VN" sz="2400"/>
              <a:t>Xác định khóa và kiểm tra có đạt dạng chuẩn 2 hay không.</a:t>
            </a:r>
          </a:p>
          <a:p>
            <a:pPr>
              <a:defRPr/>
            </a:pPr>
            <a:r>
              <a:rPr lang="fr-FR" sz="2400">
                <a:solidFill>
                  <a:schemeClr val="accent2"/>
                </a:solidFill>
              </a:rPr>
              <a:t>Giải: </a:t>
            </a:r>
            <a:r>
              <a:rPr lang="fr-FR" sz="2400"/>
              <a:t>	Dựa vào F ta có Khóa là {Lop, Mon} </a:t>
            </a:r>
          </a:p>
          <a:p>
            <a:pPr>
              <a:defRPr/>
            </a:pPr>
            <a:r>
              <a:rPr lang="vi-VN" sz="2400"/>
              <a:t>Quan hệ LopHoc không ở dạng chuẩn 2 vì thuộc tính không khóa HocPhi không phụ thuộc đầy đủ vào khóa.</a:t>
            </a:r>
          </a:p>
          <a:p>
            <a:pPr marL="457220" indent="-457220">
              <a:defRPr/>
            </a:pPr>
            <a:endParaRPr lang="en-US"/>
          </a:p>
        </p:txBody>
      </p:sp>
    </p:spTree>
    <p:extLst>
      <p:ext uri="{BB962C8B-B14F-4D97-AF65-F5344CB8AC3E}">
        <p14:creationId xmlns:p14="http://schemas.microsoft.com/office/powerpoint/2010/main" val="220023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3 (tt)</a:t>
            </a:r>
          </a:p>
        </p:txBody>
      </p:sp>
      <p:sp>
        <p:nvSpPr>
          <p:cNvPr id="3" name="Content Placeholder 2"/>
          <p:cNvSpPr>
            <a:spLocks noGrp="1"/>
          </p:cNvSpPr>
          <p:nvPr>
            <p:ph idx="1"/>
          </p:nvPr>
        </p:nvSpPr>
        <p:spPr>
          <a:xfrm>
            <a:off x="1295400" y="1720718"/>
            <a:ext cx="10153917" cy="4392705"/>
          </a:xfrm>
        </p:spPr>
        <p:txBody>
          <a:bodyPr>
            <a:noAutofit/>
          </a:bodyPr>
          <a:lstStyle/>
          <a:p>
            <a:pPr>
              <a:defRPr/>
            </a:pPr>
            <a:r>
              <a:rPr lang="fr-FR" sz="2400">
                <a:solidFill>
                  <a:schemeClr val="accent2"/>
                </a:solidFill>
              </a:rPr>
              <a:t>Tách 2 quan hệ :</a:t>
            </a:r>
          </a:p>
          <a:p>
            <a:pPr lvl="1">
              <a:defRPr/>
            </a:pPr>
            <a:r>
              <a:rPr lang="fr-FR"/>
              <a:t>LopHoc(Lop, Mon, NgayKG)  </a:t>
            </a:r>
          </a:p>
          <a:p>
            <a:pPr lvl="2">
              <a:defRPr/>
            </a:pPr>
            <a:r>
              <a:rPr lang="fr-FR"/>
              <a:t>F</a:t>
            </a:r>
            <a:r>
              <a:rPr lang="fr-FR" baseline="-25000"/>
              <a:t>LopHoc</a:t>
            </a:r>
            <a:r>
              <a:rPr lang="fr-FR"/>
              <a:t> = { f1: Lop,Mon </a:t>
            </a:r>
            <a:r>
              <a:rPr lang="en-US">
                <a:sym typeface="Wingdings"/>
              </a:rPr>
              <a:t></a:t>
            </a:r>
            <a:r>
              <a:rPr lang="fr-FR">
                <a:sym typeface="Wingdings"/>
              </a:rPr>
              <a:t> NgayKG} </a:t>
            </a:r>
            <a:r>
              <a:rPr lang="fr-FR"/>
              <a:t>và</a:t>
            </a:r>
          </a:p>
          <a:p>
            <a:pPr lvl="1">
              <a:defRPr/>
            </a:pPr>
            <a:r>
              <a:rPr lang="fr-FR"/>
              <a:t>MonHoc(Mon,HocPhi) </a:t>
            </a:r>
          </a:p>
          <a:p>
            <a:pPr lvl="2">
              <a:defRPr/>
            </a:pPr>
            <a:r>
              <a:rPr lang="fr-FR"/>
              <a:t>F</a:t>
            </a:r>
            <a:r>
              <a:rPr lang="fr-FR" baseline="-25000"/>
              <a:t>MonHoc</a:t>
            </a:r>
            <a:r>
              <a:rPr lang="fr-FR"/>
              <a:t> = { f2: Mon </a:t>
            </a:r>
            <a:r>
              <a:rPr lang="en-US">
                <a:sym typeface="Wingdings"/>
              </a:rPr>
              <a:t></a:t>
            </a:r>
            <a:r>
              <a:rPr lang="fr-FR">
                <a:sym typeface="Wingdings"/>
              </a:rPr>
              <a:t> HocPhi} </a:t>
            </a:r>
            <a:r>
              <a:rPr lang="fr-FR"/>
              <a:t>thì Q ở dạng chuẩn 2.</a:t>
            </a:r>
            <a:endParaRPr lang="fr-FR">
              <a:sym typeface="Wingdings"/>
            </a:endParaRPr>
          </a:p>
          <a:p>
            <a:pPr marL="457220" indent="-457220">
              <a:defRPr/>
            </a:pPr>
            <a:endParaRPr lang="en-US"/>
          </a:p>
        </p:txBody>
      </p:sp>
    </p:spTree>
    <p:extLst>
      <p:ext uri="{BB962C8B-B14F-4D97-AF65-F5344CB8AC3E}">
        <p14:creationId xmlns:p14="http://schemas.microsoft.com/office/powerpoint/2010/main" val="227659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p:txBody>
          <a:bodyPr/>
          <a:lstStyle/>
          <a:p>
            <a:pPr marL="457220" indent="-457220">
              <a:defRPr/>
            </a:pPr>
            <a:r>
              <a:rPr lang="en-US" dirty="0" err="1"/>
              <a:t>Xác</a:t>
            </a:r>
            <a:r>
              <a:rPr lang="en-US" dirty="0"/>
              <a:t> </a:t>
            </a:r>
            <a:r>
              <a:rPr lang="en-US" dirty="0" err="1"/>
              <a:t>định</a:t>
            </a:r>
            <a:r>
              <a:rPr lang="en-US" dirty="0"/>
              <a:t> </a:t>
            </a:r>
            <a:r>
              <a:rPr lang="en-US" dirty="0" err="1"/>
              <a:t>dạng</a:t>
            </a:r>
            <a:r>
              <a:rPr lang="en-US" dirty="0"/>
              <a:t> </a:t>
            </a:r>
            <a:r>
              <a:rPr lang="en-US" dirty="0" err="1"/>
              <a:t>chuẩn</a:t>
            </a:r>
            <a:r>
              <a:rPr lang="en-US" dirty="0"/>
              <a:t> </a:t>
            </a:r>
            <a:r>
              <a:rPr lang="en-US" dirty="0" err="1"/>
              <a:t>của</a:t>
            </a:r>
            <a:r>
              <a:rPr lang="en-US" dirty="0"/>
              <a:t> </a:t>
            </a:r>
            <a:r>
              <a:rPr lang="en-US" dirty="0" err="1"/>
              <a:t>lược</a:t>
            </a:r>
            <a:r>
              <a:rPr lang="en-US" dirty="0"/>
              <a:t> </a:t>
            </a:r>
            <a:r>
              <a:rPr lang="en-US" dirty="0" err="1"/>
              <a:t>đồ</a:t>
            </a:r>
            <a:r>
              <a:rPr lang="en-US" dirty="0"/>
              <a:t> </a:t>
            </a:r>
            <a:r>
              <a:rPr lang="en-US" dirty="0" err="1"/>
              <a:t>sau</a:t>
            </a:r>
            <a:r>
              <a:rPr lang="en-US" dirty="0"/>
              <a:t>:</a:t>
            </a:r>
          </a:p>
          <a:p>
            <a:pPr marL="457220" indent="-457220">
              <a:buNone/>
              <a:defRPr/>
            </a:pPr>
            <a:r>
              <a:rPr lang="en-US" dirty="0"/>
              <a:t>Q(ABCDEG)</a:t>
            </a:r>
          </a:p>
          <a:p>
            <a:pPr marL="457220" indent="-457220">
              <a:buNone/>
              <a:defRPr/>
            </a:pPr>
            <a:r>
              <a:rPr lang="en-US" dirty="0"/>
              <a:t>F={A</a:t>
            </a:r>
            <a:r>
              <a:rPr lang="en-US" dirty="0">
                <a:sym typeface="Wingdings" panose="05000000000000000000" pitchFamily="2" charset="2"/>
              </a:rPr>
              <a:t>BC; C DE; E G</a:t>
            </a:r>
            <a:r>
              <a:rPr lang="en-US" dirty="0"/>
              <a:t>}</a:t>
            </a:r>
          </a:p>
        </p:txBody>
      </p:sp>
    </p:spTree>
    <p:extLst>
      <p:ext uri="{BB962C8B-B14F-4D97-AF65-F5344CB8AC3E}">
        <p14:creationId xmlns:p14="http://schemas.microsoft.com/office/powerpoint/2010/main" val="338044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p:txBody>
          <a:bodyPr/>
          <a:lstStyle/>
          <a:p>
            <a:pPr marL="457220" indent="-457220">
              <a:defRPr/>
            </a:pPr>
            <a:r>
              <a:rPr lang="en-US" dirty="0" err="1"/>
              <a:t>Xác</a:t>
            </a:r>
            <a:r>
              <a:rPr lang="en-US" dirty="0"/>
              <a:t> </a:t>
            </a:r>
            <a:r>
              <a:rPr lang="en-US" dirty="0" err="1"/>
              <a:t>định</a:t>
            </a:r>
            <a:r>
              <a:rPr lang="en-US" dirty="0"/>
              <a:t> </a:t>
            </a:r>
            <a:r>
              <a:rPr lang="en-US" dirty="0" err="1"/>
              <a:t>dạng</a:t>
            </a:r>
            <a:r>
              <a:rPr lang="en-US" dirty="0"/>
              <a:t> </a:t>
            </a:r>
            <a:r>
              <a:rPr lang="en-US" dirty="0" err="1"/>
              <a:t>chuẩn</a:t>
            </a:r>
            <a:r>
              <a:rPr lang="en-US" dirty="0"/>
              <a:t> </a:t>
            </a:r>
            <a:r>
              <a:rPr lang="en-US" dirty="0" err="1"/>
              <a:t>của</a:t>
            </a:r>
            <a:r>
              <a:rPr lang="en-US" dirty="0"/>
              <a:t> </a:t>
            </a:r>
            <a:r>
              <a:rPr lang="en-US" dirty="0" err="1"/>
              <a:t>lược</a:t>
            </a:r>
            <a:r>
              <a:rPr lang="en-US" dirty="0"/>
              <a:t> </a:t>
            </a:r>
            <a:r>
              <a:rPr lang="en-US" dirty="0" err="1"/>
              <a:t>đồ</a:t>
            </a:r>
            <a:r>
              <a:rPr lang="en-US" dirty="0"/>
              <a:t> </a:t>
            </a:r>
            <a:r>
              <a:rPr lang="en-US" dirty="0" err="1"/>
              <a:t>sau</a:t>
            </a:r>
            <a:r>
              <a:rPr lang="en-US" dirty="0"/>
              <a:t>:</a:t>
            </a:r>
          </a:p>
          <a:p>
            <a:pPr marL="457220" indent="-457220">
              <a:buNone/>
              <a:defRPr/>
            </a:pPr>
            <a:r>
              <a:rPr lang="en-US" dirty="0"/>
              <a:t>Q(ABCDEH)</a:t>
            </a:r>
          </a:p>
          <a:p>
            <a:pPr marL="457220" indent="-457220">
              <a:buNone/>
              <a:defRPr/>
            </a:pPr>
            <a:r>
              <a:rPr lang="en-US" dirty="0"/>
              <a:t>F={A</a:t>
            </a:r>
            <a:r>
              <a:rPr lang="en-US" dirty="0">
                <a:sym typeface="Wingdings" panose="05000000000000000000" pitchFamily="2" charset="2"/>
              </a:rPr>
              <a:t>E; C D; E DH</a:t>
            </a:r>
            <a:r>
              <a:rPr lang="en-US" dirty="0"/>
              <a:t>}</a:t>
            </a:r>
          </a:p>
        </p:txBody>
      </p:sp>
    </p:spTree>
    <p:extLst>
      <p:ext uri="{BB962C8B-B14F-4D97-AF65-F5344CB8AC3E}">
        <p14:creationId xmlns:p14="http://schemas.microsoft.com/office/powerpoint/2010/main" val="1544589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Dạng chuẩn 3 (3NF)</a:t>
            </a:r>
            <a:endParaRPr lang="en-US" dirty="0"/>
          </a:p>
        </p:txBody>
      </p:sp>
      <p:sp>
        <p:nvSpPr>
          <p:cNvPr id="3" name="Content Placeholder 2"/>
          <p:cNvSpPr>
            <a:spLocks noGrp="1"/>
          </p:cNvSpPr>
          <p:nvPr>
            <p:ph idx="1"/>
          </p:nvPr>
        </p:nvSpPr>
        <p:spPr/>
        <p:txBody>
          <a:bodyPr/>
          <a:lstStyle/>
          <a:p>
            <a:pPr marL="457220" indent="-457220">
              <a:defRPr/>
            </a:pPr>
            <a:r>
              <a:rPr lang="en-US" sz="3466"/>
              <a:t>Một quan hệ ở dạng chuẩn 3 nếu:</a:t>
            </a:r>
          </a:p>
          <a:p>
            <a:pPr marL="893273" lvl="1" indent="-433937">
              <a:defRPr/>
            </a:pPr>
            <a:r>
              <a:rPr lang="en-US" sz="3067"/>
              <a:t>Quan hệ ở dạng chuẩn 2</a:t>
            </a:r>
          </a:p>
          <a:p>
            <a:pPr marL="893273" lvl="1" indent="-433937">
              <a:defRPr/>
            </a:pPr>
            <a:r>
              <a:rPr lang="en-US" sz="3067" b="1"/>
              <a:t>Không có chứa các phụ thuộc hàm phụ thuộc bắc cầu</a:t>
            </a:r>
            <a:r>
              <a:rPr lang="en-US" sz="3067"/>
              <a:t> </a:t>
            </a:r>
            <a:r>
              <a:rPr lang="en-US" sz="3067" b="1"/>
              <a:t>giữa các thuộc tính không khóa vào khóa</a:t>
            </a:r>
            <a:r>
              <a:rPr lang="en-US" sz="3067"/>
              <a:t> của quan hệ</a:t>
            </a:r>
            <a:r>
              <a:rPr lang="en-US" sz="3067" b="1"/>
              <a:t>.</a:t>
            </a:r>
          </a:p>
        </p:txBody>
      </p:sp>
    </p:spTree>
    <p:extLst>
      <p:ext uri="{BB962C8B-B14F-4D97-AF65-F5344CB8AC3E}">
        <p14:creationId xmlns:p14="http://schemas.microsoft.com/office/powerpoint/2010/main" val="182673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4</a:t>
            </a:r>
          </a:p>
        </p:txBody>
      </p:sp>
      <p:sp>
        <p:nvSpPr>
          <p:cNvPr id="3" name="Content Placeholder 2"/>
          <p:cNvSpPr>
            <a:spLocks noGrp="1"/>
          </p:cNvSpPr>
          <p:nvPr>
            <p:ph idx="1"/>
          </p:nvPr>
        </p:nvSpPr>
        <p:spPr/>
        <p:txBody>
          <a:bodyPr/>
          <a:lstStyle/>
          <a:p>
            <a:pPr marL="457220" indent="-457220">
              <a:defRPr/>
            </a:pPr>
            <a:r>
              <a:rPr lang="en-US"/>
              <a:t>Cho lược đồ quan hệ Q(ABC) và tập phụ thuộc hàm F = {A</a:t>
            </a:r>
            <a:r>
              <a:rPr lang="en-US">
                <a:sym typeface="Wingdings" panose="05000000000000000000" pitchFamily="2" charset="2"/>
              </a:rPr>
              <a:t>B; AC; B C</a:t>
            </a:r>
            <a:r>
              <a:rPr lang="en-US"/>
              <a:t>}. Xác định dạng chuẩn cho lược đồ.</a:t>
            </a:r>
          </a:p>
          <a:p>
            <a:pPr marL="457220" indent="-457220">
              <a:defRPr/>
            </a:pPr>
            <a:r>
              <a:rPr lang="en-US"/>
              <a:t>Giải:</a:t>
            </a:r>
          </a:p>
          <a:p>
            <a:pPr marL="457220" indent="-457220">
              <a:buNone/>
              <a:defRPr/>
            </a:pPr>
            <a:r>
              <a:rPr lang="en-US"/>
              <a:t>	- Khóa là {A}</a:t>
            </a:r>
          </a:p>
          <a:p>
            <a:pPr marL="457220" indent="-457220">
              <a:buNone/>
              <a:defRPr/>
            </a:pPr>
            <a:r>
              <a:rPr lang="en-US"/>
              <a:t>	- Thuộc tính không khóa BC</a:t>
            </a:r>
          </a:p>
          <a:p>
            <a:pPr marL="457220" indent="-457220">
              <a:buNone/>
              <a:defRPr/>
            </a:pPr>
            <a:r>
              <a:rPr lang="en-US"/>
              <a:t>	- pth bắt cầu: A</a:t>
            </a:r>
            <a:r>
              <a:rPr lang="en-US">
                <a:sym typeface="Wingdings" panose="05000000000000000000" pitchFamily="2" charset="2"/>
              </a:rPr>
              <a:t>B; BC</a:t>
            </a:r>
          </a:p>
          <a:p>
            <a:pPr marL="457220" indent="-457220">
              <a:buNone/>
              <a:defRPr/>
            </a:pPr>
            <a:r>
              <a:rPr lang="en-US">
                <a:sym typeface="Wingdings" panose="05000000000000000000" pitchFamily="2" charset="2"/>
              </a:rPr>
              <a:t>	- Thuộc tính không khóa C phụ thuộc bắt cầu vào thuộc tính khóa A, do đó quan hệ Q không phải 3NF</a:t>
            </a:r>
            <a:endParaRPr lang="en-US"/>
          </a:p>
        </p:txBody>
      </p:sp>
    </p:spTree>
    <p:extLst>
      <p:ext uri="{BB962C8B-B14F-4D97-AF65-F5344CB8AC3E}">
        <p14:creationId xmlns:p14="http://schemas.microsoft.com/office/powerpoint/2010/main" val="720928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5</a:t>
            </a:r>
          </a:p>
        </p:txBody>
      </p:sp>
      <p:sp>
        <p:nvSpPr>
          <p:cNvPr id="3" name="Content Placeholder 2"/>
          <p:cNvSpPr>
            <a:spLocks noGrp="1"/>
          </p:cNvSpPr>
          <p:nvPr>
            <p:ph idx="1"/>
          </p:nvPr>
        </p:nvSpPr>
        <p:spPr>
          <a:xfrm>
            <a:off x="1295400" y="1810871"/>
            <a:ext cx="9909219" cy="4392705"/>
          </a:xfrm>
        </p:spPr>
        <p:txBody>
          <a:bodyPr>
            <a:normAutofit fontScale="85000" lnSpcReduction="20000"/>
          </a:bodyPr>
          <a:lstStyle/>
          <a:p>
            <a:pPr marL="457220" indent="-457220">
              <a:defRPr/>
            </a:pPr>
            <a:r>
              <a:rPr lang="en-US" sz="3466" dirty="0"/>
              <a:t>Cho </a:t>
            </a:r>
            <a:r>
              <a:rPr lang="en-US" sz="3466" dirty="0" err="1"/>
              <a:t>lược</a:t>
            </a:r>
            <a:r>
              <a:rPr lang="en-US" sz="3466" dirty="0"/>
              <a:t> </a:t>
            </a:r>
            <a:r>
              <a:rPr lang="en-US" sz="3466" dirty="0" err="1"/>
              <a:t>đồ</a:t>
            </a:r>
            <a:r>
              <a:rPr lang="en-US" sz="3466" dirty="0"/>
              <a:t> </a:t>
            </a:r>
            <a:r>
              <a:rPr lang="en-US" sz="3466" dirty="0" err="1"/>
              <a:t>quan</a:t>
            </a:r>
            <a:r>
              <a:rPr lang="en-US" sz="3466" dirty="0"/>
              <a:t> </a:t>
            </a:r>
            <a:r>
              <a:rPr lang="en-US" sz="3466" dirty="0" err="1"/>
              <a:t>hệ</a:t>
            </a:r>
            <a:r>
              <a:rPr lang="en-US" sz="3466" dirty="0"/>
              <a:t> Q(ABCD) </a:t>
            </a:r>
            <a:r>
              <a:rPr lang="en-US" sz="3466" dirty="0" err="1"/>
              <a:t>và</a:t>
            </a:r>
            <a:r>
              <a:rPr lang="en-US" sz="3466" dirty="0"/>
              <a:t> </a:t>
            </a:r>
            <a:r>
              <a:rPr lang="en-US" sz="3466" dirty="0" err="1"/>
              <a:t>tập</a:t>
            </a:r>
            <a:r>
              <a:rPr lang="en-US" sz="3466" dirty="0"/>
              <a:t> </a:t>
            </a:r>
            <a:r>
              <a:rPr lang="en-US" sz="3466" dirty="0" err="1"/>
              <a:t>phụ</a:t>
            </a:r>
            <a:r>
              <a:rPr lang="en-US" sz="3466" dirty="0"/>
              <a:t> </a:t>
            </a:r>
            <a:r>
              <a:rPr lang="en-US" sz="3466" dirty="0" err="1"/>
              <a:t>thuộc</a:t>
            </a:r>
            <a:r>
              <a:rPr lang="en-US" sz="3466" dirty="0"/>
              <a:t> </a:t>
            </a:r>
            <a:r>
              <a:rPr lang="en-US" sz="3466" dirty="0" err="1"/>
              <a:t>hàm</a:t>
            </a:r>
            <a:r>
              <a:rPr lang="en-US" sz="3466" dirty="0"/>
              <a:t> F = {AB</a:t>
            </a:r>
            <a:r>
              <a:rPr lang="en-US" sz="3466" dirty="0">
                <a:sym typeface="Wingdings" panose="05000000000000000000" pitchFamily="2" charset="2"/>
              </a:rPr>
              <a:t>C; DB; C ABD</a:t>
            </a:r>
            <a:r>
              <a:rPr lang="en-US" sz="3466" dirty="0"/>
              <a:t>}. </a:t>
            </a:r>
            <a:r>
              <a:rPr lang="en-US" sz="3466" dirty="0" err="1"/>
              <a:t>Xác</a:t>
            </a:r>
            <a:r>
              <a:rPr lang="en-US" sz="3466" dirty="0"/>
              <a:t> </a:t>
            </a:r>
            <a:r>
              <a:rPr lang="en-US" sz="3466" dirty="0" err="1"/>
              <a:t>định</a:t>
            </a:r>
            <a:r>
              <a:rPr lang="en-US" sz="3466" dirty="0"/>
              <a:t> </a:t>
            </a:r>
            <a:r>
              <a:rPr lang="en-US" sz="3466" dirty="0" err="1"/>
              <a:t>dạng</a:t>
            </a:r>
            <a:r>
              <a:rPr lang="en-US" sz="3466" dirty="0"/>
              <a:t> </a:t>
            </a:r>
            <a:r>
              <a:rPr lang="en-US" sz="3466" dirty="0" err="1"/>
              <a:t>chuẩn</a:t>
            </a:r>
            <a:r>
              <a:rPr lang="en-US" sz="3466" dirty="0"/>
              <a:t> </a:t>
            </a:r>
            <a:r>
              <a:rPr lang="en-US" sz="3466" dirty="0" err="1"/>
              <a:t>cho</a:t>
            </a:r>
            <a:r>
              <a:rPr lang="en-US" sz="3466" dirty="0"/>
              <a:t> </a:t>
            </a:r>
            <a:r>
              <a:rPr lang="en-US" sz="3466" dirty="0" err="1"/>
              <a:t>lược</a:t>
            </a:r>
            <a:r>
              <a:rPr lang="en-US" sz="3466" dirty="0"/>
              <a:t> </a:t>
            </a:r>
            <a:r>
              <a:rPr lang="en-US" sz="3466" dirty="0" err="1"/>
              <a:t>đồ</a:t>
            </a:r>
            <a:r>
              <a:rPr lang="en-US" sz="3466" dirty="0"/>
              <a:t>.</a:t>
            </a:r>
          </a:p>
          <a:p>
            <a:pPr marL="457220" indent="-457220">
              <a:defRPr/>
            </a:pPr>
            <a:r>
              <a:rPr lang="en-US" sz="3466" dirty="0" err="1"/>
              <a:t>Giải</a:t>
            </a:r>
            <a:r>
              <a:rPr lang="en-US" sz="3466" dirty="0"/>
              <a:t>:</a:t>
            </a:r>
          </a:p>
          <a:p>
            <a:pPr marL="893273" lvl="1" indent="-433937">
              <a:defRPr/>
            </a:pPr>
            <a:r>
              <a:rPr lang="en-US" sz="3067" dirty="0" err="1"/>
              <a:t>Nếu</a:t>
            </a:r>
            <a:r>
              <a:rPr lang="en-US" sz="3067" dirty="0"/>
              <a:t> </a:t>
            </a:r>
            <a:r>
              <a:rPr lang="en-US" sz="3067" dirty="0" err="1"/>
              <a:t>lấy</a:t>
            </a:r>
            <a:r>
              <a:rPr lang="en-US" sz="3067" dirty="0"/>
              <a:t> 1 </a:t>
            </a:r>
            <a:r>
              <a:rPr lang="en-US" sz="3067" dirty="0" err="1"/>
              <a:t>khóa</a:t>
            </a:r>
            <a:r>
              <a:rPr lang="en-US" sz="3067" dirty="0"/>
              <a:t> {AB}</a:t>
            </a:r>
          </a:p>
          <a:p>
            <a:pPr marL="893273" lvl="1" indent="-433937">
              <a:defRPr/>
            </a:pPr>
            <a:r>
              <a:rPr lang="en-US" sz="3067" dirty="0" err="1"/>
              <a:t>Thuộc</a:t>
            </a:r>
            <a:r>
              <a:rPr lang="en-US" sz="3067" dirty="0"/>
              <a:t> </a:t>
            </a:r>
            <a:r>
              <a:rPr lang="en-US" sz="3067" dirty="0" err="1"/>
              <a:t>tính</a:t>
            </a:r>
            <a:r>
              <a:rPr lang="en-US" sz="3067" dirty="0"/>
              <a:t> </a:t>
            </a:r>
            <a:r>
              <a:rPr lang="en-US" sz="3067" dirty="0" err="1"/>
              <a:t>không</a:t>
            </a:r>
            <a:r>
              <a:rPr lang="en-US" sz="3067" dirty="0"/>
              <a:t> </a:t>
            </a:r>
            <a:r>
              <a:rPr lang="en-US" sz="3067" dirty="0" err="1"/>
              <a:t>khóa</a:t>
            </a:r>
            <a:r>
              <a:rPr lang="en-US" sz="3067" dirty="0"/>
              <a:t> CD</a:t>
            </a:r>
          </a:p>
          <a:p>
            <a:pPr marL="893273" lvl="1" indent="-433937">
              <a:defRPr/>
            </a:pPr>
            <a:r>
              <a:rPr lang="en-US" sz="3067" dirty="0" err="1"/>
              <a:t>Pth</a:t>
            </a:r>
            <a:r>
              <a:rPr lang="en-US" sz="3067" dirty="0"/>
              <a:t> AB</a:t>
            </a:r>
            <a:r>
              <a:rPr lang="en-US" sz="3067" dirty="0">
                <a:sym typeface="Wingdings" panose="05000000000000000000" pitchFamily="2" charset="2"/>
              </a:rPr>
              <a:t></a:t>
            </a:r>
            <a:r>
              <a:rPr lang="en-US" sz="3067" dirty="0"/>
              <a:t>C; C</a:t>
            </a:r>
            <a:r>
              <a:rPr lang="en-US" sz="3067" dirty="0">
                <a:sym typeface="Wingdings" panose="05000000000000000000" pitchFamily="2" charset="2"/>
              </a:rPr>
              <a:t>ABD </a:t>
            </a:r>
            <a:r>
              <a:rPr lang="en-US" sz="3067" dirty="0" err="1">
                <a:sym typeface="Wingdings" panose="05000000000000000000" pitchFamily="2" charset="2"/>
              </a:rPr>
              <a:t>không</a:t>
            </a:r>
            <a:r>
              <a:rPr lang="en-US" sz="3067" dirty="0">
                <a:sym typeface="Wingdings" panose="05000000000000000000" pitchFamily="2" charset="2"/>
              </a:rPr>
              <a:t> vi </a:t>
            </a:r>
            <a:r>
              <a:rPr lang="en-US" sz="3067" dirty="0" err="1">
                <a:sym typeface="Wingdings" panose="05000000000000000000" pitchFamily="2" charset="2"/>
              </a:rPr>
              <a:t>phạm</a:t>
            </a:r>
            <a:r>
              <a:rPr lang="en-US" sz="3067" dirty="0">
                <a:sym typeface="Wingdings" panose="05000000000000000000" pitchFamily="2" charset="2"/>
              </a:rPr>
              <a:t> </a:t>
            </a:r>
            <a:r>
              <a:rPr lang="en-US" sz="3067" dirty="0" err="1">
                <a:sym typeface="Wingdings" panose="05000000000000000000" pitchFamily="2" charset="2"/>
              </a:rPr>
              <a:t>quy</a:t>
            </a:r>
            <a:r>
              <a:rPr lang="en-US" sz="3067" dirty="0">
                <a:sym typeface="Wingdings" panose="05000000000000000000" pitchFamily="2" charset="2"/>
              </a:rPr>
              <a:t> </a:t>
            </a:r>
            <a:r>
              <a:rPr lang="en-US" sz="3067" dirty="0" err="1">
                <a:sym typeface="Wingdings" panose="05000000000000000000" pitchFamily="2" charset="2"/>
              </a:rPr>
              <a:t>tắc</a:t>
            </a:r>
            <a:r>
              <a:rPr lang="en-US" sz="3067" dirty="0">
                <a:sym typeface="Wingdings" panose="05000000000000000000" pitchFamily="2" charset="2"/>
              </a:rPr>
              <a:t> </a:t>
            </a:r>
            <a:r>
              <a:rPr lang="en-US" sz="3067" dirty="0" err="1">
                <a:sym typeface="Wingdings" panose="05000000000000000000" pitchFamily="2" charset="2"/>
              </a:rPr>
              <a:t>vì</a:t>
            </a:r>
            <a:r>
              <a:rPr lang="en-US" sz="3067" dirty="0">
                <a:sym typeface="Wingdings" panose="05000000000000000000" pitchFamily="2" charset="2"/>
              </a:rPr>
              <a:t> </a:t>
            </a:r>
            <a:r>
              <a:rPr lang="en-US" sz="3067" dirty="0" err="1">
                <a:sym typeface="Wingdings" panose="05000000000000000000" pitchFamily="2" charset="2"/>
              </a:rPr>
              <a:t>vế</a:t>
            </a:r>
            <a:r>
              <a:rPr lang="en-US" sz="3067" dirty="0">
                <a:sym typeface="Wingdings" panose="05000000000000000000" pitchFamily="2" charset="2"/>
              </a:rPr>
              <a:t> </a:t>
            </a:r>
            <a:r>
              <a:rPr lang="en-US" sz="3067" dirty="0" err="1">
                <a:sym typeface="Wingdings" panose="05000000000000000000" pitchFamily="2" charset="2"/>
              </a:rPr>
              <a:t>phải</a:t>
            </a:r>
            <a:r>
              <a:rPr lang="en-US" sz="3067" dirty="0">
                <a:sym typeface="Wingdings" panose="05000000000000000000" pitchFamily="2" charset="2"/>
              </a:rPr>
              <a:t> ABD </a:t>
            </a:r>
            <a:r>
              <a:rPr lang="en-US" sz="3067" dirty="0" err="1">
                <a:sym typeface="Wingdings" panose="05000000000000000000" pitchFamily="2" charset="2"/>
              </a:rPr>
              <a:t>có</a:t>
            </a:r>
            <a:r>
              <a:rPr lang="en-US" sz="3067" dirty="0">
                <a:sym typeface="Wingdings" panose="05000000000000000000" pitchFamily="2" charset="2"/>
              </a:rPr>
              <a:t> AB </a:t>
            </a:r>
            <a:r>
              <a:rPr lang="en-US" sz="3067" dirty="0" err="1">
                <a:sym typeface="Wingdings" panose="05000000000000000000" pitchFamily="2" charset="2"/>
              </a:rPr>
              <a:t>là</a:t>
            </a:r>
            <a:r>
              <a:rPr lang="en-US" sz="3067" dirty="0">
                <a:sym typeface="Wingdings" panose="05000000000000000000" pitchFamily="2" charset="2"/>
              </a:rPr>
              <a:t> </a:t>
            </a:r>
            <a:r>
              <a:rPr lang="en-US" sz="3067" dirty="0" err="1">
                <a:sym typeface="Wingdings" panose="05000000000000000000" pitchFamily="2" charset="2"/>
              </a:rPr>
              <a:t>thuộc</a:t>
            </a:r>
            <a:r>
              <a:rPr lang="en-US" sz="3067" dirty="0">
                <a:sym typeface="Wingdings" panose="05000000000000000000" pitchFamily="2" charset="2"/>
              </a:rPr>
              <a:t> </a:t>
            </a:r>
            <a:r>
              <a:rPr lang="en-US" sz="3067" dirty="0" err="1">
                <a:sym typeface="Wingdings" panose="05000000000000000000" pitchFamily="2" charset="2"/>
              </a:rPr>
              <a:t>tính</a:t>
            </a:r>
            <a:r>
              <a:rPr lang="en-US" sz="3067" dirty="0">
                <a:sym typeface="Wingdings" panose="05000000000000000000" pitchFamily="2" charset="2"/>
              </a:rPr>
              <a:t> </a:t>
            </a:r>
            <a:r>
              <a:rPr lang="en-US" sz="3067" dirty="0" err="1">
                <a:sym typeface="Wingdings" panose="05000000000000000000" pitchFamily="2" charset="2"/>
              </a:rPr>
              <a:t>khóa</a:t>
            </a:r>
            <a:endParaRPr lang="en-US" sz="3067" dirty="0">
              <a:sym typeface="Wingdings" panose="05000000000000000000" pitchFamily="2" charset="2"/>
            </a:endParaRPr>
          </a:p>
          <a:p>
            <a:pPr marL="893273" lvl="1" indent="-433937">
              <a:defRPr/>
            </a:pPr>
            <a:r>
              <a:rPr lang="en-US" sz="3067" dirty="0" err="1">
                <a:sym typeface="Wingdings" panose="05000000000000000000" pitchFamily="2" charset="2"/>
              </a:rPr>
              <a:t>Vậy</a:t>
            </a:r>
            <a:r>
              <a:rPr lang="en-US" sz="3067" dirty="0">
                <a:sym typeface="Wingdings" panose="05000000000000000000" pitchFamily="2" charset="2"/>
              </a:rPr>
              <a:t> Q </a:t>
            </a:r>
            <a:r>
              <a:rPr lang="en-US" sz="3067" dirty="0" err="1">
                <a:sym typeface="Wingdings" panose="05000000000000000000" pitchFamily="2" charset="2"/>
              </a:rPr>
              <a:t>đạt</a:t>
            </a:r>
            <a:r>
              <a:rPr lang="en-US" sz="3067" dirty="0">
                <a:sym typeface="Wingdings" panose="05000000000000000000" pitchFamily="2" charset="2"/>
              </a:rPr>
              <a:t> </a:t>
            </a:r>
            <a:r>
              <a:rPr lang="en-US" sz="3067" dirty="0" err="1">
                <a:sym typeface="Wingdings" panose="05000000000000000000" pitchFamily="2" charset="2"/>
              </a:rPr>
              <a:t>dạng</a:t>
            </a:r>
            <a:r>
              <a:rPr lang="en-US" sz="3067" dirty="0">
                <a:sym typeface="Wingdings" panose="05000000000000000000" pitchFamily="2" charset="2"/>
              </a:rPr>
              <a:t> </a:t>
            </a:r>
            <a:r>
              <a:rPr lang="en-US" sz="3067" dirty="0" err="1">
                <a:sym typeface="Wingdings" panose="05000000000000000000" pitchFamily="2" charset="2"/>
              </a:rPr>
              <a:t>chuẩn</a:t>
            </a:r>
            <a:r>
              <a:rPr lang="en-US" sz="3067" dirty="0">
                <a:sym typeface="Wingdings" panose="05000000000000000000" pitchFamily="2" charset="2"/>
              </a:rPr>
              <a:t> 3 (3NF) </a:t>
            </a:r>
          </a:p>
          <a:p>
            <a:pPr marL="893273" lvl="1" indent="-433937">
              <a:buNone/>
              <a:defRPr/>
            </a:pPr>
            <a:r>
              <a:rPr lang="en-US" sz="3067" dirty="0"/>
              <a:t>(</a:t>
            </a:r>
            <a:r>
              <a:rPr lang="en-US" sz="3067" dirty="0" err="1"/>
              <a:t>nếu</a:t>
            </a:r>
            <a:r>
              <a:rPr lang="en-US" sz="3067" dirty="0"/>
              <a:t> </a:t>
            </a:r>
            <a:r>
              <a:rPr lang="en-US" sz="3067" dirty="0" err="1"/>
              <a:t>tính</a:t>
            </a:r>
            <a:r>
              <a:rPr lang="en-US" sz="3067" dirty="0"/>
              <a:t> </a:t>
            </a:r>
            <a:r>
              <a:rPr lang="en-US" sz="3067" dirty="0" err="1"/>
              <a:t>đủ</a:t>
            </a:r>
            <a:r>
              <a:rPr lang="en-US" sz="3067" dirty="0"/>
              <a:t> 2 </a:t>
            </a:r>
            <a:r>
              <a:rPr lang="en-US" sz="3067" dirty="0" err="1"/>
              <a:t>khóa</a:t>
            </a:r>
            <a:r>
              <a:rPr lang="en-US" sz="3067" dirty="0"/>
              <a:t> {AB} </a:t>
            </a:r>
            <a:r>
              <a:rPr lang="en-US" sz="3067" dirty="0" err="1"/>
              <a:t>và</a:t>
            </a:r>
            <a:r>
              <a:rPr lang="en-US" sz="3067" dirty="0"/>
              <a:t> {C} </a:t>
            </a:r>
            <a:r>
              <a:rPr lang="en-US" sz="3067" dirty="0" err="1"/>
              <a:t>thì</a:t>
            </a:r>
            <a:r>
              <a:rPr lang="en-US" sz="3067" dirty="0"/>
              <a:t> </a:t>
            </a:r>
            <a:r>
              <a:rPr lang="en-US" sz="3067" dirty="0" err="1"/>
              <a:t>hiển</a:t>
            </a:r>
            <a:r>
              <a:rPr lang="en-US" sz="3067" dirty="0"/>
              <a:t> </a:t>
            </a:r>
            <a:r>
              <a:rPr lang="en-US" sz="3067" dirty="0" err="1"/>
              <a:t>nhiên</a:t>
            </a:r>
            <a:r>
              <a:rPr lang="en-US" sz="3067" dirty="0"/>
              <a:t> </a:t>
            </a:r>
            <a:r>
              <a:rPr lang="en-US" sz="3067" dirty="0" err="1"/>
              <a:t>tất</a:t>
            </a:r>
            <a:r>
              <a:rPr lang="en-US" sz="3067" dirty="0"/>
              <a:t> </a:t>
            </a:r>
            <a:r>
              <a:rPr lang="en-US" sz="3067" dirty="0" err="1"/>
              <a:t>cả</a:t>
            </a:r>
            <a:r>
              <a:rPr lang="en-US" sz="3067" dirty="0"/>
              <a:t> </a:t>
            </a:r>
            <a:r>
              <a:rPr lang="en-US" sz="3067" dirty="0" err="1"/>
              <a:t>đều</a:t>
            </a:r>
            <a:r>
              <a:rPr lang="en-US" sz="3067" dirty="0"/>
              <a:t> </a:t>
            </a:r>
            <a:r>
              <a:rPr lang="en-US" sz="3067" dirty="0" err="1"/>
              <a:t>thỏa</a:t>
            </a:r>
            <a:r>
              <a:rPr lang="en-US" sz="3067" dirty="0"/>
              <a:t>)</a:t>
            </a:r>
          </a:p>
        </p:txBody>
      </p:sp>
    </p:spTree>
    <p:extLst>
      <p:ext uri="{BB962C8B-B14F-4D97-AF65-F5344CB8AC3E}">
        <p14:creationId xmlns:p14="http://schemas.microsoft.com/office/powerpoint/2010/main" val="8247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6</a:t>
            </a:r>
          </a:p>
        </p:txBody>
      </p:sp>
      <p:sp>
        <p:nvSpPr>
          <p:cNvPr id="3" name="Content Placeholder 2"/>
          <p:cNvSpPr>
            <a:spLocks noGrp="1"/>
          </p:cNvSpPr>
          <p:nvPr>
            <p:ph idx="1"/>
          </p:nvPr>
        </p:nvSpPr>
        <p:spPr>
          <a:xfrm>
            <a:off x="1295400" y="1810871"/>
            <a:ext cx="9909219" cy="4392705"/>
          </a:xfrm>
        </p:spPr>
        <p:txBody>
          <a:bodyPr>
            <a:normAutofit/>
          </a:bodyPr>
          <a:lstStyle/>
          <a:p>
            <a:r>
              <a:rPr lang="fr-FR"/>
              <a:t>Ví dụ: Xét quan hệ SV(</a:t>
            </a:r>
            <a:r>
              <a:rPr lang="fr-FR" u="sng"/>
              <a:t>MsSV</a:t>
            </a:r>
            <a:r>
              <a:rPr lang="fr-FR"/>
              <a:t>, Ten, Ngsinh, Phai, MsLop, TenLop)</a:t>
            </a:r>
          </a:p>
          <a:p>
            <a:r>
              <a:rPr lang="fr-FR"/>
              <a:t>TenLop phụ thuộc bắc cầu vào MsSV vì:MsSV</a:t>
            </a:r>
            <a:r>
              <a:rPr lang="en-US">
                <a:sym typeface="Wingdings" panose="05000000000000000000" pitchFamily="2" charset="2"/>
              </a:rPr>
              <a:t></a:t>
            </a:r>
            <a:r>
              <a:rPr lang="fr-FR">
                <a:sym typeface="Wingdings" panose="05000000000000000000" pitchFamily="2" charset="2"/>
              </a:rPr>
              <a:t>MsLop và MsLop</a:t>
            </a:r>
            <a:r>
              <a:rPr lang="en-US">
                <a:sym typeface="Wingdings" panose="05000000000000000000" pitchFamily="2" charset="2"/>
              </a:rPr>
              <a:t></a:t>
            </a:r>
            <a:r>
              <a:rPr lang="fr-FR">
                <a:sym typeface="Wingdings" panose="05000000000000000000" pitchFamily="2" charset="2"/>
              </a:rPr>
              <a:t>TenLop.</a:t>
            </a:r>
          </a:p>
          <a:p>
            <a:r>
              <a:rPr lang="vi-VN"/>
              <a:t>Quan hệ SV không đạt dạng chuẩn 3. Ta có thể tách thành 2 quan hệ:</a:t>
            </a:r>
          </a:p>
          <a:p>
            <a:pPr lvl="1"/>
            <a:r>
              <a:rPr lang="en-US"/>
              <a:t>SV(</a:t>
            </a:r>
            <a:r>
              <a:rPr lang="en-US" u="sng"/>
              <a:t>MsSV,</a:t>
            </a:r>
            <a:r>
              <a:rPr lang="en-US"/>
              <a:t> Ten, Ngsinh, Phai, MsLop)</a:t>
            </a:r>
          </a:p>
          <a:p>
            <a:pPr lvl="1"/>
            <a:r>
              <a:rPr lang="en-US"/>
              <a:t>Lop(</a:t>
            </a:r>
            <a:r>
              <a:rPr lang="en-US" u="sng"/>
              <a:t>MsLop,</a:t>
            </a:r>
            <a:r>
              <a:rPr lang="en-US"/>
              <a:t> TenLop)</a:t>
            </a:r>
          </a:p>
          <a:p>
            <a:endParaRPr lang="fr-FR" sz="3600">
              <a:sym typeface="Wingdings" panose="05000000000000000000" pitchFamily="2" charset="2"/>
            </a:endParaRPr>
          </a:p>
        </p:txBody>
      </p:sp>
    </p:spTree>
    <p:extLst>
      <p:ext uri="{BB962C8B-B14F-4D97-AF65-F5344CB8AC3E}">
        <p14:creationId xmlns:p14="http://schemas.microsoft.com/office/powerpoint/2010/main" val="326304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4.5. Dạng chuẩn Boyce-Codd-Kent (BCNF)</a:t>
            </a:r>
            <a:endParaRPr lang="en-US" dirty="0"/>
          </a:p>
        </p:txBody>
      </p:sp>
      <p:sp>
        <p:nvSpPr>
          <p:cNvPr id="3" name="Content Placeholder 2"/>
          <p:cNvSpPr>
            <a:spLocks noGrp="1"/>
          </p:cNvSpPr>
          <p:nvPr>
            <p:ph idx="1"/>
          </p:nvPr>
        </p:nvSpPr>
        <p:spPr/>
        <p:txBody>
          <a:bodyPr/>
          <a:lstStyle/>
          <a:p>
            <a:pPr marL="457220" indent="-457220">
              <a:defRPr/>
            </a:pPr>
            <a:r>
              <a:rPr lang="en-US" sz="3466"/>
              <a:t>Một lược đồ quan hệ R được gọi là ở dạng chuẩn Boyce-Codd (BCNF) nếu nó </a:t>
            </a:r>
          </a:p>
          <a:p>
            <a:pPr marL="893273" lvl="1" indent="-433937">
              <a:defRPr/>
            </a:pPr>
            <a:r>
              <a:rPr lang="en-US" sz="3067"/>
              <a:t>Thỏa mãn dạng chuẩn 3NF </a:t>
            </a:r>
          </a:p>
          <a:p>
            <a:pPr marL="893273" lvl="1" indent="-433937">
              <a:defRPr/>
            </a:pPr>
            <a:r>
              <a:rPr lang="en-US" sz="3067" b="1"/>
              <a:t>Không có</a:t>
            </a:r>
            <a:r>
              <a:rPr lang="en-US" sz="3067"/>
              <a:t> các thuộc tính </a:t>
            </a:r>
            <a:r>
              <a:rPr lang="en-US" sz="3067" b="1"/>
              <a:t>khóa phụ thuộc hàm vào thuộc tính không khóa</a:t>
            </a:r>
            <a:r>
              <a:rPr lang="en-US" sz="3067"/>
              <a:t>. </a:t>
            </a:r>
          </a:p>
        </p:txBody>
      </p:sp>
    </p:spTree>
    <p:extLst>
      <p:ext uri="{BB962C8B-B14F-4D97-AF65-F5344CB8AC3E}">
        <p14:creationId xmlns:p14="http://schemas.microsoft.com/office/powerpoint/2010/main" val="111420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Nội dung</a:t>
            </a:r>
            <a:endParaRPr lang="en-US" dirty="0"/>
          </a:p>
        </p:txBody>
      </p:sp>
      <p:sp>
        <p:nvSpPr>
          <p:cNvPr id="3" name="Content Placeholder 2"/>
          <p:cNvSpPr>
            <a:spLocks noGrp="1"/>
          </p:cNvSpPr>
          <p:nvPr>
            <p:ph idx="1"/>
          </p:nvPr>
        </p:nvSpPr>
        <p:spPr>
          <a:xfrm>
            <a:off x="1295401" y="1694960"/>
            <a:ext cx="9601196" cy="4899022"/>
          </a:xfrm>
        </p:spPr>
        <p:txBody>
          <a:bodyPr>
            <a:normAutofit fontScale="92500" lnSpcReduction="10000"/>
          </a:bodyPr>
          <a:lstStyle/>
          <a:p>
            <a:r>
              <a:rPr lang="en-US" dirty="0"/>
              <a:t>4.1</a:t>
            </a:r>
            <a:r>
              <a:rPr lang="en-US"/>
              <a:t>. Dạng </a:t>
            </a:r>
            <a:r>
              <a:rPr lang="en-US" dirty="0" err="1"/>
              <a:t>chuẩn</a:t>
            </a:r>
            <a:r>
              <a:rPr lang="en-US" dirty="0"/>
              <a:t> </a:t>
            </a:r>
            <a:r>
              <a:rPr lang="en-US" dirty="0" err="1"/>
              <a:t>của</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endParaRPr lang="en-US" dirty="0"/>
          </a:p>
          <a:p>
            <a:r>
              <a:rPr lang="en-US"/>
              <a:t>4.2. </a:t>
            </a:r>
            <a:r>
              <a:rPr lang="en-US" dirty="0" err="1"/>
              <a:t>Dạng</a:t>
            </a:r>
            <a:r>
              <a:rPr lang="en-US" dirty="0"/>
              <a:t> </a:t>
            </a:r>
            <a:r>
              <a:rPr lang="en-US" dirty="0" err="1"/>
              <a:t>chuẩn</a:t>
            </a:r>
            <a:r>
              <a:rPr lang="en-US" dirty="0"/>
              <a:t> 1 (1NF)</a:t>
            </a:r>
          </a:p>
          <a:p>
            <a:r>
              <a:rPr lang="en-US"/>
              <a:t>4.3. </a:t>
            </a:r>
            <a:r>
              <a:rPr lang="en-US" dirty="0" err="1"/>
              <a:t>Dạng</a:t>
            </a:r>
            <a:r>
              <a:rPr lang="en-US" dirty="0"/>
              <a:t> </a:t>
            </a:r>
            <a:r>
              <a:rPr lang="en-US" dirty="0" err="1"/>
              <a:t>chuẩn</a:t>
            </a:r>
            <a:r>
              <a:rPr lang="en-US" dirty="0"/>
              <a:t> 2 (2NF)</a:t>
            </a:r>
          </a:p>
          <a:p>
            <a:r>
              <a:rPr lang="en-US"/>
              <a:t>4.4. </a:t>
            </a:r>
            <a:r>
              <a:rPr lang="en-US" dirty="0" err="1"/>
              <a:t>Dạng</a:t>
            </a:r>
            <a:r>
              <a:rPr lang="en-US" dirty="0"/>
              <a:t> </a:t>
            </a:r>
            <a:r>
              <a:rPr lang="en-US" dirty="0" err="1"/>
              <a:t>chuẩn</a:t>
            </a:r>
            <a:r>
              <a:rPr lang="en-US" dirty="0"/>
              <a:t> 3 (3NF)</a:t>
            </a:r>
          </a:p>
          <a:p>
            <a:r>
              <a:rPr lang="en-US"/>
              <a:t>4.5. </a:t>
            </a:r>
            <a:r>
              <a:rPr lang="en-US" dirty="0" err="1"/>
              <a:t>Dạng</a:t>
            </a:r>
            <a:r>
              <a:rPr lang="en-US" dirty="0"/>
              <a:t> </a:t>
            </a:r>
            <a:r>
              <a:rPr lang="en-US" dirty="0" err="1"/>
              <a:t>chuẩn</a:t>
            </a:r>
            <a:r>
              <a:rPr lang="en-US" dirty="0"/>
              <a:t> Boyce-</a:t>
            </a:r>
            <a:r>
              <a:rPr lang="en-US" dirty="0" err="1"/>
              <a:t>Codd</a:t>
            </a:r>
            <a:r>
              <a:rPr lang="en-US" dirty="0"/>
              <a:t>-Kent (BCNF)</a:t>
            </a:r>
          </a:p>
          <a:p>
            <a:r>
              <a:rPr lang="en-US"/>
              <a:t>4.6. </a:t>
            </a:r>
            <a:r>
              <a:rPr lang="en-US" dirty="0" err="1"/>
              <a:t>Phụ</a:t>
            </a:r>
            <a:r>
              <a:rPr lang="en-US" dirty="0"/>
              <a:t> </a:t>
            </a:r>
            <a:r>
              <a:rPr lang="en-US" dirty="0" err="1"/>
              <a:t>thuộc</a:t>
            </a:r>
            <a:r>
              <a:rPr lang="en-US" dirty="0"/>
              <a:t> </a:t>
            </a:r>
            <a:r>
              <a:rPr lang="en-US" dirty="0" err="1"/>
              <a:t>đa</a:t>
            </a:r>
            <a:r>
              <a:rPr lang="en-US" dirty="0"/>
              <a:t> </a:t>
            </a:r>
            <a:r>
              <a:rPr lang="en-US" dirty="0" err="1"/>
              <a:t>trị</a:t>
            </a:r>
            <a:endParaRPr lang="en-US" dirty="0"/>
          </a:p>
          <a:p>
            <a:r>
              <a:rPr lang="en-US"/>
              <a:t>4.7. </a:t>
            </a:r>
            <a:r>
              <a:rPr lang="en-US" dirty="0" err="1"/>
              <a:t>Dạng</a:t>
            </a:r>
            <a:r>
              <a:rPr lang="en-US" dirty="0"/>
              <a:t> </a:t>
            </a:r>
            <a:r>
              <a:rPr lang="en-US" dirty="0" err="1"/>
              <a:t>chuẩn</a:t>
            </a:r>
            <a:r>
              <a:rPr lang="en-US" dirty="0"/>
              <a:t> 4 (4NF)</a:t>
            </a:r>
          </a:p>
          <a:p>
            <a:r>
              <a:rPr lang="en-US"/>
              <a:t>4.8. </a:t>
            </a:r>
            <a:r>
              <a:rPr lang="en-US" dirty="0" err="1"/>
              <a:t>Dạng</a:t>
            </a:r>
            <a:r>
              <a:rPr lang="en-US" dirty="0"/>
              <a:t> </a:t>
            </a:r>
            <a:r>
              <a:rPr lang="en-US" dirty="0" err="1"/>
              <a:t>chuẩn</a:t>
            </a:r>
            <a:r>
              <a:rPr lang="en-US" dirty="0"/>
              <a:t> 5 (5NF)</a:t>
            </a:r>
          </a:p>
          <a:p>
            <a:r>
              <a:rPr lang="en-US"/>
              <a:t>4.9. </a:t>
            </a:r>
            <a:r>
              <a:rPr lang="en-US" dirty="0" err="1"/>
              <a:t>Đánh</a:t>
            </a:r>
            <a:r>
              <a:rPr lang="en-US" dirty="0"/>
              <a:t> </a:t>
            </a:r>
            <a:r>
              <a:rPr lang="en-US" dirty="0" err="1"/>
              <a:t>giá</a:t>
            </a:r>
            <a:r>
              <a:rPr lang="en-US" dirty="0"/>
              <a:t> </a:t>
            </a:r>
            <a:r>
              <a:rPr lang="en-US" dirty="0" err="1"/>
              <a:t>về</a:t>
            </a:r>
            <a:r>
              <a:rPr lang="en-US" dirty="0"/>
              <a:t> </a:t>
            </a:r>
            <a:r>
              <a:rPr lang="en-US" dirty="0" err="1"/>
              <a:t>các</a:t>
            </a:r>
            <a:r>
              <a:rPr lang="en-US" dirty="0"/>
              <a:t> </a:t>
            </a:r>
            <a:r>
              <a:rPr lang="en-US" dirty="0" err="1"/>
              <a:t>dạng</a:t>
            </a:r>
            <a:r>
              <a:rPr lang="en-US" dirty="0"/>
              <a:t> </a:t>
            </a:r>
            <a:r>
              <a:rPr lang="en-US" dirty="0" err="1"/>
              <a:t>chuẩn</a:t>
            </a:r>
            <a:r>
              <a:rPr lang="en-US" dirty="0"/>
              <a:t>.</a:t>
            </a:r>
          </a:p>
          <a:p>
            <a:endParaRPr lang="en-US" dirty="0"/>
          </a:p>
        </p:txBody>
      </p:sp>
    </p:spTree>
    <p:extLst>
      <p:ext uri="{BB962C8B-B14F-4D97-AF65-F5344CB8AC3E}">
        <p14:creationId xmlns:p14="http://schemas.microsoft.com/office/powerpoint/2010/main" val="1433516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7</a:t>
            </a:r>
          </a:p>
        </p:txBody>
      </p:sp>
      <p:sp>
        <p:nvSpPr>
          <p:cNvPr id="3" name="Content Placeholder 2"/>
          <p:cNvSpPr>
            <a:spLocks noGrp="1"/>
          </p:cNvSpPr>
          <p:nvPr>
            <p:ph idx="1"/>
          </p:nvPr>
        </p:nvSpPr>
        <p:spPr/>
        <p:txBody>
          <a:bodyPr>
            <a:normAutofit lnSpcReduction="10000"/>
          </a:bodyPr>
          <a:lstStyle/>
          <a:p>
            <a:pPr algn="just"/>
            <a:r>
              <a:rPr lang="vi-VN">
                <a:solidFill>
                  <a:schemeClr val="accent2"/>
                </a:solidFill>
              </a:rPr>
              <a:t>Ví dụ:</a:t>
            </a:r>
            <a:r>
              <a:rPr lang="vi-VN"/>
              <a:t> Xét quan hệ Tồn kho như sau: TK (MSHH, MSKho, TenKho, SLT)</a:t>
            </a:r>
          </a:p>
          <a:p>
            <a:pPr algn="just"/>
            <a:r>
              <a:rPr lang="en-US"/>
              <a:t>F={ MSHH, MSKho </a:t>
            </a:r>
            <a:r>
              <a:rPr lang="en-US">
                <a:sym typeface="Wingdings" panose="05000000000000000000" pitchFamily="2" charset="2"/>
              </a:rPr>
              <a:t> SLT; MSKho  TenKho; TenKho  MsKho)</a:t>
            </a:r>
          </a:p>
          <a:p>
            <a:pPr algn="just"/>
            <a:r>
              <a:rPr lang="vi-VN"/>
              <a:t>Quan hệ tồn kho TK: có 2 khóa là {MSHH,MSKho} và {MSHH, TenKho}, đạt dạng chuẩn 3 vì chỉ có 1 thuộc tính không khóa là SLT và thuộc tính này không ptbc vào các khóa. Tuy quan hệ tồn kho đạt dạng chuẩn 3 nhưng vẫn còn sự trùng lắp thông tin trên các cột MsKho và TenKho</a:t>
            </a:r>
            <a:r>
              <a:rPr lang="en-US"/>
              <a:t>. Do đó không đạt chuẩn Boyce-Codd.</a:t>
            </a:r>
            <a:endParaRPr lang="vi-VN"/>
          </a:p>
        </p:txBody>
      </p:sp>
    </p:spTree>
    <p:extLst>
      <p:ext uri="{BB962C8B-B14F-4D97-AF65-F5344CB8AC3E}">
        <p14:creationId xmlns:p14="http://schemas.microsoft.com/office/powerpoint/2010/main" val="352516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4.6. Phụ thuộc đa trị</a:t>
            </a:r>
            <a:endParaRPr lang="en-US" dirty="0"/>
          </a:p>
        </p:txBody>
      </p:sp>
      <p:sp>
        <p:nvSpPr>
          <p:cNvPr id="3" name="Content Placeholder 2"/>
          <p:cNvSpPr>
            <a:spLocks noGrp="1"/>
          </p:cNvSpPr>
          <p:nvPr>
            <p:ph idx="1"/>
          </p:nvPr>
        </p:nvSpPr>
        <p:spPr>
          <a:xfrm>
            <a:off x="1295401" y="1810871"/>
            <a:ext cx="10266946" cy="4392705"/>
          </a:xfrm>
        </p:spPr>
        <p:txBody>
          <a:bodyPr>
            <a:normAutofit/>
          </a:bodyPr>
          <a:lstStyle/>
          <a:p>
            <a:pPr>
              <a:buFontTx/>
              <a:buNone/>
            </a:pPr>
            <a:r>
              <a:rPr lang="vi-VN"/>
              <a:t>Ví dụ: Xét quan hệ nhân viên: NhânViên(M</a:t>
            </a:r>
            <a:r>
              <a:rPr lang="en-US"/>
              <a:t>a</a:t>
            </a:r>
            <a:r>
              <a:rPr lang="vi-VN"/>
              <a:t>NV, HọTênNV, ConNV, BậcLương)</a:t>
            </a:r>
          </a:p>
          <a:p>
            <a:pPr>
              <a:buFontTx/>
              <a:buNone/>
            </a:pPr>
            <a:r>
              <a:rPr lang="vi-VN"/>
              <a:t>Ta có pth đa trị: M</a:t>
            </a:r>
            <a:r>
              <a:rPr lang="en-US"/>
              <a:t>a</a:t>
            </a:r>
            <a:r>
              <a:rPr lang="vi-VN"/>
              <a:t>NV --&gt;&gt; ConNV</a:t>
            </a:r>
            <a:endParaRPr lang="en-US"/>
          </a:p>
          <a:p>
            <a:pPr>
              <a:buFontTx/>
              <a:buNone/>
            </a:pPr>
            <a:endParaRPr lang="vi-VN"/>
          </a:p>
        </p:txBody>
      </p:sp>
      <p:pic>
        <p:nvPicPr>
          <p:cNvPr id="4" name="Picture 3"/>
          <p:cNvPicPr>
            <a:picLocks noChangeAspect="1"/>
          </p:cNvPicPr>
          <p:nvPr/>
        </p:nvPicPr>
        <p:blipFill>
          <a:blip r:embed="rId2"/>
          <a:stretch>
            <a:fillRect/>
          </a:stretch>
        </p:blipFill>
        <p:spPr>
          <a:xfrm>
            <a:off x="1175085" y="3325076"/>
            <a:ext cx="10163175" cy="3021932"/>
          </a:xfrm>
          <a:prstGeom prst="rect">
            <a:avLst/>
          </a:prstGeom>
        </p:spPr>
      </p:pic>
    </p:spTree>
    <p:extLst>
      <p:ext uri="{BB962C8B-B14F-4D97-AF65-F5344CB8AC3E}">
        <p14:creationId xmlns:p14="http://schemas.microsoft.com/office/powerpoint/2010/main" val="3236196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4.6. Phụ thuộc đa trị</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Định nghĩa: </a:t>
                </a:r>
              </a:p>
              <a:p>
                <a:pPr marL="0" indent="0">
                  <a:buNone/>
                </a:pPr>
                <a:r>
                  <a:rPr lang="en-US"/>
                  <a:t>	Cho Q(XYZ) với:</a:t>
                </a:r>
              </a:p>
              <a:p>
                <a:pPr lvl="1"/>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 ∅, </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b="0" i="1" smtClean="0">
                            <a:latin typeface="Cambria Math" panose="02040503050406030204" pitchFamily="18" charset="0"/>
                            <a:ea typeface="Cambria Math" panose="02040503050406030204" pitchFamily="18" charset="0"/>
                            <a:sym typeface="Symbol" panose="05050102010706020507" pitchFamily="18" charset="2"/>
                          </a:rPr>
                          <m:t>𝑄</m:t>
                        </m:r>
                      </m:e>
                      <m:sup>
                        <m:r>
                          <a:rPr lang="en-US" b="0" i="1" smtClean="0">
                            <a:latin typeface="Cambria Math" panose="02040503050406030204" pitchFamily="18" charset="0"/>
                            <a:ea typeface="Cambria Math" panose="02040503050406030204" pitchFamily="18" charset="0"/>
                            <a:sym typeface="Symbol" panose="05050102010706020507" pitchFamily="18" charset="2"/>
                          </a:rPr>
                          <m:t>+</m:t>
                        </m:r>
                      </m:sup>
                    </m:sSup>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sym typeface="Symbol" panose="05050102010706020507" pitchFamily="18" charset="2"/>
                      </a:rPr>
                      <m:t>𝑌</m:t>
                    </m:r>
                    <m:r>
                      <a:rPr lang="en-US" b="0" i="1" smtClean="0">
                        <a:latin typeface="Cambria Math" panose="02040503050406030204" pitchFamily="18" charset="0"/>
                        <a:ea typeface="Cambria Math" panose="02040503050406030204" pitchFamily="18" charset="0"/>
                        <a:sym typeface="Symbol" panose="05050102010706020507" pitchFamily="18" charset="2"/>
                      </a:rPr>
                      <m:t> ≠∅, </m:t>
                    </m:r>
                    <m:r>
                      <a:rPr lang="en-US" b="0" i="1" smtClean="0">
                        <a:latin typeface="Cambria Math" panose="02040503050406030204" pitchFamily="18" charset="0"/>
                        <a:ea typeface="Cambria Math" panose="02040503050406030204" pitchFamily="18" charset="0"/>
                        <a:sym typeface="Symbol" panose="05050102010706020507" pitchFamily="18" charset="2"/>
                      </a:rPr>
                      <m:t>𝑌</m:t>
                    </m:r>
                    <m:r>
                      <a:rPr lang="en-US" i="1">
                        <a:latin typeface="Cambria Math" panose="02040503050406030204" pitchFamily="18" charset="0"/>
                        <a:ea typeface="Cambria Math" panose="02040503050406030204" pitchFamily="18" charset="0"/>
                        <a:sym typeface="Symbol" panose="05050102010706020507" pitchFamily="18" charset="2"/>
                      </a:rPr>
                      <m:t></m:t>
                    </m:r>
                    <m:sSup>
                      <m:sSupPr>
                        <m:ctrlPr>
                          <a:rPr lang="en-US" i="1">
                            <a:latin typeface="Cambria Math" panose="02040503050406030204" pitchFamily="18" charset="0"/>
                            <a:ea typeface="Cambria Math" panose="02040503050406030204" pitchFamily="18" charset="0"/>
                            <a:sym typeface="Symbol" panose="05050102010706020507" pitchFamily="18" charset="2"/>
                          </a:rPr>
                        </m:ctrlPr>
                      </m:sSupPr>
                      <m:e>
                        <m:r>
                          <a:rPr lang="en-US" i="1">
                            <a:latin typeface="Cambria Math" panose="02040503050406030204" pitchFamily="18" charset="0"/>
                            <a:ea typeface="Cambria Math" panose="02040503050406030204" pitchFamily="18" charset="0"/>
                            <a:sym typeface="Symbol" panose="05050102010706020507" pitchFamily="18" charset="2"/>
                          </a:rPr>
                          <m:t>𝑄</m:t>
                        </m:r>
                      </m:e>
                      <m:sup>
                        <m:r>
                          <a:rPr lang="en-US" i="1">
                            <a:latin typeface="Cambria Math" panose="02040503050406030204" pitchFamily="18" charset="0"/>
                            <a:ea typeface="Cambria Math" panose="02040503050406030204" pitchFamily="18" charset="0"/>
                            <a:sym typeface="Symbol" panose="05050102010706020507" pitchFamily="18" charset="2"/>
                          </a:rPr>
                          <m:t>+</m:t>
                        </m:r>
                      </m:sup>
                    </m:sSup>
                  </m:oMath>
                </a14:m>
                <a:endParaRPr lang="en-US"/>
              </a:p>
              <a:p>
                <a:pPr lvl="1"/>
                <a14:m>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𝑍</m:t>
                    </m:r>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sym typeface="Symbol" panose="05050102010706020507" pitchFamily="18" charset="2"/>
                          </a:rPr>
                        </m:ctrlPr>
                      </m:sSupPr>
                      <m:e>
                        <m:r>
                          <a:rPr lang="en-US" i="1">
                            <a:latin typeface="Cambria Math" panose="02040503050406030204" pitchFamily="18" charset="0"/>
                            <a:ea typeface="Cambria Math" panose="02040503050406030204" pitchFamily="18" charset="0"/>
                            <a:sym typeface="Symbol" panose="05050102010706020507" pitchFamily="18" charset="2"/>
                          </a:rPr>
                          <m:t>𝑄</m:t>
                        </m:r>
                      </m:e>
                      <m:sup>
                        <m:r>
                          <a:rPr lang="en-US" i="1">
                            <a:latin typeface="Cambria Math" panose="02040503050406030204" pitchFamily="18" charset="0"/>
                            <a:ea typeface="Cambria Math" panose="02040503050406030204" pitchFamily="18" charset="0"/>
                            <a:sym typeface="Symbol" panose="05050102010706020507" pitchFamily="18" charset="2"/>
                          </a:rPr>
                          <m:t>+</m:t>
                        </m:r>
                      </m:sup>
                    </m:sSup>
                    <m:r>
                      <a:rPr lang="en-US" b="0" i="1" smtClean="0">
                        <a:latin typeface="Cambria Math" panose="02040503050406030204" pitchFamily="18" charset="0"/>
                        <a:ea typeface="Cambria Math" panose="02040503050406030204" pitchFamily="18" charset="0"/>
                        <a:sym typeface="Symbol" panose="05050102010706020507" pitchFamily="18" charset="2"/>
                      </a:rPr>
                      <m:t> −</m:t>
                    </m:r>
                    <m:d>
                      <m:dPr>
                        <m:ctrlPr>
                          <a:rPr lang="en-US" b="0" i="1" smtClean="0">
                            <a:latin typeface="Cambria Math" panose="02040503050406030204" pitchFamily="18" charset="0"/>
                            <a:ea typeface="Cambria Math" panose="02040503050406030204" pitchFamily="18" charset="0"/>
                            <a:sym typeface="Symbol" panose="05050102010706020507" pitchFamily="18" charset="2"/>
                          </a:rPr>
                        </m:ctrlPr>
                      </m:dPr>
                      <m:e>
                        <m:r>
                          <a:rPr lang="en-US" b="0" i="1" smtClean="0">
                            <a:latin typeface="Cambria Math" panose="02040503050406030204" pitchFamily="18" charset="0"/>
                            <a:ea typeface="Cambria Math" panose="02040503050406030204" pitchFamily="18" charset="0"/>
                            <a:sym typeface="Symbol" panose="05050102010706020507" pitchFamily="18" charset="2"/>
                          </a:rPr>
                          <m:t>𝑋</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𝑌</m:t>
                        </m:r>
                      </m:e>
                    </m:d>
                    <m:r>
                      <a:rPr lang="en-US" i="1">
                        <a:latin typeface="Cambria Math" panose="02040503050406030204" pitchFamily="18" charset="0"/>
                        <a:ea typeface="Cambria Math" panose="020405030504060302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sym typeface="Symbol" panose="05050102010706020507" pitchFamily="18" charset="2"/>
                      </a:rPr>
                      <m:t>𝑍</m:t>
                    </m:r>
                    <m:r>
                      <a:rPr lang="en-US" i="1">
                        <a:latin typeface="Cambria Math" panose="02040503050406030204" pitchFamily="18" charset="0"/>
                        <a:ea typeface="Cambria Math" panose="02040503050406030204" pitchFamily="18" charset="0"/>
                        <a:sym typeface="Symbol" panose="05050102010706020507" pitchFamily="18" charset="2"/>
                      </a:rPr>
                      <m:t> ≠∅</m:t>
                    </m:r>
                  </m:oMath>
                </a14:m>
                <a:endParaRPr lang="en-US"/>
              </a:p>
              <a:p>
                <a:pPr marL="457200" lvl="1" indent="0">
                  <a:buNone/>
                </a:pPr>
                <a:r>
                  <a:rPr lang="en-US"/>
                  <a:t>X </a:t>
                </a:r>
                <a:r>
                  <a:rPr lang="en-US">
                    <a:sym typeface="Wingdings" panose="05000000000000000000" pitchFamily="2" charset="2"/>
                  </a:rPr>
                  <a:t>-- &gt;&gt; Y là một phụ thuộc đa trị được định nghĩa trên Q nếu mỗi giá trị x của tập thuộc tính X xác định duy nhất một tập giá trị {y</a:t>
                </a:r>
                <a:r>
                  <a:rPr lang="en-US" baseline="-25000">
                    <a:sym typeface="Wingdings" panose="05000000000000000000" pitchFamily="2" charset="2"/>
                  </a:rPr>
                  <a:t>1</a:t>
                </a:r>
                <a:r>
                  <a:rPr lang="en-US">
                    <a:sym typeface="Wingdings" panose="05000000000000000000" pitchFamily="2" charset="2"/>
                  </a:rPr>
                  <a:t>, y</a:t>
                </a:r>
                <a:r>
                  <a:rPr lang="en-US" baseline="-25000">
                    <a:sym typeface="Wingdings" panose="05000000000000000000" pitchFamily="2" charset="2"/>
                  </a:rPr>
                  <a:t>2</a:t>
                </a:r>
                <a:r>
                  <a:rPr lang="en-US">
                    <a:sym typeface="Wingdings" panose="05000000000000000000" pitchFamily="2" charset="2"/>
                  </a:rPr>
                  <a:t>,…} của tập thuộc tính Y, không phụ thuộc vào các giá trị x của tập thuộc tính Z.</a:t>
                </a:r>
                <a:endParaRPr lang="en-US"/>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61" t="-2358" r="-127"/>
                </a:stretch>
              </a:blipFill>
            </p:spPr>
            <p:txBody>
              <a:bodyPr/>
              <a:lstStyle/>
              <a:p>
                <a:r>
                  <a:rPr lang="en-US">
                    <a:noFill/>
                  </a:rPr>
                  <a:t> </a:t>
                </a:r>
              </a:p>
            </p:txBody>
          </p:sp>
        </mc:Fallback>
      </mc:AlternateContent>
    </p:spTree>
    <p:extLst>
      <p:ext uri="{BB962C8B-B14F-4D97-AF65-F5344CB8AC3E}">
        <p14:creationId xmlns:p14="http://schemas.microsoft.com/office/powerpoint/2010/main" val="117671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4.6. Phụ thuộc đa trị</a:t>
            </a:r>
            <a:endParaRPr lang="en-US" dirty="0"/>
          </a:p>
        </p:txBody>
      </p:sp>
      <p:sp>
        <p:nvSpPr>
          <p:cNvPr id="3" name="Content Placeholder 2"/>
          <p:cNvSpPr>
            <a:spLocks noGrp="1"/>
          </p:cNvSpPr>
          <p:nvPr>
            <p:ph idx="1"/>
          </p:nvPr>
        </p:nvSpPr>
        <p:spPr>
          <a:xfrm>
            <a:off x="1295401" y="1654455"/>
            <a:ext cx="9601196" cy="4392705"/>
          </a:xfrm>
        </p:spPr>
        <p:txBody>
          <a:bodyPr/>
          <a:lstStyle/>
          <a:p>
            <a:pPr>
              <a:buFontTx/>
              <a:buNone/>
              <a:defRPr/>
            </a:pPr>
            <a:r>
              <a:rPr lang="vi-VN"/>
              <a:t>Ví dụ: Xét </a:t>
            </a:r>
            <a:r>
              <a:rPr lang="en-US"/>
              <a:t>lđqh</a:t>
            </a:r>
            <a:r>
              <a:rPr lang="vi-VN"/>
              <a:t> LICHTHI(</a:t>
            </a:r>
            <a:r>
              <a:rPr lang="vi-VN" u="sng"/>
              <a:t>Ngay, Giờ, Phong,</a:t>
            </a:r>
            <a:r>
              <a:rPr lang="vi-VN"/>
              <a:t> Mon)</a:t>
            </a:r>
          </a:p>
          <a:p>
            <a:pPr lvl="1">
              <a:buFontTx/>
              <a:buNone/>
              <a:defRPr/>
            </a:pPr>
            <a:r>
              <a:rPr lang="en-US"/>
              <a:t>F = {Ngay,Gio,Phong</a:t>
            </a:r>
            <a:r>
              <a:rPr lang="en-US">
                <a:sym typeface="Wingdings"/>
              </a:rPr>
              <a:t> Mon}</a:t>
            </a:r>
          </a:p>
          <a:p>
            <a:pPr lvl="1">
              <a:defRPr/>
            </a:pPr>
            <a:r>
              <a:rPr lang="vi-VN"/>
              <a:t>Nếu có qui định: Một môn thi được xếp vào những phòng cố định không phụ thuộc ngày, giờ.</a:t>
            </a:r>
            <a:endParaRPr lang="en-US"/>
          </a:p>
          <a:p>
            <a:pPr lvl="1">
              <a:defRPr/>
            </a:pPr>
            <a:r>
              <a:rPr lang="vi-VN"/>
              <a:t>Khi đó, xuất hiện một loại phụ thuộc đa trị giữa Mon và </a:t>
            </a:r>
            <a:r>
              <a:rPr lang="en-US"/>
              <a:t>Phong</a:t>
            </a:r>
            <a:r>
              <a:rPr lang="vi-VN"/>
              <a:t>:</a:t>
            </a:r>
            <a:endParaRPr lang="en-US"/>
          </a:p>
          <a:p>
            <a:pPr lvl="1">
              <a:defRPr/>
            </a:pPr>
            <a:r>
              <a:rPr lang="en-US"/>
              <a:t>Mon--&gt;&gt;Phong</a:t>
            </a:r>
            <a:endParaRPr lang="en-US">
              <a:solidFill>
                <a:schemeClr val="hlink"/>
              </a:solidFill>
              <a:latin typeface="Arial" charset="0"/>
            </a:endParaRPr>
          </a:p>
          <a:p>
            <a:pPr>
              <a:buFontTx/>
              <a:buNone/>
            </a:pPr>
            <a:endParaRPr lang="vi-VN"/>
          </a:p>
        </p:txBody>
      </p:sp>
      <p:graphicFrame>
        <p:nvGraphicFramePr>
          <p:cNvPr id="4" name="Content Placeholder 4"/>
          <p:cNvGraphicFramePr>
            <a:graphicFrameLocks/>
          </p:cNvGraphicFramePr>
          <p:nvPr>
            <p:extLst>
              <p:ext uri="{D42A27DB-BD31-4B8C-83A1-F6EECF244321}">
                <p14:modId xmlns:p14="http://schemas.microsoft.com/office/powerpoint/2010/main" val="2347616129"/>
              </p:ext>
            </p:extLst>
          </p:nvPr>
        </p:nvGraphicFramePr>
        <p:xfrm>
          <a:off x="1295400" y="4518441"/>
          <a:ext cx="4359444" cy="1854200"/>
        </p:xfrm>
        <a:graphic>
          <a:graphicData uri="http://schemas.openxmlformats.org/drawingml/2006/table">
            <a:tbl>
              <a:tblPr firstRow="1" bandRow="1">
                <a:tableStyleId>{5C22544A-7EE6-4342-B048-85BDC9FD1C3A}</a:tableStyleId>
              </a:tblPr>
              <a:tblGrid>
                <a:gridCol w="1089861">
                  <a:extLst>
                    <a:ext uri="{9D8B030D-6E8A-4147-A177-3AD203B41FA5}">
                      <a16:colId xmlns:a16="http://schemas.microsoft.com/office/drawing/2014/main" val="20000"/>
                    </a:ext>
                  </a:extLst>
                </a:gridCol>
                <a:gridCol w="1089861">
                  <a:extLst>
                    <a:ext uri="{9D8B030D-6E8A-4147-A177-3AD203B41FA5}">
                      <a16:colId xmlns:a16="http://schemas.microsoft.com/office/drawing/2014/main" val="20001"/>
                    </a:ext>
                  </a:extLst>
                </a:gridCol>
                <a:gridCol w="1089861">
                  <a:extLst>
                    <a:ext uri="{9D8B030D-6E8A-4147-A177-3AD203B41FA5}">
                      <a16:colId xmlns:a16="http://schemas.microsoft.com/office/drawing/2014/main" val="20002"/>
                    </a:ext>
                  </a:extLst>
                </a:gridCol>
                <a:gridCol w="1089861">
                  <a:extLst>
                    <a:ext uri="{9D8B030D-6E8A-4147-A177-3AD203B41FA5}">
                      <a16:colId xmlns:a16="http://schemas.microsoft.com/office/drawing/2014/main" val="20003"/>
                    </a:ext>
                  </a:extLst>
                </a:gridCol>
              </a:tblGrid>
              <a:tr h="370840">
                <a:tc>
                  <a:txBody>
                    <a:bodyPr/>
                    <a:lstStyle/>
                    <a:p>
                      <a:r>
                        <a:rPr lang="en-US"/>
                        <a:t>Mon</a:t>
                      </a:r>
                    </a:p>
                  </a:txBody>
                  <a:tcPr/>
                </a:tc>
                <a:tc>
                  <a:txBody>
                    <a:bodyPr/>
                    <a:lstStyle/>
                    <a:p>
                      <a:r>
                        <a:rPr lang="en-US"/>
                        <a:t>Phong</a:t>
                      </a:r>
                    </a:p>
                  </a:txBody>
                  <a:tcPr/>
                </a:tc>
                <a:tc>
                  <a:txBody>
                    <a:bodyPr/>
                    <a:lstStyle/>
                    <a:p>
                      <a:r>
                        <a:rPr lang="en-US"/>
                        <a:t>Ngay</a:t>
                      </a:r>
                    </a:p>
                  </a:txBody>
                  <a:tcPr/>
                </a:tc>
                <a:tc>
                  <a:txBody>
                    <a:bodyPr/>
                    <a:lstStyle/>
                    <a:p>
                      <a:r>
                        <a:rPr lang="en-US"/>
                        <a:t>Gio</a:t>
                      </a:r>
                    </a:p>
                  </a:txBody>
                  <a:tcPr/>
                </a:tc>
                <a:extLst>
                  <a:ext uri="{0D108BD9-81ED-4DB2-BD59-A6C34878D82A}">
                    <a16:rowId xmlns:a16="http://schemas.microsoft.com/office/drawing/2014/main" val="10000"/>
                  </a:ext>
                </a:extLst>
              </a:tr>
              <a:tr h="370840">
                <a:tc>
                  <a:txBody>
                    <a:bodyPr/>
                    <a:lstStyle/>
                    <a:p>
                      <a:r>
                        <a:rPr lang="en-US"/>
                        <a:t>CSDL</a:t>
                      </a:r>
                    </a:p>
                  </a:txBody>
                  <a:tcPr/>
                </a:tc>
                <a:tc>
                  <a:txBody>
                    <a:bodyPr/>
                    <a:lstStyle/>
                    <a:p>
                      <a:r>
                        <a:rPr lang="en-US"/>
                        <a:t>201</a:t>
                      </a:r>
                    </a:p>
                  </a:txBody>
                  <a:tcPr/>
                </a:tc>
                <a:tc>
                  <a:txBody>
                    <a:bodyPr/>
                    <a:lstStyle/>
                    <a:p>
                      <a:r>
                        <a:rPr lang="en-US"/>
                        <a:t>8</a:t>
                      </a:r>
                    </a:p>
                  </a:txBody>
                  <a:tcPr/>
                </a:tc>
                <a:tc>
                  <a:txBody>
                    <a:bodyPr/>
                    <a:lstStyle/>
                    <a:p>
                      <a:r>
                        <a:rPr lang="en-US"/>
                        <a:t>2</a:t>
                      </a:r>
                    </a:p>
                  </a:txBody>
                  <a:tcPr/>
                </a:tc>
                <a:extLst>
                  <a:ext uri="{0D108BD9-81ED-4DB2-BD59-A6C34878D82A}">
                    <a16:rowId xmlns:a16="http://schemas.microsoft.com/office/drawing/2014/main" val="10001"/>
                  </a:ext>
                </a:extLst>
              </a:tr>
              <a:tr h="370840">
                <a:tc>
                  <a:txBody>
                    <a:bodyPr/>
                    <a:lstStyle/>
                    <a:p>
                      <a:r>
                        <a:rPr lang="en-US"/>
                        <a:t>TKWEB</a:t>
                      </a:r>
                    </a:p>
                  </a:txBody>
                  <a:tcPr/>
                </a:tc>
                <a:tc>
                  <a:txBody>
                    <a:bodyPr/>
                    <a:lstStyle/>
                    <a:p>
                      <a:r>
                        <a:rPr lang="en-US"/>
                        <a:t>202</a:t>
                      </a:r>
                    </a:p>
                  </a:txBody>
                  <a:tcPr/>
                </a:tc>
                <a:tc>
                  <a:txBody>
                    <a:bodyPr/>
                    <a:lstStyle/>
                    <a:p>
                      <a:r>
                        <a:rPr lang="en-US"/>
                        <a:t>10</a:t>
                      </a:r>
                    </a:p>
                  </a:txBody>
                  <a:tcPr/>
                </a:tc>
                <a:tc>
                  <a:txBody>
                    <a:bodyPr/>
                    <a:lstStyle/>
                    <a:p>
                      <a:r>
                        <a:rPr lang="en-US"/>
                        <a:t>2</a:t>
                      </a:r>
                    </a:p>
                  </a:txBody>
                  <a:tcPr/>
                </a:tc>
                <a:extLst>
                  <a:ext uri="{0D108BD9-81ED-4DB2-BD59-A6C34878D82A}">
                    <a16:rowId xmlns:a16="http://schemas.microsoft.com/office/drawing/2014/main" val="10002"/>
                  </a:ext>
                </a:extLst>
              </a:tr>
              <a:tr h="370840">
                <a:tc>
                  <a:txBody>
                    <a:bodyPr/>
                    <a:lstStyle/>
                    <a:p>
                      <a:r>
                        <a:rPr lang="en-US"/>
                        <a:t>TKWEB</a:t>
                      </a:r>
                    </a:p>
                  </a:txBody>
                  <a:tcPr/>
                </a:tc>
                <a:tc>
                  <a:txBody>
                    <a:bodyPr/>
                    <a:lstStyle/>
                    <a:p>
                      <a:r>
                        <a:rPr lang="en-US"/>
                        <a:t>201</a:t>
                      </a:r>
                    </a:p>
                  </a:txBody>
                  <a:tcPr/>
                </a:tc>
                <a:tc>
                  <a:txBody>
                    <a:bodyPr/>
                    <a:lstStyle/>
                    <a:p>
                      <a:r>
                        <a:rPr lang="en-US"/>
                        <a:t>10</a:t>
                      </a:r>
                    </a:p>
                  </a:txBody>
                  <a:tcPr/>
                </a:tc>
                <a:tc>
                  <a:txBody>
                    <a:bodyPr/>
                    <a:lstStyle/>
                    <a:p>
                      <a:r>
                        <a:rPr lang="en-US"/>
                        <a:t>2</a:t>
                      </a:r>
                    </a:p>
                  </a:txBody>
                  <a:tcPr/>
                </a:tc>
                <a:extLst>
                  <a:ext uri="{0D108BD9-81ED-4DB2-BD59-A6C34878D82A}">
                    <a16:rowId xmlns:a16="http://schemas.microsoft.com/office/drawing/2014/main" val="10003"/>
                  </a:ext>
                </a:extLst>
              </a:tr>
              <a:tr h="370840">
                <a:tc>
                  <a:txBody>
                    <a:bodyPr/>
                    <a:lstStyle/>
                    <a:p>
                      <a:r>
                        <a:rPr lang="en-US"/>
                        <a:t>CSDL</a:t>
                      </a:r>
                    </a:p>
                  </a:txBody>
                  <a:tcPr/>
                </a:tc>
                <a:tc>
                  <a:txBody>
                    <a:bodyPr/>
                    <a:lstStyle/>
                    <a:p>
                      <a:r>
                        <a:rPr lang="en-US"/>
                        <a:t>203</a:t>
                      </a:r>
                    </a:p>
                  </a:txBody>
                  <a:tcPr/>
                </a:tc>
                <a:tc>
                  <a:txBody>
                    <a:bodyPr/>
                    <a:lstStyle/>
                    <a:p>
                      <a:r>
                        <a:rPr lang="en-US"/>
                        <a:t>8</a:t>
                      </a:r>
                    </a:p>
                  </a:txBody>
                  <a:tcPr/>
                </a:tc>
                <a:tc>
                  <a:txBody>
                    <a:bodyPr/>
                    <a:lstStyle/>
                    <a:p>
                      <a:r>
                        <a:rPr lang="en-US"/>
                        <a:t>2</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6276574"/>
              </p:ext>
            </p:extLst>
          </p:nvPr>
        </p:nvGraphicFramePr>
        <p:xfrm>
          <a:off x="5855368" y="4518608"/>
          <a:ext cx="4888833" cy="1107440"/>
        </p:xfrm>
        <a:graphic>
          <a:graphicData uri="http://schemas.openxmlformats.org/drawingml/2006/table">
            <a:tbl>
              <a:tblPr firstRow="1" bandRow="1">
                <a:tableStyleId>{5C22544A-7EE6-4342-B048-85BDC9FD1C3A}</a:tableStyleId>
              </a:tblPr>
              <a:tblGrid>
                <a:gridCol w="1351547">
                  <a:extLst>
                    <a:ext uri="{9D8B030D-6E8A-4147-A177-3AD203B41FA5}">
                      <a16:colId xmlns:a16="http://schemas.microsoft.com/office/drawing/2014/main" val="20000"/>
                    </a:ext>
                  </a:extLst>
                </a:gridCol>
                <a:gridCol w="1564106">
                  <a:extLst>
                    <a:ext uri="{9D8B030D-6E8A-4147-A177-3AD203B41FA5}">
                      <a16:colId xmlns:a16="http://schemas.microsoft.com/office/drawing/2014/main" val="20001"/>
                    </a:ext>
                  </a:extLst>
                </a:gridCol>
                <a:gridCol w="1973180">
                  <a:extLst>
                    <a:ext uri="{9D8B030D-6E8A-4147-A177-3AD203B41FA5}">
                      <a16:colId xmlns:a16="http://schemas.microsoft.com/office/drawing/2014/main" val="20002"/>
                    </a:ext>
                  </a:extLst>
                </a:gridCol>
              </a:tblGrid>
              <a:tr h="209711">
                <a:tc>
                  <a:txBody>
                    <a:bodyPr/>
                    <a:lstStyle/>
                    <a:p>
                      <a:r>
                        <a:rPr lang="en-US"/>
                        <a:t>X={Mon}</a:t>
                      </a:r>
                    </a:p>
                  </a:txBody>
                  <a:tcPr/>
                </a:tc>
                <a:tc>
                  <a:txBody>
                    <a:bodyPr/>
                    <a:lstStyle/>
                    <a:p>
                      <a:r>
                        <a:rPr lang="en-US"/>
                        <a:t>Y={Phong}</a:t>
                      </a:r>
                    </a:p>
                  </a:txBody>
                  <a:tcPr/>
                </a:tc>
                <a:tc>
                  <a:txBody>
                    <a:bodyPr/>
                    <a:lstStyle/>
                    <a:p>
                      <a:r>
                        <a:rPr lang="en-US"/>
                        <a:t>Z={Ngay, Gio}</a:t>
                      </a:r>
                    </a:p>
                  </a:txBody>
                  <a:tcPr/>
                </a:tc>
                <a:extLst>
                  <a:ext uri="{0D108BD9-81ED-4DB2-BD59-A6C34878D82A}">
                    <a16:rowId xmlns:a16="http://schemas.microsoft.com/office/drawing/2014/main" val="10000"/>
                  </a:ext>
                </a:extLst>
              </a:tr>
              <a:tr h="370840">
                <a:tc>
                  <a:txBody>
                    <a:bodyPr/>
                    <a:lstStyle/>
                    <a:p>
                      <a:r>
                        <a:rPr lang="en-US" dirty="0"/>
                        <a:t>CSDL</a:t>
                      </a:r>
                    </a:p>
                  </a:txBody>
                  <a:tcPr/>
                </a:tc>
                <a:tc>
                  <a:txBody>
                    <a:bodyPr/>
                    <a:lstStyle/>
                    <a:p>
                      <a:r>
                        <a:rPr lang="en-US"/>
                        <a:t>{201, 203}</a:t>
                      </a:r>
                    </a:p>
                  </a:txBody>
                  <a:tcPr/>
                </a:tc>
                <a:tc>
                  <a:txBody>
                    <a:bodyPr/>
                    <a:lstStyle/>
                    <a:p>
                      <a:r>
                        <a:rPr lang="en-US"/>
                        <a:t>{(1,8)}</a:t>
                      </a:r>
                    </a:p>
                  </a:txBody>
                  <a:tcPr/>
                </a:tc>
                <a:extLst>
                  <a:ext uri="{0D108BD9-81ED-4DB2-BD59-A6C34878D82A}">
                    <a16:rowId xmlns:a16="http://schemas.microsoft.com/office/drawing/2014/main" val="10001"/>
                  </a:ext>
                </a:extLst>
              </a:tr>
              <a:tr h="370840">
                <a:tc>
                  <a:txBody>
                    <a:bodyPr/>
                    <a:lstStyle/>
                    <a:p>
                      <a:r>
                        <a:rPr lang="en-US"/>
                        <a:t>TKWEB</a:t>
                      </a:r>
                    </a:p>
                  </a:txBody>
                  <a:tcPr/>
                </a:tc>
                <a:tc>
                  <a:txBody>
                    <a:bodyPr/>
                    <a:lstStyle/>
                    <a:p>
                      <a:r>
                        <a:rPr lang="en-US"/>
                        <a:t>{202, 201}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{(2,10)}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5292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4.6. Phụ thuộc đa trị hiển nhiên</a:t>
            </a:r>
          </a:p>
        </p:txBody>
      </p:sp>
      <p:sp>
        <p:nvSpPr>
          <p:cNvPr id="9" name="Content Placeholder 8"/>
          <p:cNvSpPr>
            <a:spLocks noGrp="1"/>
          </p:cNvSpPr>
          <p:nvPr>
            <p:ph idx="1"/>
          </p:nvPr>
        </p:nvSpPr>
        <p:spPr/>
        <p:txBody>
          <a:bodyPr>
            <a:normAutofit fontScale="92500" lnSpcReduction="10000"/>
          </a:bodyPr>
          <a:lstStyle/>
          <a:p>
            <a:r>
              <a:rPr lang="en-US">
                <a:sym typeface="Symbol" panose="05050102010706020507" pitchFamily="18" charset="2"/>
              </a:rPr>
              <a:t>Vì kiểm tra phụ thuộc đa trị rất tốn kém (có thể kéo theo một chuỗi hiệu ứng thêm/xóa), mục tiêu của DC4 là tách nhỏ các quan hệ, nhằm biến các phụ thuộc đa trị thành phụ thuộc đa trị hiển nhiên.</a:t>
            </a:r>
          </a:p>
          <a:p>
            <a:pPr algn="just"/>
            <a:r>
              <a:rPr lang="vi-VN" b="1">
                <a:solidFill>
                  <a:schemeClr val="accent2"/>
                </a:solidFill>
              </a:rPr>
              <a:t>Phụ thuộc </a:t>
            </a:r>
            <a:r>
              <a:rPr lang="en-US" b="1">
                <a:solidFill>
                  <a:schemeClr val="accent2"/>
                </a:solidFill>
              </a:rPr>
              <a:t>đa trị </a:t>
            </a:r>
            <a:r>
              <a:rPr lang="vi-VN" b="1">
                <a:solidFill>
                  <a:schemeClr val="accent2"/>
                </a:solidFill>
              </a:rPr>
              <a:t>hiển nhiên</a:t>
            </a:r>
            <a:r>
              <a:rPr lang="vi-VN" b="1"/>
              <a:t>: Phụ thuộc hàm đa trị X --&gt;&gt; Y là một Phụ thuộc hàm đa trị hiển nhiên trên Q nếu X</a:t>
            </a:r>
            <a:r>
              <a:rPr lang="vi-VN" b="1">
                <a:sym typeface="Symbol" panose="05050102010706020507" pitchFamily="18" charset="2"/>
              </a:rPr>
              <a:t>Y = Q</a:t>
            </a:r>
            <a:r>
              <a:rPr lang="vi-VN" b="1" baseline="30000">
                <a:sym typeface="Symbol" panose="05050102010706020507" pitchFamily="18" charset="2"/>
              </a:rPr>
              <a:t>+</a:t>
            </a:r>
            <a:r>
              <a:rPr lang="vi-VN" b="1">
                <a:sym typeface="Symbol" panose="05050102010706020507" pitchFamily="18" charset="2"/>
              </a:rPr>
              <a:t> (nghĩa là </a:t>
            </a:r>
            <a:r>
              <a:rPr lang="vi-VN" b="1">
                <a:solidFill>
                  <a:srgbClr val="FF0000"/>
                </a:solidFill>
                <a:sym typeface="Symbol" panose="05050102010706020507" pitchFamily="18" charset="2"/>
              </a:rPr>
              <a:t>Z = </a:t>
            </a:r>
            <a:r>
              <a:rPr lang="vi-VN" b="1">
                <a:sym typeface="Symbol" panose="05050102010706020507" pitchFamily="18" charset="2"/>
              </a:rPr>
              <a:t>)</a:t>
            </a:r>
          </a:p>
          <a:p>
            <a:pPr algn="just"/>
            <a:r>
              <a:rPr lang="en-US"/>
              <a:t>Ví dụ: Trong quan hệ PhânCông(NV, ĐềÁn)</a:t>
            </a:r>
          </a:p>
          <a:p>
            <a:pPr lvl="1" algn="just"/>
            <a:r>
              <a:rPr lang="en-US"/>
              <a:t>Với qui tắc Mỗi nhân viên phụ trách nhiều Đề án.</a:t>
            </a:r>
          </a:p>
          <a:p>
            <a:pPr lvl="1" algn="just"/>
            <a:r>
              <a:rPr lang="vi-VN"/>
              <a:t>Suy ra, ta có phụ thuộc đa trị hiển nhiên:</a:t>
            </a:r>
          </a:p>
          <a:p>
            <a:pPr lvl="2" algn="just"/>
            <a:r>
              <a:rPr lang="en-US" sz="2800"/>
              <a:t>NV --&gt;&gt; ĐềÁn	và 	ĐềÁn --&gt;&gt; NV</a:t>
            </a:r>
          </a:p>
          <a:p>
            <a:endParaRPr lang="en-US">
              <a:sym typeface="Symbol" panose="05050102010706020507" pitchFamily="18" charset="2"/>
            </a:endParaRPr>
          </a:p>
        </p:txBody>
      </p:sp>
    </p:spTree>
    <p:extLst>
      <p:ext uri="{BB962C8B-B14F-4D97-AF65-F5344CB8AC3E}">
        <p14:creationId xmlns:p14="http://schemas.microsoft.com/office/powerpoint/2010/main" val="264976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4.6. Phụ thuộc đa trị</a:t>
            </a:r>
          </a:p>
        </p:txBody>
      </p:sp>
      <p:sp>
        <p:nvSpPr>
          <p:cNvPr id="3" name="Content Placeholder 2"/>
          <p:cNvSpPr>
            <a:spLocks noGrp="1"/>
          </p:cNvSpPr>
          <p:nvPr>
            <p:ph idx="1"/>
          </p:nvPr>
        </p:nvSpPr>
        <p:spPr/>
        <p:txBody>
          <a:bodyPr>
            <a:normAutofit fontScale="92500" lnSpcReduction="10000"/>
          </a:bodyPr>
          <a:lstStyle/>
          <a:p>
            <a:pPr algn="just">
              <a:defRPr/>
            </a:pPr>
            <a:r>
              <a:rPr lang="vi-VN" sz="2600" b="1" dirty="0">
                <a:solidFill>
                  <a:schemeClr val="accent2"/>
                </a:solidFill>
              </a:rPr>
              <a:t>Nhận xét:</a:t>
            </a:r>
            <a:r>
              <a:rPr lang="vi-VN" sz="2600" b="1" dirty="0"/>
              <a:t> Nếu X--&gt;&gt; Y là một phụ thuộc đa trị thì</a:t>
            </a:r>
            <a:r>
              <a:rPr lang="en-US" sz="2600" b="1" dirty="0"/>
              <a:t>  Q(XYZ) X - &gt;</a:t>
            </a:r>
            <a:r>
              <a:rPr lang="en-US" sz="2600" b="1" dirty="0">
                <a:sym typeface="Wingdings" panose="05000000000000000000" pitchFamily="2" charset="2"/>
              </a:rPr>
              <a:t>&gt;Y</a:t>
            </a:r>
            <a:endParaRPr lang="en-US" sz="2600" b="1" dirty="0"/>
          </a:p>
          <a:p>
            <a:pPr marL="0" indent="0" algn="just">
              <a:buNone/>
              <a:defRPr/>
            </a:pPr>
            <a:r>
              <a:rPr lang="en-US" sz="2600" b="1" dirty="0"/>
              <a:t>   </a:t>
            </a:r>
            <a:r>
              <a:rPr lang="vi-VN" sz="2600" b="1" dirty="0"/>
              <a:t> Q</a:t>
            </a:r>
            <a:r>
              <a:rPr lang="en-US" sz="2600" b="1" dirty="0"/>
              <a:t>1</a:t>
            </a:r>
            <a:r>
              <a:rPr lang="vi-VN" sz="2600" b="1" dirty="0"/>
              <a:t>[X,Y]</a:t>
            </a:r>
            <a:r>
              <a:rPr lang="en-US" sz="2600" b="1" dirty="0"/>
              <a:t>,   </a:t>
            </a:r>
            <a:r>
              <a:rPr lang="vi-VN" sz="2600" b="1" dirty="0"/>
              <a:t>Q</a:t>
            </a:r>
            <a:r>
              <a:rPr lang="en-US" sz="2600" b="1" dirty="0"/>
              <a:t>2</a:t>
            </a:r>
            <a:r>
              <a:rPr lang="vi-VN" sz="2600" b="1" dirty="0"/>
              <a:t>[X,Z] = Q</a:t>
            </a:r>
            <a:r>
              <a:rPr lang="en-US" sz="2600" b="1" dirty="0"/>
              <a:t> </a:t>
            </a:r>
            <a:endParaRPr lang="vi-VN" sz="2600" b="1" dirty="0"/>
          </a:p>
          <a:p>
            <a:pPr lvl="1" algn="just">
              <a:buFontTx/>
              <a:buNone/>
              <a:defRPr/>
            </a:pPr>
            <a:r>
              <a:rPr lang="vi-VN" sz="2600" dirty="0"/>
              <a:t>Vậy với phụ thuộc đa trị X--&gt;&gt; Y thì kết nối tr</a:t>
            </a:r>
            <a:r>
              <a:rPr lang="en-US" sz="2600" dirty="0"/>
              <a:t>ê</a:t>
            </a:r>
            <a:r>
              <a:rPr lang="vi-VN" sz="2600" dirty="0"/>
              <a:t>n kh</a:t>
            </a:r>
            <a:r>
              <a:rPr lang="en-US" sz="2600" dirty="0"/>
              <a:t>ô</a:t>
            </a:r>
            <a:r>
              <a:rPr lang="vi-VN" sz="2600" dirty="0"/>
              <a:t>ng dư thừa thông tin, hay n</a:t>
            </a:r>
            <a:r>
              <a:rPr lang="en-US" sz="2600" dirty="0" err="1"/>
              <a:t>ói</a:t>
            </a:r>
            <a:r>
              <a:rPr lang="vi-VN" sz="2600" dirty="0"/>
              <a:t> cách khác phân r</a:t>
            </a:r>
            <a:r>
              <a:rPr lang="en-US" sz="2600" dirty="0"/>
              <a:t>ã</a:t>
            </a:r>
            <a:r>
              <a:rPr lang="vi-VN" sz="2600" dirty="0"/>
              <a:t> tr</a:t>
            </a:r>
            <a:r>
              <a:rPr lang="en-US" sz="2600" dirty="0"/>
              <a:t>ê</a:t>
            </a:r>
            <a:r>
              <a:rPr lang="vi-VN" sz="2600" dirty="0"/>
              <a:t>n (Q th</a:t>
            </a:r>
            <a:r>
              <a:rPr lang="en-US" sz="2600" dirty="0"/>
              <a:t>à</a:t>
            </a:r>
            <a:r>
              <a:rPr lang="vi-VN" sz="2600" dirty="0"/>
              <a:t>nh Q[X,Y], Q[X, Z]) kh</a:t>
            </a:r>
            <a:r>
              <a:rPr lang="en-US" sz="2600" dirty="0"/>
              <a:t>ô</a:t>
            </a:r>
            <a:r>
              <a:rPr lang="vi-VN" sz="2600" dirty="0"/>
              <a:t>ng mất m</a:t>
            </a:r>
            <a:r>
              <a:rPr lang="en-US" sz="2600" dirty="0" err="1"/>
              <a:t>át</a:t>
            </a:r>
            <a:r>
              <a:rPr lang="vi-VN" sz="2600" dirty="0"/>
              <a:t> th</a:t>
            </a:r>
            <a:r>
              <a:rPr lang="en-US" sz="2600" dirty="0"/>
              <a:t>ô</a:t>
            </a:r>
            <a:r>
              <a:rPr lang="vi-VN" sz="2600" dirty="0"/>
              <a:t>ng tin</a:t>
            </a:r>
            <a:r>
              <a:rPr lang="en-US" sz="2600" dirty="0"/>
              <a:t>)</a:t>
            </a:r>
            <a:r>
              <a:rPr lang="vi-VN" sz="2600" dirty="0"/>
              <a:t>.</a:t>
            </a:r>
          </a:p>
          <a:p>
            <a:pPr algn="just">
              <a:defRPr/>
            </a:pPr>
            <a:r>
              <a:rPr lang="vi-VN" sz="2600" b="1" dirty="0">
                <a:solidFill>
                  <a:schemeClr val="accent2"/>
                </a:solidFill>
              </a:rPr>
              <a:t>Cách Kiểm tra PT đa tr</a:t>
            </a:r>
            <a:r>
              <a:rPr lang="en-US" sz="2600" b="1" dirty="0">
                <a:solidFill>
                  <a:schemeClr val="accent2"/>
                </a:solidFill>
              </a:rPr>
              <a:t>ị</a:t>
            </a:r>
            <a:r>
              <a:rPr lang="vi-VN" sz="2600" b="1" dirty="0">
                <a:solidFill>
                  <a:schemeClr val="accent2"/>
                </a:solidFill>
              </a:rPr>
              <a:t>:</a:t>
            </a:r>
            <a:endParaRPr lang="en-US" sz="2600" b="1" dirty="0">
              <a:solidFill>
                <a:schemeClr val="accent2"/>
              </a:solidFill>
            </a:endParaRPr>
          </a:p>
          <a:p>
            <a:pPr lvl="1" algn="just">
              <a:defRPr/>
            </a:pPr>
            <a:r>
              <a:rPr lang="vi-VN" sz="2600" dirty="0"/>
              <a:t>Biến đổi các pt đa trị không hiển nhiên trong một cấu trúc này thành pt đa trị hiển nhiên trong 1 cấu trúc khác</a:t>
            </a:r>
          </a:p>
          <a:p>
            <a:pPr lvl="1" algn="just">
              <a:defRPr/>
            </a:pPr>
            <a:r>
              <a:rPr lang="vi-VN" sz="2200" dirty="0"/>
              <a:t>Ví dụ: Trên Q(X,Y,Z) có pthđt không hiển nhiên X --&gt;&gt; Y</a:t>
            </a:r>
          </a:p>
          <a:p>
            <a:pPr lvl="1" algn="just">
              <a:buFontTx/>
              <a:buNone/>
              <a:defRPr/>
            </a:pPr>
            <a:r>
              <a:rPr lang="fr-FR" sz="2600" dirty="0"/>
              <a:t>ta </a:t>
            </a:r>
            <a:r>
              <a:rPr lang="fr-FR" sz="2600" dirty="0" err="1"/>
              <a:t>tạo</a:t>
            </a:r>
            <a:r>
              <a:rPr lang="fr-FR" sz="2600" dirty="0"/>
              <a:t> ra </a:t>
            </a:r>
            <a:r>
              <a:rPr lang="fr-FR" sz="2600" dirty="0" err="1"/>
              <a:t>cấu</a:t>
            </a:r>
            <a:r>
              <a:rPr lang="fr-FR" sz="2600" dirty="0"/>
              <a:t> </a:t>
            </a:r>
            <a:r>
              <a:rPr lang="fr-FR" sz="2600" dirty="0" err="1"/>
              <a:t>trúc</a:t>
            </a:r>
            <a:r>
              <a:rPr lang="fr-FR" sz="2600" dirty="0"/>
              <a:t>: C = {Q1(X,Y); Q2(X,Z) }</a:t>
            </a:r>
          </a:p>
        </p:txBody>
      </p:sp>
    </p:spTree>
    <p:extLst>
      <p:ext uri="{BB962C8B-B14F-4D97-AF65-F5344CB8AC3E}">
        <p14:creationId xmlns:p14="http://schemas.microsoft.com/office/powerpoint/2010/main" val="716336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4.7. Dạng chuẩn 4 (4NF)</a:t>
            </a:r>
          </a:p>
        </p:txBody>
      </p:sp>
      <p:sp>
        <p:nvSpPr>
          <p:cNvPr id="4" name="Rectangle 4"/>
          <p:cNvSpPr>
            <a:spLocks noChangeArrowheads="1"/>
          </p:cNvSpPr>
          <p:nvPr/>
        </p:nvSpPr>
        <p:spPr bwMode="auto">
          <a:xfrm>
            <a:off x="3072063" y="1828800"/>
            <a:ext cx="6781800" cy="4419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3" panose="05040102010807070707" pitchFamily="18" charset="2"/>
              <a:buChar char="Ê"/>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r>
              <a:rPr lang="en-US" sz="2800" baseline="0"/>
              <a:t>DC 1</a:t>
            </a:r>
          </a:p>
        </p:txBody>
      </p:sp>
      <p:sp>
        <p:nvSpPr>
          <p:cNvPr id="5" name="Rectangle 5"/>
          <p:cNvSpPr>
            <a:spLocks noChangeArrowheads="1"/>
          </p:cNvSpPr>
          <p:nvPr/>
        </p:nvSpPr>
        <p:spPr bwMode="auto">
          <a:xfrm>
            <a:off x="3605463" y="2286000"/>
            <a:ext cx="5486400" cy="3657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3" panose="05040102010807070707" pitchFamily="18" charset="2"/>
              <a:buChar char="Ê"/>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r>
              <a:rPr lang="en-US" sz="2800" baseline="0"/>
              <a:t>DC 2</a:t>
            </a:r>
          </a:p>
        </p:txBody>
      </p:sp>
      <p:sp>
        <p:nvSpPr>
          <p:cNvPr id="6" name="Rectangle 6"/>
          <p:cNvSpPr>
            <a:spLocks noChangeArrowheads="1"/>
          </p:cNvSpPr>
          <p:nvPr/>
        </p:nvSpPr>
        <p:spPr bwMode="auto">
          <a:xfrm>
            <a:off x="4291263" y="2819400"/>
            <a:ext cx="4495800" cy="2743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3" panose="05040102010807070707" pitchFamily="18" charset="2"/>
              <a:buChar char="Ê"/>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r>
              <a:rPr lang="en-US" sz="2800" baseline="0"/>
              <a:t>DC 3</a:t>
            </a:r>
          </a:p>
        </p:txBody>
      </p:sp>
      <p:sp>
        <p:nvSpPr>
          <p:cNvPr id="7" name="Rectangle 7"/>
          <p:cNvSpPr>
            <a:spLocks noChangeArrowheads="1"/>
          </p:cNvSpPr>
          <p:nvPr/>
        </p:nvSpPr>
        <p:spPr bwMode="auto">
          <a:xfrm>
            <a:off x="4824663" y="3352800"/>
            <a:ext cx="3124200" cy="1752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3" panose="05040102010807070707" pitchFamily="18" charset="2"/>
              <a:buChar char="Ê"/>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r>
              <a:rPr lang="en-US" sz="2800" baseline="0"/>
              <a:t>DC BCK</a:t>
            </a:r>
          </a:p>
        </p:txBody>
      </p:sp>
      <p:sp>
        <p:nvSpPr>
          <p:cNvPr id="8" name="Rectangle 8"/>
          <p:cNvSpPr>
            <a:spLocks noChangeArrowheads="1"/>
          </p:cNvSpPr>
          <p:nvPr/>
        </p:nvSpPr>
        <p:spPr bwMode="auto">
          <a:xfrm>
            <a:off x="5358063" y="3886200"/>
            <a:ext cx="2057400" cy="838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50000"/>
              </a:spcBef>
              <a:buChar char="•"/>
              <a:defRPr sz="2600" b="1">
                <a:solidFill>
                  <a:schemeClr val="tx2"/>
                </a:solidFill>
                <a:latin typeface="Arial" panose="020B0604020202020204" pitchFamily="34" charset="0"/>
              </a:defRPr>
            </a:lvl1pPr>
            <a:lvl2pPr marL="742950" indent="-285750">
              <a:spcBef>
                <a:spcPct val="50000"/>
              </a:spcBef>
              <a:buChar char="–"/>
              <a:defRPr sz="2400">
                <a:solidFill>
                  <a:schemeClr val="tx2"/>
                </a:solidFill>
                <a:latin typeface="Arial" panose="020B0604020202020204" pitchFamily="34" charset="0"/>
              </a:defRPr>
            </a:lvl2pPr>
            <a:lvl3pPr marL="1143000" indent="-228600">
              <a:spcBef>
                <a:spcPct val="50000"/>
              </a:spcBef>
              <a:buClr>
                <a:schemeClr val="accent2"/>
              </a:buClr>
              <a:buFont typeface="Wingdings 3" panose="05040102010807070707" pitchFamily="18" charset="2"/>
              <a:buChar char="Ê"/>
              <a:defRPr sz="2000">
                <a:solidFill>
                  <a:schemeClr val="tx2"/>
                </a:solidFill>
                <a:latin typeface="Arial" panose="020B0604020202020204" pitchFamily="34" charset="0"/>
              </a:defRPr>
            </a:lvl3pPr>
            <a:lvl4pPr marL="1600200" indent="-228600">
              <a:spcBef>
                <a:spcPct val="20000"/>
              </a:spcBef>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FontTx/>
              <a:buNone/>
            </a:pPr>
            <a:r>
              <a:rPr lang="en-US" sz="2800" baseline="0"/>
              <a:t>DC 4</a:t>
            </a:r>
          </a:p>
        </p:txBody>
      </p:sp>
    </p:spTree>
    <p:extLst>
      <p:ext uri="{BB962C8B-B14F-4D97-AF65-F5344CB8AC3E}">
        <p14:creationId xmlns:p14="http://schemas.microsoft.com/office/powerpoint/2010/main" val="624077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Dạng chuẩn 4 (4NF)</a:t>
            </a:r>
          </a:p>
        </p:txBody>
      </p:sp>
      <p:sp>
        <p:nvSpPr>
          <p:cNvPr id="3" name="Content Placeholder 2"/>
          <p:cNvSpPr>
            <a:spLocks noGrp="1"/>
          </p:cNvSpPr>
          <p:nvPr>
            <p:ph idx="1"/>
          </p:nvPr>
        </p:nvSpPr>
        <p:spPr/>
        <p:txBody>
          <a:bodyPr/>
          <a:lstStyle/>
          <a:p>
            <a:pPr algn="just"/>
            <a:r>
              <a:rPr lang="vi-VN"/>
              <a:t>Mục đích của dạng chuẩn 4: là</a:t>
            </a:r>
            <a:r>
              <a:rPr lang="en-US"/>
              <a:t> </a:t>
            </a:r>
            <a:r>
              <a:rPr lang="vi-VN"/>
              <a:t>không cho phép xuất hiện ptđt không hiển nhiên trên một quan hệ. Nếu có, cần tách nhỏ các quan hệ nhằm biến các ptđt không hiển nhiên thành hiển nhiên trong các quan hệ mới để không cần kiểm tra nữa.</a:t>
            </a:r>
            <a:endParaRPr lang="en-US"/>
          </a:p>
        </p:txBody>
      </p:sp>
    </p:spTree>
    <p:extLst>
      <p:ext uri="{BB962C8B-B14F-4D97-AF65-F5344CB8AC3E}">
        <p14:creationId xmlns:p14="http://schemas.microsoft.com/office/powerpoint/2010/main" val="898772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Dạng chuẩn 4 (4NF)</a:t>
            </a:r>
          </a:p>
        </p:txBody>
      </p:sp>
      <p:sp>
        <p:nvSpPr>
          <p:cNvPr id="3" name="Content Placeholder 2"/>
          <p:cNvSpPr>
            <a:spLocks noGrp="1"/>
          </p:cNvSpPr>
          <p:nvPr>
            <p:ph idx="1"/>
          </p:nvPr>
        </p:nvSpPr>
        <p:spPr/>
        <p:txBody>
          <a:bodyPr/>
          <a:lstStyle/>
          <a:p>
            <a:pPr algn="just"/>
            <a:r>
              <a:rPr lang="fr-FR" sz="2600"/>
              <a:t>Ví dụ: Xét cấu trúc LICHTHI(</a:t>
            </a:r>
            <a:r>
              <a:rPr lang="fr-FR" sz="2600" u="sng"/>
              <a:t>Ngay, Giờ, Phong,</a:t>
            </a:r>
            <a:r>
              <a:rPr lang="fr-FR" sz="2600"/>
              <a:t> Mon)</a:t>
            </a:r>
            <a:r>
              <a:rPr lang="fr-FR" sz="2600" u="sng"/>
              <a:t> </a:t>
            </a:r>
          </a:p>
          <a:p>
            <a:pPr lvl="2" algn="just"/>
            <a:r>
              <a:rPr lang="fr-FR" sz="2600"/>
              <a:t>Có F={ Ngay, Giờ, Phòng </a:t>
            </a:r>
            <a:r>
              <a:rPr lang="en-US" sz="2600">
                <a:sym typeface="Wingdings" panose="05000000000000000000" pitchFamily="2" charset="2"/>
              </a:rPr>
              <a:t></a:t>
            </a:r>
            <a:r>
              <a:rPr lang="fr-FR" sz="2600">
                <a:sym typeface="Wingdings" panose="05000000000000000000" pitchFamily="2" charset="2"/>
              </a:rPr>
              <a:t> Mon ; f1:Mon--&gt;&gt;Phong}</a:t>
            </a:r>
          </a:p>
          <a:p>
            <a:pPr algn="just"/>
            <a:r>
              <a:rPr lang="vi-VN" sz="2600"/>
              <a:t>LichThi không đạt dạng chuẩn 4. Nếu ta tách thành 2 quan hệ:</a:t>
            </a:r>
          </a:p>
          <a:p>
            <a:pPr lvl="2" algn="just"/>
            <a:r>
              <a:rPr lang="fr-FR" sz="2600"/>
              <a:t>LT1(</a:t>
            </a:r>
            <a:r>
              <a:rPr lang="fr-FR" sz="2600" u="sng"/>
              <a:t>Mon, Phong)</a:t>
            </a:r>
            <a:r>
              <a:rPr lang="fr-FR" sz="2600"/>
              <a:t>			FLT1 = { f1:Mon--&gt;&gt;Phong}</a:t>
            </a:r>
          </a:p>
          <a:p>
            <a:pPr lvl="2" algn="just"/>
            <a:r>
              <a:rPr lang="fr-FR" sz="2600"/>
              <a:t>LT2(</a:t>
            </a:r>
            <a:r>
              <a:rPr lang="fr-FR" sz="2600" u="sng"/>
              <a:t>Ngay, Gio, Mon)</a:t>
            </a:r>
            <a:r>
              <a:rPr lang="fr-FR" sz="2600"/>
              <a:t> 	FLT2 = </a:t>
            </a:r>
            <a:r>
              <a:rPr lang="en-US" sz="2600">
                <a:sym typeface="Symbol" panose="05050102010706020507" pitchFamily="18" charset="2"/>
              </a:rPr>
              <a:t></a:t>
            </a:r>
            <a:endParaRPr lang="fr-FR" sz="2600">
              <a:sym typeface="Symbol" panose="05050102010706020507" pitchFamily="18" charset="2"/>
            </a:endParaRPr>
          </a:p>
          <a:p>
            <a:pPr algn="just"/>
            <a:r>
              <a:rPr lang="vi-VN" sz="2600"/>
              <a:t>Quan hệ LT1 có khoá là {Mon, Phong} và chỉ có ptđt hiển nhiên là Mon --&gt;&gt;Phong nên đạt dạng chuẩn 4.</a:t>
            </a:r>
          </a:p>
          <a:p>
            <a:pPr algn="just"/>
            <a:endParaRPr lang="en-US"/>
          </a:p>
        </p:txBody>
      </p:sp>
    </p:spTree>
    <p:extLst>
      <p:ext uri="{BB962C8B-B14F-4D97-AF65-F5344CB8AC3E}">
        <p14:creationId xmlns:p14="http://schemas.microsoft.com/office/powerpoint/2010/main" val="200618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Dạng chuẩn 4 (4NF)</a:t>
            </a:r>
          </a:p>
        </p:txBody>
      </p:sp>
      <p:sp>
        <p:nvSpPr>
          <p:cNvPr id="3" name="Content Placeholder 2"/>
          <p:cNvSpPr>
            <a:spLocks noGrp="1"/>
          </p:cNvSpPr>
          <p:nvPr>
            <p:ph idx="1"/>
          </p:nvPr>
        </p:nvSpPr>
        <p:spPr/>
        <p:txBody>
          <a:bodyPr/>
          <a:lstStyle/>
          <a:p>
            <a:pPr>
              <a:defRPr/>
            </a:pPr>
            <a:r>
              <a:rPr lang="fr-FR" b="1"/>
              <a:t>Giới hạn của DC4:</a:t>
            </a:r>
          </a:p>
          <a:p>
            <a:pPr marL="0" indent="0">
              <a:buNone/>
            </a:pPr>
            <a:r>
              <a:rPr lang="en-US"/>
              <a:t>Việc tách nhỏ các quan hệ để đạt DC 4 có thể làm cho việc kiểm tra một số PTH trở nên tốn kém hơn (phải kết trên nhiều quan hệ).</a:t>
            </a:r>
          </a:p>
          <a:p>
            <a:pPr algn="just"/>
            <a:endParaRPr lang="en-US"/>
          </a:p>
        </p:txBody>
      </p:sp>
    </p:spTree>
    <p:extLst>
      <p:ext uri="{BB962C8B-B14F-4D97-AF65-F5344CB8AC3E}">
        <p14:creationId xmlns:p14="http://schemas.microsoft.com/office/powerpoint/2010/main" val="14749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4.1. Dạng chuẩn của lược đồ quan hệ</a:t>
            </a:r>
          </a:p>
        </p:txBody>
      </p:sp>
      <p:sp>
        <p:nvSpPr>
          <p:cNvPr id="3" name="Content Placeholder 2"/>
          <p:cNvSpPr>
            <a:spLocks noGrp="1"/>
          </p:cNvSpPr>
          <p:nvPr>
            <p:ph idx="1"/>
          </p:nvPr>
        </p:nvSpPr>
        <p:spPr/>
        <p:txBody>
          <a:bodyPr>
            <a:normAutofit lnSpcReduction="10000"/>
          </a:bodyPr>
          <a:lstStyle/>
          <a:p>
            <a:pPr marL="457220" indent="-457220">
              <a:lnSpc>
                <a:spcPct val="90000"/>
              </a:lnSpc>
              <a:defRPr/>
            </a:pPr>
            <a:r>
              <a:rPr lang="en-US"/>
              <a:t>Khi thiết kế một hệ thống thông tin (HTTT), thì việc lập lược đồ CSDL đạt đến một tiêu chuẩn nào đó là một việc làm quan trọng. Chất lượng của HTTT phụ thuộc rất nhiều vào lược đồ CSDL này.</a:t>
            </a:r>
          </a:p>
          <a:p>
            <a:pPr marL="457220" indent="-457220">
              <a:lnSpc>
                <a:spcPct val="90000"/>
              </a:lnSpc>
              <a:defRPr/>
            </a:pPr>
            <a:r>
              <a:rPr lang="en-US"/>
              <a:t>Chất lượng thiết kế của một lược đồ csdl có thể đánh giá dựa trên nhiều tiêu chuẩn trong đó</a:t>
            </a:r>
          </a:p>
          <a:p>
            <a:pPr marL="914420" lvl="1" indent="-457220">
              <a:lnSpc>
                <a:spcPct val="90000"/>
              </a:lnSpc>
              <a:defRPr/>
            </a:pPr>
            <a:r>
              <a:rPr lang="en-US" b="1">
                <a:solidFill>
                  <a:schemeClr val="tx1"/>
                </a:solidFill>
              </a:rPr>
              <a:t>Sự trùng lắp thông tin </a:t>
            </a:r>
            <a:endParaRPr lang="en-US">
              <a:solidFill>
                <a:schemeClr val="tx1"/>
              </a:solidFill>
            </a:endParaRPr>
          </a:p>
          <a:p>
            <a:pPr marL="914420" lvl="1" indent="-457220">
              <a:lnSpc>
                <a:spcPct val="90000"/>
              </a:lnSpc>
              <a:defRPr/>
            </a:pPr>
            <a:r>
              <a:rPr lang="en-US" b="1">
                <a:solidFill>
                  <a:schemeClr val="tx1"/>
                </a:solidFill>
              </a:rPr>
              <a:t>Chi phí kiểm tra các ràng buộc toàn vẹn</a:t>
            </a:r>
          </a:p>
          <a:p>
            <a:pPr marL="914420" lvl="1" indent="-457220">
              <a:lnSpc>
                <a:spcPct val="90000"/>
              </a:lnSpc>
              <a:defRPr/>
            </a:pPr>
            <a:r>
              <a:rPr lang="en-US">
                <a:solidFill>
                  <a:schemeClr val="tx1"/>
                </a:solidFill>
              </a:rPr>
              <a:t>Bảo toàn qui tắc quản lý.</a:t>
            </a:r>
          </a:p>
          <a:p>
            <a:pPr marL="914420" lvl="1" indent="-457220">
              <a:lnSpc>
                <a:spcPct val="90000"/>
              </a:lnSpc>
              <a:defRPr/>
            </a:pPr>
            <a:r>
              <a:rPr lang="en-US">
                <a:solidFill>
                  <a:schemeClr val="tx1"/>
                </a:solidFill>
              </a:rPr>
              <a:t>Bảo toàn thông tin</a:t>
            </a:r>
          </a:p>
          <a:p>
            <a:pPr marL="914420" lvl="1" indent="-457220">
              <a:lnSpc>
                <a:spcPct val="90000"/>
              </a:lnSpc>
              <a:defRPr/>
            </a:pPr>
            <a:endParaRPr lang="en-US" dirty="0"/>
          </a:p>
        </p:txBody>
      </p:sp>
    </p:spTree>
    <p:extLst>
      <p:ext uri="{BB962C8B-B14F-4D97-AF65-F5344CB8AC3E}">
        <p14:creationId xmlns:p14="http://schemas.microsoft.com/office/powerpoint/2010/main" val="4058228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a:t>
            </a:r>
          </a:p>
        </p:txBody>
      </p:sp>
      <p:sp>
        <p:nvSpPr>
          <p:cNvPr id="3" name="Content Placeholder 2"/>
          <p:cNvSpPr>
            <a:spLocks noGrp="1"/>
          </p:cNvSpPr>
          <p:nvPr>
            <p:ph idx="1"/>
          </p:nvPr>
        </p:nvSpPr>
        <p:spPr/>
        <p:txBody>
          <a:bodyPr>
            <a:normAutofit fontScale="70000" lnSpcReduction="20000"/>
          </a:bodyPr>
          <a:lstStyle/>
          <a:p>
            <a:pPr marL="660431" indent="-660431">
              <a:defRPr/>
            </a:pPr>
            <a:r>
              <a:rPr lang="en-US" sz="3466" dirty="0"/>
              <a:t>Cho </a:t>
            </a:r>
            <a:r>
              <a:rPr lang="en-US" sz="3466" dirty="0" err="1"/>
              <a:t>biết</a:t>
            </a:r>
            <a:r>
              <a:rPr lang="en-US" sz="3466" dirty="0"/>
              <a:t> </a:t>
            </a:r>
            <a:r>
              <a:rPr lang="en-US" sz="3466" dirty="0" err="1"/>
              <a:t>dạng</a:t>
            </a:r>
            <a:r>
              <a:rPr lang="en-US" sz="3466" dirty="0"/>
              <a:t> </a:t>
            </a:r>
            <a:r>
              <a:rPr lang="en-US" sz="3466" dirty="0" err="1"/>
              <a:t>chuẩn</a:t>
            </a:r>
            <a:r>
              <a:rPr lang="en-US" sz="3466" dirty="0"/>
              <a:t> </a:t>
            </a:r>
            <a:r>
              <a:rPr lang="en-US" sz="3466" dirty="0" err="1"/>
              <a:t>của</a:t>
            </a:r>
            <a:r>
              <a:rPr lang="en-US" sz="3466" dirty="0"/>
              <a:t> </a:t>
            </a:r>
            <a:r>
              <a:rPr lang="en-US" sz="3466" dirty="0" err="1"/>
              <a:t>các</a:t>
            </a:r>
            <a:r>
              <a:rPr lang="en-US" sz="3466" dirty="0"/>
              <a:t> </a:t>
            </a:r>
            <a:r>
              <a:rPr lang="en-US" sz="3466" dirty="0" err="1"/>
              <a:t>lược</a:t>
            </a:r>
            <a:r>
              <a:rPr lang="en-US" sz="3466" dirty="0"/>
              <a:t> </a:t>
            </a:r>
            <a:r>
              <a:rPr lang="en-US" sz="3466" dirty="0" err="1"/>
              <a:t>đồ</a:t>
            </a:r>
            <a:r>
              <a:rPr lang="en-US" sz="3466" dirty="0"/>
              <a:t> </a:t>
            </a:r>
            <a:r>
              <a:rPr lang="en-US" sz="3466" dirty="0" err="1"/>
              <a:t>sau</a:t>
            </a:r>
            <a:r>
              <a:rPr lang="en-US" sz="3466" dirty="0"/>
              <a:t>:</a:t>
            </a:r>
          </a:p>
          <a:p>
            <a:pPr marL="1043565" lvl="1" indent="-584227">
              <a:buFont typeface="Arial" panose="020B0604020202020204" pitchFamily="34" charset="0"/>
              <a:buAutoNum type="alphaLcParenR"/>
              <a:defRPr/>
            </a:pPr>
            <a:r>
              <a:rPr lang="en-US" sz="3067" dirty="0"/>
              <a:t>Q(ABCDEG)</a:t>
            </a:r>
          </a:p>
          <a:p>
            <a:pPr marL="1403414" lvl="2" indent="-508023">
              <a:buNone/>
              <a:defRPr/>
            </a:pPr>
            <a:r>
              <a:rPr lang="en-US" sz="2667" dirty="0"/>
              <a:t>	F = {A</a:t>
            </a:r>
            <a:r>
              <a:rPr lang="en-US" sz="2667" dirty="0">
                <a:sym typeface="Wingdings" panose="05000000000000000000" pitchFamily="2" charset="2"/>
              </a:rPr>
              <a:t> BC; CDE; EG</a:t>
            </a:r>
            <a:r>
              <a:rPr lang="en-US" sz="2667" dirty="0"/>
              <a:t>}</a:t>
            </a:r>
          </a:p>
          <a:p>
            <a:pPr marL="1043565" lvl="1" indent="-584227">
              <a:buFont typeface="Arial" panose="020B0604020202020204" pitchFamily="34" charset="0"/>
              <a:buAutoNum type="alphaLcParenR"/>
              <a:defRPr/>
            </a:pPr>
            <a:r>
              <a:rPr lang="en-US" sz="3067" dirty="0"/>
              <a:t>Q(ABCDEGH)</a:t>
            </a:r>
          </a:p>
          <a:p>
            <a:pPr marL="1043565" lvl="1" indent="-584227">
              <a:buNone/>
              <a:defRPr/>
            </a:pPr>
            <a:r>
              <a:rPr lang="en-US" sz="3067" dirty="0"/>
              <a:t>		  F= {C</a:t>
            </a:r>
            <a:r>
              <a:rPr lang="en-US" sz="3067" dirty="0">
                <a:sym typeface="Wingdings" panose="05000000000000000000" pitchFamily="2" charset="2"/>
              </a:rPr>
              <a:t> AB; D E; B G</a:t>
            </a:r>
            <a:r>
              <a:rPr lang="en-US" sz="3067" dirty="0"/>
              <a:t>}</a:t>
            </a:r>
          </a:p>
          <a:p>
            <a:pPr marL="1043565" lvl="1" indent="-584227">
              <a:buFont typeface="Arial" panose="020B0604020202020204" pitchFamily="34" charset="0"/>
              <a:buAutoNum type="alphaLcParenR" startAt="3"/>
              <a:defRPr/>
            </a:pPr>
            <a:r>
              <a:rPr lang="en-US" sz="3067" dirty="0"/>
              <a:t>Q(ABCDEGH)</a:t>
            </a:r>
          </a:p>
          <a:p>
            <a:pPr marL="1403414" lvl="2" indent="-508023">
              <a:buNone/>
              <a:defRPr/>
            </a:pPr>
            <a:r>
              <a:rPr lang="en-US" sz="2667" dirty="0"/>
              <a:t>	F= {A</a:t>
            </a:r>
            <a:r>
              <a:rPr lang="en-US" sz="2667" dirty="0">
                <a:sym typeface="Wingdings" panose="05000000000000000000" pitchFamily="2" charset="2"/>
              </a:rPr>
              <a:t> BC; D E; G H</a:t>
            </a:r>
            <a:r>
              <a:rPr lang="en-US" sz="2667" dirty="0"/>
              <a:t>}</a:t>
            </a:r>
          </a:p>
          <a:p>
            <a:pPr marL="1043565" lvl="1" indent="-584227">
              <a:buFont typeface="Arial" panose="020B0604020202020204" pitchFamily="34" charset="0"/>
              <a:buAutoNum type="alphaLcParenR" startAt="3"/>
              <a:defRPr/>
            </a:pPr>
            <a:r>
              <a:rPr lang="en-US" sz="3067" dirty="0"/>
              <a:t>Q(ABCDEG)</a:t>
            </a:r>
          </a:p>
          <a:p>
            <a:pPr marL="1403414" lvl="2" indent="-508023">
              <a:buNone/>
              <a:defRPr/>
            </a:pPr>
            <a:r>
              <a:rPr lang="en-US" sz="2667" dirty="0"/>
              <a:t>	F= {AB</a:t>
            </a:r>
            <a:r>
              <a:rPr lang="en-US" sz="2667" dirty="0">
                <a:sym typeface="Wingdings" panose="05000000000000000000" pitchFamily="2" charset="2"/>
              </a:rPr>
              <a:t> C; C B; ABD E; GA</a:t>
            </a:r>
            <a:r>
              <a:rPr lang="en-US" sz="2667" dirty="0"/>
              <a:t>}</a:t>
            </a:r>
          </a:p>
          <a:p>
            <a:pPr marL="1043565" lvl="1" indent="-584227">
              <a:buFont typeface="Arial" panose="020B0604020202020204" pitchFamily="34" charset="0"/>
              <a:buAutoNum type="alphaLcParenR" startAt="3"/>
              <a:defRPr/>
            </a:pPr>
            <a:r>
              <a:rPr lang="en-US" sz="3067" dirty="0"/>
              <a:t>Q(ABCDEGHI)</a:t>
            </a:r>
          </a:p>
          <a:p>
            <a:pPr marL="1043565" lvl="1" indent="-584227">
              <a:buNone/>
              <a:defRPr/>
            </a:pPr>
            <a:r>
              <a:rPr lang="en-US" sz="3067" dirty="0"/>
              <a:t>	F= {AC</a:t>
            </a:r>
            <a:r>
              <a:rPr lang="en-US" sz="3067" dirty="0">
                <a:sym typeface="Wingdings" panose="05000000000000000000" pitchFamily="2" charset="2"/>
              </a:rPr>
              <a:t> B; BI ACD; ABC D; HI; ACE BCG; CG AE</a:t>
            </a:r>
            <a:r>
              <a:rPr lang="en-US" sz="3067" dirty="0"/>
              <a:t>}</a:t>
            </a:r>
          </a:p>
        </p:txBody>
      </p:sp>
    </p:spTree>
    <p:extLst>
      <p:ext uri="{BB962C8B-B14F-4D97-AF65-F5344CB8AC3E}">
        <p14:creationId xmlns:p14="http://schemas.microsoft.com/office/powerpoint/2010/main" val="297137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Dạng chuẩn của lược đồ quan hệ (tt)</a:t>
            </a:r>
          </a:p>
        </p:txBody>
      </p:sp>
      <p:sp>
        <p:nvSpPr>
          <p:cNvPr id="3" name="Content Placeholder 2"/>
          <p:cNvSpPr>
            <a:spLocks noGrp="1"/>
          </p:cNvSpPr>
          <p:nvPr>
            <p:ph idx="1"/>
          </p:nvPr>
        </p:nvSpPr>
        <p:spPr>
          <a:xfrm>
            <a:off x="1295402" y="1810871"/>
            <a:ext cx="10746343" cy="4392705"/>
          </a:xfrm>
        </p:spPr>
        <p:txBody>
          <a:bodyPr>
            <a:noAutofit/>
          </a:bodyPr>
          <a:lstStyle/>
          <a:p>
            <a:pPr>
              <a:buFontTx/>
              <a:buNone/>
            </a:pPr>
            <a:r>
              <a:rPr lang="en-US">
                <a:solidFill>
                  <a:schemeClr val="accent2"/>
                </a:solidFill>
              </a:rPr>
              <a:t>Ví dụ:</a:t>
            </a:r>
            <a:r>
              <a:rPr lang="en-US"/>
              <a:t> Xét một thể hiện của quan hệ quản lý học tập của sinh viên</a:t>
            </a:r>
          </a:p>
          <a:p>
            <a:r>
              <a:rPr lang="en-US"/>
              <a:t>QLHT(MsSV, Ten, NS, Phai, ĐC, MsLop, TenLop, MsMH, TenMH, Diem)</a:t>
            </a:r>
          </a:p>
          <a:p>
            <a:r>
              <a:rPr lang="en-US"/>
              <a:t>F = {f1:MsSV </a:t>
            </a:r>
            <a:r>
              <a:rPr lang="en-US">
                <a:sym typeface="Wingdings" panose="05000000000000000000" pitchFamily="2" charset="2"/>
              </a:rPr>
              <a:t> Ten, NS, Phai, ĐC, MsLop;</a:t>
            </a:r>
          </a:p>
          <a:p>
            <a:pPr lvl="1"/>
            <a:r>
              <a:rPr lang="en-US" sz="2800"/>
              <a:t>f2: MsLop </a:t>
            </a:r>
            <a:r>
              <a:rPr lang="en-US" sz="2800">
                <a:sym typeface="Wingdings" panose="05000000000000000000" pitchFamily="2" charset="2"/>
              </a:rPr>
              <a:t> TenLop;</a:t>
            </a:r>
          </a:p>
          <a:p>
            <a:pPr lvl="1"/>
            <a:r>
              <a:rPr lang="en-US" sz="2800"/>
              <a:t>f3: MsMH </a:t>
            </a:r>
            <a:r>
              <a:rPr lang="en-US" sz="2800">
                <a:sym typeface="Wingdings" panose="05000000000000000000" pitchFamily="2" charset="2"/>
              </a:rPr>
              <a:t> TenMH;</a:t>
            </a:r>
          </a:p>
          <a:p>
            <a:pPr lvl="1"/>
            <a:r>
              <a:rPr lang="en-US" sz="2800"/>
              <a:t>f4: TenMH </a:t>
            </a:r>
            <a:r>
              <a:rPr lang="en-US" sz="2800">
                <a:sym typeface="Wingdings" panose="05000000000000000000" pitchFamily="2" charset="2"/>
              </a:rPr>
              <a:t> MsMH;</a:t>
            </a:r>
          </a:p>
          <a:p>
            <a:pPr lvl="1"/>
            <a:r>
              <a:rPr lang="en-US" sz="2800"/>
              <a:t>f4: MsSV, MsMH </a:t>
            </a:r>
            <a:r>
              <a:rPr lang="en-US" sz="2800">
                <a:sym typeface="Wingdings" panose="05000000000000000000" pitchFamily="2" charset="2"/>
              </a:rPr>
              <a:t> Diem }</a:t>
            </a:r>
          </a:p>
        </p:txBody>
      </p:sp>
      <p:sp>
        <p:nvSpPr>
          <p:cNvPr id="4" name="Rectangle 3"/>
          <p:cNvSpPr/>
          <p:nvPr/>
        </p:nvSpPr>
        <p:spPr>
          <a:xfrm>
            <a:off x="7276562" y="4274644"/>
            <a:ext cx="3733587" cy="954107"/>
          </a:xfrm>
          <a:prstGeom prst="rect">
            <a:avLst/>
          </a:prstGeom>
        </p:spPr>
        <p:txBody>
          <a:bodyPr wrap="square">
            <a:spAutoFit/>
          </a:bodyPr>
          <a:lstStyle/>
          <a:p>
            <a:pPr algn="ctr"/>
            <a:r>
              <a:rPr lang="vi-VN" sz="2800" b="1">
                <a:solidFill>
                  <a:srgbClr val="0070C0"/>
                </a:solidFill>
              </a:rPr>
              <a:t>Quan hệ trên có sự trùng lắp thông tin</a:t>
            </a:r>
            <a:r>
              <a:rPr lang="en-US" sz="2800" b="1">
                <a:solidFill>
                  <a:srgbClr val="0070C0"/>
                </a:solidFill>
              </a:rPr>
              <a:t>?</a:t>
            </a:r>
          </a:p>
        </p:txBody>
      </p:sp>
    </p:spTree>
    <p:extLst>
      <p:ext uri="{BB962C8B-B14F-4D97-AF65-F5344CB8AC3E}">
        <p14:creationId xmlns:p14="http://schemas.microsoft.com/office/powerpoint/2010/main" val="374214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Dạng chuẩn của lược đồ quan hệ (tt)</a:t>
            </a:r>
          </a:p>
        </p:txBody>
      </p:sp>
      <p:sp>
        <p:nvSpPr>
          <p:cNvPr id="3" name="Content Placeholder 2"/>
          <p:cNvSpPr>
            <a:spLocks noGrp="1"/>
          </p:cNvSpPr>
          <p:nvPr>
            <p:ph idx="1"/>
          </p:nvPr>
        </p:nvSpPr>
        <p:spPr>
          <a:xfrm>
            <a:off x="1295403" y="1810871"/>
            <a:ext cx="9999370" cy="4392705"/>
          </a:xfrm>
        </p:spPr>
        <p:txBody>
          <a:bodyPr>
            <a:noAutofit/>
          </a:bodyPr>
          <a:lstStyle/>
          <a:p>
            <a:pPr algn="just"/>
            <a:r>
              <a:rPr lang="vi-VN"/>
              <a:t>Qua ví dụ trên chúng ta nhận thấy sự </a:t>
            </a:r>
            <a:r>
              <a:rPr lang="vi-VN">
                <a:solidFill>
                  <a:srgbClr val="FF0000"/>
                </a:solidFill>
              </a:rPr>
              <a:t>trùng lắp</a:t>
            </a:r>
            <a:r>
              <a:rPr lang="vi-VN"/>
              <a:t> thông tin là nguyên nhân làm cho CSDL có </a:t>
            </a:r>
            <a:r>
              <a:rPr lang="vi-VN">
                <a:solidFill>
                  <a:srgbClr val="FF0000"/>
                </a:solidFill>
              </a:rPr>
              <a:t>chất lượng kém</a:t>
            </a:r>
            <a:r>
              <a:rPr lang="vi-VN"/>
              <a:t>.</a:t>
            </a:r>
          </a:p>
          <a:p>
            <a:pPr algn="just"/>
            <a:r>
              <a:rPr lang="vi-VN"/>
              <a:t>Để hạn chế tình trạng trùng lắp dữ liệu, người ta đưa ra các yêu cầu thiết kế cần thiết cho một quan hệ dựa trên </a:t>
            </a:r>
            <a:r>
              <a:rPr lang="vi-VN">
                <a:solidFill>
                  <a:srgbClr val="FF0000"/>
                </a:solidFill>
              </a:rPr>
              <a:t>khái niệm phụ thuộc hàm</a:t>
            </a:r>
            <a:r>
              <a:rPr lang="vi-VN"/>
              <a:t>, được gọi là các </a:t>
            </a:r>
            <a:r>
              <a:rPr lang="vi-VN">
                <a:solidFill>
                  <a:srgbClr val="FF0000"/>
                </a:solidFill>
              </a:rPr>
              <a:t>dạng chuẩn</a:t>
            </a:r>
            <a:r>
              <a:rPr lang="vi-VN"/>
              <a:t> của một quan hệ.</a:t>
            </a:r>
          </a:p>
          <a:p>
            <a:pPr>
              <a:buFontTx/>
              <a:buNone/>
            </a:pPr>
            <a:endParaRPr lang="en-US" sz="2800">
              <a:sym typeface="Wingdings" panose="05000000000000000000" pitchFamily="2" charset="2"/>
            </a:endParaRPr>
          </a:p>
        </p:txBody>
      </p:sp>
    </p:spTree>
    <p:extLst>
      <p:ext uri="{BB962C8B-B14F-4D97-AF65-F5344CB8AC3E}">
        <p14:creationId xmlns:p14="http://schemas.microsoft.com/office/powerpoint/2010/main" val="326992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4.2. Dạng chuẩn 1 (1NF)</a:t>
            </a:r>
            <a:endParaRPr lang="en-US" dirty="0"/>
          </a:p>
        </p:txBody>
      </p:sp>
      <p:sp>
        <p:nvSpPr>
          <p:cNvPr id="3" name="Content Placeholder 2"/>
          <p:cNvSpPr>
            <a:spLocks noGrp="1"/>
          </p:cNvSpPr>
          <p:nvPr>
            <p:ph idx="1"/>
          </p:nvPr>
        </p:nvSpPr>
        <p:spPr/>
        <p:txBody>
          <a:bodyPr>
            <a:noAutofit/>
          </a:bodyPr>
          <a:lstStyle/>
          <a:p>
            <a:pPr marL="457220" indent="-457220">
              <a:defRPr/>
            </a:pPr>
            <a:r>
              <a:rPr lang="en-US" sz="2400" dirty="0" err="1"/>
              <a:t>Quan</a:t>
            </a:r>
            <a:r>
              <a:rPr lang="en-US" sz="2400" dirty="0"/>
              <a:t> </a:t>
            </a:r>
            <a:r>
              <a:rPr lang="en-US" sz="2400" dirty="0" err="1"/>
              <a:t>hệ</a:t>
            </a:r>
            <a:r>
              <a:rPr lang="en-US" sz="2400" dirty="0"/>
              <a:t> ở 1NF </a:t>
            </a:r>
            <a:r>
              <a:rPr lang="en-US" sz="2400" dirty="0" err="1"/>
              <a:t>nếu</a:t>
            </a:r>
            <a:r>
              <a:rPr lang="en-US" sz="2400" dirty="0"/>
              <a:t> </a:t>
            </a:r>
            <a:r>
              <a:rPr lang="en-US" sz="2400" dirty="0" err="1"/>
              <a:t>miền</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một</a:t>
            </a:r>
            <a:r>
              <a:rPr lang="en-US" sz="2400" dirty="0"/>
              <a:t> </a:t>
            </a:r>
            <a:r>
              <a:rPr lang="en-US" sz="2400" dirty="0" err="1"/>
              <a:t>thuộc</a:t>
            </a:r>
            <a:r>
              <a:rPr lang="en-US" sz="2400" dirty="0"/>
              <a:t> </a:t>
            </a:r>
            <a:r>
              <a:rPr lang="en-US" sz="2400" dirty="0" err="1"/>
              <a:t>tính</a:t>
            </a:r>
            <a:r>
              <a:rPr lang="en-US" sz="2400" dirty="0"/>
              <a:t> </a:t>
            </a:r>
            <a:r>
              <a:rPr lang="en-US" sz="2400" dirty="0" err="1"/>
              <a:t>chỉ</a:t>
            </a:r>
            <a:r>
              <a:rPr lang="en-US" sz="2400" dirty="0"/>
              <a:t> </a:t>
            </a:r>
            <a:r>
              <a:rPr lang="en-US" sz="2400" dirty="0" err="1"/>
              <a:t>chứa</a:t>
            </a:r>
            <a:r>
              <a:rPr lang="en-US" sz="2400" dirty="0"/>
              <a:t> </a:t>
            </a:r>
            <a:r>
              <a:rPr lang="en-US" sz="2400" dirty="0" err="1"/>
              <a:t>giá</a:t>
            </a:r>
            <a:r>
              <a:rPr lang="en-US" sz="2400" dirty="0"/>
              <a:t> </a:t>
            </a:r>
            <a:r>
              <a:rPr lang="en-US" sz="2400" dirty="0" err="1"/>
              <a:t>trị</a:t>
            </a:r>
            <a:r>
              <a:rPr lang="en-US" sz="2400" dirty="0"/>
              <a:t> </a:t>
            </a:r>
            <a:r>
              <a:rPr lang="en-US" sz="2400" dirty="0" err="1"/>
              <a:t>nguyên</a:t>
            </a:r>
            <a:r>
              <a:rPr lang="en-US" sz="2400" dirty="0"/>
              <a:t> </a:t>
            </a:r>
            <a:r>
              <a:rPr lang="en-US" sz="2400" dirty="0" err="1"/>
              <a:t>tử</a:t>
            </a:r>
            <a:r>
              <a:rPr lang="en-US" sz="2400" dirty="0"/>
              <a:t> (</a:t>
            </a:r>
            <a:r>
              <a:rPr lang="en-US" sz="2400" dirty="0" err="1"/>
              <a:t>đơn</a:t>
            </a:r>
            <a:r>
              <a:rPr lang="en-US" sz="2400" dirty="0"/>
              <a:t>, </a:t>
            </a:r>
            <a:r>
              <a:rPr lang="en-US" sz="2400" dirty="0" err="1"/>
              <a:t>ko</a:t>
            </a:r>
            <a:r>
              <a:rPr lang="en-US" sz="2400" dirty="0"/>
              <a:t> </a:t>
            </a:r>
            <a:r>
              <a:rPr lang="en-US" sz="2400" dirty="0" err="1"/>
              <a:t>phân</a:t>
            </a:r>
            <a:r>
              <a:rPr lang="en-US" sz="2400" dirty="0"/>
              <a:t> chia </a:t>
            </a:r>
            <a:r>
              <a:rPr lang="en-US" sz="2400" dirty="0" err="1"/>
              <a:t>được</a:t>
            </a:r>
            <a:r>
              <a:rPr lang="en-US" sz="2400" dirty="0"/>
              <a:t>) </a:t>
            </a:r>
            <a:r>
              <a:rPr lang="en-US" sz="2400" dirty="0" err="1"/>
              <a:t>và</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mỗi</a:t>
            </a:r>
            <a:r>
              <a:rPr lang="en-US" sz="2400" dirty="0"/>
              <a:t> </a:t>
            </a:r>
            <a:r>
              <a:rPr lang="en-US" sz="2400" dirty="0" err="1"/>
              <a:t>thuộc</a:t>
            </a:r>
            <a:r>
              <a:rPr lang="en-US" sz="2400" dirty="0"/>
              <a:t> </a:t>
            </a:r>
            <a:r>
              <a:rPr lang="en-US" sz="2400" dirty="0" err="1"/>
              <a:t>tính</a:t>
            </a:r>
            <a:r>
              <a:rPr lang="en-US" sz="2400" dirty="0"/>
              <a:t> </a:t>
            </a:r>
            <a:r>
              <a:rPr lang="en-US" sz="2400" dirty="0" err="1"/>
              <a:t>cũng</a:t>
            </a:r>
            <a:r>
              <a:rPr lang="en-US" sz="2400" dirty="0"/>
              <a:t> </a:t>
            </a:r>
            <a:r>
              <a:rPr lang="en-US" sz="2400" dirty="0" err="1"/>
              <a:t>là</a:t>
            </a:r>
            <a:r>
              <a:rPr lang="en-US" sz="2400" dirty="0"/>
              <a:t> </a:t>
            </a:r>
            <a:r>
              <a:rPr lang="en-US" sz="2400" dirty="0" err="1"/>
              <a:t>một</a:t>
            </a:r>
            <a:r>
              <a:rPr lang="en-US" sz="2400" dirty="0"/>
              <a:t> </a:t>
            </a:r>
            <a:r>
              <a:rPr lang="en-US" sz="2400" dirty="0" err="1"/>
              <a:t>giá</a:t>
            </a:r>
            <a:r>
              <a:rPr lang="en-US" sz="2400" dirty="0"/>
              <a:t> </a:t>
            </a:r>
            <a:r>
              <a:rPr lang="en-US" sz="2400" dirty="0" err="1"/>
              <a:t>trị</a:t>
            </a:r>
            <a:r>
              <a:rPr lang="en-US" sz="2400" dirty="0"/>
              <a:t> </a:t>
            </a:r>
            <a:r>
              <a:rPr lang="en-US" sz="2400" dirty="0" err="1"/>
              <a:t>đơn</a:t>
            </a:r>
            <a:r>
              <a:rPr lang="en-US" sz="2400" dirty="0"/>
              <a:t> </a:t>
            </a:r>
            <a:r>
              <a:rPr lang="en-US" sz="2400" dirty="0" err="1"/>
              <a:t>lấy</a:t>
            </a:r>
            <a:r>
              <a:rPr lang="en-US" sz="2400" dirty="0"/>
              <a:t> </a:t>
            </a:r>
            <a:r>
              <a:rPr lang="en-US" sz="2400" dirty="0" err="1"/>
              <a:t>từ</a:t>
            </a:r>
            <a:r>
              <a:rPr lang="en-US" sz="2400" dirty="0"/>
              <a:t> </a:t>
            </a:r>
            <a:r>
              <a:rPr lang="en-US" sz="2400" dirty="0" err="1"/>
              <a:t>miền</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nó</a:t>
            </a:r>
            <a:endParaRPr lang="en-US" sz="2400" dirty="0"/>
          </a:p>
          <a:p>
            <a:pPr marL="457220" indent="-457220">
              <a:defRPr/>
            </a:pPr>
            <a:endParaRPr lang="en-US" sz="2400" dirty="0"/>
          </a:p>
          <a:p>
            <a:pPr marL="457220" indent="-457220">
              <a:defRPr/>
            </a:pPr>
            <a:endParaRPr lang="en-US" sz="2400" dirty="0"/>
          </a:p>
          <a:p>
            <a:pPr marL="457220" indent="-457220">
              <a:defRPr/>
            </a:pPr>
            <a:endParaRPr lang="en-US" sz="2400" dirty="0"/>
          </a:p>
          <a:p>
            <a:pPr marL="457220" indent="-457220">
              <a:defRPr/>
            </a:pPr>
            <a:endParaRPr lang="en-US" sz="2400" dirty="0"/>
          </a:p>
          <a:p>
            <a:pPr marL="457220" indent="-457220">
              <a:defRPr/>
            </a:pPr>
            <a:endParaRPr lang="en-US" sz="2400" dirty="0"/>
          </a:p>
          <a:p>
            <a:pPr marL="457220" indent="-457220">
              <a:defRPr/>
            </a:pPr>
            <a:r>
              <a:rPr lang="en-US" sz="2400" dirty="0" err="1"/>
              <a:t>Lược</a:t>
            </a:r>
            <a:r>
              <a:rPr lang="en-US" sz="2400" dirty="0"/>
              <a:t> </a:t>
            </a:r>
            <a:r>
              <a:rPr lang="en-US" sz="2400" dirty="0" err="1"/>
              <a:t>đồ</a:t>
            </a:r>
            <a:r>
              <a:rPr lang="en-US" sz="2400" dirty="0"/>
              <a:t> </a:t>
            </a:r>
            <a:r>
              <a:rPr lang="en-US" sz="2400" dirty="0" err="1"/>
              <a:t>trên</a:t>
            </a:r>
            <a:r>
              <a:rPr lang="en-US" sz="2400" dirty="0"/>
              <a:t> </a:t>
            </a:r>
            <a:r>
              <a:rPr lang="en-US" sz="2400" dirty="0" err="1"/>
              <a:t>không</a:t>
            </a:r>
            <a:r>
              <a:rPr lang="en-US" sz="2400" dirty="0"/>
              <a:t> </a:t>
            </a:r>
            <a:r>
              <a:rPr lang="en-US" sz="2400" dirty="0" err="1"/>
              <a:t>đạt</a:t>
            </a:r>
            <a:r>
              <a:rPr lang="en-US" sz="2400" dirty="0"/>
              <a:t> 1NF</a:t>
            </a:r>
          </a:p>
        </p:txBody>
      </p:sp>
      <p:graphicFrame>
        <p:nvGraphicFramePr>
          <p:cNvPr id="4" name="Group 45"/>
          <p:cNvGraphicFramePr>
            <a:graphicFrameLocks/>
          </p:cNvGraphicFramePr>
          <p:nvPr>
            <p:extLst>
              <p:ext uri="{D42A27DB-BD31-4B8C-83A1-F6EECF244321}">
                <p14:modId xmlns:p14="http://schemas.microsoft.com/office/powerpoint/2010/main" val="2181215614"/>
              </p:ext>
            </p:extLst>
          </p:nvPr>
        </p:nvGraphicFramePr>
        <p:xfrm>
          <a:off x="2150771" y="3093076"/>
          <a:ext cx="8255357" cy="2458127"/>
        </p:xfrm>
        <a:graphic>
          <a:graphicData uri="http://schemas.openxmlformats.org/drawingml/2006/table">
            <a:tbl>
              <a:tblPr/>
              <a:tblGrid>
                <a:gridCol w="1339404">
                  <a:extLst>
                    <a:ext uri="{9D8B030D-6E8A-4147-A177-3AD203B41FA5}">
                      <a16:colId xmlns:a16="http://schemas.microsoft.com/office/drawing/2014/main" val="20000"/>
                    </a:ext>
                  </a:extLst>
                </a:gridCol>
                <a:gridCol w="2343955">
                  <a:extLst>
                    <a:ext uri="{9D8B030D-6E8A-4147-A177-3AD203B41FA5}">
                      <a16:colId xmlns:a16="http://schemas.microsoft.com/office/drawing/2014/main" val="20001"/>
                    </a:ext>
                  </a:extLst>
                </a:gridCol>
                <a:gridCol w="2382591">
                  <a:extLst>
                    <a:ext uri="{9D8B030D-6E8A-4147-A177-3AD203B41FA5}">
                      <a16:colId xmlns:a16="http://schemas.microsoft.com/office/drawing/2014/main" val="20002"/>
                    </a:ext>
                  </a:extLst>
                </a:gridCol>
                <a:gridCol w="2189407">
                  <a:extLst>
                    <a:ext uri="{9D8B030D-6E8A-4147-A177-3AD203B41FA5}">
                      <a16:colId xmlns:a16="http://schemas.microsoft.com/office/drawing/2014/main" val="20003"/>
                    </a:ext>
                  </a:extLst>
                </a:gridCol>
              </a:tblGrid>
              <a:tr h="467853">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dirty="0">
                          <a:ln>
                            <a:noFill/>
                          </a:ln>
                          <a:solidFill>
                            <a:schemeClr val="tx1"/>
                          </a:solidFill>
                          <a:effectLst/>
                          <a:latin typeface="Arial" charset="0"/>
                        </a:rPr>
                        <a:t>MASV</a:t>
                      </a:r>
                    </a:p>
                  </a:txBody>
                  <a:tcPr marL="121920" marR="121920" marT="60940" marB="609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HOTEN</a:t>
                      </a:r>
                    </a:p>
                  </a:txBody>
                  <a:tcPr marL="121920" marR="121920" marT="60940" marB="609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MONHOC</a:t>
                      </a:r>
                    </a:p>
                  </a:txBody>
                  <a:tcPr marL="121920" marR="121920" marT="60940" marB="609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DIEMTHI</a:t>
                      </a:r>
                    </a:p>
                  </a:txBody>
                  <a:tcPr marL="121920" marR="121920" marT="60940" marB="609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1070">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dirty="0">
                          <a:ln>
                            <a:noFill/>
                          </a:ln>
                          <a:solidFill>
                            <a:schemeClr val="tx1"/>
                          </a:solidFill>
                          <a:effectLst/>
                          <a:latin typeface="Arial" charset="0"/>
                        </a:rPr>
                        <a:t>CDTH100</a:t>
                      </a:r>
                    </a:p>
                  </a:txBody>
                  <a:tcPr marL="121920" marR="121920" marT="60940" marB="609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Nguyễn Lan Anh</a:t>
                      </a:r>
                    </a:p>
                  </a:txBody>
                  <a:tcPr marL="121920" marR="121920" marT="60940" marB="609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Cấu trúc dữ liệu</a:t>
                      </a:r>
                    </a:p>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Cơ sở dữ liệu</a:t>
                      </a:r>
                    </a:p>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Kỹ thuật lập trình</a:t>
                      </a:r>
                    </a:p>
                  </a:txBody>
                  <a:tcPr marL="121920" marR="121920" marT="60940" marB="609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7</a:t>
                      </a:r>
                    </a:p>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9</a:t>
                      </a:r>
                    </a:p>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8</a:t>
                      </a:r>
                    </a:p>
                  </a:txBody>
                  <a:tcPr marL="121920" marR="121920" marT="60940" marB="609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7853">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CDTH111</a:t>
                      </a:r>
                    </a:p>
                  </a:txBody>
                  <a:tcPr marL="121920" marR="121920" marT="60940" marB="609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Tran Bích Chi</a:t>
                      </a:r>
                    </a:p>
                  </a:txBody>
                  <a:tcPr marL="121920" marR="121920" marT="60940" marB="609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Kỹ thuật lập trình</a:t>
                      </a:r>
                    </a:p>
                  </a:txBody>
                  <a:tcPr marL="121920" marR="121920" marT="60940" marB="609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5</a:t>
                      </a:r>
                    </a:p>
                  </a:txBody>
                  <a:tcPr marL="121920" marR="121920" marT="60940" marB="609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853">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CDTH122</a:t>
                      </a:r>
                    </a:p>
                  </a:txBody>
                  <a:tcPr marL="121920" marR="121920" marT="60940" marB="609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Nguyễn Cao Chí</a:t>
                      </a:r>
                    </a:p>
                  </a:txBody>
                  <a:tcPr marL="121920" marR="121920" marT="60940" marB="609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a:ln>
                            <a:noFill/>
                          </a:ln>
                          <a:solidFill>
                            <a:schemeClr val="tx1"/>
                          </a:solidFill>
                          <a:effectLst/>
                          <a:latin typeface="Arial" charset="0"/>
                        </a:rPr>
                        <a:t>Kỹ thuật lập trình</a:t>
                      </a:r>
                    </a:p>
                  </a:txBody>
                  <a:tcPr marL="121920" marR="121920" marT="60940" marB="609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800" b="0" i="0" u="none" strike="noStrike" cap="none" normalizeH="0" baseline="0" dirty="0">
                          <a:ln>
                            <a:noFill/>
                          </a:ln>
                          <a:solidFill>
                            <a:schemeClr val="tx1"/>
                          </a:solidFill>
                          <a:effectLst/>
                          <a:latin typeface="Arial" charset="0"/>
                        </a:rPr>
                        <a:t>8</a:t>
                      </a:r>
                    </a:p>
                  </a:txBody>
                  <a:tcPr marL="121920" marR="121920" marT="60940" marB="609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0338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4.2. Dạng chuẩn 1 (1NF)</a:t>
            </a:r>
            <a:endParaRPr lang="en-US" dirty="0"/>
          </a:p>
        </p:txBody>
      </p:sp>
      <p:graphicFrame>
        <p:nvGraphicFramePr>
          <p:cNvPr id="6" name="Group 59"/>
          <p:cNvGraphicFramePr>
            <a:graphicFrameLocks noGrp="1"/>
          </p:cNvGraphicFramePr>
          <p:nvPr>
            <p:ph idx="1"/>
            <p:extLst>
              <p:ext uri="{D42A27DB-BD31-4B8C-83A1-F6EECF244321}">
                <p14:modId xmlns:p14="http://schemas.microsoft.com/office/powerpoint/2010/main" val="1155526330"/>
              </p:ext>
            </p:extLst>
          </p:nvPr>
        </p:nvGraphicFramePr>
        <p:xfrm>
          <a:off x="1120464" y="2618706"/>
          <a:ext cx="10238702" cy="3414714"/>
        </p:xfrm>
        <a:graphic>
          <a:graphicData uri="http://schemas.openxmlformats.org/drawingml/2006/table">
            <a:tbl>
              <a:tblPr/>
              <a:tblGrid>
                <a:gridCol w="2067886">
                  <a:extLst>
                    <a:ext uri="{9D8B030D-6E8A-4147-A177-3AD203B41FA5}">
                      <a16:colId xmlns:a16="http://schemas.microsoft.com/office/drawing/2014/main" val="20000"/>
                    </a:ext>
                  </a:extLst>
                </a:gridCol>
                <a:gridCol w="3051465">
                  <a:extLst>
                    <a:ext uri="{9D8B030D-6E8A-4147-A177-3AD203B41FA5}">
                      <a16:colId xmlns:a16="http://schemas.microsoft.com/office/drawing/2014/main" val="20001"/>
                    </a:ext>
                  </a:extLst>
                </a:gridCol>
                <a:gridCol w="3051466">
                  <a:extLst>
                    <a:ext uri="{9D8B030D-6E8A-4147-A177-3AD203B41FA5}">
                      <a16:colId xmlns:a16="http://schemas.microsoft.com/office/drawing/2014/main" val="20002"/>
                    </a:ext>
                  </a:extLst>
                </a:gridCol>
                <a:gridCol w="2067885">
                  <a:extLst>
                    <a:ext uri="{9D8B030D-6E8A-4147-A177-3AD203B41FA5}">
                      <a16:colId xmlns:a16="http://schemas.microsoft.com/office/drawing/2014/main" val="20003"/>
                    </a:ext>
                  </a:extLst>
                </a:gridCol>
              </a:tblGrid>
              <a:tr h="569119">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000" b="0" i="0" u="none" strike="noStrike" cap="none" normalizeH="0" baseline="0">
                          <a:ln>
                            <a:noFill/>
                          </a:ln>
                          <a:solidFill>
                            <a:schemeClr val="tx1"/>
                          </a:solidFill>
                          <a:effectLst/>
                          <a:latin typeface="Arial" charset="0"/>
                        </a:rPr>
                        <a:t>MASV</a:t>
                      </a:r>
                    </a:p>
                  </a:txBody>
                  <a:tcPr marL="121920" marR="121920" marT="60977" marB="609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HOTEN</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MONHOC</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DIEMTHI</a:t>
                      </a:r>
                    </a:p>
                  </a:txBody>
                  <a:tcPr marL="121920" marR="121920" marT="60977" marB="609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119">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CDTH100</a:t>
                      </a:r>
                    </a:p>
                  </a:txBody>
                  <a:tcPr marL="121920" marR="121920" marT="60977" marB="609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Nguyễn Lan Anh</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Cấu trúc dữ liệu</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7</a:t>
                      </a:r>
                    </a:p>
                  </a:txBody>
                  <a:tcPr marL="121920" marR="121920" marT="60977" marB="609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9119">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CDTH100</a:t>
                      </a:r>
                    </a:p>
                  </a:txBody>
                  <a:tcPr marL="121920" marR="121920" marT="60977" marB="609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Nguyễn Lan Anh</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Cơ sở dữ liệu</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9</a:t>
                      </a:r>
                    </a:p>
                  </a:txBody>
                  <a:tcPr marL="121920" marR="121920" marT="60977" marB="609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9119">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CDTH100</a:t>
                      </a:r>
                    </a:p>
                  </a:txBody>
                  <a:tcPr marL="121920" marR="121920" marT="60977" marB="609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Nguyễn Lan Anh</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Kỹ thuật lập trình</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8</a:t>
                      </a:r>
                    </a:p>
                  </a:txBody>
                  <a:tcPr marL="121920" marR="121920" marT="60977" marB="609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119">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CDTH111</a:t>
                      </a:r>
                    </a:p>
                  </a:txBody>
                  <a:tcPr marL="121920" marR="121920" marT="60977" marB="609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Tran Bích Chi</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Kỹ thuật lập trình</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5</a:t>
                      </a:r>
                    </a:p>
                  </a:txBody>
                  <a:tcPr marL="121920" marR="121920" marT="60977" marB="609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119">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CDTH122</a:t>
                      </a:r>
                    </a:p>
                  </a:txBody>
                  <a:tcPr marL="121920" marR="121920" marT="60977" marB="609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Nguyễn Cao Chí</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Kỹ thuật lập trình</a:t>
                      </a:r>
                    </a:p>
                  </a:txBody>
                  <a:tcPr marL="121920" marR="121920" marT="60977" marB="609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400" b="0" i="0" u="none" strike="noStrike" cap="none" normalizeH="0" baseline="0">
                          <a:ln>
                            <a:noFill/>
                          </a:ln>
                          <a:solidFill>
                            <a:schemeClr val="tx1"/>
                          </a:solidFill>
                          <a:effectLst/>
                          <a:latin typeface="Arial" charset="0"/>
                        </a:rPr>
                        <a:t>8</a:t>
                      </a:r>
                    </a:p>
                  </a:txBody>
                  <a:tcPr marL="121920" marR="121920" marT="60977" marB="609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Text Box 60"/>
          <p:cNvSpPr txBox="1">
            <a:spLocks noChangeArrowheads="1"/>
          </p:cNvSpPr>
          <p:nvPr/>
        </p:nvSpPr>
        <p:spPr bwMode="auto">
          <a:xfrm>
            <a:off x="917264" y="1805906"/>
            <a:ext cx="772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spcBef>
                <a:spcPct val="20000"/>
              </a:spcBef>
              <a:buClr>
                <a:srgbClr val="CC0000"/>
              </a:buClr>
              <a:buFont typeface="Wingdings 2" panose="05020102010507070707" pitchFamily="18" charset="2"/>
              <a:buChar char="¡"/>
              <a:defRPr sz="2600">
                <a:solidFill>
                  <a:schemeClr val="tx1"/>
                </a:solidFill>
                <a:latin typeface="Arial" panose="020B0604020202020204" pitchFamily="34" charset="0"/>
              </a:defRPr>
            </a:lvl1pPr>
            <a:lvl2pPr marL="742950" indent="-285750" algn="just">
              <a:spcBef>
                <a:spcPct val="20000"/>
              </a:spcBef>
              <a:buClr>
                <a:srgbClr val="CC0000"/>
              </a:buClr>
              <a:buFont typeface="Arial" panose="020B0604020202020204" pitchFamily="34" charset="0"/>
              <a:buChar char="-"/>
              <a:defRPr sz="2300">
                <a:solidFill>
                  <a:schemeClr val="tx1"/>
                </a:solidFill>
                <a:latin typeface="Arial" panose="020B0604020202020204" pitchFamily="34" charset="0"/>
              </a:defRPr>
            </a:lvl2pPr>
            <a:lvl3pPr marL="1143000" indent="-228600" algn="just">
              <a:spcBef>
                <a:spcPct val="20000"/>
              </a:spcBef>
              <a:buClr>
                <a:srgbClr val="CC0000"/>
              </a:buClr>
              <a:buFont typeface="Wingdings" panose="05000000000000000000" pitchFamily="2" charset="2"/>
              <a:buChar char=""/>
              <a:defRPr sz="2000">
                <a:solidFill>
                  <a:schemeClr val="tx1"/>
                </a:solidFill>
                <a:latin typeface="Arial" panose="020B0604020202020204" pitchFamily="34" charset="0"/>
              </a:defRPr>
            </a:lvl3pPr>
            <a:lvl4pPr marL="1600200" indent="-228600" algn="just">
              <a:spcBef>
                <a:spcPct val="20000"/>
              </a:spcBef>
              <a:buClr>
                <a:srgbClr val="CC0000"/>
              </a:buClr>
              <a:buFont typeface="Symbol" panose="05050102010706020507" pitchFamily="18" charset="2"/>
              <a:buChar char="*"/>
              <a:defRPr sz="1700">
                <a:solidFill>
                  <a:schemeClr val="tx1"/>
                </a:solidFill>
                <a:latin typeface="Arial" panose="020B0604020202020204" pitchFamily="34" charset="0"/>
              </a:defRPr>
            </a:lvl4pPr>
            <a:lvl5pPr marL="2057400" indent="-228600" algn="just">
              <a:spcBef>
                <a:spcPct val="20000"/>
              </a:spcBef>
              <a:buClr>
                <a:srgbClr val="CC0000"/>
              </a:buClr>
              <a:buFont typeface="Wingdings" panose="05000000000000000000" pitchFamily="2" charset="2"/>
              <a:buChar char="§"/>
              <a:defRPr sz="14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rgbClr val="CC0000"/>
              </a:buClr>
              <a:buFont typeface="Wingdings" panose="05000000000000000000" pitchFamily="2" charset="2"/>
              <a:buChar char="§"/>
              <a:defRPr sz="14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rgbClr val="CC0000"/>
              </a:buClr>
              <a:buFont typeface="Wingdings" panose="05000000000000000000" pitchFamily="2" charset="2"/>
              <a:buChar char="§"/>
              <a:defRPr sz="14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rgbClr val="CC0000"/>
              </a:buClr>
              <a:buFont typeface="Wingdings" panose="05000000000000000000" pitchFamily="2" charset="2"/>
              <a:buChar char="§"/>
              <a:defRPr sz="14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rgbClr val="CC0000"/>
              </a:buClr>
              <a:buFont typeface="Wingdings" panose="05000000000000000000" pitchFamily="2" charset="2"/>
              <a:buChar char="§"/>
              <a:defRPr sz="1400">
                <a:solidFill>
                  <a:schemeClr val="tx1"/>
                </a:solidFill>
                <a:latin typeface="Arial" panose="020B0604020202020204" pitchFamily="34" charset="0"/>
              </a:defRPr>
            </a:lvl9pPr>
          </a:lstStyle>
          <a:p>
            <a:pPr algn="ctr" eaLnBrk="1" hangingPunct="1">
              <a:spcBef>
                <a:spcPct val="50000"/>
              </a:spcBef>
              <a:buClrTx/>
              <a:buFontTx/>
              <a:buNone/>
              <a:defRPr/>
            </a:pPr>
            <a:r>
              <a:rPr lang="en-US" sz="2400" b="1">
                <a:latin typeface="Tahoma" panose="020B0604030504040204" pitchFamily="34" charset="0"/>
              </a:rPr>
              <a:t>Đưa quan hệ về dạng chuẩn 1 như sau: </a:t>
            </a:r>
          </a:p>
        </p:txBody>
      </p:sp>
    </p:spTree>
    <p:extLst>
      <p:ext uri="{BB962C8B-B14F-4D97-AF65-F5344CB8AC3E}">
        <p14:creationId xmlns:p14="http://schemas.microsoft.com/office/powerpoint/2010/main" val="68405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Dạng chuẩn 2 (2NF)</a:t>
            </a:r>
            <a:endParaRPr lang="en-US" dirty="0"/>
          </a:p>
        </p:txBody>
      </p:sp>
      <p:sp>
        <p:nvSpPr>
          <p:cNvPr id="3" name="Content Placeholder 2"/>
          <p:cNvSpPr>
            <a:spLocks noGrp="1"/>
          </p:cNvSpPr>
          <p:nvPr>
            <p:ph idx="1"/>
          </p:nvPr>
        </p:nvSpPr>
        <p:spPr/>
        <p:txBody>
          <a:bodyPr>
            <a:normAutofit fontScale="92500" lnSpcReduction="20000"/>
          </a:bodyPr>
          <a:lstStyle/>
          <a:p>
            <a:pPr marL="457220" indent="-457220">
              <a:defRPr/>
            </a:pPr>
            <a:r>
              <a:rPr lang="en-US" sz="3466" dirty="0" err="1"/>
              <a:t>Từ</a:t>
            </a:r>
            <a:r>
              <a:rPr lang="en-US" sz="3466" dirty="0"/>
              <a:t> </a:t>
            </a:r>
            <a:r>
              <a:rPr lang="en-US" sz="3466" dirty="0" err="1"/>
              <a:t>dạng</a:t>
            </a:r>
            <a:r>
              <a:rPr lang="en-US" sz="3466" dirty="0"/>
              <a:t> </a:t>
            </a:r>
            <a:r>
              <a:rPr lang="en-US" sz="3466" dirty="0" err="1"/>
              <a:t>chuẩn</a:t>
            </a:r>
            <a:r>
              <a:rPr lang="en-US" sz="3466" dirty="0"/>
              <a:t> 2 </a:t>
            </a:r>
            <a:r>
              <a:rPr lang="en-US" sz="3466" dirty="0" err="1"/>
              <a:t>trở</a:t>
            </a:r>
            <a:r>
              <a:rPr lang="en-US" sz="3466" dirty="0"/>
              <a:t> </a:t>
            </a:r>
            <a:r>
              <a:rPr lang="en-US" sz="3466" dirty="0" err="1"/>
              <a:t>đi</a:t>
            </a:r>
            <a:r>
              <a:rPr lang="en-US" sz="3466" dirty="0"/>
              <a:t> ta </a:t>
            </a:r>
            <a:r>
              <a:rPr lang="en-US" sz="3466" dirty="0" err="1"/>
              <a:t>chú</a:t>
            </a:r>
            <a:r>
              <a:rPr lang="en-US" sz="3466" dirty="0"/>
              <a:t> ý </a:t>
            </a:r>
            <a:r>
              <a:rPr lang="en-US" sz="3466" dirty="0" err="1"/>
              <a:t>đến</a:t>
            </a:r>
            <a:r>
              <a:rPr lang="en-US" sz="3466" dirty="0"/>
              <a:t> </a:t>
            </a:r>
            <a:r>
              <a:rPr lang="en-US" sz="3466" dirty="0" err="1"/>
              <a:t>thuộc</a:t>
            </a:r>
            <a:r>
              <a:rPr lang="en-US" sz="3466" dirty="0"/>
              <a:t> </a:t>
            </a:r>
            <a:r>
              <a:rPr lang="en-US" sz="3466" dirty="0" err="1"/>
              <a:t>tính</a:t>
            </a:r>
            <a:r>
              <a:rPr lang="en-US" sz="3466" dirty="0"/>
              <a:t> </a:t>
            </a:r>
            <a:r>
              <a:rPr lang="en-US" sz="3466" dirty="0" err="1"/>
              <a:t>khóa</a:t>
            </a:r>
            <a:r>
              <a:rPr lang="en-US" sz="3466" dirty="0"/>
              <a:t> </a:t>
            </a:r>
            <a:r>
              <a:rPr lang="en-US" sz="3466" dirty="0" err="1"/>
              <a:t>và</a:t>
            </a:r>
            <a:r>
              <a:rPr lang="en-US" sz="3466" dirty="0"/>
              <a:t> </a:t>
            </a:r>
            <a:r>
              <a:rPr lang="en-US" sz="3466" dirty="0" err="1"/>
              <a:t>thuộc</a:t>
            </a:r>
            <a:r>
              <a:rPr lang="en-US" sz="3466" dirty="0"/>
              <a:t> </a:t>
            </a:r>
            <a:r>
              <a:rPr lang="en-US" sz="3466" dirty="0" err="1"/>
              <a:t>tính</a:t>
            </a:r>
            <a:r>
              <a:rPr lang="en-US" sz="3466" dirty="0"/>
              <a:t> </a:t>
            </a:r>
            <a:r>
              <a:rPr lang="en-US" sz="3466" dirty="0" err="1"/>
              <a:t>không</a:t>
            </a:r>
            <a:r>
              <a:rPr lang="en-US" sz="3466" dirty="0"/>
              <a:t> </a:t>
            </a:r>
            <a:r>
              <a:rPr lang="en-US" sz="3466" dirty="0" err="1"/>
              <a:t>khóa</a:t>
            </a:r>
            <a:r>
              <a:rPr lang="en-US" sz="3466" dirty="0"/>
              <a:t>.</a:t>
            </a:r>
          </a:p>
          <a:p>
            <a:pPr marL="457220" indent="-457220">
              <a:defRPr/>
            </a:pPr>
            <a:r>
              <a:rPr lang="en-US" sz="3466" dirty="0"/>
              <a:t>ĐN: </a:t>
            </a:r>
            <a:r>
              <a:rPr lang="en-US" sz="3466" dirty="0" err="1"/>
              <a:t>một</a:t>
            </a:r>
            <a:r>
              <a:rPr lang="en-US" sz="3466" dirty="0"/>
              <a:t> </a:t>
            </a:r>
            <a:r>
              <a:rPr lang="en-US" sz="3466" dirty="0" err="1"/>
              <a:t>quan</a:t>
            </a:r>
            <a:r>
              <a:rPr lang="en-US" sz="3466" dirty="0"/>
              <a:t> </a:t>
            </a:r>
            <a:r>
              <a:rPr lang="en-US" sz="3466" dirty="0" err="1"/>
              <a:t>hệ</a:t>
            </a:r>
            <a:r>
              <a:rPr lang="en-US" sz="3466" dirty="0"/>
              <a:t> ở </a:t>
            </a:r>
            <a:r>
              <a:rPr lang="en-US" sz="3466" dirty="0" err="1"/>
              <a:t>dạng</a:t>
            </a:r>
            <a:r>
              <a:rPr lang="en-US" sz="3466" dirty="0"/>
              <a:t> </a:t>
            </a:r>
            <a:r>
              <a:rPr lang="en-US" sz="3466" dirty="0" err="1"/>
              <a:t>chuẩn</a:t>
            </a:r>
            <a:r>
              <a:rPr lang="en-US" sz="3466" dirty="0"/>
              <a:t> 2 (2NF) </a:t>
            </a:r>
            <a:r>
              <a:rPr lang="en-US" sz="3466" dirty="0" err="1"/>
              <a:t>nếu</a:t>
            </a:r>
            <a:r>
              <a:rPr lang="en-US" sz="3466" dirty="0"/>
              <a:t>:</a:t>
            </a:r>
          </a:p>
          <a:p>
            <a:pPr marL="893273" lvl="1" indent="-433937">
              <a:defRPr/>
            </a:pPr>
            <a:r>
              <a:rPr lang="en-US" sz="3067" dirty="0" err="1"/>
              <a:t>Quan</a:t>
            </a:r>
            <a:r>
              <a:rPr lang="en-US" sz="3067" dirty="0"/>
              <a:t> </a:t>
            </a:r>
            <a:r>
              <a:rPr lang="en-US" sz="3067" dirty="0" err="1"/>
              <a:t>hệ</a:t>
            </a:r>
            <a:r>
              <a:rPr lang="en-US" sz="3067" dirty="0"/>
              <a:t> </a:t>
            </a:r>
            <a:r>
              <a:rPr lang="en-US" sz="3067" dirty="0" err="1"/>
              <a:t>đó</a:t>
            </a:r>
            <a:r>
              <a:rPr lang="en-US" sz="3067" dirty="0"/>
              <a:t> ở </a:t>
            </a:r>
            <a:r>
              <a:rPr lang="en-US" sz="3067" dirty="0" err="1"/>
              <a:t>dạng</a:t>
            </a:r>
            <a:r>
              <a:rPr lang="en-US" sz="3067" dirty="0"/>
              <a:t> </a:t>
            </a:r>
            <a:r>
              <a:rPr lang="en-US" sz="3067" dirty="0" err="1"/>
              <a:t>chuẩn</a:t>
            </a:r>
            <a:r>
              <a:rPr lang="en-US" sz="3067" dirty="0"/>
              <a:t> 1</a:t>
            </a:r>
          </a:p>
          <a:p>
            <a:pPr marL="893273" lvl="1" indent="-433937">
              <a:defRPr/>
            </a:pPr>
            <a:r>
              <a:rPr lang="en-US" sz="3067" dirty="0" err="1"/>
              <a:t>Thuộc</a:t>
            </a:r>
            <a:r>
              <a:rPr lang="en-US" sz="3067" dirty="0"/>
              <a:t> </a:t>
            </a:r>
            <a:r>
              <a:rPr lang="en-US" sz="3067" dirty="0" err="1"/>
              <a:t>tính</a:t>
            </a:r>
            <a:r>
              <a:rPr lang="en-US" sz="3067" dirty="0"/>
              <a:t> </a:t>
            </a:r>
            <a:r>
              <a:rPr lang="en-US" sz="3067" dirty="0" err="1"/>
              <a:t>không</a:t>
            </a:r>
            <a:r>
              <a:rPr lang="en-US" sz="3067" dirty="0"/>
              <a:t> </a:t>
            </a:r>
            <a:r>
              <a:rPr lang="en-US" sz="3067" dirty="0" err="1"/>
              <a:t>khóa</a:t>
            </a:r>
            <a:r>
              <a:rPr lang="en-US" sz="3067" dirty="0"/>
              <a:t> </a:t>
            </a:r>
            <a:r>
              <a:rPr lang="en-US" sz="3067" dirty="0" err="1"/>
              <a:t>phụ</a:t>
            </a:r>
            <a:r>
              <a:rPr lang="en-US" sz="3067" dirty="0"/>
              <a:t> </a:t>
            </a:r>
            <a:r>
              <a:rPr lang="en-US" sz="3067" dirty="0" err="1"/>
              <a:t>thuộc</a:t>
            </a:r>
            <a:r>
              <a:rPr lang="en-US" sz="3067" dirty="0"/>
              <a:t> </a:t>
            </a:r>
            <a:r>
              <a:rPr lang="en-US" sz="3067" dirty="0" err="1"/>
              <a:t>đầy</a:t>
            </a:r>
            <a:r>
              <a:rPr lang="en-US" sz="3067" dirty="0"/>
              <a:t> </a:t>
            </a:r>
            <a:r>
              <a:rPr lang="en-US" sz="3067" dirty="0" err="1"/>
              <a:t>đủ</a:t>
            </a:r>
            <a:r>
              <a:rPr lang="en-US" sz="3067" dirty="0"/>
              <a:t> </a:t>
            </a:r>
            <a:r>
              <a:rPr lang="en-US" sz="3067" dirty="0" err="1"/>
              <a:t>vào</a:t>
            </a:r>
            <a:r>
              <a:rPr lang="en-US" sz="3067" dirty="0"/>
              <a:t> </a:t>
            </a:r>
            <a:r>
              <a:rPr lang="en-US" sz="3067" dirty="0" err="1"/>
              <a:t>thuộc</a:t>
            </a:r>
            <a:r>
              <a:rPr lang="en-US" sz="3067" dirty="0"/>
              <a:t> </a:t>
            </a:r>
            <a:r>
              <a:rPr lang="en-US" sz="3067" dirty="0" err="1"/>
              <a:t>tính</a:t>
            </a:r>
            <a:r>
              <a:rPr lang="en-US" sz="3067" dirty="0"/>
              <a:t> </a:t>
            </a:r>
            <a:r>
              <a:rPr lang="en-US" sz="3067" dirty="0" err="1"/>
              <a:t>khóa</a:t>
            </a:r>
            <a:endParaRPr lang="en-US" sz="3067" dirty="0"/>
          </a:p>
          <a:p>
            <a:pPr marL="893273" lvl="1" indent="-433937">
              <a:buNone/>
              <a:defRPr/>
            </a:pPr>
            <a:r>
              <a:rPr lang="en-US" sz="3067" dirty="0"/>
              <a:t>			Ki </a:t>
            </a:r>
            <a:r>
              <a:rPr lang="en-US" sz="3067" dirty="0">
                <a:sym typeface="Wingdings" panose="05000000000000000000" pitchFamily="2" charset="2"/>
              </a:rPr>
              <a:t> B, ~</a:t>
            </a:r>
            <a:r>
              <a:rPr lang="en-US" sz="3067" dirty="0">
                <a:sym typeface="Symbol" panose="05050102010706020507" pitchFamily="18" charset="2"/>
              </a:rPr>
              <a:t>Ki’ Ki </a:t>
            </a:r>
            <a:r>
              <a:rPr lang="en-US" sz="3067" dirty="0" err="1">
                <a:sym typeface="Symbol" panose="05050102010706020507" pitchFamily="18" charset="2"/>
              </a:rPr>
              <a:t>sao</a:t>
            </a:r>
            <a:r>
              <a:rPr lang="en-US" sz="3067" dirty="0">
                <a:sym typeface="Symbol" panose="05050102010706020507" pitchFamily="18" charset="2"/>
              </a:rPr>
              <a:t> </a:t>
            </a:r>
            <a:r>
              <a:rPr lang="en-US" sz="3067" dirty="0" err="1">
                <a:sym typeface="Symbol" panose="05050102010706020507" pitchFamily="18" charset="2"/>
              </a:rPr>
              <a:t>cho</a:t>
            </a:r>
            <a:r>
              <a:rPr lang="en-US" sz="3067" dirty="0">
                <a:sym typeface="Symbol" panose="05050102010706020507" pitchFamily="18" charset="2"/>
              </a:rPr>
              <a:t> Ki’ </a:t>
            </a:r>
            <a:r>
              <a:rPr lang="en-US" sz="3067" dirty="0">
                <a:sym typeface="Wingdings" panose="05000000000000000000" pitchFamily="2" charset="2"/>
              </a:rPr>
              <a:t> B </a:t>
            </a:r>
            <a:r>
              <a:rPr lang="en-US" sz="3067" dirty="0">
                <a:sym typeface="Symbol" panose="05050102010706020507" pitchFamily="18" charset="2"/>
              </a:rPr>
              <a:t> F</a:t>
            </a:r>
          </a:p>
          <a:p>
            <a:pPr marL="457220" indent="-457220">
              <a:defRPr/>
            </a:pPr>
            <a:r>
              <a:rPr lang="en-US" sz="3466" b="1" dirty="0" err="1">
                <a:sym typeface="Symbol" panose="05050102010706020507" pitchFamily="18" charset="2"/>
              </a:rPr>
              <a:t>Lưu</a:t>
            </a:r>
            <a:r>
              <a:rPr lang="en-US" sz="3466" b="1" dirty="0">
                <a:sym typeface="Symbol" panose="05050102010706020507" pitchFamily="18" charset="2"/>
              </a:rPr>
              <a:t> ý</a:t>
            </a:r>
            <a:r>
              <a:rPr lang="en-US" sz="3466" dirty="0">
                <a:sym typeface="Symbol" panose="05050102010706020507" pitchFamily="18" charset="2"/>
              </a:rPr>
              <a:t>: </a:t>
            </a:r>
            <a:r>
              <a:rPr lang="en-US" sz="3466" dirty="0" err="1">
                <a:sym typeface="Symbol" panose="05050102010706020507" pitchFamily="18" charset="2"/>
              </a:rPr>
              <a:t>Dạng</a:t>
            </a:r>
            <a:r>
              <a:rPr lang="en-US" sz="3466" dirty="0">
                <a:sym typeface="Symbol" panose="05050102010706020507" pitchFamily="18" charset="2"/>
              </a:rPr>
              <a:t> </a:t>
            </a:r>
            <a:r>
              <a:rPr lang="en-US" sz="3466" dirty="0" err="1">
                <a:sym typeface="Symbol" panose="05050102010706020507" pitchFamily="18" charset="2"/>
              </a:rPr>
              <a:t>chuẩn</a:t>
            </a:r>
            <a:r>
              <a:rPr lang="en-US" sz="3466" dirty="0">
                <a:sym typeface="Symbol" panose="05050102010706020507" pitchFamily="18" charset="2"/>
              </a:rPr>
              <a:t> 2 </a:t>
            </a:r>
            <a:r>
              <a:rPr lang="en-US" sz="3466" dirty="0" err="1">
                <a:sym typeface="Symbol" panose="05050102010706020507" pitchFamily="18" charset="2"/>
              </a:rPr>
              <a:t>có</a:t>
            </a:r>
            <a:r>
              <a:rPr lang="en-US" sz="3466" dirty="0">
                <a:sym typeface="Symbol" panose="05050102010706020507" pitchFamily="18" charset="2"/>
              </a:rPr>
              <a:t> </a:t>
            </a:r>
            <a:r>
              <a:rPr lang="en-US" sz="3466" dirty="0" err="1">
                <a:sym typeface="Symbol" panose="05050102010706020507" pitchFamily="18" charset="2"/>
              </a:rPr>
              <a:t>thể</a:t>
            </a:r>
            <a:r>
              <a:rPr lang="en-US" sz="3466" dirty="0">
                <a:sym typeface="Symbol" panose="05050102010706020507" pitchFamily="18" charset="2"/>
              </a:rPr>
              <a:t> vi </a:t>
            </a:r>
            <a:r>
              <a:rPr lang="en-US" sz="3466" dirty="0" err="1">
                <a:sym typeface="Symbol" panose="05050102010706020507" pitchFamily="18" charset="2"/>
              </a:rPr>
              <a:t>phạm</a:t>
            </a:r>
            <a:r>
              <a:rPr lang="en-US" sz="3466" dirty="0">
                <a:sym typeface="Symbol" panose="05050102010706020507" pitchFamily="18" charset="2"/>
              </a:rPr>
              <a:t> </a:t>
            </a:r>
            <a:r>
              <a:rPr lang="en-US" sz="3466" dirty="0" err="1">
                <a:sym typeface="Symbol" panose="05050102010706020507" pitchFamily="18" charset="2"/>
              </a:rPr>
              <a:t>khi</a:t>
            </a:r>
            <a:r>
              <a:rPr lang="en-US" sz="3466" dirty="0">
                <a:sym typeface="Symbol" panose="05050102010706020507" pitchFamily="18" charset="2"/>
              </a:rPr>
              <a:t> </a:t>
            </a:r>
            <a:r>
              <a:rPr lang="en-US" sz="3466" dirty="0" err="1">
                <a:sym typeface="Symbol" panose="05050102010706020507" pitchFamily="18" charset="2"/>
              </a:rPr>
              <a:t>quan</a:t>
            </a:r>
            <a:r>
              <a:rPr lang="en-US" sz="3466" dirty="0">
                <a:sym typeface="Symbol" panose="05050102010706020507" pitchFamily="18" charset="2"/>
              </a:rPr>
              <a:t> </a:t>
            </a:r>
            <a:r>
              <a:rPr lang="en-US" sz="3466" dirty="0" err="1">
                <a:sym typeface="Symbol" panose="05050102010706020507" pitchFamily="18" charset="2"/>
              </a:rPr>
              <a:t>hệ</a:t>
            </a:r>
            <a:r>
              <a:rPr lang="en-US" sz="3466" dirty="0">
                <a:sym typeface="Symbol" panose="05050102010706020507" pitchFamily="18" charset="2"/>
              </a:rPr>
              <a:t> </a:t>
            </a:r>
            <a:r>
              <a:rPr lang="en-US" sz="3466" dirty="0" err="1">
                <a:sym typeface="Symbol" panose="05050102010706020507" pitchFamily="18" charset="2"/>
              </a:rPr>
              <a:t>khóa</a:t>
            </a:r>
            <a:r>
              <a:rPr lang="en-US" sz="3466" dirty="0">
                <a:sym typeface="Symbol" panose="05050102010706020507" pitchFamily="18" charset="2"/>
              </a:rPr>
              <a:t> </a:t>
            </a:r>
            <a:r>
              <a:rPr lang="en-US" sz="3466" dirty="0" err="1">
                <a:sym typeface="Symbol" panose="05050102010706020507" pitchFamily="18" charset="2"/>
              </a:rPr>
              <a:t>gồm</a:t>
            </a:r>
            <a:r>
              <a:rPr lang="en-US" sz="3466" dirty="0">
                <a:sym typeface="Symbol" panose="05050102010706020507" pitchFamily="18" charset="2"/>
              </a:rPr>
              <a:t> </a:t>
            </a:r>
            <a:r>
              <a:rPr lang="en-US" sz="3466" dirty="0" err="1">
                <a:sym typeface="Symbol" panose="05050102010706020507" pitchFamily="18" charset="2"/>
              </a:rPr>
              <a:t>hơn</a:t>
            </a:r>
            <a:r>
              <a:rPr lang="en-US" sz="3466" dirty="0">
                <a:sym typeface="Symbol" panose="05050102010706020507" pitchFamily="18" charset="2"/>
              </a:rPr>
              <a:t> </a:t>
            </a:r>
            <a:r>
              <a:rPr lang="en-US" sz="3466" dirty="0" err="1">
                <a:sym typeface="Symbol" panose="05050102010706020507" pitchFamily="18" charset="2"/>
              </a:rPr>
              <a:t>một</a:t>
            </a:r>
            <a:r>
              <a:rPr lang="en-US" sz="3466" dirty="0">
                <a:sym typeface="Symbol" panose="05050102010706020507" pitchFamily="18" charset="2"/>
              </a:rPr>
              <a:t> </a:t>
            </a:r>
            <a:r>
              <a:rPr lang="en-US" sz="3466" dirty="0" err="1">
                <a:sym typeface="Symbol" panose="05050102010706020507" pitchFamily="18" charset="2"/>
              </a:rPr>
              <a:t>thuộc</a:t>
            </a:r>
            <a:r>
              <a:rPr lang="en-US" sz="3466" dirty="0">
                <a:sym typeface="Symbol" panose="05050102010706020507" pitchFamily="18" charset="2"/>
              </a:rPr>
              <a:t> </a:t>
            </a:r>
            <a:r>
              <a:rPr lang="en-US" sz="3466" dirty="0" err="1">
                <a:sym typeface="Symbol" panose="05050102010706020507" pitchFamily="18" charset="2"/>
              </a:rPr>
              <a:t>tính</a:t>
            </a:r>
            <a:r>
              <a:rPr lang="en-US" sz="3466" dirty="0">
                <a:sym typeface="Symbol" panose="05050102010706020507" pitchFamily="18" charset="2"/>
              </a:rPr>
              <a:t>.</a:t>
            </a:r>
          </a:p>
        </p:txBody>
      </p:sp>
    </p:spTree>
    <p:extLst>
      <p:ext uri="{BB962C8B-B14F-4D97-AF65-F5344CB8AC3E}">
        <p14:creationId xmlns:p14="http://schemas.microsoft.com/office/powerpoint/2010/main" val="292871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1</a:t>
            </a:r>
          </a:p>
        </p:txBody>
      </p:sp>
      <p:sp>
        <p:nvSpPr>
          <p:cNvPr id="3" name="Content Placeholder 2"/>
          <p:cNvSpPr>
            <a:spLocks noGrp="1"/>
          </p:cNvSpPr>
          <p:nvPr>
            <p:ph idx="1"/>
          </p:nvPr>
        </p:nvSpPr>
        <p:spPr>
          <a:xfrm>
            <a:off x="1295401" y="1810871"/>
            <a:ext cx="10102402" cy="4392705"/>
          </a:xfrm>
        </p:spPr>
        <p:txBody>
          <a:bodyPr>
            <a:normAutofit/>
          </a:bodyPr>
          <a:lstStyle/>
          <a:p>
            <a:pPr marL="457220" indent="-457220">
              <a:defRPr/>
            </a:pPr>
            <a:r>
              <a:rPr lang="en-US" dirty="0"/>
              <a:t>Cho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Q(ABCD) </a:t>
            </a:r>
            <a:r>
              <a:rPr lang="en-US" dirty="0" err="1"/>
              <a:t>và</a:t>
            </a:r>
            <a:r>
              <a:rPr lang="en-US" dirty="0"/>
              <a:t> </a:t>
            </a:r>
            <a:r>
              <a:rPr lang="en-US" dirty="0" err="1"/>
              <a:t>tập</a:t>
            </a:r>
            <a:r>
              <a:rPr lang="en-US" dirty="0"/>
              <a:t> </a:t>
            </a:r>
            <a:r>
              <a:rPr lang="en-US" dirty="0" err="1"/>
              <a:t>phụ</a:t>
            </a:r>
            <a:r>
              <a:rPr lang="en-US" dirty="0"/>
              <a:t> </a:t>
            </a:r>
            <a:r>
              <a:rPr lang="en-US" dirty="0" err="1"/>
              <a:t>thuộc</a:t>
            </a:r>
            <a:r>
              <a:rPr lang="en-US" dirty="0"/>
              <a:t> </a:t>
            </a:r>
            <a:r>
              <a:rPr lang="en-US" dirty="0" err="1"/>
              <a:t>hàm</a:t>
            </a:r>
            <a:r>
              <a:rPr lang="en-US" dirty="0"/>
              <a:t> </a:t>
            </a:r>
          </a:p>
          <a:p>
            <a:pPr marL="457220" indent="-457220">
              <a:defRPr/>
            </a:pPr>
            <a:r>
              <a:rPr lang="en-US" dirty="0"/>
              <a:t>F = {AB</a:t>
            </a:r>
            <a:r>
              <a:rPr lang="en-US" dirty="0">
                <a:sym typeface="Wingdings" panose="05000000000000000000" pitchFamily="2" charset="2"/>
              </a:rPr>
              <a:t>CD; BD; C A</a:t>
            </a:r>
            <a:r>
              <a:rPr lang="en-US" dirty="0"/>
              <a:t>}. </a:t>
            </a:r>
            <a:r>
              <a:rPr lang="en-US" dirty="0" err="1"/>
              <a:t>Xác</a:t>
            </a:r>
            <a:r>
              <a:rPr lang="en-US" dirty="0"/>
              <a:t> </a:t>
            </a:r>
            <a:r>
              <a:rPr lang="en-US" dirty="0" err="1"/>
              <a:t>định</a:t>
            </a:r>
            <a:r>
              <a:rPr lang="en-US" dirty="0"/>
              <a:t> </a:t>
            </a:r>
            <a:r>
              <a:rPr lang="en-US" dirty="0" err="1"/>
              <a:t>dạng</a:t>
            </a:r>
            <a:r>
              <a:rPr lang="en-US" dirty="0"/>
              <a:t> </a:t>
            </a:r>
            <a:r>
              <a:rPr lang="en-US" dirty="0" err="1"/>
              <a:t>chuẩn</a:t>
            </a:r>
            <a:r>
              <a:rPr lang="en-US" dirty="0"/>
              <a:t> </a:t>
            </a:r>
            <a:r>
              <a:rPr lang="en-US" dirty="0" err="1"/>
              <a:t>cho</a:t>
            </a:r>
            <a:r>
              <a:rPr lang="en-US" dirty="0"/>
              <a:t> </a:t>
            </a:r>
            <a:r>
              <a:rPr lang="en-US" dirty="0" err="1"/>
              <a:t>lược</a:t>
            </a:r>
            <a:r>
              <a:rPr lang="en-US" dirty="0"/>
              <a:t> </a:t>
            </a:r>
            <a:r>
              <a:rPr lang="en-US" dirty="0" err="1"/>
              <a:t>đồ</a:t>
            </a:r>
            <a:r>
              <a:rPr lang="en-US" dirty="0"/>
              <a:t>.</a:t>
            </a:r>
          </a:p>
          <a:p>
            <a:pPr marL="457220" indent="-457220">
              <a:buNone/>
              <a:defRPr/>
            </a:pPr>
            <a:r>
              <a:rPr lang="en-US" dirty="0" err="1"/>
              <a:t>Giải</a:t>
            </a:r>
            <a:r>
              <a:rPr lang="en-US" dirty="0"/>
              <a:t>:</a:t>
            </a:r>
          </a:p>
          <a:p>
            <a:pPr marL="457220" indent="-457220">
              <a:buNone/>
              <a:defRPr/>
            </a:pPr>
            <a:r>
              <a:rPr lang="en-US" dirty="0"/>
              <a:t>-  </a:t>
            </a:r>
            <a:r>
              <a:rPr lang="en-US" dirty="0" err="1"/>
              <a:t>Khóa</a:t>
            </a:r>
            <a:r>
              <a:rPr lang="en-US" dirty="0"/>
              <a:t> </a:t>
            </a:r>
            <a:r>
              <a:rPr lang="en-US" dirty="0" err="1"/>
              <a:t>là</a:t>
            </a:r>
            <a:r>
              <a:rPr lang="en-US" dirty="0"/>
              <a:t> {AB} </a:t>
            </a:r>
            <a:r>
              <a:rPr lang="en-US" dirty="0" err="1"/>
              <a:t>và</a:t>
            </a:r>
            <a:r>
              <a:rPr lang="en-US" dirty="0"/>
              <a:t> {BC}, </a:t>
            </a:r>
          </a:p>
          <a:p>
            <a:pPr marL="457220" indent="-457220">
              <a:buFontTx/>
              <a:buChar char="-"/>
              <a:defRPr/>
            </a:pPr>
            <a:r>
              <a:rPr lang="en-US" dirty="0" err="1"/>
              <a:t>Thuộc</a:t>
            </a:r>
            <a:r>
              <a:rPr lang="en-US" dirty="0"/>
              <a:t> </a:t>
            </a:r>
            <a:r>
              <a:rPr lang="en-US" dirty="0" err="1"/>
              <a:t>tính</a:t>
            </a:r>
            <a:r>
              <a:rPr lang="en-US" dirty="0"/>
              <a:t> </a:t>
            </a:r>
            <a:r>
              <a:rPr lang="en-US" dirty="0" err="1"/>
              <a:t>không</a:t>
            </a:r>
            <a:r>
              <a:rPr lang="en-US" dirty="0"/>
              <a:t> </a:t>
            </a:r>
            <a:r>
              <a:rPr lang="en-US" dirty="0" err="1"/>
              <a:t>khóa</a:t>
            </a:r>
            <a:r>
              <a:rPr lang="en-US" dirty="0"/>
              <a:t> D.</a:t>
            </a:r>
          </a:p>
          <a:p>
            <a:pPr marL="457220" indent="-457220">
              <a:buFontTx/>
              <a:buChar char="-"/>
              <a:defRPr/>
            </a:pPr>
            <a:r>
              <a:rPr lang="en-US" dirty="0" err="1"/>
              <a:t>Nhưng</a:t>
            </a:r>
            <a:r>
              <a:rPr lang="en-US" dirty="0"/>
              <a:t> A,B </a:t>
            </a:r>
            <a:r>
              <a:rPr lang="en-US" dirty="0">
                <a:sym typeface="Wingdings" panose="05000000000000000000" pitchFamily="2" charset="2"/>
              </a:rPr>
              <a:t>D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phụ</a:t>
            </a:r>
            <a:r>
              <a:rPr lang="en-US" dirty="0">
                <a:sym typeface="Wingdings" panose="05000000000000000000" pitchFamily="2" charset="2"/>
              </a:rPr>
              <a:t> </a:t>
            </a:r>
            <a:r>
              <a:rPr lang="en-US" dirty="0" err="1">
                <a:sym typeface="Wingdings" panose="05000000000000000000" pitchFamily="2" charset="2"/>
              </a:rPr>
              <a:t>thuộc</a:t>
            </a:r>
            <a:r>
              <a:rPr lang="en-US" dirty="0">
                <a:sym typeface="Wingdings" panose="05000000000000000000" pitchFamily="2" charset="2"/>
              </a:rPr>
              <a:t> </a:t>
            </a:r>
            <a:r>
              <a:rPr lang="en-US" dirty="0" err="1">
                <a:sym typeface="Wingdings" panose="05000000000000000000" pitchFamily="2" charset="2"/>
              </a:rPr>
              <a:t>hàm</a:t>
            </a:r>
            <a:r>
              <a:rPr lang="en-US" dirty="0">
                <a:sym typeface="Wingdings" panose="05000000000000000000" pitchFamily="2" charset="2"/>
              </a:rPr>
              <a:t> </a:t>
            </a:r>
            <a:r>
              <a:rPr lang="en-US" dirty="0" err="1">
                <a:sym typeface="Wingdings" panose="05000000000000000000" pitchFamily="2" charset="2"/>
              </a:rPr>
              <a:t>đầy</a:t>
            </a:r>
            <a:r>
              <a:rPr lang="en-US" dirty="0">
                <a:sym typeface="Wingdings" panose="05000000000000000000" pitchFamily="2" charset="2"/>
              </a:rPr>
              <a:t> </a:t>
            </a:r>
            <a:r>
              <a:rPr lang="en-US" dirty="0" err="1">
                <a:sym typeface="Wingdings" panose="05000000000000000000" pitchFamily="2" charset="2"/>
              </a:rPr>
              <a:t>đủ</a:t>
            </a:r>
            <a:r>
              <a:rPr lang="en-US" dirty="0">
                <a:sym typeface="Wingdings" panose="05000000000000000000" pitchFamily="2" charset="2"/>
              </a:rPr>
              <a:t> </a:t>
            </a:r>
            <a:r>
              <a:rPr lang="en-US" dirty="0" err="1">
                <a:sym typeface="Wingdings" panose="05000000000000000000" pitchFamily="2" charset="2"/>
              </a:rPr>
              <a:t>vì</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BD</a:t>
            </a:r>
          </a:p>
          <a:p>
            <a:pPr marL="457220" indent="-457220">
              <a:buFontTx/>
              <a:buChar char="-"/>
              <a:defRPr/>
            </a:pPr>
            <a:r>
              <a:rPr lang="en-US" dirty="0" err="1">
                <a:sym typeface="Wingdings" panose="05000000000000000000" pitchFamily="2" charset="2"/>
              </a:rPr>
              <a:t>Vậy</a:t>
            </a:r>
            <a:r>
              <a:rPr lang="en-US" dirty="0">
                <a:sym typeface="Wingdings" panose="05000000000000000000" pitchFamily="2" charset="2"/>
              </a:rPr>
              <a:t> Q </a:t>
            </a:r>
            <a:r>
              <a:rPr lang="en-US" dirty="0" err="1">
                <a:sym typeface="Wingdings" panose="05000000000000000000" pitchFamily="2" charset="2"/>
              </a:rPr>
              <a:t>đạt</a:t>
            </a:r>
            <a:r>
              <a:rPr lang="en-US" dirty="0">
                <a:sym typeface="Wingdings" panose="05000000000000000000" pitchFamily="2" charset="2"/>
              </a:rPr>
              <a:t> </a:t>
            </a:r>
            <a:r>
              <a:rPr lang="en-US" dirty="0" err="1">
                <a:sym typeface="Wingdings" panose="05000000000000000000" pitchFamily="2" charset="2"/>
              </a:rPr>
              <a:t>dạng</a:t>
            </a:r>
            <a:r>
              <a:rPr lang="en-US" dirty="0">
                <a:sym typeface="Wingdings" panose="05000000000000000000" pitchFamily="2" charset="2"/>
              </a:rPr>
              <a:t> </a:t>
            </a:r>
            <a:r>
              <a:rPr lang="en-US" dirty="0" err="1">
                <a:sym typeface="Wingdings" panose="05000000000000000000" pitchFamily="2" charset="2"/>
              </a:rPr>
              <a:t>chẩn</a:t>
            </a:r>
            <a:r>
              <a:rPr lang="en-US" dirty="0">
                <a:sym typeface="Wingdings" panose="05000000000000000000" pitchFamily="2" charset="2"/>
              </a:rPr>
              <a:t> 1 (1NF)</a:t>
            </a:r>
            <a:endParaRPr lang="en-US" dirty="0"/>
          </a:p>
        </p:txBody>
      </p:sp>
    </p:spTree>
    <p:extLst>
      <p:ext uri="{BB962C8B-B14F-4D97-AF65-F5344CB8AC3E}">
        <p14:creationId xmlns:p14="http://schemas.microsoft.com/office/powerpoint/2010/main" val="10346343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252277BDF55D44A62712C76FE01A4B" ma:contentTypeVersion="2" ma:contentTypeDescription="Create a new document." ma:contentTypeScope="" ma:versionID="232ded0e2faa80a5550211ed38ba48e6">
  <xsd:schema xmlns:xsd="http://www.w3.org/2001/XMLSchema" xmlns:xs="http://www.w3.org/2001/XMLSchema" xmlns:p="http://schemas.microsoft.com/office/2006/metadata/properties" xmlns:ns2="3dc0da11-70ec-4298-bf93-0cf833d2d1f5" targetNamespace="http://schemas.microsoft.com/office/2006/metadata/properties" ma:root="true" ma:fieldsID="acb72cece1da4e46e829a6d0d7ccea72" ns2:_="">
    <xsd:import namespace="3dc0da11-70ec-4298-bf93-0cf833d2d1f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c0da11-70ec-4298-bf93-0cf833d2d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B1355C-D63B-4F07-903D-889F4D567A85}"/>
</file>

<file path=customXml/itemProps2.xml><?xml version="1.0" encoding="utf-8"?>
<ds:datastoreItem xmlns:ds="http://schemas.openxmlformats.org/officeDocument/2006/customXml" ds:itemID="{AEE54900-D2E6-478C-A8E6-81AF576FFAAF}"/>
</file>

<file path=customXml/itemProps3.xml><?xml version="1.0" encoding="utf-8"?>
<ds:datastoreItem xmlns:ds="http://schemas.openxmlformats.org/officeDocument/2006/customXml" ds:itemID="{9CEDA581-4D48-431E-B4FB-1596B999FED0}"/>
</file>

<file path=docProps/app.xml><?xml version="1.0" encoding="utf-8"?>
<Properties xmlns="http://schemas.openxmlformats.org/officeDocument/2006/extended-properties" xmlns:vt="http://schemas.openxmlformats.org/officeDocument/2006/docPropsVTypes">
  <Template>Organic</Template>
  <TotalTime>2581</TotalTime>
  <Words>2865</Words>
  <Application>Microsoft Office PowerPoint</Application>
  <PresentationFormat>Widescreen</PresentationFormat>
  <Paragraphs>275</Paragraphs>
  <Slides>30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Garamond</vt:lpstr>
      <vt:lpstr>Tahoma</vt:lpstr>
      <vt:lpstr>Times New Roman</vt:lpstr>
      <vt:lpstr>Wingdings 2</vt:lpstr>
      <vt:lpstr>Organic</vt:lpstr>
      <vt:lpstr>Chương 4.  Chuẩn hóa dữ liệu</vt:lpstr>
      <vt:lpstr>Nội dung</vt:lpstr>
      <vt:lpstr>4.1. Dạng chuẩn của lược đồ quan hệ</vt:lpstr>
      <vt:lpstr>4.1. Dạng chuẩn của lược đồ quan hệ (tt)</vt:lpstr>
      <vt:lpstr>4.1. Dạng chuẩn của lược đồ quan hệ (tt)</vt:lpstr>
      <vt:lpstr>4.2. Dạng chuẩn 1 (1NF)</vt:lpstr>
      <vt:lpstr>4.2. Dạng chuẩn 1 (1NF)</vt:lpstr>
      <vt:lpstr>4.3. Dạng chuẩn 2 (2NF)</vt:lpstr>
      <vt:lpstr>Ví dụ 1</vt:lpstr>
      <vt:lpstr>Ví dụ 2</vt:lpstr>
      <vt:lpstr>Ví dụ 3</vt:lpstr>
      <vt:lpstr>Ví dụ 3 (tt)</vt:lpstr>
      <vt:lpstr>Bài tập 1</vt:lpstr>
      <vt:lpstr>Bài tập 2</vt:lpstr>
      <vt:lpstr>4.4. Dạng chuẩn 3 (3NF)</vt:lpstr>
      <vt:lpstr>Ví dụ 4</vt:lpstr>
      <vt:lpstr>Ví dụ 5</vt:lpstr>
      <vt:lpstr>Ví dụ 6</vt:lpstr>
      <vt:lpstr>4.5. Dạng chuẩn Boyce-Codd-Kent (BCNF)</vt:lpstr>
      <vt:lpstr>Ví dụ 7</vt:lpstr>
      <vt:lpstr>4.6. Phụ thuộc đa trị</vt:lpstr>
      <vt:lpstr>4.6. Phụ thuộc đa trị</vt:lpstr>
      <vt:lpstr>4.6. Phụ thuộc đa trị</vt:lpstr>
      <vt:lpstr>4.6. Phụ thuộc đa trị hiển nhiên</vt:lpstr>
      <vt:lpstr>4.6. Phụ thuộc đa trị</vt:lpstr>
      <vt:lpstr>4.7. Dạng chuẩn 4 (4NF)</vt:lpstr>
      <vt:lpstr>4.7. Dạng chuẩn 4 (4NF)</vt:lpstr>
      <vt:lpstr>4.7. Dạng chuẩn 4 (4NF)</vt:lpstr>
      <vt:lpstr>4.7. Dạng chuẩn 4 (4NF)</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 nâng cao</dc:title>
  <dc:creator>Windows User</dc:creator>
  <cp:lastModifiedBy>HUFLIT - Nguyện Lê Minh</cp:lastModifiedBy>
  <cp:revision>73</cp:revision>
  <dcterms:created xsi:type="dcterms:W3CDTF">2018-12-22T08:13:35Z</dcterms:created>
  <dcterms:modified xsi:type="dcterms:W3CDTF">2021-04-04T14:09:22Z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0x01010077252277BDF55D44A62712C76FE01A4B</vt:lpwstr>
  </property>
</Properties>
</file>