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9" r:id="rId29"/>
    <p:sldId id="290" r:id="rId30"/>
    <p:sldId id="288"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128" autoAdjust="0"/>
  </p:normalViewPr>
  <p:slideViewPr>
    <p:cSldViewPr snapToGrid="0">
      <p:cViewPr varScale="1">
        <p:scale>
          <a:sx n="40" d="100"/>
          <a:sy n="40" d="100"/>
        </p:scale>
        <p:origin x="1207" y="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7B6CC88-9DAA-44B2-A76F-0981176B7905}" type="datetimeFigureOut">
              <a:rPr lang="en-US" smtClean="0"/>
              <a:t>23/04/2019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943178-19F9-4766-B3C5-0CE1B1C8DE71}" type="slidenum">
              <a:rPr lang="en-US" smtClean="0"/>
              <a:t>‹#›</a:t>
            </a:fld>
            <a:endParaRPr lang="en-US"/>
          </a:p>
        </p:txBody>
      </p:sp>
    </p:spTree>
    <p:extLst>
      <p:ext uri="{BB962C8B-B14F-4D97-AF65-F5344CB8AC3E}">
        <p14:creationId xmlns:p14="http://schemas.microsoft.com/office/powerpoint/2010/main" val="3870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a:t>
            </a:fld>
            <a:endParaRPr lang="en-US"/>
          </a:p>
        </p:txBody>
      </p:sp>
    </p:spTree>
    <p:extLst>
      <p:ext uri="{BB962C8B-B14F-4D97-AF65-F5344CB8AC3E}">
        <p14:creationId xmlns:p14="http://schemas.microsoft.com/office/powerpoint/2010/main" val="77086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Wingdings" panose="05000000000000000000" pitchFamily="2" charset="2"/>
              </a:rPr>
              <a:t>Không có quan hệ </a:t>
            </a:r>
            <a:r>
              <a:rPr lang="en-US" i="1" smtClean="0">
                <a:sym typeface="Wingdings" panose="05000000000000000000" pitchFamily="2" charset="2"/>
              </a:rPr>
              <a:t>PhânCông</a:t>
            </a:r>
            <a:r>
              <a:rPr lang="en-US" smtClean="0">
                <a:sym typeface="Wingdings" panose="05000000000000000000" pitchFamily="2" charset="2"/>
              </a:rPr>
              <a:t>: có bảo toàn nội dung không? </a:t>
            </a:r>
            <a:r>
              <a:rPr lang="en-US" smtClean="0"/>
              <a:t>Có</a:t>
            </a:r>
            <a:r>
              <a:rPr lang="en-US" baseline="0" smtClean="0"/>
              <a:t>, vì phân công có thể tìm thấy  bằng cách: NhanVien x PhuTrach(maNV,MaDA)</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Có bảo toàn sự truy xuất trực tiếp đến quan hệ </a:t>
            </a:r>
            <a:r>
              <a:rPr lang="en-US" i="1" smtClean="0"/>
              <a:t>PhânCông</a:t>
            </a:r>
            <a:r>
              <a:rPr lang="en-US" smtClean="0"/>
              <a:t> không? Không</a:t>
            </a:r>
            <a:r>
              <a:rPr lang="en-US" baseline="0" smtClean="0"/>
              <a:t> thể truy xuất trực tiếp đến quan hệ PhanCong</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6</a:t>
            </a:fld>
            <a:endParaRPr lang="en-US"/>
          </a:p>
        </p:txBody>
      </p:sp>
    </p:spTree>
    <p:extLst>
      <p:ext uri="{BB962C8B-B14F-4D97-AF65-F5344CB8AC3E}">
        <p14:creationId xmlns:p14="http://schemas.microsoft.com/office/powerpoint/2010/main" val="140950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Cho biết danh sách nhân viên làm đề án X.</a:t>
            </a:r>
          </a:p>
          <a:p>
            <a:pPr marL="228600" indent="-228600">
              <a:buAutoNum type="arabicPeriod"/>
            </a:pPr>
            <a:r>
              <a:rPr lang="en-US" baseline="0" smtClean="0"/>
              <a:t>Cho biết những nhân viên làm đề án cho phòng ban mình phụ trách</a:t>
            </a:r>
          </a:p>
          <a:p>
            <a:pPr marL="228600" indent="-228600">
              <a:buAutoNum type="arabicPeriod"/>
            </a:pPr>
            <a:r>
              <a:rPr lang="en-US" baseline="0" smtClean="0"/>
              <a:t>Cho biết phòng ban mà đề án X trực thuộc.</a:t>
            </a:r>
          </a:p>
          <a:p>
            <a:pPr marL="228600" indent="-228600">
              <a:buAutoNum type="arabicPeriod"/>
            </a:pPr>
            <a:r>
              <a:rPr lang="en-US" baseline="0" smtClean="0"/>
              <a:t>Liệt kê những đề án được phòng 1 trụ trách.</a:t>
            </a:r>
          </a:p>
          <a:p>
            <a:pPr marL="228600" indent="-228600">
              <a:buAutoNum type="arabicPeriod"/>
            </a:pPr>
            <a:r>
              <a:rPr lang="en-US" baseline="0" smtClean="0"/>
              <a:t>Liệt kê danh sách nhân viên thuộc phòng 1</a:t>
            </a:r>
          </a:p>
          <a:p>
            <a:pPr marL="228600" indent="-228600">
              <a:buAutoNum type="arabicPeriod"/>
            </a:pPr>
            <a:r>
              <a:rPr lang="en-US" baseline="0" smtClean="0"/>
              <a:t>Ho biết nhân viên A là phòng ban nà</a:t>
            </a:r>
          </a:p>
          <a:p>
            <a:pPr marL="228600" indent="-228600">
              <a:buAutoNum type="arabicPeriod"/>
            </a:pPr>
            <a:r>
              <a:rPr lang="en-US" baseline="0" smtClean="0"/>
              <a:t>Cho biết danh sách đề án mà </a:t>
            </a:r>
            <a:r>
              <a:rPr lang="en-US" baseline="0" smtClean="0"/>
              <a:t>PHÒNG CÙA NHÂN NHÂN X PHỤ TRÁCH.</a:t>
            </a:r>
            <a:endParaRPr lang="en-US" baseline="0" smtClean="0"/>
          </a:p>
        </p:txBody>
      </p:sp>
      <p:sp>
        <p:nvSpPr>
          <p:cNvPr id="4" name="Slide Number Placeholder 3"/>
          <p:cNvSpPr>
            <a:spLocks noGrp="1"/>
          </p:cNvSpPr>
          <p:nvPr>
            <p:ph type="sldNum" sz="quarter" idx="10"/>
          </p:nvPr>
        </p:nvSpPr>
        <p:spPr/>
        <p:txBody>
          <a:bodyPr/>
          <a:lstStyle/>
          <a:p>
            <a:fld id="{6C943178-19F9-4766-B3C5-0CE1B1C8DE71}" type="slidenum">
              <a:rPr lang="en-US" smtClean="0"/>
              <a:t>17</a:t>
            </a:fld>
            <a:endParaRPr lang="en-US"/>
          </a:p>
        </p:txBody>
      </p:sp>
    </p:spTree>
    <p:extLst>
      <p:ext uri="{BB962C8B-B14F-4D97-AF65-F5344CB8AC3E}">
        <p14:creationId xmlns:p14="http://schemas.microsoft.com/office/powerpoint/2010/main" val="4137869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8E1896-DAA0-458C-97D8-FEE1A71C6C30}" type="datetime1">
              <a:rPr lang="en-US" smtClean="0"/>
              <a:t>23/04/2019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EDC6D-E23B-412D-AE30-0103FC38B63F}" type="datetime1">
              <a:rPr lang="en-US" smtClean="0"/>
              <a:t>23/04/2019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7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C4706-E636-4387-B171-C8C2FB8A5F24}"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46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9E413-F5EF-4417-93BB-8DD9C492961A}"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92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6482E-9AB3-495C-A542-95FE0C2F9A5D}"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36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12BB-0697-4EE6-81B2-F75073D31508}"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6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35A1C-F42A-425F-9970-7EBBB98D4758}"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84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9BC52-EB06-4FC0-8CEA-40A4828C27DE}"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5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157B43-CB97-4121-A213-46E5B00CE509}"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325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623544"/>
            <a:ext cx="9601196" cy="1043895"/>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1" y="1810871"/>
            <a:ext cx="9601196" cy="4392705"/>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017288" y="5924176"/>
            <a:ext cx="542697" cy="2794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119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AEC97-1894-4570-A52D-33B4D651C5D9}" type="datetime1">
              <a:rPr lang="en-US" smtClean="0"/>
              <a:t>23/04/2019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11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0E234F-B876-4E07-8DEC-A645D0AE19A6}" type="datetime1">
              <a:rPr lang="en-US" smtClean="0"/>
              <a:t>23/04/2019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9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E3DCC7-0E71-4987-A294-3BCEDE061A44}" type="datetime1">
              <a:rPr lang="en-US" smtClean="0"/>
              <a:t>23/04/2019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954FE3-19A7-43A0-86C4-91E962E600A3}" type="datetime1">
              <a:rPr lang="en-US" smtClean="0"/>
              <a:t>23/04/2019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F1C0C-A79B-49B8-8F1A-4F717F4BEFBE}" type="datetime1">
              <a:rPr lang="en-US" smtClean="0"/>
              <a:t>23/04/2019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4E17E-3F7A-41D3-98E3-A95EC8D94C83}" type="datetime1">
              <a:rPr lang="en-US" smtClean="0"/>
              <a:t>23/04/2019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5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F8F270-CEF0-4B9F-AAB9-0E09C7A6A96F}" type="datetime1">
              <a:rPr lang="en-US" smtClean="0"/>
              <a:t>23/04/2019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6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03A845-12B9-4EE3-AE5D-86C77332C7B3}" type="datetime1">
              <a:rPr lang="en-US" smtClean="0"/>
              <a:t>23/04/2019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00762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a:solidFill>
                  <a:schemeClr val="tx1"/>
                </a:solidFill>
              </a:rPr>
              <a:t>Chương 6. Thiết kế CSDL ở mức logic</a:t>
            </a:r>
            <a:endParaRPr lang="en-US" sz="4800" dirty="0">
              <a:solidFill>
                <a:schemeClr val="tx1"/>
              </a:solidFill>
            </a:endParaRPr>
          </a:p>
        </p:txBody>
      </p:sp>
      <p:sp>
        <p:nvSpPr>
          <p:cNvPr id="3" name="Subtitle 2"/>
          <p:cNvSpPr>
            <a:spLocks noGrp="1"/>
          </p:cNvSpPr>
          <p:nvPr>
            <p:ph type="subTitle" idx="1"/>
          </p:nvPr>
        </p:nvSpPr>
        <p:spPr/>
        <p:txBody>
          <a:bodyPr/>
          <a:lstStyle/>
          <a:p>
            <a:r>
              <a:rPr lang="en-US" dirty="0" err="1" smtClean="0"/>
              <a:t>Lê</a:t>
            </a:r>
            <a:r>
              <a:rPr lang="en-US" dirty="0" smtClean="0"/>
              <a:t> </a:t>
            </a:r>
            <a:r>
              <a:rPr lang="en-US" dirty="0" err="1" smtClean="0"/>
              <a:t>Thị</a:t>
            </a:r>
            <a:r>
              <a:rPr lang="en-US" dirty="0" smtClean="0"/>
              <a:t> Minh </a:t>
            </a:r>
            <a:r>
              <a:rPr lang="en-US" dirty="0" err="1" smtClean="0"/>
              <a:t>Nguyện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035399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3544"/>
            <a:ext cx="10324169" cy="1043895"/>
          </a:xfrm>
        </p:spPr>
        <p:txBody>
          <a:bodyPr>
            <a:normAutofit/>
          </a:bodyPr>
          <a:lstStyle/>
          <a:p>
            <a:r>
              <a:rPr lang="en-US"/>
              <a:t>6.2. Một số khái niệm trong lý thuyết đồ thị.</a:t>
            </a:r>
            <a:endParaRPr lang="en-US" dirty="0"/>
          </a:p>
        </p:txBody>
      </p:sp>
      <p:sp>
        <p:nvSpPr>
          <p:cNvPr id="3" name="Content Placeholder 2"/>
          <p:cNvSpPr>
            <a:spLocks noGrp="1"/>
          </p:cNvSpPr>
          <p:nvPr>
            <p:ph idx="1"/>
          </p:nvPr>
        </p:nvSpPr>
        <p:spPr/>
        <p:txBody>
          <a:bodyPr/>
          <a:lstStyle/>
          <a:p>
            <a:r>
              <a:rPr lang="fr-FR">
                <a:solidFill>
                  <a:srgbClr val="FF0000"/>
                </a:solidFill>
              </a:rPr>
              <a:t>c</a:t>
            </a:r>
            <a:r>
              <a:rPr lang="fr-FR" baseline="-25000">
                <a:solidFill>
                  <a:srgbClr val="FF0000"/>
                </a:solidFill>
              </a:rPr>
              <a:t>i</a:t>
            </a:r>
            <a:r>
              <a:rPr lang="fr-FR"/>
              <a:t> và </a:t>
            </a:r>
            <a:r>
              <a:rPr lang="fr-FR">
                <a:solidFill>
                  <a:srgbClr val="FF0000"/>
                </a:solidFill>
              </a:rPr>
              <a:t>c</a:t>
            </a:r>
            <a:r>
              <a:rPr lang="fr-FR" baseline="-25000">
                <a:solidFill>
                  <a:srgbClr val="FF0000"/>
                </a:solidFill>
              </a:rPr>
              <a:t>i+1</a:t>
            </a:r>
            <a:r>
              <a:rPr lang="fr-FR"/>
              <a:t> có </a:t>
            </a:r>
            <a:r>
              <a:rPr lang="fr-FR">
                <a:solidFill>
                  <a:srgbClr val="FF0000"/>
                </a:solidFill>
              </a:rPr>
              <a:t>chung</a:t>
            </a:r>
            <a:r>
              <a:rPr lang="fr-FR"/>
              <a:t> một nút </a:t>
            </a:r>
            <a:r>
              <a:rPr lang="fr-FR">
                <a:solidFill>
                  <a:srgbClr val="FF0000"/>
                </a:solidFill>
              </a:rPr>
              <a:t>xuất phát</a:t>
            </a:r>
            <a:r>
              <a:rPr lang="fr-FR"/>
              <a:t>.</a:t>
            </a:r>
          </a:p>
          <a:p>
            <a:r>
              <a:rPr lang="vi-VN"/>
              <a:t>Nút xuất phát của </a:t>
            </a:r>
            <a:r>
              <a:rPr lang="vi-VN">
                <a:solidFill>
                  <a:srgbClr val="FF0000"/>
                </a:solidFill>
              </a:rPr>
              <a:t>c</a:t>
            </a:r>
            <a:r>
              <a:rPr lang="vi-VN" baseline="-25000">
                <a:solidFill>
                  <a:srgbClr val="FF0000"/>
                </a:solidFill>
              </a:rPr>
              <a:t>1</a:t>
            </a:r>
            <a:r>
              <a:rPr lang="vi-VN"/>
              <a:t>, không chung nút xuất phát của </a:t>
            </a:r>
            <a:r>
              <a:rPr lang="vi-VN">
                <a:solidFill>
                  <a:srgbClr val="FF0000"/>
                </a:solidFill>
              </a:rPr>
              <a:t>c</a:t>
            </a:r>
            <a:r>
              <a:rPr lang="vi-VN" baseline="-25000">
                <a:solidFill>
                  <a:srgbClr val="FF0000"/>
                </a:solidFill>
              </a:rPr>
              <a:t>2</a:t>
            </a:r>
            <a:r>
              <a:rPr lang="vi-VN"/>
              <a:t>, được gọi là </a:t>
            </a:r>
            <a:r>
              <a:rPr lang="vi-VN">
                <a:solidFill>
                  <a:srgbClr val="FF0000"/>
                </a:solidFill>
              </a:rPr>
              <a:t>nút đầu</a:t>
            </a:r>
            <a:r>
              <a:rPr lang="vi-VN"/>
              <a:t> của đường đi.</a:t>
            </a:r>
          </a:p>
          <a:p>
            <a:r>
              <a:rPr lang="vi-VN"/>
              <a:t>Nút xuất phát của </a:t>
            </a:r>
            <a:r>
              <a:rPr lang="vi-VN">
                <a:solidFill>
                  <a:srgbClr val="FF0000"/>
                </a:solidFill>
              </a:rPr>
              <a:t>c</a:t>
            </a:r>
            <a:r>
              <a:rPr lang="vi-VN" baseline="-25000">
                <a:solidFill>
                  <a:srgbClr val="FF0000"/>
                </a:solidFill>
              </a:rPr>
              <a:t>p</a:t>
            </a:r>
            <a:r>
              <a:rPr lang="vi-VN"/>
              <a:t>, không chung nút xuất phát của</a:t>
            </a:r>
            <a:r>
              <a:rPr lang="vi-VN">
                <a:solidFill>
                  <a:srgbClr val="FF0000"/>
                </a:solidFill>
              </a:rPr>
              <a:t> c</a:t>
            </a:r>
            <a:r>
              <a:rPr lang="vi-VN" baseline="-25000">
                <a:solidFill>
                  <a:srgbClr val="FF0000"/>
                </a:solidFill>
              </a:rPr>
              <a:t>p-1</a:t>
            </a:r>
            <a:r>
              <a:rPr lang="vi-VN"/>
              <a:t>, được gọi là </a:t>
            </a:r>
            <a:r>
              <a:rPr lang="vi-VN">
                <a:solidFill>
                  <a:srgbClr val="FF0000"/>
                </a:solidFill>
              </a:rPr>
              <a:t>nút cuố</a:t>
            </a:r>
            <a:r>
              <a:rPr lang="vi-VN"/>
              <a:t>i của đường đi.</a:t>
            </a:r>
          </a:p>
          <a:p>
            <a:r>
              <a:rPr lang="fr-FR"/>
              <a:t>(c1,c2,c3,c4) không là đường đi</a:t>
            </a:r>
          </a:p>
          <a:p>
            <a:r>
              <a:rPr lang="fr-FR"/>
              <a:t>(c1, c3, c4) là đường đi</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43" y="4605454"/>
            <a:ext cx="5858527" cy="159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874012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3544"/>
            <a:ext cx="10324169" cy="1043895"/>
          </a:xfrm>
        </p:spPr>
        <p:txBody>
          <a:bodyPr>
            <a:normAutofit/>
          </a:bodyPr>
          <a:lstStyle/>
          <a:p>
            <a:r>
              <a:rPr lang="en-US"/>
              <a:t>6.2. Một số khái niệm trong lý thuyết đồ thị.</a:t>
            </a:r>
            <a:endParaRPr lang="en-US" dirty="0"/>
          </a:p>
        </p:txBody>
      </p:sp>
      <p:sp>
        <p:nvSpPr>
          <p:cNvPr id="3" name="Content Placeholder 2"/>
          <p:cNvSpPr>
            <a:spLocks noGrp="1"/>
          </p:cNvSpPr>
          <p:nvPr>
            <p:ph idx="1"/>
          </p:nvPr>
        </p:nvSpPr>
        <p:spPr/>
        <p:txBody>
          <a:bodyPr/>
          <a:lstStyle/>
          <a:p>
            <a:pPr>
              <a:buFontTx/>
              <a:buNone/>
              <a:defRPr/>
            </a:pPr>
            <a:r>
              <a:rPr lang="en-US" b="1"/>
              <a:t>e. </a:t>
            </a:r>
            <a:r>
              <a:rPr lang="vi-VN" b="1">
                <a:solidFill>
                  <a:srgbClr val="FF0000"/>
                </a:solidFill>
              </a:rPr>
              <a:t>Mạch đi</a:t>
            </a:r>
            <a:r>
              <a:rPr lang="vi-VN" b="1"/>
              <a:t> trên đồ thị có hướng: đó là một chuỗi cung </a:t>
            </a:r>
            <a:r>
              <a:rPr lang="vi-VN" b="1">
                <a:solidFill>
                  <a:srgbClr val="FF0000"/>
                </a:solidFill>
              </a:rPr>
              <a:t>(c</a:t>
            </a:r>
            <a:r>
              <a:rPr lang="vi-VN" b="1" baseline="-25000">
                <a:solidFill>
                  <a:srgbClr val="FF0000"/>
                </a:solidFill>
              </a:rPr>
              <a:t>1</a:t>
            </a:r>
            <a:r>
              <a:rPr lang="vi-VN" b="1">
                <a:solidFill>
                  <a:srgbClr val="FF0000"/>
                </a:solidFill>
              </a:rPr>
              <a:t>, c</a:t>
            </a:r>
            <a:r>
              <a:rPr lang="vi-VN" b="1" baseline="-25000">
                <a:solidFill>
                  <a:srgbClr val="FF0000"/>
                </a:solidFill>
              </a:rPr>
              <a:t>2</a:t>
            </a:r>
            <a:r>
              <a:rPr lang="vi-VN" b="1">
                <a:solidFill>
                  <a:srgbClr val="FF0000"/>
                </a:solidFill>
              </a:rPr>
              <a:t>,.., c</a:t>
            </a:r>
            <a:r>
              <a:rPr lang="vi-VN" b="1" baseline="-25000">
                <a:solidFill>
                  <a:srgbClr val="FF0000"/>
                </a:solidFill>
              </a:rPr>
              <a:t>p</a:t>
            </a:r>
            <a:r>
              <a:rPr lang="vi-VN" b="1">
                <a:solidFill>
                  <a:srgbClr val="FF0000"/>
                </a:solidFill>
              </a:rPr>
              <a:t>) </a:t>
            </a:r>
            <a:r>
              <a:rPr lang="vi-VN" b="1"/>
              <a:t>sao cho:</a:t>
            </a:r>
          </a:p>
          <a:p>
            <a:pPr lvl="1">
              <a:defRPr/>
            </a:pPr>
            <a:r>
              <a:rPr lang="vi-VN">
                <a:solidFill>
                  <a:srgbClr val="FF0000"/>
                </a:solidFill>
              </a:rPr>
              <a:t>Nút đến </a:t>
            </a:r>
            <a:r>
              <a:rPr lang="vi-VN"/>
              <a:t>của </a:t>
            </a:r>
            <a:r>
              <a:rPr lang="vi-VN">
                <a:solidFill>
                  <a:srgbClr val="FF0000"/>
                </a:solidFill>
              </a:rPr>
              <a:t>c</a:t>
            </a:r>
            <a:r>
              <a:rPr lang="vi-VN" baseline="-25000">
                <a:solidFill>
                  <a:srgbClr val="FF0000"/>
                </a:solidFill>
              </a:rPr>
              <a:t>i</a:t>
            </a:r>
            <a:r>
              <a:rPr lang="vi-VN"/>
              <a:t> là </a:t>
            </a:r>
            <a:r>
              <a:rPr lang="vi-VN">
                <a:solidFill>
                  <a:srgbClr val="FF0000"/>
                </a:solidFill>
              </a:rPr>
              <a:t>nút đi</a:t>
            </a:r>
            <a:r>
              <a:rPr lang="vi-VN"/>
              <a:t> của </a:t>
            </a:r>
            <a:r>
              <a:rPr lang="vi-VN">
                <a:solidFill>
                  <a:srgbClr val="FF0000"/>
                </a:solidFill>
              </a:rPr>
              <a:t>c</a:t>
            </a:r>
            <a:r>
              <a:rPr lang="vi-VN" baseline="-25000">
                <a:solidFill>
                  <a:srgbClr val="FF0000"/>
                </a:solidFill>
              </a:rPr>
              <a:t>i+1</a:t>
            </a:r>
            <a:r>
              <a:rPr lang="vi-VN"/>
              <a:t>.</a:t>
            </a:r>
          </a:p>
          <a:p>
            <a:pPr lvl="1">
              <a:defRPr/>
            </a:pPr>
            <a:r>
              <a:rPr lang="vi-VN">
                <a:solidFill>
                  <a:srgbClr val="FF0000"/>
                </a:solidFill>
              </a:rPr>
              <a:t>Nút đi</a:t>
            </a:r>
            <a:r>
              <a:rPr lang="vi-VN"/>
              <a:t> của </a:t>
            </a:r>
            <a:r>
              <a:rPr lang="vi-VN">
                <a:solidFill>
                  <a:srgbClr val="FF0000"/>
                </a:solidFill>
              </a:rPr>
              <a:t>c</a:t>
            </a:r>
            <a:r>
              <a:rPr lang="vi-VN" baseline="-25000">
                <a:solidFill>
                  <a:srgbClr val="FF0000"/>
                </a:solidFill>
              </a:rPr>
              <a:t>1</a:t>
            </a:r>
            <a:r>
              <a:rPr lang="vi-VN"/>
              <a:t> được gọi là </a:t>
            </a:r>
            <a:r>
              <a:rPr lang="vi-VN">
                <a:solidFill>
                  <a:srgbClr val="FF0000"/>
                </a:solidFill>
              </a:rPr>
              <a:t>nút đầu</a:t>
            </a:r>
            <a:r>
              <a:rPr lang="vi-VN"/>
              <a:t> của </a:t>
            </a:r>
            <a:r>
              <a:rPr lang="vi-VN">
                <a:solidFill>
                  <a:srgbClr val="FF0000"/>
                </a:solidFill>
              </a:rPr>
              <a:t>mạch đi</a:t>
            </a:r>
            <a:r>
              <a:rPr lang="vi-VN"/>
              <a:t>.</a:t>
            </a:r>
          </a:p>
          <a:p>
            <a:pPr lvl="1">
              <a:defRPr/>
            </a:pPr>
            <a:r>
              <a:rPr lang="vi-VN">
                <a:solidFill>
                  <a:srgbClr val="FF0000"/>
                </a:solidFill>
              </a:rPr>
              <a:t>Nút đến</a:t>
            </a:r>
            <a:r>
              <a:rPr lang="vi-VN"/>
              <a:t> của </a:t>
            </a:r>
            <a:r>
              <a:rPr lang="vi-VN">
                <a:solidFill>
                  <a:srgbClr val="FF0000"/>
                </a:solidFill>
              </a:rPr>
              <a:t>c</a:t>
            </a:r>
            <a:r>
              <a:rPr lang="vi-VN" baseline="-25000">
                <a:solidFill>
                  <a:srgbClr val="FF0000"/>
                </a:solidFill>
              </a:rPr>
              <a:t>p</a:t>
            </a:r>
            <a:r>
              <a:rPr lang="vi-VN">
                <a:solidFill>
                  <a:srgbClr val="FF0000"/>
                </a:solidFill>
              </a:rPr>
              <a:t> </a:t>
            </a:r>
            <a:r>
              <a:rPr lang="vi-VN"/>
              <a:t>được gọi là </a:t>
            </a:r>
            <a:r>
              <a:rPr lang="vi-VN">
                <a:solidFill>
                  <a:srgbClr val="FF0000"/>
                </a:solidFill>
              </a:rPr>
              <a:t>nút cuối</a:t>
            </a:r>
            <a:r>
              <a:rPr lang="vi-VN"/>
              <a:t> của </a:t>
            </a:r>
            <a:r>
              <a:rPr lang="vi-VN">
                <a:solidFill>
                  <a:srgbClr val="FF0000"/>
                </a:solidFill>
              </a:rPr>
              <a:t>mạch đi</a:t>
            </a:r>
            <a:r>
              <a:rPr lang="vi-VN" smtClean="0">
                <a:solidFill>
                  <a:srgbClr val="FF0000"/>
                </a:solidFill>
              </a:rPr>
              <a:t>.</a:t>
            </a:r>
            <a:endParaRPr lang="en-US" smtClean="0">
              <a:solidFill>
                <a:srgbClr val="FF0000"/>
              </a:solidFill>
            </a:endParaRPr>
          </a:p>
          <a:p>
            <a:pPr>
              <a:buFontTx/>
              <a:buNone/>
            </a:pPr>
            <a:r>
              <a:rPr lang="en-US" sz="2400" b="1" smtClean="0"/>
              <a:t>f. </a:t>
            </a:r>
            <a:r>
              <a:rPr lang="vi-VN" b="1" smtClean="0"/>
              <a:t>Chu </a:t>
            </a:r>
            <a:r>
              <a:rPr lang="vi-VN" b="1"/>
              <a:t>trình: là đường đi hay mạch đi trong đó</a:t>
            </a:r>
          </a:p>
          <a:p>
            <a:pPr lvl="1"/>
            <a:r>
              <a:rPr lang="vi-VN"/>
              <a:t>Nút </a:t>
            </a:r>
            <a:r>
              <a:rPr lang="vi-VN">
                <a:solidFill>
                  <a:srgbClr val="FF0000"/>
                </a:solidFill>
              </a:rPr>
              <a:t>đầu</a:t>
            </a:r>
            <a:r>
              <a:rPr lang="vi-VN"/>
              <a:t> và nút </a:t>
            </a:r>
            <a:r>
              <a:rPr lang="vi-VN">
                <a:solidFill>
                  <a:srgbClr val="FF0000"/>
                </a:solidFill>
              </a:rPr>
              <a:t>cuối</a:t>
            </a:r>
            <a:r>
              <a:rPr lang="vi-VN"/>
              <a:t> trùng nhau</a:t>
            </a:r>
          </a:p>
          <a:p>
            <a:pPr lvl="1"/>
            <a:r>
              <a:rPr lang="fr-FR">
                <a:solidFill>
                  <a:srgbClr val="FF0000"/>
                </a:solidFill>
              </a:rPr>
              <a:t>1 cung</a:t>
            </a:r>
            <a:r>
              <a:rPr lang="fr-FR"/>
              <a:t> </a:t>
            </a:r>
            <a:r>
              <a:rPr lang="fr-FR">
                <a:solidFill>
                  <a:srgbClr val="FF0000"/>
                </a:solidFill>
              </a:rPr>
              <a:t>không</a:t>
            </a:r>
            <a:r>
              <a:rPr lang="fr-FR"/>
              <a:t> xuất hiện </a:t>
            </a:r>
            <a:r>
              <a:rPr lang="fr-FR">
                <a:solidFill>
                  <a:srgbClr val="FF0000"/>
                </a:solidFill>
              </a:rPr>
              <a:t>2 lần trong chuỗi</a:t>
            </a:r>
            <a:r>
              <a:rPr lang="fr-FR"/>
              <a:t>.</a:t>
            </a:r>
          </a:p>
          <a:p>
            <a:pPr>
              <a:defRPr/>
            </a:pPr>
            <a:endParaRPr lang="vi-VN">
              <a:solidFill>
                <a:srgbClr val="FF0000"/>
              </a:solidFill>
            </a:endParaRPr>
          </a:p>
          <a:p>
            <a:endParaRPr lang="fr-FR"/>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91253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135" y="623544"/>
            <a:ext cx="10457983" cy="1043895"/>
          </a:xfrm>
        </p:spPr>
        <p:txBody>
          <a:bodyPr>
            <a:normAutofit/>
          </a:bodyPr>
          <a:lstStyle/>
          <a:p>
            <a:r>
              <a:rPr lang="en-US"/>
              <a:t>6.2. Một số khái niệm trong lý thuyết đồ thị.</a:t>
            </a:r>
            <a:endParaRPr lang="en-US" dirty="0"/>
          </a:p>
        </p:txBody>
      </p:sp>
      <p:sp>
        <p:nvSpPr>
          <p:cNvPr id="3" name="Content Placeholder 2"/>
          <p:cNvSpPr>
            <a:spLocks noGrp="1"/>
          </p:cNvSpPr>
          <p:nvPr>
            <p:ph idx="1"/>
          </p:nvPr>
        </p:nvSpPr>
        <p:spPr/>
        <p:txBody>
          <a:bodyPr/>
          <a:lstStyle/>
          <a:p>
            <a:pPr>
              <a:buFontTx/>
              <a:buNone/>
            </a:pPr>
            <a:r>
              <a:rPr lang="fr-FR" b="1" smtClean="0"/>
              <a:t>g. Một </a:t>
            </a:r>
            <a:r>
              <a:rPr lang="fr-FR" b="1"/>
              <a:t>dòng có gốc n</a:t>
            </a:r>
            <a:r>
              <a:rPr lang="fr-FR" b="1" baseline="-25000"/>
              <a:t>1</a:t>
            </a:r>
            <a:r>
              <a:rPr lang="fr-FR" b="1"/>
              <a:t> là một tập cung D = (c</a:t>
            </a:r>
            <a:r>
              <a:rPr lang="fr-FR" b="1" baseline="-25000"/>
              <a:t>1</a:t>
            </a:r>
            <a:r>
              <a:rPr lang="fr-FR" b="1"/>
              <a:t>, c</a:t>
            </a:r>
            <a:r>
              <a:rPr lang="fr-FR" b="1" baseline="-25000"/>
              <a:t>2</a:t>
            </a:r>
            <a:r>
              <a:rPr lang="fr-FR" b="1"/>
              <a:t>, …, c</a:t>
            </a:r>
            <a:r>
              <a:rPr lang="fr-FR" b="1" baseline="-25000"/>
              <a:t>p</a:t>
            </a:r>
            <a:r>
              <a:rPr lang="fr-FR" b="1"/>
              <a:t>) sao cho:</a:t>
            </a:r>
          </a:p>
          <a:p>
            <a:pPr lvl="1"/>
            <a:r>
              <a:rPr lang="en-US" smtClean="0"/>
              <a:t>Một</a:t>
            </a:r>
            <a:r>
              <a:rPr lang="vi-VN" smtClean="0"/>
              <a:t> </a:t>
            </a:r>
            <a:r>
              <a:rPr lang="vi-VN"/>
              <a:t>cung trong tập đó có </a:t>
            </a:r>
            <a:r>
              <a:rPr lang="vi-VN">
                <a:solidFill>
                  <a:srgbClr val="FF0000"/>
                </a:solidFill>
              </a:rPr>
              <a:t>nút xuất phát</a:t>
            </a:r>
            <a:r>
              <a:rPr lang="vi-VN"/>
              <a:t> (hoặc nút đ</a:t>
            </a:r>
            <a:r>
              <a:rPr lang="en-US"/>
              <a:t>i</a:t>
            </a:r>
            <a:r>
              <a:rPr lang="vi-VN"/>
              <a:t>) là </a:t>
            </a:r>
            <a:r>
              <a:rPr lang="vi-VN" b="1">
                <a:solidFill>
                  <a:srgbClr val="FF0000"/>
                </a:solidFill>
              </a:rPr>
              <a:t>n</a:t>
            </a:r>
            <a:r>
              <a:rPr lang="vi-VN" b="1" baseline="-25000">
                <a:solidFill>
                  <a:srgbClr val="FF0000"/>
                </a:solidFill>
              </a:rPr>
              <a:t>1</a:t>
            </a:r>
            <a:r>
              <a:rPr lang="vi-VN" b="1"/>
              <a:t>.</a:t>
            </a:r>
          </a:p>
          <a:p>
            <a:pPr lvl="1"/>
            <a:r>
              <a:rPr lang="en-US">
                <a:sym typeface="Symbol" panose="05050102010706020507" pitchFamily="18" charset="2"/>
              </a:rPr>
              <a:t></a:t>
            </a:r>
            <a:r>
              <a:rPr lang="fr-FR">
                <a:sym typeface="Symbol" panose="05050102010706020507" pitchFamily="18" charset="2"/>
              </a:rPr>
              <a:t>c</a:t>
            </a:r>
            <a:r>
              <a:rPr lang="fr-FR" baseline="-25000">
                <a:sym typeface="Symbol" panose="05050102010706020507" pitchFamily="18" charset="2"/>
              </a:rPr>
              <a:t>i</a:t>
            </a:r>
            <a:r>
              <a:rPr lang="fr-FR">
                <a:sym typeface="Symbol" panose="05050102010706020507" pitchFamily="18" charset="2"/>
              </a:rPr>
              <a:t>, </a:t>
            </a:r>
            <a:r>
              <a:rPr lang="en-US">
                <a:sym typeface="Symbol" panose="05050102010706020507" pitchFamily="18" charset="2"/>
              </a:rPr>
              <a:t></a:t>
            </a:r>
            <a:r>
              <a:rPr lang="vi-VN">
                <a:sym typeface="Symbol" panose="05050102010706020507" pitchFamily="18" charset="2"/>
              </a:rPr>
              <a:t>n</a:t>
            </a:r>
            <a:r>
              <a:rPr lang="vi-VN" baseline="-25000">
                <a:sym typeface="Symbol" panose="05050102010706020507" pitchFamily="18" charset="2"/>
              </a:rPr>
              <a:t>i</a:t>
            </a:r>
            <a:r>
              <a:rPr lang="vi-VN">
                <a:sym typeface="Symbol" panose="05050102010706020507" pitchFamily="18" charset="2"/>
              </a:rPr>
              <a:t>, nút xuất phát (hoặc nút đi | đến) của c</a:t>
            </a:r>
            <a:r>
              <a:rPr lang="vi-VN" baseline="-25000">
                <a:sym typeface="Symbol" panose="05050102010706020507" pitchFamily="18" charset="2"/>
              </a:rPr>
              <a:t>i</a:t>
            </a:r>
            <a:r>
              <a:rPr lang="vi-VN">
                <a:sym typeface="Symbol" panose="05050102010706020507" pitchFamily="18" charset="2"/>
              </a:rPr>
              <a:t>, </a:t>
            </a:r>
            <a:r>
              <a:rPr lang="en-US">
                <a:sym typeface="Symbol" panose="05050102010706020507" pitchFamily="18" charset="2"/>
              </a:rPr>
              <a:t></a:t>
            </a:r>
            <a:r>
              <a:rPr lang="vi-VN">
                <a:sym typeface="Symbol" panose="05050102010706020507" pitchFamily="18" charset="2"/>
              </a:rPr>
              <a:t> </a:t>
            </a:r>
            <a:r>
              <a:rPr lang="vi-VN">
                <a:solidFill>
                  <a:srgbClr val="FF0000"/>
                </a:solidFill>
                <a:sym typeface="Symbol" panose="05050102010706020507" pitchFamily="18" charset="2"/>
              </a:rPr>
              <a:t>1 đường đi (hoặc mạch đi) </a:t>
            </a:r>
            <a:r>
              <a:rPr lang="vi-VN">
                <a:sym typeface="Symbol" panose="05050102010706020507" pitchFamily="18" charset="2"/>
              </a:rPr>
              <a:t>có nút đầu là </a:t>
            </a:r>
            <a:r>
              <a:rPr lang="vi-VN" b="1">
                <a:solidFill>
                  <a:srgbClr val="FF0000"/>
                </a:solidFill>
                <a:sym typeface="Symbol" panose="05050102010706020507" pitchFamily="18" charset="2"/>
              </a:rPr>
              <a:t>n</a:t>
            </a:r>
            <a:r>
              <a:rPr lang="vi-VN" b="1" baseline="-25000">
                <a:solidFill>
                  <a:srgbClr val="FF0000"/>
                </a:solidFill>
                <a:sym typeface="Symbol" panose="05050102010706020507" pitchFamily="18" charset="2"/>
              </a:rPr>
              <a:t>1</a:t>
            </a:r>
            <a:r>
              <a:rPr lang="vi-VN" b="1">
                <a:sym typeface="Symbol" panose="05050102010706020507" pitchFamily="18" charset="2"/>
              </a:rPr>
              <a:t>, nút cuối là </a:t>
            </a:r>
            <a:r>
              <a:rPr lang="vi-VN" b="1">
                <a:solidFill>
                  <a:srgbClr val="FF0000"/>
                </a:solidFill>
                <a:sym typeface="Symbol" panose="05050102010706020507" pitchFamily="18" charset="2"/>
              </a:rPr>
              <a:t>n</a:t>
            </a:r>
            <a:r>
              <a:rPr lang="vi-VN" b="1" baseline="-25000">
                <a:solidFill>
                  <a:srgbClr val="FF0000"/>
                </a:solidFill>
                <a:sym typeface="Symbol" panose="05050102010706020507" pitchFamily="18" charset="2"/>
              </a:rPr>
              <a:t>i</a:t>
            </a:r>
            <a:r>
              <a:rPr lang="vi-VN" b="1">
                <a:sym typeface="Symbol" panose="05050102010706020507" pitchFamily="18" charset="2"/>
              </a:rPr>
              <a:t> và gồm các </a:t>
            </a:r>
            <a:r>
              <a:rPr lang="vi-VN" b="1">
                <a:solidFill>
                  <a:srgbClr val="FF0000"/>
                </a:solidFill>
                <a:sym typeface="Symbol" panose="05050102010706020507" pitchFamily="18" charset="2"/>
              </a:rPr>
              <a:t>cung của tập D</a:t>
            </a:r>
            <a:r>
              <a:rPr lang="vi-VN" b="1">
                <a:sym typeface="Symbol" panose="05050102010706020507" pitchFamily="18" charset="2"/>
              </a:rPr>
              <a:t>.</a:t>
            </a: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377944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470" y="665846"/>
            <a:ext cx="10457983" cy="1043895"/>
          </a:xfrm>
        </p:spPr>
        <p:txBody>
          <a:bodyPr>
            <a:normAutofit/>
          </a:bodyPr>
          <a:lstStyle/>
          <a:p>
            <a:r>
              <a:rPr lang="en-US"/>
              <a:t>6.2. Một số khái niệm trong lý thuyết đồ thị.</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654" y="2120670"/>
            <a:ext cx="35099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108" y="3390203"/>
            <a:ext cx="3528509" cy="59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408" y="4802843"/>
            <a:ext cx="345579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040350" y="1867453"/>
            <a:ext cx="5330282" cy="954107"/>
          </a:xfrm>
          <a:prstGeom prst="rect">
            <a:avLst/>
          </a:prstGeom>
        </p:spPr>
        <p:txBody>
          <a:bodyPr wrap="square">
            <a:spAutoFit/>
          </a:bodyPr>
          <a:lstStyle/>
          <a:p>
            <a:pPr lvl="1">
              <a:defRPr/>
            </a:pPr>
            <a:r>
              <a:rPr lang="fr-FR" sz="2800">
                <a:latin typeface="Times New Roman" panose="02020603050405020304" pitchFamily="18" charset="0"/>
                <a:cs typeface="Times New Roman" panose="02020603050405020304" pitchFamily="18" charset="0"/>
              </a:rPr>
              <a:t>(c</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 c</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 là 1 dòng có gốc n</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a:t>
            </a:r>
          </a:p>
          <a:p>
            <a:pPr lvl="1">
              <a:defRPr/>
            </a:pPr>
            <a:r>
              <a:rPr lang="fr-FR" sz="2800">
                <a:latin typeface="Times New Roman" panose="02020603050405020304" pitchFamily="18" charset="0"/>
                <a:cs typeface="Times New Roman" panose="02020603050405020304" pitchFamily="18" charset="0"/>
              </a:rPr>
              <a:t>(c</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 c</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 không là dòng có gốc n</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a:t>
            </a:r>
          </a:p>
        </p:txBody>
      </p:sp>
      <p:sp>
        <p:nvSpPr>
          <p:cNvPr id="8" name="Rectangle 7"/>
          <p:cNvSpPr/>
          <p:nvPr/>
        </p:nvSpPr>
        <p:spPr>
          <a:xfrm>
            <a:off x="5029200" y="3169515"/>
            <a:ext cx="6493727" cy="954107"/>
          </a:xfrm>
          <a:prstGeom prst="rect">
            <a:avLst/>
          </a:prstGeom>
        </p:spPr>
        <p:txBody>
          <a:bodyPr wrap="square">
            <a:spAutoFit/>
          </a:bodyPr>
          <a:lstStyle/>
          <a:p>
            <a:pPr lvl="1">
              <a:defRPr/>
            </a:pPr>
            <a:r>
              <a:rPr lang="fr-FR" sz="2800">
                <a:latin typeface="Times New Roman" panose="02020603050405020304" pitchFamily="18" charset="0"/>
                <a:cs typeface="Times New Roman" panose="02020603050405020304" pitchFamily="18" charset="0"/>
              </a:rPr>
              <a:t>(c</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 c</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 là 1 dòng có gốc n</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a:t>
            </a:r>
          </a:p>
          <a:p>
            <a:pPr lvl="1">
              <a:defRPr/>
            </a:pPr>
            <a:r>
              <a:rPr lang="fr-FR" sz="2800">
                <a:latin typeface="Times New Roman" panose="02020603050405020304" pitchFamily="18" charset="0"/>
                <a:cs typeface="Times New Roman" panose="02020603050405020304" pitchFamily="18" charset="0"/>
              </a:rPr>
              <a:t>(c</a:t>
            </a:r>
            <a:r>
              <a:rPr lang="fr-FR" sz="2800" baseline="-25000">
                <a:latin typeface="Times New Roman" panose="02020603050405020304" pitchFamily="18" charset="0"/>
                <a:cs typeface="Times New Roman" panose="02020603050405020304" pitchFamily="18" charset="0"/>
              </a:rPr>
              <a:t>1</a:t>
            </a:r>
            <a:r>
              <a:rPr lang="fr-FR" sz="2800">
                <a:latin typeface="Times New Roman" panose="02020603050405020304" pitchFamily="18" charset="0"/>
                <a:cs typeface="Times New Roman" panose="02020603050405020304" pitchFamily="18" charset="0"/>
              </a:rPr>
              <a:t>, c</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 cũng là dòng có gốc n</a:t>
            </a:r>
            <a:r>
              <a:rPr lang="fr-FR" sz="2800" baseline="-25000">
                <a:latin typeface="Times New Roman" panose="02020603050405020304" pitchFamily="18" charset="0"/>
                <a:cs typeface="Times New Roman" panose="02020603050405020304" pitchFamily="18" charset="0"/>
              </a:rPr>
              <a:t>2</a:t>
            </a:r>
            <a:r>
              <a:rPr lang="fr-FR" sz="2800">
                <a:latin typeface="Times New Roman" panose="02020603050405020304" pitchFamily="18" charset="0"/>
                <a:cs typeface="Times New Roman" panose="02020603050405020304" pitchFamily="18" charset="0"/>
              </a:rPr>
              <a:t> hoặc n</a:t>
            </a:r>
            <a:r>
              <a:rPr lang="fr-FR" sz="2800" baseline="-25000">
                <a:latin typeface="Times New Roman" panose="02020603050405020304" pitchFamily="18" charset="0"/>
                <a:cs typeface="Times New Roman" panose="02020603050405020304" pitchFamily="18" charset="0"/>
              </a:rPr>
              <a:t>3</a:t>
            </a:r>
            <a:r>
              <a:rPr lang="fr-FR" sz="2800">
                <a:latin typeface="Times New Roman" panose="02020603050405020304" pitchFamily="18" charset="0"/>
                <a:cs typeface="Times New Roman" panose="02020603050405020304" pitchFamily="18" charset="0"/>
              </a:rPr>
              <a:t>.</a:t>
            </a:r>
          </a:p>
        </p:txBody>
      </p:sp>
      <p:sp>
        <p:nvSpPr>
          <p:cNvPr id="9" name="Rectangle 8"/>
          <p:cNvSpPr/>
          <p:nvPr/>
        </p:nvSpPr>
        <p:spPr>
          <a:xfrm>
            <a:off x="5020956" y="4880895"/>
            <a:ext cx="6773008" cy="523220"/>
          </a:xfrm>
          <a:prstGeom prst="rect">
            <a:avLst/>
          </a:prstGeom>
        </p:spPr>
        <p:txBody>
          <a:bodyPr wrap="none">
            <a:spAutoFit/>
          </a:bodyPr>
          <a:lstStyle/>
          <a:p>
            <a:pPr lvl="1">
              <a:defRPr/>
            </a:pPr>
            <a:r>
              <a:rPr lang="fr-FR" sz="2800">
                <a:latin typeface="Times New Roman" panose="02020603050405020304" pitchFamily="18" charset="0"/>
                <a:cs typeface="Times New Roman" panose="02020603050405020304" pitchFamily="18" charset="0"/>
              </a:rPr>
              <a:t>(c</a:t>
            </a:r>
            <a:r>
              <a:rPr lang="fr-FR" sz="2800" baseline="-25000">
                <a:latin typeface="Times New Roman" panose="02020603050405020304" pitchFamily="18" charset="0"/>
                <a:cs typeface="Times New Roman" panose="02020603050405020304" pitchFamily="18" charset="0"/>
              </a:rPr>
              <a:t>3</a:t>
            </a:r>
            <a:r>
              <a:rPr lang="fr-FR" sz="2800">
                <a:latin typeface="Times New Roman" panose="02020603050405020304" pitchFamily="18" charset="0"/>
                <a:cs typeface="Times New Roman" panose="02020603050405020304" pitchFamily="18" charset="0"/>
              </a:rPr>
              <a:t>, c</a:t>
            </a:r>
            <a:r>
              <a:rPr lang="fr-FR" sz="2800" baseline="-25000">
                <a:latin typeface="Times New Roman" panose="02020603050405020304" pitchFamily="18" charset="0"/>
                <a:cs typeface="Times New Roman" panose="02020603050405020304" pitchFamily="18" charset="0"/>
              </a:rPr>
              <a:t>4</a:t>
            </a:r>
            <a:r>
              <a:rPr lang="fr-FR" sz="2800">
                <a:latin typeface="Times New Roman" panose="02020603050405020304" pitchFamily="18" charset="0"/>
                <a:cs typeface="Times New Roman" panose="02020603050405020304" pitchFamily="18" charset="0"/>
              </a:rPr>
              <a:t>) không phải là dòng của gốc nào cả.</a:t>
            </a:r>
          </a:p>
        </p:txBody>
      </p:sp>
      <p:sp>
        <p:nvSpPr>
          <p:cNvPr id="10" name="Slide Number Placeholder 9"/>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926800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Đồ thị con đường truy xuất.</a:t>
            </a:r>
            <a:endParaRPr lang="en-US" dirty="0"/>
          </a:p>
        </p:txBody>
      </p:sp>
      <p:sp>
        <p:nvSpPr>
          <p:cNvPr id="3" name="Content Placeholder 2"/>
          <p:cNvSpPr>
            <a:spLocks noGrp="1"/>
          </p:cNvSpPr>
          <p:nvPr>
            <p:ph idx="1"/>
          </p:nvPr>
        </p:nvSpPr>
        <p:spPr/>
        <p:txBody>
          <a:bodyPr/>
          <a:lstStyle/>
          <a:p>
            <a:r>
              <a:rPr lang="en-US"/>
              <a:t>Định nghĩa:</a:t>
            </a:r>
          </a:p>
          <a:p>
            <a:pPr lvl="1"/>
            <a:r>
              <a:rPr lang="en-US"/>
              <a:t>Đồ thị con đường truy xuất là một đồ thị có hướng với:</a:t>
            </a:r>
          </a:p>
          <a:p>
            <a:pPr lvl="2"/>
            <a:r>
              <a:rPr lang="en-US"/>
              <a:t>N: Tập các nút của đồ thị</a:t>
            </a:r>
          </a:p>
          <a:p>
            <a:pPr lvl="2"/>
            <a:r>
              <a:rPr lang="en-US"/>
              <a:t>C</a:t>
            </a:r>
            <a:r>
              <a:rPr lang="en-US">
                <a:sym typeface="Symbol" panose="05050102010706020507" pitchFamily="18" charset="2"/>
              </a:rPr>
              <a:t> (N x N): Tập các cung (có hướng)</a:t>
            </a:r>
          </a:p>
          <a:p>
            <a:pPr lvl="2"/>
            <a:r>
              <a:rPr lang="en-US">
                <a:latin typeface="VNI-Allegie" pitchFamily="2" charset="0"/>
                <a:sym typeface="Symbol" panose="05050102010706020507" pitchFamily="18" charset="2"/>
              </a:rPr>
              <a:t>Q</a:t>
            </a:r>
            <a:r>
              <a:rPr lang="en-US">
                <a:sym typeface="Symbol" panose="05050102010706020507" pitchFamily="18" charset="2"/>
              </a:rPr>
              <a:t>: tập các quan hệ Q</a:t>
            </a:r>
            <a:r>
              <a:rPr lang="en-US" baseline="-25000">
                <a:sym typeface="Symbol" panose="05050102010706020507" pitchFamily="18" charset="2"/>
              </a:rPr>
              <a:t>i</a:t>
            </a:r>
            <a:r>
              <a:rPr lang="en-US">
                <a:sym typeface="Symbol" panose="05050102010706020507" pitchFamily="18" charset="2"/>
              </a:rPr>
              <a:t>.</a:t>
            </a:r>
          </a:p>
          <a:p>
            <a:pPr lvl="2"/>
            <a:r>
              <a:rPr lang="en-US">
                <a:sym typeface="Symbol" panose="05050102010706020507" pitchFamily="18" charset="2"/>
              </a:rPr>
              <a:t>Cđ: Tập các con đường truy xuất	</a:t>
            </a: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240503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Đồ thị con đường truy xuất.</a:t>
            </a:r>
            <a:endParaRPr lang="en-US" dirty="0"/>
          </a:p>
        </p:txBody>
      </p:sp>
      <p:sp>
        <p:nvSpPr>
          <p:cNvPr id="3" name="Content Placeholder 2"/>
          <p:cNvSpPr>
            <a:spLocks noGrp="1"/>
          </p:cNvSpPr>
          <p:nvPr>
            <p:ph idx="1"/>
          </p:nvPr>
        </p:nvSpPr>
        <p:spPr/>
        <p:txBody>
          <a:bodyPr/>
          <a:lstStyle/>
          <a:p>
            <a:r>
              <a:rPr lang="en-US">
                <a:sym typeface="Symbol" panose="05050102010706020507" pitchFamily="18" charset="2"/>
              </a:rPr>
              <a:t>Mỗi cung trên đồ thị tương ứng với một con đường truy xuất</a:t>
            </a:r>
          </a:p>
          <a:p>
            <a:r>
              <a:rPr lang="en-US">
                <a:sym typeface="Symbol" panose="05050102010706020507" pitchFamily="18" charset="2"/>
              </a:rPr>
              <a:t>Một quan hệ Q</a:t>
            </a:r>
            <a:r>
              <a:rPr lang="en-US" baseline="-25000">
                <a:sym typeface="Symbol" panose="05050102010706020507" pitchFamily="18" charset="2"/>
              </a:rPr>
              <a:t>i</a:t>
            </a:r>
            <a:r>
              <a:rPr lang="en-US">
                <a:sym typeface="Symbol" panose="05050102010706020507" pitchFamily="18" charset="2"/>
              </a:rPr>
              <a:t> </a:t>
            </a:r>
            <a:r>
              <a:rPr lang="en-US">
                <a:latin typeface="VNI-Allegie" pitchFamily="2" charset="0"/>
                <a:sym typeface="Symbol" panose="05050102010706020507" pitchFamily="18" charset="2"/>
              </a:rPr>
              <a:t>Q</a:t>
            </a:r>
            <a:r>
              <a:rPr lang="en-US">
                <a:sym typeface="Symbol" panose="05050102010706020507" pitchFamily="18" charset="2"/>
              </a:rPr>
              <a:t> có thể là quan hệ nút (nếu nó tương ứng với một nút trên đồ thị) hoặc quan hệ cung (nếu nó ứng với một cung trên đồ thị).</a:t>
            </a:r>
          </a:p>
          <a:p>
            <a:r>
              <a:rPr lang="en-US">
                <a:sym typeface="Symbol" panose="05050102010706020507" pitchFamily="18" charset="2"/>
              </a:rPr>
              <a:t>Mỗi quan hệ cung Q</a:t>
            </a:r>
            <a:r>
              <a:rPr lang="en-US" baseline="-25000">
                <a:sym typeface="Symbol" panose="05050102010706020507" pitchFamily="18" charset="2"/>
              </a:rPr>
              <a:t>C </a:t>
            </a:r>
            <a:r>
              <a:rPr lang="en-US">
                <a:sym typeface="Symbol" panose="05050102010706020507" pitchFamily="18" charset="2"/>
              </a:rPr>
              <a:t>có thể tương ứng với tối đa hai cung ngược chiều nhau trên đồ thị, nút đến của cung này là nút đi của cung kia và ngược lại</a:t>
            </a: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09743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Đồ thị con đường truy xuất.</a:t>
            </a:r>
            <a:endParaRPr lang="en-US" dirty="0"/>
          </a:p>
        </p:txBody>
      </p:sp>
      <p:sp>
        <p:nvSpPr>
          <p:cNvPr id="5" name="Rectangle 3"/>
          <p:cNvSpPr txBox="1">
            <a:spLocks noChangeArrowheads="1"/>
          </p:cNvSpPr>
          <p:nvPr/>
        </p:nvSpPr>
        <p:spPr>
          <a:xfrm>
            <a:off x="1256364" y="1906432"/>
            <a:ext cx="9794489" cy="53641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mtClean="0"/>
              <a:t>N</a:t>
            </a:r>
            <a:r>
              <a:rPr lang="en-US" baseline="-25000" smtClean="0"/>
              <a:t>i</a:t>
            </a:r>
            <a:r>
              <a:rPr lang="en-US" smtClean="0"/>
              <a:t>            </a:t>
            </a:r>
            <a:r>
              <a:rPr lang="en-US" smtClean="0">
                <a:sym typeface="Symbol" panose="05050102010706020507" pitchFamily="18" charset="2"/>
              </a:rPr>
              <a:t>N</a:t>
            </a:r>
            <a:r>
              <a:rPr lang="en-US" baseline="-25000" smtClean="0">
                <a:sym typeface="Symbol" panose="05050102010706020507" pitchFamily="18" charset="2"/>
              </a:rPr>
              <a:t>j</a:t>
            </a:r>
            <a:r>
              <a:rPr lang="en-US" smtClean="0">
                <a:sym typeface="Symbol" panose="05050102010706020507" pitchFamily="18" charset="2"/>
              </a:rPr>
              <a:t>:Từ một quan hệ nút Q</a:t>
            </a:r>
            <a:r>
              <a:rPr lang="en-US" baseline="-25000" smtClean="0">
                <a:sym typeface="Symbol" panose="05050102010706020507" pitchFamily="18" charset="2"/>
              </a:rPr>
              <a:t>Ni</a:t>
            </a:r>
            <a:r>
              <a:rPr lang="en-US" smtClean="0">
                <a:sym typeface="Symbol" panose="05050102010706020507" pitchFamily="18" charset="2"/>
              </a:rPr>
              <a:t> có thể truy xuất từ 1 đến n bộ của quan hệ nút Q</a:t>
            </a:r>
            <a:r>
              <a:rPr lang="en-US" baseline="-25000" smtClean="0">
                <a:sym typeface="Symbol" panose="05050102010706020507" pitchFamily="18" charset="2"/>
              </a:rPr>
              <a:t>Nj </a:t>
            </a:r>
            <a:r>
              <a:rPr lang="en-US" smtClean="0">
                <a:sym typeface="Symbol" panose="05050102010706020507" pitchFamily="18" charset="2"/>
              </a:rPr>
              <a:t>thông qua con đường truy xuất tương ứng với c</a:t>
            </a:r>
            <a:r>
              <a:rPr lang="en-US" baseline="-25000" smtClean="0">
                <a:sym typeface="Symbol" panose="05050102010706020507" pitchFamily="18" charset="2"/>
              </a:rPr>
              <a:t>ij</a:t>
            </a:r>
            <a:r>
              <a:rPr lang="en-US" smtClean="0">
                <a:sym typeface="Symbol" panose="05050102010706020507" pitchFamily="18" charset="2"/>
              </a:rPr>
              <a:t>.</a:t>
            </a:r>
            <a:r>
              <a:rPr lang="en-US" baseline="-25000" smtClean="0">
                <a:sym typeface="Symbol" panose="05050102010706020507" pitchFamily="18" charset="2"/>
              </a:rPr>
              <a:t> </a:t>
            </a:r>
            <a:r>
              <a:rPr lang="en-US" smtClean="0">
                <a:sym typeface="Symbol" panose="05050102010706020507" pitchFamily="18" charset="2"/>
              </a:rPr>
              <a:t>Trên</a:t>
            </a:r>
            <a:r>
              <a:rPr lang="en-US" baseline="-25000" smtClean="0">
                <a:sym typeface="Symbol" panose="05050102010706020507" pitchFamily="18" charset="2"/>
              </a:rPr>
              <a:t> </a:t>
            </a:r>
            <a:r>
              <a:rPr lang="en-US" smtClean="0">
                <a:sym typeface="Symbol" panose="05050102010706020507" pitchFamily="18" charset="2"/>
              </a:rPr>
              <a:t>con đường truy xuất này có gắn một bản số (x</a:t>
            </a:r>
            <a:r>
              <a:rPr lang="en-US" baseline="-25000" smtClean="0">
                <a:sym typeface="Symbol" panose="05050102010706020507" pitchFamily="18" charset="2"/>
              </a:rPr>
              <a:t>1</a:t>
            </a:r>
            <a:r>
              <a:rPr lang="en-US" smtClean="0">
                <a:sym typeface="Symbol" panose="05050102010706020507" pitchFamily="18" charset="2"/>
              </a:rPr>
              <a:t>, x</a:t>
            </a:r>
            <a:r>
              <a:rPr lang="en-US" baseline="-25000" smtClean="0">
                <a:sym typeface="Symbol" panose="05050102010706020507" pitchFamily="18" charset="2"/>
              </a:rPr>
              <a:t>2</a:t>
            </a:r>
            <a:r>
              <a:rPr lang="en-US" smtClean="0">
                <a:sym typeface="Symbol" panose="05050102010706020507" pitchFamily="18" charset="2"/>
              </a:rPr>
              <a:t>, x</a:t>
            </a:r>
            <a:r>
              <a:rPr lang="en-US" baseline="-25000" smtClean="0">
                <a:sym typeface="Symbol" panose="05050102010706020507" pitchFamily="18" charset="2"/>
              </a:rPr>
              <a:t>3</a:t>
            </a:r>
            <a:r>
              <a:rPr lang="en-US" smtClean="0">
                <a:sym typeface="Symbol" panose="05050102010706020507" pitchFamily="18" charset="2"/>
              </a:rPr>
              <a:t>) thể hiện số bộ tối thiểu, tối đa và trung bình có thể được truy xuất </a:t>
            </a:r>
          </a:p>
          <a:p>
            <a:pPr algn="just"/>
            <a:r>
              <a:rPr lang="en-US" smtClean="0"/>
              <a:t>N</a:t>
            </a:r>
            <a:r>
              <a:rPr lang="en-US" baseline="-25000" smtClean="0"/>
              <a:t>i</a:t>
            </a:r>
            <a:r>
              <a:rPr lang="en-US" smtClean="0"/>
              <a:t>            </a:t>
            </a:r>
            <a:r>
              <a:rPr lang="en-US" smtClean="0">
                <a:sym typeface="Symbol" panose="05050102010706020507" pitchFamily="18" charset="2"/>
              </a:rPr>
              <a:t>N</a:t>
            </a:r>
            <a:r>
              <a:rPr lang="en-US" baseline="-25000" smtClean="0">
                <a:sym typeface="Symbol" panose="05050102010706020507" pitchFamily="18" charset="2"/>
              </a:rPr>
              <a:t>j</a:t>
            </a:r>
            <a:r>
              <a:rPr lang="en-US" smtClean="0">
                <a:sym typeface="Symbol" panose="05050102010706020507" pitchFamily="18" charset="2"/>
              </a:rPr>
              <a:t>:Từ một quan hệ nút Q</a:t>
            </a:r>
            <a:r>
              <a:rPr lang="en-US" baseline="-25000" smtClean="0">
                <a:sym typeface="Symbol" panose="05050102010706020507" pitchFamily="18" charset="2"/>
              </a:rPr>
              <a:t>Ni</a:t>
            </a:r>
            <a:r>
              <a:rPr lang="en-US" smtClean="0">
                <a:sym typeface="Symbol" panose="05050102010706020507" pitchFamily="18" charset="2"/>
              </a:rPr>
              <a:t> có thể truy xuất đến 1 bộ của quan hệ nút Q</a:t>
            </a:r>
            <a:r>
              <a:rPr lang="en-US" baseline="-25000" smtClean="0">
                <a:sym typeface="Symbol" panose="05050102010706020507" pitchFamily="18" charset="2"/>
              </a:rPr>
              <a:t>Nj </a:t>
            </a:r>
            <a:r>
              <a:rPr lang="en-US" smtClean="0">
                <a:sym typeface="Symbol" panose="05050102010706020507" pitchFamily="18" charset="2"/>
              </a:rPr>
              <a:t>thông qua con đường truy xuất tương ứng với c</a:t>
            </a:r>
            <a:r>
              <a:rPr lang="en-US" baseline="-25000" smtClean="0">
                <a:sym typeface="Symbol" panose="05050102010706020507" pitchFamily="18" charset="2"/>
              </a:rPr>
              <a:t>ij</a:t>
            </a:r>
            <a:endParaRPr lang="en-US" smtClean="0">
              <a:sym typeface="Symbol" panose="05050102010706020507" pitchFamily="18" charset="2"/>
            </a:endParaRPr>
          </a:p>
          <a:p>
            <a:endParaRPr lang="en-US" smtClean="0"/>
          </a:p>
        </p:txBody>
      </p:sp>
      <p:grpSp>
        <p:nvGrpSpPr>
          <p:cNvPr id="6" name="Group 9"/>
          <p:cNvGrpSpPr>
            <a:grpSpLocks/>
          </p:cNvGrpSpPr>
          <p:nvPr/>
        </p:nvGrpSpPr>
        <p:grpSpPr bwMode="auto">
          <a:xfrm>
            <a:off x="2323165" y="4191638"/>
            <a:ext cx="685800" cy="396875"/>
            <a:chOff x="816" y="1680"/>
            <a:chExt cx="432" cy="260"/>
          </a:xfrm>
        </p:grpSpPr>
        <p:sp>
          <p:nvSpPr>
            <p:cNvPr id="7" name="Line 5"/>
            <p:cNvSpPr>
              <a:spLocks noChangeShapeType="1"/>
            </p:cNvSpPr>
            <p:nvPr/>
          </p:nvSpPr>
          <p:spPr bwMode="auto">
            <a:xfrm>
              <a:off x="816" y="1920"/>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Text Box 8"/>
            <p:cNvSpPr txBox="1">
              <a:spLocks noChangeArrowheads="1"/>
            </p:cNvSpPr>
            <p:nvPr/>
          </p:nvSpPr>
          <p:spPr bwMode="auto">
            <a:xfrm>
              <a:off x="864" y="1680"/>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buFontTx/>
                <a:buNone/>
              </a:pPr>
              <a:r>
                <a:rPr lang="en-US" sz="2000" b="0" baseline="0"/>
                <a:t>c</a:t>
              </a:r>
              <a:r>
                <a:rPr lang="en-US" sz="2000" b="0" baseline="-25000"/>
                <a:t>ij</a:t>
              </a:r>
            </a:p>
          </p:txBody>
        </p:sp>
      </p:grpSp>
      <p:grpSp>
        <p:nvGrpSpPr>
          <p:cNvPr id="9" name="Group 17"/>
          <p:cNvGrpSpPr>
            <a:grpSpLocks/>
          </p:cNvGrpSpPr>
          <p:nvPr/>
        </p:nvGrpSpPr>
        <p:grpSpPr bwMode="auto">
          <a:xfrm>
            <a:off x="2132665" y="1835347"/>
            <a:ext cx="838200" cy="396875"/>
            <a:chOff x="864" y="576"/>
            <a:chExt cx="528" cy="250"/>
          </a:xfrm>
        </p:grpSpPr>
        <p:sp>
          <p:nvSpPr>
            <p:cNvPr id="10" name="Line 11"/>
            <p:cNvSpPr>
              <a:spLocks noChangeShapeType="1"/>
            </p:cNvSpPr>
            <p:nvPr/>
          </p:nvSpPr>
          <p:spPr bwMode="auto">
            <a:xfrm>
              <a:off x="864" y="816"/>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2"/>
            <p:cNvSpPr txBox="1">
              <a:spLocks noChangeArrowheads="1"/>
            </p:cNvSpPr>
            <p:nvPr/>
          </p:nvSpPr>
          <p:spPr bwMode="auto">
            <a:xfrm>
              <a:off x="912" y="5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buFontTx/>
                <a:buNone/>
              </a:pPr>
              <a:r>
                <a:rPr lang="en-US" sz="2000" b="0" baseline="0"/>
                <a:t>c</a:t>
              </a:r>
              <a:r>
                <a:rPr lang="en-US" sz="2000" b="0" baseline="-25000"/>
                <a:t>ij</a:t>
              </a:r>
            </a:p>
          </p:txBody>
        </p:sp>
        <p:sp>
          <p:nvSpPr>
            <p:cNvPr id="12" name="Line 16"/>
            <p:cNvSpPr>
              <a:spLocks noChangeShapeType="1"/>
            </p:cNvSpPr>
            <p:nvPr/>
          </p:nvSpPr>
          <p:spPr bwMode="auto">
            <a:xfrm>
              <a:off x="1296" y="816"/>
              <a:ext cx="9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 name="Slide Number Placeholder 1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075013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Đồ thị con đường truy </a:t>
            </a:r>
            <a:r>
              <a:rPr lang="en-US" smtClean="0"/>
              <a:t>xuất (ví dụ).</a:t>
            </a:r>
            <a:endParaRPr lang="en-US" dirty="0"/>
          </a:p>
        </p:txBody>
      </p:sp>
      <p:sp>
        <p:nvSpPr>
          <p:cNvPr id="13" name="Rectangle 3"/>
          <p:cNvSpPr txBox="1">
            <a:spLocks noChangeArrowheads="1"/>
          </p:cNvSpPr>
          <p:nvPr/>
        </p:nvSpPr>
        <p:spPr>
          <a:xfrm>
            <a:off x="2215376" y="1417638"/>
            <a:ext cx="4191000" cy="53641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200" smtClean="0"/>
          </a:p>
        </p:txBody>
      </p:sp>
      <p:graphicFrame>
        <p:nvGraphicFramePr>
          <p:cNvPr id="14" name="Object 12"/>
          <p:cNvGraphicFramePr>
            <a:graphicFrameLocks noGrp="1" noChangeAspect="1"/>
          </p:cNvGraphicFramePr>
          <p:nvPr>
            <p:ph sz="half" idx="4294967295"/>
            <p:extLst>
              <p:ext uri="{D42A27DB-BD31-4B8C-83A1-F6EECF244321}">
                <p14:modId xmlns:p14="http://schemas.microsoft.com/office/powerpoint/2010/main" val="3484126359"/>
              </p:ext>
            </p:extLst>
          </p:nvPr>
        </p:nvGraphicFramePr>
        <p:xfrm>
          <a:off x="3282176" y="1752600"/>
          <a:ext cx="6248400" cy="4953000"/>
        </p:xfrm>
        <a:graphic>
          <a:graphicData uri="http://schemas.openxmlformats.org/presentationml/2006/ole">
            <mc:AlternateContent xmlns:mc="http://schemas.openxmlformats.org/markup-compatibility/2006">
              <mc:Choice xmlns:v="urn:schemas-microsoft-com:vml" Requires="v">
                <p:oleObj spid="_x0000_s2066" name="Visio" r:id="rId4" imgW="4005399" imgH="3246664" progId="Visio.Drawing.11">
                  <p:embed/>
                </p:oleObj>
              </mc:Choice>
              <mc:Fallback>
                <p:oleObj name="Visio" r:id="rId4" imgW="4005399" imgH="324666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176" y="1752600"/>
                        <a:ext cx="6248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14"/>
          <p:cNvSpPr>
            <a:spLocks noChangeArrowheads="1"/>
          </p:cNvSpPr>
          <p:nvPr/>
        </p:nvSpPr>
        <p:spPr bwMode="auto">
          <a:xfrm>
            <a:off x="993389" y="2356624"/>
            <a:ext cx="1524000" cy="762000"/>
          </a:xfrm>
          <a:prstGeom prst="wedgeEllipseCallout">
            <a:avLst>
              <a:gd name="adj1" fmla="val 131966"/>
              <a:gd name="adj2" fmla="val -84091"/>
            </a:avLst>
          </a:prstGeom>
          <a:solidFill>
            <a:srgbClr val="E7F3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spcBef>
                <a:spcPct val="0"/>
              </a:spcBef>
              <a:buFontTx/>
              <a:buNone/>
            </a:pPr>
            <a:r>
              <a:rPr lang="en-US" sz="1800" b="0" baseline="0"/>
              <a:t>Ngõ vào CSDL</a:t>
            </a:r>
          </a:p>
        </p:txBody>
      </p:sp>
      <p:sp>
        <p:nvSpPr>
          <p:cNvPr id="16" name="AutoShape 15"/>
          <p:cNvSpPr>
            <a:spLocks noChangeArrowheads="1"/>
          </p:cNvSpPr>
          <p:nvPr/>
        </p:nvSpPr>
        <p:spPr bwMode="auto">
          <a:xfrm>
            <a:off x="1147183" y="5583044"/>
            <a:ext cx="1524000" cy="762000"/>
          </a:xfrm>
          <a:prstGeom prst="wedgeEllipseCallout">
            <a:avLst>
              <a:gd name="adj1" fmla="val 157475"/>
              <a:gd name="adj2" fmla="val 43313"/>
            </a:avLst>
          </a:prstGeom>
          <a:solidFill>
            <a:srgbClr val="E7F3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spcBef>
                <a:spcPct val="0"/>
              </a:spcBef>
              <a:buFontTx/>
              <a:buNone/>
            </a:pPr>
            <a:r>
              <a:rPr lang="en-US" sz="1800" b="0" baseline="0"/>
              <a:t>Ngõ vào CSDL</a:t>
            </a:r>
          </a:p>
        </p:txBody>
      </p:sp>
      <p:sp>
        <p:nvSpPr>
          <p:cNvPr id="3" name="Slide Number Placeholder 2"/>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9011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Đồ thị con đường truy xuất (ví dụ).</a:t>
            </a:r>
          </a:p>
        </p:txBody>
      </p:sp>
      <p:sp>
        <p:nvSpPr>
          <p:cNvPr id="3" name="Content Placeholder 2"/>
          <p:cNvSpPr>
            <a:spLocks noGrp="1"/>
          </p:cNvSpPr>
          <p:nvPr>
            <p:ph idx="1"/>
          </p:nvPr>
        </p:nvSpPr>
        <p:spPr/>
        <p:txBody>
          <a:bodyPr/>
          <a:lstStyle/>
          <a:p>
            <a:r>
              <a:rPr lang="en-US" sz="2200"/>
              <a:t>Diễn giải:</a:t>
            </a:r>
          </a:p>
          <a:p>
            <a:pPr lvl="1"/>
            <a:r>
              <a:rPr lang="en-US" sz="2000"/>
              <a:t>Có hai ngõ vào CSDL:  NhânViên_2 và ĐềÁn_2, nghĩa là cung cấp một giá trị Ma_NV (Ma_DA), ta có thể truy xuất ngay một bộ tương ứng trong quan hệ NhânViên_2 (ĐềÁn_2)</a:t>
            </a:r>
          </a:p>
          <a:p>
            <a:pPr lvl="1"/>
            <a:r>
              <a:rPr lang="en-US" sz="2000"/>
              <a:t>Từ một bộ NhânViên_2, ta có thể truy xuất </a:t>
            </a:r>
            <a:r>
              <a:rPr lang="en-US" sz="2000" i="1" u="sng"/>
              <a:t>trực tiếp</a:t>
            </a:r>
            <a:r>
              <a:rPr lang="en-US" sz="2000"/>
              <a:t> một bộ của Phòng_2 mà nhân viên trực thuộc, thông qua con đường truy xuất NhânViên_2 </a:t>
            </a:r>
            <a:r>
              <a:rPr lang="en-US" sz="2000">
                <a:sym typeface="Symbol" panose="05050102010706020507" pitchFamily="18" charset="2"/>
              </a:rPr>
              <a:t> Phòng_2</a:t>
            </a:r>
          </a:p>
          <a:p>
            <a:pPr lvl="1"/>
            <a:r>
              <a:rPr lang="en-US" sz="2000">
                <a:sym typeface="Symbol" panose="05050102010706020507" pitchFamily="18" charset="2"/>
              </a:rPr>
              <a:t>Từ một bộ của Phòng_2, ta có thể truy xuất trực tiếp danh sách các nhân viên của phòng thông qua con đường truy xuất Phòng_2  NhânViên_2.</a:t>
            </a:r>
          </a:p>
          <a:p>
            <a:pPr lvl="1"/>
            <a:r>
              <a:rPr lang="en-US" sz="2000">
                <a:sym typeface="Symbol" panose="05050102010706020507" pitchFamily="18" charset="2"/>
              </a:rPr>
              <a:t>Từ một bộ của NhânViên, ta không thể truy xuất trực tiếp danh sách các đề án mà nhân viên được phân công, do không có con đường truy xuất NhânViên_2  ĐềÁn_2</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607068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 Đồ thị quan hệ</a:t>
            </a:r>
            <a:endParaRPr lang="en-US" dirty="0"/>
          </a:p>
        </p:txBody>
      </p:sp>
      <p:sp>
        <p:nvSpPr>
          <p:cNvPr id="3" name="Content Placeholder 2"/>
          <p:cNvSpPr>
            <a:spLocks noGrp="1"/>
          </p:cNvSpPr>
          <p:nvPr>
            <p:ph idx="1"/>
          </p:nvPr>
        </p:nvSpPr>
        <p:spPr/>
        <p:txBody>
          <a:bodyPr/>
          <a:lstStyle/>
          <a:p>
            <a:r>
              <a:rPr lang="en-US"/>
              <a:t>Khái niệm: </a:t>
            </a:r>
          </a:p>
          <a:p>
            <a:pPr lvl="1"/>
            <a:r>
              <a:rPr lang="en-US"/>
              <a:t>Đồ thị quan hệ là một dạng đồ thị con đường truy xuất được đơn giản hoá</a:t>
            </a:r>
          </a:p>
          <a:p>
            <a:pPr lvl="1"/>
            <a:r>
              <a:rPr lang="en-US"/>
              <a:t>Giúp người thiết kế dễ dàng hơn trong việc đánh giá chất lượng của việc biểu diễn cấu trúc CSDL bằng đồ thị.</a:t>
            </a:r>
          </a:p>
          <a:p>
            <a:pPr lvl="1"/>
            <a:r>
              <a:rPr lang="en-US"/>
              <a:t>Đồ thị quan hệ là một đồ thị có hướng, với:</a:t>
            </a:r>
          </a:p>
          <a:p>
            <a:pPr lvl="2"/>
            <a:r>
              <a:rPr lang="en-US"/>
              <a:t>N</a:t>
            </a:r>
            <a:r>
              <a:rPr lang="en-US" baseline="-25000"/>
              <a:t>Q</a:t>
            </a:r>
            <a:r>
              <a:rPr lang="en-US"/>
              <a:t>: Tập nút</a:t>
            </a:r>
          </a:p>
          <a:p>
            <a:pPr lvl="2"/>
            <a:r>
              <a:rPr lang="en-US"/>
              <a:t>CQ </a:t>
            </a:r>
            <a:r>
              <a:rPr lang="en-US">
                <a:sym typeface="Symbol" panose="05050102010706020507" pitchFamily="18" charset="2"/>
              </a:rPr>
              <a:t> </a:t>
            </a:r>
            <a:r>
              <a:rPr lang="en-US"/>
              <a:t>N</a:t>
            </a:r>
            <a:r>
              <a:rPr lang="en-US" baseline="-25000"/>
              <a:t>Q</a:t>
            </a:r>
            <a:r>
              <a:rPr lang="en-US"/>
              <a:t>x N</a:t>
            </a:r>
            <a:r>
              <a:rPr lang="en-US" baseline="-25000"/>
              <a:t>Q </a:t>
            </a:r>
            <a:r>
              <a:rPr lang="en-US"/>
              <a:t>:tập cung có hướng hoặc vô hướng</a:t>
            </a:r>
          </a:p>
          <a:p>
            <a:pPr lvl="2"/>
            <a:r>
              <a:rPr lang="en-US">
                <a:latin typeface="VNI-Allegie" pitchFamily="2" charset="0"/>
              </a:rPr>
              <a:t>Q</a:t>
            </a:r>
            <a:r>
              <a:rPr lang="en-US" baseline="-25000"/>
              <a:t>Q</a:t>
            </a:r>
            <a:r>
              <a:rPr lang="en-US"/>
              <a:t> :  tập quan hệ Qi</a:t>
            </a: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362870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3544"/>
            <a:ext cx="10102401" cy="1043895"/>
          </a:xfrm>
        </p:spPr>
        <p:txBody>
          <a:bodyPr>
            <a:normAutofit/>
          </a:bodyPr>
          <a:lstStyle/>
          <a:p>
            <a:r>
              <a:rPr lang="en-US" b="1" smtClean="0"/>
              <a:t>Nội dung</a:t>
            </a:r>
            <a:endParaRPr lang="en-US" dirty="0"/>
          </a:p>
        </p:txBody>
      </p:sp>
      <p:sp>
        <p:nvSpPr>
          <p:cNvPr id="3" name="Content Placeholder 2"/>
          <p:cNvSpPr>
            <a:spLocks noGrp="1"/>
          </p:cNvSpPr>
          <p:nvPr>
            <p:ph idx="1"/>
          </p:nvPr>
        </p:nvSpPr>
        <p:spPr>
          <a:xfrm>
            <a:off x="1295401" y="1694960"/>
            <a:ext cx="9601196" cy="4899022"/>
          </a:xfrm>
        </p:spPr>
        <p:txBody>
          <a:bodyPr>
            <a:normAutofit lnSpcReduction="10000"/>
          </a:bodyPr>
          <a:lstStyle/>
          <a:p>
            <a:r>
              <a:rPr lang="en-US" dirty="0"/>
              <a:t>6.1. </a:t>
            </a:r>
            <a:r>
              <a:rPr lang="en-US" dirty="0" err="1"/>
              <a:t>Mục</a:t>
            </a:r>
            <a:r>
              <a:rPr lang="en-US" dirty="0"/>
              <a:t> </a:t>
            </a:r>
            <a:r>
              <a:rPr lang="en-US" dirty="0" err="1" smtClean="0"/>
              <a:t>tiêu</a:t>
            </a:r>
            <a:r>
              <a:rPr lang="en-US" dirty="0" smtClean="0"/>
              <a:t>.</a:t>
            </a:r>
            <a:endParaRPr lang="en-US" dirty="0"/>
          </a:p>
          <a:p>
            <a:r>
              <a:rPr lang="en-US" smtClean="0"/>
              <a:t>6.2. </a:t>
            </a:r>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trong</a:t>
            </a:r>
            <a:r>
              <a:rPr lang="en-US" dirty="0"/>
              <a:t> </a:t>
            </a:r>
            <a:r>
              <a:rPr lang="en-US" dirty="0" err="1"/>
              <a:t>lý</a:t>
            </a:r>
            <a:r>
              <a:rPr lang="en-US" dirty="0"/>
              <a:t> </a:t>
            </a:r>
            <a:r>
              <a:rPr lang="en-US" dirty="0" err="1"/>
              <a:t>thuyết</a:t>
            </a:r>
            <a:r>
              <a:rPr lang="en-US" dirty="0"/>
              <a:t> </a:t>
            </a:r>
            <a:r>
              <a:rPr lang="en-US" dirty="0" err="1"/>
              <a:t>đồ</a:t>
            </a:r>
            <a:r>
              <a:rPr lang="en-US" dirty="0"/>
              <a:t> </a:t>
            </a:r>
            <a:r>
              <a:rPr lang="en-US" dirty="0" err="1" smtClean="0"/>
              <a:t>thị</a:t>
            </a:r>
            <a:r>
              <a:rPr lang="en-US" dirty="0" smtClean="0"/>
              <a:t>.</a:t>
            </a:r>
            <a:endParaRPr lang="en-US" dirty="0"/>
          </a:p>
          <a:p>
            <a:r>
              <a:rPr lang="en-US" smtClean="0"/>
              <a:t>6.3. </a:t>
            </a:r>
            <a:r>
              <a:rPr lang="en-US" dirty="0" err="1"/>
              <a:t>Đồ</a:t>
            </a:r>
            <a:r>
              <a:rPr lang="en-US" dirty="0"/>
              <a:t> </a:t>
            </a:r>
            <a:r>
              <a:rPr lang="en-US" dirty="0" err="1"/>
              <a:t>thị</a:t>
            </a:r>
            <a:r>
              <a:rPr lang="en-US" dirty="0"/>
              <a:t> con </a:t>
            </a:r>
            <a:r>
              <a:rPr lang="en-US" dirty="0" err="1"/>
              <a:t>đường</a:t>
            </a:r>
            <a:r>
              <a:rPr lang="en-US" dirty="0"/>
              <a:t> </a:t>
            </a:r>
            <a:r>
              <a:rPr lang="en-US" dirty="0" err="1"/>
              <a:t>truy</a:t>
            </a:r>
            <a:r>
              <a:rPr lang="en-US" dirty="0"/>
              <a:t> </a:t>
            </a:r>
            <a:r>
              <a:rPr lang="en-US" dirty="0" err="1" smtClean="0"/>
              <a:t>xuất</a:t>
            </a:r>
            <a:r>
              <a:rPr lang="en-US" dirty="0" smtClean="0"/>
              <a:t>.</a:t>
            </a:r>
          </a:p>
          <a:p>
            <a:r>
              <a:rPr lang="en-US" smtClean="0"/>
              <a:t>6.4. </a:t>
            </a:r>
            <a:r>
              <a:rPr lang="en-US" dirty="0" err="1"/>
              <a:t>Đồ</a:t>
            </a:r>
            <a:r>
              <a:rPr lang="en-US" dirty="0"/>
              <a:t> </a:t>
            </a:r>
            <a:r>
              <a:rPr lang="en-US" dirty="0" err="1"/>
              <a:t>thị</a:t>
            </a:r>
            <a:r>
              <a:rPr lang="en-US" dirty="0"/>
              <a:t> </a:t>
            </a:r>
            <a:r>
              <a:rPr lang="en-US" dirty="0" err="1"/>
              <a:t>quan</a:t>
            </a:r>
            <a:r>
              <a:rPr lang="en-US" dirty="0"/>
              <a:t> </a:t>
            </a:r>
            <a:r>
              <a:rPr lang="en-US" dirty="0" err="1"/>
              <a:t>hệ</a:t>
            </a:r>
            <a:endParaRPr lang="en-US" dirty="0"/>
          </a:p>
          <a:p>
            <a:r>
              <a:rPr lang="en-US" smtClean="0"/>
              <a:t>6.5. </a:t>
            </a:r>
            <a:r>
              <a:rPr lang="en-US" dirty="0" err="1"/>
              <a:t>Biến</a:t>
            </a:r>
            <a:r>
              <a:rPr lang="en-US" dirty="0"/>
              <a:t> </a:t>
            </a:r>
            <a:r>
              <a:rPr lang="en-US" dirty="0" err="1"/>
              <a:t>đổi</a:t>
            </a:r>
            <a:r>
              <a:rPr lang="en-US" dirty="0"/>
              <a:t> </a:t>
            </a:r>
            <a:r>
              <a:rPr lang="en-US" dirty="0" err="1"/>
              <a:t>đồ</a:t>
            </a:r>
            <a:r>
              <a:rPr lang="en-US" dirty="0"/>
              <a:t> </a:t>
            </a:r>
            <a:r>
              <a:rPr lang="en-US" dirty="0" err="1"/>
              <a:t>thị</a:t>
            </a:r>
            <a:r>
              <a:rPr lang="en-US" dirty="0"/>
              <a:t> con </a:t>
            </a:r>
            <a:r>
              <a:rPr lang="en-US" dirty="0" err="1"/>
              <a:t>đường</a:t>
            </a:r>
            <a:r>
              <a:rPr lang="en-US" dirty="0"/>
              <a:t> </a:t>
            </a:r>
            <a:r>
              <a:rPr lang="en-US" dirty="0" err="1"/>
              <a:t>truy</a:t>
            </a:r>
            <a:r>
              <a:rPr lang="en-US" dirty="0"/>
              <a:t> </a:t>
            </a:r>
            <a:r>
              <a:rPr lang="en-US" dirty="0" err="1"/>
              <a:t>xuất</a:t>
            </a:r>
            <a:r>
              <a:rPr lang="en-US" dirty="0"/>
              <a:t> </a:t>
            </a:r>
            <a:r>
              <a:rPr lang="en-US" dirty="0" err="1"/>
              <a:t>thô</a:t>
            </a:r>
            <a:r>
              <a:rPr lang="en-US" dirty="0"/>
              <a:t> sang </a:t>
            </a:r>
            <a:r>
              <a:rPr lang="en-US" dirty="0" err="1"/>
              <a:t>đồ</a:t>
            </a:r>
            <a:r>
              <a:rPr lang="en-US" dirty="0"/>
              <a:t> </a:t>
            </a:r>
            <a:r>
              <a:rPr lang="en-US" dirty="0" err="1"/>
              <a:t>thị</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ngược</a:t>
            </a:r>
            <a:r>
              <a:rPr lang="en-US" dirty="0"/>
              <a:t> </a:t>
            </a:r>
            <a:r>
              <a:rPr lang="en-US" dirty="0" err="1"/>
              <a:t>lại</a:t>
            </a:r>
            <a:endParaRPr lang="en-US" dirty="0"/>
          </a:p>
          <a:p>
            <a:r>
              <a:rPr lang="en-US" smtClean="0"/>
              <a:t>6.6. </a:t>
            </a:r>
            <a:r>
              <a:rPr lang="en-US" dirty="0" err="1"/>
              <a:t>Chuỗi</a:t>
            </a:r>
            <a:r>
              <a:rPr lang="en-US" dirty="0"/>
              <a:t> </a:t>
            </a:r>
            <a:r>
              <a:rPr lang="en-US" dirty="0" err="1"/>
              <a:t>kết</a:t>
            </a:r>
            <a:r>
              <a:rPr lang="en-US" dirty="0"/>
              <a:t> </a:t>
            </a:r>
            <a:r>
              <a:rPr lang="en-US" dirty="0" err="1"/>
              <a:t>nối</a:t>
            </a:r>
            <a:r>
              <a:rPr lang="en-US" dirty="0"/>
              <a:t> </a:t>
            </a:r>
            <a:r>
              <a:rPr lang="en-US" dirty="0" err="1"/>
              <a:t>trên</a:t>
            </a:r>
            <a:r>
              <a:rPr lang="en-US" dirty="0"/>
              <a:t> </a:t>
            </a:r>
            <a:r>
              <a:rPr lang="en-US" err="1"/>
              <a:t>đồ</a:t>
            </a:r>
            <a:r>
              <a:rPr lang="en-US"/>
              <a:t> </a:t>
            </a:r>
            <a:r>
              <a:rPr lang="en-US" smtClean="0"/>
              <a:t>thị</a:t>
            </a:r>
          </a:p>
          <a:p>
            <a:r>
              <a:rPr lang="en-US" smtClean="0"/>
              <a:t>6.7. Thuật </a:t>
            </a:r>
            <a:r>
              <a:rPr lang="en-US"/>
              <a:t>toán biểu diễn cấu trúc CSDL quan hệ sang đồ thị quan hệ</a:t>
            </a:r>
          </a:p>
          <a:p>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33516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 Đồ thị quan hệ</a:t>
            </a:r>
            <a:endParaRPr lang="en-US" dirty="0"/>
          </a:p>
        </p:txBody>
      </p:sp>
      <p:sp>
        <p:nvSpPr>
          <p:cNvPr id="3" name="Content Placeholder 2"/>
          <p:cNvSpPr>
            <a:spLocks noGrp="1"/>
          </p:cNvSpPr>
          <p:nvPr>
            <p:ph idx="1"/>
          </p:nvPr>
        </p:nvSpPr>
        <p:spPr/>
        <p:txBody>
          <a:bodyPr>
            <a:normAutofit/>
          </a:bodyPr>
          <a:lstStyle/>
          <a:p>
            <a:r>
              <a:rPr lang="en-US" sz="3200"/>
              <a:t>Diễn giải: </a:t>
            </a:r>
          </a:p>
          <a:p>
            <a:pPr lvl="1"/>
            <a:r>
              <a:rPr lang="en-US" sz="2800"/>
              <a:t>N</a:t>
            </a:r>
            <a:r>
              <a:rPr lang="en-US" sz="2800" baseline="-25000"/>
              <a:t>i</a:t>
            </a:r>
            <a:r>
              <a:rPr lang="en-US" sz="2800"/>
              <a:t>           </a:t>
            </a:r>
            <a:r>
              <a:rPr lang="en-US" sz="2800">
                <a:sym typeface="Symbol" panose="05050102010706020507" pitchFamily="18" charset="2"/>
              </a:rPr>
              <a:t>N</a:t>
            </a:r>
            <a:r>
              <a:rPr lang="en-US" sz="2800" baseline="-25000">
                <a:sym typeface="Symbol" panose="05050102010706020507" pitchFamily="18" charset="2"/>
              </a:rPr>
              <a:t>j</a:t>
            </a:r>
            <a:r>
              <a:rPr lang="en-US" sz="2800">
                <a:sym typeface="Symbol" panose="05050102010706020507" pitchFamily="18" charset="2"/>
              </a:rPr>
              <a:t>: </a:t>
            </a:r>
          </a:p>
          <a:p>
            <a:pPr lvl="2"/>
            <a:r>
              <a:rPr lang="en-US" sz="2400">
                <a:sym typeface="Symbol" panose="05050102010706020507" pitchFamily="18" charset="2"/>
              </a:rPr>
              <a:t>Q</a:t>
            </a:r>
            <a:r>
              <a:rPr lang="en-US" sz="2400" baseline="-25000">
                <a:sym typeface="Symbol" panose="05050102010706020507" pitchFamily="18" charset="2"/>
              </a:rPr>
              <a:t>i</a:t>
            </a:r>
            <a:r>
              <a:rPr lang="en-US" sz="2400">
                <a:sym typeface="Symbol" panose="05050102010706020507" pitchFamily="18" charset="2"/>
              </a:rPr>
              <a:t>, Q</a:t>
            </a:r>
            <a:r>
              <a:rPr lang="en-US" sz="2400" baseline="-25000">
                <a:sym typeface="Symbol" panose="05050102010706020507" pitchFamily="18" charset="2"/>
              </a:rPr>
              <a:t>j</a:t>
            </a:r>
            <a:r>
              <a:rPr lang="en-US" sz="2400">
                <a:sym typeface="Symbol" panose="05050102010706020507" pitchFamily="18" charset="2"/>
              </a:rPr>
              <a:t> là các quan hệ lần lượt ứng với hai nút N</a:t>
            </a:r>
            <a:r>
              <a:rPr lang="en-US" sz="2400" baseline="-25000">
                <a:sym typeface="Symbol" panose="05050102010706020507" pitchFamily="18" charset="2"/>
              </a:rPr>
              <a:t>i</a:t>
            </a:r>
            <a:r>
              <a:rPr lang="en-US" sz="2400">
                <a:sym typeface="Symbol" panose="05050102010706020507" pitchFamily="18" charset="2"/>
              </a:rPr>
              <a:t> và N</a:t>
            </a:r>
            <a:r>
              <a:rPr lang="en-US" sz="2400" baseline="-25000">
                <a:sym typeface="Symbol" panose="05050102010706020507" pitchFamily="18" charset="2"/>
              </a:rPr>
              <a:t>j</a:t>
            </a:r>
            <a:r>
              <a:rPr lang="en-US" sz="2400">
                <a:sym typeface="Symbol" panose="05050102010706020507" pitchFamily="18" charset="2"/>
              </a:rPr>
              <a:t> </a:t>
            </a:r>
          </a:p>
          <a:p>
            <a:pPr lvl="2"/>
            <a:r>
              <a:rPr lang="en-US" sz="2400">
                <a:sym typeface="Symbol" panose="05050102010706020507" pitchFamily="18" charset="2"/>
              </a:rPr>
              <a:t>có một phụ thuộc hàm K</a:t>
            </a:r>
            <a:r>
              <a:rPr lang="en-US" sz="2400" baseline="-25000">
                <a:sym typeface="Symbol" panose="05050102010706020507" pitchFamily="18" charset="2"/>
              </a:rPr>
              <a:t>Qi</a:t>
            </a:r>
            <a:r>
              <a:rPr lang="en-US" sz="2400">
                <a:sym typeface="Symbol" panose="05050102010706020507" pitchFamily="18" charset="2"/>
              </a:rPr>
              <a:t>  K</a:t>
            </a:r>
            <a:r>
              <a:rPr lang="en-US" sz="2400" baseline="-25000">
                <a:sym typeface="Symbol" panose="05050102010706020507" pitchFamily="18" charset="2"/>
              </a:rPr>
              <a:t>Qj</a:t>
            </a:r>
            <a:r>
              <a:rPr lang="en-US" sz="2400">
                <a:sym typeface="Symbol" panose="05050102010706020507" pitchFamily="18" charset="2"/>
              </a:rPr>
              <a:t>, với K</a:t>
            </a:r>
            <a:r>
              <a:rPr lang="en-US" sz="2400" baseline="-25000">
                <a:sym typeface="Symbol" panose="05050102010706020507" pitchFamily="18" charset="2"/>
              </a:rPr>
              <a:t>Qi</a:t>
            </a:r>
            <a:r>
              <a:rPr lang="en-US" sz="2400">
                <a:sym typeface="Symbol" panose="05050102010706020507" pitchFamily="18" charset="2"/>
              </a:rPr>
              <a:t> và K</a:t>
            </a:r>
            <a:r>
              <a:rPr lang="en-US" sz="2400" baseline="-25000">
                <a:sym typeface="Symbol" panose="05050102010706020507" pitchFamily="18" charset="2"/>
              </a:rPr>
              <a:t>Qj</a:t>
            </a:r>
            <a:r>
              <a:rPr lang="en-US" sz="2400">
                <a:sym typeface="Symbol" panose="05050102010706020507" pitchFamily="18" charset="2"/>
              </a:rPr>
              <a:t> lần lượt là một khóa của Q</a:t>
            </a:r>
            <a:r>
              <a:rPr lang="en-US" sz="2400" baseline="-25000">
                <a:sym typeface="Symbol" panose="05050102010706020507" pitchFamily="18" charset="2"/>
              </a:rPr>
              <a:t>i</a:t>
            </a:r>
            <a:r>
              <a:rPr lang="en-US" sz="2400">
                <a:sym typeface="Symbol" panose="05050102010706020507" pitchFamily="18" charset="2"/>
              </a:rPr>
              <a:t> và Q</a:t>
            </a:r>
            <a:r>
              <a:rPr lang="en-US" sz="2400" baseline="-25000">
                <a:sym typeface="Symbol" panose="05050102010706020507" pitchFamily="18" charset="2"/>
              </a:rPr>
              <a:t>j</a:t>
            </a:r>
          </a:p>
          <a:p>
            <a:pPr lvl="2"/>
            <a:r>
              <a:rPr lang="en-US" sz="2400">
                <a:sym typeface="Symbol" panose="05050102010706020507" pitchFamily="18" charset="2"/>
              </a:rPr>
              <a:t>Quan hệ cung Q</a:t>
            </a:r>
            <a:r>
              <a:rPr lang="en-US" sz="2400" baseline="-25000">
                <a:sym typeface="Symbol" panose="05050102010706020507" pitchFamily="18" charset="2"/>
              </a:rPr>
              <a:t>ij</a:t>
            </a:r>
            <a:r>
              <a:rPr lang="en-US" sz="2400">
                <a:sym typeface="Symbol" panose="05050102010706020507" pitchFamily="18" charset="2"/>
              </a:rPr>
              <a:t> được hình thành từ tất cả các thuộc tính khóa của Q</a:t>
            </a:r>
            <a:r>
              <a:rPr lang="en-US" sz="2400" baseline="-25000">
                <a:sym typeface="Symbol" panose="05050102010706020507" pitchFamily="18" charset="2"/>
              </a:rPr>
              <a:t>i</a:t>
            </a:r>
            <a:r>
              <a:rPr lang="en-US" sz="2400">
                <a:sym typeface="Symbol" panose="05050102010706020507" pitchFamily="18" charset="2"/>
              </a:rPr>
              <a:t>, Q</a:t>
            </a:r>
            <a:r>
              <a:rPr lang="en-US" sz="2400" baseline="-25000">
                <a:sym typeface="Symbol" panose="05050102010706020507" pitchFamily="18" charset="2"/>
              </a:rPr>
              <a:t>j</a:t>
            </a:r>
            <a:r>
              <a:rPr lang="en-US" sz="2400">
                <a:sym typeface="Symbol" panose="05050102010706020507" pitchFamily="18" charset="2"/>
              </a:rPr>
              <a:t>: Q</a:t>
            </a:r>
            <a:r>
              <a:rPr lang="en-US" sz="2400" baseline="-25000">
                <a:sym typeface="Symbol" panose="05050102010706020507" pitchFamily="18" charset="2"/>
              </a:rPr>
              <a:t>ji</a:t>
            </a:r>
            <a:r>
              <a:rPr lang="en-US" sz="2400" baseline="30000">
                <a:sym typeface="Symbol" panose="05050102010706020507" pitchFamily="18" charset="2"/>
              </a:rPr>
              <a:t>+</a:t>
            </a:r>
            <a:r>
              <a:rPr lang="en-US" sz="2400">
                <a:sym typeface="Symbol" panose="05050102010706020507" pitchFamily="18" charset="2"/>
              </a:rPr>
              <a:t> = KQ</a:t>
            </a:r>
            <a:r>
              <a:rPr lang="en-US" sz="2400" baseline="-25000">
                <a:sym typeface="Symbol" panose="05050102010706020507" pitchFamily="18" charset="2"/>
              </a:rPr>
              <a:t>i</a:t>
            </a:r>
            <a:r>
              <a:rPr lang="en-US" sz="2400" baseline="30000">
                <a:sym typeface="Symbol" panose="05050102010706020507" pitchFamily="18" charset="2"/>
              </a:rPr>
              <a:t>+</a:t>
            </a:r>
            <a:r>
              <a:rPr lang="en-US" sz="2400">
                <a:sym typeface="Symbol" panose="05050102010706020507" pitchFamily="18" charset="2"/>
              </a:rPr>
              <a:t>  KQ</a:t>
            </a:r>
            <a:r>
              <a:rPr lang="en-US" sz="2400" baseline="-25000">
                <a:sym typeface="Symbol" panose="05050102010706020507" pitchFamily="18" charset="2"/>
              </a:rPr>
              <a:t>j</a:t>
            </a:r>
            <a:r>
              <a:rPr lang="en-US" sz="2400" baseline="30000">
                <a:sym typeface="Symbol" panose="05050102010706020507" pitchFamily="18" charset="2"/>
              </a:rPr>
              <a:t>+</a:t>
            </a:r>
          </a:p>
        </p:txBody>
      </p:sp>
      <p:grpSp>
        <p:nvGrpSpPr>
          <p:cNvPr id="4" name="Group 4"/>
          <p:cNvGrpSpPr>
            <a:grpSpLocks/>
          </p:cNvGrpSpPr>
          <p:nvPr/>
        </p:nvGrpSpPr>
        <p:grpSpPr bwMode="auto">
          <a:xfrm>
            <a:off x="2475571" y="2271132"/>
            <a:ext cx="685800" cy="396875"/>
            <a:chOff x="816" y="1680"/>
            <a:chExt cx="432" cy="260"/>
          </a:xfrm>
        </p:grpSpPr>
        <p:sp>
          <p:nvSpPr>
            <p:cNvPr id="5" name="Line 5"/>
            <p:cNvSpPr>
              <a:spLocks noChangeShapeType="1"/>
            </p:cNvSpPr>
            <p:nvPr/>
          </p:nvSpPr>
          <p:spPr bwMode="auto">
            <a:xfrm>
              <a:off x="816" y="1920"/>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Text Box 6"/>
            <p:cNvSpPr txBox="1">
              <a:spLocks noChangeArrowheads="1"/>
            </p:cNvSpPr>
            <p:nvPr/>
          </p:nvSpPr>
          <p:spPr bwMode="auto">
            <a:xfrm>
              <a:off x="864" y="1680"/>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buFontTx/>
                <a:buNone/>
              </a:pPr>
              <a:r>
                <a:rPr lang="en-US" sz="2000" b="0" baseline="0"/>
                <a:t>Q</a:t>
              </a:r>
              <a:r>
                <a:rPr lang="en-US" sz="2000" b="0" baseline="-25000"/>
                <a:t>ij</a:t>
              </a:r>
            </a:p>
          </p:txBody>
        </p:sp>
      </p:grpSp>
      <p:sp>
        <p:nvSpPr>
          <p:cNvPr id="7" name="Slide Number Placeholder 6"/>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67894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 Đồ thị quan hệ</a:t>
            </a:r>
            <a:endParaRPr lang="en-US" dirty="0"/>
          </a:p>
        </p:txBody>
      </p:sp>
      <p:sp>
        <p:nvSpPr>
          <p:cNvPr id="8" name="Rectangle 3"/>
          <p:cNvSpPr txBox="1">
            <a:spLocks noChangeArrowheads="1"/>
          </p:cNvSpPr>
          <p:nvPr/>
        </p:nvSpPr>
        <p:spPr>
          <a:xfrm>
            <a:off x="776866" y="1828373"/>
            <a:ext cx="8534400" cy="53641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r>
              <a:rPr lang="en-US" sz="2800" smtClean="0"/>
              <a:t>N</a:t>
            </a:r>
            <a:r>
              <a:rPr lang="en-US" sz="2800" baseline="-25000" smtClean="0"/>
              <a:t>i</a:t>
            </a:r>
            <a:r>
              <a:rPr lang="en-US" sz="2800" smtClean="0"/>
              <a:t>           </a:t>
            </a:r>
            <a:r>
              <a:rPr lang="en-US" sz="2800" smtClean="0">
                <a:sym typeface="Symbol" panose="05050102010706020507" pitchFamily="18" charset="2"/>
              </a:rPr>
              <a:t>N</a:t>
            </a:r>
            <a:r>
              <a:rPr lang="en-US" sz="2800" baseline="-25000" smtClean="0">
                <a:sym typeface="Symbol" panose="05050102010706020507" pitchFamily="18" charset="2"/>
              </a:rPr>
              <a:t>j</a:t>
            </a:r>
            <a:r>
              <a:rPr lang="en-US" sz="2800" smtClean="0">
                <a:sym typeface="Symbol" panose="05050102010706020507" pitchFamily="18" charset="2"/>
              </a:rPr>
              <a:t>: </a:t>
            </a:r>
          </a:p>
          <a:p>
            <a:pPr lvl="2"/>
            <a:r>
              <a:rPr lang="en-US" sz="2400" smtClean="0">
                <a:sym typeface="Symbol" panose="05050102010706020507" pitchFamily="18" charset="2"/>
              </a:rPr>
              <a:t>Không có phụ thuộc hàm giữa  KQi và KQj</a:t>
            </a:r>
          </a:p>
          <a:p>
            <a:pPr lvl="2"/>
            <a:r>
              <a:rPr lang="en-US" sz="2400" smtClean="0">
                <a:sym typeface="Symbol" panose="05050102010706020507" pitchFamily="18" charset="2"/>
              </a:rPr>
              <a:t>Q</a:t>
            </a:r>
            <a:r>
              <a:rPr lang="en-US" sz="2400" baseline="-25000" smtClean="0">
                <a:sym typeface="Symbol" panose="05050102010706020507" pitchFamily="18" charset="2"/>
              </a:rPr>
              <a:t>ji</a:t>
            </a:r>
            <a:r>
              <a:rPr lang="en-US" sz="2400" baseline="30000" smtClean="0">
                <a:sym typeface="Symbol" panose="05050102010706020507" pitchFamily="18" charset="2"/>
              </a:rPr>
              <a:t>+</a:t>
            </a:r>
            <a:r>
              <a:rPr lang="en-US" sz="2400" smtClean="0">
                <a:sym typeface="Symbol" panose="05050102010706020507" pitchFamily="18" charset="2"/>
              </a:rPr>
              <a:t> =  KQ</a:t>
            </a:r>
            <a:r>
              <a:rPr lang="en-US" sz="2400" baseline="-25000" smtClean="0">
                <a:sym typeface="Symbol" panose="05050102010706020507" pitchFamily="18" charset="2"/>
              </a:rPr>
              <a:t>i</a:t>
            </a:r>
            <a:r>
              <a:rPr lang="en-US" sz="2400" baseline="30000" smtClean="0">
                <a:sym typeface="Symbol" panose="05050102010706020507" pitchFamily="18" charset="2"/>
              </a:rPr>
              <a:t>+</a:t>
            </a:r>
            <a:r>
              <a:rPr lang="en-US" sz="2400" smtClean="0">
                <a:sym typeface="Symbol" panose="05050102010706020507" pitchFamily="18" charset="2"/>
              </a:rPr>
              <a:t>  KQ</a:t>
            </a:r>
            <a:r>
              <a:rPr lang="en-US" sz="2400" baseline="-25000" smtClean="0">
                <a:sym typeface="Symbol" panose="05050102010706020507" pitchFamily="18" charset="2"/>
              </a:rPr>
              <a:t>j</a:t>
            </a:r>
            <a:r>
              <a:rPr lang="en-US" sz="2400" baseline="30000" smtClean="0">
                <a:sym typeface="Symbol" panose="05050102010706020507" pitchFamily="18" charset="2"/>
              </a:rPr>
              <a:t>+</a:t>
            </a:r>
          </a:p>
          <a:p>
            <a:pPr lvl="2"/>
            <a:r>
              <a:rPr lang="en-US" sz="2400" smtClean="0">
                <a:sym typeface="Symbol" panose="05050102010706020507" pitchFamily="18" charset="2"/>
              </a:rPr>
              <a:t>Có thể được biểu diễn lại theo dạng:</a:t>
            </a:r>
          </a:p>
          <a:p>
            <a:pPr lvl="3">
              <a:buFontTx/>
              <a:buNone/>
            </a:pPr>
            <a:endParaRPr lang="en-US" sz="1800" smtClean="0">
              <a:sym typeface="Symbol" panose="05050102010706020507" pitchFamily="18" charset="2"/>
            </a:endParaRPr>
          </a:p>
          <a:p>
            <a:pPr lvl="1"/>
            <a:endParaRPr lang="en-US" sz="2800" baseline="-25000" smtClean="0">
              <a:sym typeface="Symbol" panose="05050102010706020507" pitchFamily="18" charset="2"/>
            </a:endParaRPr>
          </a:p>
          <a:p>
            <a:pPr lvl="2"/>
            <a:endParaRPr lang="en-US" sz="2400" smtClean="0">
              <a:sym typeface="Symbol" panose="05050102010706020507" pitchFamily="18" charset="2"/>
            </a:endParaRPr>
          </a:p>
          <a:p>
            <a:endParaRPr lang="en-US" sz="3200" smtClean="0"/>
          </a:p>
        </p:txBody>
      </p:sp>
      <p:grpSp>
        <p:nvGrpSpPr>
          <p:cNvPr id="9" name="Group 4"/>
          <p:cNvGrpSpPr>
            <a:grpSpLocks/>
          </p:cNvGrpSpPr>
          <p:nvPr/>
        </p:nvGrpSpPr>
        <p:grpSpPr bwMode="auto">
          <a:xfrm>
            <a:off x="1996066" y="1706134"/>
            <a:ext cx="858646" cy="708269"/>
            <a:chOff x="816" y="1680"/>
            <a:chExt cx="432" cy="464"/>
          </a:xfrm>
        </p:grpSpPr>
        <p:sp>
          <p:nvSpPr>
            <p:cNvPr id="10" name="Line 5"/>
            <p:cNvSpPr>
              <a:spLocks noChangeShapeType="1"/>
            </p:cNvSpPr>
            <p:nvPr/>
          </p:nvSpPr>
          <p:spPr bwMode="auto">
            <a:xfrm>
              <a:off x="816" y="1920"/>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2000"/>
            </a:p>
          </p:txBody>
        </p:sp>
        <p:sp>
          <p:nvSpPr>
            <p:cNvPr id="11" name="Text Box 6"/>
            <p:cNvSpPr txBox="1">
              <a:spLocks noChangeArrowheads="1"/>
            </p:cNvSpPr>
            <p:nvPr/>
          </p:nvSpPr>
          <p:spPr bwMode="auto">
            <a:xfrm>
              <a:off x="864" y="1680"/>
              <a:ext cx="288"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buFontTx/>
                <a:buNone/>
              </a:pPr>
              <a:r>
                <a:rPr lang="en-US" sz="2400" b="0" baseline="0"/>
                <a:t>Q</a:t>
              </a:r>
              <a:r>
                <a:rPr lang="en-US" sz="2400" b="0" baseline="-25000"/>
                <a:t>ij</a:t>
              </a:r>
            </a:p>
          </p:txBody>
        </p:sp>
      </p:grpSp>
      <p:graphicFrame>
        <p:nvGraphicFramePr>
          <p:cNvPr id="12" name="Object 7"/>
          <p:cNvGraphicFramePr>
            <a:graphicFrameLocks noChangeAspect="1"/>
          </p:cNvGraphicFramePr>
          <p:nvPr>
            <p:extLst>
              <p:ext uri="{D42A27DB-BD31-4B8C-83A1-F6EECF244321}">
                <p14:modId xmlns:p14="http://schemas.microsoft.com/office/powerpoint/2010/main" val="3246209387"/>
              </p:ext>
            </p:extLst>
          </p:nvPr>
        </p:nvGraphicFramePr>
        <p:xfrm>
          <a:off x="2072266" y="3915935"/>
          <a:ext cx="2133600" cy="1600200"/>
        </p:xfrm>
        <a:graphic>
          <a:graphicData uri="http://schemas.openxmlformats.org/presentationml/2006/ole">
            <mc:AlternateContent xmlns:mc="http://schemas.openxmlformats.org/markup-compatibility/2006">
              <mc:Choice xmlns:v="urn:schemas-microsoft-com:vml" Requires="v">
                <p:oleObj spid="_x0000_s3087" name="Visio" r:id="rId3" imgW="877116" imgH="626201" progId="Visio.Drawing.11">
                  <p:embed/>
                </p:oleObj>
              </mc:Choice>
              <mc:Fallback>
                <p:oleObj name="Visio" r:id="rId3" imgW="877116" imgH="62620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266" y="3915935"/>
                        <a:ext cx="2133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8"/>
          <p:cNvSpPr txBox="1">
            <a:spLocks noChangeArrowheads="1"/>
          </p:cNvSpPr>
          <p:nvPr/>
        </p:nvSpPr>
        <p:spPr bwMode="auto">
          <a:xfrm>
            <a:off x="4510665" y="4128660"/>
            <a:ext cx="55923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Tx/>
              <a:buNone/>
            </a:pPr>
            <a:r>
              <a:rPr lang="en-US" sz="2400" b="0" baseline="0"/>
              <a:t>Quan hệ cung Q</a:t>
            </a:r>
            <a:r>
              <a:rPr lang="en-US" sz="2400" b="0" baseline="-25000"/>
              <a:t>iji</a:t>
            </a:r>
            <a:r>
              <a:rPr lang="en-US" sz="2400" b="0" baseline="0"/>
              <a:t>, Q</a:t>
            </a:r>
            <a:r>
              <a:rPr lang="en-US" sz="2400" b="0" baseline="-25000"/>
              <a:t>ijj</a:t>
            </a:r>
            <a:r>
              <a:rPr lang="en-US" sz="2400" b="0" baseline="0"/>
              <a:t> và Q</a:t>
            </a:r>
            <a:r>
              <a:rPr lang="en-US" sz="2400" b="0" baseline="-25000"/>
              <a:t>ij</a:t>
            </a:r>
            <a:r>
              <a:rPr lang="en-US" sz="2400" b="0" baseline="0"/>
              <a:t> đều được hình thành từ tập các thuộc tính khóa KQ</a:t>
            </a:r>
            <a:r>
              <a:rPr lang="en-US" sz="2400" b="0" baseline="-25000"/>
              <a:t>i</a:t>
            </a:r>
            <a:r>
              <a:rPr lang="en-US" sz="2400" b="0" baseline="30000"/>
              <a:t>+</a:t>
            </a:r>
            <a:r>
              <a:rPr lang="en-US" sz="2400" b="0" baseline="0"/>
              <a:t> </a:t>
            </a:r>
            <a:r>
              <a:rPr lang="en-US" sz="2400" b="0" baseline="0">
                <a:sym typeface="Symbol" panose="05050102010706020507" pitchFamily="18" charset="2"/>
              </a:rPr>
              <a:t></a:t>
            </a:r>
            <a:r>
              <a:rPr lang="en-US" sz="2400" b="0" baseline="0"/>
              <a:t> KQ</a:t>
            </a:r>
            <a:r>
              <a:rPr lang="en-US" sz="2400" b="0" baseline="-25000"/>
              <a:t>j</a:t>
            </a:r>
            <a:r>
              <a:rPr lang="en-US" sz="2400" b="0" baseline="30000"/>
              <a:t>+</a:t>
            </a:r>
          </a:p>
        </p:txBody>
      </p:sp>
      <p:sp>
        <p:nvSpPr>
          <p:cNvPr id="14" name="Slide Number Placeholder 1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64906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 Đồ thị quan hệ</a:t>
            </a:r>
            <a:endParaRPr lang="en-US" dirty="0"/>
          </a:p>
        </p:txBody>
      </p:sp>
      <p:pic>
        <p:nvPicPr>
          <p:cNvPr id="1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789" y="1786054"/>
            <a:ext cx="6960465" cy="439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997262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6.5. Biến đổi đồ thị </a:t>
            </a:r>
            <a:r>
              <a:rPr lang="en-US">
                <a:solidFill>
                  <a:srgbClr val="00B0F0"/>
                </a:solidFill>
              </a:rPr>
              <a:t>con đường truy xuất thô </a:t>
            </a:r>
            <a:r>
              <a:rPr lang="en-US">
                <a:solidFill>
                  <a:schemeClr val="tx1"/>
                </a:solidFill>
              </a:rPr>
              <a:t>sang</a:t>
            </a:r>
            <a:r>
              <a:rPr lang="en-US">
                <a:solidFill>
                  <a:srgbClr val="00B0F0"/>
                </a:solidFill>
              </a:rPr>
              <a:t> đồ thị quan </a:t>
            </a:r>
            <a:r>
              <a:rPr lang="en-US" smtClean="0">
                <a:solidFill>
                  <a:srgbClr val="00B0F0"/>
                </a:solidFill>
              </a:rPr>
              <a:t>hệ, </a:t>
            </a:r>
            <a:r>
              <a:rPr lang="en-US" smtClean="0">
                <a:solidFill>
                  <a:schemeClr val="tx1"/>
                </a:solidFill>
              </a:rPr>
              <a:t>và ngược lại</a:t>
            </a:r>
            <a:endParaRPr lang="en-US" dirty="0">
              <a:solidFill>
                <a:schemeClr val="tx1"/>
              </a:solidFill>
            </a:endParaRPr>
          </a:p>
        </p:txBody>
      </p:sp>
      <p:sp>
        <p:nvSpPr>
          <p:cNvPr id="3" name="Content Placeholder 2"/>
          <p:cNvSpPr>
            <a:spLocks noGrp="1"/>
          </p:cNvSpPr>
          <p:nvPr>
            <p:ph idx="1"/>
          </p:nvPr>
        </p:nvSpPr>
        <p:spPr/>
        <p:txBody>
          <a:bodyPr/>
          <a:lstStyle/>
          <a:p>
            <a:r>
              <a:rPr lang="en-US"/>
              <a:t>N</a:t>
            </a:r>
            <a:r>
              <a:rPr lang="en-US" baseline="-25000"/>
              <a:t>Q</a:t>
            </a:r>
            <a:r>
              <a:rPr lang="en-US"/>
              <a:t> = N</a:t>
            </a:r>
          </a:p>
          <a:p>
            <a:r>
              <a:rPr lang="en-US">
                <a:latin typeface="VNI-Allegie" pitchFamily="2" charset="0"/>
              </a:rPr>
              <a:t>Q</a:t>
            </a:r>
            <a:r>
              <a:rPr lang="en-US" baseline="-25000"/>
              <a:t>Q</a:t>
            </a:r>
            <a:r>
              <a:rPr lang="en-US"/>
              <a:t> = </a:t>
            </a:r>
            <a:r>
              <a:rPr lang="en-US">
                <a:latin typeface="VNI-Allegie" pitchFamily="2" charset="0"/>
              </a:rPr>
              <a:t>Q</a:t>
            </a:r>
          </a:p>
          <a:p>
            <a:r>
              <a:rPr lang="en-US">
                <a:sym typeface="Symbol" panose="05050102010706020507" pitchFamily="18" charset="2"/>
              </a:rPr>
              <a:t>c,c’  C có chiều ngược nhau và cùng ứng với một quan hệ cung Q</a:t>
            </a:r>
            <a:r>
              <a:rPr lang="en-US" baseline="-25000">
                <a:sym typeface="Symbol" panose="05050102010706020507" pitchFamily="18" charset="2"/>
              </a:rPr>
              <a:t>c</a:t>
            </a:r>
            <a:r>
              <a:rPr lang="en-US">
                <a:sym typeface="Symbol" panose="05050102010706020507" pitchFamily="18" charset="2"/>
              </a:rPr>
              <a:t>,  c</a:t>
            </a:r>
            <a:r>
              <a:rPr lang="en-US" baseline="-25000">
                <a:sym typeface="Symbol" panose="05050102010706020507" pitchFamily="18" charset="2"/>
              </a:rPr>
              <a:t>Q</a:t>
            </a:r>
            <a:r>
              <a:rPr lang="en-US">
                <a:sym typeface="Symbol" panose="05050102010706020507" pitchFamily="18" charset="2"/>
              </a:rPr>
              <a:t>  C</a:t>
            </a:r>
            <a:r>
              <a:rPr lang="en-US" baseline="-25000">
                <a:sym typeface="Symbol" panose="05050102010706020507" pitchFamily="18" charset="2"/>
              </a:rPr>
              <a:t>Q</a:t>
            </a:r>
            <a:r>
              <a:rPr lang="en-US">
                <a:sym typeface="Symbol" panose="05050102010706020507" pitchFamily="18" charset="2"/>
              </a:rPr>
              <a:t> sao cho c</a:t>
            </a:r>
            <a:r>
              <a:rPr lang="en-US" baseline="-25000">
                <a:sym typeface="Symbol" panose="05050102010706020507" pitchFamily="18" charset="2"/>
              </a:rPr>
              <a:t>Q</a:t>
            </a:r>
            <a:r>
              <a:rPr lang="en-US">
                <a:sym typeface="Symbol" panose="05050102010706020507" pitchFamily="18" charset="2"/>
              </a:rPr>
              <a:t> cũng ứng với quan hệ Q</a:t>
            </a:r>
            <a:r>
              <a:rPr lang="en-US" baseline="-25000">
                <a:sym typeface="Symbol" panose="05050102010706020507" pitchFamily="18" charset="2"/>
              </a:rPr>
              <a:t>c</a:t>
            </a:r>
            <a:r>
              <a:rPr lang="en-US">
                <a:sym typeface="Symbol" panose="05050102010706020507" pitchFamily="18" charset="2"/>
              </a:rPr>
              <a:t> trong </a:t>
            </a:r>
            <a:r>
              <a:rPr lang="en-US">
                <a:latin typeface="VNI-Allegie" pitchFamily="2" charset="0"/>
                <a:sym typeface="Symbol" panose="05050102010706020507" pitchFamily="18" charset="2"/>
              </a:rPr>
              <a:t>Q</a:t>
            </a:r>
            <a:r>
              <a:rPr lang="en-US" baseline="-25000">
                <a:sym typeface="Symbol" panose="05050102010706020507" pitchFamily="18" charset="2"/>
              </a:rPr>
              <a:t>Q.</a:t>
            </a:r>
          </a:p>
          <a:p>
            <a:pPr lvl="1"/>
            <a:r>
              <a:rPr lang="en-US">
                <a:sym typeface="Symbol" panose="05050102010706020507" pitchFamily="18" charset="2"/>
              </a:rPr>
              <a:t>Cung c</a:t>
            </a:r>
            <a:r>
              <a:rPr lang="en-US" baseline="-25000">
                <a:sym typeface="Symbol" panose="05050102010706020507" pitchFamily="18" charset="2"/>
              </a:rPr>
              <a:t>Q</a:t>
            </a:r>
            <a:r>
              <a:rPr lang="en-US">
                <a:sym typeface="Symbol" panose="05050102010706020507" pitchFamily="18" charset="2"/>
              </a:rPr>
              <a:t> là cung có hướng nếu bản số của c và c’ đều có giá trị tối đa (max(c), max(c’)) lớn hơn 1 </a:t>
            </a:r>
          </a:p>
          <a:p>
            <a:pPr lvl="1"/>
            <a:r>
              <a:rPr lang="en-US">
                <a:sym typeface="Symbol" panose="05050102010706020507" pitchFamily="18" charset="2"/>
              </a:rPr>
              <a:t>Ngược lại c</a:t>
            </a:r>
            <a:r>
              <a:rPr lang="en-US" baseline="-25000">
                <a:sym typeface="Symbol" panose="05050102010706020507" pitchFamily="18" charset="2"/>
              </a:rPr>
              <a:t>Q</a:t>
            </a:r>
            <a:r>
              <a:rPr lang="en-US">
                <a:sym typeface="Symbol" panose="05050102010706020507" pitchFamily="18" charset="2"/>
              </a:rPr>
              <a:t> là cung vô hướng</a:t>
            </a: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298235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6.5. Biến đổi đồ thị </a:t>
            </a:r>
            <a:r>
              <a:rPr lang="en-US">
                <a:solidFill>
                  <a:srgbClr val="00B0F0"/>
                </a:solidFill>
              </a:rPr>
              <a:t>con đường truy xuất thô </a:t>
            </a:r>
            <a:r>
              <a:rPr lang="en-US">
                <a:solidFill>
                  <a:schemeClr val="tx1"/>
                </a:solidFill>
              </a:rPr>
              <a:t>sang</a:t>
            </a:r>
            <a:r>
              <a:rPr lang="en-US">
                <a:solidFill>
                  <a:srgbClr val="00B0F0"/>
                </a:solidFill>
              </a:rPr>
              <a:t> đồ thị quan </a:t>
            </a:r>
            <a:r>
              <a:rPr lang="en-US" smtClean="0">
                <a:solidFill>
                  <a:srgbClr val="00B0F0"/>
                </a:solidFill>
              </a:rPr>
              <a:t>hệ </a:t>
            </a:r>
            <a:r>
              <a:rPr lang="en-US" smtClean="0">
                <a:solidFill>
                  <a:schemeClr val="tx1"/>
                </a:solidFill>
              </a:rPr>
              <a:t>và ngược lại</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14677" y="1791683"/>
            <a:ext cx="11762645" cy="5345097"/>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132217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6.5. Biến đổi </a:t>
            </a:r>
            <a:r>
              <a:rPr lang="en-US"/>
              <a:t>từ </a:t>
            </a:r>
            <a:r>
              <a:rPr lang="en-US">
                <a:solidFill>
                  <a:srgbClr val="00B0F0"/>
                </a:solidFill>
              </a:rPr>
              <a:t>đồ thị quan hệ</a:t>
            </a:r>
            <a:r>
              <a:rPr lang="en-US"/>
              <a:t> sang </a:t>
            </a:r>
            <a:r>
              <a:rPr lang="en-US">
                <a:solidFill>
                  <a:srgbClr val="00B0F0"/>
                </a:solidFill>
              </a:rPr>
              <a:t>đồ thị con đường truy xuất thô</a:t>
            </a:r>
          </a:p>
        </p:txBody>
      </p:sp>
      <p:sp>
        <p:nvSpPr>
          <p:cNvPr id="3" name="Content Placeholder 2"/>
          <p:cNvSpPr>
            <a:spLocks noGrp="1"/>
          </p:cNvSpPr>
          <p:nvPr>
            <p:ph idx="1"/>
          </p:nvPr>
        </p:nvSpPr>
        <p:spPr/>
        <p:txBody>
          <a:bodyPr/>
          <a:lstStyle/>
          <a:p>
            <a:r>
              <a:rPr lang="en-US"/>
              <a:t>N =N</a:t>
            </a:r>
            <a:r>
              <a:rPr lang="en-US" baseline="-25000"/>
              <a:t>Q</a:t>
            </a:r>
            <a:r>
              <a:rPr lang="en-US"/>
              <a:t> </a:t>
            </a:r>
          </a:p>
          <a:p>
            <a:r>
              <a:rPr lang="en-US">
                <a:latin typeface="VNI-Allegie" pitchFamily="2" charset="0"/>
              </a:rPr>
              <a:t>Q</a:t>
            </a:r>
            <a:r>
              <a:rPr lang="en-US" baseline="-25000"/>
              <a:t>Q</a:t>
            </a:r>
            <a:r>
              <a:rPr lang="en-US"/>
              <a:t>= </a:t>
            </a:r>
            <a:r>
              <a:rPr lang="en-US">
                <a:latin typeface="VNI-Allegie" pitchFamily="2" charset="0"/>
              </a:rPr>
              <a:t>Q</a:t>
            </a:r>
          </a:p>
          <a:p>
            <a:r>
              <a:rPr lang="en-US">
                <a:sym typeface="Symbol" panose="05050102010706020507" pitchFamily="18" charset="2"/>
              </a:rPr>
              <a:t>c</a:t>
            </a:r>
            <a:r>
              <a:rPr lang="en-US" baseline="-25000">
                <a:sym typeface="Symbol" panose="05050102010706020507" pitchFamily="18" charset="2"/>
              </a:rPr>
              <a:t>Q </a:t>
            </a:r>
            <a:r>
              <a:rPr lang="en-US">
                <a:sym typeface="Symbol" panose="05050102010706020507" pitchFamily="18" charset="2"/>
              </a:rPr>
              <a:t>=(n</a:t>
            </a:r>
            <a:r>
              <a:rPr lang="en-US" baseline="-25000">
                <a:sym typeface="Symbol" panose="05050102010706020507" pitchFamily="18" charset="2"/>
              </a:rPr>
              <a:t>1</a:t>
            </a:r>
            <a:r>
              <a:rPr lang="en-US">
                <a:sym typeface="Symbol" panose="05050102010706020507" pitchFamily="18" charset="2"/>
              </a:rPr>
              <a:t>, n</a:t>
            </a:r>
            <a:r>
              <a:rPr lang="en-US" baseline="-25000">
                <a:sym typeface="Symbol" panose="05050102010706020507" pitchFamily="18" charset="2"/>
              </a:rPr>
              <a:t>2</a:t>
            </a:r>
            <a:r>
              <a:rPr lang="en-US">
                <a:sym typeface="Symbol" panose="05050102010706020507" pitchFamily="18" charset="2"/>
              </a:rPr>
              <a:t>)  C</a:t>
            </a:r>
            <a:r>
              <a:rPr lang="en-US" baseline="-25000">
                <a:sym typeface="Symbol" panose="05050102010706020507" pitchFamily="18" charset="2"/>
              </a:rPr>
              <a:t>Q</a:t>
            </a:r>
            <a:r>
              <a:rPr lang="en-US">
                <a:sym typeface="Symbol" panose="05050102010706020507" pitchFamily="18" charset="2"/>
              </a:rPr>
              <a:t>, (c</a:t>
            </a:r>
            <a:r>
              <a:rPr lang="en-US" baseline="-25000">
                <a:sym typeface="Symbol" panose="05050102010706020507" pitchFamily="18" charset="2"/>
              </a:rPr>
              <a:t>Q</a:t>
            </a:r>
            <a:r>
              <a:rPr lang="en-US">
                <a:sym typeface="Symbol" panose="05050102010706020507" pitchFamily="18" charset="2"/>
              </a:rPr>
              <a:t> ứng với một quan hệ Q</a:t>
            </a:r>
            <a:r>
              <a:rPr lang="en-US" baseline="-25000">
                <a:sym typeface="Symbol" panose="05050102010706020507" pitchFamily="18" charset="2"/>
              </a:rPr>
              <a:t>c </a:t>
            </a:r>
            <a:r>
              <a:rPr lang="en-US">
                <a:sym typeface="Symbol" panose="05050102010706020507" pitchFamily="18" charset="2"/>
              </a:rPr>
              <a:t></a:t>
            </a:r>
            <a:r>
              <a:rPr lang="en-US" baseline="-25000">
                <a:sym typeface="Symbol" panose="05050102010706020507" pitchFamily="18" charset="2"/>
              </a:rPr>
              <a:t> </a:t>
            </a:r>
            <a:r>
              <a:rPr lang="en-US">
                <a:latin typeface="VNI-Allegie" pitchFamily="2" charset="0"/>
                <a:sym typeface="Symbol" panose="05050102010706020507" pitchFamily="18" charset="2"/>
              </a:rPr>
              <a:t>Q</a:t>
            </a:r>
            <a:r>
              <a:rPr lang="en-US" baseline="-25000">
                <a:sym typeface="Symbol" panose="05050102010706020507" pitchFamily="18" charset="2"/>
              </a:rPr>
              <a:t>Q</a:t>
            </a:r>
            <a:r>
              <a:rPr lang="en-US">
                <a:sym typeface="Symbol" panose="05050102010706020507" pitchFamily="18" charset="2"/>
              </a:rPr>
              <a:t>),  </a:t>
            </a:r>
            <a:r>
              <a:rPr lang="en-US" baseline="-25000">
                <a:sym typeface="Symbol" panose="05050102010706020507" pitchFamily="18" charset="2"/>
              </a:rPr>
              <a:t> </a:t>
            </a:r>
            <a:r>
              <a:rPr lang="en-US">
                <a:sym typeface="Symbol" panose="05050102010706020507" pitchFamily="18" charset="2"/>
              </a:rPr>
              <a:t> c,c’  C có chiều ngược nhau và cùng ứng với một quan hệ cung Q</a:t>
            </a:r>
            <a:r>
              <a:rPr lang="en-US" baseline="-25000">
                <a:sym typeface="Symbol" panose="05050102010706020507" pitchFamily="18" charset="2"/>
              </a:rPr>
              <a:t>c </a:t>
            </a:r>
            <a:r>
              <a:rPr lang="en-US">
                <a:sym typeface="Symbol" panose="05050102010706020507" pitchFamily="18" charset="2"/>
              </a:rPr>
              <a:t></a:t>
            </a:r>
            <a:r>
              <a:rPr lang="en-US" baseline="-25000">
                <a:sym typeface="Symbol" panose="05050102010706020507" pitchFamily="18" charset="2"/>
              </a:rPr>
              <a:t> </a:t>
            </a:r>
            <a:r>
              <a:rPr lang="en-US">
                <a:latin typeface="VNI-Allegie" pitchFamily="2" charset="0"/>
                <a:sym typeface="Symbol" panose="05050102010706020507" pitchFamily="18" charset="2"/>
              </a:rPr>
              <a:t>Q.</a:t>
            </a:r>
            <a:r>
              <a:rPr lang="en-US">
                <a:sym typeface="Symbol" panose="05050102010706020507" pitchFamily="18" charset="2"/>
              </a:rPr>
              <a:t> </a:t>
            </a:r>
          </a:p>
          <a:p>
            <a:pPr lvl="1"/>
            <a:r>
              <a:rPr lang="en-US">
                <a:sym typeface="Symbol" panose="05050102010706020507" pitchFamily="18" charset="2"/>
              </a:rPr>
              <a:t>Nếu c</a:t>
            </a:r>
            <a:r>
              <a:rPr lang="en-US" baseline="-25000">
                <a:sym typeface="Symbol" panose="05050102010706020507" pitchFamily="18" charset="2"/>
              </a:rPr>
              <a:t>Q</a:t>
            </a:r>
            <a:r>
              <a:rPr lang="en-US">
                <a:sym typeface="Symbol" panose="05050102010706020507" pitchFamily="18" charset="2"/>
              </a:rPr>
              <a:t> là cung có hướng: max(c) &gt;1 và max(c’)&gt;1 </a:t>
            </a:r>
          </a:p>
          <a:p>
            <a:pPr lvl="1"/>
            <a:r>
              <a:rPr lang="en-US">
                <a:sym typeface="Symbol" panose="05050102010706020507" pitchFamily="18" charset="2"/>
              </a:rPr>
              <a:t>Ngược lại max(c) =&lt;1 hoặc max(c’) &lt;= 1</a:t>
            </a:r>
          </a:p>
          <a:p>
            <a:r>
              <a:rPr lang="en-US">
                <a:sym typeface="Symbol" panose="05050102010706020507" pitchFamily="18" charset="2"/>
              </a:rPr>
              <a:t>Các nút trong N đều là nút vào.</a:t>
            </a: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754268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6.5. Biến đổi </a:t>
            </a:r>
            <a:r>
              <a:rPr lang="en-US"/>
              <a:t>từ </a:t>
            </a:r>
            <a:r>
              <a:rPr lang="en-US">
                <a:solidFill>
                  <a:srgbClr val="00B0F0"/>
                </a:solidFill>
              </a:rPr>
              <a:t>đồ thị quan hệ</a:t>
            </a:r>
            <a:r>
              <a:rPr lang="en-US"/>
              <a:t> sang </a:t>
            </a:r>
            <a:r>
              <a:rPr lang="en-US">
                <a:solidFill>
                  <a:srgbClr val="00B0F0"/>
                </a:solidFill>
              </a:rPr>
              <a:t>đồ thị con đường truy xuất thô</a:t>
            </a:r>
          </a:p>
        </p:txBody>
      </p:sp>
      <p:pic>
        <p:nvPicPr>
          <p:cNvPr id="5" name="Picture 4"/>
          <p:cNvPicPr>
            <a:picLocks noChangeAspect="1"/>
          </p:cNvPicPr>
          <p:nvPr/>
        </p:nvPicPr>
        <p:blipFill>
          <a:blip r:embed="rId2"/>
          <a:stretch>
            <a:fillRect/>
          </a:stretch>
        </p:blipFill>
        <p:spPr>
          <a:xfrm>
            <a:off x="353642" y="1739592"/>
            <a:ext cx="11841551" cy="5118408"/>
          </a:xfrm>
          <a:prstGeom prst="rect">
            <a:avLst/>
          </a:prstGeom>
        </p:spPr>
      </p:pic>
      <p:sp>
        <p:nvSpPr>
          <p:cNvPr id="7" name="Slide Number Placeholder 6"/>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175736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en-US" smtClean="0"/>
              <a:t>6.6. Chuỗi kết trên đồ thị</a:t>
            </a:r>
          </a:p>
        </p:txBody>
      </p:sp>
      <p:sp>
        <p:nvSpPr>
          <p:cNvPr id="26628" name="Rectangle 3"/>
          <p:cNvSpPr>
            <a:spLocks noGrp="1" noChangeArrowheads="1"/>
          </p:cNvSpPr>
          <p:nvPr>
            <p:ph type="body" idx="1"/>
          </p:nvPr>
        </p:nvSpPr>
        <p:spPr/>
        <p:txBody>
          <a:bodyPr>
            <a:normAutofit/>
          </a:bodyPr>
          <a:lstStyle/>
          <a:p>
            <a:r>
              <a:rPr lang="vi-VN" sz="3200"/>
              <a:t>Mối quan tâm hàng đầu của người thiết kế ở giai đoạn </a:t>
            </a:r>
            <a:r>
              <a:rPr lang="vi-VN" sz="3200">
                <a:solidFill>
                  <a:srgbClr val="FF0000"/>
                </a:solidFill>
              </a:rPr>
              <a:t>thiết kế logic</a:t>
            </a:r>
            <a:r>
              <a:rPr lang="vi-VN" sz="3200"/>
              <a:t> là chọn một </a:t>
            </a:r>
            <a:r>
              <a:rPr lang="vi-VN" sz="3200">
                <a:solidFill>
                  <a:srgbClr val="FF0000"/>
                </a:solidFill>
              </a:rPr>
              <a:t>cấu trúc logic</a:t>
            </a:r>
            <a:r>
              <a:rPr lang="vi-VN" sz="3200"/>
              <a:t> cho phép thực hiện </a:t>
            </a:r>
            <a:r>
              <a:rPr lang="vi-VN" sz="3200">
                <a:solidFill>
                  <a:srgbClr val="FF0000"/>
                </a:solidFill>
              </a:rPr>
              <a:t>hiệu quả phép kết</a:t>
            </a:r>
            <a:r>
              <a:rPr lang="vi-VN" sz="3200"/>
              <a:t>. Cơ sở để đánh giá tiêu chuẩn này là khái niệm </a:t>
            </a:r>
            <a:r>
              <a:rPr lang="vi-VN" sz="3200" i="1">
                <a:solidFill>
                  <a:srgbClr val="FF0000"/>
                </a:solidFill>
              </a:rPr>
              <a:t>chuỗi kết được cài đặt trên đồ thị.</a:t>
            </a:r>
          </a:p>
          <a:p>
            <a:pPr lvl="1" eaLnBrk="1" hangingPunct="1">
              <a:buFontTx/>
              <a:buNone/>
            </a:pPr>
            <a:endParaRPr lang="en-US" sz="2800" smtClean="0"/>
          </a:p>
          <a:p>
            <a:pPr eaLnBrk="1" hangingPunct="1"/>
            <a:endParaRPr lang="en-US" sz="3200" smtClean="0"/>
          </a:p>
        </p:txBody>
      </p:sp>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814194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en-US"/>
              <a:t>6.6. Chuỗi kết trên đồ </a:t>
            </a:r>
            <a:r>
              <a:rPr lang="en-US" smtClean="0"/>
              <a:t>thị </a:t>
            </a:r>
          </a:p>
        </p:txBody>
      </p:sp>
      <p:sp>
        <p:nvSpPr>
          <p:cNvPr id="26628" name="Rectangle 3"/>
          <p:cNvSpPr>
            <a:spLocks noGrp="1" noChangeArrowheads="1"/>
          </p:cNvSpPr>
          <p:nvPr>
            <p:ph type="body" idx="1"/>
          </p:nvPr>
        </p:nvSpPr>
        <p:spPr>
          <a:xfrm>
            <a:off x="1239972" y="1667439"/>
            <a:ext cx="10370126" cy="4392705"/>
          </a:xfrm>
        </p:spPr>
        <p:txBody>
          <a:bodyPr>
            <a:noAutofit/>
          </a:bodyPr>
          <a:lstStyle/>
          <a:p>
            <a:pPr>
              <a:spcBef>
                <a:spcPts val="0"/>
              </a:spcBef>
              <a:defRPr/>
            </a:pPr>
            <a:r>
              <a:rPr lang="vi-VN" b="1">
                <a:solidFill>
                  <a:srgbClr val="FF0000"/>
                </a:solidFill>
              </a:rPr>
              <a:t>Chuỗi kết được cài đặt trên đồ thị con đường truy xuất:</a:t>
            </a:r>
            <a:r>
              <a:rPr lang="fr-FR"/>
              <a:t>Một chuỗi kết </a:t>
            </a:r>
            <a:r>
              <a:rPr lang="en-US">
                <a:sym typeface="Symbol"/>
              </a:rPr>
              <a:t></a:t>
            </a:r>
            <a:r>
              <a:rPr lang="vi-VN">
                <a:sym typeface="Symbol"/>
              </a:rPr>
              <a:t> = Q</a:t>
            </a:r>
            <a:r>
              <a:rPr lang="vi-VN" baseline="-25000">
                <a:sym typeface="Symbol"/>
              </a:rPr>
              <a:t>1</a:t>
            </a:r>
            <a:r>
              <a:rPr lang="vi-VN">
                <a:sym typeface="Symbol"/>
              </a:rPr>
              <a:t>  </a:t>
            </a:r>
            <a:r>
              <a:rPr lang="en-US" smtClean="0">
                <a:sym typeface="Symbol"/>
              </a:rPr>
              <a:t>     </a:t>
            </a:r>
            <a:r>
              <a:rPr lang="vi-VN" smtClean="0">
                <a:sym typeface="Symbol"/>
              </a:rPr>
              <a:t>Q</a:t>
            </a:r>
            <a:r>
              <a:rPr lang="vi-VN" baseline="-25000" smtClean="0">
                <a:sym typeface="Symbol"/>
              </a:rPr>
              <a:t>2</a:t>
            </a:r>
            <a:r>
              <a:rPr lang="en-US" baseline="-25000">
                <a:sym typeface="Symbol"/>
              </a:rPr>
              <a:t> </a:t>
            </a:r>
            <a:r>
              <a:rPr lang="en-US" baseline="-25000" smtClean="0">
                <a:sym typeface="Symbol"/>
              </a:rPr>
              <a:t>            </a:t>
            </a:r>
            <a:r>
              <a:rPr lang="vi-VN" smtClean="0">
                <a:sym typeface="Symbol"/>
              </a:rPr>
              <a:t>Q</a:t>
            </a:r>
            <a:r>
              <a:rPr lang="vi-VN" baseline="-25000" smtClean="0">
                <a:sym typeface="Symbol"/>
              </a:rPr>
              <a:t>2</a:t>
            </a:r>
            <a:r>
              <a:rPr lang="vi-VN" smtClean="0">
                <a:sym typeface="Symbol"/>
              </a:rPr>
              <a:t> </a:t>
            </a:r>
            <a:r>
              <a:rPr lang="vi-VN">
                <a:sym typeface="Symbol"/>
              </a:rPr>
              <a:t>… Q</a:t>
            </a:r>
            <a:r>
              <a:rPr lang="vi-VN" baseline="-25000">
                <a:sym typeface="Symbol"/>
              </a:rPr>
              <a:t>m</a:t>
            </a:r>
            <a:r>
              <a:rPr lang="vi-VN">
                <a:sym typeface="Symbol"/>
              </a:rPr>
              <a:t> được cài đặt trên đồ thị con đường truy xuất nếu và chỉ nếu:</a:t>
            </a:r>
          </a:p>
          <a:p>
            <a:pPr lvl="1">
              <a:spcBef>
                <a:spcPts val="0"/>
              </a:spcBef>
              <a:defRPr/>
            </a:pPr>
            <a:r>
              <a:rPr lang="pt-BR" sz="2800">
                <a:solidFill>
                  <a:srgbClr val="FF0000"/>
                </a:solidFill>
                <a:sym typeface="Symbol"/>
              </a:rPr>
              <a:t>Q</a:t>
            </a:r>
            <a:r>
              <a:rPr lang="pt-BR" sz="2800" baseline="-25000">
                <a:solidFill>
                  <a:srgbClr val="FF0000"/>
                </a:solidFill>
                <a:sym typeface="Symbol"/>
              </a:rPr>
              <a:t>i</a:t>
            </a:r>
            <a:r>
              <a:rPr lang="pt-BR" sz="2800">
                <a:sym typeface="Symbol"/>
              </a:rPr>
              <a:t>, i  (1,..,m), </a:t>
            </a:r>
            <a:r>
              <a:rPr lang="pt-BR" sz="2800">
                <a:solidFill>
                  <a:srgbClr val="FF0000"/>
                </a:solidFill>
                <a:sym typeface="Symbol"/>
              </a:rPr>
              <a:t>Q</a:t>
            </a:r>
            <a:r>
              <a:rPr lang="pt-BR" sz="2800" baseline="-25000">
                <a:solidFill>
                  <a:srgbClr val="FF0000"/>
                </a:solidFill>
                <a:sym typeface="Symbol"/>
              </a:rPr>
              <a:t>i</a:t>
            </a:r>
            <a:r>
              <a:rPr lang="pt-BR" sz="2800">
                <a:solidFill>
                  <a:srgbClr val="FF0000"/>
                </a:solidFill>
                <a:sym typeface="Symbol"/>
              </a:rPr>
              <a:t>  R</a:t>
            </a:r>
            <a:r>
              <a:rPr lang="pt-BR" sz="2800">
                <a:sym typeface="Symbol"/>
              </a:rPr>
              <a:t> và</a:t>
            </a:r>
          </a:p>
          <a:p>
            <a:pPr lvl="1">
              <a:spcBef>
                <a:spcPts val="0"/>
              </a:spcBef>
              <a:defRPr/>
            </a:pPr>
            <a:r>
              <a:rPr lang="vi-VN" sz="2800">
                <a:solidFill>
                  <a:srgbClr val="FF0000"/>
                </a:solidFill>
                <a:sym typeface="Symbol"/>
              </a:rPr>
              <a:t> 1</a:t>
            </a:r>
            <a:r>
              <a:rPr lang="vi-VN" sz="2800">
                <a:sym typeface="Symbol"/>
              </a:rPr>
              <a:t> dòng </a:t>
            </a:r>
            <a:r>
              <a:rPr lang="vi-VN" sz="2800">
                <a:solidFill>
                  <a:srgbClr val="FF0000"/>
                </a:solidFill>
                <a:sym typeface="Symbol"/>
              </a:rPr>
              <a:t>D = (c</a:t>
            </a:r>
            <a:r>
              <a:rPr lang="vi-VN" sz="2800" baseline="-25000">
                <a:solidFill>
                  <a:srgbClr val="FF0000"/>
                </a:solidFill>
                <a:sym typeface="Symbol"/>
              </a:rPr>
              <a:t>1</a:t>
            </a:r>
            <a:r>
              <a:rPr lang="vi-VN" sz="2800">
                <a:solidFill>
                  <a:srgbClr val="FF0000"/>
                </a:solidFill>
                <a:sym typeface="Symbol"/>
              </a:rPr>
              <a:t>, c</a:t>
            </a:r>
            <a:r>
              <a:rPr lang="vi-VN" sz="2800" baseline="-25000">
                <a:solidFill>
                  <a:srgbClr val="FF0000"/>
                </a:solidFill>
                <a:sym typeface="Symbol"/>
              </a:rPr>
              <a:t>2</a:t>
            </a:r>
            <a:r>
              <a:rPr lang="vi-VN" sz="2800">
                <a:solidFill>
                  <a:srgbClr val="FF0000"/>
                </a:solidFill>
                <a:sym typeface="Symbol"/>
              </a:rPr>
              <a:t>, .., c</a:t>
            </a:r>
            <a:r>
              <a:rPr lang="vi-VN" sz="2800" baseline="-25000">
                <a:solidFill>
                  <a:srgbClr val="FF0000"/>
                </a:solidFill>
                <a:sym typeface="Symbol"/>
              </a:rPr>
              <a:t>p</a:t>
            </a:r>
            <a:r>
              <a:rPr lang="vi-VN" sz="2800">
                <a:solidFill>
                  <a:srgbClr val="FF0000"/>
                </a:solidFill>
                <a:sym typeface="Symbol"/>
              </a:rPr>
              <a:t>) </a:t>
            </a:r>
            <a:r>
              <a:rPr lang="vi-VN" sz="2800">
                <a:sym typeface="Symbol"/>
              </a:rPr>
              <a:t>trên đồ thị con đường truy xuất sao cho mỗi cung c</a:t>
            </a:r>
            <a:r>
              <a:rPr lang="vi-VN" sz="2800" baseline="-25000">
                <a:sym typeface="Symbol"/>
              </a:rPr>
              <a:t>i</a:t>
            </a:r>
            <a:r>
              <a:rPr lang="vi-VN" sz="2800">
                <a:sym typeface="Symbol"/>
              </a:rPr>
              <a:t> thỏa 2 điều kiện sau:</a:t>
            </a:r>
          </a:p>
          <a:p>
            <a:pPr lvl="2">
              <a:spcBef>
                <a:spcPts val="0"/>
              </a:spcBef>
              <a:defRPr/>
            </a:pPr>
            <a:r>
              <a:rPr lang="fr-FR" sz="2400">
                <a:solidFill>
                  <a:srgbClr val="FF0000"/>
                </a:solidFill>
              </a:rPr>
              <a:t>g( c</a:t>
            </a:r>
            <a:r>
              <a:rPr lang="fr-FR" sz="2400" baseline="-25000">
                <a:solidFill>
                  <a:srgbClr val="FF0000"/>
                </a:solidFill>
              </a:rPr>
              <a:t>i </a:t>
            </a:r>
            <a:r>
              <a:rPr lang="fr-FR" sz="2400">
                <a:solidFill>
                  <a:srgbClr val="FF0000"/>
                </a:solidFill>
              </a:rPr>
              <a:t>) = Q</a:t>
            </a:r>
            <a:r>
              <a:rPr lang="fr-FR" sz="2400" baseline="-25000">
                <a:solidFill>
                  <a:srgbClr val="FF0000"/>
                </a:solidFill>
              </a:rPr>
              <a:t>j</a:t>
            </a:r>
            <a:r>
              <a:rPr lang="fr-FR" sz="2400"/>
              <a:t> , j </a:t>
            </a:r>
            <a:r>
              <a:rPr lang="en-US" sz="2400">
                <a:sym typeface="Symbol"/>
              </a:rPr>
              <a:t></a:t>
            </a:r>
            <a:r>
              <a:rPr lang="fr-FR" sz="2400">
                <a:sym typeface="Symbol"/>
              </a:rPr>
              <a:t> (1 .. m)</a:t>
            </a:r>
          </a:p>
          <a:p>
            <a:pPr lvl="2">
              <a:spcBef>
                <a:spcPts val="0"/>
              </a:spcBef>
              <a:defRPr/>
            </a:pPr>
            <a:r>
              <a:rPr lang="en-US" sz="2400">
                <a:solidFill>
                  <a:srgbClr val="FF0000"/>
                </a:solidFill>
                <a:sym typeface="Symbol"/>
              </a:rPr>
              <a:t>Q</a:t>
            </a:r>
            <a:r>
              <a:rPr lang="en-US" sz="2400" baseline="-25000">
                <a:solidFill>
                  <a:srgbClr val="FF0000"/>
                </a:solidFill>
                <a:sym typeface="Symbol"/>
              </a:rPr>
              <a:t>i</a:t>
            </a:r>
            <a:r>
              <a:rPr lang="en-US" sz="2400">
                <a:solidFill>
                  <a:srgbClr val="FF0000"/>
                </a:solidFill>
                <a:sym typeface="Symbol"/>
              </a:rPr>
              <a:t> </a:t>
            </a:r>
            <a:r>
              <a:rPr lang="en-US" sz="2400">
                <a:sym typeface="Symbol"/>
              </a:rPr>
              <a:t>, i  (1..m):</a:t>
            </a:r>
          </a:p>
          <a:p>
            <a:pPr lvl="3">
              <a:spcBef>
                <a:spcPts val="0"/>
              </a:spcBef>
              <a:defRPr/>
            </a:pPr>
            <a:r>
              <a:rPr lang="en-US" sz="2800"/>
              <a:t>hoặc </a:t>
            </a:r>
            <a:r>
              <a:rPr lang="en-US" sz="2800">
                <a:solidFill>
                  <a:srgbClr val="FF0000"/>
                </a:solidFill>
                <a:sym typeface="Symbol"/>
              </a:rPr>
              <a:t> 1 cung c</a:t>
            </a:r>
            <a:r>
              <a:rPr lang="en-US" sz="2800">
                <a:sym typeface="Symbol"/>
              </a:rPr>
              <a:t> của D sao cho </a:t>
            </a:r>
            <a:r>
              <a:rPr lang="en-US" sz="2800">
                <a:solidFill>
                  <a:srgbClr val="FF0000"/>
                </a:solidFill>
                <a:sym typeface="Symbol"/>
              </a:rPr>
              <a:t>g( c ) = Q</a:t>
            </a:r>
            <a:r>
              <a:rPr lang="en-US" sz="2800" baseline="-25000">
                <a:solidFill>
                  <a:srgbClr val="FF0000"/>
                </a:solidFill>
                <a:sym typeface="Symbol"/>
              </a:rPr>
              <a:t>i</a:t>
            </a:r>
            <a:r>
              <a:rPr lang="en-US" sz="2800">
                <a:sym typeface="Symbol"/>
              </a:rPr>
              <a:t>.</a:t>
            </a:r>
          </a:p>
          <a:p>
            <a:pPr lvl="3">
              <a:spcBef>
                <a:spcPts val="0"/>
              </a:spcBef>
              <a:defRPr/>
            </a:pPr>
            <a:r>
              <a:rPr lang="pt-BR" sz="2800"/>
              <a:t>hoặc </a:t>
            </a:r>
            <a:r>
              <a:rPr lang="pt-BR" sz="2800">
                <a:solidFill>
                  <a:srgbClr val="FF0000"/>
                </a:solidFill>
                <a:sym typeface="Symbol"/>
              </a:rPr>
              <a:t> 1 nút n</a:t>
            </a:r>
            <a:r>
              <a:rPr lang="pt-BR" sz="2800">
                <a:sym typeface="Symbol"/>
              </a:rPr>
              <a:t> của D sao cho </a:t>
            </a:r>
            <a:r>
              <a:rPr lang="pt-BR" sz="2800">
                <a:solidFill>
                  <a:srgbClr val="FF0000"/>
                </a:solidFill>
                <a:sym typeface="Symbol"/>
              </a:rPr>
              <a:t>f( n ) = Q</a:t>
            </a:r>
            <a:r>
              <a:rPr lang="pt-BR" sz="2800" baseline="-25000">
                <a:solidFill>
                  <a:srgbClr val="FF0000"/>
                </a:solidFill>
                <a:sym typeface="Symbol"/>
              </a:rPr>
              <a:t>i</a:t>
            </a:r>
            <a:r>
              <a:rPr lang="pt-BR" sz="2800">
                <a:sym typeface="Symbol"/>
              </a:rPr>
              <a:t>.</a:t>
            </a:r>
            <a:endParaRPr lang="en-US" sz="2800"/>
          </a:p>
          <a:p>
            <a:pPr eaLnBrk="1" hangingPunct="1"/>
            <a:endParaRPr lang="en-US" sz="3200" smtClean="0"/>
          </a:p>
        </p:txBody>
      </p:sp>
      <p:grpSp>
        <p:nvGrpSpPr>
          <p:cNvPr id="5" name="Group 12"/>
          <p:cNvGrpSpPr>
            <a:grpSpLocks/>
          </p:cNvGrpSpPr>
          <p:nvPr/>
        </p:nvGrpSpPr>
        <p:grpSpPr bwMode="auto">
          <a:xfrm>
            <a:off x="5166394" y="2023369"/>
            <a:ext cx="381000" cy="685800"/>
            <a:chOff x="3007" y="1653"/>
            <a:chExt cx="331" cy="463"/>
          </a:xfrm>
        </p:grpSpPr>
        <p:grpSp>
          <p:nvGrpSpPr>
            <p:cNvPr id="6" name="Group 13"/>
            <p:cNvGrpSpPr>
              <a:grpSpLocks/>
            </p:cNvGrpSpPr>
            <p:nvPr/>
          </p:nvGrpSpPr>
          <p:grpSpPr bwMode="auto">
            <a:xfrm>
              <a:off x="3007" y="1807"/>
              <a:ext cx="300" cy="154"/>
              <a:chOff x="3007" y="1807"/>
              <a:chExt cx="300" cy="154"/>
            </a:xfrm>
          </p:grpSpPr>
          <p:sp>
            <p:nvSpPr>
              <p:cNvPr id="9" name="Line 14"/>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5"/>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6"/>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7"/>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 name="Text Box 18"/>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8" name="Text Box 19"/>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grpSp>
        <p:nvGrpSpPr>
          <p:cNvPr id="13" name="Group 20"/>
          <p:cNvGrpSpPr>
            <a:grpSpLocks/>
          </p:cNvGrpSpPr>
          <p:nvPr/>
        </p:nvGrpSpPr>
        <p:grpSpPr bwMode="auto">
          <a:xfrm>
            <a:off x="4089963" y="2024110"/>
            <a:ext cx="381000" cy="685800"/>
            <a:chOff x="3007" y="1653"/>
            <a:chExt cx="331" cy="463"/>
          </a:xfrm>
        </p:grpSpPr>
        <p:grpSp>
          <p:nvGrpSpPr>
            <p:cNvPr id="14" name="Group 21"/>
            <p:cNvGrpSpPr>
              <a:grpSpLocks/>
            </p:cNvGrpSpPr>
            <p:nvPr/>
          </p:nvGrpSpPr>
          <p:grpSpPr bwMode="auto">
            <a:xfrm>
              <a:off x="3007" y="1807"/>
              <a:ext cx="300" cy="154"/>
              <a:chOff x="3007" y="1807"/>
              <a:chExt cx="300" cy="154"/>
            </a:xfrm>
          </p:grpSpPr>
          <p:sp>
            <p:nvSpPr>
              <p:cNvPr id="17" name="Line 22"/>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3"/>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4"/>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5"/>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 name="Text Box 26"/>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16" name="Text Box 27"/>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sp>
        <p:nvSpPr>
          <p:cNvPr id="2" name="Slide Number Placeholder 1"/>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459696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en-US"/>
              <a:t>6.6. Chuỗi kết trên đồ thị</a:t>
            </a:r>
            <a:endParaRPr lang="en-US" smtClean="0"/>
          </a:p>
        </p:txBody>
      </p:sp>
      <p:pic>
        <p:nvPicPr>
          <p:cNvPr id="22"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971800" y="1901280"/>
            <a:ext cx="6248400" cy="3352800"/>
          </a:xfrm>
          <a:prstGeom prst="rect">
            <a:avLst/>
          </a:prstGeom>
          <a:noFill/>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981200" y="5476774"/>
            <a:ext cx="9025054" cy="707886"/>
          </a:xfrm>
          <a:prstGeom prst="rect">
            <a:avLst/>
          </a:prstGeom>
        </p:spPr>
        <p:txBody>
          <a:bodyPr wrap="square">
            <a:spAutoFit/>
          </a:bodyPr>
          <a:lstStyle/>
          <a:p>
            <a:pPr lvl="1"/>
            <a:r>
              <a:rPr lang="en-US" sz="2000"/>
              <a:t>Chuỗi kết (AX)       (AB)        (BY)        (BC)        (CZ) được cài đặt trên (a), (b), (d) nhưng không được cài đặt trên (c)</a:t>
            </a:r>
          </a:p>
        </p:txBody>
      </p:sp>
      <p:grpSp>
        <p:nvGrpSpPr>
          <p:cNvPr id="25" name="Group 6"/>
          <p:cNvGrpSpPr>
            <a:grpSpLocks/>
          </p:cNvGrpSpPr>
          <p:nvPr/>
        </p:nvGrpSpPr>
        <p:grpSpPr bwMode="auto">
          <a:xfrm>
            <a:off x="5057082" y="5376743"/>
            <a:ext cx="381000" cy="609600"/>
            <a:chOff x="3007" y="1653"/>
            <a:chExt cx="331" cy="463"/>
          </a:xfrm>
        </p:grpSpPr>
        <p:grpSp>
          <p:nvGrpSpPr>
            <p:cNvPr id="26" name="Group 7"/>
            <p:cNvGrpSpPr>
              <a:grpSpLocks/>
            </p:cNvGrpSpPr>
            <p:nvPr/>
          </p:nvGrpSpPr>
          <p:grpSpPr bwMode="auto">
            <a:xfrm>
              <a:off x="3007" y="1807"/>
              <a:ext cx="300" cy="154"/>
              <a:chOff x="3007" y="1807"/>
              <a:chExt cx="300" cy="154"/>
            </a:xfrm>
          </p:grpSpPr>
          <p:sp>
            <p:nvSpPr>
              <p:cNvPr id="29" name="Line 8"/>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9"/>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0"/>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1"/>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 name="Text Box 12"/>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28" name="Text Box 13"/>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grpSp>
        <p:nvGrpSpPr>
          <p:cNvPr id="33" name="Group 14"/>
          <p:cNvGrpSpPr>
            <a:grpSpLocks/>
          </p:cNvGrpSpPr>
          <p:nvPr/>
        </p:nvGrpSpPr>
        <p:grpSpPr bwMode="auto">
          <a:xfrm>
            <a:off x="6047682" y="5376743"/>
            <a:ext cx="381000" cy="609600"/>
            <a:chOff x="3007" y="1653"/>
            <a:chExt cx="331" cy="463"/>
          </a:xfrm>
        </p:grpSpPr>
        <p:grpSp>
          <p:nvGrpSpPr>
            <p:cNvPr id="34" name="Group 15"/>
            <p:cNvGrpSpPr>
              <a:grpSpLocks/>
            </p:cNvGrpSpPr>
            <p:nvPr/>
          </p:nvGrpSpPr>
          <p:grpSpPr bwMode="auto">
            <a:xfrm>
              <a:off x="3007" y="1807"/>
              <a:ext cx="300" cy="154"/>
              <a:chOff x="3007" y="1807"/>
              <a:chExt cx="300" cy="154"/>
            </a:xfrm>
          </p:grpSpPr>
          <p:sp>
            <p:nvSpPr>
              <p:cNvPr id="37" name="Line 16"/>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7"/>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8"/>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9"/>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 name="Text Box 20"/>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36" name="Text Box 21"/>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grpSp>
        <p:nvGrpSpPr>
          <p:cNvPr id="41" name="Group 22"/>
          <p:cNvGrpSpPr>
            <a:grpSpLocks/>
          </p:cNvGrpSpPr>
          <p:nvPr/>
        </p:nvGrpSpPr>
        <p:grpSpPr bwMode="auto">
          <a:xfrm>
            <a:off x="7036425" y="5376743"/>
            <a:ext cx="381000" cy="609600"/>
            <a:chOff x="3007" y="1653"/>
            <a:chExt cx="331" cy="463"/>
          </a:xfrm>
        </p:grpSpPr>
        <p:grpSp>
          <p:nvGrpSpPr>
            <p:cNvPr id="42" name="Group 23"/>
            <p:cNvGrpSpPr>
              <a:grpSpLocks/>
            </p:cNvGrpSpPr>
            <p:nvPr/>
          </p:nvGrpSpPr>
          <p:grpSpPr bwMode="auto">
            <a:xfrm>
              <a:off x="3007" y="1807"/>
              <a:ext cx="300" cy="154"/>
              <a:chOff x="3007" y="1807"/>
              <a:chExt cx="300" cy="154"/>
            </a:xfrm>
          </p:grpSpPr>
          <p:sp>
            <p:nvSpPr>
              <p:cNvPr id="45" name="Line 24"/>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5"/>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6"/>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7"/>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 name="Text Box 28"/>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44" name="Text Box 29"/>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grpSp>
        <p:nvGrpSpPr>
          <p:cNvPr id="49" name="Group 30"/>
          <p:cNvGrpSpPr>
            <a:grpSpLocks/>
          </p:cNvGrpSpPr>
          <p:nvPr/>
        </p:nvGrpSpPr>
        <p:grpSpPr bwMode="auto">
          <a:xfrm>
            <a:off x="4101792" y="5376743"/>
            <a:ext cx="381000" cy="609600"/>
            <a:chOff x="3007" y="1653"/>
            <a:chExt cx="331" cy="463"/>
          </a:xfrm>
        </p:grpSpPr>
        <p:grpSp>
          <p:nvGrpSpPr>
            <p:cNvPr id="50" name="Group 31"/>
            <p:cNvGrpSpPr>
              <a:grpSpLocks/>
            </p:cNvGrpSpPr>
            <p:nvPr/>
          </p:nvGrpSpPr>
          <p:grpSpPr bwMode="auto">
            <a:xfrm>
              <a:off x="3007" y="1807"/>
              <a:ext cx="300" cy="154"/>
              <a:chOff x="3007" y="1807"/>
              <a:chExt cx="300" cy="154"/>
            </a:xfrm>
          </p:grpSpPr>
          <p:sp>
            <p:nvSpPr>
              <p:cNvPr id="53" name="Line 32"/>
              <p:cNvSpPr>
                <a:spLocks noChangeShapeType="1"/>
              </p:cNvSpPr>
              <p:nvPr/>
            </p:nvSpPr>
            <p:spPr bwMode="auto">
              <a:xfrm>
                <a:off x="30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33"/>
              <p:cNvSpPr>
                <a:spLocks noChangeShapeType="1"/>
              </p:cNvSpPr>
              <p:nvPr/>
            </p:nvSpPr>
            <p:spPr bwMode="auto">
              <a:xfrm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34"/>
              <p:cNvSpPr>
                <a:spLocks noChangeShapeType="1"/>
              </p:cNvSpPr>
              <p:nvPr/>
            </p:nvSpPr>
            <p:spPr bwMode="auto">
              <a:xfrm>
                <a:off x="3307" y="1807"/>
                <a:ext cx="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5"/>
              <p:cNvSpPr>
                <a:spLocks noChangeShapeType="1"/>
              </p:cNvSpPr>
              <p:nvPr/>
            </p:nvSpPr>
            <p:spPr bwMode="auto">
              <a:xfrm flipH="1" flipV="1">
                <a:off x="3007" y="1807"/>
                <a:ext cx="300" cy="15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 name="Text Box 36"/>
            <p:cNvSpPr txBox="1">
              <a:spLocks noChangeArrowheads="1"/>
            </p:cNvSpPr>
            <p:nvPr/>
          </p:nvSpPr>
          <p:spPr bwMode="auto">
            <a:xfrm>
              <a:off x="3007" y="1961"/>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sp>
          <p:nvSpPr>
            <p:cNvPr id="52" name="Text Box 37"/>
            <p:cNvSpPr txBox="1">
              <a:spLocks noChangeArrowheads="1"/>
            </p:cNvSpPr>
            <p:nvPr/>
          </p:nvSpPr>
          <p:spPr bwMode="auto">
            <a:xfrm>
              <a:off x="3007" y="1653"/>
              <a:ext cx="3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endParaRPr lang="en-US" sz="1400"/>
            </a:p>
          </p:txBody>
        </p:sp>
      </p:gr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598849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6.1. Mục </a:t>
            </a:r>
            <a:r>
              <a:rPr lang="en-US" smtClean="0"/>
              <a:t>tiêu</a:t>
            </a:r>
            <a:endParaRPr lang="en-US" dirty="0"/>
          </a:p>
        </p:txBody>
      </p:sp>
      <p:sp>
        <p:nvSpPr>
          <p:cNvPr id="3" name="Content Placeholder 2"/>
          <p:cNvSpPr>
            <a:spLocks noGrp="1"/>
          </p:cNvSpPr>
          <p:nvPr>
            <p:ph idx="1"/>
          </p:nvPr>
        </p:nvSpPr>
        <p:spPr/>
        <p:txBody>
          <a:bodyPr/>
          <a:lstStyle/>
          <a:p>
            <a:pPr algn="just"/>
            <a:r>
              <a:rPr lang="vi-VN">
                <a:solidFill>
                  <a:srgbClr val="FF0000"/>
                </a:solidFill>
              </a:rPr>
              <a:t>Thao tác quan trọng</a:t>
            </a:r>
            <a:r>
              <a:rPr lang="vi-VN"/>
              <a:t> và thường xảy ra nhất trong </a:t>
            </a:r>
            <a:r>
              <a:rPr lang="vi-VN">
                <a:solidFill>
                  <a:srgbClr val="FF0000"/>
                </a:solidFill>
              </a:rPr>
              <a:t>CSDL quan hệ</a:t>
            </a:r>
            <a:r>
              <a:rPr lang="vi-VN"/>
              <a:t> là </a:t>
            </a:r>
            <a:r>
              <a:rPr lang="vi-VN">
                <a:solidFill>
                  <a:srgbClr val="FF0000"/>
                </a:solidFill>
              </a:rPr>
              <a:t>phép kết</a:t>
            </a:r>
            <a:r>
              <a:rPr lang="vi-VN"/>
              <a:t>. Để thao tác này được thực hiện hiệu quả, hệ QTCSDL thường dựa trên các </a:t>
            </a:r>
            <a:r>
              <a:rPr lang="vi-VN">
                <a:solidFill>
                  <a:srgbClr val="FF0000"/>
                </a:solidFill>
              </a:rPr>
              <a:t>chỉ mục</a:t>
            </a:r>
            <a:r>
              <a:rPr lang="vi-VN"/>
              <a:t> của các </a:t>
            </a:r>
            <a:r>
              <a:rPr lang="vi-VN">
                <a:solidFill>
                  <a:srgbClr val="FF0000"/>
                </a:solidFill>
              </a:rPr>
              <a:t>quan hệ liên quan</a:t>
            </a:r>
            <a:r>
              <a:rPr lang="vi-VN"/>
              <a:t>. Do đó, vai trò của người thiết kế là làm thế nào xác định được đủ các chỉ mục cần thiết, với số </a:t>
            </a:r>
            <a:r>
              <a:rPr lang="vi-VN">
                <a:solidFill>
                  <a:schemeClr val="accent2"/>
                </a:solidFill>
              </a:rPr>
              <a:t>thuộc tính vừa đủ để khai thác</a:t>
            </a:r>
            <a:r>
              <a:rPr lang="vi-VN"/>
              <a:t>. Chỉ mục bao gồm nhiều thuộc tính hoặc tạo quá nhiều chỉ mục sẽ gây tốn chỗ và tốn kém trong việc bảo trì hệ thống chỉ mục. Và tất nhiên dẫn đến hậu quả là CSDL sẽ hoạt động chậm chạp. </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048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a:defRPr/>
            </a:pPr>
            <a:r>
              <a:rPr lang="en-US"/>
              <a:t>6.6. Chuỗi kết trên đồ thị</a:t>
            </a:r>
            <a:endParaRPr lang="en-US" smtClean="0"/>
          </a:p>
        </p:txBody>
      </p:sp>
      <p:sp>
        <p:nvSpPr>
          <p:cNvPr id="30724" name="Rectangle 3"/>
          <p:cNvSpPr>
            <a:spLocks noGrp="1" noChangeArrowheads="1"/>
          </p:cNvSpPr>
          <p:nvPr>
            <p:ph type="body" idx="1"/>
          </p:nvPr>
        </p:nvSpPr>
        <p:spPr/>
        <p:txBody>
          <a:bodyPr/>
          <a:lstStyle/>
          <a:p>
            <a:pPr>
              <a:defRPr/>
            </a:pPr>
            <a:r>
              <a:rPr lang="en-US" b="1"/>
              <a:t>Diễn giải:	</a:t>
            </a:r>
          </a:p>
          <a:p>
            <a:pPr lvl="1">
              <a:defRPr/>
            </a:pPr>
            <a:r>
              <a:rPr lang="vi-VN"/>
              <a:t>Nếu 1 chuỗi kết được cài đặt trên đồ thị con đường truy xuất thì tồn tại một dòng D có gốc n</a:t>
            </a:r>
            <a:r>
              <a:rPr lang="vi-VN" baseline="-25000"/>
              <a:t>g</a:t>
            </a:r>
            <a:r>
              <a:rPr lang="vi-VN"/>
              <a:t>. Nghĩa là từ quan hệ Q</a:t>
            </a:r>
            <a:r>
              <a:rPr lang="vi-VN" baseline="-25000"/>
              <a:t>g</a:t>
            </a:r>
            <a:r>
              <a:rPr lang="vi-VN"/>
              <a:t> của nút gốc n</a:t>
            </a:r>
            <a:r>
              <a:rPr lang="vi-VN" baseline="-25000"/>
              <a:t>g</a:t>
            </a:r>
            <a:r>
              <a:rPr lang="vi-VN"/>
              <a:t> thuộc dòng D, ta có thể truy xuất nhanh những bộ của Q</a:t>
            </a:r>
            <a:r>
              <a:rPr lang="vi-VN" baseline="-25000"/>
              <a:t>i</a:t>
            </a:r>
            <a:r>
              <a:rPr lang="vi-VN"/>
              <a:t> </a:t>
            </a:r>
            <a:r>
              <a:rPr lang="vi-VN">
                <a:sym typeface="Symbol"/>
              </a:rPr>
              <a:t>  thông qua các mạch đi xuất phát từ n</a:t>
            </a:r>
            <a:r>
              <a:rPr lang="vi-VN" baseline="-25000">
                <a:sym typeface="Symbol"/>
              </a:rPr>
              <a:t>g</a:t>
            </a:r>
            <a:r>
              <a:rPr lang="vi-VN">
                <a:sym typeface="Symbol"/>
              </a:rPr>
              <a:t>.</a:t>
            </a:r>
          </a:p>
        </p:txBody>
      </p:sp>
      <p:sp>
        <p:nvSpPr>
          <p:cNvPr id="2" name="Slide Number Placeholder 1"/>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28738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6.6. Chuỗi kết trên đồ thị</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7924" y="1723787"/>
            <a:ext cx="10917478" cy="5218041"/>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264031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6.6. Chuỗi kết trên đồ thị</a:t>
            </a:r>
          </a:p>
        </p:txBody>
      </p:sp>
      <p:sp>
        <p:nvSpPr>
          <p:cNvPr id="3" name="Content Placeholder 2"/>
          <p:cNvSpPr>
            <a:spLocks noGrp="1"/>
          </p:cNvSpPr>
          <p:nvPr>
            <p:ph idx="1"/>
          </p:nvPr>
        </p:nvSpPr>
        <p:spPr>
          <a:xfrm>
            <a:off x="1295401" y="1622186"/>
            <a:ext cx="10359570" cy="4807643"/>
          </a:xfrm>
        </p:spPr>
        <p:txBody>
          <a:bodyPr>
            <a:normAutofit fontScale="92500"/>
          </a:bodyPr>
          <a:lstStyle/>
          <a:p>
            <a:r>
              <a:rPr lang="en-US" smtClean="0"/>
              <a:t>Trong (a): n</a:t>
            </a:r>
            <a:r>
              <a:rPr lang="en-US" baseline="-25000" smtClean="0"/>
              <a:t>g</a:t>
            </a:r>
            <a:r>
              <a:rPr lang="en-US" smtClean="0"/>
              <a:t> = 1, mạch đi: {(1,2), (2,3)}</a:t>
            </a:r>
          </a:p>
          <a:p>
            <a:r>
              <a:rPr lang="en-US"/>
              <a:t>Trong </a:t>
            </a:r>
            <a:r>
              <a:rPr lang="en-US" smtClean="0"/>
              <a:t>(b): </a:t>
            </a:r>
            <a:r>
              <a:rPr lang="en-US"/>
              <a:t>n</a:t>
            </a:r>
            <a:r>
              <a:rPr lang="en-US" baseline="-25000"/>
              <a:t>g</a:t>
            </a:r>
            <a:r>
              <a:rPr lang="en-US"/>
              <a:t> = </a:t>
            </a:r>
            <a:r>
              <a:rPr lang="en-US" smtClean="0"/>
              <a:t>2, </a:t>
            </a:r>
            <a:r>
              <a:rPr lang="en-US"/>
              <a:t>mạch đi: </a:t>
            </a:r>
            <a:r>
              <a:rPr lang="en-US" smtClean="0"/>
              <a:t>{(2,1), </a:t>
            </a:r>
            <a:r>
              <a:rPr lang="en-US"/>
              <a:t>(2,3)}</a:t>
            </a:r>
          </a:p>
          <a:p>
            <a:r>
              <a:rPr lang="en-US" smtClean="0"/>
              <a:t>Trong (c): chỉ có xuất phát từ 1 hoặc 3, tuy nhiên:</a:t>
            </a:r>
          </a:p>
          <a:p>
            <a:pPr lvl="1"/>
            <a:r>
              <a:rPr lang="en-US" smtClean="0"/>
              <a:t>Từ 1 thì chỉ đến được 2 chứ không đến được 3</a:t>
            </a:r>
          </a:p>
          <a:p>
            <a:pPr lvl="1"/>
            <a:r>
              <a:rPr lang="en-US"/>
              <a:t>Từ </a:t>
            </a:r>
            <a:r>
              <a:rPr lang="en-US" smtClean="0"/>
              <a:t>3 </a:t>
            </a:r>
            <a:r>
              <a:rPr lang="en-US"/>
              <a:t>thì chỉ đến được 2 chứ không đến được </a:t>
            </a:r>
            <a:r>
              <a:rPr lang="en-US" smtClean="0"/>
              <a:t>1</a:t>
            </a:r>
          </a:p>
          <a:p>
            <a:pPr lvl="1"/>
            <a:r>
              <a:rPr lang="en-US" smtClean="0"/>
              <a:t>Hoặc với gốc là 1, dùng mạch đi (1,2) sau đó đọc tuần tự các cả các bộ của CZ và đối sánh kết quả với mạch đi.</a:t>
            </a:r>
          </a:p>
          <a:p>
            <a:pPr lvl="1"/>
            <a:r>
              <a:rPr lang="en-US"/>
              <a:t>Hoặc với gốc là </a:t>
            </a:r>
            <a:r>
              <a:rPr lang="en-US" smtClean="0"/>
              <a:t>3, </a:t>
            </a:r>
            <a:r>
              <a:rPr lang="en-US"/>
              <a:t>dùng mạch đi </a:t>
            </a:r>
            <a:r>
              <a:rPr lang="en-US" smtClean="0"/>
              <a:t>(3,2</a:t>
            </a:r>
            <a:r>
              <a:rPr lang="en-US"/>
              <a:t>) sau đó đọc tuần tự các cả các bộ của </a:t>
            </a:r>
            <a:r>
              <a:rPr lang="en-US" smtClean="0"/>
              <a:t>AZ </a:t>
            </a:r>
            <a:r>
              <a:rPr lang="en-US"/>
              <a:t>và đối sánh kết quả với mạch </a:t>
            </a:r>
            <a:r>
              <a:rPr lang="en-US" smtClean="0"/>
              <a:t>đi.</a:t>
            </a:r>
          </a:p>
          <a:p>
            <a:r>
              <a:rPr lang="en-US" smtClean="0"/>
              <a:t>Trong (d): có 2 dòng có gốc là 1 và 3 cỏ thể thực hiện được chuỗi kết p</a:t>
            </a:r>
            <a:endParaRPr lang="en-US"/>
          </a:p>
          <a:p>
            <a:pPr lvl="1"/>
            <a:endParaRPr lang="en-US"/>
          </a:p>
          <a:p>
            <a:pPr lvl="1"/>
            <a:endParaRPr lang="en-US" smtClean="0"/>
          </a:p>
          <a:p>
            <a:pPr lvl="1"/>
            <a:endParaRPr lang="en-US"/>
          </a:p>
          <a:p>
            <a:endParaRPr lang="en-US" smtClean="0"/>
          </a:p>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879976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6.7. Thuật </a:t>
            </a:r>
            <a:r>
              <a:rPr lang="en-US"/>
              <a:t>toán biểu diễn cấu trúc CSDL quan hệ sang đồ thị quan hệ</a:t>
            </a:r>
          </a:p>
        </p:txBody>
      </p:sp>
      <p:sp>
        <p:nvSpPr>
          <p:cNvPr id="3" name="Content Placeholder 2"/>
          <p:cNvSpPr>
            <a:spLocks noGrp="1"/>
          </p:cNvSpPr>
          <p:nvPr>
            <p:ph idx="1"/>
          </p:nvPr>
        </p:nvSpPr>
        <p:spPr/>
        <p:txBody>
          <a:bodyPr/>
          <a:lstStyle/>
          <a:p>
            <a:pPr>
              <a:buFontTx/>
              <a:buNone/>
            </a:pPr>
            <a:r>
              <a:rPr lang="en-US" b="1">
                <a:solidFill>
                  <a:schemeClr val="accent2"/>
                </a:solidFill>
              </a:rPr>
              <a:t>1. Mục tiêu của thuật toán:</a:t>
            </a:r>
          </a:p>
          <a:p>
            <a:r>
              <a:rPr lang="vi-VN"/>
              <a:t>Đối với quan hệ có </a:t>
            </a:r>
            <a:r>
              <a:rPr lang="vi-VN">
                <a:solidFill>
                  <a:srgbClr val="FF0000"/>
                </a:solidFill>
              </a:rPr>
              <a:t>nhiều khóa,</a:t>
            </a:r>
            <a:r>
              <a:rPr lang="vi-VN"/>
              <a:t> tất cả các khóa đều được gán cho một vai trò </a:t>
            </a:r>
            <a:r>
              <a:rPr lang="vi-VN">
                <a:solidFill>
                  <a:srgbClr val="FF0000"/>
                </a:solidFill>
              </a:rPr>
              <a:t>ngang nhau</a:t>
            </a:r>
            <a:r>
              <a:rPr lang="vi-VN"/>
              <a:t>; thật vậy việc đánh giá ưu tiên cho khóa nào trong số các khóa của một quan hệ thuộc về lãnh vực cài đặt, và sẽ được cân nhắc ở giai đoạn thiết kế vật lý. Điều này giải thích bước thứ nhất của thuật toán.</a:t>
            </a:r>
          </a:p>
          <a:p>
            <a:r>
              <a:rPr lang="vi-VN"/>
              <a:t>Làm </a:t>
            </a:r>
            <a:r>
              <a:rPr lang="vi-VN">
                <a:solidFill>
                  <a:srgbClr val="FF0000"/>
                </a:solidFill>
              </a:rPr>
              <a:t>nổi bật</a:t>
            </a:r>
            <a:r>
              <a:rPr lang="vi-VN"/>
              <a:t> những tập </a:t>
            </a:r>
            <a:r>
              <a:rPr lang="vi-VN">
                <a:solidFill>
                  <a:srgbClr val="FF0000"/>
                </a:solidFill>
              </a:rPr>
              <a:t>thuộc tính chung</a:t>
            </a:r>
            <a:r>
              <a:rPr lang="vi-VN"/>
              <a:t> của mỗi cặp quan hệ, vì đó là cơ sở của phép kết.</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932229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Thuật toán</a:t>
            </a:r>
          </a:p>
        </p:txBody>
      </p:sp>
      <p:sp>
        <p:nvSpPr>
          <p:cNvPr id="32772" name="Rectangle 3"/>
          <p:cNvSpPr>
            <a:spLocks noGrp="1" noChangeArrowheads="1"/>
          </p:cNvSpPr>
          <p:nvPr>
            <p:ph type="body" idx="1"/>
          </p:nvPr>
        </p:nvSpPr>
        <p:spPr/>
        <p:txBody>
          <a:bodyPr/>
          <a:lstStyle/>
          <a:p>
            <a:pPr eaLnBrk="1" hangingPunct="1"/>
            <a:r>
              <a:rPr lang="en-US" smtClean="0"/>
              <a:t>Vào: Cấu trúc CSDL mức quan niệm :</a:t>
            </a:r>
          </a:p>
          <a:p>
            <a:pPr lvl="1" eaLnBrk="1" hangingPunct="1">
              <a:buFontTx/>
              <a:buNone/>
            </a:pPr>
            <a:r>
              <a:rPr lang="en-US" smtClean="0"/>
              <a:t>p = {&lt;Q</a:t>
            </a:r>
            <a:r>
              <a:rPr lang="en-US" baseline="-25000" smtClean="0"/>
              <a:t>i</a:t>
            </a:r>
            <a:r>
              <a:rPr lang="en-US" smtClean="0"/>
              <a:t>&gt;}, mỗi Q</a:t>
            </a:r>
            <a:r>
              <a:rPr lang="en-US" baseline="-25000" smtClean="0"/>
              <a:t>i</a:t>
            </a:r>
            <a:r>
              <a:rPr lang="en-US" smtClean="0"/>
              <a:t> có tập khóa {K</a:t>
            </a:r>
            <a:r>
              <a:rPr lang="en-US" baseline="-25000" smtClean="0"/>
              <a:t>i</a:t>
            </a:r>
            <a:r>
              <a:rPr lang="en-US" smtClean="0"/>
              <a:t>}</a:t>
            </a:r>
          </a:p>
          <a:p>
            <a:pPr eaLnBrk="1" hangingPunct="1"/>
            <a:r>
              <a:rPr lang="en-US" smtClean="0"/>
              <a:t>Ra: Đồ thị quan hệ tương ứng với p</a:t>
            </a:r>
          </a:p>
          <a:p>
            <a:pPr lvl="1" eaLnBrk="1" hangingPunct="1">
              <a:buFontTx/>
              <a:buNone/>
            </a:pPr>
            <a:endParaRPr lang="en-US" smtClean="0"/>
          </a:p>
        </p:txBody>
      </p:sp>
      <p:sp>
        <p:nvSpPr>
          <p:cNvPr id="2" name="Slide Number Placeholder 1"/>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923067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en-US" smtClean="0"/>
              <a:t>Thuật toán (tt)</a:t>
            </a:r>
          </a:p>
        </p:txBody>
      </p:sp>
      <p:sp>
        <p:nvSpPr>
          <p:cNvPr id="33796" name="Rectangle 3"/>
          <p:cNvSpPr>
            <a:spLocks noGrp="1" noChangeArrowheads="1"/>
          </p:cNvSpPr>
          <p:nvPr>
            <p:ph type="body" idx="1"/>
          </p:nvPr>
        </p:nvSpPr>
        <p:spPr/>
        <p:txBody>
          <a:bodyPr>
            <a:normAutofit fontScale="92500" lnSpcReduction="10000"/>
          </a:bodyPr>
          <a:lstStyle/>
          <a:p>
            <a:pPr eaLnBrk="1" hangingPunct="1"/>
            <a:r>
              <a:rPr lang="en-US" smtClean="0"/>
              <a:t>Bước 1 : Biến p thành một phân rã đồng nhất:</a:t>
            </a:r>
          </a:p>
          <a:p>
            <a:pPr lvl="1" eaLnBrk="1" hangingPunct="1">
              <a:buFontTx/>
              <a:buNone/>
            </a:pPr>
            <a:r>
              <a:rPr lang="en-US" smtClean="0"/>
              <a:t>	</a:t>
            </a:r>
            <a:r>
              <a:rPr lang="en-US" b="1" smtClean="0"/>
              <a:t>1.1.</a:t>
            </a:r>
            <a:r>
              <a:rPr lang="en-US" smtClean="0"/>
              <a:t> Với mọi cặp quan hệ con Q</a:t>
            </a:r>
            <a:r>
              <a:rPr lang="en-US" baseline="-25000" smtClean="0"/>
              <a:t>i</a:t>
            </a:r>
            <a:r>
              <a:rPr lang="en-US" smtClean="0"/>
              <a:t>, Q</a:t>
            </a:r>
            <a:r>
              <a:rPr lang="en-US" baseline="-25000" smtClean="0"/>
              <a:t>j</a:t>
            </a:r>
            <a:r>
              <a:rPr lang="en-US" smtClean="0"/>
              <a:t>, nếu K</a:t>
            </a:r>
            <a:r>
              <a:rPr lang="en-US" baseline="-25000" smtClean="0"/>
              <a:t>i</a:t>
            </a:r>
            <a:r>
              <a:rPr lang="en-US" smtClean="0"/>
              <a:t> </a:t>
            </a:r>
            <a:r>
              <a:rPr lang="en-US" smtClean="0">
                <a:sym typeface="Symbol" panose="05050102010706020507" pitchFamily="18" charset="2"/>
              </a:rPr>
              <a:t>K</a:t>
            </a:r>
            <a:r>
              <a:rPr lang="en-US" baseline="-25000" smtClean="0">
                <a:sym typeface="Symbol" panose="05050102010706020507" pitchFamily="18" charset="2"/>
              </a:rPr>
              <a:t>j</a:t>
            </a:r>
            <a:r>
              <a:rPr lang="en-US" smtClean="0">
                <a:sym typeface="Symbol" panose="05050102010706020507" pitchFamily="18" charset="2"/>
              </a:rPr>
              <a:t>, với K</a:t>
            </a:r>
            <a:r>
              <a:rPr lang="en-US" baseline="-25000" smtClean="0">
                <a:sym typeface="Symbol" panose="05050102010706020507" pitchFamily="18" charset="2"/>
              </a:rPr>
              <a:t>i</a:t>
            </a:r>
            <a:r>
              <a:rPr lang="en-US" smtClean="0">
                <a:sym typeface="Symbol" panose="05050102010706020507" pitchFamily="18" charset="2"/>
              </a:rPr>
              <a:t> và K</a:t>
            </a:r>
            <a:r>
              <a:rPr lang="en-US" baseline="-25000" smtClean="0">
                <a:sym typeface="Symbol" panose="05050102010706020507" pitchFamily="18" charset="2"/>
              </a:rPr>
              <a:t>j</a:t>
            </a:r>
            <a:r>
              <a:rPr lang="en-US" smtClean="0">
                <a:sym typeface="Symbol" panose="05050102010706020507" pitchFamily="18" charset="2"/>
              </a:rPr>
              <a:t> lần lượt là một khóa của Q</a:t>
            </a:r>
            <a:r>
              <a:rPr lang="en-US" baseline="-25000" smtClean="0">
                <a:sym typeface="Symbol" panose="05050102010706020507" pitchFamily="18" charset="2"/>
              </a:rPr>
              <a:t>i</a:t>
            </a:r>
            <a:r>
              <a:rPr lang="en-US" smtClean="0">
                <a:sym typeface="Symbol" panose="05050102010706020507" pitchFamily="18" charset="2"/>
              </a:rPr>
              <a:t> và Q</a:t>
            </a:r>
            <a:r>
              <a:rPr lang="en-US" baseline="-25000" smtClean="0">
                <a:sym typeface="Symbol" panose="05050102010706020507" pitchFamily="18" charset="2"/>
              </a:rPr>
              <a:t>j</a:t>
            </a:r>
            <a:r>
              <a:rPr lang="en-US" smtClean="0">
                <a:sym typeface="Symbol" panose="05050102010706020507" pitchFamily="18" charset="2"/>
              </a:rPr>
              <a:t>, thì gộp Q</a:t>
            </a:r>
            <a:r>
              <a:rPr lang="en-US" baseline="-25000" smtClean="0">
                <a:sym typeface="Symbol" panose="05050102010706020507" pitchFamily="18" charset="2"/>
              </a:rPr>
              <a:t>i</a:t>
            </a:r>
            <a:r>
              <a:rPr lang="en-US" smtClean="0">
                <a:sym typeface="Symbol" panose="05050102010706020507" pitchFamily="18" charset="2"/>
              </a:rPr>
              <a:t>, Q</a:t>
            </a:r>
            <a:r>
              <a:rPr lang="en-US" baseline="-25000" smtClean="0">
                <a:sym typeface="Symbol" panose="05050102010706020507" pitchFamily="18" charset="2"/>
              </a:rPr>
              <a:t>j</a:t>
            </a:r>
            <a:r>
              <a:rPr lang="en-US" smtClean="0">
                <a:sym typeface="Symbol" panose="05050102010706020507" pitchFamily="18" charset="2"/>
              </a:rPr>
              <a:t> lại thành một quan hệ.</a:t>
            </a:r>
          </a:p>
          <a:p>
            <a:pPr lvl="1">
              <a:buNone/>
            </a:pPr>
            <a:r>
              <a:rPr lang="pt-BR" smtClean="0"/>
              <a:t>		Ví </a:t>
            </a:r>
            <a:r>
              <a:rPr lang="pt-BR"/>
              <a:t>dụ: Q</a:t>
            </a:r>
            <a:r>
              <a:rPr lang="pt-BR" baseline="-25000"/>
              <a:t>1</a:t>
            </a:r>
            <a:r>
              <a:rPr lang="pt-BR"/>
              <a:t>( </a:t>
            </a:r>
            <a:r>
              <a:rPr lang="pt-BR" u="sng"/>
              <a:t>A</a:t>
            </a:r>
            <a:r>
              <a:rPr lang="pt-BR"/>
              <a:t>, C) ; Q</a:t>
            </a:r>
            <a:r>
              <a:rPr lang="pt-BR" baseline="-25000"/>
              <a:t>2</a:t>
            </a:r>
            <a:r>
              <a:rPr lang="pt-BR"/>
              <a:t>(</a:t>
            </a:r>
            <a:r>
              <a:rPr lang="pt-BR" u="sng"/>
              <a:t>B</a:t>
            </a:r>
            <a:r>
              <a:rPr lang="pt-BR"/>
              <a:t>, D); Q</a:t>
            </a:r>
            <a:r>
              <a:rPr lang="pt-BR" baseline="-25000"/>
              <a:t>3</a:t>
            </a:r>
            <a:r>
              <a:rPr lang="pt-BR"/>
              <a:t>(</a:t>
            </a:r>
            <a:r>
              <a:rPr lang="pt-BR" u="sng"/>
              <a:t>A</a:t>
            </a:r>
            <a:r>
              <a:rPr lang="pt-BR"/>
              <a:t>, </a:t>
            </a:r>
            <a:r>
              <a:rPr lang="pt-BR" u="sng"/>
              <a:t>B</a:t>
            </a:r>
            <a:r>
              <a:rPr lang="pt-BR"/>
              <a:t>) ==&gt; Q</a:t>
            </a:r>
            <a:r>
              <a:rPr lang="pt-BR" baseline="-25000"/>
              <a:t>123</a:t>
            </a:r>
            <a:r>
              <a:rPr lang="pt-BR"/>
              <a:t>(</a:t>
            </a:r>
            <a:r>
              <a:rPr lang="pt-BR" u="sng"/>
              <a:t>A</a:t>
            </a:r>
            <a:r>
              <a:rPr lang="pt-BR"/>
              <a:t> </a:t>
            </a:r>
            <a:r>
              <a:rPr lang="pt-BR" u="sng"/>
              <a:t>B</a:t>
            </a:r>
            <a:r>
              <a:rPr lang="pt-BR"/>
              <a:t> C D)</a:t>
            </a:r>
          </a:p>
          <a:p>
            <a:pPr lvl="1" eaLnBrk="1" hangingPunct="1">
              <a:buFontTx/>
              <a:buNone/>
            </a:pPr>
            <a:r>
              <a:rPr lang="en-US" smtClean="0">
                <a:sym typeface="Symbol" panose="05050102010706020507" pitchFamily="18" charset="2"/>
              </a:rPr>
              <a:t>	</a:t>
            </a:r>
            <a:r>
              <a:rPr lang="en-US" b="1" smtClean="0">
                <a:sym typeface="Symbol" panose="05050102010706020507" pitchFamily="18" charset="2"/>
              </a:rPr>
              <a:t>1.2.</a:t>
            </a:r>
            <a:r>
              <a:rPr lang="en-US" smtClean="0">
                <a:sym typeface="Symbol" panose="05050102010706020507" pitchFamily="18" charset="2"/>
              </a:rPr>
              <a:t> Với mỗi (Q</a:t>
            </a:r>
            <a:r>
              <a:rPr lang="en-US" baseline="-25000" smtClean="0">
                <a:sym typeface="Symbol" panose="05050102010706020507" pitchFamily="18" charset="2"/>
              </a:rPr>
              <a:t>i</a:t>
            </a:r>
            <a:r>
              <a:rPr lang="en-US" smtClean="0">
                <a:sym typeface="Symbol" panose="05050102010706020507" pitchFamily="18" charset="2"/>
              </a:rPr>
              <a:t>, Q</a:t>
            </a:r>
            <a:r>
              <a:rPr lang="en-US" baseline="-25000" smtClean="0">
                <a:sym typeface="Symbol" panose="05050102010706020507" pitchFamily="18" charset="2"/>
              </a:rPr>
              <a:t>j</a:t>
            </a:r>
            <a:r>
              <a:rPr lang="en-US" smtClean="0">
                <a:sym typeface="Symbol" panose="05050102010706020507" pitchFamily="18" charset="2"/>
              </a:rPr>
              <a:t>), nếu 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 có chứa một khóa K</a:t>
            </a:r>
            <a:r>
              <a:rPr lang="en-US" baseline="-25000" smtClean="0">
                <a:sym typeface="Symbol" panose="05050102010706020507" pitchFamily="18" charset="2"/>
              </a:rPr>
              <a:t>j</a:t>
            </a:r>
            <a:r>
              <a:rPr lang="en-US" smtClean="0">
                <a:sym typeface="Symbol" panose="05050102010706020507" pitchFamily="18" charset="2"/>
              </a:rPr>
              <a:t> của Q</a:t>
            </a:r>
            <a:r>
              <a:rPr lang="en-US" baseline="-25000" smtClean="0">
                <a:sym typeface="Symbol" panose="05050102010706020507" pitchFamily="18" charset="2"/>
              </a:rPr>
              <a:t>j</a:t>
            </a:r>
            <a:r>
              <a:rPr lang="en-US" smtClean="0">
                <a:sym typeface="Symbol" panose="05050102010706020507" pitchFamily="18" charset="2"/>
              </a:rPr>
              <a:t> thì 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 phải chứa tất cả các khoá của Q</a:t>
            </a:r>
            <a:r>
              <a:rPr lang="en-US" baseline="-25000" smtClean="0">
                <a:sym typeface="Symbol" panose="05050102010706020507" pitchFamily="18" charset="2"/>
              </a:rPr>
              <a:t>j </a:t>
            </a:r>
            <a:r>
              <a:rPr lang="en-US" smtClean="0">
                <a:sym typeface="Symbol" panose="05050102010706020507" pitchFamily="18" charset="2"/>
              </a:rPr>
              <a:t>( </a:t>
            </a:r>
            <a:r>
              <a:rPr lang="en-US" smtClean="0">
                <a:sym typeface="Wingdings" panose="05000000000000000000" pitchFamily="2" charset="2"/>
              </a:rPr>
              <a:t></a:t>
            </a:r>
            <a:r>
              <a:rPr lang="en-US" smtClean="0">
                <a:sym typeface="Symbol" panose="05050102010706020507" pitchFamily="18" charset="2"/>
              </a:rPr>
              <a:t>phải xác định lại khóa của Q</a:t>
            </a:r>
            <a:r>
              <a:rPr lang="en-US" baseline="-25000" smtClean="0">
                <a:sym typeface="Symbol" panose="05050102010706020507" pitchFamily="18" charset="2"/>
              </a:rPr>
              <a:t>i</a:t>
            </a:r>
            <a:r>
              <a:rPr lang="en-US" smtClean="0">
                <a:sym typeface="Symbol" panose="05050102010706020507" pitchFamily="18" charset="2"/>
              </a:rPr>
              <a:t>)</a:t>
            </a:r>
          </a:p>
          <a:p>
            <a:pPr lvl="1">
              <a:buNone/>
            </a:pPr>
            <a:r>
              <a:rPr lang="en-US" smtClean="0">
                <a:sym typeface="Symbol" panose="05050102010706020507" pitchFamily="18" charset="2"/>
              </a:rPr>
              <a:t>     </a:t>
            </a:r>
            <a:r>
              <a:rPr lang="en-US">
                <a:sym typeface="Symbol" panose="05050102010706020507" pitchFamily="18" charset="2"/>
              </a:rPr>
              <a:t>	</a:t>
            </a:r>
            <a:r>
              <a:rPr lang="en-US"/>
              <a:t>Ví dụ: Q</a:t>
            </a:r>
            <a:r>
              <a:rPr lang="en-US" baseline="-25000"/>
              <a:t>4</a:t>
            </a:r>
            <a:r>
              <a:rPr lang="en-US"/>
              <a:t>( </a:t>
            </a:r>
            <a:r>
              <a:rPr lang="en-US" u="sng"/>
              <a:t>G</a:t>
            </a:r>
            <a:r>
              <a:rPr lang="en-US"/>
              <a:t>  A) chứa khóa A của Q</a:t>
            </a:r>
            <a:r>
              <a:rPr lang="en-US" baseline="-25000"/>
              <a:t>123</a:t>
            </a:r>
            <a:r>
              <a:rPr lang="en-US"/>
              <a:t> ==&gt; Q</a:t>
            </a:r>
            <a:r>
              <a:rPr lang="en-US" baseline="-25000"/>
              <a:t>4</a:t>
            </a:r>
            <a:r>
              <a:rPr lang="en-US"/>
              <a:t>(</a:t>
            </a:r>
            <a:r>
              <a:rPr lang="en-US" u="sng"/>
              <a:t>G </a:t>
            </a:r>
            <a:r>
              <a:rPr lang="en-US"/>
              <a:t> A  B)</a:t>
            </a:r>
          </a:p>
          <a:p>
            <a:pPr lvl="1" eaLnBrk="1" hangingPunct="1">
              <a:buFontTx/>
              <a:buNone/>
            </a:pPr>
            <a:endParaRPr lang="en-US" smtClean="0">
              <a:sym typeface="Symbol" panose="05050102010706020507" pitchFamily="18" charset="2"/>
            </a:endParaRPr>
          </a:p>
          <a:p>
            <a:pPr eaLnBrk="1" hangingPunct="1"/>
            <a:r>
              <a:rPr lang="en-US" smtClean="0"/>
              <a:t>Bước 2: Tạo nút và quan hệ nút</a:t>
            </a:r>
          </a:p>
          <a:p>
            <a:pPr lvl="1" eaLnBrk="1" hangingPunct="1">
              <a:buFontTx/>
              <a:buNone/>
            </a:pPr>
            <a:r>
              <a:rPr lang="en-US" smtClean="0"/>
              <a:t> 	Với mỗi quan hệ Qi, tạo một nút N</a:t>
            </a:r>
            <a:r>
              <a:rPr lang="en-US" baseline="-25000" smtClean="0"/>
              <a:t>i</a:t>
            </a:r>
            <a:r>
              <a:rPr lang="en-US" smtClean="0"/>
              <a:t> với Q</a:t>
            </a:r>
            <a:r>
              <a:rPr lang="en-US" baseline="-25000" smtClean="0"/>
              <a:t>Ni</a:t>
            </a:r>
            <a:r>
              <a:rPr lang="en-US" smtClean="0"/>
              <a:t> = Q</a:t>
            </a:r>
            <a:r>
              <a:rPr lang="en-US" baseline="-25000" smtClean="0"/>
              <a:t>i</a:t>
            </a:r>
          </a:p>
          <a:p>
            <a:pPr lvl="1" eaLnBrk="1" hangingPunct="1">
              <a:buFontTx/>
              <a:buNone/>
            </a:pPr>
            <a:endParaRPr lang="en-US" smtClean="0">
              <a:sym typeface="Symbol" panose="05050102010706020507" pitchFamily="18" charset="2"/>
            </a:endParaRPr>
          </a:p>
          <a:p>
            <a:pPr lvl="1" eaLnBrk="1" hangingPunct="1"/>
            <a:endParaRPr lang="en-US" smtClean="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9541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t>Thuật toán (tt)</a:t>
            </a:r>
          </a:p>
        </p:txBody>
      </p:sp>
      <p:sp>
        <p:nvSpPr>
          <p:cNvPr id="34820" name="Rectangle 3"/>
          <p:cNvSpPr>
            <a:spLocks noGrp="1" noChangeArrowheads="1"/>
          </p:cNvSpPr>
          <p:nvPr>
            <p:ph type="body" idx="1"/>
          </p:nvPr>
        </p:nvSpPr>
        <p:spPr/>
        <p:txBody>
          <a:bodyPr>
            <a:normAutofit lnSpcReduction="10000"/>
          </a:bodyPr>
          <a:lstStyle/>
          <a:p>
            <a:pPr eaLnBrk="1" hangingPunct="1">
              <a:lnSpc>
                <a:spcPct val="90000"/>
              </a:lnSpc>
            </a:pPr>
            <a:r>
              <a:rPr lang="en-US" smtClean="0"/>
              <a:t>Bước 3: Tạo nút bản lề và quan hệ nút bản lề:</a:t>
            </a:r>
          </a:p>
          <a:p>
            <a:pPr lvl="1" eaLnBrk="1" hangingPunct="1">
              <a:lnSpc>
                <a:spcPct val="90000"/>
              </a:lnSpc>
            </a:pPr>
            <a:r>
              <a:rPr lang="en-US" smtClean="0"/>
              <a:t>Mục đích: làm nổi bật các thuộc tính chung của mỗi cặp quan hệ nút.</a:t>
            </a:r>
          </a:p>
          <a:p>
            <a:pPr lvl="1" eaLnBrk="1" hangingPunct="1">
              <a:lnSpc>
                <a:spcPct val="90000"/>
              </a:lnSpc>
              <a:buFontTx/>
              <a:buNone/>
            </a:pPr>
            <a:r>
              <a:rPr lang="en-US" smtClean="0"/>
              <a:t>	</a:t>
            </a:r>
            <a:r>
              <a:rPr lang="en-US" b="1" smtClean="0"/>
              <a:t>3.1.</a:t>
            </a:r>
            <a:r>
              <a:rPr lang="en-US" smtClean="0"/>
              <a:t> </a:t>
            </a:r>
            <a:r>
              <a:rPr lang="en-US" smtClean="0">
                <a:sym typeface="Symbol" panose="05050102010706020507" pitchFamily="18" charset="2"/>
              </a:rPr>
              <a:t>Q</a:t>
            </a:r>
            <a:r>
              <a:rPr lang="en-US" baseline="-25000" smtClean="0">
                <a:sym typeface="Symbol" panose="05050102010706020507" pitchFamily="18" charset="2"/>
              </a:rPr>
              <a:t>i</a:t>
            </a:r>
            <a:r>
              <a:rPr lang="en-US" smtClean="0">
                <a:sym typeface="Symbol" panose="05050102010706020507" pitchFamily="18" charset="2"/>
              </a:rPr>
              <a:t>, Q</a:t>
            </a:r>
            <a:r>
              <a:rPr lang="en-US" baseline="-25000" smtClean="0">
                <a:sym typeface="Symbol" panose="05050102010706020507" pitchFamily="18" charset="2"/>
              </a:rPr>
              <a:t>j</a:t>
            </a:r>
            <a:r>
              <a:rPr lang="en-US" smtClean="0">
                <a:sym typeface="Symbol" panose="05050102010706020507" pitchFamily="18" charset="2"/>
              </a:rPr>
              <a:t>, Q</a:t>
            </a:r>
            <a:r>
              <a:rPr lang="en-US" baseline="-25000" smtClean="0">
                <a:sym typeface="Symbol" panose="05050102010706020507" pitchFamily="18" charset="2"/>
              </a:rPr>
              <a:t>ij</a:t>
            </a:r>
            <a:r>
              <a:rPr lang="en-US" baseline="30000" smtClean="0">
                <a:sym typeface="Symbol" panose="05050102010706020507" pitchFamily="18" charset="2"/>
              </a:rPr>
              <a:t>+</a:t>
            </a:r>
            <a:r>
              <a:rPr lang="en-US" smtClean="0">
                <a:sym typeface="Symbol" panose="05050102010706020507" pitchFamily="18" charset="2"/>
              </a:rPr>
              <a:t> = 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 Q</a:t>
            </a:r>
            <a:r>
              <a:rPr lang="en-US" baseline="-25000" smtClean="0">
                <a:sym typeface="Symbol" panose="05050102010706020507" pitchFamily="18" charset="2"/>
              </a:rPr>
              <a:t>j</a:t>
            </a:r>
            <a:r>
              <a:rPr lang="en-US" baseline="30000" smtClean="0">
                <a:sym typeface="Symbol" panose="05050102010706020507" pitchFamily="18" charset="2"/>
              </a:rPr>
              <a:t>+</a:t>
            </a:r>
          </a:p>
          <a:p>
            <a:pPr lvl="1" eaLnBrk="1" hangingPunct="1">
              <a:lnSpc>
                <a:spcPct val="90000"/>
              </a:lnSpc>
              <a:buFontTx/>
              <a:buNone/>
            </a:pPr>
            <a:r>
              <a:rPr lang="en-US" smtClean="0">
                <a:sym typeface="Symbol" panose="05050102010706020507" pitchFamily="18" charset="2"/>
              </a:rPr>
              <a:t>	</a:t>
            </a:r>
            <a:r>
              <a:rPr lang="en-US" b="1" smtClean="0">
                <a:sym typeface="Symbol" panose="05050102010706020507" pitchFamily="18" charset="2"/>
              </a:rPr>
              <a:t>3.2.</a:t>
            </a:r>
            <a:r>
              <a:rPr lang="en-US" smtClean="0">
                <a:sym typeface="Symbol" panose="05050102010706020507" pitchFamily="18" charset="2"/>
              </a:rPr>
              <a:t> Trong khi Q</a:t>
            </a:r>
            <a:r>
              <a:rPr lang="en-US" baseline="-25000" smtClean="0">
                <a:sym typeface="Symbol" panose="05050102010706020507" pitchFamily="18" charset="2"/>
              </a:rPr>
              <a:t>ij</a:t>
            </a:r>
            <a:r>
              <a:rPr lang="en-US" smtClean="0">
                <a:sym typeface="Symbol" panose="05050102010706020507" pitchFamily="18" charset="2"/>
              </a:rPr>
              <a:t>  </a:t>
            </a:r>
          </a:p>
          <a:p>
            <a:pPr lvl="2" eaLnBrk="1" hangingPunct="1">
              <a:lnSpc>
                <a:spcPct val="90000"/>
              </a:lnSpc>
            </a:pPr>
            <a:r>
              <a:rPr lang="en-US" smtClean="0">
                <a:sym typeface="Symbol" panose="05050102010706020507" pitchFamily="18" charset="2"/>
              </a:rPr>
              <a:t>Xác định tất cả các khóa củaQ[Qij</a:t>
            </a:r>
            <a:r>
              <a:rPr lang="en-US" baseline="30000" smtClean="0">
                <a:sym typeface="Symbol" panose="05050102010706020507" pitchFamily="18" charset="2"/>
              </a:rPr>
              <a:t>+</a:t>
            </a:r>
            <a:r>
              <a:rPr lang="en-US" smtClean="0">
                <a:sym typeface="Symbol" panose="05050102010706020507" pitchFamily="18" charset="2"/>
              </a:rPr>
              <a:t>], ký hiệu KQ</a:t>
            </a:r>
            <a:r>
              <a:rPr lang="en-US" baseline="-25000" smtClean="0">
                <a:sym typeface="Symbol" panose="05050102010706020507" pitchFamily="18" charset="2"/>
              </a:rPr>
              <a:t>ij</a:t>
            </a:r>
            <a:r>
              <a:rPr lang="en-US" baseline="30000" smtClean="0">
                <a:sym typeface="Symbol" panose="05050102010706020507" pitchFamily="18" charset="2"/>
              </a:rPr>
              <a:t>+</a:t>
            </a:r>
            <a:r>
              <a:rPr lang="en-US" smtClean="0">
                <a:sym typeface="Symbol" panose="05050102010706020507" pitchFamily="18" charset="2"/>
              </a:rPr>
              <a:t> là tập thuộc tính khóa của Q[Q</a:t>
            </a:r>
            <a:r>
              <a:rPr lang="en-US" baseline="-25000" smtClean="0">
                <a:sym typeface="Symbol" panose="05050102010706020507" pitchFamily="18" charset="2"/>
              </a:rPr>
              <a:t>ij</a:t>
            </a:r>
            <a:r>
              <a:rPr lang="en-US" baseline="30000" smtClean="0">
                <a:sym typeface="Symbol" panose="05050102010706020507" pitchFamily="18" charset="2"/>
              </a:rPr>
              <a:t>+</a:t>
            </a:r>
            <a:r>
              <a:rPr lang="en-US" smtClean="0">
                <a:sym typeface="Symbol" panose="05050102010706020507" pitchFamily="18" charset="2"/>
              </a:rPr>
              <a:t>]</a:t>
            </a:r>
          </a:p>
          <a:p>
            <a:pPr lvl="2" eaLnBrk="1" hangingPunct="1">
              <a:lnSpc>
                <a:spcPct val="90000"/>
              </a:lnSpc>
            </a:pPr>
            <a:r>
              <a:rPr lang="en-US" smtClean="0">
                <a:sym typeface="Symbol" panose="05050102010706020507" pitchFamily="18" charset="2"/>
              </a:rPr>
              <a:t>Nếu Q</a:t>
            </a:r>
            <a:r>
              <a:rPr lang="en-US" baseline="-25000" smtClean="0">
                <a:sym typeface="Symbol" panose="05050102010706020507" pitchFamily="18" charset="2"/>
              </a:rPr>
              <a:t>h</a:t>
            </a:r>
            <a:r>
              <a:rPr lang="en-US" smtClean="0">
                <a:sym typeface="Symbol" panose="05050102010706020507" pitchFamily="18" charset="2"/>
              </a:rPr>
              <a:t>  p sao cho một khóa của Q</a:t>
            </a:r>
            <a:r>
              <a:rPr lang="en-US" baseline="-25000" smtClean="0">
                <a:sym typeface="Symbol" panose="05050102010706020507" pitchFamily="18" charset="2"/>
              </a:rPr>
              <a:t>h</a:t>
            </a:r>
            <a:r>
              <a:rPr lang="en-US" smtClean="0">
                <a:sym typeface="Symbol" panose="05050102010706020507" pitchFamily="18" charset="2"/>
              </a:rPr>
              <a:t> là một khoá của Q[Q</a:t>
            </a:r>
            <a:r>
              <a:rPr lang="en-US" baseline="-25000" smtClean="0">
                <a:sym typeface="Symbol" panose="05050102010706020507" pitchFamily="18" charset="2"/>
              </a:rPr>
              <a:t>ij</a:t>
            </a:r>
            <a:r>
              <a:rPr lang="en-US" baseline="30000" smtClean="0">
                <a:sym typeface="Symbol" panose="05050102010706020507" pitchFamily="18" charset="2"/>
              </a:rPr>
              <a:t>+</a:t>
            </a:r>
            <a:r>
              <a:rPr lang="en-US" smtClean="0">
                <a:sym typeface="Symbol" panose="05050102010706020507" pitchFamily="18" charset="2"/>
              </a:rPr>
              <a:t>] thì</a:t>
            </a:r>
          </a:p>
          <a:p>
            <a:pPr lvl="3" eaLnBrk="1" hangingPunct="1">
              <a:lnSpc>
                <a:spcPct val="90000"/>
              </a:lnSpc>
              <a:buFontTx/>
              <a:buNone/>
            </a:pPr>
            <a:r>
              <a:rPr lang="en-US" smtClean="0">
                <a:sym typeface="Symbol" panose="05050102010706020507" pitchFamily="18" charset="2"/>
              </a:rPr>
              <a:t>	</a:t>
            </a:r>
            <a:r>
              <a:rPr lang="en-US" i="1" smtClean="0">
                <a:sym typeface="Symbol" panose="05050102010706020507" pitchFamily="18" charset="2"/>
              </a:rPr>
              <a:t>Tạo nút bản lề N</a:t>
            </a:r>
            <a:r>
              <a:rPr lang="en-US" i="1" baseline="-25000" smtClean="0">
                <a:sym typeface="Symbol" panose="05050102010706020507" pitchFamily="18" charset="2"/>
              </a:rPr>
              <a:t>bl </a:t>
            </a:r>
            <a:r>
              <a:rPr lang="en-US" i="1" smtClean="0">
                <a:sym typeface="Symbol" panose="05050102010706020507" pitchFamily="18" charset="2"/>
              </a:rPr>
              <a:t>với quan hệ tương ứng Q</a:t>
            </a:r>
            <a:r>
              <a:rPr lang="en-US" i="1" baseline="-25000" smtClean="0">
                <a:sym typeface="Symbol" panose="05050102010706020507" pitchFamily="18" charset="2"/>
              </a:rPr>
              <a:t>bl</a:t>
            </a:r>
            <a:r>
              <a:rPr lang="en-US" i="1" smtClean="0">
                <a:sym typeface="Symbol" panose="05050102010706020507" pitchFamily="18" charset="2"/>
              </a:rPr>
              <a:t> = Q[KQ</a:t>
            </a:r>
            <a:r>
              <a:rPr lang="en-US" i="1" baseline="-25000" smtClean="0">
                <a:sym typeface="Symbol" panose="05050102010706020507" pitchFamily="18" charset="2"/>
              </a:rPr>
              <a:t>ij</a:t>
            </a:r>
            <a:r>
              <a:rPr lang="en-US" i="1" baseline="30000" smtClean="0">
                <a:sym typeface="Symbol" panose="05050102010706020507" pitchFamily="18" charset="2"/>
              </a:rPr>
              <a:t>+</a:t>
            </a:r>
            <a:r>
              <a:rPr lang="en-US" i="1" smtClean="0">
                <a:sym typeface="Symbol" panose="05050102010706020507" pitchFamily="18" charset="2"/>
              </a:rPr>
              <a:t>]</a:t>
            </a:r>
          </a:p>
          <a:p>
            <a:pPr lvl="3" eaLnBrk="1" hangingPunct="1">
              <a:lnSpc>
                <a:spcPct val="90000"/>
              </a:lnSpc>
              <a:buFontTx/>
              <a:buNone/>
            </a:pPr>
            <a:r>
              <a:rPr lang="en-US" smtClean="0">
                <a:sym typeface="Symbol" panose="05050102010706020507" pitchFamily="18" charset="2"/>
              </a:rPr>
              <a:t>Cuối nếu</a:t>
            </a:r>
          </a:p>
          <a:p>
            <a:pPr lvl="2" eaLnBrk="1" hangingPunct="1">
              <a:lnSpc>
                <a:spcPct val="90000"/>
              </a:lnSpc>
            </a:pPr>
            <a:r>
              <a:rPr lang="en-US" smtClean="0">
                <a:sym typeface="Symbol" panose="05050102010706020507" pitchFamily="18" charset="2"/>
              </a:rPr>
              <a:t>Q</a:t>
            </a:r>
            <a:r>
              <a:rPr lang="en-US" baseline="-25000" smtClean="0">
                <a:sym typeface="Symbol" panose="05050102010706020507" pitchFamily="18" charset="2"/>
              </a:rPr>
              <a:t>ij</a:t>
            </a:r>
            <a:r>
              <a:rPr lang="en-US" baseline="30000" smtClean="0">
                <a:sym typeface="Symbol" panose="05050102010706020507" pitchFamily="18" charset="2"/>
              </a:rPr>
              <a:t>+ </a:t>
            </a:r>
            <a:r>
              <a:rPr lang="en-US" smtClean="0">
                <a:sym typeface="Symbol" panose="05050102010706020507" pitchFamily="18" charset="2"/>
              </a:rPr>
              <a:t>:= Q</a:t>
            </a:r>
            <a:r>
              <a:rPr lang="en-US" baseline="-25000" smtClean="0">
                <a:sym typeface="Symbol" panose="05050102010706020507" pitchFamily="18" charset="2"/>
              </a:rPr>
              <a:t>ij</a:t>
            </a:r>
            <a:r>
              <a:rPr lang="en-US" baseline="30000" smtClean="0">
                <a:sym typeface="Symbol" panose="05050102010706020507" pitchFamily="18" charset="2"/>
              </a:rPr>
              <a:t>+</a:t>
            </a:r>
            <a:r>
              <a:rPr lang="en-US" smtClean="0">
                <a:sym typeface="Symbol" panose="05050102010706020507" pitchFamily="18" charset="2"/>
              </a:rPr>
              <a:t> - KQ</a:t>
            </a:r>
            <a:r>
              <a:rPr lang="en-US" baseline="-25000" smtClean="0">
                <a:sym typeface="Symbol" panose="05050102010706020507" pitchFamily="18" charset="2"/>
              </a:rPr>
              <a:t>ij</a:t>
            </a:r>
            <a:r>
              <a:rPr lang="en-US" baseline="30000" smtClean="0">
                <a:sym typeface="Symbol" panose="05050102010706020507" pitchFamily="18" charset="2"/>
              </a:rPr>
              <a:t>+</a:t>
            </a:r>
          </a:p>
          <a:p>
            <a:pPr lvl="2" eaLnBrk="1" hangingPunct="1">
              <a:lnSpc>
                <a:spcPct val="90000"/>
              </a:lnSpc>
              <a:buFont typeface="Wingdings" panose="05000000000000000000" pitchFamily="2" charset="2"/>
              <a:buNone/>
            </a:pPr>
            <a:r>
              <a:rPr lang="en-US" smtClean="0">
                <a:sym typeface="Symbol" panose="05050102010706020507" pitchFamily="18" charset="2"/>
              </a:rPr>
              <a:t>Cuối Trong khi</a:t>
            </a:r>
          </a:p>
        </p:txBody>
      </p:sp>
      <p:sp>
        <p:nvSpPr>
          <p:cNvPr id="2" name="Slide Number Placeholder 1"/>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74040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t>Thuật toán (tt)</a:t>
            </a:r>
          </a:p>
        </p:txBody>
      </p:sp>
      <p:sp>
        <p:nvSpPr>
          <p:cNvPr id="35844" name="Rectangle 3"/>
          <p:cNvSpPr>
            <a:spLocks noGrp="1" noChangeArrowheads="1"/>
          </p:cNvSpPr>
          <p:nvPr>
            <p:ph type="body" idx="1"/>
          </p:nvPr>
        </p:nvSpPr>
        <p:spPr>
          <a:xfrm>
            <a:off x="1219199" y="1667439"/>
            <a:ext cx="10534185" cy="5364162"/>
          </a:xfrm>
        </p:spPr>
        <p:txBody>
          <a:bodyPr/>
          <a:lstStyle/>
          <a:p>
            <a:pPr eaLnBrk="1" hangingPunct="1">
              <a:lnSpc>
                <a:spcPct val="90000"/>
              </a:lnSpc>
            </a:pPr>
            <a:r>
              <a:rPr lang="en-US" smtClean="0"/>
              <a:t>Bước 4: Tạo cung (</a:t>
            </a:r>
            <a:r>
              <a:rPr lang="en-US" sz="2400" i="1"/>
              <a:t>chỉ tạo số cung tối thiểu từ một nút</a:t>
            </a:r>
            <a:r>
              <a:rPr lang="en-US" smtClean="0"/>
              <a:t>)</a:t>
            </a:r>
          </a:p>
          <a:p>
            <a:pPr lvl="1" eaLnBrk="1" hangingPunct="1">
              <a:lnSpc>
                <a:spcPct val="90000"/>
              </a:lnSpc>
              <a:buFontTx/>
              <a:buNone/>
            </a:pPr>
            <a:r>
              <a:rPr lang="en-US" smtClean="0"/>
              <a:t>	</a:t>
            </a:r>
            <a:r>
              <a:rPr lang="en-US" b="1" smtClean="0"/>
              <a:t>4.1</a:t>
            </a:r>
            <a:r>
              <a:rPr lang="en-US" smtClean="0"/>
              <a:t>. </a:t>
            </a:r>
            <a:r>
              <a:rPr lang="en-US" smtClean="0">
                <a:sym typeface="Symbol" panose="05050102010706020507" pitchFamily="18" charset="2"/>
              </a:rPr>
              <a:t>N</a:t>
            </a:r>
            <a:r>
              <a:rPr lang="en-US" baseline="-25000" smtClean="0">
                <a:sym typeface="Symbol" panose="05050102010706020507" pitchFamily="18" charset="2"/>
              </a:rPr>
              <a:t>i</a:t>
            </a:r>
            <a:r>
              <a:rPr lang="en-US" smtClean="0">
                <a:sym typeface="Symbol" panose="05050102010706020507" pitchFamily="18" charset="2"/>
              </a:rPr>
              <a:t> với Q</a:t>
            </a:r>
            <a:r>
              <a:rPr lang="en-US" baseline="-25000" smtClean="0">
                <a:sym typeface="Symbol" panose="05050102010706020507" pitchFamily="18" charset="2"/>
              </a:rPr>
              <a:t>i</a:t>
            </a:r>
            <a:r>
              <a:rPr lang="en-US" smtClean="0">
                <a:sym typeface="Symbol" panose="05050102010706020507" pitchFamily="18" charset="2"/>
              </a:rPr>
              <a:t> tương ứng, xác định:</a:t>
            </a:r>
          </a:p>
          <a:p>
            <a:pPr lvl="2" eaLnBrk="1" hangingPunct="1">
              <a:lnSpc>
                <a:spcPct val="90000"/>
              </a:lnSpc>
            </a:pPr>
            <a:r>
              <a:rPr lang="en-US" smtClean="0">
                <a:sym typeface="Symbol" panose="05050102010706020507" pitchFamily="18" charset="2"/>
              </a:rPr>
              <a:t>PTH(N</a:t>
            </a:r>
            <a:r>
              <a:rPr lang="en-US" baseline="-25000" smtClean="0">
                <a:sym typeface="Symbol" panose="05050102010706020507" pitchFamily="18" charset="2"/>
              </a:rPr>
              <a:t>i</a:t>
            </a:r>
            <a:r>
              <a:rPr lang="en-US" smtClean="0">
                <a:sym typeface="Symbol" panose="05050102010706020507" pitchFamily="18" charset="2"/>
              </a:rPr>
              <a:t>) = {N</a:t>
            </a:r>
            <a:r>
              <a:rPr lang="en-US" baseline="-25000" smtClean="0">
                <a:sym typeface="Symbol" panose="05050102010706020507" pitchFamily="18" charset="2"/>
              </a:rPr>
              <a:t>j</a:t>
            </a:r>
            <a:r>
              <a:rPr lang="en-US" smtClean="0">
                <a:sym typeface="Symbol" panose="05050102010706020507" pitchFamily="18" charset="2"/>
              </a:rPr>
              <a:t> với Q</a:t>
            </a:r>
            <a:r>
              <a:rPr lang="en-US" baseline="-25000" smtClean="0">
                <a:sym typeface="Symbol" panose="05050102010706020507" pitchFamily="18" charset="2"/>
              </a:rPr>
              <a:t>j</a:t>
            </a:r>
            <a:r>
              <a:rPr lang="en-US" smtClean="0">
                <a:sym typeface="Symbol" panose="05050102010706020507" pitchFamily="18" charset="2"/>
              </a:rPr>
              <a:t> tương ứng sao cho KQ</a:t>
            </a:r>
            <a:r>
              <a:rPr lang="en-US" baseline="-25000" smtClean="0">
                <a:sym typeface="Symbol" panose="05050102010706020507" pitchFamily="18" charset="2"/>
              </a:rPr>
              <a:t>j</a:t>
            </a:r>
            <a:r>
              <a:rPr lang="en-US" baseline="30000" smtClean="0">
                <a:sym typeface="Symbol" panose="05050102010706020507" pitchFamily="18" charset="2"/>
              </a:rPr>
              <a:t>+</a:t>
            </a:r>
            <a:r>
              <a:rPr lang="en-US" smtClean="0">
                <a:sym typeface="Symbol" panose="05050102010706020507" pitchFamily="18" charset="2"/>
              </a:rPr>
              <a:t>   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a:t>
            </a:r>
          </a:p>
          <a:p>
            <a:pPr lvl="2" eaLnBrk="1" hangingPunct="1">
              <a:lnSpc>
                <a:spcPct val="90000"/>
              </a:lnSpc>
            </a:pPr>
            <a:r>
              <a:rPr lang="en-US" smtClean="0">
                <a:sym typeface="Symbol" panose="05050102010706020507" pitchFamily="18" charset="2"/>
              </a:rPr>
              <a:t>PTH_Thừa(N</a:t>
            </a:r>
            <a:r>
              <a:rPr lang="en-US" baseline="-25000" smtClean="0">
                <a:sym typeface="Symbol" panose="05050102010706020507" pitchFamily="18" charset="2"/>
              </a:rPr>
              <a:t>i</a:t>
            </a:r>
            <a:r>
              <a:rPr lang="en-US" smtClean="0">
                <a:sym typeface="Symbol" panose="05050102010706020507" pitchFamily="18" charset="2"/>
              </a:rPr>
              <a:t>) = {N</a:t>
            </a:r>
            <a:r>
              <a:rPr lang="en-US" baseline="-25000" smtClean="0">
                <a:sym typeface="Symbol" panose="05050102010706020507" pitchFamily="18" charset="2"/>
              </a:rPr>
              <a:t>j</a:t>
            </a:r>
            <a:r>
              <a:rPr lang="en-US" smtClean="0">
                <a:sym typeface="Symbol" panose="05050102010706020507" pitchFamily="18" charset="2"/>
              </a:rPr>
              <a:t> PTH(N</a:t>
            </a:r>
            <a:r>
              <a:rPr lang="en-US" baseline="-25000" smtClean="0">
                <a:sym typeface="Symbol" panose="05050102010706020507" pitchFamily="18" charset="2"/>
              </a:rPr>
              <a:t>i</a:t>
            </a:r>
            <a:r>
              <a:rPr lang="en-US" smtClean="0">
                <a:sym typeface="Symbol" panose="05050102010706020507" pitchFamily="18" charset="2"/>
              </a:rPr>
              <a:t>) sao cho: </a:t>
            </a:r>
          </a:p>
          <a:p>
            <a:pPr lvl="2" eaLnBrk="1" hangingPunct="1">
              <a:lnSpc>
                <a:spcPct val="90000"/>
              </a:lnSpc>
              <a:buFont typeface="Wingdings" panose="05000000000000000000" pitchFamily="2" charset="2"/>
              <a:buNone/>
            </a:pPr>
            <a:r>
              <a:rPr lang="en-US" smtClean="0">
                <a:sym typeface="Symbol" panose="05050102010706020507" pitchFamily="18" charset="2"/>
              </a:rPr>
              <a:t>				N</a:t>
            </a:r>
            <a:r>
              <a:rPr lang="en-US" baseline="-25000" smtClean="0">
                <a:sym typeface="Symbol" panose="05050102010706020507" pitchFamily="18" charset="2"/>
              </a:rPr>
              <a:t>h</a:t>
            </a:r>
            <a:r>
              <a:rPr lang="en-US" smtClean="0">
                <a:sym typeface="Symbol" panose="05050102010706020507" pitchFamily="18" charset="2"/>
              </a:rPr>
              <a:t>  PTH(N</a:t>
            </a:r>
            <a:r>
              <a:rPr lang="en-US" baseline="-25000" smtClean="0">
                <a:sym typeface="Symbol" panose="05050102010706020507" pitchFamily="18" charset="2"/>
              </a:rPr>
              <a:t>i</a:t>
            </a:r>
            <a:r>
              <a:rPr lang="en-US" smtClean="0">
                <a:sym typeface="Symbol" panose="05050102010706020507" pitchFamily="18" charset="2"/>
              </a:rPr>
              <a:t>) sao cho KQ</a:t>
            </a:r>
            <a:r>
              <a:rPr lang="en-US" baseline="-25000" smtClean="0">
                <a:sym typeface="Symbol" panose="05050102010706020507" pitchFamily="18" charset="2"/>
              </a:rPr>
              <a:t>j</a:t>
            </a:r>
            <a:r>
              <a:rPr lang="en-US" baseline="30000" smtClean="0">
                <a:sym typeface="Symbol" panose="05050102010706020507" pitchFamily="18" charset="2"/>
              </a:rPr>
              <a:t>+</a:t>
            </a:r>
            <a:r>
              <a:rPr lang="en-US" smtClean="0">
                <a:sym typeface="Symbol" panose="05050102010706020507" pitchFamily="18" charset="2"/>
              </a:rPr>
              <a:t> KQ</a:t>
            </a:r>
            <a:r>
              <a:rPr lang="en-US" baseline="-25000" smtClean="0">
                <a:sym typeface="Symbol" panose="05050102010706020507" pitchFamily="18" charset="2"/>
              </a:rPr>
              <a:t>h</a:t>
            </a:r>
            <a:r>
              <a:rPr lang="en-US" baseline="30000" smtClean="0">
                <a:sym typeface="Symbol" panose="05050102010706020507" pitchFamily="18" charset="2"/>
              </a:rPr>
              <a:t>+</a:t>
            </a:r>
            <a:r>
              <a:rPr lang="en-US" smtClean="0">
                <a:sym typeface="Symbol" panose="05050102010706020507" pitchFamily="18" charset="2"/>
              </a:rPr>
              <a:t>}</a:t>
            </a:r>
          </a:p>
          <a:p>
            <a:pPr lvl="2" eaLnBrk="1" hangingPunct="1">
              <a:lnSpc>
                <a:spcPct val="90000"/>
              </a:lnSpc>
            </a:pPr>
            <a:r>
              <a:rPr lang="en-US" smtClean="0">
                <a:sym typeface="Symbol" panose="05050102010706020507" pitchFamily="18" charset="2"/>
              </a:rPr>
              <a:t>Lồng_Khoá(N</a:t>
            </a:r>
            <a:r>
              <a:rPr lang="en-US" baseline="-25000" smtClean="0">
                <a:sym typeface="Symbol" panose="05050102010706020507" pitchFamily="18" charset="2"/>
              </a:rPr>
              <a:t>i</a:t>
            </a:r>
            <a:r>
              <a:rPr lang="en-US" smtClean="0">
                <a:sym typeface="Symbol" panose="05050102010706020507" pitchFamily="18" charset="2"/>
              </a:rPr>
              <a:t>) = {N</a:t>
            </a:r>
            <a:r>
              <a:rPr lang="en-US" baseline="-25000" smtClean="0">
                <a:sym typeface="Symbol" panose="05050102010706020507" pitchFamily="18" charset="2"/>
              </a:rPr>
              <a:t>j</a:t>
            </a:r>
            <a:r>
              <a:rPr lang="en-US" smtClean="0">
                <a:sym typeface="Symbol" panose="05050102010706020507" pitchFamily="18" charset="2"/>
              </a:rPr>
              <a:t> với Q</a:t>
            </a:r>
            <a:r>
              <a:rPr lang="en-US" baseline="-25000" smtClean="0">
                <a:sym typeface="Symbol" panose="05050102010706020507" pitchFamily="18" charset="2"/>
              </a:rPr>
              <a:t>j</a:t>
            </a:r>
            <a:r>
              <a:rPr lang="en-US" smtClean="0">
                <a:sym typeface="Symbol" panose="05050102010706020507" pitchFamily="18" charset="2"/>
              </a:rPr>
              <a:t> tương ứng sao cho KQ</a:t>
            </a:r>
            <a:r>
              <a:rPr lang="en-US" baseline="-25000" smtClean="0">
                <a:sym typeface="Symbol" panose="05050102010706020507" pitchFamily="18" charset="2"/>
              </a:rPr>
              <a:t>j</a:t>
            </a:r>
            <a:r>
              <a:rPr lang="en-US" baseline="30000" smtClean="0">
                <a:sym typeface="Symbol" panose="05050102010706020507" pitchFamily="18" charset="2"/>
              </a:rPr>
              <a:t>+</a:t>
            </a:r>
            <a:r>
              <a:rPr lang="en-US" smtClean="0">
                <a:sym typeface="Symbol" panose="05050102010706020507" pitchFamily="18" charset="2"/>
              </a:rPr>
              <a:t> KQ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a:t>
            </a:r>
          </a:p>
          <a:p>
            <a:pPr lvl="2" eaLnBrk="1" hangingPunct="1">
              <a:lnSpc>
                <a:spcPct val="90000"/>
              </a:lnSpc>
            </a:pPr>
            <a:r>
              <a:rPr lang="en-US" smtClean="0">
                <a:sym typeface="Symbol" panose="05050102010706020507" pitchFamily="18" charset="2"/>
              </a:rPr>
              <a:t>Lồng_Khoá_Thừa (N</a:t>
            </a:r>
            <a:r>
              <a:rPr lang="en-US" baseline="-25000" smtClean="0">
                <a:sym typeface="Symbol" panose="05050102010706020507" pitchFamily="18" charset="2"/>
              </a:rPr>
              <a:t>i</a:t>
            </a:r>
            <a:r>
              <a:rPr lang="en-US" smtClean="0">
                <a:sym typeface="Symbol" panose="05050102010706020507" pitchFamily="18" charset="2"/>
              </a:rPr>
              <a:t>) = {N</a:t>
            </a:r>
            <a:r>
              <a:rPr lang="en-US" baseline="-25000" smtClean="0">
                <a:sym typeface="Symbol" panose="05050102010706020507" pitchFamily="18" charset="2"/>
              </a:rPr>
              <a:t>j</a:t>
            </a:r>
            <a:r>
              <a:rPr lang="en-US" smtClean="0">
                <a:sym typeface="Symbol" panose="05050102010706020507" pitchFamily="18" charset="2"/>
              </a:rPr>
              <a:t>  Lồng_Khoá(N</a:t>
            </a:r>
            <a:r>
              <a:rPr lang="en-US" baseline="-25000" smtClean="0">
                <a:sym typeface="Symbol" panose="05050102010706020507" pitchFamily="18" charset="2"/>
              </a:rPr>
              <a:t>i</a:t>
            </a:r>
            <a:r>
              <a:rPr lang="en-US" smtClean="0">
                <a:sym typeface="Symbol" panose="05050102010706020507" pitchFamily="18" charset="2"/>
              </a:rPr>
              <a:t>) sao cho:</a:t>
            </a:r>
          </a:p>
          <a:p>
            <a:pPr lvl="2" eaLnBrk="1" hangingPunct="1">
              <a:lnSpc>
                <a:spcPct val="90000"/>
              </a:lnSpc>
              <a:buFont typeface="Wingdings" panose="05000000000000000000" pitchFamily="2" charset="2"/>
              <a:buNone/>
            </a:pPr>
            <a:r>
              <a:rPr lang="en-US" smtClean="0">
                <a:sym typeface="Symbol" panose="05050102010706020507" pitchFamily="18" charset="2"/>
              </a:rPr>
              <a:t>	                                              N</a:t>
            </a:r>
            <a:r>
              <a:rPr lang="en-US" baseline="-25000" smtClean="0">
                <a:sym typeface="Symbol" panose="05050102010706020507" pitchFamily="18" charset="2"/>
              </a:rPr>
              <a:t>h</a:t>
            </a:r>
            <a:r>
              <a:rPr lang="en-US" smtClean="0">
                <a:sym typeface="Symbol" panose="05050102010706020507" pitchFamily="18" charset="2"/>
              </a:rPr>
              <a:t>  Lồng_Khoá(N</a:t>
            </a:r>
            <a:r>
              <a:rPr lang="en-US" baseline="-25000" smtClean="0">
                <a:sym typeface="Symbol" panose="05050102010706020507" pitchFamily="18" charset="2"/>
              </a:rPr>
              <a:t>i</a:t>
            </a:r>
            <a:r>
              <a:rPr lang="en-US" smtClean="0">
                <a:sym typeface="Symbol" panose="05050102010706020507" pitchFamily="18" charset="2"/>
              </a:rPr>
              <a:t>) với Q</a:t>
            </a:r>
            <a:r>
              <a:rPr lang="en-US" baseline="-25000" smtClean="0">
                <a:sym typeface="Symbol" panose="05050102010706020507" pitchFamily="18" charset="2"/>
              </a:rPr>
              <a:t>h</a:t>
            </a:r>
            <a:r>
              <a:rPr lang="en-US" smtClean="0">
                <a:sym typeface="Symbol" panose="05050102010706020507" pitchFamily="18" charset="2"/>
              </a:rPr>
              <a:t> </a:t>
            </a:r>
          </a:p>
          <a:p>
            <a:pPr lvl="2" eaLnBrk="1" hangingPunct="1">
              <a:lnSpc>
                <a:spcPct val="90000"/>
              </a:lnSpc>
              <a:buFont typeface="Wingdings" panose="05000000000000000000" pitchFamily="2" charset="2"/>
              <a:buNone/>
            </a:pPr>
            <a:r>
              <a:rPr lang="en-US" smtClean="0">
                <a:sym typeface="Symbol" panose="05050102010706020507" pitchFamily="18" charset="2"/>
              </a:rPr>
              <a:t>						sao cho KQ</a:t>
            </a:r>
            <a:r>
              <a:rPr lang="en-US" baseline="-25000" smtClean="0">
                <a:sym typeface="Symbol" panose="05050102010706020507" pitchFamily="18" charset="2"/>
              </a:rPr>
              <a:t>j</a:t>
            </a:r>
            <a:r>
              <a:rPr lang="en-US" baseline="30000" smtClean="0">
                <a:sym typeface="Symbol" panose="05050102010706020507" pitchFamily="18" charset="2"/>
              </a:rPr>
              <a:t>+</a:t>
            </a:r>
            <a:r>
              <a:rPr lang="en-US" smtClean="0">
                <a:sym typeface="Symbol" panose="05050102010706020507" pitchFamily="18" charset="2"/>
              </a:rPr>
              <a:t> KQ</a:t>
            </a:r>
            <a:r>
              <a:rPr lang="en-US" baseline="-25000" smtClean="0">
                <a:sym typeface="Symbol" panose="05050102010706020507" pitchFamily="18" charset="2"/>
              </a:rPr>
              <a:t>h</a:t>
            </a:r>
            <a:r>
              <a:rPr lang="en-US" baseline="30000" smtClean="0">
                <a:sym typeface="Symbol" panose="05050102010706020507" pitchFamily="18" charset="2"/>
              </a:rPr>
              <a:t>+</a:t>
            </a:r>
            <a:r>
              <a:rPr lang="en-US" smtClean="0">
                <a:sym typeface="Symbol" panose="05050102010706020507" pitchFamily="18" charset="2"/>
              </a:rPr>
              <a:t>}</a:t>
            </a:r>
          </a:p>
          <a:p>
            <a:pPr lvl="2" eaLnBrk="1" hangingPunct="1">
              <a:lnSpc>
                <a:spcPct val="90000"/>
              </a:lnSpc>
            </a:pPr>
            <a:r>
              <a:rPr lang="en-US" smtClean="0"/>
              <a:t>Cung (N</a:t>
            </a:r>
            <a:r>
              <a:rPr lang="en-US" baseline="-25000" smtClean="0"/>
              <a:t>i</a:t>
            </a:r>
            <a:r>
              <a:rPr lang="en-US" smtClean="0"/>
              <a:t>) = (PTH(N</a:t>
            </a:r>
            <a:r>
              <a:rPr lang="en-US" baseline="-25000" smtClean="0"/>
              <a:t>i</a:t>
            </a:r>
            <a:r>
              <a:rPr lang="en-US" smtClean="0"/>
              <a:t>) – PTH_Thừa(N</a:t>
            </a:r>
            <a:r>
              <a:rPr lang="en-US" baseline="-25000" smtClean="0"/>
              <a:t>i</a:t>
            </a:r>
            <a:r>
              <a:rPr lang="en-US" smtClean="0"/>
              <a:t>) )</a:t>
            </a:r>
          </a:p>
          <a:p>
            <a:pPr lvl="2" eaLnBrk="1" hangingPunct="1">
              <a:lnSpc>
                <a:spcPct val="90000"/>
              </a:lnSpc>
              <a:buFont typeface="Wingdings" panose="05000000000000000000" pitchFamily="2" charset="2"/>
              <a:buNone/>
            </a:pPr>
            <a:r>
              <a:rPr lang="en-US" smtClean="0">
                <a:sym typeface="Symbol" panose="05050102010706020507" pitchFamily="18" charset="2"/>
              </a:rPr>
              <a:t>			 ( Lồng_Khoá(N</a:t>
            </a:r>
            <a:r>
              <a:rPr lang="en-US" baseline="-25000" smtClean="0">
                <a:sym typeface="Symbol" panose="05050102010706020507" pitchFamily="18" charset="2"/>
              </a:rPr>
              <a:t>i</a:t>
            </a:r>
            <a:r>
              <a:rPr lang="en-US" smtClean="0">
                <a:sym typeface="Symbol" panose="05050102010706020507" pitchFamily="18" charset="2"/>
              </a:rPr>
              <a:t>) – Lồng_Khoá_Thừa(N</a:t>
            </a:r>
            <a:r>
              <a:rPr lang="en-US" baseline="-25000" smtClean="0">
                <a:sym typeface="Symbol" panose="05050102010706020507" pitchFamily="18" charset="2"/>
              </a:rPr>
              <a:t>i</a:t>
            </a:r>
            <a:r>
              <a:rPr lang="en-US" smtClean="0">
                <a:sym typeface="Symbol" panose="05050102010706020507" pitchFamily="18" charset="2"/>
              </a:rPr>
              <a:t>) )</a:t>
            </a:r>
          </a:p>
          <a:p>
            <a:pPr lvl="1" eaLnBrk="1" hangingPunct="1">
              <a:lnSpc>
                <a:spcPct val="90000"/>
              </a:lnSpc>
              <a:buFontTx/>
              <a:buNone/>
            </a:pPr>
            <a:r>
              <a:rPr lang="en-US" smtClean="0">
                <a:sym typeface="Symbol" panose="05050102010706020507" pitchFamily="18" charset="2"/>
              </a:rPr>
              <a:t>	</a:t>
            </a:r>
            <a:r>
              <a:rPr lang="en-US" i="1" smtClean="0">
                <a:sym typeface="Symbol" panose="05050102010706020507" pitchFamily="18" charset="2"/>
              </a:rPr>
              <a:t>Cuối </a:t>
            </a:r>
          </a:p>
        </p:txBody>
      </p:sp>
      <p:sp>
        <p:nvSpPr>
          <p:cNvPr id="2" name="Slide Number Placeholder 1"/>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70883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smtClean="0"/>
              <a:t>Thuật toán (tt)</a:t>
            </a:r>
          </a:p>
        </p:txBody>
      </p:sp>
      <p:sp>
        <p:nvSpPr>
          <p:cNvPr id="36868" name="Rectangle 3"/>
          <p:cNvSpPr>
            <a:spLocks noGrp="1" noChangeArrowheads="1"/>
          </p:cNvSpPr>
          <p:nvPr>
            <p:ph type="body" idx="1"/>
          </p:nvPr>
        </p:nvSpPr>
        <p:spPr/>
        <p:txBody>
          <a:bodyPr/>
          <a:lstStyle/>
          <a:p>
            <a:pPr eaLnBrk="1" hangingPunct="1"/>
            <a:r>
              <a:rPr lang="en-US" smtClean="0"/>
              <a:t>Bước 4( tiếp)</a:t>
            </a:r>
          </a:p>
          <a:p>
            <a:pPr lvl="1" eaLnBrk="1" hangingPunct="1">
              <a:buFontTx/>
              <a:buNone/>
            </a:pPr>
            <a:r>
              <a:rPr lang="en-US" smtClean="0"/>
              <a:t>	</a:t>
            </a:r>
            <a:r>
              <a:rPr lang="en-US" b="1" smtClean="0"/>
              <a:t>4.2.</a:t>
            </a:r>
            <a:r>
              <a:rPr lang="en-US" smtClean="0"/>
              <a:t> </a:t>
            </a:r>
            <a:r>
              <a:rPr lang="en-US" smtClean="0">
                <a:sym typeface="Symbol" panose="05050102010706020507" pitchFamily="18" charset="2"/>
              </a:rPr>
              <a:t>N</a:t>
            </a:r>
            <a:r>
              <a:rPr lang="en-US" baseline="-25000" smtClean="0">
                <a:sym typeface="Symbol" panose="05050102010706020507" pitchFamily="18" charset="2"/>
              </a:rPr>
              <a:t>j</a:t>
            </a:r>
            <a:r>
              <a:rPr lang="en-US" smtClean="0">
                <a:sym typeface="Symbol" panose="05050102010706020507" pitchFamily="18" charset="2"/>
              </a:rPr>
              <a:t>  Cung(N</a:t>
            </a:r>
            <a:r>
              <a:rPr lang="en-US" baseline="-25000" smtClean="0">
                <a:sym typeface="Symbol" panose="05050102010706020507" pitchFamily="18" charset="2"/>
              </a:rPr>
              <a:t>i</a:t>
            </a:r>
            <a:r>
              <a:rPr lang="en-US" smtClean="0">
                <a:sym typeface="Symbol" panose="05050102010706020507" pitchFamily="18" charset="2"/>
              </a:rPr>
              <a:t>) :</a:t>
            </a:r>
          </a:p>
          <a:p>
            <a:pPr lvl="2" eaLnBrk="1" hangingPunct="1"/>
            <a:r>
              <a:rPr lang="en-US" smtClean="0">
                <a:sym typeface="Symbol" panose="05050102010706020507" pitchFamily="18" charset="2"/>
              </a:rPr>
              <a:t>Tạo một cung có hướng từ N</a:t>
            </a:r>
            <a:r>
              <a:rPr lang="en-US" baseline="-25000" smtClean="0">
                <a:sym typeface="Symbol" panose="05050102010706020507" pitchFamily="18" charset="2"/>
              </a:rPr>
              <a:t>i</a:t>
            </a:r>
            <a:r>
              <a:rPr lang="en-US" smtClean="0">
                <a:sym typeface="Symbol" panose="05050102010706020507" pitchFamily="18" charset="2"/>
              </a:rPr>
              <a:t>  N</a:t>
            </a:r>
            <a:r>
              <a:rPr lang="en-US" baseline="-25000" smtClean="0">
                <a:sym typeface="Symbol" panose="05050102010706020507" pitchFamily="18" charset="2"/>
              </a:rPr>
              <a:t>j</a:t>
            </a:r>
            <a:r>
              <a:rPr lang="en-US" smtClean="0">
                <a:sym typeface="Symbol" panose="05050102010706020507" pitchFamily="18" charset="2"/>
              </a:rPr>
              <a:t>, ký hiệu c</a:t>
            </a:r>
            <a:r>
              <a:rPr lang="en-US" baseline="-25000" smtClean="0">
                <a:sym typeface="Symbol" panose="05050102010706020507" pitchFamily="18" charset="2"/>
              </a:rPr>
              <a:t>ij</a:t>
            </a:r>
          </a:p>
          <a:p>
            <a:pPr lvl="1" eaLnBrk="1" hangingPunct="1">
              <a:buFontTx/>
              <a:buNone/>
            </a:pPr>
            <a:r>
              <a:rPr lang="en-US" smtClean="0">
                <a:sym typeface="Symbol" panose="05050102010706020507" pitchFamily="18" charset="2"/>
              </a:rPr>
              <a:t>	</a:t>
            </a:r>
            <a:r>
              <a:rPr lang="en-US" i="1" smtClean="0">
                <a:sym typeface="Symbol" panose="05050102010706020507" pitchFamily="18" charset="2"/>
              </a:rPr>
              <a:t>Cuối </a:t>
            </a:r>
          </a:p>
          <a:p>
            <a:pPr lvl="1" eaLnBrk="1" hangingPunct="1">
              <a:buFontTx/>
              <a:buNone/>
            </a:pPr>
            <a:r>
              <a:rPr lang="en-US" smtClean="0">
                <a:sym typeface="Symbol" panose="05050102010706020507" pitchFamily="18" charset="2"/>
              </a:rPr>
              <a:t>	</a:t>
            </a:r>
            <a:r>
              <a:rPr lang="en-US" b="1" smtClean="0">
                <a:sym typeface="Symbol" panose="05050102010706020507" pitchFamily="18" charset="2"/>
              </a:rPr>
              <a:t>4.3.</a:t>
            </a:r>
            <a:r>
              <a:rPr lang="en-US" smtClean="0">
                <a:sym typeface="Symbol" panose="05050102010706020507" pitchFamily="18" charset="2"/>
              </a:rPr>
              <a:t> Q</a:t>
            </a:r>
            <a:r>
              <a:rPr lang="en-US" baseline="-25000" smtClean="0">
                <a:sym typeface="Symbol" panose="05050102010706020507" pitchFamily="18" charset="2"/>
              </a:rPr>
              <a:t>ij</a:t>
            </a:r>
            <a:r>
              <a:rPr lang="en-US" smtClean="0">
                <a:sym typeface="Symbol" panose="05050102010706020507" pitchFamily="18" charset="2"/>
              </a:rPr>
              <a:t> = Q</a:t>
            </a:r>
            <a:r>
              <a:rPr lang="en-US" baseline="-25000" smtClean="0">
                <a:sym typeface="Symbol" panose="05050102010706020507" pitchFamily="18" charset="2"/>
              </a:rPr>
              <a:t>i</a:t>
            </a:r>
            <a:r>
              <a:rPr lang="en-US" smtClean="0">
                <a:sym typeface="Symbol" panose="05050102010706020507" pitchFamily="18" charset="2"/>
              </a:rPr>
              <a:t>[KQ</a:t>
            </a:r>
            <a:r>
              <a:rPr lang="en-US" baseline="-25000" smtClean="0">
                <a:sym typeface="Symbol" panose="05050102010706020507" pitchFamily="18" charset="2"/>
              </a:rPr>
              <a:t>i</a:t>
            </a:r>
            <a:r>
              <a:rPr lang="en-US" baseline="30000" smtClean="0">
                <a:sym typeface="Symbol" panose="05050102010706020507" pitchFamily="18" charset="2"/>
              </a:rPr>
              <a:t>+</a:t>
            </a:r>
            <a:r>
              <a:rPr lang="en-US" smtClean="0">
                <a:sym typeface="Symbol" panose="05050102010706020507" pitchFamily="18" charset="2"/>
              </a:rPr>
              <a:t>  KQ</a:t>
            </a:r>
            <a:r>
              <a:rPr lang="en-US" baseline="-25000" smtClean="0">
                <a:sym typeface="Symbol" panose="05050102010706020507" pitchFamily="18" charset="2"/>
              </a:rPr>
              <a:t>j</a:t>
            </a:r>
            <a:r>
              <a:rPr lang="en-US" baseline="30000" smtClean="0">
                <a:sym typeface="Symbol" panose="05050102010706020507" pitchFamily="18" charset="2"/>
              </a:rPr>
              <a:t>+</a:t>
            </a:r>
            <a:r>
              <a:rPr lang="en-US" smtClean="0">
                <a:sym typeface="Symbol" panose="05050102010706020507" pitchFamily="18" charset="2"/>
              </a:rPr>
              <a:t>]</a:t>
            </a:r>
          </a:p>
          <a:p>
            <a:pPr lvl="1" eaLnBrk="1" hangingPunct="1">
              <a:buFontTx/>
              <a:buNone/>
            </a:pPr>
            <a:endParaRPr lang="en-US" smtClean="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35021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t>Thuật toán (tt)</a:t>
            </a:r>
          </a:p>
        </p:txBody>
      </p:sp>
      <p:sp>
        <p:nvSpPr>
          <p:cNvPr id="37892" name="Rectangle 3"/>
          <p:cNvSpPr>
            <a:spLocks noGrp="1" noChangeArrowheads="1"/>
          </p:cNvSpPr>
          <p:nvPr>
            <p:ph type="body" idx="1"/>
          </p:nvPr>
        </p:nvSpPr>
        <p:spPr>
          <a:xfrm>
            <a:off x="1295401" y="1591928"/>
            <a:ext cx="9601196" cy="4392705"/>
          </a:xfrm>
        </p:spPr>
        <p:txBody>
          <a:bodyPr>
            <a:noAutofit/>
          </a:bodyPr>
          <a:lstStyle/>
          <a:p>
            <a:pPr eaLnBrk="1" hangingPunct="1"/>
            <a:r>
              <a:rPr lang="en-US" sz="3200" smtClean="0"/>
              <a:t>Bước 5: Hủy những nút bản lề thừa</a:t>
            </a:r>
          </a:p>
          <a:p>
            <a:pPr lvl="1" eaLnBrk="1" hangingPunct="1">
              <a:buFontTx/>
              <a:buNone/>
            </a:pPr>
            <a:r>
              <a:rPr lang="en-US" sz="2800" smtClean="0">
                <a:sym typeface="Symbol" panose="05050102010706020507" pitchFamily="18" charset="2"/>
              </a:rPr>
              <a:t>	N</a:t>
            </a:r>
            <a:r>
              <a:rPr lang="en-US" sz="2800" baseline="-25000" smtClean="0">
                <a:sym typeface="Symbol" panose="05050102010706020507" pitchFamily="18" charset="2"/>
              </a:rPr>
              <a:t>k</a:t>
            </a:r>
            <a:r>
              <a:rPr lang="en-US" sz="2800" smtClean="0">
                <a:sym typeface="Symbol" panose="05050102010706020507" pitchFamily="18" charset="2"/>
              </a:rPr>
              <a:t> thỏa các điều kiện:</a:t>
            </a:r>
          </a:p>
          <a:p>
            <a:pPr lvl="3"/>
            <a:r>
              <a:rPr lang="en-US" sz="2400" smtClean="0">
                <a:sym typeface="Symbol" panose="05050102010706020507" pitchFamily="18" charset="2"/>
              </a:rPr>
              <a:t>Q</a:t>
            </a:r>
            <a:r>
              <a:rPr lang="en-US" sz="2400" baseline="-25000" smtClean="0">
                <a:sym typeface="Symbol" panose="05050102010706020507" pitchFamily="18" charset="2"/>
              </a:rPr>
              <a:t>k</a:t>
            </a:r>
            <a:r>
              <a:rPr lang="en-US" sz="2400" smtClean="0">
                <a:sym typeface="Symbol" panose="05050102010706020507" pitchFamily="18" charset="2"/>
              </a:rPr>
              <a:t> có một khóa duy nhất K</a:t>
            </a:r>
            <a:r>
              <a:rPr lang="en-US" sz="2400" baseline="-25000" smtClean="0">
                <a:sym typeface="Symbol" panose="05050102010706020507" pitchFamily="18" charset="2"/>
              </a:rPr>
              <a:t>k</a:t>
            </a:r>
          </a:p>
          <a:p>
            <a:pPr lvl="3"/>
            <a:r>
              <a:rPr lang="en-US" sz="2400" smtClean="0">
                <a:sym typeface="Symbol" panose="05050102010706020507" pitchFamily="18" charset="2"/>
              </a:rPr>
              <a:t> Không có thuộc tính nào khác ngoài khóa</a:t>
            </a:r>
          </a:p>
          <a:p>
            <a:pPr lvl="3"/>
            <a:r>
              <a:rPr lang="en-US" sz="2400" smtClean="0">
                <a:sym typeface="Symbol" panose="05050102010706020507" pitchFamily="18" charset="2"/>
              </a:rPr>
              <a:t>Chỉ có một cung vào N</a:t>
            </a:r>
            <a:r>
              <a:rPr lang="en-US" sz="2400" baseline="-25000" smtClean="0">
                <a:sym typeface="Symbol" panose="05050102010706020507" pitchFamily="18" charset="2"/>
              </a:rPr>
              <a:t>k</a:t>
            </a:r>
            <a:r>
              <a:rPr lang="en-US" sz="2400" smtClean="0">
                <a:sym typeface="Symbol" panose="05050102010706020507" pitchFamily="18" charset="2"/>
              </a:rPr>
              <a:t>, xuất phát từ nút N</a:t>
            </a:r>
            <a:r>
              <a:rPr lang="en-US" sz="2400" baseline="-25000" smtClean="0">
                <a:sym typeface="Symbol" panose="05050102010706020507" pitchFamily="18" charset="2"/>
              </a:rPr>
              <a:t>i</a:t>
            </a:r>
          </a:p>
          <a:p>
            <a:pPr lvl="2" eaLnBrk="1" hangingPunct="1">
              <a:buFont typeface="Wingdings" panose="05000000000000000000" pitchFamily="2" charset="2"/>
              <a:buNone/>
            </a:pPr>
            <a:r>
              <a:rPr lang="en-US" sz="2400" smtClean="0">
                <a:sym typeface="Symbol" panose="05050102010706020507" pitchFamily="18" charset="2"/>
              </a:rPr>
              <a:t>Thì : (Vai trò bản lề của N</a:t>
            </a:r>
            <a:r>
              <a:rPr lang="en-US" sz="2400" baseline="-25000" smtClean="0">
                <a:sym typeface="Symbol" panose="05050102010706020507" pitchFamily="18" charset="2"/>
              </a:rPr>
              <a:t>k</a:t>
            </a:r>
            <a:r>
              <a:rPr lang="en-US" sz="2400" smtClean="0">
                <a:sym typeface="Symbol" panose="05050102010706020507" pitchFamily="18" charset="2"/>
              </a:rPr>
              <a:t> không còn cần thiết nữa)</a:t>
            </a:r>
          </a:p>
          <a:p>
            <a:pPr lvl="2" eaLnBrk="1" hangingPunct="1"/>
            <a:r>
              <a:rPr lang="en-US" sz="2400" smtClean="0">
                <a:sym typeface="Symbol" panose="05050102010706020507" pitchFamily="18" charset="2"/>
              </a:rPr>
              <a:t>Nhập N</a:t>
            </a:r>
            <a:r>
              <a:rPr lang="en-US" sz="2400" baseline="-25000" smtClean="0">
                <a:sym typeface="Symbol" panose="05050102010706020507" pitchFamily="18" charset="2"/>
              </a:rPr>
              <a:t>k</a:t>
            </a:r>
            <a:r>
              <a:rPr lang="en-US" sz="2400" smtClean="0">
                <a:sym typeface="Symbol" panose="05050102010706020507" pitchFamily="18" charset="2"/>
              </a:rPr>
              <a:t> vào N</a:t>
            </a:r>
            <a:r>
              <a:rPr lang="en-US" sz="2400" baseline="-25000" smtClean="0">
                <a:sym typeface="Symbol" panose="05050102010706020507" pitchFamily="18" charset="2"/>
              </a:rPr>
              <a:t>i</a:t>
            </a:r>
            <a:r>
              <a:rPr lang="en-US" sz="2400" smtClean="0">
                <a:sym typeface="Symbol" panose="05050102010706020507" pitchFamily="18" charset="2"/>
              </a:rPr>
              <a:t> (nhập Q</a:t>
            </a:r>
            <a:r>
              <a:rPr lang="en-US" sz="2400" baseline="-25000" smtClean="0">
                <a:sym typeface="Symbol" panose="05050102010706020507" pitchFamily="18" charset="2"/>
              </a:rPr>
              <a:t>k</a:t>
            </a:r>
            <a:r>
              <a:rPr lang="en-US" sz="2400" baseline="30000" smtClean="0">
                <a:sym typeface="Symbol" panose="05050102010706020507" pitchFamily="18" charset="2"/>
              </a:rPr>
              <a:t>+</a:t>
            </a:r>
            <a:r>
              <a:rPr lang="en-US" sz="2400" smtClean="0">
                <a:sym typeface="Symbol" panose="05050102010706020507" pitchFamily="18" charset="2"/>
              </a:rPr>
              <a:t> vào Q</a:t>
            </a:r>
            <a:r>
              <a:rPr lang="en-US" sz="2400" baseline="-25000" smtClean="0">
                <a:sym typeface="Symbol" panose="05050102010706020507" pitchFamily="18" charset="2"/>
              </a:rPr>
              <a:t>i</a:t>
            </a:r>
            <a:r>
              <a:rPr lang="en-US" sz="2400" baseline="30000" smtClean="0">
                <a:sym typeface="Symbol" panose="05050102010706020507" pitchFamily="18" charset="2"/>
              </a:rPr>
              <a:t>+</a:t>
            </a:r>
            <a:r>
              <a:rPr lang="en-US" sz="2400" smtClean="0">
                <a:sym typeface="Symbol" panose="05050102010706020507" pitchFamily="18" charset="2"/>
              </a:rPr>
              <a:t>) 	</a:t>
            </a:r>
          </a:p>
          <a:p>
            <a:pPr lvl="2" eaLnBrk="1" hangingPunct="1"/>
            <a:r>
              <a:rPr lang="en-US" sz="2400" smtClean="0">
                <a:sym typeface="Symbol" panose="05050102010706020507" pitchFamily="18" charset="2"/>
              </a:rPr>
              <a:t>Hủy cung c</a:t>
            </a:r>
            <a:r>
              <a:rPr lang="en-US" sz="2400" baseline="-25000" smtClean="0">
                <a:sym typeface="Symbol" panose="05050102010706020507" pitchFamily="18" charset="2"/>
              </a:rPr>
              <a:t>ik</a:t>
            </a:r>
          </a:p>
          <a:p>
            <a:pPr lvl="1" eaLnBrk="1" hangingPunct="1">
              <a:buFontTx/>
              <a:buNone/>
            </a:pPr>
            <a:r>
              <a:rPr lang="en-US" sz="2800" smtClean="0">
                <a:sym typeface="Symbol" panose="05050102010706020507" pitchFamily="18" charset="2"/>
              </a:rPr>
              <a:t>	Cuối </a:t>
            </a:r>
          </a:p>
        </p:txBody>
      </p:sp>
      <p:sp>
        <p:nvSpPr>
          <p:cNvPr id="2" name="Slide Number Placeholder 1"/>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66778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6.1. Mục </a:t>
            </a:r>
            <a:r>
              <a:rPr lang="en-US" smtClean="0"/>
              <a:t>tiêu</a:t>
            </a:r>
            <a:endParaRPr lang="en-US"/>
          </a:p>
        </p:txBody>
      </p:sp>
      <p:sp>
        <p:nvSpPr>
          <p:cNvPr id="3" name="Content Placeholder 2"/>
          <p:cNvSpPr>
            <a:spLocks noGrp="1"/>
          </p:cNvSpPr>
          <p:nvPr>
            <p:ph idx="1"/>
          </p:nvPr>
        </p:nvSpPr>
        <p:spPr/>
        <p:txBody>
          <a:bodyPr/>
          <a:lstStyle/>
          <a:p>
            <a:r>
              <a:rPr lang="vi-VN"/>
              <a:t>Để có thể xác định </a:t>
            </a:r>
            <a:r>
              <a:rPr lang="vi-VN">
                <a:solidFill>
                  <a:srgbClr val="FF0000"/>
                </a:solidFill>
              </a:rPr>
              <a:t>đúng các chỉ mục</a:t>
            </a:r>
            <a:r>
              <a:rPr lang="vi-VN"/>
              <a:t> cần thiết, người ta sử dụng phương pháp biểu diễn </a:t>
            </a:r>
            <a:r>
              <a:rPr lang="vi-VN">
                <a:solidFill>
                  <a:srgbClr val="FF0000"/>
                </a:solidFill>
              </a:rPr>
              <a:t>quan hệ ở dạng đồ thị. </a:t>
            </a:r>
            <a:r>
              <a:rPr lang="vi-VN"/>
              <a:t>Dạng biểu diễn đồ thị này cho phép làm </a:t>
            </a:r>
            <a:r>
              <a:rPr lang="vi-VN">
                <a:solidFill>
                  <a:srgbClr val="FF0000"/>
                </a:solidFill>
              </a:rPr>
              <a:t>nổi bật các thuộc tính chung</a:t>
            </a:r>
            <a:r>
              <a:rPr lang="vi-VN"/>
              <a:t> giữa 2 hay nhiều quan hệ (vì đây là cơ sở của phép kết) qua đó giúp cho người thiết kế sau này dễ dàng đánh giá và chọn lựa đúng các chỉ mục.</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7142395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smtClean="0"/>
              <a:t>Thuật toán (tt)</a:t>
            </a:r>
          </a:p>
        </p:txBody>
      </p:sp>
      <p:sp>
        <p:nvSpPr>
          <p:cNvPr id="38916" name="Rectangle 3"/>
          <p:cNvSpPr>
            <a:spLocks noGrp="1" noChangeArrowheads="1"/>
          </p:cNvSpPr>
          <p:nvPr>
            <p:ph type="body" idx="1"/>
          </p:nvPr>
        </p:nvSpPr>
        <p:spPr/>
        <p:txBody>
          <a:bodyPr>
            <a:normAutofit/>
          </a:bodyPr>
          <a:lstStyle/>
          <a:p>
            <a:pPr eaLnBrk="1" hangingPunct="1"/>
            <a:r>
              <a:rPr lang="en-US" sz="3200" smtClean="0"/>
              <a:t>Bước 6: Mịn hóa các quan hệ nút</a:t>
            </a:r>
          </a:p>
          <a:p>
            <a:pPr lvl="1" eaLnBrk="1" hangingPunct="1">
              <a:buFontTx/>
              <a:buNone/>
            </a:pPr>
            <a:r>
              <a:rPr lang="en-US" sz="2800" smtClean="0"/>
              <a:t>	</a:t>
            </a:r>
            <a:r>
              <a:rPr lang="en-US" sz="2800" smtClean="0">
                <a:sym typeface="Symbol" panose="05050102010706020507" pitchFamily="18" charset="2"/>
              </a:rPr>
              <a:t> N</a:t>
            </a:r>
            <a:r>
              <a:rPr lang="en-US" sz="2800" baseline="-25000" smtClean="0">
                <a:sym typeface="Symbol" panose="05050102010706020507" pitchFamily="18" charset="2"/>
              </a:rPr>
              <a:t>i</a:t>
            </a:r>
            <a:r>
              <a:rPr lang="en-US" sz="2800" smtClean="0">
                <a:sym typeface="Symbol" panose="05050102010706020507" pitchFamily="18" charset="2"/>
              </a:rPr>
              <a:t> với Q</a:t>
            </a:r>
            <a:r>
              <a:rPr lang="en-US" sz="2800" baseline="-25000" smtClean="0">
                <a:sym typeface="Symbol" panose="05050102010706020507" pitchFamily="18" charset="2"/>
              </a:rPr>
              <a:t>i</a:t>
            </a:r>
            <a:r>
              <a:rPr lang="en-US" sz="2800" smtClean="0">
                <a:sym typeface="Symbol" panose="05050102010706020507" pitchFamily="18" charset="2"/>
              </a:rPr>
              <a:t> tương ứng thì:</a:t>
            </a:r>
          </a:p>
          <a:p>
            <a:pPr lvl="1" eaLnBrk="1" hangingPunct="1">
              <a:buFontTx/>
              <a:buNone/>
            </a:pPr>
            <a:r>
              <a:rPr lang="en-US" sz="2800" smtClean="0">
                <a:sym typeface="Symbol" panose="05050102010706020507" pitchFamily="18" charset="2"/>
              </a:rPr>
              <a:t>			 N</a:t>
            </a:r>
            <a:r>
              <a:rPr lang="en-US" sz="2800" baseline="-25000" smtClean="0">
                <a:sym typeface="Symbol" panose="05050102010706020507" pitchFamily="18" charset="2"/>
              </a:rPr>
              <a:t>j</a:t>
            </a:r>
            <a:r>
              <a:rPr lang="en-US" sz="2800" smtClean="0">
                <a:sym typeface="Symbol" panose="05050102010706020507" pitchFamily="18" charset="2"/>
              </a:rPr>
              <a:t>  Cung(N</a:t>
            </a:r>
            <a:r>
              <a:rPr lang="en-US" sz="2800" baseline="-25000" smtClean="0">
                <a:sym typeface="Symbol" panose="05050102010706020507" pitchFamily="18" charset="2"/>
              </a:rPr>
              <a:t>i</a:t>
            </a:r>
            <a:r>
              <a:rPr lang="en-US" sz="2800" smtClean="0">
                <a:sym typeface="Symbol" panose="05050102010706020507" pitchFamily="18" charset="2"/>
              </a:rPr>
              <a:t>) với Q</a:t>
            </a:r>
            <a:r>
              <a:rPr lang="en-US" sz="2800" baseline="-25000" smtClean="0">
                <a:sym typeface="Symbol" panose="05050102010706020507" pitchFamily="18" charset="2"/>
              </a:rPr>
              <a:t>j</a:t>
            </a:r>
            <a:r>
              <a:rPr lang="en-US" sz="2800" smtClean="0">
                <a:sym typeface="Symbol" panose="05050102010706020507" pitchFamily="18" charset="2"/>
              </a:rPr>
              <a:t> tương ứng thì:</a:t>
            </a:r>
          </a:p>
          <a:p>
            <a:pPr lvl="1" eaLnBrk="1" hangingPunct="1">
              <a:buFontTx/>
              <a:buNone/>
            </a:pPr>
            <a:r>
              <a:rPr lang="en-US" sz="2800" smtClean="0">
                <a:sym typeface="Symbol" panose="05050102010706020507" pitchFamily="18" charset="2"/>
              </a:rPr>
              <a:t>				</a:t>
            </a:r>
            <a:r>
              <a:rPr lang="en-US">
                <a:sym typeface="Symbol" panose="05050102010706020507" pitchFamily="18" charset="2"/>
              </a:rPr>
              <a:t>Hủy khỏi Q</a:t>
            </a:r>
            <a:r>
              <a:rPr lang="en-US" baseline="-25000">
                <a:sym typeface="Symbol" panose="05050102010706020507" pitchFamily="18" charset="2"/>
              </a:rPr>
              <a:t>i</a:t>
            </a:r>
            <a:r>
              <a:rPr lang="en-US" baseline="30000">
                <a:sym typeface="Symbol" panose="05050102010706020507" pitchFamily="18" charset="2"/>
              </a:rPr>
              <a:t>+</a:t>
            </a:r>
            <a:r>
              <a:rPr lang="en-US">
                <a:sym typeface="Symbol" panose="05050102010706020507" pitchFamily="18" charset="2"/>
              </a:rPr>
              <a:t> những thuộc tính khóa của </a:t>
            </a:r>
            <a:r>
              <a:rPr lang="en-US" smtClean="0">
                <a:sym typeface="Symbol" panose="05050102010706020507" pitchFamily="18" charset="2"/>
              </a:rPr>
              <a:t>Q</a:t>
            </a:r>
            <a:r>
              <a:rPr lang="en-US" baseline="-25000" smtClean="0">
                <a:sym typeface="Symbol" panose="05050102010706020507" pitchFamily="18" charset="2"/>
              </a:rPr>
              <a:t>j</a:t>
            </a:r>
            <a:r>
              <a:rPr lang="en-US" smtClean="0">
                <a:sym typeface="Symbol" panose="05050102010706020507" pitchFamily="18" charset="2"/>
              </a:rPr>
              <a:t> </a:t>
            </a:r>
            <a:r>
              <a:rPr lang="en-US">
                <a:sym typeface="Symbol" panose="05050102010706020507" pitchFamily="18" charset="2"/>
              </a:rPr>
              <a:t>mà không phải là thuộc tính khóa của Q</a:t>
            </a:r>
            <a:r>
              <a:rPr lang="en-US" baseline="-25000">
                <a:sym typeface="Symbol" panose="05050102010706020507" pitchFamily="18" charset="2"/>
              </a:rPr>
              <a:t>i</a:t>
            </a:r>
          </a:p>
          <a:p>
            <a:pPr lvl="1" eaLnBrk="1" hangingPunct="1">
              <a:buFontTx/>
              <a:buNone/>
            </a:pPr>
            <a:r>
              <a:rPr lang="en-US">
                <a:sym typeface="Symbol" panose="05050102010706020507" pitchFamily="18" charset="2"/>
              </a:rPr>
              <a:t>			</a:t>
            </a:r>
            <a:r>
              <a:rPr lang="en-US" sz="2800" smtClean="0">
                <a:sym typeface="Symbol" panose="05050102010706020507" pitchFamily="18" charset="2"/>
              </a:rPr>
              <a:t>Cuối </a:t>
            </a:r>
          </a:p>
          <a:p>
            <a:pPr lvl="1" eaLnBrk="1" hangingPunct="1">
              <a:buFontTx/>
              <a:buNone/>
            </a:pPr>
            <a:r>
              <a:rPr lang="en-US" sz="2800" smtClean="0">
                <a:sym typeface="Symbol" panose="05050102010706020507" pitchFamily="18" charset="2"/>
              </a:rPr>
              <a:t>	Cuối </a:t>
            </a:r>
          </a:p>
        </p:txBody>
      </p:sp>
      <p:sp>
        <p:nvSpPr>
          <p:cNvPr id="2" name="Slide Number Placeholder 1"/>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414990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mtClean="0"/>
              <a:t>Thuật toán (tt)</a:t>
            </a:r>
          </a:p>
        </p:txBody>
      </p:sp>
      <p:sp>
        <p:nvSpPr>
          <p:cNvPr id="39940" name="Rectangle 3"/>
          <p:cNvSpPr>
            <a:spLocks noGrp="1" noChangeArrowheads="1"/>
          </p:cNvSpPr>
          <p:nvPr>
            <p:ph type="body" idx="1"/>
          </p:nvPr>
        </p:nvSpPr>
        <p:spPr>
          <a:xfrm>
            <a:off x="1295403" y="1757855"/>
            <a:ext cx="10463008" cy="5364162"/>
          </a:xfrm>
        </p:spPr>
        <p:txBody>
          <a:bodyPr/>
          <a:lstStyle/>
          <a:p>
            <a:pPr eaLnBrk="1" hangingPunct="1"/>
            <a:r>
              <a:rPr lang="en-US" sz="3200" smtClean="0"/>
              <a:t>Bước 7: Tạo cung vô hướng:</a:t>
            </a:r>
          </a:p>
          <a:p>
            <a:pPr lvl="1" eaLnBrk="1" hangingPunct="1">
              <a:buFontTx/>
              <a:buNone/>
            </a:pPr>
            <a:r>
              <a:rPr lang="en-US" sz="2800" smtClean="0">
                <a:sym typeface="Symbol" panose="05050102010706020507" pitchFamily="18" charset="2"/>
              </a:rPr>
              <a:t>	 N</a:t>
            </a:r>
            <a:r>
              <a:rPr lang="en-US" sz="2800" baseline="-25000" smtClean="0">
                <a:sym typeface="Symbol" panose="05050102010706020507" pitchFamily="18" charset="2"/>
              </a:rPr>
              <a:t>k</a:t>
            </a:r>
            <a:r>
              <a:rPr lang="en-US" sz="2800" smtClean="0">
                <a:sym typeface="Symbol" panose="05050102010706020507" pitchFamily="18" charset="2"/>
              </a:rPr>
              <a:t> thỏa:</a:t>
            </a:r>
          </a:p>
          <a:p>
            <a:pPr lvl="3"/>
            <a:r>
              <a:rPr lang="en-US" sz="1800" smtClean="0">
                <a:sym typeface="Symbol" panose="05050102010706020507" pitchFamily="18" charset="2"/>
              </a:rPr>
              <a:t>Q</a:t>
            </a:r>
            <a:r>
              <a:rPr lang="en-US" sz="1800" baseline="-25000" smtClean="0">
                <a:sym typeface="Symbol" panose="05050102010706020507" pitchFamily="18" charset="2"/>
              </a:rPr>
              <a:t>k</a:t>
            </a:r>
            <a:r>
              <a:rPr lang="en-US" sz="1800" smtClean="0">
                <a:sym typeface="Symbol" panose="05050102010706020507" pitchFamily="18" charset="2"/>
              </a:rPr>
              <a:t> không có thuộc tính không khóa (Q</a:t>
            </a:r>
            <a:r>
              <a:rPr lang="en-US" sz="1800" baseline="-25000" smtClean="0">
                <a:sym typeface="Symbol" panose="05050102010706020507" pitchFamily="18" charset="2"/>
              </a:rPr>
              <a:t>k</a:t>
            </a:r>
            <a:r>
              <a:rPr lang="en-US" sz="1800" baseline="30000" smtClean="0">
                <a:sym typeface="Symbol" panose="05050102010706020507" pitchFamily="18" charset="2"/>
              </a:rPr>
              <a:t>+</a:t>
            </a:r>
            <a:r>
              <a:rPr lang="en-US" sz="1800" smtClean="0">
                <a:sym typeface="Symbol" panose="05050102010706020507" pitchFamily="18" charset="2"/>
              </a:rPr>
              <a:t> = KQ</a:t>
            </a:r>
            <a:r>
              <a:rPr lang="en-US" sz="1800" baseline="-25000" smtClean="0">
                <a:sym typeface="Symbol" panose="05050102010706020507" pitchFamily="18" charset="2"/>
              </a:rPr>
              <a:t>k</a:t>
            </a:r>
            <a:r>
              <a:rPr lang="en-US" sz="1800" baseline="30000" smtClean="0">
                <a:sym typeface="Symbol" panose="05050102010706020507" pitchFamily="18" charset="2"/>
              </a:rPr>
              <a:t>+</a:t>
            </a:r>
            <a:r>
              <a:rPr lang="en-US" sz="1800" smtClean="0">
                <a:sym typeface="Symbol" panose="05050102010706020507" pitchFamily="18" charset="2"/>
              </a:rPr>
              <a:t>)</a:t>
            </a:r>
          </a:p>
          <a:p>
            <a:pPr lvl="3"/>
            <a:r>
              <a:rPr lang="en-US" sz="1800" smtClean="0">
                <a:sym typeface="Symbol" panose="05050102010706020507" pitchFamily="18" charset="2"/>
              </a:rPr>
              <a:t>Chỉ có hai cung ra khỏi N</a:t>
            </a:r>
            <a:r>
              <a:rPr lang="en-US" sz="1800" baseline="-25000" smtClean="0">
                <a:sym typeface="Symbol" panose="05050102010706020507" pitchFamily="18" charset="2"/>
              </a:rPr>
              <a:t>k</a:t>
            </a:r>
            <a:r>
              <a:rPr lang="en-US" sz="1800" smtClean="0">
                <a:sym typeface="Symbol" panose="05050102010706020507" pitchFamily="18" charset="2"/>
              </a:rPr>
              <a:t> (không có cung vào) đến N</a:t>
            </a:r>
            <a:r>
              <a:rPr lang="en-US" sz="1800" baseline="-25000" smtClean="0">
                <a:sym typeface="Symbol" panose="05050102010706020507" pitchFamily="18" charset="2"/>
              </a:rPr>
              <a:t>i</a:t>
            </a:r>
            <a:r>
              <a:rPr lang="en-US" sz="1800" smtClean="0">
                <a:sym typeface="Symbol" panose="05050102010706020507" pitchFamily="18" charset="2"/>
              </a:rPr>
              <a:t> và N</a:t>
            </a:r>
            <a:r>
              <a:rPr lang="en-US" sz="1800" baseline="-25000" smtClean="0">
                <a:sym typeface="Symbol" panose="05050102010706020507" pitchFamily="18" charset="2"/>
              </a:rPr>
              <a:t>j</a:t>
            </a:r>
            <a:r>
              <a:rPr lang="en-US" sz="1800" smtClean="0">
                <a:sym typeface="Symbol" panose="05050102010706020507" pitchFamily="18" charset="2"/>
              </a:rPr>
              <a:t> với Q</a:t>
            </a:r>
            <a:r>
              <a:rPr lang="en-US" sz="1800" baseline="-25000" smtClean="0">
                <a:sym typeface="Symbol" panose="05050102010706020507" pitchFamily="18" charset="2"/>
              </a:rPr>
              <a:t>i</a:t>
            </a:r>
            <a:r>
              <a:rPr lang="en-US" sz="1800" smtClean="0">
                <a:sym typeface="Symbol" panose="05050102010706020507" pitchFamily="18" charset="2"/>
              </a:rPr>
              <a:t> và Q</a:t>
            </a:r>
            <a:r>
              <a:rPr lang="en-US" sz="1800" baseline="-25000" smtClean="0">
                <a:sym typeface="Symbol" panose="05050102010706020507" pitchFamily="18" charset="2"/>
              </a:rPr>
              <a:t>j</a:t>
            </a:r>
            <a:r>
              <a:rPr lang="en-US" sz="1800" smtClean="0">
                <a:sym typeface="Symbol" panose="05050102010706020507" pitchFamily="18" charset="2"/>
              </a:rPr>
              <a:t> sao cho KQ</a:t>
            </a:r>
            <a:r>
              <a:rPr lang="en-US" sz="1800" baseline="-25000" smtClean="0">
                <a:sym typeface="Symbol" panose="05050102010706020507" pitchFamily="18" charset="2"/>
              </a:rPr>
              <a:t>k</a:t>
            </a:r>
            <a:r>
              <a:rPr lang="en-US" sz="1800" baseline="30000" smtClean="0">
                <a:sym typeface="Symbol" panose="05050102010706020507" pitchFamily="18" charset="2"/>
              </a:rPr>
              <a:t>+</a:t>
            </a:r>
            <a:r>
              <a:rPr lang="en-US" sz="1800" smtClean="0">
                <a:sym typeface="Symbol" panose="05050102010706020507" pitchFamily="18" charset="2"/>
              </a:rPr>
              <a:t> = KQ</a:t>
            </a:r>
            <a:r>
              <a:rPr lang="en-US" sz="1800" baseline="-25000" smtClean="0">
                <a:sym typeface="Symbol" panose="05050102010706020507" pitchFamily="18" charset="2"/>
              </a:rPr>
              <a:t>i</a:t>
            </a:r>
            <a:r>
              <a:rPr lang="en-US" sz="1800" baseline="30000" smtClean="0">
                <a:sym typeface="Symbol" panose="05050102010706020507" pitchFamily="18" charset="2"/>
              </a:rPr>
              <a:t>+</a:t>
            </a:r>
            <a:r>
              <a:rPr lang="en-US" sz="1800" smtClean="0">
                <a:sym typeface="Symbol" panose="05050102010706020507" pitchFamily="18" charset="2"/>
              </a:rPr>
              <a:t> KQ</a:t>
            </a:r>
            <a:r>
              <a:rPr lang="en-US" sz="1800" baseline="-25000" smtClean="0">
                <a:sym typeface="Symbol" panose="05050102010706020507" pitchFamily="18" charset="2"/>
              </a:rPr>
              <a:t>j</a:t>
            </a:r>
            <a:r>
              <a:rPr lang="en-US" sz="1800" baseline="30000" smtClean="0">
                <a:sym typeface="Symbol" panose="05050102010706020507" pitchFamily="18" charset="2"/>
              </a:rPr>
              <a:t>+</a:t>
            </a:r>
          </a:p>
          <a:p>
            <a:pPr lvl="1" eaLnBrk="1" hangingPunct="1">
              <a:buFontTx/>
              <a:buNone/>
            </a:pPr>
            <a:r>
              <a:rPr lang="en-US" sz="2800" smtClean="0">
                <a:sym typeface="Symbol" panose="05050102010706020507" pitchFamily="18" charset="2"/>
              </a:rPr>
              <a:t>	Thì</a:t>
            </a:r>
          </a:p>
          <a:p>
            <a:pPr lvl="2" eaLnBrk="1" hangingPunct="1"/>
            <a:r>
              <a:rPr lang="en-US" sz="2400" smtClean="0">
                <a:sym typeface="Symbol" panose="05050102010706020507" pitchFamily="18" charset="2"/>
              </a:rPr>
              <a:t>Tạo một cung vô hướng nối N</a:t>
            </a:r>
            <a:r>
              <a:rPr lang="en-US" sz="2400" baseline="-25000" smtClean="0">
                <a:sym typeface="Symbol" panose="05050102010706020507" pitchFamily="18" charset="2"/>
              </a:rPr>
              <a:t>i</a:t>
            </a:r>
            <a:r>
              <a:rPr lang="en-US" sz="2400" smtClean="0">
                <a:sym typeface="Symbol" panose="05050102010706020507" pitchFamily="18" charset="2"/>
              </a:rPr>
              <a:t>, N</a:t>
            </a:r>
            <a:r>
              <a:rPr lang="en-US" sz="2400" baseline="-25000" smtClean="0">
                <a:sym typeface="Symbol" panose="05050102010706020507" pitchFamily="18" charset="2"/>
              </a:rPr>
              <a:t>j</a:t>
            </a:r>
            <a:r>
              <a:rPr lang="en-US" sz="2400" smtClean="0">
                <a:sym typeface="Symbol" panose="05050102010706020507" pitchFamily="18" charset="2"/>
              </a:rPr>
              <a:t> với Q</a:t>
            </a:r>
            <a:r>
              <a:rPr lang="en-US" sz="2400" baseline="-25000" smtClean="0">
                <a:sym typeface="Symbol" panose="05050102010706020507" pitchFamily="18" charset="2"/>
              </a:rPr>
              <a:t>ij</a:t>
            </a:r>
            <a:r>
              <a:rPr lang="en-US" sz="2400" smtClean="0">
                <a:sym typeface="Symbol" panose="05050102010706020507" pitchFamily="18" charset="2"/>
              </a:rPr>
              <a:t> = Q</a:t>
            </a:r>
            <a:r>
              <a:rPr lang="en-US" sz="2400" baseline="-25000" smtClean="0">
                <a:sym typeface="Symbol" panose="05050102010706020507" pitchFamily="18" charset="2"/>
              </a:rPr>
              <a:t>k</a:t>
            </a:r>
          </a:p>
          <a:p>
            <a:pPr lvl="2" eaLnBrk="1" hangingPunct="1"/>
            <a:r>
              <a:rPr lang="en-US" sz="2400" smtClean="0">
                <a:sym typeface="Symbol" panose="05050102010706020507" pitchFamily="18" charset="2"/>
              </a:rPr>
              <a:t>Hủy nút N</a:t>
            </a:r>
            <a:r>
              <a:rPr lang="en-US" sz="2400" baseline="-25000" smtClean="0">
                <a:sym typeface="Symbol" panose="05050102010706020507" pitchFamily="18" charset="2"/>
              </a:rPr>
              <a:t>k</a:t>
            </a:r>
          </a:p>
          <a:p>
            <a:pPr lvl="2" eaLnBrk="1" hangingPunct="1"/>
            <a:r>
              <a:rPr lang="en-US" sz="2400" smtClean="0">
                <a:sym typeface="Symbol" panose="05050102010706020507" pitchFamily="18" charset="2"/>
              </a:rPr>
              <a:t>Hủy hai cung c</a:t>
            </a:r>
            <a:r>
              <a:rPr lang="en-US" sz="2400" baseline="-25000" smtClean="0">
                <a:sym typeface="Symbol" panose="05050102010706020507" pitchFamily="18" charset="2"/>
              </a:rPr>
              <a:t>ki</a:t>
            </a:r>
            <a:r>
              <a:rPr lang="en-US" sz="2400" smtClean="0">
                <a:sym typeface="Symbol" panose="05050102010706020507" pitchFamily="18" charset="2"/>
              </a:rPr>
              <a:t> và c</a:t>
            </a:r>
            <a:r>
              <a:rPr lang="en-US" sz="2400" baseline="-25000" smtClean="0">
                <a:sym typeface="Symbol" panose="05050102010706020507" pitchFamily="18" charset="2"/>
              </a:rPr>
              <a:t>kj</a:t>
            </a:r>
          </a:p>
          <a:p>
            <a:pPr eaLnBrk="1" hangingPunct="1">
              <a:buFontTx/>
              <a:buNone/>
            </a:pPr>
            <a:r>
              <a:rPr lang="en-US" smtClean="0"/>
              <a:t>	</a:t>
            </a:r>
            <a:endParaRPr lang="en-US" smtClean="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425704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smtClean="0"/>
              <a:t>Ví dụ</a:t>
            </a:r>
          </a:p>
        </p:txBody>
      </p:sp>
      <p:sp>
        <p:nvSpPr>
          <p:cNvPr id="40964" name="Rectangle 3"/>
          <p:cNvSpPr>
            <a:spLocks noGrp="1" noChangeArrowheads="1"/>
          </p:cNvSpPr>
          <p:nvPr>
            <p:ph type="body" idx="1"/>
          </p:nvPr>
        </p:nvSpPr>
        <p:spPr/>
        <p:txBody>
          <a:bodyPr/>
          <a:lstStyle/>
          <a:p>
            <a:pPr marL="495300" indent="-495300"/>
            <a:r>
              <a:rPr lang="en-US" smtClean="0"/>
              <a:t>Ví dụ 4.5</a:t>
            </a:r>
          </a:p>
          <a:p>
            <a:pPr marL="914400" lvl="1" indent="-457200">
              <a:buNone/>
            </a:pPr>
            <a:r>
              <a:rPr lang="en-US" smtClean="0"/>
              <a:t>Cho cấu trúc quan niệm sau:</a:t>
            </a:r>
          </a:p>
          <a:p>
            <a:pPr marL="914400" lvl="1" indent="-457200">
              <a:buFontTx/>
              <a:buAutoNum type="arabicPeriod"/>
            </a:pPr>
            <a:r>
              <a:rPr lang="en-US" smtClean="0"/>
              <a:t>ĐĐH (</a:t>
            </a:r>
            <a:r>
              <a:rPr lang="en-US" u="sng" smtClean="0"/>
              <a:t>Số_ĐĐH</a:t>
            </a:r>
            <a:r>
              <a:rPr lang="en-US" smtClean="0"/>
              <a:t>, Ngày_ĐH, TrịGiá)</a:t>
            </a:r>
          </a:p>
          <a:p>
            <a:pPr marL="914400" lvl="1" indent="-457200">
              <a:buFontTx/>
              <a:buAutoNum type="arabicPeriod"/>
            </a:pPr>
            <a:r>
              <a:rPr lang="en-US" smtClean="0"/>
              <a:t>MặtHàng (</a:t>
            </a:r>
            <a:r>
              <a:rPr lang="en-US" u="sng" smtClean="0"/>
              <a:t>Mã_MH</a:t>
            </a:r>
            <a:r>
              <a:rPr lang="en-US" smtClean="0"/>
              <a:t>, Tên_MH, ĐơnGiá)</a:t>
            </a:r>
          </a:p>
          <a:p>
            <a:pPr marL="914400" lvl="1" indent="-457200">
              <a:buFontTx/>
              <a:buAutoNum type="arabicPeriod"/>
            </a:pPr>
            <a:r>
              <a:rPr lang="en-US" smtClean="0"/>
              <a:t>ChiTiếtĐĐH (</a:t>
            </a:r>
            <a:r>
              <a:rPr lang="en-US" u="sng" smtClean="0"/>
              <a:t>Mã_MH, Số_ĐĐH</a:t>
            </a:r>
            <a:r>
              <a:rPr lang="en-US" smtClean="0"/>
              <a:t>, SL_ĐH)</a:t>
            </a:r>
          </a:p>
          <a:p>
            <a:pPr marL="914400" lvl="1" indent="-457200">
              <a:buFontTx/>
              <a:buAutoNum type="arabicPeriod"/>
            </a:pPr>
            <a:r>
              <a:rPr lang="en-US" smtClean="0"/>
              <a:t>Giao hàng (</a:t>
            </a:r>
            <a:r>
              <a:rPr lang="en-US" u="sng" smtClean="0"/>
              <a:t>Số_GH</a:t>
            </a:r>
            <a:r>
              <a:rPr lang="en-US" smtClean="0"/>
              <a:t>, Ngày_GH, Số_ĐĐH)</a:t>
            </a:r>
          </a:p>
          <a:p>
            <a:pPr marL="914400" lvl="1" indent="-457200">
              <a:buFontTx/>
              <a:buAutoNum type="arabicPeriod"/>
            </a:pPr>
            <a:r>
              <a:rPr lang="en-US" smtClean="0"/>
              <a:t>ChiTiếtGH (</a:t>
            </a:r>
            <a:r>
              <a:rPr lang="en-US" u="sng" smtClean="0"/>
              <a:t>Số_GH, Mã_MH</a:t>
            </a:r>
            <a:r>
              <a:rPr lang="en-US" smtClean="0"/>
              <a:t>, SL_GH, Số_ĐĐH)</a:t>
            </a:r>
          </a:p>
        </p:txBody>
      </p:sp>
      <p:sp>
        <p:nvSpPr>
          <p:cNvPr id="2" name="Slide Number Placeholder 1"/>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05364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smtClean="0"/>
              <a:t>Ví dụ (tt)</a:t>
            </a:r>
          </a:p>
        </p:txBody>
      </p:sp>
      <p:sp>
        <p:nvSpPr>
          <p:cNvPr id="41988" name="Rectangle 3"/>
          <p:cNvSpPr>
            <a:spLocks noGrp="1" noChangeArrowheads="1"/>
          </p:cNvSpPr>
          <p:nvPr>
            <p:ph type="body" idx="1"/>
          </p:nvPr>
        </p:nvSpPr>
        <p:spPr/>
        <p:txBody>
          <a:bodyPr/>
          <a:lstStyle/>
          <a:p>
            <a:pPr lvl="1" eaLnBrk="1" hangingPunct="1"/>
            <a:r>
              <a:rPr lang="en-US" smtClean="0"/>
              <a:t>Bước 1: không có khóa tương đương giữa các quan hệ</a:t>
            </a:r>
          </a:p>
          <a:p>
            <a:pPr lvl="1" eaLnBrk="1" hangingPunct="1"/>
            <a:r>
              <a:rPr lang="en-US" smtClean="0"/>
              <a:t>Bước 2: Tạo nút</a:t>
            </a:r>
          </a:p>
        </p:txBody>
      </p:sp>
      <p:pic>
        <p:nvPicPr>
          <p:cNvPr id="419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99" y="2472743"/>
            <a:ext cx="5052355" cy="376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865492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295402" y="417480"/>
            <a:ext cx="9601196" cy="1043895"/>
          </a:xfrm>
        </p:spPr>
        <p:txBody>
          <a:bodyPr/>
          <a:lstStyle/>
          <a:p>
            <a:pPr eaLnBrk="1" hangingPunct="1">
              <a:defRPr/>
            </a:pPr>
            <a:r>
              <a:rPr lang="en-US" smtClean="0"/>
              <a:t>Ví dụ</a:t>
            </a:r>
          </a:p>
        </p:txBody>
      </p:sp>
      <p:sp>
        <p:nvSpPr>
          <p:cNvPr id="43012" name="Rectangle 3"/>
          <p:cNvSpPr>
            <a:spLocks noGrp="1" noChangeArrowheads="1"/>
          </p:cNvSpPr>
          <p:nvPr>
            <p:ph type="body" idx="1"/>
          </p:nvPr>
        </p:nvSpPr>
        <p:spPr>
          <a:xfrm>
            <a:off x="728728" y="1049247"/>
            <a:ext cx="11003923" cy="4392705"/>
          </a:xfrm>
        </p:spPr>
        <p:txBody>
          <a:bodyPr>
            <a:noAutofit/>
          </a:bodyPr>
          <a:lstStyle/>
          <a:p>
            <a:pPr lvl="1" eaLnBrk="1" hangingPunct="1"/>
            <a:r>
              <a:rPr lang="en-US" sz="2800" smtClean="0"/>
              <a:t>Bước 3: </a:t>
            </a:r>
          </a:p>
          <a:p>
            <a:pPr lvl="1" eaLnBrk="1" hangingPunct="1">
              <a:buFontTx/>
              <a:buNone/>
            </a:pPr>
            <a:r>
              <a:rPr lang="en-US"/>
              <a:t>	Các tập thuộc tính chung khác rỗng của các cặp quan hệ:</a:t>
            </a:r>
          </a:p>
          <a:p>
            <a:pPr lvl="2" eaLnBrk="1" hangingPunct="1"/>
            <a:r>
              <a:rPr lang="en-US" sz="2200"/>
              <a:t>1 và 3: So_ĐĐH, khoá của 1</a:t>
            </a:r>
          </a:p>
          <a:p>
            <a:pPr lvl="2" eaLnBrk="1" hangingPunct="1"/>
            <a:r>
              <a:rPr lang="en-US" sz="2200"/>
              <a:t>1 và 4: So_ĐĐH, khoá của 1</a:t>
            </a:r>
          </a:p>
          <a:p>
            <a:pPr lvl="2" eaLnBrk="1" hangingPunct="1"/>
            <a:r>
              <a:rPr lang="en-US" sz="2200"/>
              <a:t>1 và 5: So_ĐĐH, khoá của 1</a:t>
            </a:r>
          </a:p>
          <a:p>
            <a:pPr lvl="2" eaLnBrk="1" hangingPunct="1"/>
            <a:r>
              <a:rPr lang="en-US" sz="2200"/>
              <a:t>2 và 3: Ma_MH, khoá của 2</a:t>
            </a:r>
          </a:p>
          <a:p>
            <a:pPr lvl="2" eaLnBrk="1" hangingPunct="1"/>
            <a:r>
              <a:rPr lang="en-US" sz="2200"/>
              <a:t>2 và 5: Ma_MH, khoá của 2</a:t>
            </a:r>
          </a:p>
          <a:p>
            <a:pPr lvl="2" eaLnBrk="1" hangingPunct="1"/>
            <a:r>
              <a:rPr lang="en-US" sz="2200"/>
              <a:t>3 và 5: Ma_MH, So_ĐĐH,  khoá của tập này là (Ma_MH, So_ĐĐH) = khóa của 3</a:t>
            </a:r>
          </a:p>
          <a:p>
            <a:pPr lvl="2" eaLnBrk="1" hangingPunct="1"/>
            <a:r>
              <a:rPr lang="en-US" sz="2200"/>
              <a:t>4 và 5: So_GH, So_ĐĐH, khóa của tập này là (So_GH) = Khoá của 4; loại bỏ So_GH, khóa của tập còn lại là (So_ĐĐH) = khóa của </a:t>
            </a:r>
            <a:r>
              <a:rPr lang="en-US" sz="2200" smtClean="0"/>
              <a:t>1</a:t>
            </a:r>
          </a:p>
          <a:p>
            <a:pPr marL="914400" lvl="2" indent="0" eaLnBrk="1" hangingPunct="1">
              <a:buNone/>
            </a:pPr>
            <a:r>
              <a:rPr lang="en-US" smtClean="0">
                <a:sym typeface="Wingdings" panose="05000000000000000000" pitchFamily="2" charset="2"/>
              </a:rPr>
              <a:t></a:t>
            </a:r>
            <a:r>
              <a:rPr lang="en-US" sz="2800" smtClean="0">
                <a:sym typeface="Wingdings" panose="05000000000000000000" pitchFamily="2" charset="2"/>
              </a:rPr>
              <a:t>Kết luận: Không tạo nút bản lề nào cả</a:t>
            </a:r>
            <a:endParaRPr lang="en-US" sz="2800" smtClean="0"/>
          </a:p>
        </p:txBody>
      </p:sp>
      <p:sp>
        <p:nvSpPr>
          <p:cNvPr id="2" name="Slide Number Placeholder 1"/>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20926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t>Ví dụ</a:t>
            </a:r>
          </a:p>
        </p:txBody>
      </p:sp>
      <p:sp>
        <p:nvSpPr>
          <p:cNvPr id="44036" name="Rectangle 3"/>
          <p:cNvSpPr>
            <a:spLocks noGrp="1" noChangeArrowheads="1"/>
          </p:cNvSpPr>
          <p:nvPr>
            <p:ph type="body" idx="1"/>
          </p:nvPr>
        </p:nvSpPr>
        <p:spPr>
          <a:xfrm>
            <a:off x="1050701" y="1751824"/>
            <a:ext cx="9601196" cy="4392705"/>
          </a:xfrm>
        </p:spPr>
        <p:txBody>
          <a:bodyPr>
            <a:normAutofit/>
          </a:bodyPr>
          <a:lstStyle/>
          <a:p>
            <a:pPr lvl="1" eaLnBrk="1" hangingPunct="1"/>
            <a:r>
              <a:rPr lang="en-US" sz="2800" smtClean="0"/>
              <a:t>Bước 4</a:t>
            </a:r>
          </a:p>
        </p:txBody>
      </p:sp>
      <p:graphicFrame>
        <p:nvGraphicFramePr>
          <p:cNvPr id="232523" name="Group 75"/>
          <p:cNvGraphicFramePr>
            <a:graphicFrameLocks noGrp="1"/>
          </p:cNvGraphicFramePr>
          <p:nvPr>
            <p:extLst>
              <p:ext uri="{D42A27DB-BD31-4B8C-83A1-F6EECF244321}">
                <p14:modId xmlns:p14="http://schemas.microsoft.com/office/powerpoint/2010/main" val="767783429"/>
              </p:ext>
            </p:extLst>
          </p:nvPr>
        </p:nvGraphicFramePr>
        <p:xfrm>
          <a:off x="935328" y="2505214"/>
          <a:ext cx="10556087" cy="2885924"/>
        </p:xfrm>
        <a:graphic>
          <a:graphicData uri="http://schemas.openxmlformats.org/drawingml/2006/table">
            <a:tbl>
              <a:tblPr/>
              <a:tblGrid>
                <a:gridCol w="1859924"/>
                <a:gridCol w="1544736"/>
                <a:gridCol w="2183642"/>
                <a:gridCol w="2006221"/>
                <a:gridCol w="1746913"/>
                <a:gridCol w="1214651"/>
              </a:tblGrid>
              <a:tr h="495076">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2"/>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PTH_(Q</a:t>
                      </a:r>
                      <a:r>
                        <a:rPr kumimoji="0" lang="en-US" sz="2000" b="0" i="0" u="none" strike="noStrike" cap="none" normalizeH="0" baseline="-25000" smtClean="0">
                          <a:ln>
                            <a:noFill/>
                          </a:ln>
                          <a:solidFill>
                            <a:schemeClr val="tx2"/>
                          </a:solidFill>
                          <a:effectLst/>
                          <a:latin typeface="Arial" charset="0"/>
                        </a:rPr>
                        <a:t>i</a:t>
                      </a:r>
                      <a:r>
                        <a:rPr kumimoji="0" lang="en-US" sz="2000" b="0" i="0" u="none" strike="noStrike" cap="none" normalizeH="0" baseline="0" smtClean="0">
                          <a:ln>
                            <a:noFill/>
                          </a:ln>
                          <a:solidFill>
                            <a:schemeClr val="tx2"/>
                          </a:solidFill>
                          <a:effectLst/>
                          <a:latin typeface="Arial" charset="0"/>
                        </a:rPr>
                        <a:t>)</a:t>
                      </a:r>
                      <a:endParaRPr kumimoji="0" lang="en-US" sz="2000" b="0" i="0" u="none" strike="noStrike" cap="none" normalizeH="0" baseline="0" smtClean="0">
                        <a:ln>
                          <a:noFill/>
                        </a:ln>
                        <a:solidFill>
                          <a:schemeClr val="tx2"/>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PTH_Thừa(Q</a:t>
                      </a:r>
                      <a:r>
                        <a:rPr kumimoji="0" lang="en-US" sz="2000" b="0" i="0" u="none" strike="noStrike" cap="none" normalizeH="0" baseline="-25000" smtClean="0">
                          <a:ln>
                            <a:noFill/>
                          </a:ln>
                          <a:solidFill>
                            <a:schemeClr val="tx2"/>
                          </a:solidFill>
                          <a:effectLst/>
                          <a:latin typeface="Arial" charset="0"/>
                        </a:rPr>
                        <a:t>i</a:t>
                      </a: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Lồng_ Khoá(Q</a:t>
                      </a:r>
                      <a:r>
                        <a:rPr kumimoji="0" lang="en-US" sz="2000" b="0" i="0" u="none" strike="noStrike" cap="none" normalizeH="0" baseline="-25000" smtClean="0">
                          <a:ln>
                            <a:noFill/>
                          </a:ln>
                          <a:solidFill>
                            <a:schemeClr val="tx2"/>
                          </a:solidFill>
                          <a:effectLst/>
                          <a:latin typeface="Arial" charset="0"/>
                        </a:rPr>
                        <a:t>i</a:t>
                      </a: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LK_Thừa (Q</a:t>
                      </a:r>
                      <a:r>
                        <a:rPr kumimoji="0" lang="en-US" sz="2000" b="0" i="0" u="none" strike="noStrike" cap="none" normalizeH="0" baseline="-25000" smtClean="0">
                          <a:ln>
                            <a:noFill/>
                          </a:ln>
                          <a:solidFill>
                            <a:schemeClr val="tx2"/>
                          </a:solidFill>
                          <a:effectLst/>
                          <a:latin typeface="Arial" charset="0"/>
                        </a:rPr>
                        <a:t>i</a:t>
                      </a: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Cung(Q</a:t>
                      </a:r>
                      <a:r>
                        <a:rPr kumimoji="0" lang="en-US" sz="2000" b="0" i="0" u="none" strike="noStrike" cap="none" normalizeH="0" baseline="-25000" smtClean="0">
                          <a:ln>
                            <a:noFill/>
                          </a:ln>
                          <a:solidFill>
                            <a:schemeClr val="tx2"/>
                          </a:solidFill>
                          <a:effectLst/>
                          <a:latin typeface="Arial" charset="0"/>
                        </a:rPr>
                        <a:t>i</a:t>
                      </a: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519">
                <a:tc>
                  <a:txBody>
                    <a:bodyPr/>
                    <a:lstStyle/>
                    <a:p>
                      <a:pPr marL="419100" marR="0" lvl="0" indent="-41910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 ĐĐH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366">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2.MặtHàng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22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3. ChiTiếtĐĐH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8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4. GiaoHàng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5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5.ChiTiếtGH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1,2,3,4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2,4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sym typeface="Symbol" pitchFamily="18" charset="2"/>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2,3,4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8" name="Text Box 76"/>
          <p:cNvSpPr txBox="1">
            <a:spLocks noChangeArrowheads="1"/>
          </p:cNvSpPr>
          <p:nvPr/>
        </p:nvSpPr>
        <p:spPr bwMode="auto">
          <a:xfrm>
            <a:off x="1295402" y="5649877"/>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eaLnBrk="1" hangingPunct="1">
              <a:buFontTx/>
              <a:buNone/>
            </a:pPr>
            <a:r>
              <a:rPr lang="en-US" sz="2000" b="0" i="1"/>
              <a:t>Ghi chú “-” : không cần tính</a:t>
            </a:r>
          </a:p>
        </p:txBody>
      </p:sp>
      <p:sp>
        <p:nvSpPr>
          <p:cNvPr id="2" name="Slide Number Placeholder 1"/>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550116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smtClean="0"/>
              <a:t>Ví dụ</a:t>
            </a:r>
          </a:p>
        </p:txBody>
      </p:sp>
      <p:sp>
        <p:nvSpPr>
          <p:cNvPr id="45060" name="Rectangle 3"/>
          <p:cNvSpPr>
            <a:spLocks noGrp="1" noChangeArrowheads="1"/>
          </p:cNvSpPr>
          <p:nvPr>
            <p:ph type="body" idx="1"/>
          </p:nvPr>
        </p:nvSpPr>
        <p:spPr/>
        <p:txBody>
          <a:bodyPr/>
          <a:lstStyle/>
          <a:p>
            <a:pPr lvl="1" eaLnBrk="1" hangingPunct="1">
              <a:buFontTx/>
              <a:buNone/>
            </a:pPr>
            <a:r>
              <a:rPr lang="en-US" sz="3200" smtClean="0"/>
              <a:t>Các quan hệ cung:</a:t>
            </a:r>
          </a:p>
          <a:p>
            <a:pPr lvl="2" eaLnBrk="1" hangingPunct="1"/>
            <a:r>
              <a:rPr lang="en-US" sz="2800" smtClean="0"/>
              <a:t>Cung 31: CTĐĐH_ĐĐH (</a:t>
            </a:r>
            <a:r>
              <a:rPr lang="en-US" sz="2800" u="sng" smtClean="0"/>
              <a:t>Ma_MH, So_ĐĐH</a:t>
            </a:r>
            <a:r>
              <a:rPr lang="en-US" sz="2800" smtClean="0"/>
              <a:t>)</a:t>
            </a:r>
          </a:p>
          <a:p>
            <a:pPr lvl="2" eaLnBrk="1" hangingPunct="1"/>
            <a:r>
              <a:rPr lang="en-US" sz="2800" smtClean="0"/>
              <a:t>Cung 32: CTĐĐH_MH(</a:t>
            </a:r>
            <a:r>
              <a:rPr lang="en-US" sz="2800" u="sng" smtClean="0"/>
              <a:t>Ma_MH, So_ĐĐH</a:t>
            </a:r>
            <a:r>
              <a:rPr lang="en-US" sz="2800" smtClean="0"/>
              <a:t>)</a:t>
            </a:r>
          </a:p>
          <a:p>
            <a:pPr lvl="2" eaLnBrk="1" hangingPunct="1"/>
            <a:r>
              <a:rPr lang="en-US" sz="2800" smtClean="0"/>
              <a:t>Cung 41: GH_ĐĐH(So_GH, So_ĐĐH)</a:t>
            </a:r>
          </a:p>
          <a:p>
            <a:pPr lvl="2" eaLnBrk="1" hangingPunct="1"/>
            <a:r>
              <a:rPr lang="en-US" sz="2800" smtClean="0"/>
              <a:t>Cung 52: CTGH_MH (So_GH, Ma_MH)</a:t>
            </a:r>
          </a:p>
          <a:p>
            <a:pPr lvl="2" eaLnBrk="1" hangingPunct="1"/>
            <a:r>
              <a:rPr lang="en-US" sz="2800" smtClean="0"/>
              <a:t>Cung 53: CTGH_CTĐĐH (So_GH, Ma_H, So_ĐĐH)</a:t>
            </a:r>
          </a:p>
          <a:p>
            <a:pPr lvl="2" eaLnBrk="1" hangingPunct="1"/>
            <a:r>
              <a:rPr lang="en-US" sz="2800" smtClean="0"/>
              <a:t>Cung 54: CTGH_GH (So_GH, Ma_MH)</a:t>
            </a:r>
          </a:p>
          <a:p>
            <a:pPr lvl="2" eaLnBrk="1" hangingPunct="1">
              <a:buFont typeface="Wingdings" panose="05000000000000000000" pitchFamily="2" charset="2"/>
              <a:buNone/>
            </a:pPr>
            <a:endParaRPr lang="en-US" smtClean="0"/>
          </a:p>
        </p:txBody>
      </p:sp>
      <p:sp>
        <p:nvSpPr>
          <p:cNvPr id="2" name="Slide Number Placeholder 1"/>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419201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Bước 5: Không thực hiện, vì không tạo nút bản lề nào</a:t>
            </a:r>
          </a:p>
          <a:p>
            <a:r>
              <a:rPr lang="en-US"/>
              <a:t>Bước 6: M</a:t>
            </a:r>
            <a:r>
              <a:rPr lang="en-US" smtClean="0"/>
              <a:t>ịn hóa</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573" y="2941322"/>
            <a:ext cx="8605466" cy="38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15124" y="6439444"/>
            <a:ext cx="7935186" cy="523220"/>
          </a:xfrm>
          <a:prstGeom prst="rect">
            <a:avLst/>
          </a:prstGeom>
        </p:spPr>
        <p:txBody>
          <a:bodyPr wrap="none">
            <a:spAutoFit/>
          </a:bodyPr>
          <a:lstStyle/>
          <a:p>
            <a:pPr marL="914400" lvl="1"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Bước 7: không tạo được cung vô hướng nào cả.</a:t>
            </a:r>
          </a:p>
        </p:txBody>
      </p:sp>
      <p:sp>
        <p:nvSpPr>
          <p:cNvPr id="6" name="Slide Number Placeholder 5"/>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3597878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Nhận xét</a:t>
            </a:r>
            <a:endParaRPr lang="en-US"/>
          </a:p>
        </p:txBody>
      </p:sp>
      <p:sp>
        <p:nvSpPr>
          <p:cNvPr id="3" name="Content Placeholder 2"/>
          <p:cNvSpPr>
            <a:spLocks noGrp="1"/>
          </p:cNvSpPr>
          <p:nvPr>
            <p:ph idx="1"/>
          </p:nvPr>
        </p:nvSpPr>
        <p:spPr>
          <a:xfrm>
            <a:off x="1063579" y="1617686"/>
            <a:ext cx="10398616" cy="4392705"/>
          </a:xfrm>
        </p:spPr>
        <p:txBody>
          <a:bodyPr>
            <a:noAutofit/>
          </a:bodyPr>
          <a:lstStyle/>
          <a:p>
            <a:pPr algn="just">
              <a:spcBef>
                <a:spcPts val="0"/>
              </a:spcBef>
              <a:buFontTx/>
              <a:buNone/>
              <a:defRPr/>
            </a:pPr>
            <a:r>
              <a:rPr lang="en-US" sz="2400" b="1"/>
              <a:t>Nhận xét:</a:t>
            </a:r>
          </a:p>
          <a:p>
            <a:pPr algn="just">
              <a:spcBef>
                <a:spcPts val="0"/>
              </a:spcBef>
              <a:buFontTx/>
              <a:buNone/>
              <a:defRPr/>
            </a:pPr>
            <a:r>
              <a:rPr lang="en-US" sz="2400"/>
              <a:t>(i). </a:t>
            </a:r>
            <a:r>
              <a:rPr lang="vi-VN" sz="2400"/>
              <a:t>5 </a:t>
            </a:r>
            <a:r>
              <a:rPr lang="vi-VN" sz="2400">
                <a:sym typeface="Wingdings"/>
              </a:rPr>
              <a:t> 4  1 và 5  3  1: đây là 2 mạch đi khác nhau cùng xuất phát từ nút 5 đến nút 1; 2 mạch đi này giúp kiểm tra rằng nếu 1 chi tiết giao hàng liên quan đến 1 chi tiết của 1 DDH (mạch đi 5  3  1) và liên quan đến 1 đợt giao hàng thì đợt giao hàng này phải của cùng DDH đã biết (mạch đi 5 </a:t>
            </a:r>
            <a:r>
              <a:rPr lang="en-US" sz="2400">
                <a:sym typeface="Wingdings"/>
              </a:rPr>
              <a:t> 4  1). </a:t>
            </a:r>
            <a:r>
              <a:rPr lang="vi-VN" sz="2400"/>
              <a:t>Với 2 mạch đi này ta có thể truy xuất thông tin:</a:t>
            </a:r>
          </a:p>
          <a:p>
            <a:pPr lvl="1" algn="just">
              <a:spcBef>
                <a:spcPts val="0"/>
              </a:spcBef>
              <a:defRPr/>
            </a:pPr>
            <a:r>
              <a:rPr lang="en-US"/>
              <a:t>"Liệt kê các chi tiết giao hàng gồm các thông tin: SốGH, MaH, SLGH, SoDH, NgayDH"</a:t>
            </a:r>
          </a:p>
          <a:p>
            <a:pPr lvl="1" algn="just">
              <a:spcBef>
                <a:spcPts val="0"/>
              </a:spcBef>
              <a:defRPr/>
            </a:pPr>
            <a:r>
              <a:rPr lang="en-US"/>
              <a:t>nghĩa là thực hiện phép chiếu sau: Q[SốGH, MaH, SLGH, SoDH, NgayDH]</a:t>
            </a:r>
          </a:p>
          <a:p>
            <a:pPr lvl="1" algn="just">
              <a:spcBef>
                <a:spcPts val="0"/>
              </a:spcBef>
              <a:defRPr/>
            </a:pPr>
            <a:r>
              <a:rPr lang="en-US"/>
              <a:t>Quan hệ này có thể truy xuất bằng 1 trong 2 chuỗi kết có gốc là 5</a:t>
            </a:r>
          </a:p>
          <a:p>
            <a:pPr>
              <a:spcBef>
                <a:spcPts val="0"/>
              </a:spcBef>
              <a:buFontTx/>
              <a:buNone/>
              <a:defRPr/>
            </a:pPr>
            <a:r>
              <a:rPr lang="en-US" sz="2400"/>
              <a:t>(ii). </a:t>
            </a:r>
            <a:r>
              <a:rPr lang="vi-VN" sz="2400"/>
              <a:t>5 </a:t>
            </a:r>
            <a:r>
              <a:rPr lang="vi-VN" sz="2400">
                <a:sym typeface="Wingdings"/>
              </a:rPr>
              <a:t> 3  2 và 5  2 : hiện tượng này do có sự lồng khóa giữa các quan hệ 3 – 2 và 5 – 2</a:t>
            </a:r>
            <a:endParaRPr lang="en-US" sz="2400"/>
          </a:p>
        </p:txBody>
      </p:sp>
      <p:sp>
        <p:nvSpPr>
          <p:cNvPr id="4" name="Slide Number Placeholder 3"/>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64980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a:t>Cho cấu trúc mức quan niệm: </a:t>
            </a:r>
          </a:p>
          <a:p>
            <a:pPr>
              <a:buNone/>
            </a:pPr>
            <a:r>
              <a:rPr lang="en-US"/>
              <a:t>	NhânViên(Ma_NV, HoTen_NV, Ma_P )</a:t>
            </a:r>
          </a:p>
          <a:p>
            <a:pPr>
              <a:buNone/>
            </a:pPr>
            <a:r>
              <a:rPr lang="en-US"/>
              <a:t>	Phòng (Ma_P, Ten_P)</a:t>
            </a:r>
          </a:p>
          <a:p>
            <a:pPr>
              <a:buNone/>
            </a:pPr>
            <a:r>
              <a:rPr lang="en-US"/>
              <a:t>	ĐềÁn(Ma_DA, Ten_DA, Ma_P)</a:t>
            </a:r>
          </a:p>
          <a:p>
            <a:pPr>
              <a:buNone/>
            </a:pPr>
            <a:r>
              <a:rPr lang="en-US"/>
              <a:t>	PhânCông (Ma_NV, </a:t>
            </a:r>
            <a:r>
              <a:rPr lang="en-US" smtClean="0"/>
              <a:t>Ma_DA)</a:t>
            </a:r>
          </a:p>
          <a:p>
            <a:pPr>
              <a:buNone/>
            </a:pPr>
            <a:r>
              <a:rPr lang="en-US" b="1">
                <a:solidFill>
                  <a:srgbClr val="FF0000"/>
                </a:solidFill>
              </a:rPr>
              <a:t>R</a:t>
            </a:r>
            <a:r>
              <a:rPr lang="en-US" b="1" smtClean="0">
                <a:solidFill>
                  <a:srgbClr val="FF0000"/>
                </a:solidFill>
              </a:rPr>
              <a:t>àng </a:t>
            </a:r>
            <a:r>
              <a:rPr lang="en-US" b="1">
                <a:solidFill>
                  <a:srgbClr val="FF0000"/>
                </a:solidFill>
              </a:rPr>
              <a:t>buộc: </a:t>
            </a:r>
            <a:r>
              <a:rPr lang="en-US"/>
              <a:t>Một nhân viên được phân công vào tất cả các đề án do phòng ban mà nhân viên đó trực thuộc phụ trách )</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61968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normAutofit lnSpcReduction="10000"/>
          </a:bodyPr>
          <a:lstStyle/>
          <a:p>
            <a:r>
              <a:rPr lang="en-US"/>
              <a:t>Xét cấu trúc logic sau:</a:t>
            </a:r>
          </a:p>
          <a:p>
            <a:pPr>
              <a:buNone/>
            </a:pPr>
            <a:r>
              <a:rPr lang="en-US"/>
              <a:t>		NhânViên(Ma_NV, HoTen_NV, Ma_P )</a:t>
            </a:r>
          </a:p>
          <a:p>
            <a:pPr>
              <a:buNone/>
            </a:pPr>
            <a:r>
              <a:rPr lang="en-US"/>
              <a:t>		Phòng (Ma_P, Ten_P)</a:t>
            </a:r>
          </a:p>
          <a:p>
            <a:pPr>
              <a:buNone/>
            </a:pPr>
            <a:r>
              <a:rPr lang="en-US"/>
              <a:t>		ĐềÁn_1 (Ma_DA, Ten_DA)</a:t>
            </a:r>
          </a:p>
          <a:p>
            <a:pPr>
              <a:buNone/>
            </a:pPr>
            <a:r>
              <a:rPr lang="en-US"/>
              <a:t>		PhụTrách(Ma_DA, Ma_P)</a:t>
            </a:r>
          </a:p>
          <a:p>
            <a:pPr>
              <a:buFont typeface="Wingdings" panose="05000000000000000000" pitchFamily="2" charset="2"/>
              <a:buChar char="à"/>
            </a:pPr>
            <a:r>
              <a:rPr lang="en-US">
                <a:sym typeface="Wingdings" panose="05000000000000000000" pitchFamily="2" charset="2"/>
              </a:rPr>
              <a:t>Không có quan hệ </a:t>
            </a:r>
            <a:r>
              <a:rPr lang="en-US" i="1">
                <a:sym typeface="Wingdings" panose="05000000000000000000" pitchFamily="2" charset="2"/>
              </a:rPr>
              <a:t>PhânCông</a:t>
            </a:r>
            <a:r>
              <a:rPr lang="en-US">
                <a:sym typeface="Wingdings" panose="05000000000000000000" pitchFamily="2" charset="2"/>
              </a:rPr>
              <a:t>: có bảo toàn nội dung không?</a:t>
            </a:r>
          </a:p>
          <a:p>
            <a:pPr>
              <a:buFont typeface="Wingdings" panose="05000000000000000000" pitchFamily="2" charset="2"/>
              <a:buChar char="à"/>
            </a:pPr>
            <a:r>
              <a:rPr lang="en-US"/>
              <a:t>Có bảo toàn sự truy xuất trực tiếp đến quan hệ </a:t>
            </a:r>
            <a:r>
              <a:rPr lang="en-US" i="1"/>
              <a:t>PhânCông</a:t>
            </a:r>
            <a:r>
              <a:rPr lang="en-US"/>
              <a:t> không?</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581555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3544"/>
            <a:ext cx="9940634" cy="1043895"/>
          </a:xfrm>
        </p:spPr>
        <p:txBody>
          <a:bodyPr>
            <a:normAutofit fontScale="90000"/>
          </a:bodyPr>
          <a:lstStyle/>
          <a:p>
            <a:r>
              <a:rPr lang="en-US"/>
              <a:t>6.2. Một số khái niệm trong lý thuyết đồ thị.</a:t>
            </a:r>
            <a:endParaRPr lang="en-US" dirty="0"/>
          </a:p>
        </p:txBody>
      </p:sp>
      <p:sp>
        <p:nvSpPr>
          <p:cNvPr id="3" name="Content Placeholder 2"/>
          <p:cNvSpPr>
            <a:spLocks noGrp="1"/>
          </p:cNvSpPr>
          <p:nvPr>
            <p:ph idx="1"/>
          </p:nvPr>
        </p:nvSpPr>
        <p:spPr>
          <a:xfrm>
            <a:off x="1281546" y="1755451"/>
            <a:ext cx="10162308" cy="4392705"/>
          </a:xfrm>
        </p:spPr>
        <p:txBody>
          <a:bodyPr>
            <a:noAutofit/>
          </a:bodyPr>
          <a:lstStyle/>
          <a:p>
            <a:pPr>
              <a:buFontTx/>
              <a:buNone/>
              <a:defRPr/>
            </a:pPr>
            <a:r>
              <a:rPr lang="vi-VN" sz="3200" b="1"/>
              <a:t>a) Đồ thị: Một đồ thị DT(N, C) được định nghĩa trên 1 tập nút N = {n</a:t>
            </a:r>
            <a:r>
              <a:rPr lang="vi-VN" sz="3200" b="1" baseline="-25000"/>
              <a:t>1</a:t>
            </a:r>
            <a:r>
              <a:rPr lang="vi-VN" sz="3200" b="1"/>
              <a:t>, n</a:t>
            </a:r>
            <a:r>
              <a:rPr lang="vi-VN" sz="3200" b="1" baseline="-25000"/>
              <a:t>2</a:t>
            </a:r>
            <a:r>
              <a:rPr lang="vi-VN" sz="3200" b="1"/>
              <a:t>, .., n</a:t>
            </a:r>
            <a:r>
              <a:rPr lang="vi-VN" sz="3200" b="1" baseline="-25000"/>
              <a:t>n</a:t>
            </a:r>
            <a:r>
              <a:rPr lang="vi-VN" sz="3200" b="1"/>
              <a:t>} v</a:t>
            </a:r>
            <a:r>
              <a:rPr lang="en-US" sz="3200" b="1"/>
              <a:t>à</a:t>
            </a:r>
            <a:r>
              <a:rPr lang="vi-VN" sz="3200" b="1"/>
              <a:t> 1 tập cung C = {c</a:t>
            </a:r>
            <a:r>
              <a:rPr lang="vi-VN" sz="3200" b="1" baseline="-25000"/>
              <a:t>1</a:t>
            </a:r>
            <a:r>
              <a:rPr lang="vi-VN" sz="3200" b="1"/>
              <a:t>, c</a:t>
            </a:r>
            <a:r>
              <a:rPr lang="vi-VN" sz="3200" b="1" baseline="-25000"/>
              <a:t>2</a:t>
            </a:r>
            <a:r>
              <a:rPr lang="vi-VN" sz="3200" b="1"/>
              <a:t>,.., c</a:t>
            </a:r>
            <a:r>
              <a:rPr lang="vi-VN" sz="3200" b="1" baseline="-25000"/>
              <a:t>n</a:t>
            </a:r>
            <a:r>
              <a:rPr lang="vi-VN" sz="3200" b="1"/>
              <a:t>}</a:t>
            </a:r>
          </a:p>
          <a:p>
            <a:pPr lvl="1">
              <a:defRPr/>
            </a:pPr>
            <a:r>
              <a:rPr lang="vi-VN" sz="2800"/>
              <a:t>Nếu hiện diện </a:t>
            </a:r>
            <a:r>
              <a:rPr lang="vi-VN" sz="2800">
                <a:solidFill>
                  <a:srgbClr val="FF0000"/>
                </a:solidFill>
              </a:rPr>
              <a:t>cung có hướng</a:t>
            </a:r>
            <a:r>
              <a:rPr lang="vi-VN" sz="2800"/>
              <a:t>, đó là </a:t>
            </a:r>
            <a:r>
              <a:rPr lang="vi-VN" sz="2800">
                <a:solidFill>
                  <a:srgbClr val="FF0000"/>
                </a:solidFill>
              </a:rPr>
              <a:t>đồ thị có hướng,</a:t>
            </a:r>
            <a:r>
              <a:rPr lang="vi-VN" sz="2800"/>
              <a:t> và 2 nút nối bởi 1 cung có hướng được gọi là </a:t>
            </a:r>
            <a:r>
              <a:rPr lang="vi-VN" sz="2800">
                <a:solidFill>
                  <a:srgbClr val="FF0000"/>
                </a:solidFill>
              </a:rPr>
              <a:t>nút đi</a:t>
            </a:r>
            <a:r>
              <a:rPr lang="vi-VN" sz="2800"/>
              <a:t> và </a:t>
            </a:r>
            <a:r>
              <a:rPr lang="vi-VN" sz="2800">
                <a:solidFill>
                  <a:srgbClr val="FF0000"/>
                </a:solidFill>
              </a:rPr>
              <a:t>nút đến.</a:t>
            </a:r>
          </a:p>
          <a:p>
            <a:pPr lvl="1">
              <a:defRPr/>
            </a:pPr>
            <a:r>
              <a:rPr lang="vi-VN" sz="2800"/>
              <a:t>Nếu tất cả các </a:t>
            </a:r>
            <a:r>
              <a:rPr lang="vi-VN" sz="2800">
                <a:solidFill>
                  <a:srgbClr val="FF0000"/>
                </a:solidFill>
              </a:rPr>
              <a:t>cung đều vô hướng,</a:t>
            </a:r>
            <a:r>
              <a:rPr lang="vi-VN" sz="2800"/>
              <a:t> đó là </a:t>
            </a:r>
            <a:r>
              <a:rPr lang="vi-VN" sz="2800">
                <a:solidFill>
                  <a:srgbClr val="FF0000"/>
                </a:solidFill>
              </a:rPr>
              <a:t>đồ thị vô hướng</a:t>
            </a:r>
            <a:r>
              <a:rPr lang="vi-VN" sz="2800"/>
              <a:t>, và các nút trên đồ thị đều được xem là </a:t>
            </a:r>
            <a:r>
              <a:rPr lang="vi-VN" sz="2800">
                <a:solidFill>
                  <a:srgbClr val="FF0000"/>
                </a:solidFill>
              </a:rPr>
              <a:t>nút xuất phát</a:t>
            </a:r>
            <a:r>
              <a:rPr lang="vi-VN" sz="2800" smtClean="0">
                <a:solidFill>
                  <a:srgbClr val="FF0000"/>
                </a:solidFill>
              </a:rPr>
              <a:t>.</a:t>
            </a:r>
            <a:endParaRPr lang="en-US" sz="2800" smtClean="0">
              <a:solidFill>
                <a:srgbClr val="FF0000"/>
              </a:solidFill>
            </a:endParaRPr>
          </a:p>
          <a:p>
            <a:pPr marL="0" indent="0">
              <a:buNone/>
              <a:defRPr/>
            </a:pPr>
            <a:r>
              <a:rPr lang="vi-VN" sz="3200" b="1"/>
              <a:t>b) Cung kề cận: 2 cung (c</a:t>
            </a:r>
            <a:r>
              <a:rPr lang="vi-VN" sz="3200" b="1" baseline="-25000"/>
              <a:t>1</a:t>
            </a:r>
            <a:r>
              <a:rPr lang="vi-VN" sz="3200" b="1"/>
              <a:t>, c</a:t>
            </a:r>
            <a:r>
              <a:rPr lang="vi-VN" sz="3200" b="1" baseline="-25000"/>
              <a:t>2</a:t>
            </a:r>
            <a:r>
              <a:rPr lang="vi-VN" sz="3200" b="1"/>
              <a:t>) được gọi là kế cận nhau khi:</a:t>
            </a:r>
          </a:p>
          <a:p>
            <a:pPr>
              <a:defRPr/>
            </a:pPr>
            <a:endParaRPr lang="vi-VN" sz="320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12806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3544"/>
            <a:ext cx="9940634" cy="1043895"/>
          </a:xfrm>
        </p:spPr>
        <p:txBody>
          <a:bodyPr>
            <a:normAutofit fontScale="90000"/>
          </a:bodyPr>
          <a:lstStyle/>
          <a:p>
            <a:r>
              <a:rPr lang="en-US"/>
              <a:t>6.2. Một số khái niệm trong lý thuyết đồ thị.</a:t>
            </a:r>
            <a:endParaRPr lang="en-US" dirty="0"/>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334" y="1774902"/>
            <a:ext cx="320040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Object 12"/>
          <p:cNvGraphicFramePr>
            <a:graphicFrameLocks noChangeAspect="1"/>
          </p:cNvGraphicFramePr>
          <p:nvPr>
            <p:extLst>
              <p:ext uri="{D42A27DB-BD31-4B8C-83A1-F6EECF244321}">
                <p14:modId xmlns:p14="http://schemas.microsoft.com/office/powerpoint/2010/main" val="555484204"/>
              </p:ext>
            </p:extLst>
          </p:nvPr>
        </p:nvGraphicFramePr>
        <p:xfrm>
          <a:off x="1401334" y="3197577"/>
          <a:ext cx="3330575" cy="671513"/>
        </p:xfrm>
        <a:graphic>
          <a:graphicData uri="http://schemas.openxmlformats.org/presentationml/2006/ole">
            <mc:AlternateContent xmlns:mc="http://schemas.openxmlformats.org/markup-compatibility/2006">
              <mc:Choice xmlns:v="urn:schemas-microsoft-com:vml" Requires="v">
                <p:oleObj spid="_x0000_s1041" name="Visio" r:id="rId4" imgW="2088969" imgH="367121" progId="Visio.Drawing.11">
                  <p:embed/>
                </p:oleObj>
              </mc:Choice>
              <mc:Fallback>
                <p:oleObj name="Visio" r:id="rId4" imgW="2088969" imgH="3671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334" y="3197577"/>
                        <a:ext cx="333057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17"/>
          <p:cNvPicPr>
            <a:picLocks noGrp="1" noChangeAspect="1" noChangeArrowheads="1"/>
          </p:cNvPicPr>
          <p:nvPr>
            <p:ph sz="half" idx="4294967295"/>
          </p:nvPr>
        </p:nvPicPr>
        <p:blipFill>
          <a:blip r:embed="rId6">
            <a:extLst>
              <a:ext uri="{28A0092B-C50C-407E-A947-70E740481C1C}">
                <a14:useLocalDpi xmlns:a14="http://schemas.microsoft.com/office/drawing/2010/main" val="0"/>
              </a:ext>
            </a:extLst>
          </a:blip>
          <a:srcRect/>
          <a:stretch>
            <a:fillRect/>
          </a:stretch>
        </p:blipFill>
        <p:spPr>
          <a:xfrm>
            <a:off x="1325134" y="4370534"/>
            <a:ext cx="3505200" cy="674687"/>
          </a:xfrm>
          <a:prstGeom prst="rect">
            <a:avLst/>
          </a:prstGeom>
          <a:noFill/>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134" y="5490119"/>
            <a:ext cx="35052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13"/>
          <p:cNvSpPr txBox="1">
            <a:spLocks noChangeArrowheads="1"/>
          </p:cNvSpPr>
          <p:nvPr/>
        </p:nvSpPr>
        <p:spPr bwMode="auto">
          <a:xfrm>
            <a:off x="6042100" y="1663392"/>
            <a:ext cx="54771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50000"/>
              </a:spcBef>
              <a:buChar char="•"/>
              <a:defRPr sz="2600" b="1">
                <a:solidFill>
                  <a:schemeClr val="tx2"/>
                </a:solidFill>
                <a:latin typeface="Arial" panose="020B0604020202020204" pitchFamily="34" charset="0"/>
              </a:defRPr>
            </a:lvl1pPr>
            <a:lvl2pPr>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000" b="0" baseline="0"/>
              <a:t>(c</a:t>
            </a:r>
            <a:r>
              <a:rPr lang="en-US" sz="2000" b="0" baseline="-25000"/>
              <a:t>1</a:t>
            </a:r>
            <a:r>
              <a:rPr lang="en-US" sz="2000" b="0" baseline="0"/>
              <a:t>, c</a:t>
            </a:r>
            <a:r>
              <a:rPr lang="en-US" sz="2000" b="0" baseline="-25000"/>
              <a:t>2</a:t>
            </a:r>
            <a:r>
              <a:rPr lang="en-US" sz="2000" b="0" baseline="0"/>
              <a:t>) là một dòng có gốc </a:t>
            </a:r>
            <a:r>
              <a:rPr lang="en-US" sz="2000" b="0" baseline="0" smtClean="0"/>
              <a:t>n</a:t>
            </a:r>
            <a:r>
              <a:rPr lang="en-US" sz="2000" b="0" baseline="-25000" smtClean="0"/>
              <a:t>1</a:t>
            </a:r>
          </a:p>
          <a:p>
            <a:pPr eaLnBrk="1" hangingPunct="1">
              <a:spcBef>
                <a:spcPct val="0"/>
              </a:spcBef>
              <a:buFontTx/>
              <a:buNone/>
            </a:pPr>
            <a:r>
              <a:rPr lang="en-US" sz="2000" b="0" baseline="0" smtClean="0"/>
              <a:t>(c</a:t>
            </a:r>
            <a:r>
              <a:rPr lang="en-US" sz="2000" b="0" baseline="-25000" smtClean="0"/>
              <a:t>1</a:t>
            </a:r>
            <a:r>
              <a:rPr lang="en-US" sz="2000" b="0" baseline="0"/>
              <a:t>, c</a:t>
            </a:r>
            <a:r>
              <a:rPr lang="en-US" sz="2000" b="0" baseline="-25000"/>
              <a:t>2</a:t>
            </a:r>
            <a:r>
              <a:rPr lang="en-US" sz="2000" b="0" baseline="0"/>
              <a:t>) không là một dòng có </a:t>
            </a:r>
            <a:r>
              <a:rPr lang="en-US" sz="2000" b="0" baseline="0" smtClean="0"/>
              <a:t>gốc n</a:t>
            </a:r>
            <a:r>
              <a:rPr lang="en-US" sz="2000" b="0" baseline="-25000" smtClean="0"/>
              <a:t>2</a:t>
            </a:r>
          </a:p>
          <a:p>
            <a:pPr eaLnBrk="1" hangingPunct="1">
              <a:spcBef>
                <a:spcPct val="0"/>
              </a:spcBef>
              <a:buFontTx/>
              <a:buNone/>
            </a:pPr>
            <a:r>
              <a:rPr lang="en-US" sz="2000" b="0" baseline="0" smtClean="0"/>
              <a:t>(c</a:t>
            </a:r>
            <a:r>
              <a:rPr lang="en-US" sz="2000" b="0" baseline="-25000" smtClean="0"/>
              <a:t>1</a:t>
            </a:r>
            <a:r>
              <a:rPr lang="en-US" sz="2000" b="0" baseline="0"/>
              <a:t>, c</a:t>
            </a:r>
            <a:r>
              <a:rPr lang="en-US" sz="2000" b="0" baseline="-25000"/>
              <a:t>2</a:t>
            </a:r>
            <a:r>
              <a:rPr lang="en-US" sz="2000" b="0" baseline="0"/>
              <a:t>) là một mạch đi</a:t>
            </a:r>
            <a:endParaRPr lang="en-US" sz="2000" baseline="0"/>
          </a:p>
        </p:txBody>
      </p:sp>
      <p:sp>
        <p:nvSpPr>
          <p:cNvPr id="10" name="Text Box 14"/>
          <p:cNvSpPr txBox="1">
            <a:spLocks noChangeArrowheads="1"/>
          </p:cNvSpPr>
          <p:nvPr/>
        </p:nvSpPr>
        <p:spPr bwMode="auto">
          <a:xfrm>
            <a:off x="6032807" y="3145369"/>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buChar char="•"/>
              <a:defRPr sz="2600" b="1">
                <a:solidFill>
                  <a:schemeClr val="tx2"/>
                </a:solidFill>
                <a:latin typeface="Arial" panose="020B0604020202020204" pitchFamily="34" charset="0"/>
              </a:defRPr>
            </a:lvl1pPr>
            <a:lvl2pPr>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000" b="0" baseline="0"/>
              <a:t>(c</a:t>
            </a:r>
            <a:r>
              <a:rPr lang="en-US" sz="2000" b="0" baseline="-25000"/>
              <a:t>1</a:t>
            </a:r>
            <a:r>
              <a:rPr lang="en-US" sz="2000" b="0" baseline="0"/>
              <a:t>, c</a:t>
            </a:r>
            <a:r>
              <a:rPr lang="en-US" sz="2000" b="0" baseline="-25000"/>
              <a:t>2</a:t>
            </a:r>
            <a:r>
              <a:rPr lang="en-US" sz="2000" b="0" baseline="0"/>
              <a:t>) là một dòng có gốc </a:t>
            </a:r>
            <a:r>
              <a:rPr lang="en-US" sz="2000" b="0" baseline="0" smtClean="0"/>
              <a:t>n</a:t>
            </a:r>
            <a:r>
              <a:rPr lang="en-US" sz="2000" b="0" baseline="-25000" smtClean="0"/>
              <a:t>2</a:t>
            </a:r>
          </a:p>
          <a:p>
            <a:pPr eaLnBrk="1" hangingPunct="1">
              <a:spcBef>
                <a:spcPct val="0"/>
              </a:spcBef>
              <a:buFontTx/>
              <a:buNone/>
            </a:pPr>
            <a:r>
              <a:rPr lang="en-US" sz="2000" b="0" baseline="0" smtClean="0"/>
              <a:t>(c</a:t>
            </a:r>
            <a:r>
              <a:rPr lang="en-US" sz="2000" b="0" baseline="-25000" smtClean="0"/>
              <a:t>1</a:t>
            </a:r>
            <a:r>
              <a:rPr lang="en-US" sz="2000" b="0" baseline="0"/>
              <a:t>, c</a:t>
            </a:r>
            <a:r>
              <a:rPr lang="en-US" sz="2000" b="0" baseline="-25000"/>
              <a:t>2</a:t>
            </a:r>
            <a:r>
              <a:rPr lang="en-US" sz="2000" b="0" baseline="0"/>
              <a:t>) không là một mạch đi</a:t>
            </a:r>
            <a:endParaRPr lang="en-US" sz="2000" baseline="0"/>
          </a:p>
        </p:txBody>
      </p:sp>
      <p:sp>
        <p:nvSpPr>
          <p:cNvPr id="11" name="Text Box 16"/>
          <p:cNvSpPr txBox="1">
            <a:spLocks noChangeArrowheads="1"/>
          </p:cNvSpPr>
          <p:nvPr/>
        </p:nvSpPr>
        <p:spPr bwMode="auto">
          <a:xfrm>
            <a:off x="6032807" y="4507823"/>
            <a:ext cx="48061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000" b="0" baseline="0"/>
              <a:t>(c</a:t>
            </a:r>
            <a:r>
              <a:rPr lang="en-US" sz="2000" b="0" baseline="-25000"/>
              <a:t>1</a:t>
            </a:r>
            <a:r>
              <a:rPr lang="en-US" sz="2000" b="0" baseline="0"/>
              <a:t>, c</a:t>
            </a:r>
            <a:r>
              <a:rPr lang="en-US" sz="2000" b="0" baseline="-25000"/>
              <a:t>2</a:t>
            </a:r>
            <a:r>
              <a:rPr lang="en-US" sz="2000" b="0" baseline="0"/>
              <a:t>) không là dòng của gốc nào cả</a:t>
            </a:r>
            <a:endParaRPr lang="en-US" sz="2000" b="0" baseline="-25000"/>
          </a:p>
        </p:txBody>
      </p:sp>
      <p:sp>
        <p:nvSpPr>
          <p:cNvPr id="12" name="Text Box 22"/>
          <p:cNvSpPr txBox="1">
            <a:spLocks noChangeArrowheads="1"/>
          </p:cNvSpPr>
          <p:nvPr/>
        </p:nvSpPr>
        <p:spPr bwMode="auto">
          <a:xfrm>
            <a:off x="5988203" y="5568712"/>
            <a:ext cx="4895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panose="05000000000000000000" pitchFamily="2" charset="2"/>
              <a:buChar char="ü"/>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000" b="0" baseline="0"/>
              <a:t>(c</a:t>
            </a:r>
            <a:r>
              <a:rPr lang="en-US" sz="2000" b="0" baseline="-25000"/>
              <a:t>1</a:t>
            </a:r>
            <a:r>
              <a:rPr lang="en-US" sz="2000" b="0" baseline="0"/>
              <a:t>, c</a:t>
            </a:r>
            <a:r>
              <a:rPr lang="en-US" sz="2000" b="0" baseline="-25000"/>
              <a:t>2</a:t>
            </a:r>
            <a:r>
              <a:rPr lang="en-US" sz="2000" b="0" baseline="0"/>
              <a:t>) là dòng của gốc n</a:t>
            </a:r>
            <a:r>
              <a:rPr lang="en-US" sz="2000" b="0" baseline="-25000"/>
              <a:t>1</a:t>
            </a:r>
            <a:r>
              <a:rPr lang="en-US" sz="2000" b="0" baseline="0"/>
              <a:t>, n</a:t>
            </a:r>
            <a:r>
              <a:rPr lang="en-US" sz="2000" b="0" baseline="-25000"/>
              <a:t>2</a:t>
            </a:r>
            <a:r>
              <a:rPr lang="en-US" sz="2000" b="0" baseline="0"/>
              <a:t> hoặc n</a:t>
            </a:r>
            <a:r>
              <a:rPr lang="en-US" sz="2000" b="0" baseline="-25000"/>
              <a:t>3</a:t>
            </a:r>
          </a:p>
        </p:txBody>
      </p:sp>
      <p:sp>
        <p:nvSpPr>
          <p:cNvPr id="13" name="Slide Number Placeholder 1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42745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3544"/>
            <a:ext cx="10324169" cy="1043895"/>
          </a:xfrm>
        </p:spPr>
        <p:txBody>
          <a:bodyPr>
            <a:normAutofit/>
          </a:bodyPr>
          <a:lstStyle/>
          <a:p>
            <a:r>
              <a:rPr lang="en-US"/>
              <a:t>6.2. Một số khái niệm trong lý thuyết đồ thị.</a:t>
            </a:r>
            <a:endParaRPr lang="en-US" dirty="0"/>
          </a:p>
        </p:txBody>
      </p:sp>
      <p:sp>
        <p:nvSpPr>
          <p:cNvPr id="3" name="Content Placeholder 2"/>
          <p:cNvSpPr>
            <a:spLocks noGrp="1"/>
          </p:cNvSpPr>
          <p:nvPr>
            <p:ph idx="1"/>
          </p:nvPr>
        </p:nvSpPr>
        <p:spPr/>
        <p:txBody>
          <a:bodyPr/>
          <a:lstStyle/>
          <a:p>
            <a:pPr>
              <a:buFontTx/>
              <a:buNone/>
            </a:pPr>
            <a:r>
              <a:rPr lang="en-US" b="1"/>
              <a:t>c. </a:t>
            </a:r>
            <a:r>
              <a:rPr lang="vi-VN" b="1"/>
              <a:t>Khuyên: Cung c là 1 </a:t>
            </a:r>
            <a:r>
              <a:rPr lang="vi-VN" b="1">
                <a:solidFill>
                  <a:srgbClr val="FF0000"/>
                </a:solidFill>
              </a:rPr>
              <a:t>khuyên</a:t>
            </a:r>
            <a:r>
              <a:rPr lang="vi-VN" b="1"/>
              <a:t> nếu 2 </a:t>
            </a:r>
            <a:r>
              <a:rPr lang="vi-VN" b="1">
                <a:solidFill>
                  <a:srgbClr val="FF0000"/>
                </a:solidFill>
              </a:rPr>
              <a:t>nút đi </a:t>
            </a:r>
            <a:r>
              <a:rPr lang="vi-VN" b="1"/>
              <a:t>và </a:t>
            </a:r>
            <a:r>
              <a:rPr lang="vi-VN" b="1">
                <a:solidFill>
                  <a:srgbClr val="FF0000"/>
                </a:solidFill>
              </a:rPr>
              <a:t>đến</a:t>
            </a:r>
            <a:r>
              <a:rPr lang="vi-VN" b="1"/>
              <a:t> (hoặc xuất phát) của c </a:t>
            </a:r>
            <a:r>
              <a:rPr lang="vi-VN" b="1">
                <a:solidFill>
                  <a:srgbClr val="FF0000"/>
                </a:solidFill>
              </a:rPr>
              <a:t>là một</a:t>
            </a:r>
            <a:r>
              <a:rPr lang="vi-VN" b="1"/>
              <a:t>.</a:t>
            </a:r>
          </a:p>
          <a:p>
            <a:pPr>
              <a:buFontTx/>
              <a:buNone/>
            </a:pPr>
            <a:r>
              <a:rPr lang="en-US" b="1"/>
              <a:t>d. </a:t>
            </a:r>
            <a:r>
              <a:rPr lang="vi-VN" b="1">
                <a:solidFill>
                  <a:srgbClr val="FF0000"/>
                </a:solidFill>
              </a:rPr>
              <a:t>Đường đi </a:t>
            </a:r>
            <a:r>
              <a:rPr lang="vi-VN" b="1"/>
              <a:t>trên đồ thị vô hướng: </a:t>
            </a:r>
            <a:endParaRPr lang="en-US" b="1" smtClean="0"/>
          </a:p>
          <a:p>
            <a:pPr>
              <a:buFontTx/>
              <a:buNone/>
            </a:pPr>
            <a:r>
              <a:rPr lang="en-US" b="1"/>
              <a:t>	</a:t>
            </a:r>
            <a:r>
              <a:rPr lang="en-US" b="1" smtClean="0"/>
              <a:t>	</a:t>
            </a:r>
            <a:r>
              <a:rPr lang="vi-VN" b="1" smtClean="0"/>
              <a:t>đó </a:t>
            </a:r>
            <a:r>
              <a:rPr lang="vi-VN" b="1"/>
              <a:t>là một chuỗi cung </a:t>
            </a:r>
            <a:r>
              <a:rPr lang="vi-VN" b="1">
                <a:solidFill>
                  <a:srgbClr val="FF0000"/>
                </a:solidFill>
              </a:rPr>
              <a:t>(c</a:t>
            </a:r>
            <a:r>
              <a:rPr lang="vi-VN" b="1" baseline="-25000">
                <a:solidFill>
                  <a:srgbClr val="FF0000"/>
                </a:solidFill>
              </a:rPr>
              <a:t>1</a:t>
            </a:r>
            <a:r>
              <a:rPr lang="vi-VN" b="1">
                <a:solidFill>
                  <a:srgbClr val="FF0000"/>
                </a:solidFill>
              </a:rPr>
              <a:t>, c</a:t>
            </a:r>
            <a:r>
              <a:rPr lang="vi-VN" b="1" baseline="-25000">
                <a:solidFill>
                  <a:srgbClr val="FF0000"/>
                </a:solidFill>
              </a:rPr>
              <a:t>2</a:t>
            </a:r>
            <a:r>
              <a:rPr lang="vi-VN" b="1">
                <a:solidFill>
                  <a:srgbClr val="FF0000"/>
                </a:solidFill>
              </a:rPr>
              <a:t>,.., c</a:t>
            </a:r>
            <a:r>
              <a:rPr lang="vi-VN" b="1" baseline="-25000">
                <a:solidFill>
                  <a:srgbClr val="FF0000"/>
                </a:solidFill>
              </a:rPr>
              <a:t>p</a:t>
            </a:r>
            <a:r>
              <a:rPr lang="vi-VN" b="1">
                <a:solidFill>
                  <a:srgbClr val="FF0000"/>
                </a:solidFill>
              </a:rPr>
              <a:t>)</a:t>
            </a:r>
            <a:r>
              <a:rPr lang="vi-VN" b="1"/>
              <a:t> sao cho:</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596133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252277BDF55D44A62712C76FE01A4B" ma:contentTypeVersion="2" ma:contentTypeDescription="Create a new document." ma:contentTypeScope="" ma:versionID="232ded0e2faa80a5550211ed38ba48e6">
  <xsd:schema xmlns:xsd="http://www.w3.org/2001/XMLSchema" xmlns:xs="http://www.w3.org/2001/XMLSchema" xmlns:p="http://schemas.microsoft.com/office/2006/metadata/properties" xmlns:ns2="3dc0da11-70ec-4298-bf93-0cf833d2d1f5" targetNamespace="http://schemas.microsoft.com/office/2006/metadata/properties" ma:root="true" ma:fieldsID="acb72cece1da4e46e829a6d0d7ccea72" ns2:_="">
    <xsd:import namespace="3dc0da11-70ec-4298-bf93-0cf833d2d1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da11-70ec-4298-bf93-0cf833d2d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AD3A6-CE9F-4E70-9307-D5D68A712DDB}"/>
</file>

<file path=customXml/itemProps2.xml><?xml version="1.0" encoding="utf-8"?>
<ds:datastoreItem xmlns:ds="http://schemas.openxmlformats.org/officeDocument/2006/customXml" ds:itemID="{399362E6-B5CE-4586-B000-022F0596AA5B}"/>
</file>

<file path=customXml/itemProps3.xml><?xml version="1.0" encoding="utf-8"?>
<ds:datastoreItem xmlns:ds="http://schemas.openxmlformats.org/officeDocument/2006/customXml" ds:itemID="{9043ADEA-11C6-437A-89A5-50A5B69D1735}"/>
</file>

<file path=docProps/app.xml><?xml version="1.0" encoding="utf-8"?>
<Properties xmlns="http://schemas.openxmlformats.org/officeDocument/2006/extended-properties" xmlns:vt="http://schemas.openxmlformats.org/officeDocument/2006/docPropsVTypes">
  <Template>Organic</Template>
  <TotalTime>1417</TotalTime>
  <Words>3177</Words>
  <Application>Microsoft Office PowerPoint</Application>
  <PresentationFormat>Widescreen</PresentationFormat>
  <Paragraphs>376</Paragraphs>
  <Slides>48</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Garamond</vt:lpstr>
      <vt:lpstr>Symbol</vt:lpstr>
      <vt:lpstr>Times New Roman</vt:lpstr>
      <vt:lpstr>VNI-Allegie</vt:lpstr>
      <vt:lpstr>Wingdings</vt:lpstr>
      <vt:lpstr>Organic</vt:lpstr>
      <vt:lpstr>Visio</vt:lpstr>
      <vt:lpstr>Chương 6. Thiết kế CSDL ở mức logic</vt:lpstr>
      <vt:lpstr>Nội dung</vt:lpstr>
      <vt:lpstr>6.1. Mục tiêu</vt:lpstr>
      <vt:lpstr>6.1. Mục tiêu</vt:lpstr>
      <vt:lpstr>Ví dụ</vt:lpstr>
      <vt:lpstr>Ví dụ</vt:lpstr>
      <vt:lpstr>6.2. Một số khái niệm trong lý thuyết đồ thị.</vt:lpstr>
      <vt:lpstr>6.2. Một số khái niệm trong lý thuyết đồ thị.</vt:lpstr>
      <vt:lpstr>6.2. Một số khái niệm trong lý thuyết đồ thị.</vt:lpstr>
      <vt:lpstr>6.2. Một số khái niệm trong lý thuyết đồ thị.</vt:lpstr>
      <vt:lpstr>6.2. Một số khái niệm trong lý thuyết đồ thị.</vt:lpstr>
      <vt:lpstr>6.2. Một số khái niệm trong lý thuyết đồ thị.</vt:lpstr>
      <vt:lpstr>6.2. Một số khái niệm trong lý thuyết đồ thị.</vt:lpstr>
      <vt:lpstr>6.3. Đồ thị con đường truy xuất.</vt:lpstr>
      <vt:lpstr>6.3. Đồ thị con đường truy xuất.</vt:lpstr>
      <vt:lpstr>6.3. Đồ thị con đường truy xuất.</vt:lpstr>
      <vt:lpstr>6.3. Đồ thị con đường truy xuất (ví dụ).</vt:lpstr>
      <vt:lpstr>6.3. Đồ thị con đường truy xuất (ví dụ).</vt:lpstr>
      <vt:lpstr>6.4. Đồ thị quan hệ</vt:lpstr>
      <vt:lpstr>6.4. Đồ thị quan hệ</vt:lpstr>
      <vt:lpstr>6.4. Đồ thị quan hệ</vt:lpstr>
      <vt:lpstr>6.4. Đồ thị quan hệ</vt:lpstr>
      <vt:lpstr>6.5. Biến đổi đồ thị con đường truy xuất thô sang đồ thị quan hệ, và ngược lại</vt:lpstr>
      <vt:lpstr>6.5. Biến đổi đồ thị con đường truy xuất thô sang đồ thị quan hệ và ngược lại</vt:lpstr>
      <vt:lpstr>6.5. Biến đổi từ đồ thị quan hệ sang đồ thị con đường truy xuất thô</vt:lpstr>
      <vt:lpstr>6.5. Biến đổi từ đồ thị quan hệ sang đồ thị con đường truy xuất thô</vt:lpstr>
      <vt:lpstr>6.6. Chuỗi kết trên đồ thị</vt:lpstr>
      <vt:lpstr>6.6. Chuỗi kết trên đồ thị </vt:lpstr>
      <vt:lpstr>6.6. Chuỗi kết trên đồ thị</vt:lpstr>
      <vt:lpstr>6.6. Chuỗi kết trên đồ thị</vt:lpstr>
      <vt:lpstr>6.6. Chuỗi kết trên đồ thị</vt:lpstr>
      <vt:lpstr>6.6. Chuỗi kết trên đồ thị</vt:lpstr>
      <vt:lpstr>6.7. Thuật toán biểu diễn cấu trúc CSDL quan hệ sang đồ thị quan hệ</vt:lpstr>
      <vt:lpstr>Thuật toán</vt:lpstr>
      <vt:lpstr>Thuật toán (tt)</vt:lpstr>
      <vt:lpstr>Thuật toán (tt)</vt:lpstr>
      <vt:lpstr>Thuật toán (tt)</vt:lpstr>
      <vt:lpstr>Thuật toán (tt)</vt:lpstr>
      <vt:lpstr>Thuật toán (tt)</vt:lpstr>
      <vt:lpstr>Thuật toán (tt)</vt:lpstr>
      <vt:lpstr>Thuật toán (tt)</vt:lpstr>
      <vt:lpstr>Ví dụ</vt:lpstr>
      <vt:lpstr>Ví dụ (tt)</vt:lpstr>
      <vt:lpstr>Ví dụ</vt:lpstr>
      <vt:lpstr>Ví dụ</vt:lpstr>
      <vt:lpstr>Ví dụ</vt:lpstr>
      <vt:lpstr>Ví dụ</vt:lpstr>
      <vt:lpstr>Nhận xét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nâng cao</dc:title>
  <dc:creator>Windows User</dc:creator>
  <cp:lastModifiedBy>Windows User</cp:lastModifiedBy>
  <cp:revision>57</cp:revision>
  <dcterms:created xsi:type="dcterms:W3CDTF">2018-12-22T08:13:35Z</dcterms:created>
  <dcterms:modified xsi:type="dcterms:W3CDTF">2019-04-23T16:16:07Z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0x01010077252277BDF55D44A62712C76FE01A4B</vt:lpwstr>
  </property>
</Properties>
</file>