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4"/>
  </p:sldMasterIdLst>
  <p:notesMasterIdLst>
    <p:notesMasterId r:id="rId37"/>
  </p:notesMasterIdLst>
  <p:sldIdLst>
    <p:sldId id="256" r:id="rId5"/>
    <p:sldId id="258" r:id="rId6"/>
    <p:sldId id="259" r:id="rId7"/>
    <p:sldId id="262" r:id="rId8"/>
    <p:sldId id="260" r:id="rId9"/>
    <p:sldId id="261" r:id="rId10"/>
    <p:sldId id="263" r:id="rId11"/>
    <p:sldId id="264" r:id="rId12"/>
    <p:sldId id="266" r:id="rId13"/>
    <p:sldId id="267" r:id="rId14"/>
    <p:sldId id="265" r:id="rId15"/>
    <p:sldId id="268" r:id="rId16"/>
    <p:sldId id="269" r:id="rId17"/>
    <p:sldId id="270" r:id="rId18"/>
    <p:sldId id="271" r:id="rId19"/>
    <p:sldId id="280" r:id="rId20"/>
    <p:sldId id="281" r:id="rId21"/>
    <p:sldId id="288" r:id="rId22"/>
    <p:sldId id="287" r:id="rId23"/>
    <p:sldId id="282" r:id="rId24"/>
    <p:sldId id="283" r:id="rId25"/>
    <p:sldId id="284" r:id="rId26"/>
    <p:sldId id="285" r:id="rId27"/>
    <p:sldId id="286" r:id="rId28"/>
    <p:sldId id="279" r:id="rId29"/>
    <p:sldId id="272" r:id="rId30"/>
    <p:sldId id="275" r:id="rId31"/>
    <p:sldId id="276" r:id="rId32"/>
    <p:sldId id="277" r:id="rId33"/>
    <p:sldId id="278" r:id="rId34"/>
    <p:sldId id="273" r:id="rId35"/>
    <p:sldId id="274" r:id="rId36"/>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068" autoAdjust="0"/>
  </p:normalViewPr>
  <p:slideViewPr>
    <p:cSldViewPr snapToGrid="0">
      <p:cViewPr varScale="1">
        <p:scale>
          <a:sx n="57" d="100"/>
          <a:sy n="57" d="100"/>
        </p:scale>
        <p:origin x="16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7B6CC88-9DAA-44B2-A76F-0981176B7905}" type="datetimeFigureOut">
              <a:rPr lang="en-US" smtClean="0"/>
              <a:t>11/30/2021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943178-19F9-4766-B3C5-0CE1B1C8DE71}" type="slidenum">
              <a:rPr lang="en-US" smtClean="0"/>
              <a:t>‹#›</a:t>
            </a:fld>
            <a:endParaRPr lang="en-US"/>
          </a:p>
        </p:txBody>
      </p:sp>
    </p:spTree>
    <p:extLst>
      <p:ext uri="{BB962C8B-B14F-4D97-AF65-F5344CB8AC3E}">
        <p14:creationId xmlns:p14="http://schemas.microsoft.com/office/powerpoint/2010/main" val="3870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a:t>
            </a:fld>
            <a:endParaRPr lang="en-US"/>
          </a:p>
        </p:txBody>
      </p:sp>
    </p:spTree>
    <p:extLst>
      <p:ext uri="{BB962C8B-B14F-4D97-AF65-F5344CB8AC3E}">
        <p14:creationId xmlns:p14="http://schemas.microsoft.com/office/powerpoint/2010/main" val="408778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Giả sử, một khách hàng cần một thiết kế cơ sở dữ liệu cho trang blog của anh ta, và dưới đây, bạn xem các điểm khác nhau giữa thiết kế Schema của RDBMS và MongoDB. Website này có các yêu cầu sau:</a:t>
            </a:r>
          </a:p>
          <a:p>
            <a:r>
              <a:rPr lang="vi-VN" sz="1200" b="0" i="0" kern="1200">
                <a:solidFill>
                  <a:schemeClr val="tx1"/>
                </a:solidFill>
                <a:effectLst/>
                <a:latin typeface="+mn-lt"/>
                <a:ea typeface="+mn-ea"/>
                <a:cs typeface="+mn-cs"/>
              </a:rPr>
              <a:t>Mỗi post có tiêu đề, miêu tả và Url duy nhất.</a:t>
            </a:r>
          </a:p>
          <a:p>
            <a:r>
              <a:rPr lang="vi-VN" sz="1200" b="0" i="0" kern="1200">
                <a:solidFill>
                  <a:schemeClr val="tx1"/>
                </a:solidFill>
                <a:effectLst/>
                <a:latin typeface="+mn-lt"/>
                <a:ea typeface="+mn-ea"/>
                <a:cs typeface="+mn-cs"/>
              </a:rPr>
              <a:t>Mỗi post có thể có một hoặc nhiều tags.</a:t>
            </a:r>
          </a:p>
          <a:p>
            <a:r>
              <a:rPr lang="vi-VN" sz="1200" b="0" i="0" kern="1200">
                <a:solidFill>
                  <a:schemeClr val="tx1"/>
                </a:solidFill>
                <a:effectLst/>
                <a:latin typeface="+mn-lt"/>
                <a:ea typeface="+mn-ea"/>
                <a:cs typeface="+mn-cs"/>
              </a:rPr>
              <a:t>Mỗi post có tên người đăng và tổng số like.</a:t>
            </a:r>
          </a:p>
          <a:p>
            <a:r>
              <a:rPr lang="vi-VN" sz="1200" b="0" i="0" kern="1200">
                <a:solidFill>
                  <a:schemeClr val="tx1"/>
                </a:solidFill>
                <a:effectLst/>
                <a:latin typeface="+mn-lt"/>
                <a:ea typeface="+mn-ea"/>
                <a:cs typeface="+mn-cs"/>
              </a:rPr>
              <a:t>Mỗi post có các comment được cung cấp bởi người dùng cùng với tên, thông điệp, thời gian, và like của họ.</a:t>
            </a:r>
          </a:p>
          <a:p>
            <a:r>
              <a:rPr lang="vi-VN" sz="1200" b="0" i="0" kern="1200">
                <a:solidFill>
                  <a:schemeClr val="tx1"/>
                </a:solidFill>
                <a:effectLst/>
                <a:latin typeface="+mn-lt"/>
                <a:ea typeface="+mn-ea"/>
                <a:cs typeface="+mn-cs"/>
              </a:rPr>
              <a:t>Trên mỗi post, có thể có 0 hoặc nhiều comment.</a:t>
            </a:r>
          </a:p>
          <a:p>
            <a:r>
              <a:rPr lang="en-US" sz="1200" b="0" i="0" kern="1200">
                <a:solidFill>
                  <a:schemeClr val="tx1"/>
                </a:solidFill>
                <a:effectLst/>
                <a:latin typeface="+mn-lt"/>
                <a:ea typeface="+mn-ea"/>
                <a:cs typeface="+mn-cs"/>
              </a:rPr>
              <a:t>Vì thế trong khi hiển thị dữ liệu, trong RDBMS bạn cần kết hợp ba bảng và trong MongoDB sẽ chỉ cần hiển thị từ một Collection.</a:t>
            </a:r>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27</a:t>
            </a:fld>
            <a:endParaRPr lang="en-US"/>
          </a:p>
        </p:txBody>
      </p:sp>
    </p:spTree>
    <p:extLst>
      <p:ext uri="{BB962C8B-B14F-4D97-AF65-F5344CB8AC3E}">
        <p14:creationId xmlns:p14="http://schemas.microsoft.com/office/powerpoint/2010/main" val="191778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Tại</a:t>
            </a:r>
            <a:r>
              <a:rPr lang="en-US" dirty="0"/>
              <a:t> </a:t>
            </a:r>
            <a:r>
              <a:rPr lang="en-US" dirty="0" err="1"/>
              <a:t>sao</a:t>
            </a:r>
            <a:r>
              <a:rPr lang="en-US" dirty="0"/>
              <a:t> </a:t>
            </a:r>
            <a:r>
              <a:rPr lang="en-US" dirty="0" err="1"/>
              <a:t>công</a:t>
            </a:r>
            <a:r>
              <a:rPr lang="en-US" dirty="0"/>
              <a:t> </a:t>
            </a:r>
            <a:r>
              <a:rPr lang="en-US" dirty="0" err="1"/>
              <a:t>nghệ</a:t>
            </a:r>
            <a:r>
              <a:rPr lang="en-US" dirty="0"/>
              <a:t> XML </a:t>
            </a:r>
            <a:r>
              <a:rPr lang="en-US" dirty="0" err="1"/>
              <a:t>xuất</a:t>
            </a:r>
            <a:r>
              <a:rPr lang="en-US" dirty="0"/>
              <a:t> </a:t>
            </a:r>
            <a:r>
              <a:rPr lang="en-US" dirty="0" err="1"/>
              <a:t>hiện</a:t>
            </a:r>
            <a:r>
              <a:rPr lang="en-US" dirty="0"/>
              <a:t>? </a:t>
            </a:r>
            <a:r>
              <a:rPr lang="en-US" dirty="0" err="1"/>
              <a:t>Nhằm</a:t>
            </a:r>
            <a:r>
              <a:rPr lang="en-US" dirty="0"/>
              <a:t> </a:t>
            </a:r>
            <a:r>
              <a:rPr lang="en-US" dirty="0" err="1"/>
              <a:t>giải</a:t>
            </a:r>
            <a:r>
              <a:rPr lang="en-US" baseline="0" dirty="0"/>
              <a:t> </a:t>
            </a:r>
            <a:r>
              <a:rPr lang="en-US" baseline="0" dirty="0" err="1"/>
              <a:t>quyết</a:t>
            </a:r>
            <a:r>
              <a:rPr lang="en-US" baseline="0" dirty="0"/>
              <a:t> </a:t>
            </a:r>
            <a:r>
              <a:rPr lang="en-US" baseline="0" dirty="0" err="1"/>
              <a:t>những</a:t>
            </a:r>
            <a:r>
              <a:rPr lang="en-US" baseline="0" dirty="0"/>
              <a:t> </a:t>
            </a:r>
            <a:r>
              <a:rPr lang="en-US" baseline="0" dirty="0" err="1"/>
              <a:t>bài</a:t>
            </a:r>
            <a:r>
              <a:rPr lang="en-US" baseline="0" dirty="0"/>
              <a:t> </a:t>
            </a:r>
            <a:r>
              <a:rPr lang="en-US" baseline="0" dirty="0" err="1"/>
              <a:t>toán</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và</a:t>
            </a:r>
            <a:r>
              <a:rPr lang="en-US" baseline="0" dirty="0"/>
              <a:t> </a:t>
            </a:r>
            <a:r>
              <a:rPr lang="en-US" baseline="0" dirty="0" err="1"/>
              <a:t>mô</a:t>
            </a:r>
            <a:r>
              <a:rPr lang="en-US" baseline="0" dirty="0"/>
              <a:t> </a:t>
            </a:r>
            <a:r>
              <a:rPr lang="en-US" baseline="0" dirty="0" err="1"/>
              <a:t>tả</a:t>
            </a:r>
            <a:r>
              <a:rPr lang="en-US" baseline="0" dirty="0"/>
              <a:t> </a:t>
            </a:r>
            <a:r>
              <a:rPr lang="en-US" baseline="0" dirty="0" err="1"/>
              <a:t>dữ</a:t>
            </a:r>
            <a:r>
              <a:rPr lang="en-US" baseline="0" dirty="0"/>
              <a:t> </a:t>
            </a:r>
            <a:r>
              <a:rPr lang="en-US" baseline="0" dirty="0" err="1"/>
              <a:t>liệu</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XML </a:t>
            </a:r>
            <a:r>
              <a:rPr lang="en-US" dirty="0" err="1"/>
              <a:t>có</a:t>
            </a:r>
            <a:r>
              <a:rPr lang="en-US" dirty="0"/>
              <a:t> </a:t>
            </a:r>
            <a:r>
              <a:rPr lang="en-US" dirty="0" err="1"/>
              <a:t>ưu</a:t>
            </a:r>
            <a:r>
              <a:rPr lang="en-US" dirty="0"/>
              <a:t> </a:t>
            </a:r>
            <a:r>
              <a:rPr lang="en-US" dirty="0" err="1"/>
              <a:t>điểm</a:t>
            </a:r>
            <a:r>
              <a:rPr lang="en-US" dirty="0"/>
              <a:t> </a:t>
            </a:r>
            <a:r>
              <a:rPr lang="en-US" dirty="0" err="1"/>
              <a:t>gì</a:t>
            </a:r>
            <a:r>
              <a:rPr lang="en-US" dirty="0"/>
              <a:t>? </a:t>
            </a:r>
            <a:r>
              <a:rPr lang="en-US" dirty="0" err="1"/>
              <a:t>Mô</a:t>
            </a:r>
            <a:r>
              <a:rPr lang="en-US" baseline="0" dirty="0"/>
              <a:t> </a:t>
            </a:r>
            <a:r>
              <a:rPr lang="en-US" baseline="0" dirty="0" err="1"/>
              <a:t>tả</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rất</a:t>
            </a:r>
            <a:r>
              <a:rPr lang="en-US" baseline="0" dirty="0"/>
              <a:t> </a:t>
            </a:r>
            <a:r>
              <a:rPr lang="en-US" baseline="0" dirty="0" err="1"/>
              <a:t>thực</a:t>
            </a:r>
            <a:r>
              <a:rPr lang="en-US" baseline="0" dirty="0"/>
              <a:t> </a:t>
            </a:r>
            <a:r>
              <a:rPr lang="en-US" baseline="0" dirty="0" err="1"/>
              <a:t>tế</a:t>
            </a:r>
            <a:r>
              <a:rPr lang="en-US" baseline="0" dirty="0"/>
              <a:t> </a:t>
            </a:r>
            <a:r>
              <a:rPr lang="en-US" baseline="0" dirty="0" err="1"/>
              <a:t>rất</a:t>
            </a:r>
            <a:r>
              <a:rPr lang="en-US" baseline="0" dirty="0"/>
              <a:t> </a:t>
            </a:r>
            <a:r>
              <a:rPr lang="en-US" baseline="0" dirty="0" err="1"/>
              <a:t>chân</a:t>
            </a:r>
            <a:r>
              <a:rPr lang="en-US" baseline="0" dirty="0"/>
              <a:t> </a:t>
            </a:r>
            <a:r>
              <a:rPr lang="en-US" baseline="0" dirty="0" err="1"/>
              <a:t>thực</a:t>
            </a:r>
            <a:r>
              <a:rPr lang="en-US" baseline="0" dirty="0"/>
              <a:t>, </a:t>
            </a:r>
            <a:r>
              <a:rPr lang="en-US" baseline="0" dirty="0" err="1"/>
              <a:t>rất</a:t>
            </a:r>
            <a:r>
              <a:rPr lang="en-US" baseline="0" dirty="0"/>
              <a:t> </a:t>
            </a:r>
            <a:r>
              <a:rPr lang="en-US" baseline="0" dirty="0" err="1"/>
              <a:t>gần</a:t>
            </a:r>
            <a:r>
              <a:rPr lang="en-US" baseline="0" dirty="0"/>
              <a:t> </a:t>
            </a:r>
            <a:r>
              <a:rPr lang="en-US" baseline="0" dirty="0" err="1"/>
              <a:t>với</a:t>
            </a:r>
            <a:r>
              <a:rPr lang="en-US" baseline="0" dirty="0"/>
              <a:t> </a:t>
            </a:r>
            <a:r>
              <a:rPr lang="en-US" baseline="0" dirty="0" err="1"/>
              <a:t>thực</a:t>
            </a:r>
            <a:r>
              <a:rPr lang="en-US" baseline="0" dirty="0"/>
              <a:t> </a:t>
            </a:r>
            <a:r>
              <a:rPr lang="en-US" baseline="0" dirty="0" err="1"/>
              <a:t>tế</a:t>
            </a:r>
            <a:endParaRPr lang="en-US" dirty="0"/>
          </a:p>
          <a:p>
            <a:r>
              <a:rPr lang="en-US" dirty="0" err="1"/>
              <a:t>Tại</a:t>
            </a:r>
            <a:r>
              <a:rPr lang="en-US" baseline="0" dirty="0"/>
              <a:t> </a:t>
            </a:r>
            <a:r>
              <a:rPr lang="en-US" baseline="0" dirty="0" err="1"/>
              <a:t>sao</a:t>
            </a:r>
            <a:r>
              <a:rPr lang="en-US" baseline="0" dirty="0"/>
              <a:t> </a:t>
            </a:r>
            <a:r>
              <a:rPr lang="en-US" baseline="0" dirty="0" err="1"/>
              <a:t>chúng</a:t>
            </a:r>
            <a:r>
              <a:rPr lang="en-US" baseline="0" dirty="0"/>
              <a:t> ta </a:t>
            </a:r>
            <a:r>
              <a:rPr lang="en-US" baseline="0" dirty="0" err="1"/>
              <a:t>có</a:t>
            </a:r>
            <a:r>
              <a:rPr lang="en-US" baseline="0" dirty="0"/>
              <a:t> database </a:t>
            </a:r>
            <a:r>
              <a:rPr lang="en-US" baseline="0" dirty="0" err="1"/>
              <a:t>chúng</a:t>
            </a:r>
            <a:r>
              <a:rPr lang="en-US" baseline="0" dirty="0"/>
              <a:t> ta </a:t>
            </a:r>
            <a:r>
              <a:rPr lang="en-US" baseline="0" dirty="0" err="1"/>
              <a:t>lại</a:t>
            </a:r>
            <a:r>
              <a:rPr lang="en-US" baseline="0" dirty="0"/>
              <a:t> </a:t>
            </a:r>
            <a:r>
              <a:rPr lang="en-US" baseline="0" dirty="0" err="1"/>
              <a:t>cần</a:t>
            </a:r>
            <a:r>
              <a:rPr lang="en-US" baseline="0" dirty="0"/>
              <a:t> </a:t>
            </a:r>
            <a:r>
              <a:rPr lang="en-US" baseline="0" dirty="0" err="1"/>
              <a:t>có</a:t>
            </a:r>
            <a:r>
              <a:rPr lang="en-US" baseline="0" dirty="0"/>
              <a:t> XML </a:t>
            </a:r>
            <a:r>
              <a:rPr lang="en-US" baseline="0" dirty="0" err="1"/>
              <a:t>để</a:t>
            </a:r>
            <a:r>
              <a:rPr lang="en-US" baseline="0" dirty="0"/>
              <a:t> </a:t>
            </a:r>
            <a:r>
              <a:rPr lang="en-US" baseline="0" dirty="0" err="1"/>
              <a:t>lưu</a:t>
            </a:r>
            <a:r>
              <a:rPr lang="en-US" baseline="0" dirty="0"/>
              <a:t> </a:t>
            </a:r>
            <a:r>
              <a:rPr lang="en-US" baseline="0" dirty="0" err="1"/>
              <a:t>trữ</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vì</a:t>
            </a:r>
            <a:r>
              <a:rPr lang="en-US" baseline="0" dirty="0"/>
              <a:t> database </a:t>
            </a:r>
            <a:r>
              <a:rPr lang="en-US" baseline="0" dirty="0" err="1"/>
              <a:t>rất</a:t>
            </a:r>
            <a:r>
              <a:rPr lang="en-US" baseline="0" dirty="0"/>
              <a:t> </a:t>
            </a:r>
            <a:r>
              <a:rPr lang="en-US" baseline="0" dirty="0" err="1"/>
              <a:t>lớn</a:t>
            </a:r>
            <a:r>
              <a:rPr lang="en-US" baseline="0" dirty="0"/>
              <a:t> </a:t>
            </a:r>
            <a:r>
              <a:rPr lang="en-US" baseline="0" dirty="0" err="1"/>
              <a:t>chính</a:t>
            </a:r>
            <a:r>
              <a:rPr lang="en-US" baseline="0" dirty="0"/>
              <a:t> </a:t>
            </a:r>
            <a:r>
              <a:rPr lang="en-US" baseline="0" dirty="0" err="1"/>
              <a:t>vì</a:t>
            </a:r>
            <a:r>
              <a:rPr lang="en-US" baseline="0" dirty="0"/>
              <a:t> </a:t>
            </a:r>
            <a:r>
              <a:rPr lang="en-US" baseline="0" dirty="0" err="1"/>
              <a:t>vậy</a:t>
            </a:r>
            <a:r>
              <a:rPr lang="en-US" baseline="0" dirty="0"/>
              <a:t> </a:t>
            </a:r>
            <a:r>
              <a:rPr lang="en-US" baseline="0" dirty="0" err="1"/>
              <a:t>ko</a:t>
            </a:r>
            <a:r>
              <a:rPr lang="en-US" baseline="0" dirty="0"/>
              <a:t> </a:t>
            </a:r>
            <a:r>
              <a:rPr lang="en-US" baseline="0" dirty="0" err="1"/>
              <a:t>tiên</a:t>
            </a:r>
            <a:r>
              <a:rPr lang="en-US" baseline="0" dirty="0"/>
              <a:t> </a:t>
            </a:r>
            <a:r>
              <a:rPr lang="en-US" baseline="0" dirty="0" err="1"/>
              <a:t>lợi</a:t>
            </a:r>
            <a:r>
              <a:rPr lang="en-US" baseline="0" dirty="0"/>
              <a:t> </a:t>
            </a:r>
            <a:r>
              <a:rPr lang="en-US" baseline="0" dirty="0" err="1"/>
              <a:t>để</a:t>
            </a:r>
            <a:r>
              <a:rPr lang="en-US" baseline="0" dirty="0"/>
              <a:t> </a:t>
            </a:r>
            <a:r>
              <a:rPr lang="en-US" baseline="0" dirty="0" err="1"/>
              <a:t>thao</a:t>
            </a:r>
            <a:r>
              <a:rPr lang="en-US" baseline="0" dirty="0"/>
              <a:t> </a:t>
            </a:r>
            <a:r>
              <a:rPr lang="en-US" baseline="0" dirty="0" err="1"/>
              <a:t>tác</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khác</a:t>
            </a:r>
            <a:r>
              <a:rPr lang="en-US" baseline="0" dirty="0"/>
              <a:t> </a:t>
            </a:r>
            <a:r>
              <a:rPr lang="en-US" baseline="0" dirty="0" err="1"/>
              <a:t>nhau</a:t>
            </a:r>
            <a:r>
              <a:rPr lang="en-US" baseline="0" dirty="0"/>
              <a:t> </a:t>
            </a:r>
            <a:r>
              <a:rPr lang="en-US" baseline="0" dirty="0" err="1"/>
              <a:t>về</a:t>
            </a:r>
            <a:r>
              <a:rPr lang="en-US" baseline="0" dirty="0"/>
              <a:t> </a:t>
            </a:r>
            <a:r>
              <a:rPr lang="en-US" baseline="0" dirty="0" err="1"/>
              <a:t>công</a:t>
            </a:r>
            <a:r>
              <a:rPr lang="en-US" baseline="0" dirty="0"/>
              <a:t> </a:t>
            </a:r>
            <a:r>
              <a:rPr lang="en-US" baseline="0" dirty="0" err="1"/>
              <a:t>nghệ</a:t>
            </a:r>
            <a:r>
              <a:rPr lang="en-US" baseline="0" dirty="0"/>
              <a:t>. </a:t>
            </a:r>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4</a:t>
            </a:fld>
            <a:endParaRPr lang="en-US"/>
          </a:p>
        </p:txBody>
      </p:sp>
    </p:spTree>
    <p:extLst>
      <p:ext uri="{BB962C8B-B14F-4D97-AF65-F5344CB8AC3E}">
        <p14:creationId xmlns:p14="http://schemas.microsoft.com/office/powerpoint/2010/main" val="25094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Memcached  là một hệ thống lưu trữ bản sao các đối tượng (objects) và dữ liệu được truy cập nhiều lần để tăng tốc độc truy xuất. Mục đích chính của nó là để tăng tốc độ ứng dụng web bằng cách truy vấn cơ sở dữ liệu bộ nhớ đệm, nội dung, hoặc kết quả tính toán khác.</a:t>
            </a:r>
            <a:endParaRPr lang="en-US" dirty="0"/>
          </a:p>
          <a:p>
            <a:r>
              <a:rPr lang="vi-VN" dirty="0"/>
              <a:t>-&gt; Trong thời gian dài </a:t>
            </a:r>
            <a:r>
              <a:rPr lang="en-US" dirty="0"/>
              <a:t>(</a:t>
            </a:r>
            <a:r>
              <a:rPr lang="en-US" dirty="0" err="1"/>
              <a:t>và</a:t>
            </a:r>
            <a:r>
              <a:rPr lang="en-US" baseline="0" dirty="0"/>
              <a:t> </a:t>
            </a:r>
            <a:r>
              <a:rPr lang="vi-VN" dirty="0"/>
              <a:t>cho đến ngày nay), các nhà cung cấp cơ sở dữ liệu quan hệ lớn như Oracle, IBM, Sybase và một mức độ thấp hơn Microsoft là nền tảng chính c</a:t>
            </a:r>
            <a:r>
              <a:rPr lang="en-US" dirty="0"/>
              <a:t>ho</a:t>
            </a:r>
            <a:r>
              <a:rPr lang="en-US" baseline="0" dirty="0"/>
              <a:t> </a:t>
            </a:r>
            <a:r>
              <a:rPr lang="en-US" baseline="0" dirty="0" err="1"/>
              <a:t>việc</a:t>
            </a:r>
            <a:r>
              <a:rPr lang="vi-VN" dirty="0"/>
              <a:t> lưu trữ dữ liệu.</a:t>
            </a:r>
          </a:p>
          <a:p>
            <a:r>
              <a:rPr lang="vi-VN" dirty="0"/>
              <a:t>-&gt; Trong thời kỳ bùng nổ Internet, các công ty khởi nghiệp đang tìm kiếm các lựa chọn thay thế RDBMS chi phí thấp đã chuyển sang MySQL và PostgreQuery.</a:t>
            </a:r>
            <a:endParaRPr lang="en-US" dirty="0"/>
          </a:p>
          <a:p>
            <a:r>
              <a:rPr lang="en-US" dirty="0">
                <a:sym typeface="Wingdings" panose="05000000000000000000" pitchFamily="2" charset="2"/>
              </a:rPr>
              <a:t></a:t>
            </a:r>
            <a:r>
              <a:rPr lang="vi-VN" dirty="0"/>
              <a:t>"Hiệu ứng Slashdot" xảy ra khi một trang web phổ biến</a:t>
            </a:r>
            <a:r>
              <a:rPr lang="en-US" dirty="0"/>
              <a:t> (</a:t>
            </a:r>
            <a:r>
              <a:rPr lang="en-US" dirty="0" err="1"/>
              <a:t>nhiều</a:t>
            </a:r>
            <a:r>
              <a:rPr lang="en-US" baseline="0" dirty="0"/>
              <a:t> </a:t>
            </a:r>
            <a:r>
              <a:rPr lang="en-US" baseline="0" dirty="0" err="1"/>
              <a:t>người</a:t>
            </a:r>
            <a:r>
              <a:rPr lang="en-US" baseline="0" dirty="0"/>
              <a:t> </a:t>
            </a:r>
            <a:r>
              <a:rPr lang="en-US" baseline="0" dirty="0" err="1"/>
              <a:t>dùng</a:t>
            </a:r>
            <a:r>
              <a:rPr lang="en-US" dirty="0"/>
              <a:t>)</a:t>
            </a:r>
            <a:r>
              <a:rPr lang="vi-VN" dirty="0"/>
              <a:t> liên kết đến một trang web nhỏ hơn, khiến lưu lượng truy cập tăng mạnh.</a:t>
            </a:r>
          </a:p>
          <a:p>
            <a:r>
              <a:rPr lang="vi-VN" dirty="0"/>
              <a:t>-&gt; Kết nối RDBMS của bạn với một ứng dụng dựa trên web là một công thức gây đau đầu, về bản chất chúng là OLTP. Có thể có hàng trăm ngàn du khách trong một khoảng thời gian ngắn.</a:t>
            </a:r>
          </a:p>
          <a:p>
            <a:r>
              <a:rPr lang="vi-VN" dirty="0"/>
              <a:t>-&gt; Để giảm thiểu, bắt đầu trước RDBMS với bộ đệm chỉ đọc như memcache để giảm tải một lượng đáng kể lưu lượng đọc.</a:t>
            </a:r>
          </a:p>
          <a:p>
            <a:r>
              <a:rPr lang="vi-VN" dirty="0"/>
              <a:t>-&gt; Khi các bộ dữ liệu phát triển, mô hình memcache / MySQL đơn giản (dành cho các công ty khởi nghiệp có chi phí thấp hơn) bắt đầu trở nên có vấn đề.</a:t>
            </a:r>
            <a:endParaRPr lang="en-US" dirty="0"/>
          </a:p>
          <a:p>
            <a:r>
              <a:rPr lang="en-US" dirty="0" err="1"/>
              <a:t>Mở</a:t>
            </a:r>
            <a:r>
              <a:rPr lang="en-US" baseline="0" dirty="0"/>
              <a:t> </a:t>
            </a:r>
            <a:r>
              <a:rPr lang="en-US" baseline="0" dirty="0" err="1"/>
              <a:t>rộng</a:t>
            </a:r>
            <a:r>
              <a:rPr lang="en-US" baseline="0" dirty="0"/>
              <a:t> </a:t>
            </a:r>
            <a:r>
              <a:rPr lang="en-US" baseline="0" dirty="0" err="1"/>
              <a:t>dữ</a:t>
            </a:r>
            <a:r>
              <a:rPr lang="en-US" baseline="0" dirty="0"/>
              <a:t> </a:t>
            </a:r>
            <a:r>
              <a:rPr lang="en-US" baseline="0" dirty="0" err="1"/>
              <a:t>liệu</a:t>
            </a:r>
            <a:endParaRPr lang="en-US" baseline="0" dirty="0"/>
          </a:p>
          <a:p>
            <a:endParaRPr lang="en-US" dirty="0"/>
          </a:p>
          <a:p>
            <a:r>
              <a:rPr lang="vi-VN" dirty="0"/>
              <a:t>-&gt; </a:t>
            </a:r>
            <a:r>
              <a:rPr lang="en-US" dirty="0"/>
              <a:t>Ở</a:t>
            </a:r>
            <a:r>
              <a:rPr lang="en-US" baseline="0" dirty="0"/>
              <a:t> </a:t>
            </a:r>
            <a:r>
              <a:rPr lang="en-US" baseline="0" dirty="0" err="1"/>
              <a:t>mô</a:t>
            </a:r>
            <a:r>
              <a:rPr lang="en-US" baseline="0" dirty="0"/>
              <a:t> </a:t>
            </a:r>
            <a:r>
              <a:rPr lang="en-US" baseline="0" dirty="0" err="1"/>
              <a:t>hình</a:t>
            </a:r>
            <a:r>
              <a:rPr lang="en-US" baseline="0" dirty="0"/>
              <a:t> </a:t>
            </a:r>
            <a:r>
              <a:rPr lang="en-US" baseline="0" dirty="0" err="1"/>
              <a:t>quan</a:t>
            </a:r>
            <a:r>
              <a:rPr lang="en-US" baseline="0" dirty="0"/>
              <a:t> </a:t>
            </a:r>
            <a:r>
              <a:rPr lang="en-US" baseline="0" dirty="0" err="1"/>
              <a:t>hệ</a:t>
            </a:r>
            <a:r>
              <a:rPr lang="en-US" baseline="0" dirty="0"/>
              <a:t> </a:t>
            </a:r>
            <a:r>
              <a:rPr lang="vi-VN" dirty="0"/>
              <a:t>cung cấp </a:t>
            </a:r>
            <a:r>
              <a:rPr lang="en-US" dirty="0" err="1"/>
              <a:t>tính</a:t>
            </a:r>
            <a:r>
              <a:rPr lang="en-US" baseline="0" dirty="0"/>
              <a:t> </a:t>
            </a:r>
            <a:r>
              <a:rPr lang="vi-VN" dirty="0"/>
              <a:t>ACID và truy vấn phong phú trên một máy</a:t>
            </a:r>
            <a:r>
              <a:rPr lang="en-US" baseline="0" dirty="0"/>
              <a:t> </a:t>
            </a:r>
            <a:r>
              <a:rPr lang="en-US" baseline="0" dirty="0" err="1"/>
              <a:t>tuy</a:t>
            </a:r>
            <a:r>
              <a:rPr lang="en-US" baseline="0" dirty="0"/>
              <a:t> </a:t>
            </a:r>
            <a:r>
              <a:rPr lang="en-US" baseline="0" dirty="0" err="1"/>
              <a:t>nhiên</a:t>
            </a:r>
            <a:r>
              <a:rPr lang="en-US" baseline="0" dirty="0"/>
              <a:t> </a:t>
            </a:r>
            <a:r>
              <a:rPr lang="en-US" baseline="0" dirty="0" err="1"/>
              <a:t>bị</a:t>
            </a:r>
            <a:r>
              <a:rPr lang="en-US" baseline="0" dirty="0"/>
              <a:t> </a:t>
            </a:r>
            <a:r>
              <a:rPr lang="en-US" baseline="0" dirty="0" err="1"/>
              <a:t>giới</a:t>
            </a:r>
            <a:r>
              <a:rPr lang="en-US" baseline="0" dirty="0"/>
              <a:t> </a:t>
            </a:r>
            <a:r>
              <a:rPr lang="en-US" baseline="0" dirty="0" err="1"/>
              <a:t>hạn</a:t>
            </a:r>
            <a:r>
              <a:rPr lang="en-US" baseline="0" dirty="0"/>
              <a:t> </a:t>
            </a:r>
            <a:r>
              <a:rPr lang="en-US" baseline="0" dirty="0" err="1"/>
              <a:t>khi</a:t>
            </a:r>
            <a:r>
              <a:rPr lang="en-US" baseline="0" dirty="0"/>
              <a:t> </a:t>
            </a:r>
            <a:r>
              <a:rPr lang="en-US" baseline="0" dirty="0" err="1"/>
              <a:t>nhân</a:t>
            </a:r>
            <a:r>
              <a:rPr lang="en-US" baseline="0" dirty="0"/>
              <a:t> </a:t>
            </a:r>
            <a:r>
              <a:rPr lang="en-US" baseline="0" dirty="0" err="1"/>
              <a:t>rộng</a:t>
            </a:r>
            <a:r>
              <a:rPr lang="en-US" baseline="0" dirty="0"/>
              <a:t> (</a:t>
            </a:r>
            <a:r>
              <a:rPr lang="en-US" baseline="0" dirty="0" err="1"/>
              <a:t>vì</a:t>
            </a:r>
            <a:r>
              <a:rPr lang="en-US" baseline="0" dirty="0"/>
              <a:t> RDBMS </a:t>
            </a:r>
            <a:r>
              <a:rPr lang="en-US" baseline="0" dirty="0" err="1"/>
              <a:t>chỉ</a:t>
            </a:r>
            <a:r>
              <a:rPr lang="en-US" baseline="0" dirty="0"/>
              <a:t> chia </a:t>
            </a:r>
            <a:r>
              <a:rPr lang="en-US" baseline="0" dirty="0" err="1"/>
              <a:t>tỷ</a:t>
            </a:r>
            <a:r>
              <a:rPr lang="en-US" baseline="0" dirty="0"/>
              <a:t> </a:t>
            </a:r>
            <a:r>
              <a:rPr lang="en-US" baseline="0" dirty="0" err="1"/>
              <a:t>lệ</a:t>
            </a:r>
            <a:r>
              <a:rPr lang="en-US" baseline="0" dirty="0"/>
              <a:t> </a:t>
            </a:r>
            <a:r>
              <a:rPr lang="en-US" baseline="0" dirty="0" err="1"/>
              <a:t>dọc</a:t>
            </a:r>
            <a:r>
              <a:rPr lang="en-US" baseline="0" dirty="0"/>
              <a:t>)</a:t>
            </a:r>
          </a:p>
          <a:p>
            <a:r>
              <a:rPr lang="vi-VN" dirty="0"/>
              <a:t>-&gt; Qua một </a:t>
            </a:r>
            <a:r>
              <a:rPr lang="en-US" dirty="0"/>
              <a:t>node </a:t>
            </a:r>
            <a:r>
              <a:rPr lang="en-US" dirty="0" err="1"/>
              <a:t>nhấ</a:t>
            </a:r>
            <a:r>
              <a:rPr lang="vi-VN" dirty="0"/>
              <a:t>t định, một tổ chức thấy rẻ hơn và khả thi hơn khi mở rộng quy mô (tỷ lệ ngang) bằng cách thêm các máy chủ nhỏ hơn, rẻ hơn (tương đối) thay vì đầu tư vào một máy chủ lớn hơn.</a:t>
            </a:r>
          </a:p>
          <a:p>
            <a:r>
              <a:rPr lang="vi-VN" dirty="0"/>
              <a:t>-&gt; Các DBA bắt đầu xem chủ nô và shending như một chiến lược để khắc phục một số vấn đề này.</a:t>
            </a:r>
            <a:endParaRPr lang="en-US" dirty="0"/>
          </a:p>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9</a:t>
            </a:fld>
            <a:endParaRPr lang="en-US"/>
          </a:p>
        </p:txBody>
      </p:sp>
    </p:spTree>
    <p:extLst>
      <p:ext uri="{BB962C8B-B14F-4D97-AF65-F5344CB8AC3E}">
        <p14:creationId xmlns:p14="http://schemas.microsoft.com/office/powerpoint/2010/main" val="2987957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Đọc có thể không chính xác vì </a:t>
            </a:r>
            <a:r>
              <a:rPr lang="en-US"/>
              <a:t>ở master không </a:t>
            </a:r>
            <a:r>
              <a:rPr lang="vi-VN"/>
              <a:t>được truyền xuống</a:t>
            </a:r>
          </a:p>
          <a:p>
            <a:r>
              <a:rPr lang="vi-VN"/>
              <a:t>Các tập dữ liệu lớn có thể đặt ra các vấn đề vì chủ nhân cần sao chép dữ liệu thành nô lệ</a:t>
            </a:r>
            <a:endParaRPr lang="en-US"/>
          </a:p>
          <a:p>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10</a:t>
            </a:fld>
            <a:endParaRPr lang="en-US"/>
          </a:p>
        </p:txBody>
      </p:sp>
    </p:spTree>
    <p:extLst>
      <p:ext uri="{BB962C8B-B14F-4D97-AF65-F5344CB8AC3E}">
        <p14:creationId xmlns:p14="http://schemas.microsoft.com/office/powerpoint/2010/main" val="24571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NoSQL storage đặc biệt phổ dụng trong thời kỳ Web 2.0 bùng nổ, nơi các mạng dịch vụ dữ liệu cộng đồng cho phép người dùng tạo hàng tỷ nội dung trên web. Do đó, dữ liệu lớn rất nhanh vượt qua giới hạn phần cứng và cần phải giải quyết bằng bài toán phân tán. Nửa đầu năm 2009, người ta đã manh nha thuật ngữ NoSQL đánh dấu sự trưởng thành của thế hệ database mới trong khi những sản phẩm phần mềm có thể đã được phát triển từ trước đó rất lâu.</a:t>
            </a:r>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12</a:t>
            </a:fld>
            <a:endParaRPr lang="en-US"/>
          </a:p>
        </p:txBody>
      </p:sp>
    </p:spTree>
    <p:extLst>
      <p:ext uri="{BB962C8B-B14F-4D97-AF65-F5344CB8AC3E}">
        <p14:creationId xmlns:p14="http://schemas.microsoft.com/office/powerpoint/2010/main" val="935187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a:solidFill>
                  <a:schemeClr val="tx1"/>
                </a:solidFill>
                <a:effectLst/>
                <a:latin typeface="+mn-lt"/>
                <a:ea typeface="+mn-ea"/>
                <a:cs typeface="+mn-cs"/>
              </a:rPr>
              <a:t>Như chúng ta thấy ở trên hình có 2 column families, </a:t>
            </a:r>
            <a:r>
              <a:rPr lang="vi-VN" sz="1200" b="1" i="1" kern="1200">
                <a:solidFill>
                  <a:schemeClr val="tx1"/>
                </a:solidFill>
                <a:effectLst/>
                <a:latin typeface="+mn-lt"/>
                <a:ea typeface="+mn-ea"/>
                <a:cs typeface="+mn-cs"/>
              </a:rPr>
              <a:t>Musician</a:t>
            </a:r>
            <a:r>
              <a:rPr lang="vi-VN" sz="1200" b="0" i="0" kern="1200">
                <a:solidFill>
                  <a:schemeClr val="tx1"/>
                </a:solidFill>
                <a:effectLst/>
                <a:latin typeface="+mn-lt"/>
                <a:ea typeface="+mn-ea"/>
                <a:cs typeface="+mn-cs"/>
              </a:rPr>
              <a:t> và </a:t>
            </a:r>
            <a:r>
              <a:rPr lang="vi-VN" sz="1200" b="1" i="1" kern="1200">
                <a:solidFill>
                  <a:schemeClr val="tx1"/>
                </a:solidFill>
                <a:effectLst/>
                <a:latin typeface="+mn-lt"/>
                <a:ea typeface="+mn-ea"/>
                <a:cs typeface="+mn-cs"/>
              </a:rPr>
              <a:t>Band</a:t>
            </a:r>
            <a:r>
              <a:rPr lang="vi-VN" sz="1200" b="0" i="0" kern="1200">
                <a:solidFill>
                  <a:schemeClr val="tx1"/>
                </a:solidFill>
                <a:effectLst/>
                <a:latin typeface="+mn-lt"/>
                <a:ea typeface="+mn-ea"/>
                <a:cs typeface="+mn-cs"/>
              </a:rPr>
              <a:t>. Column Musician có 2 hàng là </a:t>
            </a:r>
            <a:r>
              <a:rPr lang="vi-VN" sz="1200" b="1" i="1" kern="1200">
                <a:solidFill>
                  <a:schemeClr val="tx1"/>
                </a:solidFill>
                <a:effectLst/>
                <a:latin typeface="+mn-lt"/>
                <a:ea typeface="+mn-ea"/>
                <a:cs typeface="+mn-cs"/>
              </a:rPr>
              <a:t>bootsty</a:t>
            </a:r>
            <a:r>
              <a:rPr lang="vi-VN" sz="1200" b="0" i="0" kern="1200">
                <a:solidFill>
                  <a:schemeClr val="tx1"/>
                </a:solidFill>
                <a:effectLst/>
                <a:latin typeface="+mn-lt"/>
                <a:ea typeface="+mn-ea"/>
                <a:cs typeface="+mn-cs"/>
              </a:rPr>
              <a:t> và </a:t>
            </a:r>
            <a:r>
              <a:rPr lang="vi-VN" sz="1200" b="1" i="1" kern="1200">
                <a:solidFill>
                  <a:schemeClr val="tx1"/>
                </a:solidFill>
                <a:effectLst/>
                <a:latin typeface="+mn-lt"/>
                <a:ea typeface="+mn-ea"/>
                <a:cs typeface="+mn-cs"/>
              </a:rPr>
              <a:t>george. </a:t>
            </a:r>
            <a:r>
              <a:rPr lang="vi-VN" sz="1200" b="0" i="0" kern="1200">
                <a:solidFill>
                  <a:schemeClr val="tx1"/>
                </a:solidFill>
                <a:effectLst/>
                <a:latin typeface="+mn-lt"/>
                <a:ea typeface="+mn-ea"/>
                <a:cs typeface="+mn-cs"/>
              </a:rPr>
              <a:t>Trong mỗi hàng lại được phân tách ra thành các cột với các thuộc tính khác nhau: </a:t>
            </a:r>
            <a:r>
              <a:rPr lang="vi-VN" sz="1200" b="1" i="1" kern="1200">
                <a:solidFill>
                  <a:schemeClr val="tx1"/>
                </a:solidFill>
                <a:effectLst/>
                <a:latin typeface="+mn-lt"/>
                <a:ea typeface="+mn-ea"/>
                <a:cs typeface="+mn-cs"/>
              </a:rPr>
              <a:t>bootsty</a:t>
            </a:r>
            <a:r>
              <a:rPr lang="vi-VN" sz="1200" b="0" i="0" kern="1200">
                <a:solidFill>
                  <a:schemeClr val="tx1"/>
                </a:solidFill>
                <a:effectLst/>
                <a:latin typeface="+mn-lt"/>
                <a:ea typeface="+mn-ea"/>
                <a:cs typeface="+mn-cs"/>
              </a:rPr>
              <a:t> với hai cột là </a:t>
            </a:r>
            <a:r>
              <a:rPr lang="vi-VN" sz="1200" b="1" i="1" kern="1200">
                <a:solidFill>
                  <a:schemeClr val="tx1"/>
                </a:solidFill>
                <a:effectLst/>
                <a:latin typeface="+mn-lt"/>
                <a:ea typeface="+mn-ea"/>
                <a:cs typeface="+mn-cs"/>
              </a:rPr>
              <a:t>email</a:t>
            </a:r>
            <a:r>
              <a:rPr lang="vi-VN" sz="1200" b="0" i="0" kern="1200">
                <a:solidFill>
                  <a:schemeClr val="tx1"/>
                </a:solidFill>
                <a:effectLst/>
                <a:latin typeface="+mn-lt"/>
                <a:ea typeface="+mn-ea"/>
                <a:cs typeface="+mn-cs"/>
              </a:rPr>
              <a:t> và </a:t>
            </a:r>
            <a:r>
              <a:rPr lang="vi-VN" sz="1200" b="1" i="1" kern="1200">
                <a:solidFill>
                  <a:schemeClr val="tx1"/>
                </a:solidFill>
                <a:effectLst/>
                <a:latin typeface="+mn-lt"/>
                <a:ea typeface="+mn-ea"/>
                <a:cs typeface="+mn-cs"/>
              </a:rPr>
              <a:t>instrument </a:t>
            </a:r>
            <a:r>
              <a:rPr lang="vi-VN" sz="1200" b="0" i="0" kern="1200">
                <a:solidFill>
                  <a:schemeClr val="tx1"/>
                </a:solidFill>
                <a:effectLst/>
                <a:latin typeface="+mn-lt"/>
                <a:ea typeface="+mn-ea"/>
                <a:cs typeface="+mn-cs"/>
              </a:rPr>
              <a:t>và </a:t>
            </a:r>
            <a:r>
              <a:rPr lang="vi-VN" sz="1200" b="1" i="1" kern="1200">
                <a:solidFill>
                  <a:schemeClr val="tx1"/>
                </a:solidFill>
                <a:effectLst/>
                <a:latin typeface="+mn-lt"/>
                <a:ea typeface="+mn-ea"/>
                <a:cs typeface="+mn-cs"/>
              </a:rPr>
              <a:t>george </a:t>
            </a:r>
            <a:r>
              <a:rPr lang="vi-VN" sz="1200" b="0" i="0" kern="1200">
                <a:solidFill>
                  <a:schemeClr val="tx1"/>
                </a:solidFill>
                <a:effectLst/>
                <a:latin typeface="+mn-lt"/>
                <a:ea typeface="+mn-ea"/>
                <a:cs typeface="+mn-cs"/>
              </a:rPr>
              <a:t>chỉ có một cột là </a:t>
            </a:r>
            <a:r>
              <a:rPr lang="vi-VN" sz="1200" b="1" i="1" kern="1200">
                <a:solidFill>
                  <a:schemeClr val="tx1"/>
                </a:solidFill>
                <a:effectLst/>
                <a:latin typeface="+mn-lt"/>
                <a:ea typeface="+mn-ea"/>
                <a:cs typeface="+mn-cs"/>
              </a:rPr>
              <a:t>email </a:t>
            </a:r>
            <a:r>
              <a:rPr lang="vi-VN" sz="1200" b="0" i="0" kern="1200">
                <a:solidFill>
                  <a:schemeClr val="tx1"/>
                </a:solidFill>
                <a:effectLst/>
                <a:latin typeface="+mn-lt"/>
                <a:ea typeface="+mn-ea"/>
                <a:cs typeface="+mn-cs"/>
              </a:rPr>
              <a:t>mà thôi. Điều này là không thể nếu bạn sử dụng RDBMS nhưng với Cassandra thì bạn hoàn toàn có thể làm được điều này. Với column family thứ 2 là </a:t>
            </a:r>
            <a:r>
              <a:rPr lang="vi-VN" sz="1200" b="1" i="1" kern="1200">
                <a:solidFill>
                  <a:schemeClr val="tx1"/>
                </a:solidFill>
                <a:effectLst/>
                <a:latin typeface="+mn-lt"/>
                <a:ea typeface="+mn-ea"/>
                <a:cs typeface="+mn-cs"/>
              </a:rPr>
              <a:t>Band </a:t>
            </a:r>
            <a:r>
              <a:rPr lang="vi-VN" sz="1200" b="0" i="0" kern="1200">
                <a:solidFill>
                  <a:schemeClr val="tx1"/>
                </a:solidFill>
                <a:effectLst/>
                <a:latin typeface="+mn-lt"/>
                <a:ea typeface="+mn-ea"/>
                <a:cs typeface="+mn-cs"/>
              </a:rPr>
              <a:t>cũng chứa một hàng là </a:t>
            </a:r>
            <a:r>
              <a:rPr lang="vi-VN" sz="1200" b="1" i="1" kern="1200">
                <a:solidFill>
                  <a:schemeClr val="tx1"/>
                </a:solidFill>
                <a:effectLst/>
                <a:latin typeface="+mn-lt"/>
                <a:ea typeface="+mn-ea"/>
                <a:cs typeface="+mn-cs"/>
              </a:rPr>
              <a:t>george </a:t>
            </a:r>
            <a:r>
              <a:rPr lang="vi-VN" sz="1200" b="0" i="0" kern="1200">
                <a:solidFill>
                  <a:schemeClr val="tx1"/>
                </a:solidFill>
                <a:effectLst/>
                <a:latin typeface="+mn-lt"/>
                <a:ea typeface="+mn-ea"/>
                <a:cs typeface="+mn-cs"/>
              </a:rPr>
              <a:t>nhưng với cột là </a:t>
            </a:r>
            <a:r>
              <a:rPr lang="vi-VN" sz="1200" b="1" i="1" kern="1200">
                <a:solidFill>
                  <a:schemeClr val="tx1"/>
                </a:solidFill>
                <a:effectLst/>
                <a:latin typeface="+mn-lt"/>
                <a:ea typeface="+mn-ea"/>
                <a:cs typeface="+mn-cs"/>
              </a:rPr>
              <a:t>pfunk.</a:t>
            </a:r>
            <a:endParaRPr lang="vi-VN" sz="1200" b="0" i="0" kern="1200">
              <a:solidFill>
                <a:schemeClr val="tx1"/>
              </a:solidFill>
              <a:effectLst/>
              <a:latin typeface="+mn-lt"/>
              <a:ea typeface="+mn-ea"/>
              <a:cs typeface="+mn-cs"/>
            </a:endParaRPr>
          </a:p>
          <a:p>
            <a:br>
              <a:rPr lang="vi-VN"/>
            </a:br>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16</a:t>
            </a:fld>
            <a:endParaRPr lang="en-US"/>
          </a:p>
        </p:txBody>
      </p:sp>
    </p:spTree>
    <p:extLst>
      <p:ext uri="{BB962C8B-B14F-4D97-AF65-F5344CB8AC3E}">
        <p14:creationId xmlns:p14="http://schemas.microsoft.com/office/powerpoint/2010/main" val="140275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Mặc dù column family rất mềm dẻo (flexible), nhưng trong thực tế một column family không phải hoàn toàn là schema-less. Mỗi column family nên được thiết kế để chứa một kiểu dữ liệu đơn. Có 2 loại column family trong Cassandra là static và dynamic.</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Column: Column là phần tử nhỏ nhất trong Cassandra. Nó chứa đựng 1 tên, 1 giá trị và một </a:t>
            </a:r>
            <a:r>
              <a:rPr lang="en-US" sz="1200" b="1" i="1" kern="1200">
                <a:solidFill>
                  <a:schemeClr val="tx1"/>
                </a:solidFill>
                <a:effectLst/>
                <a:latin typeface="+mn-lt"/>
                <a:ea typeface="+mn-ea"/>
                <a:cs typeface="+mn-cs"/>
              </a:rPr>
              <a:t>timestamp</a:t>
            </a:r>
            <a:r>
              <a:rPr lang="en-US" sz="1200" b="0" i="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17</a:t>
            </a:fld>
            <a:endParaRPr lang="en-US"/>
          </a:p>
        </p:txBody>
      </p:sp>
    </p:spTree>
    <p:extLst>
      <p:ext uri="{BB962C8B-B14F-4D97-AF65-F5344CB8AC3E}">
        <p14:creationId xmlns:p14="http://schemas.microsoft.com/office/powerpoint/2010/main" val="2586786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Mặc dù column family rất mềm dẻo (flexible), nhưng trong thực tế một column family không phải hoàn toàn là schema-less. Mỗi column family nên được thiết kế để chứa một kiểu dữ liệu đơn. Có 2 loại column family trong Cassandra là static và dynamic.</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Column: Column là phần tử nhỏ nhất trong Cassandra. Nó chứa đựng 1 tên, 1 giá trị và một </a:t>
            </a:r>
            <a:r>
              <a:rPr lang="en-US" sz="1200" b="1" i="1" kern="1200">
                <a:solidFill>
                  <a:schemeClr val="tx1"/>
                </a:solidFill>
                <a:effectLst/>
                <a:latin typeface="+mn-lt"/>
                <a:ea typeface="+mn-ea"/>
                <a:cs typeface="+mn-cs"/>
              </a:rPr>
              <a:t>timestamp</a:t>
            </a:r>
            <a:r>
              <a:rPr lang="en-US" sz="1200" b="0" i="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18</a:t>
            </a:fld>
            <a:endParaRPr lang="en-US"/>
          </a:p>
        </p:txBody>
      </p:sp>
    </p:spTree>
    <p:extLst>
      <p:ext uri="{BB962C8B-B14F-4D97-AF65-F5344CB8AC3E}">
        <p14:creationId xmlns:p14="http://schemas.microsoft.com/office/powerpoint/2010/main" val="2856143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a:solidFill>
                  <a:schemeClr val="tx1"/>
                </a:solidFill>
                <a:effectLst/>
                <a:latin typeface="+mn-lt"/>
                <a:ea typeface="+mn-ea"/>
                <a:cs typeface="+mn-cs"/>
              </a:rPr>
              <a:t>Như chúng ta thấy ở trên hình có 2 column families, </a:t>
            </a:r>
            <a:r>
              <a:rPr lang="vi-VN" sz="1200" b="1" i="1" kern="1200">
                <a:solidFill>
                  <a:schemeClr val="tx1"/>
                </a:solidFill>
                <a:effectLst/>
                <a:latin typeface="+mn-lt"/>
                <a:ea typeface="+mn-ea"/>
                <a:cs typeface="+mn-cs"/>
              </a:rPr>
              <a:t>Musician</a:t>
            </a:r>
            <a:r>
              <a:rPr lang="vi-VN" sz="1200" b="0" i="0" kern="1200">
                <a:solidFill>
                  <a:schemeClr val="tx1"/>
                </a:solidFill>
                <a:effectLst/>
                <a:latin typeface="+mn-lt"/>
                <a:ea typeface="+mn-ea"/>
                <a:cs typeface="+mn-cs"/>
              </a:rPr>
              <a:t> và </a:t>
            </a:r>
            <a:r>
              <a:rPr lang="vi-VN" sz="1200" b="1" i="1" kern="1200">
                <a:solidFill>
                  <a:schemeClr val="tx1"/>
                </a:solidFill>
                <a:effectLst/>
                <a:latin typeface="+mn-lt"/>
                <a:ea typeface="+mn-ea"/>
                <a:cs typeface="+mn-cs"/>
              </a:rPr>
              <a:t>Band</a:t>
            </a:r>
            <a:r>
              <a:rPr lang="vi-VN" sz="1200" b="0" i="0" kern="1200">
                <a:solidFill>
                  <a:schemeClr val="tx1"/>
                </a:solidFill>
                <a:effectLst/>
                <a:latin typeface="+mn-lt"/>
                <a:ea typeface="+mn-ea"/>
                <a:cs typeface="+mn-cs"/>
              </a:rPr>
              <a:t>. Column Musician có 2 hàng là </a:t>
            </a:r>
            <a:r>
              <a:rPr lang="vi-VN" sz="1200" b="1" i="1" kern="1200">
                <a:solidFill>
                  <a:schemeClr val="tx1"/>
                </a:solidFill>
                <a:effectLst/>
                <a:latin typeface="+mn-lt"/>
                <a:ea typeface="+mn-ea"/>
                <a:cs typeface="+mn-cs"/>
              </a:rPr>
              <a:t>bootsty</a:t>
            </a:r>
            <a:r>
              <a:rPr lang="vi-VN" sz="1200" b="0" i="0" kern="1200">
                <a:solidFill>
                  <a:schemeClr val="tx1"/>
                </a:solidFill>
                <a:effectLst/>
                <a:latin typeface="+mn-lt"/>
                <a:ea typeface="+mn-ea"/>
                <a:cs typeface="+mn-cs"/>
              </a:rPr>
              <a:t> và </a:t>
            </a:r>
            <a:r>
              <a:rPr lang="vi-VN" sz="1200" b="1" i="1" kern="1200">
                <a:solidFill>
                  <a:schemeClr val="tx1"/>
                </a:solidFill>
                <a:effectLst/>
                <a:latin typeface="+mn-lt"/>
                <a:ea typeface="+mn-ea"/>
                <a:cs typeface="+mn-cs"/>
              </a:rPr>
              <a:t>george. </a:t>
            </a:r>
            <a:r>
              <a:rPr lang="vi-VN" sz="1200" b="0" i="0" kern="1200">
                <a:solidFill>
                  <a:schemeClr val="tx1"/>
                </a:solidFill>
                <a:effectLst/>
                <a:latin typeface="+mn-lt"/>
                <a:ea typeface="+mn-ea"/>
                <a:cs typeface="+mn-cs"/>
              </a:rPr>
              <a:t>Trong mỗi hàng lại được phân tách ra thành các cột với các thuộc tính khác nhau: </a:t>
            </a:r>
            <a:r>
              <a:rPr lang="vi-VN" sz="1200" b="1" i="1" kern="1200">
                <a:solidFill>
                  <a:schemeClr val="tx1"/>
                </a:solidFill>
                <a:effectLst/>
                <a:latin typeface="+mn-lt"/>
                <a:ea typeface="+mn-ea"/>
                <a:cs typeface="+mn-cs"/>
              </a:rPr>
              <a:t>bootsty</a:t>
            </a:r>
            <a:r>
              <a:rPr lang="vi-VN" sz="1200" b="0" i="0" kern="1200">
                <a:solidFill>
                  <a:schemeClr val="tx1"/>
                </a:solidFill>
                <a:effectLst/>
                <a:latin typeface="+mn-lt"/>
                <a:ea typeface="+mn-ea"/>
                <a:cs typeface="+mn-cs"/>
              </a:rPr>
              <a:t> với hai cột là </a:t>
            </a:r>
            <a:r>
              <a:rPr lang="vi-VN" sz="1200" b="1" i="1" kern="1200">
                <a:solidFill>
                  <a:schemeClr val="tx1"/>
                </a:solidFill>
                <a:effectLst/>
                <a:latin typeface="+mn-lt"/>
                <a:ea typeface="+mn-ea"/>
                <a:cs typeface="+mn-cs"/>
              </a:rPr>
              <a:t>email</a:t>
            </a:r>
            <a:r>
              <a:rPr lang="vi-VN" sz="1200" b="0" i="0" kern="1200">
                <a:solidFill>
                  <a:schemeClr val="tx1"/>
                </a:solidFill>
                <a:effectLst/>
                <a:latin typeface="+mn-lt"/>
                <a:ea typeface="+mn-ea"/>
                <a:cs typeface="+mn-cs"/>
              </a:rPr>
              <a:t> và </a:t>
            </a:r>
            <a:r>
              <a:rPr lang="vi-VN" sz="1200" b="1" i="1" kern="1200">
                <a:solidFill>
                  <a:schemeClr val="tx1"/>
                </a:solidFill>
                <a:effectLst/>
                <a:latin typeface="+mn-lt"/>
                <a:ea typeface="+mn-ea"/>
                <a:cs typeface="+mn-cs"/>
              </a:rPr>
              <a:t>instrument </a:t>
            </a:r>
            <a:r>
              <a:rPr lang="vi-VN" sz="1200" b="0" i="0" kern="1200">
                <a:solidFill>
                  <a:schemeClr val="tx1"/>
                </a:solidFill>
                <a:effectLst/>
                <a:latin typeface="+mn-lt"/>
                <a:ea typeface="+mn-ea"/>
                <a:cs typeface="+mn-cs"/>
              </a:rPr>
              <a:t>và </a:t>
            </a:r>
            <a:r>
              <a:rPr lang="vi-VN" sz="1200" b="1" i="1" kern="1200">
                <a:solidFill>
                  <a:schemeClr val="tx1"/>
                </a:solidFill>
                <a:effectLst/>
                <a:latin typeface="+mn-lt"/>
                <a:ea typeface="+mn-ea"/>
                <a:cs typeface="+mn-cs"/>
              </a:rPr>
              <a:t>george </a:t>
            </a:r>
            <a:r>
              <a:rPr lang="vi-VN" sz="1200" b="0" i="0" kern="1200">
                <a:solidFill>
                  <a:schemeClr val="tx1"/>
                </a:solidFill>
                <a:effectLst/>
                <a:latin typeface="+mn-lt"/>
                <a:ea typeface="+mn-ea"/>
                <a:cs typeface="+mn-cs"/>
              </a:rPr>
              <a:t>chỉ có một cột là </a:t>
            </a:r>
            <a:r>
              <a:rPr lang="vi-VN" sz="1200" b="1" i="1" kern="1200">
                <a:solidFill>
                  <a:schemeClr val="tx1"/>
                </a:solidFill>
                <a:effectLst/>
                <a:latin typeface="+mn-lt"/>
                <a:ea typeface="+mn-ea"/>
                <a:cs typeface="+mn-cs"/>
              </a:rPr>
              <a:t>email </a:t>
            </a:r>
            <a:r>
              <a:rPr lang="vi-VN" sz="1200" b="0" i="0" kern="1200">
                <a:solidFill>
                  <a:schemeClr val="tx1"/>
                </a:solidFill>
                <a:effectLst/>
                <a:latin typeface="+mn-lt"/>
                <a:ea typeface="+mn-ea"/>
                <a:cs typeface="+mn-cs"/>
              </a:rPr>
              <a:t>mà thôi. Điều này là không thể nếu bạn sử dụng RDBMS nhưng với Cassandra thì bạn hoàn toàn có thể làm được điều này. Với column family thứ 2 là </a:t>
            </a:r>
            <a:r>
              <a:rPr lang="vi-VN" sz="1200" b="1" i="1" kern="1200">
                <a:solidFill>
                  <a:schemeClr val="tx1"/>
                </a:solidFill>
                <a:effectLst/>
                <a:latin typeface="+mn-lt"/>
                <a:ea typeface="+mn-ea"/>
                <a:cs typeface="+mn-cs"/>
              </a:rPr>
              <a:t>Band </a:t>
            </a:r>
            <a:r>
              <a:rPr lang="vi-VN" sz="1200" b="0" i="0" kern="1200">
                <a:solidFill>
                  <a:schemeClr val="tx1"/>
                </a:solidFill>
                <a:effectLst/>
                <a:latin typeface="+mn-lt"/>
                <a:ea typeface="+mn-ea"/>
                <a:cs typeface="+mn-cs"/>
              </a:rPr>
              <a:t>cũng chứa một hàng là </a:t>
            </a:r>
            <a:r>
              <a:rPr lang="vi-VN" sz="1200" b="1" i="1" kern="1200">
                <a:solidFill>
                  <a:schemeClr val="tx1"/>
                </a:solidFill>
                <a:effectLst/>
                <a:latin typeface="+mn-lt"/>
                <a:ea typeface="+mn-ea"/>
                <a:cs typeface="+mn-cs"/>
              </a:rPr>
              <a:t>george </a:t>
            </a:r>
            <a:r>
              <a:rPr lang="vi-VN" sz="1200" b="0" i="0" kern="1200">
                <a:solidFill>
                  <a:schemeClr val="tx1"/>
                </a:solidFill>
                <a:effectLst/>
                <a:latin typeface="+mn-lt"/>
                <a:ea typeface="+mn-ea"/>
                <a:cs typeface="+mn-cs"/>
              </a:rPr>
              <a:t>nhưng với cột là </a:t>
            </a:r>
            <a:r>
              <a:rPr lang="vi-VN" sz="1200" b="1" i="1" kern="1200">
                <a:solidFill>
                  <a:schemeClr val="tx1"/>
                </a:solidFill>
                <a:effectLst/>
                <a:latin typeface="+mn-lt"/>
                <a:ea typeface="+mn-ea"/>
                <a:cs typeface="+mn-cs"/>
              </a:rPr>
              <a:t>pfunk.</a:t>
            </a:r>
            <a:endParaRPr lang="vi-VN" sz="1200" b="0" i="0" kern="1200">
              <a:solidFill>
                <a:schemeClr val="tx1"/>
              </a:solidFill>
              <a:effectLst/>
              <a:latin typeface="+mn-lt"/>
              <a:ea typeface="+mn-ea"/>
              <a:cs typeface="+mn-cs"/>
            </a:endParaRPr>
          </a:p>
          <a:p>
            <a:br>
              <a:rPr lang="vi-VN"/>
            </a:br>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20</a:t>
            </a:fld>
            <a:endParaRPr lang="en-US"/>
          </a:p>
        </p:txBody>
      </p:sp>
    </p:spTree>
    <p:extLst>
      <p:ext uri="{BB962C8B-B14F-4D97-AF65-F5344CB8AC3E}">
        <p14:creationId xmlns:p14="http://schemas.microsoft.com/office/powerpoint/2010/main" val="3701040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EFDD4640-D591-45B1-8074-70D3A480EC82}" type="datetime1">
              <a:rPr lang="en-US" smtClean="0"/>
              <a:t>11/30/2021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87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1E65C1-7E2E-498B-8557-4278F8A930F7}"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978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53DD-D289-445F-9B4D-9A06309A1EE0}"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46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0DBF0F-0C13-4DC6-9141-DAA8CE013A09}"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92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F2925-1815-413D-84D3-B14B17EADDA4}"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936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5461A-039B-41FA-939B-60B047DCF261}"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464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9A012-34EE-4BF4-8AC1-5B8FA8EAF88E}"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84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03ED7-E875-435C-997B-4B16C6A1EDB7}"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65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6C767-D0D3-45E8-B19C-7572EFCD8EE0}"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36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171325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623544"/>
            <a:ext cx="9601196" cy="1043895"/>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95401" y="1810871"/>
            <a:ext cx="9601196" cy="4392705"/>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017288" y="5924176"/>
            <a:ext cx="542697" cy="2794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11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8D861-4A5B-42AB-966F-06C518F39D8A}"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11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085AA1-D910-4EA0-AB06-F9AEB67A8D58}"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89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E63FE-0785-4E94-A9AE-1FACDBFE4955}" type="datetime1">
              <a:rPr lang="en-US" smtClean="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90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81524-925A-4D50-890F-B32363FC41A1}" type="datetime1">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48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5D754-A33C-4194-9325-0F188CDC581B}" type="datetime1">
              <a:rPr lang="en-US" smtClean="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3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F5CC6-6431-466B-A35C-5D17621CB2DC}"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52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446E3-8BD2-49D0-950C-431AC9C7FF34}"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063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1951BB-CA66-4E3F-A7CD-7E5E6B5B8601}" type="datetime1">
              <a:rPr lang="en-US" smtClean="0"/>
              <a:t>11/30/2021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400762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a:t>Chương 8. Một số loại cơ dữ liệu khác</a:t>
            </a:r>
            <a:endParaRPr lang="en-US" sz="4800" dirty="0"/>
          </a:p>
        </p:txBody>
      </p:sp>
      <p:sp>
        <p:nvSpPr>
          <p:cNvPr id="3" name="Subtitle 2"/>
          <p:cNvSpPr>
            <a:spLocks noGrp="1"/>
          </p:cNvSpPr>
          <p:nvPr>
            <p:ph type="subTitle" idx="1"/>
          </p:nvPr>
        </p:nvSpPr>
        <p:spPr/>
        <p:txBody>
          <a:bodyPr/>
          <a:lstStyle/>
          <a:p>
            <a:r>
              <a:rPr lang="en-US" dirty="0" err="1"/>
              <a:t>Lê</a:t>
            </a:r>
            <a:r>
              <a:rPr lang="en-US" dirty="0"/>
              <a:t> </a:t>
            </a:r>
            <a:r>
              <a:rPr lang="en-US" dirty="0" err="1"/>
              <a:t>Thị</a:t>
            </a:r>
            <a:r>
              <a:rPr lang="en-US" dirty="0"/>
              <a:t> Minh </a:t>
            </a:r>
            <a:r>
              <a:rPr lang="en-US" dirty="0" err="1"/>
              <a:t>Nguyện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03539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Master-slave và Sharding</a:t>
            </a:r>
          </a:p>
        </p:txBody>
      </p:sp>
      <p:sp>
        <p:nvSpPr>
          <p:cNvPr id="3" name="Content Placeholder 2"/>
          <p:cNvSpPr>
            <a:spLocks noGrp="1"/>
          </p:cNvSpPr>
          <p:nvPr>
            <p:ph idx="1"/>
          </p:nvPr>
        </p:nvSpPr>
        <p:spPr/>
        <p:txBody>
          <a:bodyPr>
            <a:normAutofit/>
          </a:bodyPr>
          <a:lstStyle/>
          <a:p>
            <a:r>
              <a:rPr lang="en-US" b="1">
                <a:solidFill>
                  <a:srgbClr val="00B0F0"/>
                </a:solidFill>
              </a:rPr>
              <a:t>Master</a:t>
            </a:r>
          </a:p>
          <a:p>
            <a:pPr lvl="1"/>
            <a:r>
              <a:rPr lang="en-US"/>
              <a:t>Tất cả việc ghi thực hiện ở master</a:t>
            </a:r>
            <a:r>
              <a:rPr lang="vi-VN"/>
              <a:t>. Tất cả các lần đọc được thực</a:t>
            </a:r>
            <a:r>
              <a:rPr lang="en-US"/>
              <a:t> ở slave (slave được nhân bản từ master).</a:t>
            </a:r>
          </a:p>
          <a:p>
            <a:pPr lvl="2"/>
            <a:r>
              <a:rPr lang="vi-VN"/>
              <a:t>Đọc có thể không chính xác vì </a:t>
            </a:r>
            <a:r>
              <a:rPr lang="en-US"/>
              <a:t>ở master không </a:t>
            </a:r>
            <a:r>
              <a:rPr lang="vi-VN"/>
              <a:t>được truyền xuống</a:t>
            </a:r>
            <a:endParaRPr lang="en-US"/>
          </a:p>
          <a:p>
            <a:r>
              <a:rPr lang="en-US">
                <a:solidFill>
                  <a:srgbClr val="00B0F0"/>
                </a:solidFill>
              </a:rPr>
              <a:t>Sharding</a:t>
            </a:r>
          </a:p>
          <a:p>
            <a:pPr lvl="1"/>
            <a:r>
              <a:rPr lang="en-US"/>
              <a:t>T</a:t>
            </a:r>
            <a:r>
              <a:rPr lang="vi-VN"/>
              <a:t>ốt cho cả đọc và viết</a:t>
            </a:r>
          </a:p>
          <a:p>
            <a:pPr lvl="2"/>
            <a:r>
              <a:rPr lang="vi-VN"/>
              <a:t>Không </a:t>
            </a:r>
            <a:r>
              <a:rPr lang="en-US"/>
              <a:t>trong suốt</a:t>
            </a:r>
            <a:r>
              <a:rPr lang="vi-VN"/>
              <a:t>, ứng dụng cần phải được phân vùng</a:t>
            </a:r>
          </a:p>
          <a:p>
            <a:pPr lvl="2"/>
            <a:r>
              <a:rPr lang="vi-VN"/>
              <a:t>Không thể có mối quan hệ / tham gia trên các phân vùng</a:t>
            </a:r>
          </a:p>
          <a:p>
            <a:pPr lvl="2"/>
            <a:r>
              <a:rPr lang="vi-VN"/>
              <a:t>Mất tính toàn vẹn tham chiếu trên các mảnh</a:t>
            </a: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05920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NoSQL database là gì?</a:t>
            </a:r>
          </a:p>
        </p:txBody>
      </p:sp>
      <p:sp>
        <p:nvSpPr>
          <p:cNvPr id="3" name="Content Placeholder 2"/>
          <p:cNvSpPr>
            <a:spLocks noGrp="1"/>
          </p:cNvSpPr>
          <p:nvPr>
            <p:ph idx="1"/>
          </p:nvPr>
        </p:nvSpPr>
        <p:spPr/>
        <p:txBody>
          <a:bodyPr>
            <a:normAutofit/>
          </a:bodyPr>
          <a:lstStyle/>
          <a:p>
            <a:r>
              <a:rPr lang="en-US"/>
              <a:t>Stands for </a:t>
            </a:r>
            <a:r>
              <a:rPr lang="en-US" b="1"/>
              <a:t>N</a:t>
            </a:r>
            <a:r>
              <a:rPr lang="en-US"/>
              <a:t>ot </a:t>
            </a:r>
            <a:r>
              <a:rPr lang="en-US" b="1"/>
              <a:t>O</a:t>
            </a:r>
            <a:r>
              <a:rPr lang="en-US"/>
              <a:t>nly </a:t>
            </a:r>
            <a:r>
              <a:rPr lang="en-US" b="1"/>
              <a:t>SQL</a:t>
            </a:r>
          </a:p>
          <a:p>
            <a:r>
              <a:rPr lang="en-US"/>
              <a:t>H</a:t>
            </a:r>
            <a:r>
              <a:rPr lang="vi-VN"/>
              <a:t>ệ thống lưu trữ dữ liệu không quan</a:t>
            </a:r>
            <a:r>
              <a:rPr lang="en-US"/>
              <a:t> hệ.</a:t>
            </a:r>
          </a:p>
          <a:p>
            <a:r>
              <a:rPr lang="vi-VN"/>
              <a:t>Thường không yêu cầu một lược đồ bảng cố định và họ cũng không sử dụng </a:t>
            </a:r>
            <a:r>
              <a:rPr lang="en-US"/>
              <a:t>phép</a:t>
            </a:r>
            <a:r>
              <a:rPr lang="vi-VN"/>
              <a:t> </a:t>
            </a:r>
            <a:r>
              <a:rPr lang="en-US">
                <a:solidFill>
                  <a:srgbClr val="00B0F0"/>
                </a:solidFill>
              </a:rPr>
              <a:t>kết nối</a:t>
            </a:r>
            <a:endParaRPr lang="en-US"/>
          </a:p>
          <a:p>
            <a:r>
              <a:rPr lang="en-US"/>
              <a:t>Không đảm bảo ràng buộc tính ACID</a:t>
            </a:r>
            <a:endParaRPr lang="vi-VN"/>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43195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Tại sao lại cần phải có NoSQL.</a:t>
            </a:r>
          </a:p>
        </p:txBody>
      </p:sp>
      <p:sp>
        <p:nvSpPr>
          <p:cNvPr id="3" name="Content Placeholder 2"/>
          <p:cNvSpPr>
            <a:spLocks noGrp="1"/>
          </p:cNvSpPr>
          <p:nvPr>
            <p:ph idx="1"/>
          </p:nvPr>
        </p:nvSpPr>
        <p:spPr/>
        <p:txBody>
          <a:bodyPr/>
          <a:lstStyle/>
          <a:p>
            <a:r>
              <a:rPr lang="en-US"/>
              <a:t>Bùng n</a:t>
            </a:r>
            <a:r>
              <a:rPr lang="vi-VN"/>
              <a:t>ổ trong thời kỳ Web 2.0</a:t>
            </a:r>
            <a:r>
              <a:rPr lang="en-US"/>
              <a:t>.</a:t>
            </a:r>
          </a:p>
          <a:p>
            <a:r>
              <a:rPr lang="en-US"/>
              <a:t>Dữ</a:t>
            </a:r>
            <a:r>
              <a:rPr lang="vi-VN"/>
              <a:t> liệu lớn rất nhanh vượt qua giới hạn phần cứng và cần phải giải quyết bằng bài toán phân tán.</a:t>
            </a:r>
            <a:endParaRPr lang="en-US"/>
          </a:p>
          <a:p>
            <a:r>
              <a:rPr lang="vi-VN"/>
              <a:t>Nửa đầu năm 2009, thuật ngữ NoSQL đánh dấu sự trưởng thành của thế hệ database mới</a:t>
            </a:r>
            <a:r>
              <a:rPr lang="en-US"/>
              <a:t>. NoSQL dần dần được chấp nhận trong những năm gần đây.</a:t>
            </a:r>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233248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765" y="365966"/>
            <a:ext cx="9601196" cy="1043895"/>
          </a:xfrm>
        </p:spPr>
        <p:txBody>
          <a:bodyPr>
            <a:normAutofit/>
          </a:bodyPr>
          <a:lstStyle/>
          <a:p>
            <a:r>
              <a:rPr lang="en-US"/>
              <a:t>So sánh giữa RDBMS và NoSQL.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6012615"/>
              </p:ext>
            </p:extLst>
          </p:nvPr>
        </p:nvGraphicFramePr>
        <p:xfrm>
          <a:off x="631065" y="1236371"/>
          <a:ext cx="10972798" cy="4948678"/>
        </p:xfrm>
        <a:graphic>
          <a:graphicData uri="http://schemas.openxmlformats.org/drawingml/2006/table">
            <a:tbl>
              <a:tblPr firstRow="1" bandRow="1">
                <a:tableStyleId>{5C22544A-7EE6-4342-B048-85BDC9FD1C3A}</a:tableStyleId>
              </a:tblPr>
              <a:tblGrid>
                <a:gridCol w="2181260">
                  <a:extLst>
                    <a:ext uri="{9D8B030D-6E8A-4147-A177-3AD203B41FA5}">
                      <a16:colId xmlns:a16="http://schemas.microsoft.com/office/drawing/2014/main" val="20000"/>
                    </a:ext>
                  </a:extLst>
                </a:gridCol>
                <a:gridCol w="3976808">
                  <a:extLst>
                    <a:ext uri="{9D8B030D-6E8A-4147-A177-3AD203B41FA5}">
                      <a16:colId xmlns:a16="http://schemas.microsoft.com/office/drawing/2014/main" val="20001"/>
                    </a:ext>
                  </a:extLst>
                </a:gridCol>
                <a:gridCol w="4814730">
                  <a:extLst>
                    <a:ext uri="{9D8B030D-6E8A-4147-A177-3AD203B41FA5}">
                      <a16:colId xmlns:a16="http://schemas.microsoft.com/office/drawing/2014/main" val="20002"/>
                    </a:ext>
                  </a:extLst>
                </a:gridCol>
              </a:tblGrid>
              <a:tr h="476263">
                <a:tc>
                  <a:txBody>
                    <a:bodyPr/>
                    <a:lstStyle/>
                    <a:p>
                      <a:pPr algn="ctr"/>
                      <a:r>
                        <a:rPr lang="en-US" sz="2400">
                          <a:latin typeface="Times New Roman" panose="02020603050405020304" pitchFamily="18" charset="0"/>
                          <a:cs typeface="Times New Roman" panose="02020603050405020304" pitchFamily="18" charset="0"/>
                        </a:rPr>
                        <a:t>Tính</a:t>
                      </a:r>
                      <a:r>
                        <a:rPr lang="en-US" sz="2400" baseline="0">
                          <a:latin typeface="Times New Roman" panose="02020603050405020304" pitchFamily="18" charset="0"/>
                          <a:cs typeface="Times New Roman" panose="02020603050405020304" pitchFamily="18" charset="0"/>
                        </a:rPr>
                        <a:t> năng</a:t>
                      </a:r>
                      <a:endParaRPr lang="en-US" sz="240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RDBMS</a:t>
                      </a:r>
                    </a:p>
                  </a:txBody>
                  <a:tcPr/>
                </a:tc>
                <a:tc>
                  <a:txBody>
                    <a:bodyPr/>
                    <a:lstStyle/>
                    <a:p>
                      <a:pPr algn="ctr"/>
                      <a:r>
                        <a:rPr lang="en-US" sz="2400">
                          <a:latin typeface="Times New Roman" panose="02020603050405020304" pitchFamily="18" charset="0"/>
                          <a:cs typeface="Times New Roman" panose="02020603050405020304" pitchFamily="18" charset="0"/>
                        </a:rPr>
                        <a:t>NoSQL. </a:t>
                      </a:r>
                    </a:p>
                  </a:txBody>
                  <a:tcPr/>
                </a:tc>
                <a:extLst>
                  <a:ext uri="{0D108BD9-81ED-4DB2-BD59-A6C34878D82A}">
                    <a16:rowId xmlns:a16="http://schemas.microsoft.com/office/drawing/2014/main" val="10000"/>
                  </a:ext>
                </a:extLst>
              </a:tr>
              <a:tr h="528290">
                <a:tc>
                  <a:txBody>
                    <a:bodyPr/>
                    <a:lstStyle/>
                    <a:p>
                      <a:r>
                        <a:rPr lang="en-US" sz="1800" b="1" i="0" kern="1200">
                          <a:solidFill>
                            <a:schemeClr val="dk1"/>
                          </a:solidFill>
                          <a:effectLst/>
                          <a:latin typeface="Times New Roman" panose="02020603050405020304" pitchFamily="18" charset="0"/>
                          <a:ea typeface="+mn-ea"/>
                          <a:cs typeface="Times New Roman" panose="02020603050405020304" pitchFamily="18" charset="0"/>
                        </a:rPr>
                        <a:t>Hiệu suất</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aseline="0">
                          <a:latin typeface="Times New Roman" panose="02020603050405020304" pitchFamily="18" charset="0"/>
                          <a:cs typeface="Times New Roman" panose="02020603050405020304" pitchFamily="18" charset="0"/>
                        </a:rPr>
                        <a:t>Thấp (Quan hệ giữa các Table)</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Cao</a:t>
                      </a:r>
                      <a:r>
                        <a:rPr lang="en-US" sz="1800" baseline="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Bỏ</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ràng</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buộc</a:t>
                      </a:r>
                      <a:r>
                        <a:rPr lang="en-US" sz="1800" baseline="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58503">
                <a:tc>
                  <a:txBody>
                    <a:bodyPr/>
                    <a:lstStyle/>
                    <a:p>
                      <a:r>
                        <a:rPr lang="en-US" sz="1800" b="1" i="0" kern="1200">
                          <a:solidFill>
                            <a:schemeClr val="dk1"/>
                          </a:solidFill>
                          <a:effectLst/>
                          <a:latin typeface="Times New Roman" panose="02020603050405020304" pitchFamily="18" charset="0"/>
                          <a:ea typeface="+mn-ea"/>
                          <a:cs typeface="Times New Roman" panose="02020603050405020304" pitchFamily="18" charset="0"/>
                        </a:rPr>
                        <a:t>Tốc độ đọc ghi</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0" i="0" kern="1200">
                          <a:solidFill>
                            <a:schemeClr val="dk1"/>
                          </a:solidFill>
                          <a:effectLst/>
                          <a:latin typeface="Times New Roman" panose="02020603050405020304" pitchFamily="18" charset="0"/>
                          <a:ea typeface="+mn-ea"/>
                          <a:cs typeface="Times New Roman" panose="02020603050405020304" pitchFamily="18" charset="0"/>
                        </a:rPr>
                        <a:t>Thấp do thiết kế phải đảm bảo phải đảm bảo tính nhất quán, ràng buộc toàn vẹn của dữ liệu</a:t>
                      </a:r>
                    </a:p>
                  </a:txBody>
                  <a:tcPr/>
                </a:tc>
                <a:tc>
                  <a:txBody>
                    <a:bodyPr/>
                    <a:lstStyle/>
                    <a:p>
                      <a:r>
                        <a:rPr lang="en-US" sz="1800" b="0" i="0" kern="1200">
                          <a:solidFill>
                            <a:schemeClr val="dk1"/>
                          </a:solidFill>
                          <a:effectLst/>
                          <a:latin typeface="Times New Roman" panose="02020603050405020304" pitchFamily="18" charset="0"/>
                          <a:ea typeface="+mn-ea"/>
                          <a:cs typeface="Times New Roman" panose="02020603050405020304" pitchFamily="18" charset="0"/>
                        </a:rPr>
                        <a:t>Cao vì</a:t>
                      </a:r>
                      <a:r>
                        <a:rPr lang="en-US" sz="1800" b="0" i="0" kern="1200" baseline="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a:solidFill>
                            <a:schemeClr val="dk1"/>
                          </a:solidFill>
                          <a:effectLst/>
                          <a:latin typeface="Times New Roman" panose="02020603050405020304" pitchFamily="18" charset="0"/>
                          <a:ea typeface="+mn-ea"/>
                          <a:cs typeface="Times New Roman" panose="02020603050405020304" pitchFamily="18" charset="0"/>
                        </a:rPr>
                        <a:t>thiết kế bỏ đi các cơ chế ràng buộc toàn vẹn phức tạp.</a:t>
                      </a:r>
                    </a:p>
                    <a:p>
                      <a:r>
                        <a:rPr lang="vi-VN" sz="1800" b="0" i="0" kern="1200">
                          <a:solidFill>
                            <a:schemeClr val="dk1"/>
                          </a:solidFill>
                          <a:effectLst/>
                          <a:latin typeface="Times New Roman" panose="02020603050405020304" pitchFamily="18" charset="0"/>
                          <a:ea typeface="+mn-ea"/>
                          <a:cs typeface="Times New Roman" panose="02020603050405020304" pitchFamily="18" charset="0"/>
                        </a:rPr>
                        <a:t>Mặt khác chúng được thực hiện chủ yếu trên bộ nhớ, sau đó dữ liệu mới được ghi từ từ xuống đĩa không giống như RDBMS</a:t>
                      </a:r>
                    </a:p>
                  </a:txBody>
                  <a:tcPr/>
                </a:tc>
                <a:extLst>
                  <a:ext uri="{0D108BD9-81ED-4DB2-BD59-A6C34878D82A}">
                    <a16:rowId xmlns:a16="http://schemas.microsoft.com/office/drawing/2014/main" val="10002"/>
                  </a:ext>
                </a:extLst>
              </a:tr>
              <a:tr h="386302">
                <a:tc>
                  <a:txBody>
                    <a:bodyPr/>
                    <a:lstStyle/>
                    <a:p>
                      <a:r>
                        <a:rPr lang="en-US" sz="1800" b="1" i="0" kern="1200">
                          <a:solidFill>
                            <a:schemeClr val="dk1"/>
                          </a:solidFill>
                          <a:effectLst/>
                          <a:latin typeface="Times New Roman" panose="02020603050405020304" pitchFamily="18" charset="0"/>
                          <a:ea typeface="+mn-ea"/>
                          <a:cs typeface="Times New Roman" panose="02020603050405020304" pitchFamily="18" charset="0"/>
                        </a:rPr>
                        <a:t>Yêu cầu phần cứng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0" i="0" kern="1200">
                          <a:solidFill>
                            <a:schemeClr val="dk1"/>
                          </a:solidFill>
                          <a:effectLst/>
                          <a:latin typeface="Times New Roman" panose="02020603050405020304" pitchFamily="18" charset="0"/>
                          <a:ea typeface="+mn-ea"/>
                          <a:cs typeface="Times New Roman" panose="02020603050405020304" pitchFamily="18" charset="0"/>
                        </a:rPr>
                        <a:t>Đòi hỏi cao về cấu hình phần cứng </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b="0" i="0" kern="1200">
                          <a:solidFill>
                            <a:schemeClr val="dk1"/>
                          </a:solidFill>
                          <a:effectLst/>
                          <a:latin typeface="Times New Roman" panose="02020603050405020304" pitchFamily="18" charset="0"/>
                          <a:ea typeface="+mn-ea"/>
                          <a:cs typeface="Times New Roman" panose="02020603050405020304" pitchFamily="18" charset="0"/>
                        </a:rPr>
                        <a:t>Đòi hỏi thấp hơn về cấu hình, </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84745">
                <a:tc>
                  <a:txBody>
                    <a:bodyPr/>
                    <a:lstStyle/>
                    <a:p>
                      <a:r>
                        <a:rPr lang="en-US" sz="1800" b="1" i="0" kern="1200">
                          <a:solidFill>
                            <a:schemeClr val="dk1"/>
                          </a:solidFill>
                          <a:effectLst/>
                          <a:latin typeface="Times New Roman" panose="02020603050405020304" pitchFamily="18" charset="0"/>
                          <a:ea typeface="+mn-ea"/>
                          <a:cs typeface="Times New Roman" panose="02020603050405020304" pitchFamily="18" charset="0"/>
                        </a:rPr>
                        <a:t>Tính nhất quán dữ liệu</a:t>
                      </a:r>
                      <a:endParaRPr lang="en-US" sz="1800">
                        <a:latin typeface="Times New Roman" panose="02020603050405020304" pitchFamily="18" charset="0"/>
                        <a:cs typeface="Times New Roman" panose="02020603050405020304" pitchFamily="18" charset="0"/>
                      </a:endParaRPr>
                    </a:p>
                  </a:txBody>
                  <a:tcPr/>
                </a:tc>
                <a:tc>
                  <a:txBody>
                    <a:bodyPr/>
                    <a:lstStyle/>
                    <a:p>
                      <a:pPr algn="l"/>
                      <a:r>
                        <a:rPr lang="en-US" sz="1800">
                          <a:effectLst/>
                          <a:latin typeface="Times New Roman" panose="02020603050405020304" pitchFamily="18" charset="0"/>
                          <a:cs typeface="Times New Roman" panose="02020603050405020304" pitchFamily="18" charset="0"/>
                        </a:rPr>
                        <a:t>Đảm bảo tính nhất quán và ràng buộc toàn vẹn dữ liệu</a:t>
                      </a:r>
                    </a:p>
                  </a:txBody>
                  <a:tcPr marL="63500" marR="63500" marT="6350" marB="6350" anchor="ctr"/>
                </a:tc>
                <a:tc>
                  <a:txBody>
                    <a:bodyPr/>
                    <a:lstStyle/>
                    <a:p>
                      <a:r>
                        <a:rPr lang="en-US" sz="1800" dirty="0" err="1">
                          <a:latin typeface="Times New Roman" panose="02020603050405020304" pitchFamily="18" charset="0"/>
                          <a:cs typeface="Times New Roman" panose="02020603050405020304" pitchFamily="18" charset="0"/>
                        </a:rPr>
                        <a:t>Không</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đảm</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bảo</a:t>
                      </a:r>
                      <a:r>
                        <a:rPr lang="en-US" sz="1800" baseline="0" dirty="0">
                          <a:latin typeface="Times New Roman" panose="02020603050405020304" pitchFamily="18" charset="0"/>
                          <a:cs typeface="Times New Roman" panose="02020603050405020304" pitchFamily="18" charset="0"/>
                        </a:rPr>
                        <a:t> </a:t>
                      </a:r>
                      <a:r>
                        <a:rPr lang="en-US" sz="1800" baseline="0">
                          <a:latin typeface="Times New Roman" panose="02020603050405020304" pitchFamily="18" charset="0"/>
                          <a:cs typeface="Times New Roman" panose="02020603050405020304" pitchFamily="18" charset="0"/>
                        </a:rPr>
                        <a:t>ràng</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buộc</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870502">
                <a:tc>
                  <a:txBody>
                    <a:bodyPr/>
                    <a:lstStyle/>
                    <a:p>
                      <a:r>
                        <a:rPr lang="en-US" sz="1800" b="1" i="0" kern="1200">
                          <a:solidFill>
                            <a:schemeClr val="dk1"/>
                          </a:solidFill>
                          <a:effectLst/>
                          <a:latin typeface="Times New Roman" panose="02020603050405020304" pitchFamily="18" charset="0"/>
                          <a:ea typeface="+mn-ea"/>
                          <a:cs typeface="Times New Roman" panose="02020603050405020304" pitchFamily="18" charset="0"/>
                        </a:rPr>
                        <a:t>Truy vấn và báo cáo</a:t>
                      </a:r>
                      <a:endParaRPr lang="en-US" sz="1800">
                        <a:latin typeface="Times New Roman" panose="02020603050405020304" pitchFamily="18" charset="0"/>
                        <a:cs typeface="Times New Roman" panose="02020603050405020304" pitchFamily="18" charset="0"/>
                      </a:endParaRPr>
                    </a:p>
                  </a:txBody>
                  <a:tcPr/>
                </a:tc>
                <a:tc>
                  <a:txBody>
                    <a:bodyPr/>
                    <a:lstStyle/>
                    <a:p>
                      <a:pPr algn="l"/>
                      <a:r>
                        <a:rPr lang="en-US" sz="1800" b="0" i="0" kern="1200">
                          <a:solidFill>
                            <a:schemeClr val="dk1"/>
                          </a:solidFill>
                          <a:effectLst/>
                          <a:latin typeface="Times New Roman" panose="02020603050405020304" pitchFamily="18" charset="0"/>
                          <a:ea typeface="+mn-ea"/>
                          <a:cs typeface="Times New Roman" panose="02020603050405020304" pitchFamily="18" charset="0"/>
                        </a:rPr>
                        <a:t>Dễ dàng sử dụng ngôn ngữ SQL query để truy vấn trực tiếp dữ liệu từ database hoặc dùng công cụ hỗ trợ để lấy báo cáo</a:t>
                      </a:r>
                      <a:endParaRPr lang="en-US" sz="1800">
                        <a:effectLst/>
                        <a:latin typeface="Times New Roman" panose="02020603050405020304" pitchFamily="18" charset="0"/>
                        <a:cs typeface="Times New Roman" panose="02020603050405020304" pitchFamily="18" charset="0"/>
                      </a:endParaRPr>
                    </a:p>
                  </a:txBody>
                  <a:tcPr marL="63500" marR="63500" marT="6350" marB="6350" anchor="ctr"/>
                </a:tc>
                <a:tc>
                  <a:txBody>
                    <a:bodyPr/>
                    <a:lstStyle/>
                    <a:p>
                      <a:r>
                        <a:rPr lang="vi-VN" sz="1800" b="0" i="0" kern="1200">
                          <a:solidFill>
                            <a:schemeClr val="dk1"/>
                          </a:solidFill>
                          <a:effectLst/>
                          <a:latin typeface="Times New Roman" panose="02020603050405020304" pitchFamily="18" charset="0"/>
                          <a:ea typeface="+mn-ea"/>
                          <a:cs typeface="Times New Roman" panose="02020603050405020304" pitchFamily="18" charset="0"/>
                        </a:rPr>
                        <a:t>Việc lấy báo cáo dữ liệu trực tiếp từ NoSQL chưa được hỗ trợ tốt</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84201">
                <a:tc>
                  <a:txBody>
                    <a:bodyPr/>
                    <a:lstStyle/>
                    <a:p>
                      <a:r>
                        <a:rPr lang="en-US" sz="1800" b="1" i="0" kern="1200">
                          <a:solidFill>
                            <a:schemeClr val="dk1"/>
                          </a:solidFill>
                          <a:effectLst/>
                          <a:latin typeface="Times New Roman" panose="02020603050405020304" pitchFamily="18" charset="0"/>
                          <a:ea typeface="+mn-ea"/>
                          <a:cs typeface="Times New Roman" panose="02020603050405020304" pitchFamily="18" charset="0"/>
                        </a:rPr>
                        <a:t>Khả năng mở rộng</a:t>
                      </a:r>
                      <a:endParaRPr lang="en-US" sz="1800">
                        <a:latin typeface="Times New Roman" panose="02020603050405020304" pitchFamily="18" charset="0"/>
                        <a:cs typeface="Times New Roman" panose="02020603050405020304" pitchFamily="18" charset="0"/>
                      </a:endParaRPr>
                    </a:p>
                  </a:txBody>
                  <a:tcPr/>
                </a:tc>
                <a:tc>
                  <a:txBody>
                    <a:bodyPr/>
                    <a:lstStyle/>
                    <a:p>
                      <a:pPr algn="l"/>
                      <a:r>
                        <a:rPr lang="vi-VN" sz="1800" b="0" i="0" kern="1200">
                          <a:solidFill>
                            <a:schemeClr val="dk1"/>
                          </a:solidFill>
                          <a:effectLst/>
                          <a:latin typeface="Times New Roman" panose="02020603050405020304" pitchFamily="18" charset="0"/>
                          <a:ea typeface="+mn-ea"/>
                          <a:cs typeface="Times New Roman" panose="02020603050405020304" pitchFamily="18" charset="0"/>
                        </a:rPr>
                        <a:t>Hạn chế về lượng</a:t>
                      </a:r>
                      <a:endParaRPr lang="en-US" sz="1800">
                        <a:effectLst/>
                        <a:latin typeface="Times New Roman" panose="02020603050405020304" pitchFamily="18" charset="0"/>
                        <a:cs typeface="Times New Roman" panose="02020603050405020304" pitchFamily="18" charset="0"/>
                      </a:endParaRPr>
                    </a:p>
                  </a:txBody>
                  <a:tcPr marL="63500" marR="63500" marT="6350" marB="6350"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Hỗ trợ một lượng rất lớn các node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80027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Phân loại NoSQL</a:t>
            </a:r>
          </a:p>
        </p:txBody>
      </p:sp>
      <p:sp>
        <p:nvSpPr>
          <p:cNvPr id="3" name="Content Placeholder 2"/>
          <p:cNvSpPr>
            <a:spLocks noGrp="1"/>
          </p:cNvSpPr>
          <p:nvPr>
            <p:ph idx="1"/>
          </p:nvPr>
        </p:nvSpPr>
        <p:spPr/>
        <p:txBody>
          <a:bodyPr/>
          <a:lstStyle/>
          <a:p>
            <a:r>
              <a:rPr lang="en-US"/>
              <a:t>Wide Column Store / Column Families</a:t>
            </a:r>
          </a:p>
          <a:p>
            <a:r>
              <a:rPr lang="en-US"/>
              <a:t>Document Store</a:t>
            </a:r>
          </a:p>
          <a:p>
            <a:r>
              <a:rPr lang="en-US"/>
              <a:t>Key Value / Tuple Store</a:t>
            </a:r>
          </a:p>
          <a:p>
            <a:r>
              <a:rPr lang="en-US"/>
              <a:t>Graph Databases</a:t>
            </a:r>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44366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Wide Column Store / Column Families</a:t>
            </a:r>
          </a:p>
        </p:txBody>
      </p:sp>
      <p:sp>
        <p:nvSpPr>
          <p:cNvPr id="3" name="Content Placeholder 2"/>
          <p:cNvSpPr>
            <a:spLocks noGrp="1"/>
          </p:cNvSpPr>
          <p:nvPr>
            <p:ph idx="1"/>
          </p:nvPr>
        </p:nvSpPr>
        <p:spPr/>
        <p:txBody>
          <a:bodyPr/>
          <a:lstStyle/>
          <a:p>
            <a:r>
              <a:rPr lang="vi-VN"/>
              <a:t>Hệ cơ sở dữ liệu cho phép truy xuất ngẫu nhiên/tức thời với khả năng lưu tr</a:t>
            </a:r>
            <a:r>
              <a:rPr lang="en-US"/>
              <a:t>ú</a:t>
            </a:r>
            <a:r>
              <a:rPr lang="vi-VN"/>
              <a:t> một lượng lớn dữ liệu có cấu trúc. </a:t>
            </a:r>
            <a:endParaRPr lang="en-US"/>
          </a:p>
          <a:p>
            <a:r>
              <a:rPr lang="en-US"/>
              <a:t>Có thể</a:t>
            </a:r>
            <a:r>
              <a:rPr lang="vi-VN"/>
              <a:t> tồn tại dạng bảng với hàng tỷ bản ghi và mỗi bản ghi có thể chứa hàng triệu cột. </a:t>
            </a:r>
            <a:endParaRPr lang="en-US"/>
          </a:p>
          <a:p>
            <a:r>
              <a:rPr lang="vi-VN"/>
              <a:t>Một số sản phẩm thông dụng: Hadoop/Hbase – Apache, Bigtable - Google, Cassandra - Facebook, Hypertable - Baidu, Accumulo, Amazon SimpleDB, Cloundata, Clouera...</a:t>
            </a:r>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033817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Cassandra</a:t>
            </a:r>
            <a:endParaRPr lang="en-US"/>
          </a:p>
        </p:txBody>
      </p:sp>
      <p:sp>
        <p:nvSpPr>
          <p:cNvPr id="3" name="Content Placeholder 2"/>
          <p:cNvSpPr>
            <a:spLocks noGrp="1"/>
          </p:cNvSpPr>
          <p:nvPr>
            <p:ph idx="1"/>
          </p:nvPr>
        </p:nvSpPr>
        <p:spPr/>
        <p:txBody>
          <a:bodyPr>
            <a:normAutofit/>
          </a:bodyPr>
          <a:lstStyle/>
          <a:p>
            <a:pPr fontAlgn="base"/>
            <a:r>
              <a:rPr lang="en-US" sz="2400"/>
              <a:t>K</a:t>
            </a:r>
            <a:r>
              <a:rPr lang="vi-VN" sz="2400"/>
              <a:t>eyspace là đối tượng chứa đựng dữ liệu ứng dụng</a:t>
            </a:r>
            <a:r>
              <a:rPr lang="en-US" sz="2400"/>
              <a:t>.</a:t>
            </a:r>
          </a:p>
          <a:p>
            <a:pPr fontAlgn="base"/>
            <a:r>
              <a:rPr lang="en-US" sz="2400" cap="all"/>
              <a:t>COLUMN FAMILY: </a:t>
            </a:r>
            <a:r>
              <a:rPr lang="vi-VN" sz="2400"/>
              <a:t>tương tự như bảng</a:t>
            </a:r>
            <a:r>
              <a:rPr lang="en-US" sz="2400"/>
              <a:t> trong RDBMS</a:t>
            </a:r>
            <a:r>
              <a:rPr lang="vi-VN" sz="2400"/>
              <a:t>. Tuy nhiên, </a:t>
            </a:r>
            <a:r>
              <a:rPr lang="en-US" sz="2400"/>
              <a:t>C</a:t>
            </a:r>
            <a:r>
              <a:rPr lang="vi-VN" sz="2400"/>
              <a:t>olumn family có thể định nghĩa metadata của cột,</a:t>
            </a:r>
            <a:r>
              <a:rPr lang="en-US" sz="2400"/>
              <a:t> </a:t>
            </a:r>
            <a:r>
              <a:rPr lang="vi-VN" sz="2400"/>
              <a:t>Mỗi row có thể có số cột khác nhau.</a:t>
            </a:r>
            <a:endParaRPr lang="en-US" sz="2400" cap="all"/>
          </a:p>
          <a:p>
            <a:pPr fontAlgn="base"/>
            <a:endParaRPr lang="vi-VN" sz="2400"/>
          </a:p>
        </p:txBody>
      </p:sp>
      <p:pic>
        <p:nvPicPr>
          <p:cNvPr id="4" name="Picture 3"/>
          <p:cNvPicPr>
            <a:picLocks noChangeAspect="1"/>
          </p:cNvPicPr>
          <p:nvPr/>
        </p:nvPicPr>
        <p:blipFill>
          <a:blip r:embed="rId3"/>
          <a:stretch>
            <a:fillRect/>
          </a:stretch>
        </p:blipFill>
        <p:spPr>
          <a:xfrm>
            <a:off x="3665112" y="3294846"/>
            <a:ext cx="7247755" cy="3530958"/>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46092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Cassandra</a:t>
            </a:r>
            <a:endParaRPr lang="en-US"/>
          </a:p>
        </p:txBody>
      </p:sp>
      <p:pic>
        <p:nvPicPr>
          <p:cNvPr id="6" name="Picture 5"/>
          <p:cNvPicPr>
            <a:picLocks noChangeAspect="1"/>
          </p:cNvPicPr>
          <p:nvPr/>
        </p:nvPicPr>
        <p:blipFill>
          <a:blip r:embed="rId3"/>
          <a:stretch>
            <a:fillRect/>
          </a:stretch>
        </p:blipFill>
        <p:spPr>
          <a:xfrm>
            <a:off x="8163079" y="1925017"/>
            <a:ext cx="3219001" cy="1554542"/>
          </a:xfrm>
          <a:prstGeom prst="rect">
            <a:avLst/>
          </a:prstGeom>
        </p:spPr>
      </p:pic>
      <p:sp>
        <p:nvSpPr>
          <p:cNvPr id="7" name="Rectangle 6"/>
          <p:cNvSpPr/>
          <p:nvPr/>
        </p:nvSpPr>
        <p:spPr>
          <a:xfrm>
            <a:off x="653119" y="1764105"/>
            <a:ext cx="10576670" cy="461665"/>
          </a:xfrm>
          <a:prstGeom prst="rect">
            <a:avLst/>
          </a:prstGeom>
        </p:spPr>
        <p:txBody>
          <a:bodyPr wrap="square">
            <a:spAutoFit/>
          </a:bodyPr>
          <a:lstStyle/>
          <a:p>
            <a:r>
              <a:rPr lang="en-US" sz="2400" cap="all"/>
              <a:t>Column: </a:t>
            </a:r>
            <a:r>
              <a:rPr lang="vi-VN" sz="2400"/>
              <a:t>là đơn vị dữ liệu nhỏ nhất trong Cassandra, gồm</a:t>
            </a:r>
            <a:r>
              <a:rPr lang="en-US" sz="2400"/>
              <a:t>:</a:t>
            </a:r>
          </a:p>
        </p:txBody>
      </p:sp>
      <p:sp>
        <p:nvSpPr>
          <p:cNvPr id="8" name="Rectangle 7"/>
          <p:cNvSpPr/>
          <p:nvPr/>
        </p:nvSpPr>
        <p:spPr>
          <a:xfrm>
            <a:off x="2352095" y="2139529"/>
            <a:ext cx="5156288" cy="1600438"/>
          </a:xfrm>
          <a:prstGeom prst="rect">
            <a:avLst/>
          </a:prstGeom>
        </p:spPr>
        <p:txBody>
          <a:bodyPr wrap="square">
            <a:spAutoFit/>
          </a:bodyPr>
          <a:lstStyle/>
          <a:p>
            <a:pPr indent="914400"/>
            <a:r>
              <a:rPr lang="en-US" sz="2000">
                <a:solidFill>
                  <a:srgbClr val="000000"/>
                </a:solidFill>
                <a:latin typeface="Courier"/>
              </a:rPr>
              <a:t>	{</a:t>
            </a:r>
            <a:endParaRPr lang="en-US" sz="2000">
              <a:solidFill>
                <a:srgbClr val="000000"/>
              </a:solidFill>
              <a:latin typeface="Arial" panose="020B0604020202020204" pitchFamily="34" charset="0"/>
            </a:endParaRPr>
          </a:p>
          <a:p>
            <a:pPr marL="914400" indent="914400"/>
            <a:r>
              <a:rPr lang="en-US" sz="2000">
                <a:solidFill>
                  <a:srgbClr val="000000"/>
                </a:solidFill>
                <a:latin typeface="Courier"/>
              </a:rPr>
              <a:t>name: "country",</a:t>
            </a:r>
            <a:endParaRPr lang="en-US" sz="2000">
              <a:solidFill>
                <a:srgbClr val="000000"/>
              </a:solidFill>
              <a:latin typeface="Arial" panose="020B0604020202020204" pitchFamily="34" charset="0"/>
            </a:endParaRPr>
          </a:p>
          <a:p>
            <a:pPr marL="914400" indent="914400"/>
            <a:r>
              <a:rPr lang="en-US" sz="2000">
                <a:solidFill>
                  <a:srgbClr val="000000"/>
                </a:solidFill>
                <a:latin typeface="Courier"/>
              </a:rPr>
              <a:t>value: "vietnam",</a:t>
            </a:r>
            <a:endParaRPr lang="en-US" sz="2000">
              <a:solidFill>
                <a:srgbClr val="000000"/>
              </a:solidFill>
              <a:latin typeface="Arial" panose="020B0604020202020204" pitchFamily="34" charset="0"/>
            </a:endParaRPr>
          </a:p>
          <a:p>
            <a:pPr marL="914400" indent="914400"/>
            <a:r>
              <a:rPr lang="en-US" sz="2000">
                <a:solidFill>
                  <a:srgbClr val="000000"/>
                </a:solidFill>
                <a:latin typeface="Courier"/>
              </a:rPr>
              <a:t>timestamp: 123456789</a:t>
            </a:r>
            <a:endParaRPr lang="en-US" sz="2000">
              <a:solidFill>
                <a:srgbClr val="000000"/>
              </a:solidFill>
              <a:latin typeface="Arial" panose="020B0604020202020204" pitchFamily="34" charset="0"/>
            </a:endParaRPr>
          </a:p>
          <a:p>
            <a:pPr marL="457200" indent="914400"/>
            <a:r>
              <a:rPr lang="en-US">
                <a:solidFill>
                  <a:srgbClr val="000000"/>
                </a:solidFill>
                <a:latin typeface="Courier"/>
              </a:rPr>
              <a:t> }</a:t>
            </a:r>
            <a:endParaRPr lang="en-US" sz="2000" b="0" i="0">
              <a:solidFill>
                <a:srgbClr val="000000"/>
              </a:solidFill>
              <a:effectLst/>
              <a:latin typeface="Arial" panose="020B0604020202020204" pitchFamily="34" charset="0"/>
            </a:endParaRPr>
          </a:p>
        </p:txBody>
      </p:sp>
      <p:sp>
        <p:nvSpPr>
          <p:cNvPr id="9" name="Rectangle 8"/>
          <p:cNvSpPr/>
          <p:nvPr/>
        </p:nvSpPr>
        <p:spPr>
          <a:xfrm>
            <a:off x="717514" y="3646835"/>
            <a:ext cx="10576670" cy="646331"/>
          </a:xfrm>
          <a:prstGeom prst="rect">
            <a:avLst/>
          </a:prstGeom>
        </p:spPr>
        <p:txBody>
          <a:bodyPr wrap="square">
            <a:spAutoFit/>
          </a:bodyPr>
          <a:lstStyle/>
          <a:p>
            <a:r>
              <a:rPr lang="vi-VN">
                <a:solidFill>
                  <a:srgbClr val="000000"/>
                </a:solidFill>
                <a:latin typeface="Arial" panose="020B0604020202020204" pitchFamily="34" charset="0"/>
              </a:rPr>
              <a:t>SUPER COLUMN: </a:t>
            </a:r>
            <a:r>
              <a:rPr lang="en-US">
                <a:solidFill>
                  <a:srgbClr val="000000"/>
                </a:solidFill>
                <a:latin typeface="Arial" panose="020B0604020202020204" pitchFamily="34" charset="0"/>
              </a:rPr>
              <a:t>là </a:t>
            </a:r>
            <a:r>
              <a:rPr lang="vi-VN">
                <a:solidFill>
                  <a:srgbClr val="000000"/>
                </a:solidFill>
                <a:latin typeface="Arial" panose="020B0604020202020204" pitchFamily="34" charset="0"/>
              </a:rPr>
              <a:t>column có value là 1 danh sách các column. Lưu ý là super column không có timestamp như column bình thường.</a:t>
            </a:r>
            <a:endParaRPr lang="en-US"/>
          </a:p>
        </p:txBody>
      </p:sp>
      <p:sp>
        <p:nvSpPr>
          <p:cNvPr id="10" name="Rectangle 9"/>
          <p:cNvSpPr/>
          <p:nvPr/>
        </p:nvSpPr>
        <p:spPr>
          <a:xfrm>
            <a:off x="-669701" y="4202173"/>
            <a:ext cx="12865994" cy="2246769"/>
          </a:xfrm>
          <a:prstGeom prst="rect">
            <a:avLst/>
          </a:prstGeom>
        </p:spPr>
        <p:txBody>
          <a:bodyPr wrap="square">
            <a:spAutoFit/>
          </a:bodyPr>
          <a:lstStyle/>
          <a:p>
            <a:pPr indent="1371600"/>
            <a:r>
              <a:rPr lang="en-US" sz="2000">
                <a:solidFill>
                  <a:srgbClr val="000000"/>
                </a:solidFill>
                <a:latin typeface="Courier"/>
              </a:rPr>
              <a:t>{</a:t>
            </a:r>
            <a:endParaRPr lang="en-US" sz="2000">
              <a:solidFill>
                <a:srgbClr val="000000"/>
              </a:solidFill>
              <a:latin typeface="Arial" panose="020B0604020202020204" pitchFamily="34" charset="0"/>
            </a:endParaRPr>
          </a:p>
          <a:p>
            <a:pPr marL="457200" indent="1371600"/>
            <a:r>
              <a:rPr lang="en-US" sz="2000">
                <a:solidFill>
                  <a:srgbClr val="000000"/>
                </a:solidFill>
                <a:latin typeface="Courier"/>
              </a:rPr>
              <a:t>name: "myAddress",</a:t>
            </a:r>
            <a:endParaRPr lang="en-US" sz="2000">
              <a:solidFill>
                <a:srgbClr val="000000"/>
              </a:solidFill>
              <a:latin typeface="Arial" panose="020B0604020202020204" pitchFamily="34" charset="0"/>
            </a:endParaRPr>
          </a:p>
          <a:p>
            <a:pPr marL="457200" indent="1371600"/>
            <a:r>
              <a:rPr lang="en-US" sz="2000">
                <a:solidFill>
                  <a:srgbClr val="000000"/>
                </a:solidFill>
                <a:latin typeface="Courier"/>
              </a:rPr>
              <a:t>value: {</a:t>
            </a:r>
            <a:endParaRPr lang="en-US" sz="2000">
              <a:solidFill>
                <a:srgbClr val="000000"/>
              </a:solidFill>
              <a:latin typeface="Arial" panose="020B0604020202020204" pitchFamily="34" charset="0"/>
            </a:endParaRPr>
          </a:p>
          <a:p>
            <a:pPr marL="914400" indent="1371600"/>
            <a:r>
              <a:rPr lang="en-US" sz="2000">
                <a:solidFill>
                  <a:srgbClr val="000000"/>
                </a:solidFill>
                <a:latin typeface="Courier"/>
              </a:rPr>
              <a:t>street: {name: "street", value: "123 xyz", timestamp: 123456789},</a:t>
            </a:r>
            <a:endParaRPr lang="en-US" sz="2000">
              <a:solidFill>
                <a:srgbClr val="000000"/>
              </a:solidFill>
              <a:latin typeface="Arial" panose="020B0604020202020204" pitchFamily="34" charset="0"/>
            </a:endParaRPr>
          </a:p>
          <a:p>
            <a:pPr marL="914400" indent="1371600"/>
            <a:r>
              <a:rPr lang="en-US" sz="2000">
                <a:solidFill>
                  <a:srgbClr val="000000"/>
                </a:solidFill>
                <a:latin typeface="Courier"/>
              </a:rPr>
              <a:t>city: {name: "city", value: "HCMC", timestamp: 123456789},</a:t>
            </a:r>
            <a:endParaRPr lang="en-US" sz="2000">
              <a:solidFill>
                <a:srgbClr val="000000"/>
              </a:solidFill>
              <a:latin typeface="Arial" panose="020B0604020202020204" pitchFamily="34" charset="0"/>
            </a:endParaRPr>
          </a:p>
          <a:p>
            <a:pPr marL="457200" indent="1371600"/>
            <a:r>
              <a:rPr lang="en-US" sz="2000">
                <a:solidFill>
                  <a:srgbClr val="000000"/>
                </a:solidFill>
                <a:latin typeface="Courier"/>
              </a:rPr>
              <a:t>}</a:t>
            </a:r>
            <a:endParaRPr lang="en-US" sz="2000">
              <a:solidFill>
                <a:srgbClr val="000000"/>
              </a:solidFill>
              <a:latin typeface="Arial" panose="020B0604020202020204" pitchFamily="34" charset="0"/>
            </a:endParaRPr>
          </a:p>
          <a:p>
            <a:pPr marL="914400" indent="457200"/>
            <a:r>
              <a:rPr lang="en-US" sz="2000">
                <a:solidFill>
                  <a:srgbClr val="000000"/>
                </a:solidFill>
                <a:latin typeface="Courier"/>
              </a:rPr>
              <a:t>}</a:t>
            </a:r>
            <a:endParaRPr lang="en-US" sz="2000" b="0" i="0">
              <a:solidFill>
                <a:srgbClr val="000000"/>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57240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Cassandra</a:t>
            </a:r>
            <a:endParaRPr lang="en-US"/>
          </a:p>
        </p:txBody>
      </p:sp>
      <p:pic>
        <p:nvPicPr>
          <p:cNvPr id="4" name="Content Placeholder 3"/>
          <p:cNvPicPr>
            <a:picLocks noGrp="1" noChangeAspect="1"/>
          </p:cNvPicPr>
          <p:nvPr>
            <p:ph idx="1"/>
          </p:nvPr>
        </p:nvPicPr>
        <p:blipFill>
          <a:blip r:embed="rId3"/>
          <a:stretch>
            <a:fillRect/>
          </a:stretch>
        </p:blipFill>
        <p:spPr>
          <a:xfrm>
            <a:off x="2685127" y="3144586"/>
            <a:ext cx="7142645" cy="3469214"/>
          </a:xfrm>
          <a:prstGeom prst="rect">
            <a:avLst/>
          </a:prstGeom>
        </p:spPr>
      </p:pic>
      <p:sp>
        <p:nvSpPr>
          <p:cNvPr id="5" name="Rectangle 4"/>
          <p:cNvSpPr/>
          <p:nvPr/>
        </p:nvSpPr>
        <p:spPr>
          <a:xfrm>
            <a:off x="1153734" y="1759591"/>
            <a:ext cx="10205432" cy="1384995"/>
          </a:xfrm>
          <a:prstGeom prst="rect">
            <a:avLst/>
          </a:prstGeom>
        </p:spPr>
        <p:txBody>
          <a:bodyPr wrap="square">
            <a:spAutoFit/>
          </a:bodyPr>
          <a:lstStyle/>
          <a:p>
            <a:r>
              <a:rPr lang="en-US" sz="2800" cap="all"/>
              <a:t>COLUMN FAMILY: </a:t>
            </a:r>
            <a:r>
              <a:rPr lang="vi-VN" sz="2800"/>
              <a:t>là tập hợp các columns. Mỗi row trong 1 column family bao gồm key và các column gắn liền với key đó. Column family sẽ được sắp xếp theo key.          </a:t>
            </a:r>
            <a:endParaRPr lang="en-US" sz="2800"/>
          </a:p>
        </p:txBody>
      </p:sp>
      <p:sp>
        <p:nvSpPr>
          <p:cNvPr id="3" name="Slide Number Placeholder 2"/>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90892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0" y="0"/>
            <a:ext cx="9221274" cy="4257495"/>
          </a:xfrm>
          <a:prstGeom prst="rect">
            <a:avLst/>
          </a:prstGeom>
          <a:solidFill>
            <a:srgbClr val="F1F1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444444"/>
                </a:solidFill>
                <a:effectLst/>
                <a:latin typeface="Courier 10 Pitch"/>
              </a:rPr>
              <a:t>CustomerList={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Stuart:{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username:{firstname:"Stuart",lastname:"Mike"}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address:{city:"California",postcode:"12345"}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Smith:{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username:{firstname:"Smith", lastname:"Johnson"}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account:{bank:"WELS FORGO", branch:"Oakland"}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444444"/>
                </a:solidFill>
                <a:latin typeface="Courier 10 Pitch"/>
              </a:rPr>
              <a:t>	</a:t>
            </a:r>
            <a:r>
              <a:rPr kumimoji="0" lang="en-US" sz="2000" b="0" i="0" u="none" strike="noStrike" cap="none" normalizeH="0" baseline="0">
                <a:ln>
                  <a:noFill/>
                </a:ln>
                <a:solidFill>
                  <a:srgbClr val="444444"/>
                </a:solidFill>
                <a:effectLst/>
                <a:latin typeface="Courier 10 Pitch"/>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444444"/>
                </a:solidFill>
                <a:effectLst/>
                <a:latin typeface="Courier 10 Pitch"/>
              </a:rPr>
              <a:t> }</a:t>
            </a:r>
            <a:r>
              <a:rPr kumimoji="0" lang="en-US" sz="1600" b="0" i="0" u="none" strike="noStrike" cap="none" normalizeH="0" baseline="0">
                <a:ln>
                  <a:noFill/>
                </a:ln>
                <a:solidFill>
                  <a:schemeClr val="tx1"/>
                </a:solidFill>
                <a:effectLst/>
              </a:rPr>
              <a:t> </a:t>
            </a:r>
            <a:endParaRPr kumimoji="0" lang="en-US" sz="44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3962400" y="3018141"/>
            <a:ext cx="8229600" cy="3752850"/>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31611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3544"/>
            <a:ext cx="10102401" cy="1043895"/>
          </a:xfrm>
        </p:spPr>
        <p:txBody>
          <a:bodyPr>
            <a:normAutofit/>
          </a:bodyPr>
          <a:lstStyle/>
          <a:p>
            <a:r>
              <a:rPr lang="en-US" b="1"/>
              <a:t>Nội dung</a:t>
            </a:r>
            <a:endParaRPr lang="en-US" dirty="0"/>
          </a:p>
        </p:txBody>
      </p:sp>
      <p:sp>
        <p:nvSpPr>
          <p:cNvPr id="3" name="Content Placeholder 2"/>
          <p:cNvSpPr>
            <a:spLocks noGrp="1"/>
          </p:cNvSpPr>
          <p:nvPr>
            <p:ph idx="1"/>
          </p:nvPr>
        </p:nvSpPr>
        <p:spPr>
          <a:xfrm>
            <a:off x="1295401" y="1694960"/>
            <a:ext cx="9601196" cy="4899022"/>
          </a:xfrm>
        </p:spPr>
        <p:txBody>
          <a:bodyPr>
            <a:normAutofit/>
          </a:bodyPr>
          <a:lstStyle/>
          <a:p>
            <a:r>
              <a:rPr lang="en-US" dirty="0"/>
              <a:t>8.1. CSDL </a:t>
            </a:r>
            <a:r>
              <a:rPr lang="en-US" dirty="0" err="1"/>
              <a:t>bán</a:t>
            </a:r>
            <a:r>
              <a:rPr lang="en-US" dirty="0"/>
              <a:t> </a:t>
            </a:r>
            <a:r>
              <a:rPr lang="en-US" dirty="0" err="1"/>
              <a:t>cấu</a:t>
            </a:r>
            <a:r>
              <a:rPr lang="en-US" dirty="0"/>
              <a:t> </a:t>
            </a:r>
            <a:r>
              <a:rPr lang="en-US" dirty="0" err="1"/>
              <a:t>trúc</a:t>
            </a:r>
            <a:r>
              <a:rPr lang="en-US" dirty="0"/>
              <a:t> XML</a:t>
            </a:r>
          </a:p>
          <a:p>
            <a:r>
              <a:rPr lang="en-US" dirty="0"/>
              <a:t>8.2. CSDL </a:t>
            </a:r>
            <a:r>
              <a:rPr lang="en-US" dirty="0" err="1"/>
              <a:t>NoSQL</a:t>
            </a:r>
            <a:endParaRPr lang="en-US" dirty="0"/>
          </a:p>
          <a:p>
            <a:r>
              <a:rPr lang="en-US" dirty="0"/>
              <a:t>8.3. CSDL </a:t>
            </a:r>
            <a:r>
              <a:rPr lang="en-US" dirty="0" err="1"/>
              <a:t>NewSQL</a:t>
            </a:r>
            <a:endParaRPr lang="en-US" dirty="0"/>
          </a:p>
          <a:p>
            <a:r>
              <a:rPr lang="en-US" dirty="0"/>
              <a:t>8.4. </a:t>
            </a:r>
            <a:r>
              <a:rPr lang="en-US" dirty="0" err="1"/>
              <a:t>Các</a:t>
            </a:r>
            <a:r>
              <a:rPr lang="en-US" dirty="0"/>
              <a:t> </a:t>
            </a:r>
            <a:r>
              <a:rPr lang="en-US" dirty="0" err="1"/>
              <a:t>ứng</a:t>
            </a:r>
            <a:r>
              <a:rPr lang="en-US" dirty="0"/>
              <a:t> </a:t>
            </a:r>
            <a:r>
              <a:rPr lang="en-US" dirty="0" err="1"/>
              <a:t>dụng</a:t>
            </a:r>
            <a:r>
              <a:rPr lang="en-US" dirty="0"/>
              <a:t> </a:t>
            </a:r>
            <a:r>
              <a:rPr lang="en-US" dirty="0" err="1"/>
              <a:t>trong</a:t>
            </a:r>
            <a:r>
              <a:rPr lang="en-US" dirty="0"/>
              <a:t> CSDL </a:t>
            </a:r>
            <a:r>
              <a:rPr lang="en-US" dirty="0" err="1"/>
              <a:t>hiện</a:t>
            </a:r>
            <a:r>
              <a:rPr lang="en-US" dirty="0"/>
              <a:t> </a:t>
            </a:r>
            <a:r>
              <a:rPr lang="en-US" dirty="0" err="1"/>
              <a:t>đại</a:t>
            </a:r>
            <a:endParaRPr lang="en-US" dirty="0"/>
          </a:p>
          <a:p>
            <a:r>
              <a:rPr lang="en-US" dirty="0"/>
              <a:t>8.5. So </a:t>
            </a:r>
            <a:r>
              <a:rPr lang="en-US" dirty="0" err="1"/>
              <a:t>sánh</a:t>
            </a:r>
            <a:r>
              <a:rPr lang="en-US" dirty="0"/>
              <a:t> </a:t>
            </a:r>
            <a:r>
              <a:rPr lang="en-US" dirty="0" err="1"/>
              <a:t>giữa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quan</a:t>
            </a:r>
            <a:r>
              <a:rPr lang="en-US" dirty="0"/>
              <a:t> </a:t>
            </a:r>
            <a:r>
              <a:rPr lang="en-US" dirty="0" err="1"/>
              <a:t>hệ</a:t>
            </a:r>
            <a:r>
              <a:rPr lang="en-US" dirty="0"/>
              <a:t> (SQL), </a:t>
            </a:r>
            <a:r>
              <a:rPr lang="en-US" dirty="0" err="1"/>
              <a:t>không</a:t>
            </a:r>
            <a:r>
              <a:rPr lang="en-US" dirty="0"/>
              <a:t> </a:t>
            </a:r>
            <a:r>
              <a:rPr lang="en-US" dirty="0" err="1"/>
              <a:t>quan</a:t>
            </a:r>
            <a:r>
              <a:rPr lang="en-US" dirty="0"/>
              <a:t> </a:t>
            </a:r>
            <a:r>
              <a:rPr lang="en-US" dirty="0" err="1"/>
              <a:t>hệ</a:t>
            </a:r>
            <a:r>
              <a:rPr lang="en-US" dirty="0"/>
              <a:t> (</a:t>
            </a:r>
            <a:r>
              <a:rPr lang="en-US" dirty="0" err="1"/>
              <a:t>NoSQL</a:t>
            </a:r>
            <a:r>
              <a:rPr lang="en-US" dirty="0"/>
              <a:t>) </a:t>
            </a:r>
            <a:r>
              <a:rPr lang="en-US" dirty="0" err="1"/>
              <a:t>và</a:t>
            </a:r>
            <a:r>
              <a:rPr lang="en-US" dirty="0"/>
              <a:t> </a:t>
            </a:r>
            <a:r>
              <a:rPr lang="en-US" dirty="0" err="1"/>
              <a:t>NewSQL</a:t>
            </a:r>
            <a:r>
              <a:rPr lang="en-US" dirty="0"/>
              <a:t>.</a:t>
            </a:r>
          </a:p>
          <a:p>
            <a:r>
              <a:rPr lang="en-US" dirty="0"/>
              <a:t>8.6. </a:t>
            </a:r>
            <a:r>
              <a:rPr lang="en-US" dirty="0" err="1"/>
              <a:t>Một</a:t>
            </a:r>
            <a:r>
              <a:rPr lang="en-US" dirty="0"/>
              <a:t> </a:t>
            </a:r>
            <a:r>
              <a:rPr lang="en-US" dirty="0" err="1"/>
              <a:t>số</a:t>
            </a:r>
            <a:r>
              <a:rPr lang="en-US" dirty="0"/>
              <a:t> </a:t>
            </a:r>
            <a:r>
              <a:rPr lang="en-US" dirty="0" err="1"/>
              <a:t>hệ</a:t>
            </a:r>
            <a:r>
              <a:rPr lang="en-US" dirty="0"/>
              <a:t> </a:t>
            </a:r>
            <a:r>
              <a:rPr lang="en-US" dirty="0" err="1"/>
              <a:t>quản</a:t>
            </a:r>
            <a:r>
              <a:rPr lang="en-US" dirty="0"/>
              <a:t> </a:t>
            </a:r>
            <a:r>
              <a:rPr lang="en-US" dirty="0" err="1"/>
              <a:t>trị</a:t>
            </a:r>
            <a:r>
              <a:rPr lang="en-US" dirty="0"/>
              <a:t> CSDL </a:t>
            </a:r>
            <a:r>
              <a:rPr lang="en-US" dirty="0" err="1"/>
              <a:t>hiện</a:t>
            </a:r>
            <a:r>
              <a:rPr lang="en-US" dirty="0"/>
              <a:t> </a:t>
            </a:r>
            <a:r>
              <a:rPr lang="en-US" dirty="0" err="1"/>
              <a:t>đại</a:t>
            </a:r>
            <a:endParaRPr lang="en-US"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3351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Cassandra</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7463861"/>
              </p:ext>
            </p:extLst>
          </p:nvPr>
        </p:nvGraphicFramePr>
        <p:xfrm>
          <a:off x="824248" y="1811338"/>
          <a:ext cx="10586434" cy="4301070"/>
        </p:xfrm>
        <a:graphic>
          <a:graphicData uri="http://schemas.openxmlformats.org/drawingml/2006/table">
            <a:tbl>
              <a:tblPr firstRow="1" bandRow="1">
                <a:tableStyleId>{5C22544A-7EE6-4342-B048-85BDC9FD1C3A}</a:tableStyleId>
              </a:tblPr>
              <a:tblGrid>
                <a:gridCol w="5293217">
                  <a:extLst>
                    <a:ext uri="{9D8B030D-6E8A-4147-A177-3AD203B41FA5}">
                      <a16:colId xmlns:a16="http://schemas.microsoft.com/office/drawing/2014/main" val="20000"/>
                    </a:ext>
                  </a:extLst>
                </a:gridCol>
                <a:gridCol w="5293217">
                  <a:extLst>
                    <a:ext uri="{9D8B030D-6E8A-4147-A177-3AD203B41FA5}">
                      <a16:colId xmlns:a16="http://schemas.microsoft.com/office/drawing/2014/main" val="20001"/>
                    </a:ext>
                  </a:extLst>
                </a:gridCol>
              </a:tblGrid>
              <a:tr h="646854">
                <a:tc>
                  <a:txBody>
                    <a:bodyPr/>
                    <a:lstStyle/>
                    <a:p>
                      <a:r>
                        <a:rPr lang="en-US" sz="3200" cap="all">
                          <a:effectLst/>
                        </a:rPr>
                        <a:t>SQL</a:t>
                      </a:r>
                    </a:p>
                  </a:txBody>
                  <a:tcPr anchor="ctr"/>
                </a:tc>
                <a:tc>
                  <a:txBody>
                    <a:bodyPr/>
                    <a:lstStyle/>
                    <a:p>
                      <a:r>
                        <a:rPr lang="en-US" sz="3200" cap="all">
                          <a:effectLst/>
                        </a:rPr>
                        <a:t>CASSANDRA</a:t>
                      </a:r>
                    </a:p>
                  </a:txBody>
                  <a:tcPr anchor="ctr"/>
                </a:tc>
                <a:extLst>
                  <a:ext uri="{0D108BD9-81ED-4DB2-BD59-A6C34878D82A}">
                    <a16:rowId xmlns:a16="http://schemas.microsoft.com/office/drawing/2014/main" val="10000"/>
                  </a:ext>
                </a:extLst>
              </a:tr>
              <a:tr h="646854">
                <a:tc>
                  <a:txBody>
                    <a:bodyPr/>
                    <a:lstStyle/>
                    <a:p>
                      <a:r>
                        <a:rPr lang="en-US" sz="3200">
                          <a:solidFill>
                            <a:srgbClr val="666666"/>
                          </a:solidFill>
                          <a:effectLst/>
                        </a:rPr>
                        <a:t>Database Instance</a:t>
                      </a:r>
                    </a:p>
                  </a:txBody>
                  <a:tcPr anchor="ctr"/>
                </a:tc>
                <a:tc>
                  <a:txBody>
                    <a:bodyPr/>
                    <a:lstStyle/>
                    <a:p>
                      <a:r>
                        <a:rPr lang="en-US" sz="3200">
                          <a:solidFill>
                            <a:srgbClr val="666666"/>
                          </a:solidFill>
                          <a:effectLst/>
                        </a:rPr>
                        <a:t>Cluster</a:t>
                      </a:r>
                    </a:p>
                  </a:txBody>
                  <a:tcPr anchor="ctr"/>
                </a:tc>
                <a:extLst>
                  <a:ext uri="{0D108BD9-81ED-4DB2-BD59-A6C34878D82A}">
                    <a16:rowId xmlns:a16="http://schemas.microsoft.com/office/drawing/2014/main" val="10001"/>
                  </a:ext>
                </a:extLst>
              </a:tr>
              <a:tr h="646854">
                <a:tc>
                  <a:txBody>
                    <a:bodyPr/>
                    <a:lstStyle/>
                    <a:p>
                      <a:r>
                        <a:rPr lang="en-US" sz="3200">
                          <a:solidFill>
                            <a:srgbClr val="666666"/>
                          </a:solidFill>
                          <a:effectLst/>
                        </a:rPr>
                        <a:t>Database</a:t>
                      </a:r>
                    </a:p>
                  </a:txBody>
                  <a:tcPr anchor="ctr"/>
                </a:tc>
                <a:tc>
                  <a:txBody>
                    <a:bodyPr/>
                    <a:lstStyle/>
                    <a:p>
                      <a:r>
                        <a:rPr lang="en-US" sz="3200">
                          <a:solidFill>
                            <a:srgbClr val="666666"/>
                          </a:solidFill>
                          <a:effectLst/>
                        </a:rPr>
                        <a:t>Keyspace</a:t>
                      </a:r>
                    </a:p>
                  </a:txBody>
                  <a:tcPr anchor="ctr"/>
                </a:tc>
                <a:extLst>
                  <a:ext uri="{0D108BD9-81ED-4DB2-BD59-A6C34878D82A}">
                    <a16:rowId xmlns:a16="http://schemas.microsoft.com/office/drawing/2014/main" val="10002"/>
                  </a:ext>
                </a:extLst>
              </a:tr>
              <a:tr h="646854">
                <a:tc>
                  <a:txBody>
                    <a:bodyPr/>
                    <a:lstStyle/>
                    <a:p>
                      <a:r>
                        <a:rPr lang="en-US" sz="3200">
                          <a:solidFill>
                            <a:srgbClr val="666666"/>
                          </a:solidFill>
                          <a:effectLst/>
                        </a:rPr>
                        <a:t>Table</a:t>
                      </a:r>
                    </a:p>
                  </a:txBody>
                  <a:tcPr anchor="ctr"/>
                </a:tc>
                <a:tc>
                  <a:txBody>
                    <a:bodyPr/>
                    <a:lstStyle/>
                    <a:p>
                      <a:r>
                        <a:rPr lang="en-US" sz="3200">
                          <a:solidFill>
                            <a:srgbClr val="666666"/>
                          </a:solidFill>
                          <a:effectLst/>
                        </a:rPr>
                        <a:t>Column Family</a:t>
                      </a:r>
                    </a:p>
                  </a:txBody>
                  <a:tcPr anchor="ctr"/>
                </a:tc>
                <a:extLst>
                  <a:ext uri="{0D108BD9-81ED-4DB2-BD59-A6C34878D82A}">
                    <a16:rowId xmlns:a16="http://schemas.microsoft.com/office/drawing/2014/main" val="10003"/>
                  </a:ext>
                </a:extLst>
              </a:tr>
              <a:tr h="646854">
                <a:tc>
                  <a:txBody>
                    <a:bodyPr/>
                    <a:lstStyle/>
                    <a:p>
                      <a:r>
                        <a:rPr lang="en-US" sz="3200">
                          <a:solidFill>
                            <a:srgbClr val="666666"/>
                          </a:solidFill>
                          <a:effectLst/>
                        </a:rPr>
                        <a:t>Row</a:t>
                      </a:r>
                    </a:p>
                  </a:txBody>
                  <a:tcPr anchor="ctr"/>
                </a:tc>
                <a:tc>
                  <a:txBody>
                    <a:bodyPr/>
                    <a:lstStyle/>
                    <a:p>
                      <a:r>
                        <a:rPr lang="en-US" sz="3200">
                          <a:solidFill>
                            <a:srgbClr val="666666"/>
                          </a:solidFill>
                          <a:effectLst/>
                        </a:rPr>
                        <a:t>Row</a:t>
                      </a:r>
                    </a:p>
                  </a:txBody>
                  <a:tcPr anchor="ctr"/>
                </a:tc>
                <a:extLst>
                  <a:ext uri="{0D108BD9-81ED-4DB2-BD59-A6C34878D82A}">
                    <a16:rowId xmlns:a16="http://schemas.microsoft.com/office/drawing/2014/main" val="10004"/>
                  </a:ext>
                </a:extLst>
              </a:tr>
              <a:tr h="646854">
                <a:tc>
                  <a:txBody>
                    <a:bodyPr/>
                    <a:lstStyle/>
                    <a:p>
                      <a:r>
                        <a:rPr lang="en-US" sz="3200">
                          <a:solidFill>
                            <a:srgbClr val="666666"/>
                          </a:solidFill>
                          <a:effectLst/>
                        </a:rPr>
                        <a:t>Column (same for each row)</a:t>
                      </a:r>
                    </a:p>
                  </a:txBody>
                  <a:tcPr anchor="ctr"/>
                </a:tc>
                <a:tc>
                  <a:txBody>
                    <a:bodyPr/>
                    <a:lstStyle/>
                    <a:p>
                      <a:r>
                        <a:rPr lang="en-US" sz="3200">
                          <a:solidFill>
                            <a:srgbClr val="666666"/>
                          </a:solidFill>
                          <a:effectLst/>
                        </a:rPr>
                        <a:t>Column (can be different per row)</a:t>
                      </a:r>
                    </a:p>
                  </a:txBody>
                  <a:tcPr anchor="ct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63261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31065" y="42862"/>
            <a:ext cx="10818253" cy="6772275"/>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8969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1810871"/>
            <a:ext cx="9896340" cy="4392705"/>
          </a:xfrm>
        </p:spPr>
        <p:txBody>
          <a:bodyPr>
            <a:normAutofit fontScale="92500" lnSpcReduction="20000"/>
          </a:bodyPr>
          <a:lstStyle/>
          <a:p>
            <a:r>
              <a:rPr lang="vi-VN"/>
              <a:t>Q1. Tìm khách sạn gần một điểm quan tâm </a:t>
            </a:r>
            <a:r>
              <a:rPr lang="en-US"/>
              <a:t>nào đó</a:t>
            </a:r>
            <a:r>
              <a:rPr lang="vi-VN"/>
              <a:t>.</a:t>
            </a:r>
          </a:p>
          <a:p>
            <a:r>
              <a:rPr lang="vi-VN"/>
              <a:t>Q2</a:t>
            </a:r>
            <a:r>
              <a:rPr lang="en-US"/>
              <a:t>.</a:t>
            </a:r>
            <a:r>
              <a:rPr lang="vi-VN"/>
              <a:t> Tìm thông tin về một khách sạn nhất định</a:t>
            </a:r>
            <a:r>
              <a:rPr lang="en-US"/>
              <a:t>: </a:t>
            </a:r>
            <a:r>
              <a:rPr lang="vi-VN"/>
              <a:t> tên và vị trí</a:t>
            </a:r>
          </a:p>
          <a:p>
            <a:r>
              <a:rPr lang="en-US"/>
              <a:t>Q</a:t>
            </a:r>
            <a:r>
              <a:rPr lang="vi-VN"/>
              <a:t>3</a:t>
            </a:r>
            <a:r>
              <a:rPr lang="en-US"/>
              <a:t>.</a:t>
            </a:r>
            <a:r>
              <a:rPr lang="vi-VN"/>
              <a:t> Tìm các điểm quan tâm gần một khách sạn nhất định.</a:t>
            </a:r>
          </a:p>
          <a:p>
            <a:r>
              <a:rPr lang="vi-VN"/>
              <a:t>Q4. Tìm một phòng </a:t>
            </a:r>
            <a:r>
              <a:rPr lang="en-US"/>
              <a:t>trống</a:t>
            </a:r>
            <a:r>
              <a:rPr lang="vi-VN"/>
              <a:t> trong một phạm vi </a:t>
            </a:r>
            <a:r>
              <a:rPr lang="en-US"/>
              <a:t>thời gian</a:t>
            </a:r>
            <a:r>
              <a:rPr lang="vi-VN"/>
              <a:t> nhất định.</a:t>
            </a:r>
          </a:p>
          <a:p>
            <a:r>
              <a:rPr lang="en-US"/>
              <a:t>Q</a:t>
            </a:r>
            <a:r>
              <a:rPr lang="vi-VN"/>
              <a:t>5. Tìm tỷ lệ và tiện nghi cho một phòng.</a:t>
            </a:r>
            <a:endParaRPr lang="en-US"/>
          </a:p>
          <a:p>
            <a:r>
              <a:rPr lang="en-US"/>
              <a:t>Câu 6. Tra cứu đặt phòng theo số xác nhận.</a:t>
            </a:r>
          </a:p>
          <a:p>
            <a:r>
              <a:rPr lang="en-US"/>
              <a:t>Câu 7. Tra cứu đặt phòng theo khách sạn, ngày, và tên khách.</a:t>
            </a:r>
          </a:p>
          <a:p>
            <a:r>
              <a:rPr lang="en-US"/>
              <a:t>Câu 8. Tra cứu tất cả các đặt phòng theo tên khách.</a:t>
            </a:r>
          </a:p>
          <a:p>
            <a:r>
              <a:rPr lang="en-US"/>
              <a:t>Câu 9. Xem chi tiết khách</a:t>
            </a:r>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4197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47725" y="209550"/>
            <a:ext cx="10496550" cy="6438900"/>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014151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6979" y="890587"/>
            <a:ext cx="11104446" cy="5312989"/>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79377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4095" y="4762"/>
            <a:ext cx="10547797" cy="6848475"/>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21587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Document Store</a:t>
            </a:r>
            <a:endParaRPr lang="en-US"/>
          </a:p>
        </p:txBody>
      </p:sp>
      <p:sp>
        <p:nvSpPr>
          <p:cNvPr id="3" name="Content Placeholder 2"/>
          <p:cNvSpPr>
            <a:spLocks noGrp="1"/>
          </p:cNvSpPr>
          <p:nvPr>
            <p:ph idx="1"/>
          </p:nvPr>
        </p:nvSpPr>
        <p:spPr/>
        <p:txBody>
          <a:bodyPr>
            <a:normAutofit fontScale="92500" lnSpcReduction="10000"/>
          </a:bodyPr>
          <a:lstStyle/>
          <a:p>
            <a:pPr fontAlgn="base"/>
            <a:r>
              <a:rPr lang="en-US"/>
              <a:t>T</a:t>
            </a:r>
            <a:r>
              <a:rPr lang="vi-VN"/>
              <a:t>ổ chức tự do không theo một lược đồ nào cả (schema-free).</a:t>
            </a:r>
          </a:p>
          <a:p>
            <a:pPr lvl="1" fontAlgn="base"/>
            <a:r>
              <a:rPr lang="vi-VN"/>
              <a:t>Mỗi bản ghi không cần phải có cấu trúc cố định, các bản ghi khác nhau có thể có nhiều cột khác nhau.</a:t>
            </a:r>
          </a:p>
          <a:p>
            <a:pPr lvl="1" fontAlgn="base"/>
            <a:r>
              <a:rPr lang="vi-VN"/>
              <a:t>Loại dữ liệu trong mỗi cột giữa các bản ghi cũng có thể khác nhau</a:t>
            </a:r>
          </a:p>
          <a:p>
            <a:pPr lvl="1" fontAlgn="base"/>
            <a:r>
              <a:rPr lang="vi-VN"/>
              <a:t>Một cột có thể có nhiều hơn một giá trị (mảng – array)</a:t>
            </a:r>
          </a:p>
          <a:p>
            <a:pPr lvl="1" fontAlgn="base"/>
            <a:r>
              <a:rPr lang="vi-VN"/>
              <a:t>Các bản ghi có thể có cấu trúc lồng nhau (trong một bản ghi chứa một hoặc nhiều bản ghi khác – nested structure)</a:t>
            </a:r>
          </a:p>
          <a:p>
            <a:endParaRPr lang="en-US"/>
          </a:p>
          <a:p>
            <a:r>
              <a:rPr lang="vi-VN"/>
              <a:t>Một số sản phẩm tiêu biểu: MongoDB, Elasticsearch, Couchbase Server, CouchDB, RethinkDB, .</a:t>
            </a:r>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884972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2880"/>
            <a:ext cx="6323527" cy="2777947"/>
          </a:xfrm>
          <a:prstGeom prst="rect">
            <a:avLst/>
          </a:prstGeom>
        </p:spPr>
      </p:pic>
      <p:sp>
        <p:nvSpPr>
          <p:cNvPr id="9" name="Content Placeholder 8"/>
          <p:cNvSpPr>
            <a:spLocks noGrp="1"/>
          </p:cNvSpPr>
          <p:nvPr>
            <p:ph idx="1"/>
          </p:nvPr>
        </p:nvSpPr>
        <p:spPr>
          <a:xfrm>
            <a:off x="64396" y="3744194"/>
            <a:ext cx="6413677" cy="3113806"/>
          </a:xfrm>
        </p:spPr>
        <p:txBody>
          <a:bodyPr>
            <a:normAutofit lnSpcReduction="10000"/>
          </a:bodyPr>
          <a:lstStyle/>
          <a:p>
            <a:r>
              <a:rPr lang="vi-VN" sz="2400">
                <a:solidFill>
                  <a:schemeClr val="tx1"/>
                </a:solidFill>
              </a:rPr>
              <a:t>Mỗi post có tiêu đề, miêu tả và Url duy nhất.</a:t>
            </a:r>
          </a:p>
          <a:p>
            <a:r>
              <a:rPr lang="vi-VN" sz="2400">
                <a:solidFill>
                  <a:schemeClr val="tx1"/>
                </a:solidFill>
              </a:rPr>
              <a:t>Mỗi post có thể có một hoặc nhiều tags.</a:t>
            </a:r>
          </a:p>
          <a:p>
            <a:r>
              <a:rPr lang="vi-VN" sz="2400">
                <a:solidFill>
                  <a:schemeClr val="tx1"/>
                </a:solidFill>
              </a:rPr>
              <a:t>Mỗi post có tên người đăng và tổng số like.</a:t>
            </a:r>
          </a:p>
          <a:p>
            <a:r>
              <a:rPr lang="vi-VN" sz="2400">
                <a:solidFill>
                  <a:schemeClr val="tx1"/>
                </a:solidFill>
              </a:rPr>
              <a:t>Mỗi post có các comment được cung cấp bởi người dùng cùng với tên, thông điệp, thời gian, và like của họ.</a:t>
            </a:r>
          </a:p>
          <a:p>
            <a:r>
              <a:rPr lang="vi-VN" sz="2400">
                <a:solidFill>
                  <a:schemeClr val="tx1"/>
                </a:solidFill>
              </a:rPr>
              <a:t>Trên mỗi post, có thể có 0 hoặc nhiều comment.</a:t>
            </a:r>
          </a:p>
        </p:txBody>
      </p:sp>
      <p:pic>
        <p:nvPicPr>
          <p:cNvPr id="10" name="Picture 9"/>
          <p:cNvPicPr>
            <a:picLocks noChangeAspect="1"/>
          </p:cNvPicPr>
          <p:nvPr/>
        </p:nvPicPr>
        <p:blipFill>
          <a:blip r:embed="rId4"/>
          <a:stretch>
            <a:fillRect/>
          </a:stretch>
        </p:blipFill>
        <p:spPr>
          <a:xfrm>
            <a:off x="6323527" y="-12880"/>
            <a:ext cx="6010142" cy="6457424"/>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681846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Quan hệ của thuật ngữ RDBMS &amp; MongoDB</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1841276"/>
              </p:ext>
            </p:extLst>
          </p:nvPr>
        </p:nvGraphicFramePr>
        <p:xfrm>
          <a:off x="1295400" y="1811338"/>
          <a:ext cx="9601200" cy="4124960"/>
        </p:xfrm>
        <a:graphic>
          <a:graphicData uri="http://schemas.openxmlformats.org/drawingml/2006/table">
            <a:tbl>
              <a:tblPr firstRow="1" bandRow="1">
                <a:tableStyleId>{5C22544A-7EE6-4342-B048-85BDC9FD1C3A}</a:tableStyleId>
              </a:tblPr>
              <a:tblGrid>
                <a:gridCol w="3662966">
                  <a:extLst>
                    <a:ext uri="{9D8B030D-6E8A-4147-A177-3AD203B41FA5}">
                      <a16:colId xmlns:a16="http://schemas.microsoft.com/office/drawing/2014/main" val="20000"/>
                    </a:ext>
                  </a:extLst>
                </a:gridCol>
                <a:gridCol w="5938234">
                  <a:extLst>
                    <a:ext uri="{9D8B030D-6E8A-4147-A177-3AD203B41FA5}">
                      <a16:colId xmlns:a16="http://schemas.microsoft.com/office/drawing/2014/main" val="20001"/>
                    </a:ext>
                  </a:extLst>
                </a:gridCol>
              </a:tblGrid>
              <a:tr h="370840">
                <a:tc>
                  <a:txBody>
                    <a:bodyPr/>
                    <a:lstStyle/>
                    <a:p>
                      <a:pPr algn="l" fontAlgn="t"/>
                      <a:r>
                        <a:rPr lang="en-US" sz="2800">
                          <a:effectLst/>
                        </a:rPr>
                        <a:t>RDBMS</a:t>
                      </a:r>
                    </a:p>
                  </a:txBody>
                  <a:tcPr marL="50800" marR="50800" marT="50800" marB="50800"/>
                </a:tc>
                <a:tc>
                  <a:txBody>
                    <a:bodyPr/>
                    <a:lstStyle/>
                    <a:p>
                      <a:pPr algn="l" fontAlgn="t"/>
                      <a:r>
                        <a:rPr lang="en-US" sz="2800">
                          <a:effectLst/>
                        </a:rPr>
                        <a:t>MongoDB</a:t>
                      </a:r>
                    </a:p>
                  </a:txBody>
                  <a:tcPr marL="50800" marR="50800" marT="50800" marB="50800"/>
                </a:tc>
                <a:extLst>
                  <a:ext uri="{0D108BD9-81ED-4DB2-BD59-A6C34878D82A}">
                    <a16:rowId xmlns:a16="http://schemas.microsoft.com/office/drawing/2014/main" val="10000"/>
                  </a:ext>
                </a:extLst>
              </a:tr>
              <a:tr h="370840">
                <a:tc>
                  <a:txBody>
                    <a:bodyPr/>
                    <a:lstStyle/>
                    <a:p>
                      <a:pPr fontAlgn="t"/>
                      <a:r>
                        <a:rPr lang="en-US" sz="2800">
                          <a:effectLst/>
                        </a:rPr>
                        <a:t>Database</a:t>
                      </a:r>
                    </a:p>
                  </a:txBody>
                  <a:tcPr marL="50800" marR="50800" marT="50800" marB="50800"/>
                </a:tc>
                <a:tc>
                  <a:txBody>
                    <a:bodyPr/>
                    <a:lstStyle/>
                    <a:p>
                      <a:pPr fontAlgn="t"/>
                      <a:r>
                        <a:rPr lang="en-US" sz="2800">
                          <a:effectLst/>
                        </a:rPr>
                        <a:t>Database</a:t>
                      </a:r>
                    </a:p>
                  </a:txBody>
                  <a:tcPr marL="50800" marR="50800" marT="50800" marB="50800"/>
                </a:tc>
                <a:extLst>
                  <a:ext uri="{0D108BD9-81ED-4DB2-BD59-A6C34878D82A}">
                    <a16:rowId xmlns:a16="http://schemas.microsoft.com/office/drawing/2014/main" val="10001"/>
                  </a:ext>
                </a:extLst>
              </a:tr>
              <a:tr h="370840">
                <a:tc>
                  <a:txBody>
                    <a:bodyPr/>
                    <a:lstStyle/>
                    <a:p>
                      <a:pPr fontAlgn="t"/>
                      <a:r>
                        <a:rPr lang="en-US" sz="2800">
                          <a:effectLst/>
                        </a:rPr>
                        <a:t>Table</a:t>
                      </a:r>
                    </a:p>
                  </a:txBody>
                  <a:tcPr marL="50800" marR="50800" marT="50800" marB="50800"/>
                </a:tc>
                <a:tc>
                  <a:txBody>
                    <a:bodyPr/>
                    <a:lstStyle/>
                    <a:p>
                      <a:pPr fontAlgn="t"/>
                      <a:r>
                        <a:rPr lang="en-US" sz="2800">
                          <a:effectLst/>
                        </a:rPr>
                        <a:t>Collection</a:t>
                      </a:r>
                    </a:p>
                  </a:txBody>
                  <a:tcPr marL="50800" marR="50800" marT="50800" marB="50800"/>
                </a:tc>
                <a:extLst>
                  <a:ext uri="{0D108BD9-81ED-4DB2-BD59-A6C34878D82A}">
                    <a16:rowId xmlns:a16="http://schemas.microsoft.com/office/drawing/2014/main" val="10002"/>
                  </a:ext>
                </a:extLst>
              </a:tr>
              <a:tr h="370840">
                <a:tc>
                  <a:txBody>
                    <a:bodyPr/>
                    <a:lstStyle/>
                    <a:p>
                      <a:pPr fontAlgn="t"/>
                      <a:r>
                        <a:rPr lang="en-US" sz="2800">
                          <a:effectLst/>
                        </a:rPr>
                        <a:t>Tuple/Row</a:t>
                      </a:r>
                    </a:p>
                  </a:txBody>
                  <a:tcPr marL="50800" marR="50800" marT="50800" marB="50800"/>
                </a:tc>
                <a:tc>
                  <a:txBody>
                    <a:bodyPr/>
                    <a:lstStyle/>
                    <a:p>
                      <a:pPr fontAlgn="t"/>
                      <a:r>
                        <a:rPr lang="en-US" sz="2800">
                          <a:effectLst/>
                        </a:rPr>
                        <a:t>Document</a:t>
                      </a:r>
                    </a:p>
                  </a:txBody>
                  <a:tcPr marL="50800" marR="50800" marT="50800" marB="50800"/>
                </a:tc>
                <a:extLst>
                  <a:ext uri="{0D108BD9-81ED-4DB2-BD59-A6C34878D82A}">
                    <a16:rowId xmlns:a16="http://schemas.microsoft.com/office/drawing/2014/main" val="10003"/>
                  </a:ext>
                </a:extLst>
              </a:tr>
              <a:tr h="370840">
                <a:tc>
                  <a:txBody>
                    <a:bodyPr/>
                    <a:lstStyle/>
                    <a:p>
                      <a:pPr fontAlgn="t"/>
                      <a:r>
                        <a:rPr lang="en-US" sz="2800">
                          <a:effectLst/>
                        </a:rPr>
                        <a:t>column</a:t>
                      </a:r>
                    </a:p>
                  </a:txBody>
                  <a:tcPr marL="50800" marR="50800" marT="50800" marB="50800"/>
                </a:tc>
                <a:tc>
                  <a:txBody>
                    <a:bodyPr/>
                    <a:lstStyle/>
                    <a:p>
                      <a:pPr fontAlgn="t"/>
                      <a:r>
                        <a:rPr lang="en-US" sz="2800">
                          <a:effectLst/>
                        </a:rPr>
                        <a:t>Field</a:t>
                      </a:r>
                    </a:p>
                  </a:txBody>
                  <a:tcPr marL="50800" marR="50800" marT="50800" marB="50800"/>
                </a:tc>
                <a:extLst>
                  <a:ext uri="{0D108BD9-81ED-4DB2-BD59-A6C34878D82A}">
                    <a16:rowId xmlns:a16="http://schemas.microsoft.com/office/drawing/2014/main" val="10004"/>
                  </a:ext>
                </a:extLst>
              </a:tr>
              <a:tr h="370840">
                <a:tc>
                  <a:txBody>
                    <a:bodyPr/>
                    <a:lstStyle/>
                    <a:p>
                      <a:pPr fontAlgn="t"/>
                      <a:r>
                        <a:rPr lang="en-US" sz="2800">
                          <a:effectLst/>
                        </a:rPr>
                        <a:t>Table Join</a:t>
                      </a:r>
                    </a:p>
                  </a:txBody>
                  <a:tcPr marL="50800" marR="50800" marT="50800" marB="50800"/>
                </a:tc>
                <a:tc>
                  <a:txBody>
                    <a:bodyPr/>
                    <a:lstStyle/>
                    <a:p>
                      <a:pPr fontAlgn="t"/>
                      <a:r>
                        <a:rPr lang="en-US" sz="2800">
                          <a:effectLst/>
                        </a:rPr>
                        <a:t>Embedded Documents</a:t>
                      </a:r>
                    </a:p>
                  </a:txBody>
                  <a:tcPr marL="50800" marR="50800" marT="50800" marB="50800"/>
                </a:tc>
                <a:extLst>
                  <a:ext uri="{0D108BD9-81ED-4DB2-BD59-A6C34878D82A}">
                    <a16:rowId xmlns:a16="http://schemas.microsoft.com/office/drawing/2014/main" val="10005"/>
                  </a:ext>
                </a:extLst>
              </a:tr>
              <a:tr h="370840">
                <a:tc>
                  <a:txBody>
                    <a:bodyPr/>
                    <a:lstStyle/>
                    <a:p>
                      <a:pPr fontAlgn="t"/>
                      <a:r>
                        <a:rPr lang="en-US" sz="2800">
                          <a:effectLst/>
                        </a:rPr>
                        <a:t>Primary Key</a:t>
                      </a:r>
                    </a:p>
                  </a:txBody>
                  <a:tcPr marL="50800" marR="50800" marT="50800" marB="50800"/>
                </a:tc>
                <a:tc>
                  <a:txBody>
                    <a:bodyPr/>
                    <a:lstStyle/>
                    <a:p>
                      <a:pPr fontAlgn="t"/>
                      <a:r>
                        <a:rPr lang="vi-VN" sz="2800">
                          <a:effectLst/>
                        </a:rPr>
                        <a:t>Primary Key (Giá trị mặc định là _id được cung cấp bởi chính MongoDB)</a:t>
                      </a:r>
                    </a:p>
                  </a:txBody>
                  <a:tcPr marL="50800" marR="50800" marT="50800" marB="50800"/>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36308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0881494"/>
              </p:ext>
            </p:extLst>
          </p:nvPr>
        </p:nvGraphicFramePr>
        <p:xfrm>
          <a:off x="1" y="0"/>
          <a:ext cx="12183414" cy="7105083"/>
        </p:xfrm>
        <a:graphic>
          <a:graphicData uri="http://schemas.openxmlformats.org/drawingml/2006/table">
            <a:tbl>
              <a:tblPr firstRow="1" bandRow="1">
                <a:tableStyleId>{5C22544A-7EE6-4342-B048-85BDC9FD1C3A}</a:tableStyleId>
              </a:tblPr>
              <a:tblGrid>
                <a:gridCol w="1528089">
                  <a:extLst>
                    <a:ext uri="{9D8B030D-6E8A-4147-A177-3AD203B41FA5}">
                      <a16:colId xmlns:a16="http://schemas.microsoft.com/office/drawing/2014/main" val="20000"/>
                    </a:ext>
                  </a:extLst>
                </a:gridCol>
                <a:gridCol w="6282143">
                  <a:extLst>
                    <a:ext uri="{9D8B030D-6E8A-4147-A177-3AD203B41FA5}">
                      <a16:colId xmlns:a16="http://schemas.microsoft.com/office/drawing/2014/main" val="20001"/>
                    </a:ext>
                  </a:extLst>
                </a:gridCol>
                <a:gridCol w="4373182">
                  <a:extLst>
                    <a:ext uri="{9D8B030D-6E8A-4147-A177-3AD203B41FA5}">
                      <a16:colId xmlns:a16="http://schemas.microsoft.com/office/drawing/2014/main" val="20002"/>
                    </a:ext>
                  </a:extLst>
                </a:gridCol>
              </a:tblGrid>
              <a:tr h="488063">
                <a:tc>
                  <a:txBody>
                    <a:bodyPr/>
                    <a:lstStyle/>
                    <a:p>
                      <a:pPr algn="l" fontAlgn="t"/>
                      <a:r>
                        <a:rPr lang="en-US">
                          <a:effectLst/>
                        </a:rPr>
                        <a:t>Nhóm lệnh</a:t>
                      </a:r>
                    </a:p>
                  </a:txBody>
                  <a:tcPr/>
                </a:tc>
                <a:tc>
                  <a:txBody>
                    <a:bodyPr/>
                    <a:lstStyle/>
                    <a:p>
                      <a:pPr algn="l" fontAlgn="t"/>
                      <a:r>
                        <a:rPr lang="en-US">
                          <a:effectLst/>
                        </a:rPr>
                        <a:t>sql</a:t>
                      </a:r>
                    </a:p>
                  </a:txBody>
                  <a:tcPr/>
                </a:tc>
                <a:tc>
                  <a:txBody>
                    <a:bodyPr/>
                    <a:lstStyle/>
                    <a:p>
                      <a:pPr algn="l" fontAlgn="t"/>
                      <a:r>
                        <a:rPr lang="en-US">
                          <a:effectLst/>
                        </a:rPr>
                        <a:t>MongoDb</a:t>
                      </a:r>
                    </a:p>
                  </a:txBody>
                  <a:tcPr/>
                </a:tc>
                <a:extLst>
                  <a:ext uri="{0D108BD9-81ED-4DB2-BD59-A6C34878D82A}">
                    <a16:rowId xmlns:a16="http://schemas.microsoft.com/office/drawing/2014/main" val="10000"/>
                  </a:ext>
                </a:extLst>
              </a:tr>
              <a:tr h="488063">
                <a:tc>
                  <a:txBody>
                    <a:bodyPr/>
                    <a:lstStyle/>
                    <a:p>
                      <a:pPr fontAlgn="t"/>
                      <a:r>
                        <a:rPr lang="en-US" b="1">
                          <a:effectLst/>
                        </a:rPr>
                        <a:t>select</a:t>
                      </a:r>
                      <a:endParaRPr lang="en-US">
                        <a:effectLst/>
                      </a:endParaRPr>
                    </a:p>
                  </a:txBody>
                  <a:tcPr/>
                </a:tc>
                <a:tc>
                  <a:txBody>
                    <a:bodyPr/>
                    <a:lstStyle/>
                    <a:p>
                      <a:pPr fontAlgn="t"/>
                      <a:r>
                        <a:rPr lang="en-US">
                          <a:effectLst/>
                        </a:rPr>
                        <a:t>SELECT a,b FROM users</a:t>
                      </a:r>
                    </a:p>
                  </a:txBody>
                  <a:tcPr/>
                </a:tc>
                <a:tc>
                  <a:txBody>
                    <a:bodyPr/>
                    <a:lstStyle/>
                    <a:p>
                      <a:pPr fontAlgn="t"/>
                      <a:r>
                        <a:rPr lang="en-US">
                          <a:effectLst/>
                        </a:rPr>
                        <a:t>db.users.find({}, {a:1,b:1})</a:t>
                      </a:r>
                    </a:p>
                  </a:txBody>
                  <a:tcPr/>
                </a:tc>
                <a:extLst>
                  <a:ext uri="{0D108BD9-81ED-4DB2-BD59-A6C34878D82A}">
                    <a16:rowId xmlns:a16="http://schemas.microsoft.com/office/drawing/2014/main" val="10001"/>
                  </a:ext>
                </a:extLst>
              </a:tr>
              <a:tr h="488063">
                <a:tc>
                  <a:txBody>
                    <a:bodyPr/>
                    <a:lstStyle/>
                    <a:p>
                      <a:pPr fontAlgn="t"/>
                      <a:endParaRPr lang="en-US">
                        <a:effectLst/>
                      </a:endParaRPr>
                    </a:p>
                  </a:txBody>
                  <a:tcPr/>
                </a:tc>
                <a:tc>
                  <a:txBody>
                    <a:bodyPr/>
                    <a:lstStyle/>
                    <a:p>
                      <a:pPr fontAlgn="t"/>
                      <a:r>
                        <a:rPr lang="en-US">
                          <a:effectLst/>
                        </a:rPr>
                        <a:t>SELECT * FROM users</a:t>
                      </a:r>
                    </a:p>
                  </a:txBody>
                  <a:tcPr/>
                </a:tc>
                <a:tc>
                  <a:txBody>
                    <a:bodyPr/>
                    <a:lstStyle/>
                    <a:p>
                      <a:pPr fontAlgn="t"/>
                      <a:r>
                        <a:rPr lang="en-US">
                          <a:effectLst/>
                        </a:rPr>
                        <a:t>db.users.find()</a:t>
                      </a:r>
                    </a:p>
                  </a:txBody>
                  <a:tcPr/>
                </a:tc>
                <a:extLst>
                  <a:ext uri="{0D108BD9-81ED-4DB2-BD59-A6C34878D82A}">
                    <a16:rowId xmlns:a16="http://schemas.microsoft.com/office/drawing/2014/main" val="10002"/>
                  </a:ext>
                </a:extLst>
              </a:tr>
              <a:tr h="488063">
                <a:tc>
                  <a:txBody>
                    <a:bodyPr/>
                    <a:lstStyle/>
                    <a:p>
                      <a:pPr fontAlgn="t"/>
                      <a:endParaRPr lang="en-US">
                        <a:effectLst/>
                      </a:endParaRPr>
                    </a:p>
                  </a:txBody>
                  <a:tcPr/>
                </a:tc>
                <a:tc>
                  <a:txBody>
                    <a:bodyPr/>
                    <a:lstStyle/>
                    <a:p>
                      <a:pPr fontAlgn="t"/>
                      <a:r>
                        <a:rPr lang="en-US">
                          <a:effectLst/>
                        </a:rPr>
                        <a:t>SELECT * FROM users WHERE age=33</a:t>
                      </a:r>
                    </a:p>
                  </a:txBody>
                  <a:tcPr/>
                </a:tc>
                <a:tc>
                  <a:txBody>
                    <a:bodyPr/>
                    <a:lstStyle/>
                    <a:p>
                      <a:pPr fontAlgn="t"/>
                      <a:r>
                        <a:rPr lang="en-US">
                          <a:effectLst/>
                        </a:rPr>
                        <a:t>db.users.find({age:33})</a:t>
                      </a:r>
                    </a:p>
                  </a:txBody>
                  <a:tcPr/>
                </a:tc>
                <a:extLst>
                  <a:ext uri="{0D108BD9-81ED-4DB2-BD59-A6C34878D82A}">
                    <a16:rowId xmlns:a16="http://schemas.microsoft.com/office/drawing/2014/main" val="10003"/>
                  </a:ext>
                </a:extLst>
              </a:tr>
              <a:tr h="488063">
                <a:tc>
                  <a:txBody>
                    <a:bodyPr/>
                    <a:lstStyle/>
                    <a:p>
                      <a:pPr fontAlgn="t"/>
                      <a:endParaRPr lang="en-US">
                        <a:effectLst/>
                      </a:endParaRPr>
                    </a:p>
                  </a:txBody>
                  <a:tcPr/>
                </a:tc>
                <a:tc>
                  <a:txBody>
                    <a:bodyPr/>
                    <a:lstStyle/>
                    <a:p>
                      <a:pPr fontAlgn="t"/>
                      <a:r>
                        <a:rPr lang="en-US">
                          <a:effectLst/>
                        </a:rPr>
                        <a:t>SELECT a,b FROM users WHERE age=33</a:t>
                      </a:r>
                    </a:p>
                  </a:txBody>
                  <a:tcPr/>
                </a:tc>
                <a:tc>
                  <a:txBody>
                    <a:bodyPr/>
                    <a:lstStyle/>
                    <a:p>
                      <a:pPr fontAlgn="t"/>
                      <a:r>
                        <a:rPr lang="en-US">
                          <a:effectLst/>
                        </a:rPr>
                        <a:t>db.users.find({age:33}, {a:1,b:1})</a:t>
                      </a:r>
                    </a:p>
                  </a:txBody>
                  <a:tcPr/>
                </a:tc>
                <a:extLst>
                  <a:ext uri="{0D108BD9-81ED-4DB2-BD59-A6C34878D82A}">
                    <a16:rowId xmlns:a16="http://schemas.microsoft.com/office/drawing/2014/main" val="10004"/>
                  </a:ext>
                </a:extLst>
              </a:tr>
              <a:tr h="405916">
                <a:tc>
                  <a:txBody>
                    <a:bodyPr/>
                    <a:lstStyle/>
                    <a:p>
                      <a:pPr fontAlgn="t"/>
                      <a:endParaRPr lang="en-US">
                        <a:effectLst/>
                      </a:endParaRPr>
                    </a:p>
                  </a:txBody>
                  <a:tcPr/>
                </a:tc>
                <a:tc>
                  <a:txBody>
                    <a:bodyPr/>
                    <a:lstStyle/>
                    <a:p>
                      <a:pPr fontAlgn="t"/>
                      <a:r>
                        <a:rPr lang="en-US">
                          <a:effectLst/>
                        </a:rPr>
                        <a:t>SELECT * FROM users WHERE age=33 ORDER BY name</a:t>
                      </a:r>
                    </a:p>
                  </a:txBody>
                  <a:tcPr/>
                </a:tc>
                <a:tc>
                  <a:txBody>
                    <a:bodyPr/>
                    <a:lstStyle/>
                    <a:p>
                      <a:pPr fontAlgn="t"/>
                      <a:r>
                        <a:rPr lang="en-US">
                          <a:effectLst/>
                        </a:rPr>
                        <a:t>db.users.find({age:33}).sort({name:1})</a:t>
                      </a:r>
                    </a:p>
                  </a:txBody>
                  <a:tcPr/>
                </a:tc>
                <a:extLst>
                  <a:ext uri="{0D108BD9-81ED-4DB2-BD59-A6C34878D82A}">
                    <a16:rowId xmlns:a16="http://schemas.microsoft.com/office/drawing/2014/main" val="10005"/>
                  </a:ext>
                </a:extLst>
              </a:tr>
              <a:tr h="488063">
                <a:tc>
                  <a:txBody>
                    <a:bodyPr/>
                    <a:lstStyle/>
                    <a:p>
                      <a:pPr fontAlgn="t"/>
                      <a:endParaRPr lang="en-US">
                        <a:effectLst/>
                      </a:endParaRPr>
                    </a:p>
                  </a:txBody>
                  <a:tcPr/>
                </a:tc>
                <a:tc>
                  <a:txBody>
                    <a:bodyPr/>
                    <a:lstStyle/>
                    <a:p>
                      <a:pPr fontAlgn="t"/>
                      <a:r>
                        <a:rPr lang="en-US">
                          <a:effectLst/>
                        </a:rPr>
                        <a:t>SELECT * FROM users WHERE age&gt;33</a:t>
                      </a:r>
                    </a:p>
                  </a:txBody>
                  <a:tcPr/>
                </a:tc>
                <a:tc>
                  <a:txBody>
                    <a:bodyPr/>
                    <a:lstStyle/>
                    <a:p>
                      <a:pPr fontAlgn="t"/>
                      <a:r>
                        <a:rPr lang="en-US">
                          <a:effectLst/>
                        </a:rPr>
                        <a:t>db.users.find({age:{$gt:33}})</a:t>
                      </a:r>
                    </a:p>
                  </a:txBody>
                  <a:tcPr/>
                </a:tc>
                <a:extLst>
                  <a:ext uri="{0D108BD9-81ED-4DB2-BD59-A6C34878D82A}">
                    <a16:rowId xmlns:a16="http://schemas.microsoft.com/office/drawing/2014/main" val="10006"/>
                  </a:ext>
                </a:extLst>
              </a:tr>
              <a:tr h="488063">
                <a:tc>
                  <a:txBody>
                    <a:bodyPr/>
                    <a:lstStyle/>
                    <a:p>
                      <a:pPr fontAlgn="t"/>
                      <a:endParaRPr lang="en-US">
                        <a:effectLst/>
                      </a:endParaRPr>
                    </a:p>
                  </a:txBody>
                  <a:tcPr/>
                </a:tc>
                <a:tc>
                  <a:txBody>
                    <a:bodyPr/>
                    <a:lstStyle/>
                    <a:p>
                      <a:pPr fontAlgn="t"/>
                      <a:r>
                        <a:rPr lang="en-US">
                          <a:effectLst/>
                        </a:rPr>
                        <a:t>SELECT * FROM users WHERE age!=33</a:t>
                      </a:r>
                    </a:p>
                  </a:txBody>
                  <a:tcPr/>
                </a:tc>
                <a:tc>
                  <a:txBody>
                    <a:bodyPr/>
                    <a:lstStyle/>
                    <a:p>
                      <a:pPr fontAlgn="t"/>
                      <a:r>
                        <a:rPr lang="en-US">
                          <a:effectLst/>
                        </a:rPr>
                        <a:t>db.users.find({age:{$ne:33}})</a:t>
                      </a:r>
                    </a:p>
                  </a:txBody>
                  <a:tcPr/>
                </a:tc>
                <a:extLst>
                  <a:ext uri="{0D108BD9-81ED-4DB2-BD59-A6C34878D82A}">
                    <a16:rowId xmlns:a16="http://schemas.microsoft.com/office/drawing/2014/main" val="10007"/>
                  </a:ext>
                </a:extLst>
              </a:tr>
              <a:tr h="488063">
                <a:tc>
                  <a:txBody>
                    <a:bodyPr/>
                    <a:lstStyle/>
                    <a:p>
                      <a:pPr fontAlgn="t"/>
                      <a:endParaRPr lang="en-US">
                        <a:effectLst/>
                      </a:endParaRPr>
                    </a:p>
                  </a:txBody>
                  <a:tcPr/>
                </a:tc>
                <a:tc>
                  <a:txBody>
                    <a:bodyPr/>
                    <a:lstStyle/>
                    <a:p>
                      <a:pPr fontAlgn="t"/>
                      <a:r>
                        <a:rPr lang="en-US">
                          <a:effectLst/>
                        </a:rPr>
                        <a:t>SELECT * FROM users WHERE age!=33</a:t>
                      </a:r>
                    </a:p>
                  </a:txBody>
                  <a:tcPr/>
                </a:tc>
                <a:tc>
                  <a:txBody>
                    <a:bodyPr/>
                    <a:lstStyle/>
                    <a:p>
                      <a:pPr fontAlgn="t"/>
                      <a:r>
                        <a:rPr lang="en-US">
                          <a:effectLst/>
                        </a:rPr>
                        <a:t>db.users.find({age:{$ne:33}})</a:t>
                      </a:r>
                    </a:p>
                  </a:txBody>
                  <a:tcPr/>
                </a:tc>
                <a:extLst>
                  <a:ext uri="{0D108BD9-81ED-4DB2-BD59-A6C34878D82A}">
                    <a16:rowId xmlns:a16="http://schemas.microsoft.com/office/drawing/2014/main" val="10008"/>
                  </a:ext>
                </a:extLst>
              </a:tr>
              <a:tr h="488063">
                <a:tc>
                  <a:txBody>
                    <a:bodyPr/>
                    <a:lstStyle/>
                    <a:p>
                      <a:pPr fontAlgn="t"/>
                      <a:endParaRPr lang="en-US">
                        <a:effectLst/>
                      </a:endParaRPr>
                    </a:p>
                  </a:txBody>
                  <a:tcPr/>
                </a:tc>
                <a:tc>
                  <a:txBody>
                    <a:bodyPr/>
                    <a:lstStyle/>
                    <a:p>
                      <a:pPr fontAlgn="t"/>
                      <a:r>
                        <a:rPr lang="en-US">
                          <a:effectLst/>
                        </a:rPr>
                        <a:t>SELECT * FROM users WHERE name LIKE “Joe%”</a:t>
                      </a:r>
                    </a:p>
                  </a:txBody>
                  <a:tcPr/>
                </a:tc>
                <a:tc>
                  <a:txBody>
                    <a:bodyPr/>
                    <a:lstStyle/>
                    <a:p>
                      <a:pPr fontAlgn="t"/>
                      <a:r>
                        <a:rPr lang="en-US">
                          <a:effectLst/>
                        </a:rPr>
                        <a:t>db.users.find({name:/^Joe/})</a:t>
                      </a:r>
                    </a:p>
                  </a:txBody>
                  <a:tcPr/>
                </a:tc>
                <a:extLst>
                  <a:ext uri="{0D108BD9-81ED-4DB2-BD59-A6C34878D82A}">
                    <a16:rowId xmlns:a16="http://schemas.microsoft.com/office/drawing/2014/main" val="10009"/>
                  </a:ext>
                </a:extLst>
              </a:tr>
              <a:tr h="842411">
                <a:tc>
                  <a:txBody>
                    <a:bodyPr/>
                    <a:lstStyle/>
                    <a:p>
                      <a:pPr fontAlgn="t"/>
                      <a:endParaRPr lang="en-US">
                        <a:effectLst/>
                      </a:endParaRPr>
                    </a:p>
                  </a:txBody>
                  <a:tcPr/>
                </a:tc>
                <a:tc>
                  <a:txBody>
                    <a:bodyPr/>
                    <a:lstStyle/>
                    <a:p>
                      <a:pPr fontAlgn="t"/>
                      <a:r>
                        <a:rPr lang="en-US">
                          <a:effectLst/>
                        </a:rPr>
                        <a:t>SELECT * FROM users WHERE age&gt;33 AND age&lt;=40</a:t>
                      </a:r>
                    </a:p>
                  </a:txBody>
                  <a:tcPr/>
                </a:tc>
                <a:tc>
                  <a:txBody>
                    <a:bodyPr/>
                    <a:lstStyle/>
                    <a:p>
                      <a:pPr fontAlgn="t"/>
                      <a:r>
                        <a:rPr lang="en-US" dirty="0" err="1">
                          <a:effectLst/>
                        </a:rPr>
                        <a:t>db.users.find</a:t>
                      </a:r>
                      <a:r>
                        <a:rPr lang="en-US" dirty="0">
                          <a:effectLst/>
                        </a:rPr>
                        <a:t>({‘age’:{$gt:33,$lte:40}})</a:t>
                      </a:r>
                    </a:p>
                  </a:txBody>
                  <a:tcPr/>
                </a:tc>
                <a:extLst>
                  <a:ext uri="{0D108BD9-81ED-4DB2-BD59-A6C34878D82A}">
                    <a16:rowId xmlns:a16="http://schemas.microsoft.com/office/drawing/2014/main" val="10010"/>
                  </a:ext>
                </a:extLst>
              </a:tr>
              <a:tr h="488063">
                <a:tc>
                  <a:txBody>
                    <a:bodyPr/>
                    <a:lstStyle/>
                    <a:p>
                      <a:pPr fontAlgn="t"/>
                      <a:endParaRPr lang="en-US">
                        <a:effectLst/>
                      </a:endParaRPr>
                    </a:p>
                  </a:txBody>
                  <a:tcPr/>
                </a:tc>
                <a:tc>
                  <a:txBody>
                    <a:bodyPr/>
                    <a:lstStyle/>
                    <a:p>
                      <a:pPr fontAlgn="t"/>
                      <a:r>
                        <a:rPr lang="en-US">
                          <a:effectLst/>
                        </a:rPr>
                        <a:t>SELECT * FROM users ORDER BY name DESC</a:t>
                      </a:r>
                    </a:p>
                  </a:txBody>
                  <a:tcPr/>
                </a:tc>
                <a:tc>
                  <a:txBody>
                    <a:bodyPr/>
                    <a:lstStyle/>
                    <a:p>
                      <a:pPr fontAlgn="t"/>
                      <a:r>
                        <a:rPr lang="en-US">
                          <a:effectLst/>
                        </a:rPr>
                        <a:t>db.users.find().sort({name:-1})</a:t>
                      </a:r>
                    </a:p>
                  </a:txBody>
                  <a:tcPr/>
                </a:tc>
                <a:extLst>
                  <a:ext uri="{0D108BD9-81ED-4DB2-BD59-A6C34878D82A}">
                    <a16:rowId xmlns:a16="http://schemas.microsoft.com/office/drawing/2014/main" val="10011"/>
                  </a:ext>
                </a:extLst>
              </a:tr>
              <a:tr h="488063">
                <a:tc>
                  <a:txBody>
                    <a:bodyPr/>
                    <a:lstStyle/>
                    <a:p>
                      <a:pPr fontAlgn="t"/>
                      <a:endParaRPr lang="en-US">
                        <a:effectLst/>
                      </a:endParaRPr>
                    </a:p>
                  </a:txBody>
                  <a:tcPr/>
                </a:tc>
                <a:tc>
                  <a:txBody>
                    <a:bodyPr/>
                    <a:lstStyle/>
                    <a:p>
                      <a:pPr fontAlgn="t"/>
                      <a:r>
                        <a:rPr lang="en-US">
                          <a:effectLst/>
                        </a:rPr>
                        <a:t>SELECT * FROM users WHERE a=1 and b=’q’</a:t>
                      </a:r>
                    </a:p>
                  </a:txBody>
                  <a:tcPr/>
                </a:tc>
                <a:tc>
                  <a:txBody>
                    <a:bodyPr/>
                    <a:lstStyle/>
                    <a:p>
                      <a:pPr fontAlgn="t"/>
                      <a:r>
                        <a:rPr lang="en-US">
                          <a:effectLst/>
                        </a:rPr>
                        <a:t>b.users.find({a:1,b:’q’})</a:t>
                      </a:r>
                    </a:p>
                  </a:txBody>
                  <a:tcPr/>
                </a:tc>
                <a:extLst>
                  <a:ext uri="{0D108BD9-81ED-4DB2-BD59-A6C34878D82A}">
                    <a16:rowId xmlns:a16="http://schemas.microsoft.com/office/drawing/2014/main" val="10012"/>
                  </a:ext>
                </a:extLst>
              </a:tr>
              <a:tr h="488063">
                <a:tc>
                  <a:txBody>
                    <a:bodyPr/>
                    <a:lstStyle/>
                    <a:p>
                      <a:pPr fontAlgn="t"/>
                      <a:endParaRPr lang="en-US">
                        <a:effectLst/>
                      </a:endParaRPr>
                    </a:p>
                  </a:txBody>
                  <a:tcPr/>
                </a:tc>
                <a:tc>
                  <a:txBody>
                    <a:bodyPr/>
                    <a:lstStyle/>
                    <a:p>
                      <a:pPr fontAlgn="t"/>
                      <a:r>
                        <a:rPr lang="en-US">
                          <a:effectLst/>
                        </a:rPr>
                        <a:t>SELECT * FROM users LIMIT 10 SKIP 20</a:t>
                      </a:r>
                    </a:p>
                  </a:txBody>
                  <a:tcPr/>
                </a:tc>
                <a:tc>
                  <a:txBody>
                    <a:bodyPr/>
                    <a:lstStyle/>
                    <a:p>
                      <a:pPr fontAlgn="t"/>
                      <a:r>
                        <a:rPr lang="en-US" dirty="0" err="1">
                          <a:effectLst/>
                        </a:rPr>
                        <a:t>db.users.find</a:t>
                      </a:r>
                      <a:r>
                        <a:rPr lang="en-US" dirty="0">
                          <a:effectLst/>
                        </a:rPr>
                        <a:t>().limit(10).skip(20)</a:t>
                      </a:r>
                    </a:p>
                  </a:txBody>
                  <a:tcPr/>
                </a:tc>
                <a:extLst>
                  <a:ext uri="{0D108BD9-81ED-4DB2-BD59-A6C34878D82A}">
                    <a16:rowId xmlns:a16="http://schemas.microsoft.com/office/drawing/2014/main" val="10013"/>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03409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8.1. CSDL bán cấu trúc XML</a:t>
            </a:r>
            <a:endParaRPr lang="en-US" dirty="0"/>
          </a:p>
        </p:txBody>
      </p:sp>
      <p:sp>
        <p:nvSpPr>
          <p:cNvPr id="3" name="Content Placeholder 2"/>
          <p:cNvSpPr>
            <a:spLocks noGrp="1"/>
          </p:cNvSpPr>
          <p:nvPr>
            <p:ph idx="1"/>
          </p:nvPr>
        </p:nvSpPr>
        <p:spPr/>
        <p:txBody>
          <a:bodyPr/>
          <a:lstStyle/>
          <a:p>
            <a:r>
              <a:rPr lang="en-US" b="1"/>
              <a:t>1. Giới thiệu </a:t>
            </a:r>
          </a:p>
          <a:p>
            <a:r>
              <a:rPr lang="en-US" b="1"/>
              <a:t>2. XML là gì?</a:t>
            </a:r>
          </a:p>
          <a:p>
            <a:r>
              <a:rPr lang="en-US" b="1"/>
              <a:t>3. Cấu trúc tập tin XML</a:t>
            </a:r>
            <a:endParaRPr lang="vi-VN"/>
          </a:p>
          <a:p>
            <a:endParaRPr lang="en-US"/>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212103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9072056"/>
              </p:ext>
            </p:extLst>
          </p:nvPr>
        </p:nvGraphicFramePr>
        <p:xfrm>
          <a:off x="103032" y="488109"/>
          <a:ext cx="12088968" cy="5309085"/>
        </p:xfrm>
        <a:graphic>
          <a:graphicData uri="http://schemas.openxmlformats.org/drawingml/2006/table">
            <a:tbl>
              <a:tblPr firstRow="1" bandRow="1">
                <a:tableStyleId>{5C22544A-7EE6-4342-B048-85BDC9FD1C3A}</a:tableStyleId>
              </a:tblPr>
              <a:tblGrid>
                <a:gridCol w="2537137">
                  <a:extLst>
                    <a:ext uri="{9D8B030D-6E8A-4147-A177-3AD203B41FA5}">
                      <a16:colId xmlns:a16="http://schemas.microsoft.com/office/drawing/2014/main" val="20000"/>
                    </a:ext>
                  </a:extLst>
                </a:gridCol>
                <a:gridCol w="5522175">
                  <a:extLst>
                    <a:ext uri="{9D8B030D-6E8A-4147-A177-3AD203B41FA5}">
                      <a16:colId xmlns:a16="http://schemas.microsoft.com/office/drawing/2014/main" val="20001"/>
                    </a:ext>
                  </a:extLst>
                </a:gridCol>
                <a:gridCol w="4029656">
                  <a:extLst>
                    <a:ext uri="{9D8B030D-6E8A-4147-A177-3AD203B41FA5}">
                      <a16:colId xmlns:a16="http://schemas.microsoft.com/office/drawing/2014/main" val="20002"/>
                    </a:ext>
                  </a:extLst>
                </a:gridCol>
              </a:tblGrid>
              <a:tr h="586815">
                <a:tc>
                  <a:txBody>
                    <a:bodyPr/>
                    <a:lstStyle/>
                    <a:p>
                      <a:pPr algn="l" fontAlgn="t"/>
                      <a:r>
                        <a:rPr lang="en-US" sz="2400">
                          <a:effectLst/>
                        </a:rPr>
                        <a:t>Nhóm lệnh]</a:t>
                      </a:r>
                    </a:p>
                  </a:txBody>
                  <a:tcPr/>
                </a:tc>
                <a:tc>
                  <a:txBody>
                    <a:bodyPr/>
                    <a:lstStyle/>
                    <a:p>
                      <a:pPr algn="l" fontAlgn="t"/>
                      <a:r>
                        <a:rPr lang="en-US" sz="2400">
                          <a:effectLst/>
                        </a:rPr>
                        <a:t>sql</a:t>
                      </a:r>
                    </a:p>
                  </a:txBody>
                  <a:tcPr/>
                </a:tc>
                <a:tc>
                  <a:txBody>
                    <a:bodyPr/>
                    <a:lstStyle/>
                    <a:p>
                      <a:pPr algn="l" fontAlgn="t"/>
                      <a:r>
                        <a:rPr lang="en-US" sz="2400">
                          <a:effectLst/>
                        </a:rPr>
                        <a:t>MongoDb</a:t>
                      </a:r>
                    </a:p>
                  </a:txBody>
                  <a:tcPr/>
                </a:tc>
                <a:extLst>
                  <a:ext uri="{0D108BD9-81ED-4DB2-BD59-A6C34878D82A}">
                    <a16:rowId xmlns:a16="http://schemas.microsoft.com/office/drawing/2014/main" val="10000"/>
                  </a:ext>
                </a:extLst>
              </a:tr>
              <a:tr h="1080975">
                <a:tc>
                  <a:txBody>
                    <a:bodyPr/>
                    <a:lstStyle/>
                    <a:p>
                      <a:pPr fontAlgn="t"/>
                      <a:r>
                        <a:rPr lang="en-US" sz="2400" b="1">
                          <a:effectLst/>
                        </a:rPr>
                        <a:t>Update</a:t>
                      </a:r>
                      <a:endParaRPr lang="en-US" sz="2400">
                        <a:effectLst/>
                      </a:endParaRPr>
                    </a:p>
                  </a:txBody>
                  <a:tcPr/>
                </a:tc>
                <a:tc>
                  <a:txBody>
                    <a:bodyPr/>
                    <a:lstStyle/>
                    <a:p>
                      <a:pPr fontAlgn="t"/>
                      <a:r>
                        <a:rPr lang="en-US" sz="2400">
                          <a:effectLst/>
                        </a:rPr>
                        <a:t>UPDATE users SET a=1 WHERE b=’q’</a:t>
                      </a:r>
                    </a:p>
                  </a:txBody>
                  <a:tcPr/>
                </a:tc>
                <a:tc>
                  <a:txBody>
                    <a:bodyPr/>
                    <a:lstStyle/>
                    <a:p>
                      <a:pPr fontAlgn="t"/>
                      <a:r>
                        <a:rPr lang="en-US" sz="2400">
                          <a:effectLst/>
                        </a:rPr>
                        <a:t>db.users.update({b:’q’},{$set:{a:1}},false,true)</a:t>
                      </a:r>
                    </a:p>
                  </a:txBody>
                  <a:tcPr/>
                </a:tc>
                <a:extLst>
                  <a:ext uri="{0D108BD9-81ED-4DB2-BD59-A6C34878D82A}">
                    <a16:rowId xmlns:a16="http://schemas.microsoft.com/office/drawing/2014/main" val="10001"/>
                  </a:ext>
                </a:extLst>
              </a:tr>
              <a:tr h="1080975">
                <a:tc>
                  <a:txBody>
                    <a:bodyPr/>
                    <a:lstStyle/>
                    <a:p>
                      <a:pPr fontAlgn="t"/>
                      <a:endParaRPr lang="en-US" sz="2400">
                        <a:effectLst/>
                      </a:endParaRPr>
                    </a:p>
                  </a:txBody>
                  <a:tcPr/>
                </a:tc>
                <a:tc>
                  <a:txBody>
                    <a:bodyPr/>
                    <a:lstStyle/>
                    <a:p>
                      <a:pPr fontAlgn="t"/>
                      <a:r>
                        <a:rPr lang="en-US" sz="2400">
                          <a:effectLst/>
                        </a:rPr>
                        <a:t>UPDATE users SET a=a+2 WHERE b=’q</a:t>
                      </a:r>
                    </a:p>
                  </a:txBody>
                  <a:tcPr/>
                </a:tc>
                <a:tc>
                  <a:txBody>
                    <a:bodyPr/>
                    <a:lstStyle/>
                    <a:p>
                      <a:pPr fontAlgn="t"/>
                      <a:r>
                        <a:rPr lang="en-US" sz="2400">
                          <a:effectLst/>
                        </a:rPr>
                        <a:t>db.users.update({b:’q’},{$inc:{a:2}},false,true)</a:t>
                      </a:r>
                    </a:p>
                  </a:txBody>
                  <a:tcPr/>
                </a:tc>
                <a:extLst>
                  <a:ext uri="{0D108BD9-81ED-4DB2-BD59-A6C34878D82A}">
                    <a16:rowId xmlns:a16="http://schemas.microsoft.com/office/drawing/2014/main" val="10002"/>
                  </a:ext>
                </a:extLst>
              </a:tr>
              <a:tr h="433605">
                <a:tc>
                  <a:txBody>
                    <a:bodyPr/>
                    <a:lstStyle/>
                    <a:p>
                      <a:pPr fontAlgn="t"/>
                      <a:r>
                        <a:rPr lang="en-US" sz="2400" b="1">
                          <a:effectLst/>
                        </a:rPr>
                        <a:t>delete</a:t>
                      </a:r>
                      <a:endParaRPr lang="en-US" sz="2400">
                        <a:effectLst/>
                      </a:endParaRPr>
                    </a:p>
                  </a:txBody>
                  <a:tcPr/>
                </a:tc>
                <a:tc>
                  <a:txBody>
                    <a:bodyPr/>
                    <a:lstStyle/>
                    <a:p>
                      <a:pPr fontAlgn="t"/>
                      <a:r>
                        <a:rPr lang="en-US" sz="2400">
                          <a:effectLst/>
                        </a:rPr>
                        <a:t>DELETE FROM users WHERE z=”abc”</a:t>
                      </a:r>
                    </a:p>
                  </a:txBody>
                  <a:tcPr/>
                </a:tc>
                <a:tc>
                  <a:txBody>
                    <a:bodyPr/>
                    <a:lstStyle/>
                    <a:p>
                      <a:pPr fontAlgn="t"/>
                      <a:r>
                        <a:rPr lang="en-US" sz="2400">
                          <a:effectLst/>
                        </a:rPr>
                        <a:t>db.users.remove({z:’abc’});</a:t>
                      </a:r>
                    </a:p>
                  </a:txBody>
                  <a:tcPr/>
                </a:tc>
                <a:extLst>
                  <a:ext uri="{0D108BD9-81ED-4DB2-BD59-A6C34878D82A}">
                    <a16:rowId xmlns:a16="http://schemas.microsoft.com/office/drawing/2014/main" val="10003"/>
                  </a:ext>
                </a:extLst>
              </a:tr>
              <a:tr h="382940">
                <a:tc>
                  <a:txBody>
                    <a:bodyPr/>
                    <a:lstStyle/>
                    <a:p>
                      <a:pPr fontAlgn="t"/>
                      <a:r>
                        <a:rPr lang="en-US" sz="2400" b="1">
                          <a:effectLst/>
                        </a:rPr>
                        <a:t>insert</a:t>
                      </a:r>
                      <a:endParaRPr lang="en-US" sz="2400">
                        <a:effectLst/>
                      </a:endParaRPr>
                    </a:p>
                  </a:txBody>
                  <a:tcPr/>
                </a:tc>
                <a:tc>
                  <a:txBody>
                    <a:bodyPr/>
                    <a:lstStyle/>
                    <a:p>
                      <a:pPr fontAlgn="t"/>
                      <a:r>
                        <a:rPr lang="en-US" sz="2400">
                          <a:effectLst/>
                        </a:rPr>
                        <a:t>INSERT INTO USERS VALUES(3,5)</a:t>
                      </a:r>
                    </a:p>
                  </a:txBody>
                  <a:tcPr/>
                </a:tc>
                <a:tc>
                  <a:txBody>
                    <a:bodyPr/>
                    <a:lstStyle/>
                    <a:p>
                      <a:pPr fontAlgn="t"/>
                      <a:r>
                        <a:rPr lang="en-US" sz="2400">
                          <a:effectLst/>
                        </a:rPr>
                        <a:t>db.users.insert({a:3,b:5})</a:t>
                      </a:r>
                    </a:p>
                  </a:txBody>
                  <a:tcPr/>
                </a:tc>
                <a:extLst>
                  <a:ext uri="{0D108BD9-81ED-4DB2-BD59-A6C34878D82A}">
                    <a16:rowId xmlns:a16="http://schemas.microsoft.com/office/drawing/2014/main" val="10004"/>
                  </a:ext>
                </a:extLst>
              </a:tr>
              <a:tr h="472655">
                <a:tc>
                  <a:txBody>
                    <a:bodyPr/>
                    <a:lstStyle/>
                    <a:p>
                      <a:pPr fontAlgn="t"/>
                      <a:r>
                        <a:rPr lang="en-US" sz="2400" b="1">
                          <a:effectLst/>
                        </a:rPr>
                        <a:t>Create</a:t>
                      </a:r>
                      <a:r>
                        <a:rPr lang="en-US" sz="2400" b="1" baseline="0">
                          <a:effectLst/>
                        </a:rPr>
                        <a:t> database</a:t>
                      </a:r>
                      <a:endParaRPr lang="en-US" sz="2400" b="1">
                        <a:effectLst/>
                      </a:endParaRPr>
                    </a:p>
                  </a:txBody>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2400">
                          <a:effectLst/>
                        </a:rPr>
                        <a:t>Create</a:t>
                      </a:r>
                      <a:r>
                        <a:rPr lang="en-US" sz="2400" baseline="0">
                          <a:effectLst/>
                        </a:rPr>
                        <a:t> database</a:t>
                      </a:r>
                      <a:r>
                        <a:rPr lang="en-US" sz="2400">
                          <a:effectLst/>
                        </a:rPr>
                        <a:t> </a:t>
                      </a:r>
                      <a:r>
                        <a:rPr lang="en-US" sz="2400"/>
                        <a:t>DATABASE_NAME</a:t>
                      </a:r>
                      <a:endParaRPr lang="en-US" sz="2400">
                        <a:effectLst/>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2400">
                        <a:effectLst/>
                      </a:endParaRPr>
                    </a:p>
                  </a:txBody>
                  <a:tcPr/>
                </a:tc>
                <a:tc>
                  <a:txBody>
                    <a:bodyPr/>
                    <a:lstStyle/>
                    <a:p>
                      <a:pPr fontAlgn="t"/>
                      <a:r>
                        <a:rPr lang="en-US" sz="2400"/>
                        <a:t>use DATABASE_NAME</a:t>
                      </a:r>
                      <a:endParaRPr lang="en-US" sz="2400">
                        <a:effectLst/>
                      </a:endParaRPr>
                    </a:p>
                  </a:txBody>
                  <a:tcPr/>
                </a:tc>
                <a:extLst>
                  <a:ext uri="{0D108BD9-81ED-4DB2-BD59-A6C34878D82A}">
                    <a16:rowId xmlns:a16="http://schemas.microsoft.com/office/drawing/2014/main" val="10005"/>
                  </a:ext>
                </a:extLst>
              </a:tr>
              <a:tr h="435306">
                <a:tc>
                  <a:txBody>
                    <a:bodyPr/>
                    <a:lstStyle/>
                    <a:p>
                      <a:pPr fontAlgn="t"/>
                      <a:r>
                        <a:rPr lang="en-US" sz="2400" b="1">
                          <a:effectLst/>
                        </a:rPr>
                        <a:t>Drop</a:t>
                      </a:r>
                      <a:r>
                        <a:rPr lang="en-US" sz="2400" b="1" baseline="0">
                          <a:effectLst/>
                        </a:rPr>
                        <a:t> database</a:t>
                      </a:r>
                      <a:endParaRPr lang="en-US" sz="2400" b="1">
                        <a:effectLst/>
                      </a:endParaRPr>
                    </a:p>
                  </a:txBody>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2400">
                          <a:effectLst/>
                        </a:rPr>
                        <a:t>Drop</a:t>
                      </a:r>
                      <a:r>
                        <a:rPr lang="en-US" sz="2400" baseline="0">
                          <a:effectLst/>
                        </a:rPr>
                        <a:t> database</a:t>
                      </a:r>
                      <a:r>
                        <a:rPr lang="en-US" sz="2400">
                          <a:effectLst/>
                        </a:rPr>
                        <a:t> </a:t>
                      </a:r>
                      <a:r>
                        <a:rPr lang="en-US" sz="2400"/>
                        <a:t>DATABASE_NAME</a:t>
                      </a:r>
                      <a:endParaRPr lang="en-US" sz="2400">
                        <a:effectLst/>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2400">
                        <a:effectLst/>
                      </a:endParaRPr>
                    </a:p>
                  </a:txBody>
                  <a:tcPr/>
                </a:tc>
                <a:tc>
                  <a:txBody>
                    <a:bodyPr/>
                    <a:lstStyle/>
                    <a:p>
                      <a:pPr fontAlgn="t"/>
                      <a:r>
                        <a:rPr lang="en-US" sz="1800" b="0" i="0" kern="1200">
                          <a:solidFill>
                            <a:schemeClr val="dk1"/>
                          </a:solidFill>
                          <a:effectLst/>
                          <a:latin typeface="+mn-lt"/>
                          <a:ea typeface="+mn-ea"/>
                          <a:cs typeface="+mn-cs"/>
                        </a:rPr>
                        <a:t>db.dropDatabase()</a:t>
                      </a:r>
                      <a:endParaRPr lang="en-US" sz="2400">
                        <a:effectLst/>
                      </a:endParaRP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544375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Key Value/Tuple Store</a:t>
            </a:r>
            <a:endParaRPr lang="en-US"/>
          </a:p>
        </p:txBody>
      </p:sp>
      <p:sp>
        <p:nvSpPr>
          <p:cNvPr id="3" name="Content Placeholder 2"/>
          <p:cNvSpPr>
            <a:spLocks noGrp="1"/>
          </p:cNvSpPr>
          <p:nvPr>
            <p:ph idx="1"/>
          </p:nvPr>
        </p:nvSpPr>
        <p:spPr/>
        <p:txBody>
          <a:bodyPr/>
          <a:lstStyle/>
          <a:p>
            <a:r>
              <a:rPr lang="vi-VN"/>
              <a:t>Mô hình lưu trữ dữ liệu dưới dạng cặp giá trị key-value trong đó việc truy </a:t>
            </a:r>
            <a:r>
              <a:rPr lang="en-US"/>
              <a:t>x</a:t>
            </a:r>
            <a:r>
              <a:rPr lang="vi-VN"/>
              <a:t>uất, xóa, cập nhật giá trị thực thông qua key tương ứng.</a:t>
            </a:r>
            <a:endParaRPr lang="en-US"/>
          </a:p>
          <a:p>
            <a:r>
              <a:rPr lang="vi-VN"/>
              <a:t>Với sự hỗ trợ của các kĩ thuật Btree, B+Tree, Hash,… dữ liệu có thể tồn tại trên RAM hoặc ổ cứng, phân tán hoặc không phân tán. </a:t>
            </a:r>
            <a:endParaRPr lang="en-US"/>
          </a:p>
          <a:p>
            <a:r>
              <a:rPr lang="vi-VN"/>
              <a:t>Các sản phẩm thông dụng: DynamoDB, Azure Table Storage, Riak, Redis,…</a:t>
            </a:r>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254461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Graph Databases</a:t>
            </a:r>
            <a:endParaRPr lang="en-US"/>
          </a:p>
        </p:txBody>
      </p:sp>
      <p:sp>
        <p:nvSpPr>
          <p:cNvPr id="3" name="Content Placeholder 2"/>
          <p:cNvSpPr>
            <a:spLocks noGrp="1"/>
          </p:cNvSpPr>
          <p:nvPr>
            <p:ph idx="1"/>
          </p:nvPr>
        </p:nvSpPr>
        <p:spPr/>
        <p:txBody>
          <a:bodyPr/>
          <a:lstStyle/>
          <a:p>
            <a:r>
              <a:rPr lang="en-US"/>
              <a:t>C</a:t>
            </a:r>
            <a:r>
              <a:rPr lang="vi-VN"/>
              <a:t>ơ sở dữ liệu được thiết kế riêng cho việc lưu trữ thông tin đồ </a:t>
            </a:r>
            <a:r>
              <a:rPr lang="en-US"/>
              <a:t>thị</a:t>
            </a:r>
            <a:r>
              <a:rPr lang="vi-VN"/>
              <a:t> như cạnh, nút hay thuộc tính. </a:t>
            </a:r>
            <a:endParaRPr lang="en-US"/>
          </a:p>
          <a:p>
            <a:r>
              <a:rPr lang="vi-VN"/>
              <a:t>Một số sản phẩm tiêu biểu như: Neo4j, Infinite Graph, InfoGrid, HyperGraphDB, Dex, GraphBase, …</a:t>
            </a:r>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389438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a:t>
            </a:r>
          </a:p>
        </p:txBody>
      </p:sp>
      <p:sp>
        <p:nvSpPr>
          <p:cNvPr id="3" name="Content Placeholder 2"/>
          <p:cNvSpPr>
            <a:spLocks noGrp="1"/>
          </p:cNvSpPr>
          <p:nvPr>
            <p:ph idx="1"/>
          </p:nvPr>
        </p:nvSpPr>
        <p:spPr/>
        <p:txBody>
          <a:bodyPr>
            <a:normAutofit lnSpcReduction="10000"/>
          </a:bodyPr>
          <a:lstStyle/>
          <a:p>
            <a:r>
              <a:rPr lang="en-US"/>
              <a:t>Tại sao công nghệ XML xuất hiện?</a:t>
            </a:r>
          </a:p>
          <a:p>
            <a:endParaRPr lang="en-US"/>
          </a:p>
          <a:p>
            <a:endParaRPr lang="en-US"/>
          </a:p>
          <a:p>
            <a:endParaRPr lang="en-US"/>
          </a:p>
          <a:p>
            <a:endParaRPr lang="en-US"/>
          </a:p>
          <a:p>
            <a:endParaRPr lang="en-US"/>
          </a:p>
          <a:p>
            <a:endParaRPr lang="en-US"/>
          </a:p>
          <a:p>
            <a:r>
              <a:rPr lang="en-US"/>
              <a:t>XML có ưu điểm gì?</a:t>
            </a:r>
          </a:p>
          <a:p>
            <a:endParaRPr lang="en-US"/>
          </a:p>
        </p:txBody>
      </p:sp>
      <p:pic>
        <p:nvPicPr>
          <p:cNvPr id="4" name="Picture 3"/>
          <p:cNvPicPr>
            <a:picLocks noChangeAspect="1"/>
          </p:cNvPicPr>
          <p:nvPr/>
        </p:nvPicPr>
        <p:blipFill>
          <a:blip r:embed="rId3"/>
          <a:stretch>
            <a:fillRect/>
          </a:stretch>
        </p:blipFill>
        <p:spPr>
          <a:xfrm>
            <a:off x="2608812" y="2426073"/>
            <a:ext cx="5743575" cy="3162300"/>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1182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2. XML là gì?</a:t>
            </a:r>
            <a:endParaRPr lang="en-US"/>
          </a:p>
        </p:txBody>
      </p:sp>
      <p:sp>
        <p:nvSpPr>
          <p:cNvPr id="3" name="Content Placeholder 2"/>
          <p:cNvSpPr>
            <a:spLocks noGrp="1"/>
          </p:cNvSpPr>
          <p:nvPr>
            <p:ph idx="1"/>
          </p:nvPr>
        </p:nvSpPr>
        <p:spPr>
          <a:xfrm>
            <a:off x="1295400" y="1810871"/>
            <a:ext cx="10093035" cy="4392705"/>
          </a:xfrm>
        </p:spPr>
        <p:txBody>
          <a:bodyPr>
            <a:normAutofit/>
          </a:bodyPr>
          <a:lstStyle/>
          <a:p>
            <a:r>
              <a:rPr lang="vi-VN" sz="3200" dirty="0"/>
              <a:t>XML là viết tắt của E</a:t>
            </a:r>
            <a:r>
              <a:rPr lang="en-US" sz="3200" dirty="0"/>
              <a:t>x</a:t>
            </a:r>
            <a:r>
              <a:rPr lang="vi-VN" sz="3200" dirty="0"/>
              <a:t>tensible Markup Language.</a:t>
            </a:r>
          </a:p>
          <a:p>
            <a:r>
              <a:rPr lang="vi-VN" sz="3200" dirty="0"/>
              <a:t>XML cũng là một ngôn ngữ đánh dấu như  HTML.</a:t>
            </a:r>
          </a:p>
          <a:p>
            <a:r>
              <a:rPr lang="vi-VN" sz="3200" dirty="0"/>
              <a:t>XML có các cặp thẻ do người dùng tự định nghĩa.</a:t>
            </a:r>
          </a:p>
          <a:p>
            <a:r>
              <a:rPr lang="vi-VN" sz="3200" dirty="0"/>
              <a:t>XML là nơi để lưu trữ và vận chuyển dữ liệu, khác với HTML là nơi để hiển thị dữ liệu.</a:t>
            </a:r>
          </a:p>
          <a:p>
            <a:r>
              <a:rPr lang="vi-VN" sz="3200" dirty="0"/>
              <a:t>Có thể hiểu đơn giản XML như là một cơ sở dữ liệu dạng nhỏ.</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8957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3. Cấu trúc tập tin XML</a:t>
            </a:r>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3504094"/>
              </p:ext>
            </p:extLst>
          </p:nvPr>
        </p:nvGraphicFramePr>
        <p:xfrm>
          <a:off x="1978429" y="2011680"/>
          <a:ext cx="7847215" cy="3413284"/>
        </p:xfrm>
        <a:graphic>
          <a:graphicData uri="http://schemas.openxmlformats.org/drawingml/2006/table">
            <a:tbl>
              <a:tblPr/>
              <a:tblGrid>
                <a:gridCol w="734750">
                  <a:extLst>
                    <a:ext uri="{9D8B030D-6E8A-4147-A177-3AD203B41FA5}">
                      <a16:colId xmlns:a16="http://schemas.microsoft.com/office/drawing/2014/main" val="20000"/>
                    </a:ext>
                  </a:extLst>
                </a:gridCol>
                <a:gridCol w="7112465">
                  <a:extLst>
                    <a:ext uri="{9D8B030D-6E8A-4147-A177-3AD203B41FA5}">
                      <a16:colId xmlns:a16="http://schemas.microsoft.com/office/drawing/2014/main" val="20001"/>
                    </a:ext>
                  </a:extLst>
                </a:gridCol>
              </a:tblGrid>
              <a:tr h="3413284">
                <a:tc>
                  <a:txBody>
                    <a:bodyPr/>
                    <a:lstStyle/>
                    <a:p>
                      <a:pPr algn="r" fontAlgn="t"/>
                      <a:r>
                        <a:rPr lang="en-US" sz="2400">
                          <a:solidFill>
                            <a:srgbClr val="AAAAAA"/>
                          </a:solidFill>
                          <a:effectLst/>
                          <a:latin typeface="inherit"/>
                        </a:rPr>
                        <a:t>1</a:t>
                      </a:r>
                    </a:p>
                    <a:p>
                      <a:pPr algn="r" fontAlgn="t"/>
                      <a:r>
                        <a:rPr lang="en-US" sz="2400">
                          <a:solidFill>
                            <a:srgbClr val="AAAAAA"/>
                          </a:solidFill>
                          <a:effectLst/>
                          <a:latin typeface="inherit"/>
                        </a:rPr>
                        <a:t>2</a:t>
                      </a:r>
                    </a:p>
                    <a:p>
                      <a:pPr algn="r" fontAlgn="t"/>
                      <a:r>
                        <a:rPr lang="en-US" sz="2400">
                          <a:solidFill>
                            <a:srgbClr val="AAAAAA"/>
                          </a:solidFill>
                          <a:effectLst/>
                          <a:latin typeface="inherit"/>
                        </a:rPr>
                        <a:t>3</a:t>
                      </a:r>
                    </a:p>
                    <a:p>
                      <a:pPr algn="r" fontAlgn="t"/>
                      <a:r>
                        <a:rPr lang="en-US" sz="2400">
                          <a:solidFill>
                            <a:srgbClr val="AAAAAA"/>
                          </a:solidFill>
                          <a:effectLst/>
                          <a:latin typeface="inherit"/>
                        </a:rPr>
                        <a:t>4</a:t>
                      </a:r>
                    </a:p>
                    <a:p>
                      <a:pPr algn="r" fontAlgn="t"/>
                      <a:r>
                        <a:rPr lang="en-US" sz="2400">
                          <a:solidFill>
                            <a:srgbClr val="AAAAAA"/>
                          </a:solidFill>
                          <a:effectLst/>
                          <a:latin typeface="inherit"/>
                        </a:rPr>
                        <a:t>5</a:t>
                      </a:r>
                    </a:p>
                    <a:p>
                      <a:pPr algn="r" fontAlgn="t"/>
                      <a:r>
                        <a:rPr lang="en-US" sz="2400">
                          <a:solidFill>
                            <a:srgbClr val="AAAAAA"/>
                          </a:solidFill>
                          <a:effectLst/>
                          <a:latin typeface="inherit"/>
                        </a:rPr>
                        <a:t>6</a:t>
                      </a:r>
                    </a:p>
                    <a:p>
                      <a:pPr algn="r" fontAlgn="t"/>
                      <a:r>
                        <a:rPr lang="en-US" sz="2400">
                          <a:solidFill>
                            <a:srgbClr val="AAAAAA"/>
                          </a:solidFill>
                          <a:effectLst/>
                          <a:latin typeface="inherit"/>
                        </a:rPr>
                        <a:t>7</a:t>
                      </a:r>
                    </a:p>
                    <a:p>
                      <a:pPr algn="r" fontAlgn="t"/>
                      <a:r>
                        <a:rPr lang="en-US" sz="2400">
                          <a:solidFill>
                            <a:srgbClr val="AAAAAA"/>
                          </a:solidFill>
                          <a:effectLst/>
                          <a:latin typeface="inherit"/>
                        </a:rPr>
                        <a:t>8</a:t>
                      </a:r>
                    </a:p>
                    <a:p>
                      <a:pPr algn="r" fontAlgn="t"/>
                      <a:r>
                        <a:rPr lang="en-US" sz="2400">
                          <a:solidFill>
                            <a:srgbClr val="AAAAAA"/>
                          </a:solidFill>
                          <a:effectLst/>
                          <a:latin typeface="inherit"/>
                        </a:rPr>
                        <a:t>9</a:t>
                      </a:r>
                    </a:p>
                  </a:txBody>
                  <a:tcPr>
                    <a:lnL>
                      <a:noFill/>
                    </a:lnL>
                    <a:lnR>
                      <a:noFill/>
                    </a:lnR>
                    <a:lnT>
                      <a:noFill/>
                    </a:lnT>
                    <a:lnB>
                      <a:noFill/>
                    </a:lnB>
                    <a:solidFill>
                      <a:srgbClr val="EEEEEE"/>
                    </a:solidFill>
                  </a:tcPr>
                </a:tc>
                <a:tc>
                  <a:txBody>
                    <a:bodyPr/>
                    <a:lstStyle/>
                    <a:p>
                      <a:pPr algn="l" fontAlgn="t"/>
                      <a:r>
                        <a:rPr lang="en-US" sz="2400">
                          <a:solidFill>
                            <a:srgbClr val="FF0000"/>
                          </a:solidFill>
                          <a:effectLst/>
                          <a:latin typeface="inherit"/>
                        </a:rPr>
                        <a:t>&lt;?</a:t>
                      </a:r>
                      <a:r>
                        <a:rPr lang="en-US" sz="2400">
                          <a:solidFill>
                            <a:srgbClr val="4ABF60"/>
                          </a:solidFill>
                          <a:effectLst/>
                          <a:latin typeface="inherit"/>
                        </a:rPr>
                        <a:t>xml </a:t>
                      </a:r>
                      <a:r>
                        <a:rPr lang="en-US" sz="2400">
                          <a:solidFill>
                            <a:srgbClr val="445870"/>
                          </a:solidFill>
                          <a:effectLst/>
                          <a:latin typeface="inherit"/>
                        </a:rPr>
                        <a:t>version</a:t>
                      </a:r>
                      <a:r>
                        <a:rPr lang="en-US" sz="2400">
                          <a:solidFill>
                            <a:srgbClr val="006FE0"/>
                          </a:solidFill>
                          <a:effectLst/>
                          <a:latin typeface="inherit"/>
                        </a:rPr>
                        <a:t>=</a:t>
                      </a:r>
                      <a:r>
                        <a:rPr lang="en-US" sz="2400">
                          <a:solidFill>
                            <a:srgbClr val="55A1FB"/>
                          </a:solidFill>
                          <a:effectLst/>
                          <a:latin typeface="inherit"/>
                        </a:rPr>
                        <a:t>"1.0"</a:t>
                      </a:r>
                      <a:r>
                        <a:rPr lang="en-US" sz="2400">
                          <a:solidFill>
                            <a:srgbClr val="006FE0"/>
                          </a:solidFill>
                          <a:effectLst/>
                          <a:latin typeface="inherit"/>
                        </a:rPr>
                        <a:t> </a:t>
                      </a:r>
                      <a:r>
                        <a:rPr lang="en-US" sz="2400">
                          <a:solidFill>
                            <a:srgbClr val="445870"/>
                          </a:solidFill>
                          <a:effectLst/>
                          <a:latin typeface="inherit"/>
                        </a:rPr>
                        <a:t>encoding</a:t>
                      </a:r>
                      <a:r>
                        <a:rPr lang="en-US" sz="2400">
                          <a:solidFill>
                            <a:srgbClr val="006FE0"/>
                          </a:solidFill>
                          <a:effectLst/>
                          <a:latin typeface="inherit"/>
                        </a:rPr>
                        <a:t>=</a:t>
                      </a:r>
                      <a:r>
                        <a:rPr lang="en-US" sz="2400">
                          <a:solidFill>
                            <a:srgbClr val="55A1FB"/>
                          </a:solidFill>
                          <a:effectLst/>
                          <a:latin typeface="inherit"/>
                        </a:rPr>
                        <a:t>"UTF-8"</a:t>
                      </a:r>
                      <a:r>
                        <a:rPr lang="en-US" sz="2400">
                          <a:solidFill>
                            <a:srgbClr val="FF0000"/>
                          </a:solidFill>
                          <a:effectLst/>
                          <a:latin typeface="inherit"/>
                        </a:rPr>
                        <a:t>?&gt;</a:t>
                      </a:r>
                      <a:endParaRPr lang="en-US" sz="2400">
                        <a:solidFill>
                          <a:srgbClr val="445870"/>
                        </a:solidFill>
                        <a:effectLst/>
                        <a:latin typeface="inherit"/>
                      </a:endParaRPr>
                    </a:p>
                    <a:p>
                      <a:pPr algn="l" fontAlgn="t"/>
                      <a:r>
                        <a:rPr lang="en-US" sz="2400">
                          <a:solidFill>
                            <a:srgbClr val="006FE0"/>
                          </a:solidFill>
                          <a:effectLst/>
                          <a:latin typeface="inherit"/>
                        </a:rPr>
                        <a:t>&lt;</a:t>
                      </a:r>
                      <a:r>
                        <a:rPr lang="en-US" sz="2400">
                          <a:solidFill>
                            <a:srgbClr val="002D7A"/>
                          </a:solidFill>
                          <a:effectLst/>
                          <a:latin typeface="inherit"/>
                        </a:rPr>
                        <a:t>root</a:t>
                      </a:r>
                      <a:r>
                        <a:rPr lang="en-US" sz="2400">
                          <a:solidFill>
                            <a:srgbClr val="006FE0"/>
                          </a:solidFill>
                          <a:effectLst/>
                          <a:latin typeface="inherit"/>
                        </a:rPr>
                        <a:t>&gt;</a:t>
                      </a:r>
                      <a:endParaRPr lang="en-US" sz="2400">
                        <a:solidFill>
                          <a:srgbClr val="445870"/>
                        </a:solidFill>
                        <a:effectLst/>
                        <a:latin typeface="inherit"/>
                      </a:endParaRPr>
                    </a:p>
                    <a:p>
                      <a:pPr algn="l" fontAlgn="t"/>
                      <a:r>
                        <a:rPr lang="en-US" sz="2400">
                          <a:solidFill>
                            <a:srgbClr val="006FE0"/>
                          </a:solidFill>
                          <a:effectLst/>
                          <a:latin typeface="inherit"/>
                        </a:rPr>
                        <a:t>  &lt;</a:t>
                      </a:r>
                      <a:r>
                        <a:rPr lang="en-US" sz="2400">
                          <a:solidFill>
                            <a:srgbClr val="EC4444"/>
                          </a:solidFill>
                          <a:effectLst/>
                          <a:latin typeface="inherit"/>
                        </a:rPr>
                        <a:t>child</a:t>
                      </a:r>
                      <a:r>
                        <a:rPr lang="en-US" sz="2400">
                          <a:solidFill>
                            <a:srgbClr val="006FE0"/>
                          </a:solidFill>
                          <a:effectLst/>
                          <a:latin typeface="inherit"/>
                        </a:rPr>
                        <a:t>&gt;</a:t>
                      </a:r>
                      <a:endParaRPr lang="en-US" sz="2400">
                        <a:solidFill>
                          <a:srgbClr val="445870"/>
                        </a:solidFill>
                        <a:effectLst/>
                        <a:latin typeface="inherit"/>
                      </a:endParaRPr>
                    </a:p>
                    <a:p>
                      <a:pPr algn="l" fontAlgn="t"/>
                      <a:r>
                        <a:rPr lang="en-US" sz="2400">
                          <a:solidFill>
                            <a:srgbClr val="006FE0"/>
                          </a:solidFill>
                          <a:effectLst/>
                          <a:latin typeface="inherit"/>
                        </a:rPr>
                        <a:t>    &lt;</a:t>
                      </a:r>
                      <a:r>
                        <a:rPr lang="en-US" sz="2400">
                          <a:solidFill>
                            <a:srgbClr val="002D7A"/>
                          </a:solidFill>
                          <a:effectLst/>
                          <a:latin typeface="inherit"/>
                        </a:rPr>
                        <a:t>subchild</a:t>
                      </a:r>
                      <a:r>
                        <a:rPr lang="en-US" sz="2400">
                          <a:solidFill>
                            <a:srgbClr val="006FE0"/>
                          </a:solidFill>
                          <a:effectLst/>
                          <a:latin typeface="inherit"/>
                        </a:rPr>
                        <a:t>&gt;</a:t>
                      </a:r>
                      <a:r>
                        <a:rPr lang="en-US" sz="2400">
                          <a:solidFill>
                            <a:srgbClr val="002D7A"/>
                          </a:solidFill>
                          <a:effectLst/>
                          <a:latin typeface="inherit"/>
                        </a:rPr>
                        <a:t>Text</a:t>
                      </a:r>
                      <a:r>
                        <a:rPr lang="en-US" sz="2400">
                          <a:solidFill>
                            <a:srgbClr val="006FE0"/>
                          </a:solidFill>
                          <a:effectLst/>
                          <a:latin typeface="inherit"/>
                        </a:rPr>
                        <a:t>&lt;/</a:t>
                      </a:r>
                      <a:r>
                        <a:rPr lang="en-US" sz="2400">
                          <a:solidFill>
                            <a:srgbClr val="002D7A"/>
                          </a:solidFill>
                          <a:effectLst/>
                          <a:latin typeface="inherit"/>
                        </a:rPr>
                        <a:t>subchild</a:t>
                      </a:r>
                      <a:r>
                        <a:rPr lang="en-US" sz="2400">
                          <a:solidFill>
                            <a:srgbClr val="006FE0"/>
                          </a:solidFill>
                          <a:effectLst/>
                          <a:latin typeface="inherit"/>
                        </a:rPr>
                        <a:t>&gt;</a:t>
                      </a:r>
                      <a:endParaRPr lang="en-US" sz="2400">
                        <a:solidFill>
                          <a:srgbClr val="445870"/>
                        </a:solidFill>
                        <a:effectLst/>
                        <a:latin typeface="inherit"/>
                      </a:endParaRPr>
                    </a:p>
                    <a:p>
                      <a:pPr algn="l" fontAlgn="t"/>
                      <a:r>
                        <a:rPr lang="en-US" sz="2400">
                          <a:solidFill>
                            <a:srgbClr val="006FE0"/>
                          </a:solidFill>
                          <a:effectLst/>
                          <a:latin typeface="inherit"/>
                        </a:rPr>
                        <a:t>  &lt;/</a:t>
                      </a:r>
                      <a:r>
                        <a:rPr lang="en-US" sz="2400">
                          <a:solidFill>
                            <a:srgbClr val="EC4444"/>
                          </a:solidFill>
                          <a:effectLst/>
                          <a:latin typeface="inherit"/>
                        </a:rPr>
                        <a:t>child</a:t>
                      </a:r>
                      <a:r>
                        <a:rPr lang="en-US" sz="2400">
                          <a:solidFill>
                            <a:srgbClr val="006FE0"/>
                          </a:solidFill>
                          <a:effectLst/>
                          <a:latin typeface="inherit"/>
                        </a:rPr>
                        <a:t>&gt;</a:t>
                      </a:r>
                      <a:endParaRPr lang="en-US" sz="2400">
                        <a:solidFill>
                          <a:srgbClr val="445870"/>
                        </a:solidFill>
                        <a:effectLst/>
                        <a:latin typeface="inherit"/>
                      </a:endParaRPr>
                    </a:p>
                    <a:p>
                      <a:pPr algn="l" fontAlgn="t"/>
                      <a:r>
                        <a:rPr lang="en-US" sz="2400">
                          <a:solidFill>
                            <a:srgbClr val="006FE0"/>
                          </a:solidFill>
                          <a:effectLst/>
                          <a:latin typeface="inherit"/>
                        </a:rPr>
                        <a:t>  &lt;</a:t>
                      </a:r>
                      <a:r>
                        <a:rPr lang="en-US" sz="2400">
                          <a:solidFill>
                            <a:srgbClr val="EC4444"/>
                          </a:solidFill>
                          <a:effectLst/>
                          <a:latin typeface="inherit"/>
                        </a:rPr>
                        <a:t>child</a:t>
                      </a:r>
                      <a:r>
                        <a:rPr lang="en-US" sz="2400">
                          <a:solidFill>
                            <a:srgbClr val="006FE0"/>
                          </a:solidFill>
                          <a:effectLst/>
                          <a:latin typeface="inherit"/>
                        </a:rPr>
                        <a:t>&gt;</a:t>
                      </a:r>
                      <a:endParaRPr lang="en-US" sz="2400">
                        <a:solidFill>
                          <a:srgbClr val="445870"/>
                        </a:solidFill>
                        <a:effectLst/>
                        <a:latin typeface="inherit"/>
                      </a:endParaRPr>
                    </a:p>
                    <a:p>
                      <a:pPr algn="l" fontAlgn="t"/>
                      <a:r>
                        <a:rPr lang="en-US" sz="2400">
                          <a:solidFill>
                            <a:srgbClr val="006FE0"/>
                          </a:solidFill>
                          <a:effectLst/>
                          <a:latin typeface="inherit"/>
                        </a:rPr>
                        <a:t>    &lt;</a:t>
                      </a:r>
                      <a:r>
                        <a:rPr lang="en-US" sz="2400">
                          <a:solidFill>
                            <a:srgbClr val="002D7A"/>
                          </a:solidFill>
                          <a:effectLst/>
                          <a:latin typeface="inherit"/>
                        </a:rPr>
                        <a:t>subchild</a:t>
                      </a:r>
                      <a:r>
                        <a:rPr lang="en-US" sz="2400">
                          <a:solidFill>
                            <a:srgbClr val="006FE0"/>
                          </a:solidFill>
                          <a:effectLst/>
                          <a:latin typeface="inherit"/>
                        </a:rPr>
                        <a:t>&gt;</a:t>
                      </a:r>
                      <a:r>
                        <a:rPr lang="en-US" sz="2400">
                          <a:solidFill>
                            <a:srgbClr val="333333"/>
                          </a:solidFill>
                          <a:effectLst/>
                          <a:latin typeface="inherit"/>
                        </a:rPr>
                        <a:t>.....</a:t>
                      </a:r>
                      <a:r>
                        <a:rPr lang="en-US" sz="2400">
                          <a:solidFill>
                            <a:srgbClr val="006FE0"/>
                          </a:solidFill>
                          <a:effectLst/>
                          <a:latin typeface="inherit"/>
                        </a:rPr>
                        <a:t>&lt;/</a:t>
                      </a:r>
                      <a:r>
                        <a:rPr lang="en-US" sz="2400">
                          <a:solidFill>
                            <a:srgbClr val="002D7A"/>
                          </a:solidFill>
                          <a:effectLst/>
                          <a:latin typeface="inherit"/>
                        </a:rPr>
                        <a:t>subchild</a:t>
                      </a:r>
                      <a:r>
                        <a:rPr lang="en-US" sz="2400">
                          <a:solidFill>
                            <a:srgbClr val="006FE0"/>
                          </a:solidFill>
                          <a:effectLst/>
                          <a:latin typeface="inherit"/>
                        </a:rPr>
                        <a:t>&gt;</a:t>
                      </a:r>
                      <a:endParaRPr lang="en-US" sz="2400">
                        <a:solidFill>
                          <a:srgbClr val="445870"/>
                        </a:solidFill>
                        <a:effectLst/>
                        <a:latin typeface="inherit"/>
                      </a:endParaRPr>
                    </a:p>
                    <a:p>
                      <a:pPr algn="l" fontAlgn="t"/>
                      <a:r>
                        <a:rPr lang="en-US" sz="2400">
                          <a:solidFill>
                            <a:srgbClr val="006FE0"/>
                          </a:solidFill>
                          <a:effectLst/>
                          <a:latin typeface="inherit"/>
                        </a:rPr>
                        <a:t>  &lt;/</a:t>
                      </a:r>
                      <a:r>
                        <a:rPr lang="en-US" sz="2400">
                          <a:solidFill>
                            <a:srgbClr val="EC4444"/>
                          </a:solidFill>
                          <a:effectLst/>
                          <a:latin typeface="inherit"/>
                        </a:rPr>
                        <a:t>child</a:t>
                      </a:r>
                      <a:r>
                        <a:rPr lang="en-US" sz="2400">
                          <a:solidFill>
                            <a:srgbClr val="006FE0"/>
                          </a:solidFill>
                          <a:effectLst/>
                          <a:latin typeface="inherit"/>
                        </a:rPr>
                        <a:t>&gt;</a:t>
                      </a:r>
                      <a:endParaRPr lang="en-US" sz="2400">
                        <a:solidFill>
                          <a:srgbClr val="445870"/>
                        </a:solidFill>
                        <a:effectLst/>
                        <a:latin typeface="inherit"/>
                      </a:endParaRPr>
                    </a:p>
                    <a:p>
                      <a:pPr algn="l" fontAlgn="t"/>
                      <a:r>
                        <a:rPr lang="en-US" sz="2400">
                          <a:solidFill>
                            <a:srgbClr val="006FE0"/>
                          </a:solidFill>
                          <a:effectLst/>
                          <a:latin typeface="inherit"/>
                        </a:rPr>
                        <a:t>&lt;/</a:t>
                      </a:r>
                      <a:r>
                        <a:rPr lang="en-US" sz="2400">
                          <a:solidFill>
                            <a:srgbClr val="002D7A"/>
                          </a:solidFill>
                          <a:effectLst/>
                          <a:latin typeface="inherit"/>
                        </a:rPr>
                        <a:t>root</a:t>
                      </a:r>
                      <a:r>
                        <a:rPr lang="en-US" sz="2400">
                          <a:solidFill>
                            <a:srgbClr val="006FE0"/>
                          </a:solidFill>
                          <a:effectLst/>
                          <a:latin typeface="inherit"/>
                        </a:rPr>
                        <a:t>&gt;</a:t>
                      </a:r>
                      <a:endParaRPr lang="en-US" sz="2400">
                        <a:solidFill>
                          <a:srgbClr val="445870"/>
                        </a:solidFill>
                        <a:effectLst/>
                        <a:latin typeface="inherit"/>
                      </a:endParaRPr>
                    </a:p>
                  </a:txBody>
                  <a:tcPr>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20978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1295401" y="1604807"/>
            <a:ext cx="9601196" cy="4392705"/>
          </a:xfrm>
        </p:spPr>
        <p:txBody>
          <a:bodyPr>
            <a:noAutofit/>
          </a:bodyPr>
          <a:lstStyle/>
          <a:p>
            <a:pPr marL="0" indent="0">
              <a:spcBef>
                <a:spcPts val="0"/>
              </a:spcBef>
              <a:spcAft>
                <a:spcPts val="0"/>
              </a:spcAft>
              <a:buNone/>
            </a:pPr>
            <a:r>
              <a:rPr lang="en-US" dirty="0"/>
              <a:t>&lt;?xml version="1.0" encoding="UTF-8"?&gt;</a:t>
            </a:r>
          </a:p>
          <a:p>
            <a:pPr marL="0" indent="0">
              <a:spcBef>
                <a:spcPts val="0"/>
              </a:spcBef>
              <a:spcAft>
                <a:spcPts val="0"/>
              </a:spcAft>
              <a:buNone/>
            </a:pPr>
            <a:r>
              <a:rPr lang="en-US" dirty="0">
                <a:solidFill>
                  <a:srgbClr val="0070C0"/>
                </a:solidFill>
              </a:rPr>
              <a:t>&lt;</a:t>
            </a:r>
            <a:r>
              <a:rPr lang="en-US" dirty="0" err="1">
                <a:solidFill>
                  <a:srgbClr val="0070C0"/>
                </a:solidFill>
              </a:rPr>
              <a:t>sinhvien</a:t>
            </a:r>
            <a:r>
              <a:rPr lang="en-US" dirty="0">
                <a:solidFill>
                  <a:srgbClr val="0070C0"/>
                </a:solidFill>
              </a:rPr>
              <a:t>&gt;</a:t>
            </a:r>
          </a:p>
          <a:p>
            <a:pPr marL="0" indent="0">
              <a:spcBef>
                <a:spcPts val="0"/>
              </a:spcBef>
              <a:spcAft>
                <a:spcPts val="0"/>
              </a:spcAft>
              <a:buNone/>
            </a:pPr>
            <a:r>
              <a:rPr lang="en-US" dirty="0"/>
              <a:t>	</a:t>
            </a:r>
            <a:r>
              <a:rPr lang="en-US" dirty="0">
                <a:solidFill>
                  <a:srgbClr val="FF0000"/>
                </a:solidFill>
              </a:rPr>
              <a:t>&lt;</a:t>
            </a:r>
            <a:r>
              <a:rPr lang="en-US" dirty="0" err="1">
                <a:solidFill>
                  <a:srgbClr val="FF0000"/>
                </a:solidFill>
              </a:rPr>
              <a:t>sv</a:t>
            </a:r>
            <a:r>
              <a:rPr lang="en-US" dirty="0">
                <a:solidFill>
                  <a:srgbClr val="FF0000"/>
                </a:solidFill>
              </a:rPr>
              <a:t>&gt;</a:t>
            </a:r>
          </a:p>
          <a:p>
            <a:pPr marL="0" indent="0">
              <a:spcBef>
                <a:spcPts val="0"/>
              </a:spcBef>
              <a:spcAft>
                <a:spcPts val="0"/>
              </a:spcAft>
              <a:buNone/>
            </a:pPr>
            <a:r>
              <a:rPr lang="en-US" dirty="0"/>
              <a:t>		</a:t>
            </a:r>
            <a:r>
              <a:rPr lang="en-US" dirty="0">
                <a:solidFill>
                  <a:srgbClr val="00B0F0"/>
                </a:solidFill>
              </a:rPr>
              <a:t>&lt;</a:t>
            </a:r>
            <a:r>
              <a:rPr lang="en-US" dirty="0" err="1">
                <a:solidFill>
                  <a:srgbClr val="00B0F0"/>
                </a:solidFill>
              </a:rPr>
              <a:t>tensv</a:t>
            </a:r>
            <a:r>
              <a:rPr lang="en-US" dirty="0">
                <a:solidFill>
                  <a:srgbClr val="00B0F0"/>
                </a:solidFill>
              </a:rPr>
              <a:t>&gt;</a:t>
            </a:r>
            <a:r>
              <a:rPr lang="en-US" dirty="0" err="1"/>
              <a:t>Nguyễn</a:t>
            </a:r>
            <a:r>
              <a:rPr lang="en-US" dirty="0"/>
              <a:t> </a:t>
            </a:r>
            <a:r>
              <a:rPr lang="en-US" dirty="0" err="1"/>
              <a:t>Nhật</a:t>
            </a:r>
            <a:r>
              <a:rPr lang="en-US" dirty="0"/>
              <a:t> Minh</a:t>
            </a:r>
            <a:r>
              <a:rPr lang="en-US" dirty="0">
                <a:solidFill>
                  <a:srgbClr val="00B0F0"/>
                </a:solidFill>
              </a:rPr>
              <a:t>&lt;/</a:t>
            </a:r>
            <a:r>
              <a:rPr lang="en-US" dirty="0" err="1">
                <a:solidFill>
                  <a:srgbClr val="00B0F0"/>
                </a:solidFill>
              </a:rPr>
              <a:t>tensv</a:t>
            </a:r>
            <a:r>
              <a:rPr lang="en-US" dirty="0">
                <a:solidFill>
                  <a:srgbClr val="00B0F0"/>
                </a:solidFill>
              </a:rPr>
              <a:t>&gt;</a:t>
            </a:r>
          </a:p>
          <a:p>
            <a:pPr marL="0" indent="0">
              <a:spcBef>
                <a:spcPts val="0"/>
              </a:spcBef>
              <a:spcAft>
                <a:spcPts val="0"/>
              </a:spcAft>
              <a:buNone/>
            </a:pPr>
            <a:r>
              <a:rPr lang="en-US" dirty="0">
                <a:solidFill>
                  <a:srgbClr val="00B0F0"/>
                </a:solidFill>
              </a:rPr>
              <a:t>		&lt;</a:t>
            </a:r>
            <a:r>
              <a:rPr lang="en-US" dirty="0" err="1">
                <a:solidFill>
                  <a:srgbClr val="00B0F0"/>
                </a:solidFill>
              </a:rPr>
              <a:t>tuoi</a:t>
            </a:r>
            <a:r>
              <a:rPr lang="en-US" dirty="0">
                <a:solidFill>
                  <a:srgbClr val="00B0F0"/>
                </a:solidFill>
              </a:rPr>
              <a:t>&gt;</a:t>
            </a:r>
            <a:r>
              <a:rPr lang="en-US" dirty="0"/>
              <a:t>22</a:t>
            </a:r>
            <a:r>
              <a:rPr lang="en-US" dirty="0">
                <a:solidFill>
                  <a:srgbClr val="00B0F0"/>
                </a:solidFill>
              </a:rPr>
              <a:t>&lt;/</a:t>
            </a:r>
            <a:r>
              <a:rPr lang="en-US" dirty="0" err="1">
                <a:solidFill>
                  <a:srgbClr val="00B0F0"/>
                </a:solidFill>
              </a:rPr>
              <a:t>tuoi</a:t>
            </a:r>
            <a:r>
              <a:rPr lang="en-US" dirty="0">
                <a:solidFill>
                  <a:srgbClr val="00B0F0"/>
                </a:solidFill>
              </a:rPr>
              <a:t>&gt;</a:t>
            </a:r>
          </a:p>
          <a:p>
            <a:pPr marL="0" indent="0">
              <a:spcBef>
                <a:spcPts val="0"/>
              </a:spcBef>
              <a:spcAft>
                <a:spcPts val="0"/>
              </a:spcAft>
              <a:buNone/>
            </a:pPr>
            <a:r>
              <a:rPr lang="en-US" dirty="0"/>
              <a:t>	</a:t>
            </a:r>
            <a:r>
              <a:rPr lang="en-US" dirty="0">
                <a:solidFill>
                  <a:srgbClr val="FF0000"/>
                </a:solidFill>
              </a:rPr>
              <a:t>&lt;/</a:t>
            </a:r>
            <a:r>
              <a:rPr lang="en-US" dirty="0" err="1">
                <a:solidFill>
                  <a:srgbClr val="FF0000"/>
                </a:solidFill>
              </a:rPr>
              <a:t>sv</a:t>
            </a:r>
            <a:r>
              <a:rPr lang="en-US" dirty="0">
                <a:solidFill>
                  <a:srgbClr val="FF0000"/>
                </a:solidFill>
              </a:rPr>
              <a:t>&gt;</a:t>
            </a:r>
          </a:p>
          <a:p>
            <a:pPr marL="0" indent="0">
              <a:spcBef>
                <a:spcPts val="0"/>
              </a:spcBef>
              <a:spcAft>
                <a:spcPts val="0"/>
              </a:spcAft>
              <a:buNone/>
            </a:pPr>
            <a:r>
              <a:rPr lang="en-US" dirty="0"/>
              <a:t>	</a:t>
            </a:r>
            <a:r>
              <a:rPr lang="en-US" dirty="0">
                <a:solidFill>
                  <a:srgbClr val="FF0000"/>
                </a:solidFill>
              </a:rPr>
              <a:t>&lt;</a:t>
            </a:r>
            <a:r>
              <a:rPr lang="en-US" dirty="0" err="1">
                <a:solidFill>
                  <a:srgbClr val="FF0000"/>
                </a:solidFill>
              </a:rPr>
              <a:t>sv</a:t>
            </a:r>
            <a:r>
              <a:rPr lang="en-US" dirty="0">
                <a:solidFill>
                  <a:srgbClr val="FF0000"/>
                </a:solidFill>
              </a:rPr>
              <a:t>&gt;</a:t>
            </a:r>
          </a:p>
          <a:p>
            <a:pPr marL="0" indent="0">
              <a:spcBef>
                <a:spcPts val="0"/>
              </a:spcBef>
              <a:spcAft>
                <a:spcPts val="0"/>
              </a:spcAft>
              <a:buNone/>
            </a:pPr>
            <a:r>
              <a:rPr lang="en-US" dirty="0"/>
              <a:t>		</a:t>
            </a:r>
            <a:r>
              <a:rPr lang="en-US" dirty="0">
                <a:solidFill>
                  <a:srgbClr val="00B0F0"/>
                </a:solidFill>
              </a:rPr>
              <a:t>&lt;</a:t>
            </a:r>
            <a:r>
              <a:rPr lang="en-US" dirty="0" err="1">
                <a:solidFill>
                  <a:srgbClr val="00B0F0"/>
                </a:solidFill>
              </a:rPr>
              <a:t>tensv</a:t>
            </a:r>
            <a:r>
              <a:rPr lang="en-US" dirty="0">
                <a:solidFill>
                  <a:srgbClr val="00B0F0"/>
                </a:solidFill>
              </a:rPr>
              <a:t>&gt;</a:t>
            </a:r>
            <a:r>
              <a:rPr lang="en-US" dirty="0" err="1"/>
              <a:t>Lê</a:t>
            </a:r>
            <a:r>
              <a:rPr lang="en-US" dirty="0"/>
              <a:t> Minh </a:t>
            </a:r>
            <a:r>
              <a:rPr lang="en-US" dirty="0" err="1"/>
              <a:t>Tiến</a:t>
            </a:r>
            <a:r>
              <a:rPr lang="en-US" dirty="0">
                <a:solidFill>
                  <a:srgbClr val="00B0F0"/>
                </a:solidFill>
              </a:rPr>
              <a:t>&lt;/</a:t>
            </a:r>
            <a:r>
              <a:rPr lang="en-US" dirty="0" err="1">
                <a:solidFill>
                  <a:srgbClr val="00B0F0"/>
                </a:solidFill>
              </a:rPr>
              <a:t>tensv</a:t>
            </a:r>
            <a:r>
              <a:rPr lang="en-US" dirty="0">
                <a:solidFill>
                  <a:srgbClr val="00B0F0"/>
                </a:solidFill>
              </a:rPr>
              <a:t>&gt;</a:t>
            </a:r>
          </a:p>
          <a:p>
            <a:pPr marL="0" indent="0">
              <a:spcBef>
                <a:spcPts val="0"/>
              </a:spcBef>
              <a:spcAft>
                <a:spcPts val="0"/>
              </a:spcAft>
              <a:buNone/>
            </a:pPr>
            <a:r>
              <a:rPr lang="en-US" dirty="0"/>
              <a:t>		</a:t>
            </a:r>
            <a:r>
              <a:rPr lang="en-US" dirty="0">
                <a:solidFill>
                  <a:srgbClr val="00B0F0"/>
                </a:solidFill>
              </a:rPr>
              <a:t>&lt;</a:t>
            </a:r>
            <a:r>
              <a:rPr lang="en-US" dirty="0" err="1">
                <a:solidFill>
                  <a:srgbClr val="00B0F0"/>
                </a:solidFill>
              </a:rPr>
              <a:t>tuoi</a:t>
            </a:r>
            <a:r>
              <a:rPr lang="en-US" dirty="0">
                <a:solidFill>
                  <a:srgbClr val="00B0F0"/>
                </a:solidFill>
              </a:rPr>
              <a:t>&gt;</a:t>
            </a:r>
            <a:r>
              <a:rPr lang="en-US" dirty="0"/>
              <a:t>21</a:t>
            </a:r>
            <a:r>
              <a:rPr lang="en-US" dirty="0">
                <a:solidFill>
                  <a:srgbClr val="00B0F0"/>
                </a:solidFill>
              </a:rPr>
              <a:t>&lt;/</a:t>
            </a:r>
            <a:r>
              <a:rPr lang="en-US" dirty="0" err="1">
                <a:solidFill>
                  <a:srgbClr val="00B0F0"/>
                </a:solidFill>
              </a:rPr>
              <a:t>tuoi</a:t>
            </a:r>
            <a:r>
              <a:rPr lang="en-US" dirty="0">
                <a:solidFill>
                  <a:srgbClr val="00B0F0"/>
                </a:solidFill>
              </a:rPr>
              <a:t>&gt;</a:t>
            </a:r>
          </a:p>
          <a:p>
            <a:pPr marL="0" indent="0">
              <a:spcBef>
                <a:spcPts val="0"/>
              </a:spcBef>
              <a:spcAft>
                <a:spcPts val="0"/>
              </a:spcAft>
              <a:buNone/>
            </a:pPr>
            <a:r>
              <a:rPr lang="en-US" dirty="0"/>
              <a:t>	</a:t>
            </a:r>
            <a:r>
              <a:rPr lang="en-US" dirty="0">
                <a:solidFill>
                  <a:srgbClr val="FF0000"/>
                </a:solidFill>
              </a:rPr>
              <a:t>&lt;/</a:t>
            </a:r>
            <a:r>
              <a:rPr lang="en-US" dirty="0" err="1">
                <a:solidFill>
                  <a:srgbClr val="FF0000"/>
                </a:solidFill>
              </a:rPr>
              <a:t>sv</a:t>
            </a:r>
            <a:r>
              <a:rPr lang="en-US" dirty="0">
                <a:solidFill>
                  <a:srgbClr val="FF0000"/>
                </a:solidFill>
              </a:rPr>
              <a:t>&gt;</a:t>
            </a:r>
          </a:p>
          <a:p>
            <a:pPr marL="0" indent="0">
              <a:spcBef>
                <a:spcPts val="0"/>
              </a:spcBef>
              <a:spcAft>
                <a:spcPts val="0"/>
              </a:spcAft>
              <a:buNone/>
            </a:pPr>
            <a:r>
              <a:rPr lang="en-US" dirty="0">
                <a:solidFill>
                  <a:srgbClr val="0070C0"/>
                </a:solidFill>
              </a:rPr>
              <a:t>&lt;/</a:t>
            </a:r>
            <a:r>
              <a:rPr lang="en-US" dirty="0" err="1">
                <a:solidFill>
                  <a:srgbClr val="0070C0"/>
                </a:solidFill>
              </a:rPr>
              <a:t>sinhvien</a:t>
            </a:r>
            <a:r>
              <a:rPr lang="en-US" dirty="0">
                <a:solidFill>
                  <a:srgbClr val="0070C0"/>
                </a:solidFill>
              </a:rPr>
              <a:t>&gt;</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65909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8.2. CSDL NoSQL</a:t>
            </a:r>
            <a:endParaRPr lang="en-US" dirty="0"/>
          </a:p>
        </p:txBody>
      </p:sp>
      <p:sp>
        <p:nvSpPr>
          <p:cNvPr id="3" name="Content Placeholder 2"/>
          <p:cNvSpPr>
            <a:spLocks noGrp="1"/>
          </p:cNvSpPr>
          <p:nvPr>
            <p:ph idx="1"/>
          </p:nvPr>
        </p:nvSpPr>
        <p:spPr/>
        <p:txBody>
          <a:bodyPr/>
          <a:lstStyle/>
          <a:p>
            <a:r>
              <a:rPr lang="en-US"/>
              <a:t>Lịch sử phát triển</a:t>
            </a:r>
          </a:p>
          <a:p>
            <a:r>
              <a:rPr lang="en-US"/>
              <a:t>NoSQL database là gì?</a:t>
            </a:r>
          </a:p>
          <a:p>
            <a:r>
              <a:rPr lang="en-US"/>
              <a:t>Tại sao lại cần phải có NoSQL.</a:t>
            </a:r>
          </a:p>
          <a:p>
            <a:r>
              <a:rPr lang="en-US"/>
              <a:t>So sánh giữa RDBMS (Relational database management system) và NoSQL. RDBMS</a:t>
            </a:r>
          </a:p>
          <a:p>
            <a:r>
              <a:rPr lang="en-US"/>
              <a:t>Phân loại NoSQL</a:t>
            </a:r>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0919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phát triển</a:t>
            </a:r>
          </a:p>
        </p:txBody>
      </p:sp>
      <p:sp>
        <p:nvSpPr>
          <p:cNvPr id="3" name="Content Placeholder 2"/>
          <p:cNvSpPr>
            <a:spLocks noGrp="1"/>
          </p:cNvSpPr>
          <p:nvPr>
            <p:ph idx="1"/>
          </p:nvPr>
        </p:nvSpPr>
        <p:spPr>
          <a:xfrm>
            <a:off x="1295401" y="1810871"/>
            <a:ext cx="10141038" cy="4392705"/>
          </a:xfrm>
        </p:spPr>
        <p:txBody>
          <a:bodyPr>
            <a:normAutofit lnSpcReduction="10000"/>
          </a:bodyPr>
          <a:lstStyle/>
          <a:p>
            <a:r>
              <a:rPr lang="vi-VN"/>
              <a:t>Cơ sở dữ liệu quan hệ - trụ cột của doanh nghiệp</a:t>
            </a:r>
          </a:p>
          <a:p>
            <a:r>
              <a:rPr lang="vi-VN"/>
              <a:t>Các ứng dụng dựa trên web </a:t>
            </a:r>
            <a:r>
              <a:rPr lang="en-US"/>
              <a:t>gây ra cơn sốt</a:t>
            </a:r>
            <a:endParaRPr lang="vi-VN"/>
          </a:p>
          <a:p>
            <a:pPr lvl="1"/>
            <a:r>
              <a:rPr lang="en-US"/>
              <a:t>Đặc</a:t>
            </a:r>
            <a:r>
              <a:rPr lang="vi-VN"/>
              <a:t> biệt các trang web thương mại điện tử</a:t>
            </a:r>
            <a:r>
              <a:rPr lang="en-US"/>
              <a:t>.</a:t>
            </a:r>
            <a:endParaRPr lang="vi-VN"/>
          </a:p>
          <a:p>
            <a:r>
              <a:rPr lang="vi-VN"/>
              <a:t>Các nhà phát triển bắt đầu hỗ trợ RDBMS với memcache hoặc tích hợp các cơ chế bộ đệm khác trong ứng dụng (ví dụ: Ehcache)</a:t>
            </a:r>
            <a:endParaRPr lang="en-US"/>
          </a:p>
          <a:p>
            <a:r>
              <a:rPr lang="en-US"/>
              <a:t>Khi dữ liệu </a:t>
            </a:r>
            <a:r>
              <a:rPr lang="vi-VN"/>
              <a:t>nhân rộng </a:t>
            </a:r>
            <a:r>
              <a:rPr lang="en-US"/>
              <a:t>theo chiều ngang dẫn đến </a:t>
            </a:r>
            <a:r>
              <a:rPr lang="vi-VN"/>
              <a:t>tập dữ liệu quá lớn</a:t>
            </a:r>
            <a:r>
              <a:rPr lang="en-US"/>
              <a:t> thì </a:t>
            </a:r>
            <a:r>
              <a:rPr lang="vi-VN"/>
              <a:t>RDBMS không được thiết kế để phân phối</a:t>
            </a:r>
            <a:r>
              <a:rPr lang="en-US"/>
              <a:t>.</a:t>
            </a:r>
          </a:p>
          <a:p>
            <a:r>
              <a:rPr lang="vi-VN"/>
              <a:t>Bắt đầu xem xét các giải pháp cơ sở dữ liệu đa nút</a:t>
            </a:r>
            <a:r>
              <a:rPr lang="en-US"/>
              <a:t>. Được biết đến như: </a:t>
            </a:r>
            <a:r>
              <a:rPr lang="en-US">
                <a:solidFill>
                  <a:srgbClr val="00B0F0"/>
                </a:solidFill>
              </a:rPr>
              <a:t>Master-slave hay Sharding</a:t>
            </a:r>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0208173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252277BDF55D44A62712C76FE01A4B" ma:contentTypeVersion="2" ma:contentTypeDescription="Create a new document." ma:contentTypeScope="" ma:versionID="232ded0e2faa80a5550211ed38ba48e6">
  <xsd:schema xmlns:xsd="http://www.w3.org/2001/XMLSchema" xmlns:xs="http://www.w3.org/2001/XMLSchema" xmlns:p="http://schemas.microsoft.com/office/2006/metadata/properties" xmlns:ns2="3dc0da11-70ec-4298-bf93-0cf833d2d1f5" targetNamespace="http://schemas.microsoft.com/office/2006/metadata/properties" ma:root="true" ma:fieldsID="acb72cece1da4e46e829a6d0d7ccea72" ns2:_="">
    <xsd:import namespace="3dc0da11-70ec-4298-bf93-0cf833d2d1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c0da11-70ec-4298-bf93-0cf833d2d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996B1C-B8C4-4D0B-A0F1-9EB6D967990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012AF5-244A-4CFA-AAB2-4604C93E8280}">
  <ds:schemaRefs>
    <ds:schemaRef ds:uri="http://schemas.microsoft.com/sharepoint/v3/contenttype/forms"/>
  </ds:schemaRefs>
</ds:datastoreItem>
</file>

<file path=customXml/itemProps3.xml><?xml version="1.0" encoding="utf-8"?>
<ds:datastoreItem xmlns:ds="http://schemas.openxmlformats.org/officeDocument/2006/customXml" ds:itemID="{9E5F133F-1F4A-48D7-9CA2-C5E1EBC6DC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c0da11-70ec-4298-bf93-0cf833d2d1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1547</TotalTime>
  <Words>3382</Words>
  <Application>Microsoft Office PowerPoint</Application>
  <PresentationFormat>Widescreen</PresentationFormat>
  <Paragraphs>337</Paragraphs>
  <Slides>32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Courier</vt:lpstr>
      <vt:lpstr>Courier 10 Pitch</vt:lpstr>
      <vt:lpstr>Garamond</vt:lpstr>
      <vt:lpstr>inherit</vt:lpstr>
      <vt:lpstr>Times New Roman</vt:lpstr>
      <vt:lpstr>Organic</vt:lpstr>
      <vt:lpstr>Chương 8. Một số loại cơ dữ liệu khác</vt:lpstr>
      <vt:lpstr>Nội dung</vt:lpstr>
      <vt:lpstr>8.1. CSDL bán cấu trúc XML</vt:lpstr>
      <vt:lpstr>1. Giới thiệu</vt:lpstr>
      <vt:lpstr>2. XML là gì?</vt:lpstr>
      <vt:lpstr>3. Cấu trúc tập tin XML</vt:lpstr>
      <vt:lpstr>Ví dụ</vt:lpstr>
      <vt:lpstr>8.2. CSDL NoSQL</vt:lpstr>
      <vt:lpstr>Lịch sử phát triển</vt:lpstr>
      <vt:lpstr>Master-slave và Sharding</vt:lpstr>
      <vt:lpstr>NoSQL database là gì?</vt:lpstr>
      <vt:lpstr>Tại sao lại cần phải có NoSQL.</vt:lpstr>
      <vt:lpstr>So sánh giữa RDBMS và NoSQL. </vt:lpstr>
      <vt:lpstr>Phân loại NoSQL</vt:lpstr>
      <vt:lpstr>Wide Column Store / Column Families</vt:lpstr>
      <vt:lpstr>Cassandra</vt:lpstr>
      <vt:lpstr>Cassandra</vt:lpstr>
      <vt:lpstr>Cassandra</vt:lpstr>
      <vt:lpstr>PowerPoint Presentation</vt:lpstr>
      <vt:lpstr>Cassandra</vt:lpstr>
      <vt:lpstr>PowerPoint Presentation</vt:lpstr>
      <vt:lpstr>PowerPoint Presentation</vt:lpstr>
      <vt:lpstr>PowerPoint Presentation</vt:lpstr>
      <vt:lpstr>PowerPoint Presentation</vt:lpstr>
      <vt:lpstr>PowerPoint Presentation</vt:lpstr>
      <vt:lpstr>Document Store</vt:lpstr>
      <vt:lpstr>PowerPoint Presentation</vt:lpstr>
      <vt:lpstr>Quan hệ của thuật ngữ RDBMS &amp; MongoDB</vt:lpstr>
      <vt:lpstr>PowerPoint Presentation</vt:lpstr>
      <vt:lpstr>PowerPoint Presentation</vt:lpstr>
      <vt:lpstr>Key Value/Tuple Store</vt:lpstr>
      <vt:lpstr>Graph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nâng cao</dc:title>
  <dc:creator>Windows User</dc:creator>
  <cp:lastModifiedBy>Thành Phạm Đức</cp:lastModifiedBy>
  <cp:revision>79</cp:revision>
  <dcterms:created xsi:type="dcterms:W3CDTF">2018-12-22T08:13:35Z</dcterms:created>
  <dcterms:modified xsi:type="dcterms:W3CDTF">2021-11-30T10:54:51Z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0x01010077252277BDF55D44A62712C76FE01A4B</vt:lpwstr>
  </property>
</Properties>
</file>