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71"/>
  </p:notesMasterIdLst>
  <p:sldIdLst>
    <p:sldId id="256" r:id="rId2"/>
    <p:sldId id="337" r:id="rId3"/>
    <p:sldId id="333" r:id="rId4"/>
    <p:sldId id="334" r:id="rId5"/>
    <p:sldId id="335" r:id="rId6"/>
    <p:sldId id="257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1" r:id="rId25"/>
    <p:sldId id="332" r:id="rId26"/>
    <p:sldId id="336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30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69" r:id="rId60"/>
    <p:sldId id="370" r:id="rId61"/>
    <p:sldId id="371" r:id="rId62"/>
    <p:sldId id="372" r:id="rId63"/>
    <p:sldId id="373" r:id="rId64"/>
    <p:sldId id="374" r:id="rId65"/>
    <p:sldId id="375" r:id="rId66"/>
    <p:sldId id="376" r:id="rId67"/>
    <p:sldId id="377" r:id="rId68"/>
    <p:sldId id="378" r:id="rId69"/>
    <p:sldId id="312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76841" autoAdjust="0"/>
  </p:normalViewPr>
  <p:slideViewPr>
    <p:cSldViewPr snapToGrid="0">
      <p:cViewPr varScale="1">
        <p:scale>
          <a:sx n="51" d="100"/>
          <a:sy n="51" d="100"/>
        </p:scale>
        <p:origin x="7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20:34.747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09:30:41.388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15:34.299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EC106-32C4-4820-8DC8-1DDCF78D9682}" type="datetimeFigureOut">
              <a:rPr lang="en-US" smtClean="0"/>
              <a:t>27/08/2022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46E51-1040-4667-8E4C-246BCD118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8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46E51-1040-4667-8E4C-246BCD118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4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Liên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biên</a:t>
            </a:r>
            <a:r>
              <a:rPr lang="en-US" baseline="0" dirty="0"/>
              <a:t> </a:t>
            </a:r>
            <a:r>
              <a:rPr lang="en-US" baseline="0" dirty="0" err="1"/>
              <a:t>dịch</a:t>
            </a:r>
            <a:r>
              <a:rPr lang="en-US" baseline="0" dirty="0"/>
              <a:t>: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đóng</a:t>
            </a:r>
            <a:r>
              <a:rPr lang="en-US" baseline="0" dirty="0"/>
              <a:t> </a:t>
            </a:r>
            <a:r>
              <a:rPr lang="en-US" baseline="0" dirty="0" err="1"/>
              <a:t>gói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1 </a:t>
            </a:r>
            <a:r>
              <a:rPr lang="en-US" baseline="0" dirty="0" err="1"/>
              <a:t>lần</a:t>
            </a:r>
            <a:r>
              <a:rPr lang="en-US" baseline="0" dirty="0"/>
              <a:t>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thường</a:t>
            </a:r>
            <a:r>
              <a:rPr lang="en-US" baseline="0" dirty="0"/>
              <a:t> </a:t>
            </a:r>
            <a:r>
              <a:rPr lang="en-US" baseline="0" dirty="0" err="1"/>
              <a:t>trú</a:t>
            </a:r>
            <a:r>
              <a:rPr lang="en-US" baseline="0" dirty="0"/>
              <a:t>,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tối</a:t>
            </a:r>
            <a:r>
              <a:rPr lang="en-US" baseline="0" dirty="0"/>
              <a:t> </a:t>
            </a:r>
            <a:r>
              <a:rPr lang="en-US" baseline="0" dirty="0" err="1"/>
              <a:t>ưu</a:t>
            </a:r>
            <a:r>
              <a:rPr lang="en-US" baseline="0" dirty="0"/>
              <a:t> </a:t>
            </a:r>
            <a:r>
              <a:rPr lang="en-US" baseline="0" dirty="0" err="1"/>
              <a:t>hóa</a:t>
            </a:r>
            <a:r>
              <a:rPr lang="en-US" baseline="0" dirty="0"/>
              <a:t> </a:t>
            </a:r>
            <a:r>
              <a:rPr lang="en-US" baseline="0" dirty="0" err="1"/>
              <a:t>mình</a:t>
            </a:r>
            <a:r>
              <a:rPr lang="en-US" baseline="0" dirty="0"/>
              <a:t> </a:t>
            </a:r>
            <a:r>
              <a:rPr lang="en-US" baseline="0" dirty="0" err="1"/>
              <a:t>viết</a:t>
            </a:r>
            <a:r>
              <a:rPr lang="en-US" baseline="0" dirty="0"/>
              <a:t> </a:t>
            </a:r>
            <a:r>
              <a:rPr lang="en-US" baseline="0" dirty="0" err="1"/>
              <a:t>sao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endParaRPr lang="en-US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2. </a:t>
            </a:r>
            <a:r>
              <a:rPr lang="en-US" baseline="0" dirty="0" err="1"/>
              <a:t>Mô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client server: </a:t>
            </a:r>
            <a:r>
              <a:rPr lang="vi-VN" dirty="0">
                <a:latin typeface="Cambria (Headings)"/>
              </a:rPr>
              <a:t>Thực hiện một yêu cầu bằng một câu lệnh đơn giản hơn thay vì phải sử dụng nhiều dòng lệnh SQL khi thực thi </a:t>
            </a:r>
            <a:r>
              <a:rPr lang="en-US" dirty="0">
                <a:latin typeface="Cambria (Headings)"/>
                <a:sym typeface="Wingdings" panose="05000000000000000000" pitchFamily="2" charset="2"/>
              </a:rPr>
              <a:t></a:t>
            </a:r>
            <a:r>
              <a:rPr lang="vi-VN" dirty="0">
                <a:latin typeface="Cambria (Headings)"/>
              </a:rPr>
              <a:t> làm giảm thiểu sự lưu thông trên mạng</a:t>
            </a:r>
            <a:r>
              <a:rPr lang="en-US" dirty="0">
                <a:latin typeface="Cambria (Headings)"/>
              </a:rPr>
              <a:t> </a:t>
            </a:r>
          </a:p>
          <a:p>
            <a:r>
              <a:rPr lang="en-US" baseline="0" dirty="0" err="1"/>
              <a:t>Kiến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3 </a:t>
            </a:r>
            <a:r>
              <a:rPr lang="en-US" baseline="0" dirty="0" err="1"/>
              <a:t>tầng</a:t>
            </a:r>
            <a:r>
              <a:rPr lang="en-US" baseline="0" dirty="0"/>
              <a:t>: </a:t>
            </a:r>
            <a:r>
              <a:rPr lang="en-US" baseline="0" dirty="0" err="1"/>
              <a:t>giao</a:t>
            </a:r>
            <a:r>
              <a:rPr lang="en-US" baseline="0" dirty="0"/>
              <a:t> </a:t>
            </a:r>
            <a:r>
              <a:rPr lang="en-US" baseline="0" dirty="0" err="1"/>
              <a:t>dien</a:t>
            </a:r>
            <a:r>
              <a:rPr lang="en-US" baseline="0" dirty="0"/>
              <a:t>, </a:t>
            </a:r>
            <a:r>
              <a:rPr lang="en-US" baseline="0" dirty="0" err="1"/>
              <a:t>tinh</a:t>
            </a:r>
            <a:r>
              <a:rPr lang="en-US" baseline="0" dirty="0"/>
              <a:t> </a:t>
            </a:r>
            <a:r>
              <a:rPr lang="en-US" baseline="0" dirty="0" err="1"/>
              <a:t>toan</a:t>
            </a:r>
            <a:r>
              <a:rPr lang="en-US" baseline="0" dirty="0"/>
              <a:t> </a:t>
            </a:r>
            <a:r>
              <a:rPr lang="en-US" baseline="0" dirty="0" err="1"/>
              <a:t>nghiep</a:t>
            </a:r>
            <a:r>
              <a:rPr lang="en-US" baseline="0" dirty="0"/>
              <a:t> vu, </a:t>
            </a:r>
            <a:r>
              <a:rPr lang="en-US" baseline="0" dirty="0" err="1"/>
              <a:t>thao</a:t>
            </a:r>
            <a:r>
              <a:rPr lang="en-US" baseline="0" dirty="0"/>
              <a:t> tac du lieu</a:t>
            </a:r>
          </a:p>
          <a:p>
            <a:r>
              <a:rPr lang="en-US" baseline="0" dirty="0" err="1"/>
              <a:t>tinh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nghiep</a:t>
            </a:r>
            <a:r>
              <a:rPr lang="en-US" baseline="0" dirty="0"/>
              <a:t> vu chia 2: 1 </a:t>
            </a:r>
            <a:r>
              <a:rPr lang="en-US" baseline="0" dirty="0" err="1"/>
              <a:t>phần</a:t>
            </a:r>
            <a:r>
              <a:rPr lang="en-US" baseline="0" dirty="0"/>
              <a:t> do client, 1 </a:t>
            </a:r>
            <a:r>
              <a:rPr lang="en-US" baseline="0" dirty="0" err="1"/>
              <a:t>phần</a:t>
            </a:r>
            <a:r>
              <a:rPr lang="en-US" baseline="0" dirty="0"/>
              <a:t> do server.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xử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hầu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client </a:t>
            </a:r>
            <a:r>
              <a:rPr lang="en-US" baseline="0" dirty="0" err="1"/>
              <a:t>cung</a:t>
            </a:r>
            <a:r>
              <a:rPr lang="en-US" baseline="0" dirty="0"/>
              <a:t> dung </a:t>
            </a:r>
            <a:r>
              <a:rPr lang="en-US" baseline="0" dirty="0" err="1"/>
              <a:t>thi</a:t>
            </a:r>
            <a:r>
              <a:rPr lang="en-US" baseline="0" dirty="0"/>
              <a:t> day </a:t>
            </a:r>
            <a:r>
              <a:rPr lang="en-US" baseline="0" dirty="0" err="1"/>
              <a:t>cho</a:t>
            </a:r>
            <a:r>
              <a:rPr lang="en-US" baseline="0" dirty="0"/>
              <a:t> server, </a:t>
            </a:r>
            <a:r>
              <a:rPr lang="en-US" baseline="0" dirty="0" err="1"/>
              <a:t>nhung</a:t>
            </a:r>
            <a:r>
              <a:rPr lang="en-US" baseline="0" dirty="0"/>
              <a:t> xu </a:t>
            </a:r>
            <a:r>
              <a:rPr lang="en-US" baseline="0" dirty="0" err="1"/>
              <a:t>ly</a:t>
            </a:r>
            <a:r>
              <a:rPr lang="en-US" baseline="0" dirty="0"/>
              <a:t> ma </a:t>
            </a:r>
            <a:r>
              <a:rPr lang="en-US" baseline="0" dirty="0" err="1"/>
              <a:t>có</a:t>
            </a:r>
            <a:r>
              <a:rPr lang="en-US" baseline="0" dirty="0"/>
              <a:t> mot </a:t>
            </a:r>
            <a:r>
              <a:rPr lang="en-US" baseline="0" dirty="0" err="1"/>
              <a:t>vai</a:t>
            </a:r>
            <a:r>
              <a:rPr lang="en-US" baseline="0" dirty="0"/>
              <a:t> client dung </a:t>
            </a:r>
            <a:r>
              <a:rPr lang="en-US" baseline="0" dirty="0" err="1"/>
              <a:t>thi</a:t>
            </a:r>
            <a:r>
              <a:rPr lang="en-US" baseline="0" dirty="0"/>
              <a:t> day </a:t>
            </a:r>
            <a:r>
              <a:rPr lang="en-US" baseline="0" dirty="0" err="1"/>
              <a:t>cho</a:t>
            </a:r>
            <a:r>
              <a:rPr lang="en-US" baseline="0" dirty="0"/>
              <a:t> client</a:t>
            </a:r>
          </a:p>
          <a:p>
            <a:r>
              <a:rPr lang="en-US" baseline="0" dirty="0"/>
              <a:t>4. Bao mat: </a:t>
            </a:r>
            <a:r>
              <a:rPr lang="en-US" baseline="0" dirty="0" err="1"/>
              <a:t>doi</a:t>
            </a:r>
            <a:r>
              <a:rPr lang="en-US" baseline="0" dirty="0"/>
              <a:t> </a:t>
            </a:r>
            <a:r>
              <a:rPr lang="en-US" baseline="0" dirty="0" err="1"/>
              <a:t>ngu</a:t>
            </a:r>
            <a:r>
              <a:rPr lang="en-US" baseline="0" dirty="0"/>
              <a:t> phat </a:t>
            </a:r>
            <a:r>
              <a:rPr lang="en-US" baseline="0" dirty="0" err="1"/>
              <a:t>trien</a:t>
            </a:r>
            <a:r>
              <a:rPr lang="en-US" baseline="0" dirty="0"/>
              <a:t> phan mem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doi</a:t>
            </a:r>
            <a:r>
              <a:rPr lang="en-US" baseline="0" dirty="0"/>
              <a:t> </a:t>
            </a:r>
            <a:r>
              <a:rPr lang="en-US" baseline="0" dirty="0" err="1"/>
              <a:t>ngu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tri </a:t>
            </a:r>
            <a:r>
              <a:rPr lang="en-US" baseline="0" dirty="0" err="1"/>
              <a:t>csdl</a:t>
            </a:r>
            <a:r>
              <a:rPr lang="en-US" baseline="0" dirty="0"/>
              <a:t> la 2 </a:t>
            </a:r>
            <a:r>
              <a:rPr lang="en-US" baseline="0" dirty="0" err="1"/>
              <a:t>doi</a:t>
            </a:r>
            <a:r>
              <a:rPr lang="en-US" baseline="0" dirty="0"/>
              <a:t> </a:t>
            </a:r>
            <a:r>
              <a:rPr lang="en-US" baseline="0" dirty="0" err="1"/>
              <a:t>ngu</a:t>
            </a:r>
            <a:r>
              <a:rPr lang="en-US" baseline="0" dirty="0"/>
              <a:t> </a:t>
            </a:r>
            <a:r>
              <a:rPr lang="en-US" baseline="0" dirty="0" err="1"/>
              <a:t>khac</a:t>
            </a:r>
            <a:r>
              <a:rPr lang="en-US" baseline="0" dirty="0"/>
              <a:t>. Doi </a:t>
            </a:r>
            <a:r>
              <a:rPr lang="en-US" baseline="0" dirty="0" err="1"/>
              <a:t>ngu</a:t>
            </a:r>
            <a:r>
              <a:rPr lang="en-US" baseline="0" dirty="0"/>
              <a:t> co </a:t>
            </a:r>
            <a:r>
              <a:rPr lang="en-US" baseline="0" dirty="0" err="1"/>
              <a:t>quyen</a:t>
            </a:r>
            <a:r>
              <a:rPr lang="en-US" baseline="0" dirty="0"/>
              <a:t> </a:t>
            </a:r>
            <a:r>
              <a:rPr lang="en-US" baseline="0" dirty="0" err="1"/>
              <a:t>truc</a:t>
            </a:r>
            <a:r>
              <a:rPr lang="en-US" baseline="0" dirty="0"/>
              <a:t> </a:t>
            </a:r>
            <a:r>
              <a:rPr lang="en-US" baseline="0" dirty="0" err="1"/>
              <a:t>tiep</a:t>
            </a:r>
            <a:r>
              <a:rPr lang="en-US" baseline="0" dirty="0"/>
              <a:t> </a:t>
            </a:r>
            <a:r>
              <a:rPr lang="en-US" baseline="0" dirty="0" err="1"/>
              <a:t>va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nhat</a:t>
            </a:r>
            <a:r>
              <a:rPr lang="en-US" baseline="0" dirty="0"/>
              <a:t> </a:t>
            </a:r>
            <a:r>
              <a:rPr lang="en-US" baseline="0" dirty="0" err="1"/>
              <a:t>nhat</a:t>
            </a:r>
            <a:r>
              <a:rPr lang="en-US" baseline="0" dirty="0"/>
              <a:t> </a:t>
            </a:r>
            <a:r>
              <a:rPr lang="en-US" baseline="0" dirty="0" err="1"/>
              <a:t>tren</a:t>
            </a:r>
            <a:r>
              <a:rPr lang="en-US" baseline="0" dirty="0"/>
              <a:t> </a:t>
            </a:r>
            <a:r>
              <a:rPr lang="en-US" baseline="0" dirty="0" err="1"/>
              <a:t>csdl</a:t>
            </a:r>
            <a:r>
              <a:rPr lang="en-US" baseline="0" dirty="0"/>
              <a:t> do la </a:t>
            </a:r>
            <a:r>
              <a:rPr lang="en-US" baseline="0" dirty="0" err="1"/>
              <a:t>doi</a:t>
            </a:r>
            <a:r>
              <a:rPr lang="en-US" baseline="0" dirty="0"/>
              <a:t> </a:t>
            </a:r>
            <a:r>
              <a:rPr lang="en-US" baseline="0" dirty="0" err="1"/>
              <a:t>ngu</a:t>
            </a:r>
            <a:r>
              <a:rPr lang="en-US" baseline="0" dirty="0"/>
              <a:t> </a:t>
            </a:r>
            <a:r>
              <a:rPr lang="en-US" baseline="0" dirty="0" err="1"/>
              <a:t>qtcsdl</a:t>
            </a:r>
            <a:r>
              <a:rPr lang="en-US" baseline="0" dirty="0"/>
              <a:t>, </a:t>
            </a:r>
            <a:r>
              <a:rPr lang="en-US" baseline="0" dirty="0" err="1"/>
              <a:t>doi</a:t>
            </a:r>
            <a:r>
              <a:rPr lang="en-US" baseline="0" dirty="0"/>
              <a:t> </a:t>
            </a:r>
            <a:r>
              <a:rPr lang="en-US" baseline="0" dirty="0" err="1"/>
              <a:t>ngu</a:t>
            </a:r>
            <a:r>
              <a:rPr lang="en-US" baseline="0" dirty="0"/>
              <a:t> co </a:t>
            </a:r>
            <a:r>
              <a:rPr lang="en-US" baseline="0" dirty="0" err="1"/>
              <a:t>quyen</a:t>
            </a:r>
            <a:r>
              <a:rPr lang="en-US" baseline="0" dirty="0"/>
              <a:t> </a:t>
            </a:r>
            <a:r>
              <a:rPr lang="en-US" baseline="0" dirty="0" err="1"/>
              <a:t>truc</a:t>
            </a:r>
            <a:r>
              <a:rPr lang="en-US" baseline="0" dirty="0"/>
              <a:t> </a:t>
            </a:r>
            <a:r>
              <a:rPr lang="en-US" baseline="0" dirty="0" err="1"/>
              <a:t>tiep</a:t>
            </a:r>
            <a:r>
              <a:rPr lang="en-US" baseline="0" dirty="0"/>
              <a:t> </a:t>
            </a:r>
            <a:r>
              <a:rPr lang="en-US" baseline="0" dirty="0" err="1"/>
              <a:t>va</a:t>
            </a:r>
            <a:r>
              <a:rPr lang="en-US" baseline="0" dirty="0"/>
              <a:t> </a:t>
            </a:r>
            <a:r>
              <a:rPr lang="en-US" baseline="0" dirty="0" err="1"/>
              <a:t>quyen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nhat</a:t>
            </a:r>
            <a:r>
              <a:rPr lang="en-US" baseline="0" dirty="0"/>
              <a:t> </a:t>
            </a:r>
            <a:r>
              <a:rPr lang="en-US" baseline="0" dirty="0" err="1"/>
              <a:t>tren</a:t>
            </a:r>
            <a:r>
              <a:rPr lang="en-US" baseline="0" dirty="0"/>
              <a:t> </a:t>
            </a:r>
            <a:r>
              <a:rPr lang="en-US" baseline="0" dirty="0" err="1"/>
              <a:t>csdl</a:t>
            </a:r>
            <a:r>
              <a:rPr lang="en-US" baseline="0" dirty="0"/>
              <a:t> la </a:t>
            </a:r>
            <a:r>
              <a:rPr lang="en-US" baseline="0" dirty="0" err="1"/>
              <a:t>phia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tri </a:t>
            </a:r>
            <a:r>
              <a:rPr lang="en-US" baseline="0" dirty="0" err="1"/>
              <a:t>csdl</a:t>
            </a:r>
            <a:r>
              <a:rPr lang="en-US" baseline="0" dirty="0"/>
              <a:t>. </a:t>
            </a:r>
            <a:r>
              <a:rPr lang="en-US" baseline="0" dirty="0" err="1"/>
              <a:t>Phia</a:t>
            </a:r>
            <a:r>
              <a:rPr lang="en-US" baseline="0" dirty="0"/>
              <a:t> lap </a:t>
            </a:r>
            <a:r>
              <a:rPr lang="en-US" baseline="0" dirty="0" err="1"/>
              <a:t>trinh</a:t>
            </a:r>
            <a:r>
              <a:rPr lang="en-US" baseline="0" dirty="0"/>
              <a:t> muon </a:t>
            </a:r>
            <a:r>
              <a:rPr lang="en-US" baseline="0" dirty="0" err="1"/>
              <a:t>khia</a:t>
            </a:r>
            <a:r>
              <a:rPr lang="en-US" baseline="0" dirty="0"/>
              <a:t> </a:t>
            </a:r>
            <a:r>
              <a:rPr lang="en-US" baseline="0" dirty="0" err="1"/>
              <a:t>thác</a:t>
            </a:r>
            <a:r>
              <a:rPr lang="en-US" baseline="0" dirty="0"/>
              <a:t> </a:t>
            </a:r>
            <a:r>
              <a:rPr lang="en-US" baseline="0" dirty="0" err="1"/>
              <a:t>csdl</a:t>
            </a:r>
            <a:r>
              <a:rPr lang="en-US" baseline="0" dirty="0"/>
              <a:t> </a:t>
            </a:r>
            <a:r>
              <a:rPr lang="en-US" baseline="0" dirty="0" err="1"/>
              <a:t>phai</a:t>
            </a:r>
            <a:r>
              <a:rPr lang="en-US" baseline="0" dirty="0"/>
              <a:t> thong qua </a:t>
            </a:r>
            <a:r>
              <a:rPr lang="en-US" baseline="0" dirty="0" err="1"/>
              <a:t>nguoi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tri ho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cai</a:t>
            </a:r>
            <a:r>
              <a:rPr lang="en-US" baseline="0" dirty="0"/>
              <a:t> </a:t>
            </a:r>
            <a:r>
              <a:rPr lang="en-US" baseline="0" dirty="0" err="1"/>
              <a:t>nao</a:t>
            </a:r>
            <a:r>
              <a:rPr lang="en-US" baseline="0" dirty="0"/>
              <a:t> </a:t>
            </a:r>
            <a:r>
              <a:rPr lang="en-US" baseline="0" dirty="0" err="1"/>
              <a:t>thi</a:t>
            </a:r>
            <a:r>
              <a:rPr lang="en-US" baseline="0" dirty="0"/>
              <a:t> </a:t>
            </a:r>
            <a:r>
              <a:rPr lang="en-US" baseline="0" dirty="0" err="1"/>
              <a:t>khai</a:t>
            </a:r>
            <a:r>
              <a:rPr lang="en-US" baseline="0" dirty="0"/>
              <a:t> </a:t>
            </a:r>
            <a:r>
              <a:rPr lang="en-US" baseline="0" dirty="0" err="1"/>
              <a:t>thac</a:t>
            </a:r>
            <a:r>
              <a:rPr lang="en-US" baseline="0" dirty="0"/>
              <a:t> </a:t>
            </a:r>
            <a:r>
              <a:rPr lang="en-US" baseline="0" dirty="0" err="1"/>
              <a:t>cai</a:t>
            </a:r>
            <a:r>
              <a:rPr lang="en-US" baseline="0" dirty="0"/>
              <a:t> do.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nen</a:t>
            </a:r>
            <a:r>
              <a:rPr lang="en-US" baseline="0" dirty="0"/>
              <a:t> </a:t>
            </a:r>
            <a:r>
              <a:rPr lang="en-US" baseline="0" dirty="0" err="1"/>
              <a:t>nguoi</a:t>
            </a:r>
            <a:r>
              <a:rPr lang="en-US" baseline="0" dirty="0"/>
              <a:t> ta co </a:t>
            </a:r>
            <a:r>
              <a:rPr lang="en-US" baseline="0" dirty="0" err="1"/>
              <a:t>giai</a:t>
            </a:r>
            <a:r>
              <a:rPr lang="en-US" baseline="0" dirty="0"/>
              <a:t> </a:t>
            </a:r>
            <a:r>
              <a:rPr lang="en-US" baseline="0" dirty="0" err="1"/>
              <a:t>phap</a:t>
            </a:r>
            <a:r>
              <a:rPr lang="en-US" baseline="0" dirty="0"/>
              <a:t> </a:t>
            </a:r>
            <a:r>
              <a:rPr lang="en-US" baseline="0" dirty="0" err="1"/>
              <a:t>nguoi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tri </a:t>
            </a:r>
            <a:r>
              <a:rPr lang="en-US" baseline="0" dirty="0" err="1"/>
              <a:t>csdl</a:t>
            </a:r>
            <a:r>
              <a:rPr lang="en-US" baseline="0" dirty="0"/>
              <a:t> </a:t>
            </a:r>
            <a:r>
              <a:rPr lang="en-US" baseline="0" dirty="0" err="1"/>
              <a:t>viet</a:t>
            </a:r>
            <a:r>
              <a:rPr lang="en-US" baseline="0" dirty="0"/>
              <a:t> </a:t>
            </a:r>
            <a:r>
              <a:rPr lang="en-US" baseline="0" dirty="0" err="1"/>
              <a:t>thu</a:t>
            </a:r>
            <a:r>
              <a:rPr lang="en-US" baseline="0" dirty="0"/>
              <a:t> </a:t>
            </a:r>
            <a:r>
              <a:rPr lang="en-US" baseline="0" dirty="0" err="1"/>
              <a:t>tuc</a:t>
            </a:r>
            <a:r>
              <a:rPr lang="en-US" baseline="0" dirty="0"/>
              <a:t> </a:t>
            </a:r>
            <a:r>
              <a:rPr lang="en-US" baseline="0" dirty="0" err="1"/>
              <a:t>thuong</a:t>
            </a:r>
            <a:r>
              <a:rPr lang="en-US" baseline="0" dirty="0"/>
              <a:t> </a:t>
            </a:r>
            <a:r>
              <a:rPr lang="en-US" baseline="0" dirty="0" err="1"/>
              <a:t>tru</a:t>
            </a:r>
            <a:r>
              <a:rPr lang="en-US" baseline="0" dirty="0"/>
              <a:t> de </a:t>
            </a:r>
            <a:r>
              <a:rPr lang="en-US" baseline="0" dirty="0" err="1"/>
              <a:t>thuc</a:t>
            </a:r>
            <a:r>
              <a:rPr lang="en-US" baseline="0" dirty="0"/>
              <a:t> </a:t>
            </a:r>
            <a:r>
              <a:rPr lang="en-US" baseline="0" dirty="0" err="1"/>
              <a:t>hien</a:t>
            </a:r>
            <a:r>
              <a:rPr lang="en-US" baseline="0" dirty="0"/>
              <a:t> </a:t>
            </a:r>
            <a:r>
              <a:rPr lang="en-US" baseline="0" dirty="0" err="1"/>
              <a:t>cac</a:t>
            </a:r>
            <a:r>
              <a:rPr lang="en-US" baseline="0" dirty="0"/>
              <a:t> </a:t>
            </a:r>
            <a:r>
              <a:rPr lang="en-US" baseline="0" dirty="0" err="1"/>
              <a:t>thao</a:t>
            </a:r>
            <a:r>
              <a:rPr lang="en-US" baseline="0" dirty="0"/>
              <a:t> tac </a:t>
            </a:r>
            <a:r>
              <a:rPr lang="en-US" baseline="0" dirty="0" err="1"/>
              <a:t>tren</a:t>
            </a:r>
            <a:r>
              <a:rPr lang="en-US" baseline="0" dirty="0"/>
              <a:t> </a:t>
            </a:r>
            <a:r>
              <a:rPr lang="en-US" baseline="0" dirty="0" err="1"/>
              <a:t>csdl</a:t>
            </a:r>
            <a:r>
              <a:rPr lang="en-US" baseline="0" dirty="0"/>
              <a:t> </a:t>
            </a:r>
            <a:r>
              <a:rPr lang="en-US" baseline="0" dirty="0" err="1"/>
              <a:t>roi</a:t>
            </a:r>
            <a:r>
              <a:rPr lang="en-US" baseline="0" dirty="0"/>
              <a:t>, </a:t>
            </a:r>
            <a:r>
              <a:rPr lang="en-US" baseline="0" dirty="0" err="1"/>
              <a:t>nguoi</a:t>
            </a:r>
            <a:r>
              <a:rPr lang="en-US" baseline="0" dirty="0"/>
              <a:t> </a:t>
            </a:r>
            <a:r>
              <a:rPr lang="en-US" baseline="0" dirty="0" err="1"/>
              <a:t>viet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phan mem muon </a:t>
            </a:r>
            <a:r>
              <a:rPr lang="en-US" baseline="0" dirty="0" err="1"/>
              <a:t>thao</a:t>
            </a:r>
            <a:r>
              <a:rPr lang="en-US" baseline="0" dirty="0"/>
              <a:t> tac </a:t>
            </a:r>
            <a:r>
              <a:rPr lang="en-US" baseline="0" dirty="0" err="1"/>
              <a:t>gì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csdl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goi</a:t>
            </a:r>
            <a:r>
              <a:rPr lang="en-US" baseline="0" dirty="0"/>
              <a:t> </a:t>
            </a:r>
            <a:r>
              <a:rPr lang="en-US" baseline="0" dirty="0" err="1"/>
              <a:t>thu</a:t>
            </a:r>
            <a:r>
              <a:rPr lang="en-US" baseline="0" dirty="0"/>
              <a:t> </a:t>
            </a:r>
            <a:r>
              <a:rPr lang="en-US" baseline="0" dirty="0" err="1"/>
              <a:t>tuc</a:t>
            </a:r>
            <a:r>
              <a:rPr lang="en-US" baseline="0" dirty="0"/>
              <a:t> </a:t>
            </a: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de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doi</a:t>
            </a:r>
            <a:r>
              <a:rPr lang="en-US" baseline="0" dirty="0"/>
              <a:t> </a:t>
            </a:r>
            <a:r>
              <a:rPr lang="en-US" baseline="0" dirty="0" err="1"/>
              <a:t>ngu</a:t>
            </a:r>
            <a:r>
              <a:rPr lang="en-US" baseline="0" dirty="0"/>
              <a:t> kia da </a:t>
            </a:r>
            <a:r>
              <a:rPr lang="en-US" baseline="0" dirty="0" err="1"/>
              <a:t>viet</a:t>
            </a:r>
            <a:r>
              <a:rPr lang="en-US" baseline="0" dirty="0"/>
              <a:t> chu </a:t>
            </a:r>
            <a:r>
              <a:rPr lang="en-US" baseline="0" dirty="0" err="1"/>
              <a:t>khong</a:t>
            </a:r>
            <a:r>
              <a:rPr lang="en-US" baseline="0" dirty="0"/>
              <a:t> </a:t>
            </a:r>
            <a:r>
              <a:rPr lang="en-US" baseline="0" dirty="0" err="1"/>
              <a:t>truc</a:t>
            </a:r>
            <a:r>
              <a:rPr lang="en-US" baseline="0" dirty="0"/>
              <a:t> </a:t>
            </a:r>
            <a:r>
              <a:rPr lang="en-US" baseline="0" dirty="0" err="1"/>
              <a:t>tiep</a:t>
            </a:r>
            <a:r>
              <a:rPr lang="en-US" baseline="0" dirty="0"/>
              <a:t> </a:t>
            </a:r>
            <a:r>
              <a:rPr lang="en-US" baseline="0" dirty="0" err="1"/>
              <a:t>thap</a:t>
            </a:r>
            <a:r>
              <a:rPr lang="en-US" baseline="0" dirty="0"/>
              <a:t> </a:t>
            </a:r>
            <a:r>
              <a:rPr lang="en-US" baseline="0" dirty="0" err="1"/>
              <a:t>tác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csdl</a:t>
            </a:r>
            <a:r>
              <a:rPr lang="en-US" baseline="0" dirty="0"/>
              <a:t>,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phép</a:t>
            </a:r>
            <a:r>
              <a:rPr lang="en-US" baseline="0" dirty="0"/>
              <a:t>  </a:t>
            </a:r>
            <a:r>
              <a:rPr lang="en-US" baseline="0" dirty="0" err="1"/>
              <a:t>goi</a:t>
            </a:r>
            <a:r>
              <a:rPr lang="en-US" baseline="0" dirty="0"/>
              <a:t> </a:t>
            </a:r>
            <a:r>
              <a:rPr lang="en-US" baseline="0" dirty="0" err="1"/>
              <a:t>lenh</a:t>
            </a:r>
            <a:r>
              <a:rPr lang="en-US" baseline="0" dirty="0"/>
              <a:t> don den </a:t>
            </a:r>
            <a:r>
              <a:rPr lang="en-US" baseline="0" dirty="0" err="1"/>
              <a:t>csdl</a:t>
            </a:r>
            <a:r>
              <a:rPr lang="en-US" baseline="0" dirty="0"/>
              <a:t> lam </a:t>
            </a:r>
            <a:r>
              <a:rPr lang="en-US" baseline="0" dirty="0" err="1"/>
              <a:t>nhu</a:t>
            </a:r>
            <a:r>
              <a:rPr lang="en-US" baseline="0" dirty="0"/>
              <a:t> the </a:t>
            </a:r>
            <a:r>
              <a:rPr lang="en-US" baseline="0" dirty="0" err="1"/>
              <a:t>nguoi</a:t>
            </a:r>
            <a:r>
              <a:rPr lang="en-US" baseline="0" dirty="0"/>
              <a:t> ta </a:t>
            </a:r>
            <a:r>
              <a:rPr lang="en-US" baseline="0" dirty="0" err="1"/>
              <a:t>khong</a:t>
            </a:r>
            <a:r>
              <a:rPr lang="en-US" baseline="0" dirty="0"/>
              <a:t> </a:t>
            </a:r>
            <a:r>
              <a:rPr lang="en-US" baseline="0" dirty="0" err="1"/>
              <a:t>kiem</a:t>
            </a:r>
            <a:r>
              <a:rPr lang="en-US" baseline="0" dirty="0"/>
              <a:t> </a:t>
            </a:r>
            <a:r>
              <a:rPr lang="en-US" baseline="0" dirty="0" err="1"/>
              <a:t>soat</a:t>
            </a:r>
            <a:r>
              <a:rPr lang="en-US" baseline="0" dirty="0"/>
              <a:t> </a:t>
            </a:r>
            <a:r>
              <a:rPr lang="en-US" baseline="0" dirty="0" err="1"/>
              <a:t>duoc</a:t>
            </a:r>
            <a:r>
              <a:rPr lang="en-US" baseline="0" dirty="0"/>
              <a:t>. Thu </a:t>
            </a:r>
            <a:r>
              <a:rPr lang="en-US" baseline="0" dirty="0" err="1"/>
              <a:t>tuc</a:t>
            </a:r>
            <a:r>
              <a:rPr lang="en-US" baseline="0" dirty="0"/>
              <a:t> la </a:t>
            </a:r>
            <a:r>
              <a:rPr lang="en-US" baseline="0" dirty="0" err="1"/>
              <a:t>cong</a:t>
            </a:r>
            <a:r>
              <a:rPr lang="en-US" baseline="0" dirty="0"/>
              <a:t> cu de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nguoi</a:t>
            </a:r>
            <a:r>
              <a:rPr lang="en-US" baseline="0" dirty="0"/>
              <a:t> </a:t>
            </a:r>
            <a:r>
              <a:rPr lang="en-US" baseline="0" dirty="0" err="1"/>
              <a:t>qtcsdl</a:t>
            </a:r>
            <a:r>
              <a:rPr lang="en-US" baseline="0" dirty="0"/>
              <a:t> </a:t>
            </a:r>
            <a:r>
              <a:rPr lang="en-US" baseline="0" dirty="0" err="1"/>
              <a:t>khống</a:t>
            </a:r>
            <a:r>
              <a:rPr lang="en-US" baseline="0" dirty="0"/>
              <a:t> </a:t>
            </a:r>
            <a:r>
              <a:rPr lang="en-US" baseline="0" dirty="0" err="1"/>
              <a:t>chế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hành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cua</a:t>
            </a:r>
            <a:r>
              <a:rPr lang="en-US" baseline="0" dirty="0"/>
              <a:t> </a:t>
            </a:r>
            <a:r>
              <a:rPr lang="en-US" baseline="0" dirty="0" err="1"/>
              <a:t>doi</a:t>
            </a:r>
            <a:r>
              <a:rPr lang="en-US" baseline="0" dirty="0"/>
              <a:t> </a:t>
            </a:r>
            <a:r>
              <a:rPr lang="en-US" baseline="0" dirty="0" err="1"/>
              <a:t>ngu</a:t>
            </a:r>
            <a:r>
              <a:rPr lang="en-US" baseline="0" dirty="0"/>
              <a:t> phat </a:t>
            </a:r>
            <a:r>
              <a:rPr lang="en-US" baseline="0" dirty="0" err="1"/>
              <a:t>trien</a:t>
            </a:r>
            <a:r>
              <a:rPr lang="en-US" baseline="0" dirty="0"/>
              <a:t> </a:t>
            </a:r>
            <a:r>
              <a:rPr lang="en-US" baseline="0" dirty="0" err="1"/>
              <a:t>ung</a:t>
            </a:r>
            <a:r>
              <a:rPr lang="en-US" baseline="0" dirty="0"/>
              <a:t> dung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pham</a:t>
            </a:r>
            <a:r>
              <a:rPr lang="en-US" baseline="0" dirty="0"/>
              <a:t> vi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phép</a:t>
            </a:r>
            <a:r>
              <a:rPr lang="en-US" baseline="0" dirty="0"/>
              <a:t>. </a:t>
            </a:r>
            <a:r>
              <a:rPr lang="en-US" baseline="0" dirty="0" err="1"/>
              <a:t>Nghiã</a:t>
            </a:r>
            <a:r>
              <a:rPr lang="en-US" baseline="0" dirty="0"/>
              <a:t> la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phép</a:t>
            </a:r>
            <a:r>
              <a:rPr lang="en-US" baseline="0" dirty="0"/>
              <a:t> </a:t>
            </a:r>
            <a:r>
              <a:rPr lang="en-US" baseline="0" dirty="0" err="1"/>
              <a:t>tôi</a:t>
            </a:r>
            <a:r>
              <a:rPr lang="en-US" baseline="0" dirty="0"/>
              <a:t> </a:t>
            </a:r>
            <a:r>
              <a:rPr lang="en-US" baseline="0" dirty="0" err="1"/>
              <a:t>viet</a:t>
            </a:r>
            <a:r>
              <a:rPr lang="en-US" baseline="0" dirty="0"/>
              <a:t> ra tung nay </a:t>
            </a:r>
            <a:r>
              <a:rPr lang="en-US" baseline="0" dirty="0" err="1"/>
              <a:t>thủ</a:t>
            </a:r>
            <a:r>
              <a:rPr lang="en-US" baseline="0" dirty="0"/>
              <a:t> </a:t>
            </a:r>
            <a:r>
              <a:rPr lang="en-US" baseline="0" dirty="0" err="1"/>
              <a:t>tuc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tích</a:t>
            </a:r>
            <a:r>
              <a:rPr lang="en-US" baseline="0" dirty="0"/>
              <a:t> </a:t>
            </a:r>
            <a:r>
              <a:rPr lang="en-US" baseline="0" dirty="0" err="1"/>
              <a:t>ủa</a:t>
            </a:r>
            <a:r>
              <a:rPr lang="en-US" baseline="0" dirty="0"/>
              <a:t> </a:t>
            </a:r>
            <a:r>
              <a:rPr lang="en-US" baseline="0" dirty="0" err="1"/>
              <a:t>tôi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đủ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anh</a:t>
            </a:r>
            <a:r>
              <a:rPr lang="en-US" baseline="0" dirty="0"/>
              <a:t> </a:t>
            </a:r>
            <a:r>
              <a:rPr lang="en-US" baseline="0" dirty="0" err="1"/>
              <a:t>khai</a:t>
            </a:r>
            <a:r>
              <a:rPr lang="en-US" baseline="0" dirty="0"/>
              <a:t> </a:t>
            </a:r>
            <a:r>
              <a:rPr lang="en-US" baseline="0" dirty="0" err="1"/>
              <a:t>thác</a:t>
            </a:r>
            <a:r>
              <a:rPr lang="en-US" baseline="0" dirty="0"/>
              <a:t> </a:t>
            </a:r>
            <a:r>
              <a:rPr lang="en-US" baseline="0" dirty="0" err="1"/>
              <a:t>chứ</a:t>
            </a:r>
            <a:r>
              <a:rPr lang="en-US" baseline="0" dirty="0"/>
              <a:t> </a:t>
            </a:r>
            <a:r>
              <a:rPr lang="en-US" baseline="0" dirty="0" err="1"/>
              <a:t>rồi</a:t>
            </a:r>
            <a:r>
              <a:rPr lang="en-US" baseline="0" dirty="0"/>
              <a:t> </a:t>
            </a:r>
            <a:r>
              <a:rPr lang="en-US" baseline="0" dirty="0" err="1"/>
              <a:t>chứ</a:t>
            </a:r>
            <a:r>
              <a:rPr lang="en-US" baseline="0" dirty="0"/>
              <a:t> </a:t>
            </a:r>
            <a:r>
              <a:rPr lang="en-US" baseline="0" dirty="0" err="1"/>
              <a:t>anh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khai</a:t>
            </a:r>
            <a:r>
              <a:rPr lang="en-US" baseline="0" dirty="0"/>
              <a:t> </a:t>
            </a:r>
            <a:r>
              <a:rPr lang="en-US" baseline="0" dirty="0" err="1"/>
              <a:t>thác</a:t>
            </a:r>
            <a:r>
              <a:rPr lang="en-US" baseline="0" dirty="0"/>
              <a:t> </a:t>
            </a:r>
            <a:r>
              <a:rPr lang="en-US" baseline="0" dirty="0" err="1"/>
              <a:t>ngoai</a:t>
            </a:r>
            <a:r>
              <a:rPr lang="en-US" baseline="0" dirty="0"/>
              <a:t> </a:t>
            </a:r>
            <a:r>
              <a:rPr lang="en-US" baseline="0" dirty="0" err="1"/>
              <a:t>phạm</a:t>
            </a:r>
            <a:r>
              <a:rPr lang="en-US" baseline="0" dirty="0"/>
              <a:t> vi </a:t>
            </a:r>
            <a:r>
              <a:rPr lang="en-US" baseline="0" dirty="0" err="1"/>
              <a:t>đó</a:t>
            </a:r>
            <a:r>
              <a:rPr lang="en-US" baseline="0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6E51-1040-4667-8E4C-246BCD118C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8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6E51-1040-4667-8E4C-246BCD118C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99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6E51-1040-4667-8E4C-246BCD118C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41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6E51-1040-4667-8E4C-246BCD118C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1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6E51-1040-4667-8E4C-246BCD118C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50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6E51-1040-4667-8E4C-246BCD118C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9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50DC-F6D1-4907-9170-C50B9D16B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BC2BC-AED4-4E2F-8D02-B07C7C663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6217-FA21-4515-81CA-A0E0ECD5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5ACB-E18B-436F-8EDE-94AA4B05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Khoa Công nghệ thông tin - Các Hệ quản trị cơ sở dữ liệu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A6B2-2438-4D6D-BEEA-EE361814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D124C6-F9E3-4834-85BA-6BC1F4A7A116}"/>
              </a:ext>
            </a:extLst>
          </p:cNvPr>
          <p:cNvCxnSpPr/>
          <p:nvPr userDrawn="1"/>
        </p:nvCxnSpPr>
        <p:spPr>
          <a:xfrm>
            <a:off x="1524000" y="3488499"/>
            <a:ext cx="9029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581CD2E-7086-D982-C825-F177DF1978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9394"/>
            <a:ext cx="12192001" cy="1291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A50121-539F-E53B-95CA-2AA40E92FC6E}"/>
              </a:ext>
            </a:extLst>
          </p:cNvPr>
          <p:cNvSpPr txBox="1"/>
          <p:nvPr userDrawn="1"/>
        </p:nvSpPr>
        <p:spPr>
          <a:xfrm>
            <a:off x="1306054" y="110735"/>
            <a:ext cx="10885946" cy="87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b="1" dirty="0" err="1">
                <a:solidFill>
                  <a:srgbClr val="D51F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666" b="1" dirty="0">
                <a:solidFill>
                  <a:srgbClr val="D51F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6" b="1" dirty="0" err="1">
                <a:solidFill>
                  <a:srgbClr val="D51F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666" b="1" dirty="0">
                <a:solidFill>
                  <a:srgbClr val="D51F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6" b="1" dirty="0" err="1">
                <a:solidFill>
                  <a:srgbClr val="D51F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66" b="1" dirty="0">
                <a:solidFill>
                  <a:srgbClr val="D51F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6" b="1" dirty="0" err="1">
                <a:solidFill>
                  <a:srgbClr val="D51F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666" b="1" dirty="0">
                <a:solidFill>
                  <a:srgbClr val="D51F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6" b="1" dirty="0" err="1">
                <a:solidFill>
                  <a:srgbClr val="D51F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666" b="1" dirty="0">
                <a:solidFill>
                  <a:srgbClr val="D51F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Tin </a:t>
            </a:r>
            <a:r>
              <a:rPr lang="en-US" sz="2666" b="1" dirty="0" err="1">
                <a:solidFill>
                  <a:srgbClr val="D51F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66" b="1" dirty="0">
                <a:solidFill>
                  <a:srgbClr val="D51F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6" b="1" dirty="0" err="1">
                <a:solidFill>
                  <a:srgbClr val="D51F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66" b="1" dirty="0">
                <a:solidFill>
                  <a:srgbClr val="D51F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6" b="1" dirty="0" err="1">
                <a:solidFill>
                  <a:srgbClr val="D51F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666" b="1" dirty="0">
                <a:solidFill>
                  <a:srgbClr val="D51F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6" b="1" dirty="0" err="1">
                <a:solidFill>
                  <a:srgbClr val="D51F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666" b="1" dirty="0">
                <a:solidFill>
                  <a:srgbClr val="D51F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6" b="1" dirty="0" err="1">
                <a:solidFill>
                  <a:srgbClr val="D51F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666" b="1" dirty="0">
                <a:solidFill>
                  <a:srgbClr val="D51F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</a:p>
          <a:p>
            <a:pPr algn="ctr"/>
            <a:r>
              <a:rPr lang="en-US" sz="2400" b="1" dirty="0">
                <a:solidFill>
                  <a:srgbClr val="D51F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 Chi Minh City University of Foreign Languages – Information Technology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DA729B-478A-7DDC-85B5-BE82304FC4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94" y="0"/>
            <a:ext cx="1693366" cy="12326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275698-ECBD-B016-9808-850B56B02D75}"/>
              </a:ext>
            </a:extLst>
          </p:cNvPr>
          <p:cNvSpPr txBox="1"/>
          <p:nvPr userDrawn="1"/>
        </p:nvSpPr>
        <p:spPr>
          <a:xfrm>
            <a:off x="465183" y="6267454"/>
            <a:ext cx="3192115" cy="47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1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www.huflit.edu.vn</a:t>
            </a:r>
          </a:p>
        </p:txBody>
      </p:sp>
    </p:spTree>
    <p:extLst>
      <p:ext uri="{BB962C8B-B14F-4D97-AF65-F5344CB8AC3E}">
        <p14:creationId xmlns:p14="http://schemas.microsoft.com/office/powerpoint/2010/main" val="310049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F94C-D191-4CDA-A243-D2DAA151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87831-E42E-4CBA-A36D-1C2ECDCCA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2D918-6BF2-4344-A82E-91739003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A176E-CA12-4271-8DED-150AE942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Khoa Công nghệ thông tin - Các Hệ quản trị cơ sở dữ liệu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3D579-FCD9-48BA-9014-0CEEA78E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3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B0671-E2E6-4154-BBAC-1E9E7FDF9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26D50-4577-4FD5-8752-C34C260E4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8A967-6F6A-405C-BA30-D0DCD953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A87DC-4E85-4301-8F87-AA81CFA1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Khoa Công nghệ thông tin - Các Hệ quản trị cơ sở dữ liệu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B537D-34F0-46E9-968D-9A53EB8D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0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90C7DE-8366-3E42-E656-D7DE70F3AF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" y="6213118"/>
            <a:ext cx="12192001" cy="6451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740AB4-3E9B-44B6-BC5E-16CFA969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418"/>
            <a:ext cx="10043362" cy="94439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B74D-492D-4EB9-8FCB-0843D5656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2296"/>
            <a:ext cx="10515600" cy="5034667"/>
          </a:xfr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F2F71-DAB6-C9A6-BED7-84B187A261B9}"/>
              </a:ext>
            </a:extLst>
          </p:cNvPr>
          <p:cNvSpPr txBox="1"/>
          <p:nvPr userDrawn="1"/>
        </p:nvSpPr>
        <p:spPr>
          <a:xfrm>
            <a:off x="632595" y="6364215"/>
            <a:ext cx="3241821" cy="47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1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www.huflit.edu.vn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01B3E8-5FE7-D341-FED1-68A9C75A852C}"/>
              </a:ext>
            </a:extLst>
          </p:cNvPr>
          <p:cNvCxnSpPr/>
          <p:nvPr userDrawn="1"/>
        </p:nvCxnSpPr>
        <p:spPr>
          <a:xfrm>
            <a:off x="838200" y="1025969"/>
            <a:ext cx="10515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BA401-C00C-4586-835E-45AC9914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890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173950-74AD-418A-BCB6-09BB7EE02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6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8235-D95F-4A2D-93A3-1E7E4F46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B482A-B1CE-47CD-A2DB-D25C71A7A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2F4FA-7D4C-4B46-BC57-00F1EDFD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04D7-D5A5-419B-90D0-97E786EE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Khoa Công nghệ thông tin - Các Hệ quản trị cơ sở dữ liệu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9B42-91BE-4945-AB61-A303CE93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A92B-89F8-4218-A267-A395E5F3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E60FE-2D0C-4969-B595-C5B294C8E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331B-F98D-43C9-82E8-7647F825B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D060-4428-46D9-92E6-A10793BE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90B28-6E8C-4528-BB82-6E0E7DC1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Khoa Công nghệ thông tin - Các Hệ quản trị cơ sở dữ liệu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4CA51-24C8-400F-A710-20874E70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5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86AC-2799-4BF8-98E9-B3D31465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356DB-4E99-40D5-BF4F-3373B07CD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554EB-8752-4BFE-8C0F-50CFBF485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8CF06-6C18-4F72-9424-7B9E02386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1A3BC-3341-4C4B-AC51-9EB0364C9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C85A9-8656-4682-8C3B-C1D3FA23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C0435-6709-4D58-8AC4-99DA5C24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Khoa Công nghệ thông tin - Các Hệ quản trị cơ sở dữ liệu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0C40E-A15A-4B24-BB2B-2CFCD972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ADD7-6450-43D3-BB0A-DCE31E66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FBC98-E97E-4EF7-812E-8FBC7A39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37D67-B49F-44AC-9DA7-CD04DD3B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Khoa Công nghệ thông tin - Các Hệ quản trị cơ sở dữ liệu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E75D0-EA0A-4121-BB18-FEF13F23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1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1B84A-98DA-4B0D-9616-7079DEAF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C4CE3-F09A-4465-B940-548A3D53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Khoa Công nghệ thông tin - Các Hệ quản trị cơ sở dữ liệu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584F8-8790-4968-B5EA-69B9453F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7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7A01-D1B5-49F3-BC8A-D0DA15DE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A963-76CA-4BC2-8F03-B8CA198B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58BAF-FCD1-4A53-B79F-6AD55663A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0C342-B5D0-416B-A974-8E5CA01A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83808-EEEB-4FC9-93A4-F3368DF4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Khoa Công nghệ thông tin - Các Hệ quản trị cơ sở dữ liệu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199CE-D2AA-4204-ABAA-591BB4B6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E4CF-C1E1-4646-A73D-7D66C39F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582BE-5D01-4CAD-86B9-C35C9BE9E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D16BE-DC18-4AEC-B0D0-47C924CB5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D5668-C6B5-48EA-B498-731F3F5A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8F635-16BC-4884-A10B-3DB5085D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Khoa Công nghệ thông tin - Các Hệ quản trị cơ sở dữ liệu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498B6-6393-4774-9F54-CF57C886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3E9E5-9A6F-493B-B084-57596858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E38C5-9F1F-49BA-84AD-ADDAC0CE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EA239-A7BE-4FC3-866B-E891D6B15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0A61-DE6E-4722-BB17-D505B0013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Khoa Công nghệ thông tin - Các Hệ quản trị cơ sở dữ liệu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BB8AB-7269-4D60-B3B4-9F4875FA8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hmweb.com.vn/343/pro/71/61/cntt.aspx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6A99-57DD-477F-85A7-AD334C06F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861755" cy="2387600"/>
          </a:xfrm>
        </p:spPr>
        <p:txBody>
          <a:bodyPr>
            <a:normAutofit/>
          </a:bodyPr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4:</a:t>
            </a:r>
            <a:br>
              <a:rPr lang="en-US" dirty="0"/>
            </a:br>
            <a:r>
              <a:rPr lang="en-US" sz="5400" dirty="0">
                <a:effectLst/>
                <a:latin typeface="Cambria (Headings)"/>
                <a:ea typeface="Times New Roman" panose="02020603050405020304" pitchFamily="18" charset="0"/>
              </a:rPr>
              <a:t>T-SQL </a:t>
            </a:r>
            <a:r>
              <a:rPr lang="en-US" sz="5400" dirty="0" err="1">
                <a:effectLst/>
                <a:latin typeface="Cambria (Headings)"/>
                <a:ea typeface="Times New Roman" panose="02020603050405020304" pitchFamily="18" charset="0"/>
              </a:rPr>
              <a:t>trong</a:t>
            </a:r>
            <a:r>
              <a:rPr lang="en-US" sz="5400" dirty="0">
                <a:effectLst/>
                <a:latin typeface="Cambria (Headings)"/>
                <a:ea typeface="Times New Roman" panose="02020603050405020304" pitchFamily="18" charset="0"/>
              </a:rPr>
              <a:t> SQL Server</a:t>
            </a:r>
            <a:endParaRPr lang="en-US" dirty="0">
              <a:latin typeface="Cambria (Headings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132E8-4FC6-4EA2-AC5A-D0B83BD90EAE}"/>
              </a:ext>
            </a:extLst>
          </p:cNvPr>
          <p:cNvSpPr txBox="1"/>
          <p:nvPr/>
        </p:nvSpPr>
        <p:spPr>
          <a:xfrm>
            <a:off x="4475110" y="4372163"/>
            <a:ext cx="6291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ambria (Headings)"/>
              </a:rPr>
              <a:t>GV: Lê </a:t>
            </a:r>
            <a:r>
              <a:rPr lang="en-US" sz="2800" dirty="0" err="1">
                <a:solidFill>
                  <a:schemeClr val="tx2"/>
                </a:solidFill>
                <a:latin typeface="Cambria (Headings)"/>
              </a:rPr>
              <a:t>Thị</a:t>
            </a:r>
            <a:r>
              <a:rPr lang="en-US" sz="2800" dirty="0">
                <a:solidFill>
                  <a:schemeClr val="tx2"/>
                </a:solidFill>
                <a:latin typeface="Cambria (Headings)"/>
              </a:rPr>
              <a:t> Minh </a:t>
            </a:r>
            <a:r>
              <a:rPr lang="en-US" sz="2800" dirty="0" err="1">
                <a:solidFill>
                  <a:schemeClr val="tx2"/>
                </a:solidFill>
                <a:latin typeface="Cambria (Headings)"/>
              </a:rPr>
              <a:t>Nguyện</a:t>
            </a:r>
            <a:endParaRPr lang="en-US" sz="2800" dirty="0">
              <a:solidFill>
                <a:schemeClr val="tx2"/>
              </a:solidFill>
              <a:latin typeface="Cambria (Headings)"/>
            </a:endParaRPr>
          </a:p>
          <a:p>
            <a:r>
              <a:rPr lang="en-US" sz="2800" dirty="0">
                <a:solidFill>
                  <a:schemeClr val="tx2"/>
                </a:solidFill>
                <a:latin typeface="Cambria (Headings)"/>
              </a:rPr>
              <a:t>Email: nguyenltm@huflit.edu.vn</a:t>
            </a:r>
          </a:p>
          <a:p>
            <a:endParaRPr lang="en-US" sz="2800" dirty="0">
              <a:solidFill>
                <a:schemeClr val="tx2"/>
              </a:solidFill>
              <a:latin typeface="Cambria (Headings)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39E38-C5EB-49A4-8246-6AC707AE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FD98-5377-4826-9662-7ABC30E7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E6A23-1B5A-44F2-B4BC-536E9905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53A43-D6EF-4C91-A119-872F803771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8646" y="1293609"/>
            <a:ext cx="9593826" cy="508507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err="1">
                <a:latin typeface="Cambria (Headings)"/>
              </a:rPr>
              <a:t>Gọi</a:t>
            </a:r>
            <a:r>
              <a:rPr lang="en-US" sz="2800" dirty="0">
                <a:latin typeface="Cambria (Headings)"/>
              </a:rPr>
              <a:t> </a:t>
            </a:r>
            <a:r>
              <a:rPr lang="en-US" sz="2800" dirty="0" err="1">
                <a:latin typeface="Cambria (Headings)"/>
              </a:rPr>
              <a:t>thực</a:t>
            </a:r>
            <a:r>
              <a:rPr lang="en-US" sz="2800" dirty="0">
                <a:latin typeface="Cambria (Headings)"/>
              </a:rPr>
              <a:t> </a:t>
            </a:r>
            <a:r>
              <a:rPr lang="en-US" sz="2800" dirty="0" err="1">
                <a:latin typeface="Cambria (Headings)"/>
              </a:rPr>
              <a:t>hiện</a:t>
            </a:r>
            <a:r>
              <a:rPr lang="en-US" sz="2800" dirty="0">
                <a:latin typeface="Cambria (Headings)"/>
              </a:rPr>
              <a:t> </a:t>
            </a:r>
            <a:r>
              <a:rPr lang="en-US" sz="2800" dirty="0" err="1">
                <a:latin typeface="Cambria (Headings)"/>
              </a:rPr>
              <a:t>thủ</a:t>
            </a:r>
            <a:r>
              <a:rPr lang="en-US" sz="2800" dirty="0">
                <a:latin typeface="Cambria (Headings)"/>
              </a:rPr>
              <a:t> </a:t>
            </a:r>
            <a:r>
              <a:rPr lang="en-US" sz="2800" dirty="0" err="1">
                <a:latin typeface="Cambria (Headings)"/>
              </a:rPr>
              <a:t>tục</a:t>
            </a:r>
            <a:r>
              <a:rPr lang="en-US" sz="2800" dirty="0">
                <a:latin typeface="Cambria (Headings)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i="1" dirty="0">
                <a:latin typeface="Cambria (Headings)"/>
              </a:rPr>
              <a:t>	</a:t>
            </a:r>
            <a:r>
              <a:rPr lang="en-US" sz="2800" i="1" dirty="0" err="1">
                <a:latin typeface="Cambria (Headings)"/>
              </a:rPr>
              <a:t>Cú</a:t>
            </a:r>
            <a:r>
              <a:rPr lang="en-US" sz="2800" i="1" dirty="0">
                <a:latin typeface="Cambria (Headings)"/>
              </a:rPr>
              <a:t> </a:t>
            </a:r>
            <a:r>
              <a:rPr lang="en-US" sz="2800" i="1" dirty="0" err="1">
                <a:latin typeface="Cambria (Headings)"/>
              </a:rPr>
              <a:t>pháp</a:t>
            </a:r>
            <a:r>
              <a:rPr lang="en-US" sz="2800" i="1" dirty="0">
                <a:latin typeface="Cambria (Headings)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i="1" dirty="0">
                <a:latin typeface="Cambria (Headings)"/>
              </a:rPr>
              <a:t>		</a:t>
            </a:r>
            <a:r>
              <a:rPr lang="en-US" sz="2800" i="1" dirty="0">
                <a:solidFill>
                  <a:srgbClr val="000099"/>
                </a:solidFill>
                <a:latin typeface="Cambria (Headings)"/>
              </a:rPr>
              <a:t>EXEC</a:t>
            </a:r>
            <a:r>
              <a:rPr lang="en-US" sz="2800" i="1" dirty="0">
                <a:latin typeface="Cambria (Headings)"/>
              </a:rPr>
              <a:t>[UTE]</a:t>
            </a:r>
            <a:r>
              <a:rPr lang="en-US" sz="2800" i="1" dirty="0">
                <a:solidFill>
                  <a:srgbClr val="000099"/>
                </a:solidFill>
                <a:latin typeface="Cambria (Headings)"/>
              </a:rPr>
              <a:t>	</a:t>
            </a:r>
            <a:r>
              <a:rPr lang="en-US" sz="2800" i="1" dirty="0" err="1">
                <a:solidFill>
                  <a:srgbClr val="000099"/>
                </a:solidFill>
                <a:latin typeface="Cambria (Headings)"/>
              </a:rPr>
              <a:t>Tên_thủ_tục</a:t>
            </a:r>
            <a:endParaRPr lang="en-US" sz="2800" i="1" dirty="0">
              <a:solidFill>
                <a:srgbClr val="000099"/>
              </a:solidFill>
              <a:latin typeface="Cambria (Headings)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i="1" dirty="0">
                <a:latin typeface="Cambria (Headings)"/>
              </a:rPr>
              <a:t>	</a:t>
            </a:r>
            <a:r>
              <a:rPr lang="en-US" sz="2800" i="1" dirty="0" err="1">
                <a:latin typeface="Cambria (Headings)"/>
              </a:rPr>
              <a:t>Ví</a:t>
            </a:r>
            <a:r>
              <a:rPr lang="en-US" sz="2800" i="1" dirty="0">
                <a:latin typeface="Cambria (Headings)"/>
              </a:rPr>
              <a:t> </a:t>
            </a:r>
            <a:r>
              <a:rPr lang="en-US" sz="2800" i="1" dirty="0" err="1">
                <a:latin typeface="Cambria (Headings)"/>
              </a:rPr>
              <a:t>dụ</a:t>
            </a:r>
            <a:r>
              <a:rPr lang="en-US" sz="2800" i="1" dirty="0">
                <a:latin typeface="Cambria (Headings)"/>
              </a:rPr>
              <a:t>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i="1" dirty="0">
                <a:latin typeface="Cambria (Headings)"/>
              </a:rPr>
              <a:t>		EXEC </a:t>
            </a:r>
            <a:r>
              <a:rPr lang="en-US" sz="2800" i="1" dirty="0" err="1">
                <a:latin typeface="Cambria (Headings)"/>
              </a:rPr>
              <a:t>sp_MaxSLHang</a:t>
            </a:r>
            <a:endParaRPr lang="en-US" sz="2800" i="1" dirty="0">
              <a:latin typeface="Cambria (Headings)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err="1">
                <a:latin typeface="Cambria (Headings)"/>
              </a:rPr>
              <a:t>Thay</a:t>
            </a:r>
            <a:r>
              <a:rPr lang="en-US" sz="2800" dirty="0">
                <a:latin typeface="Cambria (Headings)"/>
              </a:rPr>
              <a:t> </a:t>
            </a:r>
            <a:r>
              <a:rPr lang="en-US" sz="2800" dirty="0" err="1">
                <a:latin typeface="Cambria (Headings)"/>
              </a:rPr>
              <a:t>đổi</a:t>
            </a:r>
            <a:r>
              <a:rPr lang="en-US" sz="2800" dirty="0">
                <a:latin typeface="Cambria (Headings)"/>
              </a:rPr>
              <a:t> </a:t>
            </a:r>
            <a:r>
              <a:rPr lang="en-US" sz="2800" dirty="0" err="1">
                <a:latin typeface="Cambria (Headings)"/>
              </a:rPr>
              <a:t>nội</a:t>
            </a:r>
            <a:r>
              <a:rPr lang="en-US" sz="2800" dirty="0">
                <a:latin typeface="Cambria (Headings)"/>
              </a:rPr>
              <a:t> dung </a:t>
            </a:r>
            <a:r>
              <a:rPr lang="en-US" sz="2800" dirty="0" err="1">
                <a:latin typeface="Cambria (Headings)"/>
              </a:rPr>
              <a:t>thủ</a:t>
            </a:r>
            <a:r>
              <a:rPr lang="en-US" sz="2800" dirty="0">
                <a:latin typeface="Cambria (Headings)"/>
              </a:rPr>
              <a:t> </a:t>
            </a:r>
            <a:r>
              <a:rPr lang="en-US" sz="2800" dirty="0" err="1">
                <a:latin typeface="Cambria (Headings)"/>
              </a:rPr>
              <a:t>tục</a:t>
            </a:r>
            <a:r>
              <a:rPr lang="en-US" sz="2800" dirty="0">
                <a:latin typeface="Cambria (Headings)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latin typeface="Cambria (Headings)"/>
              </a:rPr>
              <a:t>	</a:t>
            </a:r>
            <a:r>
              <a:rPr lang="en-US" sz="2800" dirty="0" err="1">
                <a:latin typeface="Cambria (Headings)"/>
              </a:rPr>
              <a:t>Cú</a:t>
            </a:r>
            <a:r>
              <a:rPr lang="en-US" sz="2800" dirty="0">
                <a:latin typeface="Cambria (Headings)"/>
              </a:rPr>
              <a:t> </a:t>
            </a:r>
            <a:r>
              <a:rPr lang="en-US" sz="2800" dirty="0" err="1">
                <a:latin typeface="Cambria (Headings)"/>
              </a:rPr>
              <a:t>pháp</a:t>
            </a:r>
            <a:r>
              <a:rPr lang="en-US" sz="2800" dirty="0">
                <a:latin typeface="Cambria (Headings)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latin typeface="Cambria (Headings)"/>
              </a:rPr>
              <a:t>		</a:t>
            </a:r>
            <a:r>
              <a:rPr lang="en-US" sz="2800" dirty="0">
                <a:solidFill>
                  <a:srgbClr val="993300"/>
                </a:solidFill>
                <a:latin typeface="Cambria (Headings)"/>
              </a:rPr>
              <a:t>ALTER  PROC</a:t>
            </a:r>
            <a:r>
              <a:rPr lang="en-US" sz="2800" dirty="0">
                <a:latin typeface="Cambria (Headings)"/>
              </a:rPr>
              <a:t>[EDURE]  </a:t>
            </a:r>
            <a:r>
              <a:rPr lang="en-US" sz="2800" dirty="0" err="1">
                <a:solidFill>
                  <a:srgbClr val="993300"/>
                </a:solidFill>
                <a:latin typeface="Cambria (Headings)"/>
              </a:rPr>
              <a:t>Tên_thủ_tục</a:t>
            </a:r>
            <a:endParaRPr lang="en-US" sz="2800" dirty="0">
              <a:solidFill>
                <a:srgbClr val="993300"/>
              </a:solidFill>
              <a:latin typeface="Cambria (Headings)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latin typeface="Cambria (Headings)"/>
              </a:rPr>
              <a:t>		</a:t>
            </a:r>
            <a:r>
              <a:rPr lang="en-US" sz="2800" dirty="0">
                <a:solidFill>
                  <a:srgbClr val="993300"/>
                </a:solidFill>
                <a:latin typeface="Cambria (Headings)"/>
              </a:rPr>
              <a:t>AS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latin typeface="Cambria (Headings)"/>
              </a:rPr>
              <a:t>			[</a:t>
            </a:r>
            <a:r>
              <a:rPr lang="en-US" sz="2800" dirty="0">
                <a:solidFill>
                  <a:srgbClr val="993300"/>
                </a:solidFill>
                <a:latin typeface="Cambria (Headings)"/>
              </a:rPr>
              <a:t>Declare </a:t>
            </a:r>
            <a:r>
              <a:rPr lang="en-US" sz="2800" dirty="0" err="1">
                <a:solidFill>
                  <a:srgbClr val="993300"/>
                </a:solidFill>
                <a:latin typeface="Cambria (Headings)"/>
              </a:rPr>
              <a:t>biến_cục_bộ</a:t>
            </a:r>
            <a:r>
              <a:rPr lang="en-US" sz="2800" dirty="0">
                <a:solidFill>
                  <a:srgbClr val="993300"/>
                </a:solidFill>
                <a:latin typeface="Cambria (Headings)"/>
              </a:rPr>
              <a:t>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993300"/>
                </a:solidFill>
                <a:latin typeface="Cambria (Headings)"/>
              </a:rPr>
              <a:t>				</a:t>
            </a:r>
            <a:r>
              <a:rPr lang="en-US" sz="2800" dirty="0" err="1">
                <a:solidFill>
                  <a:srgbClr val="993300"/>
                </a:solidFill>
                <a:latin typeface="Cambria (Headings)"/>
              </a:rPr>
              <a:t>Các_lệnh</a:t>
            </a:r>
            <a:r>
              <a:rPr lang="en-US" sz="2800" dirty="0">
                <a:solidFill>
                  <a:srgbClr val="993300"/>
                </a:solidFill>
                <a:latin typeface="Cambria (Headings)"/>
              </a:rPr>
              <a:t>.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dirty="0">
              <a:solidFill>
                <a:srgbClr val="993300"/>
              </a:solidFill>
              <a:latin typeface="Cambria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16310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2E01-BB94-4FC7-A048-A3FBBE92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2284F-B1EC-425E-A612-0E711E00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2FA19B2-E10F-4BB9-9627-AEDA540034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50375" y="1612889"/>
            <a:ext cx="9785554" cy="4389437"/>
          </a:xfrm>
        </p:spPr>
        <p:txBody>
          <a:bodyPr/>
          <a:lstStyle/>
          <a:p>
            <a:pPr eaLnBrk="1" hangingPunct="1"/>
            <a:r>
              <a:rPr lang="en-US" b="1" dirty="0" err="1">
                <a:latin typeface="Cambria (Headings)"/>
              </a:rPr>
              <a:t>Cú</a:t>
            </a:r>
            <a:r>
              <a:rPr lang="en-US" b="1" dirty="0">
                <a:latin typeface="Cambria (Headings)"/>
              </a:rPr>
              <a:t> </a:t>
            </a:r>
            <a:r>
              <a:rPr lang="en-US" b="1" dirty="0" err="1">
                <a:latin typeface="Cambria (Headings)"/>
              </a:rPr>
              <a:t>pháp</a:t>
            </a:r>
            <a:r>
              <a:rPr lang="en-US" b="1" dirty="0">
                <a:latin typeface="Cambria (Headings)"/>
              </a:rPr>
              <a:t>:</a:t>
            </a:r>
          </a:p>
          <a:p>
            <a:pPr eaLnBrk="1" hangingPunct="1"/>
            <a:endParaRPr lang="en-US" sz="2800" dirty="0">
              <a:latin typeface="Cambria (Headings)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dirty="0">
                <a:solidFill>
                  <a:srgbClr val="993300"/>
                </a:solidFill>
                <a:latin typeface="Cambria (Headings)"/>
              </a:rPr>
              <a:t>		CREATE PROC</a:t>
            </a:r>
            <a:r>
              <a:rPr lang="en-US" sz="2800" dirty="0">
                <a:latin typeface="Cambria (Headings)"/>
              </a:rPr>
              <a:t>[EDURE]	 </a:t>
            </a:r>
            <a:r>
              <a:rPr lang="en-US" sz="2800" dirty="0" err="1">
                <a:solidFill>
                  <a:srgbClr val="993300"/>
                </a:solidFill>
                <a:latin typeface="Cambria (Headings)"/>
              </a:rPr>
              <a:t>Tên_thủ_tục</a:t>
            </a:r>
            <a:endParaRPr lang="en-US" sz="2800" dirty="0">
              <a:solidFill>
                <a:srgbClr val="993300"/>
              </a:solidFill>
              <a:latin typeface="Cambria (Headings)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dirty="0">
                <a:solidFill>
                  <a:srgbClr val="000099"/>
                </a:solidFill>
                <a:latin typeface="Cambria (Headings)"/>
              </a:rPr>
              <a:t>			@Tên_tham_số 	</a:t>
            </a:r>
            <a:r>
              <a:rPr lang="en-US" sz="2800" dirty="0" err="1">
                <a:solidFill>
                  <a:srgbClr val="993300"/>
                </a:solidFill>
                <a:latin typeface="Cambria (Headings)"/>
              </a:rPr>
              <a:t>kiểu_dữ_liệu</a:t>
            </a:r>
            <a:r>
              <a:rPr lang="en-US" sz="2800" dirty="0">
                <a:latin typeface="Cambria (Headings)"/>
              </a:rPr>
              <a:t> [= </a:t>
            </a:r>
            <a:r>
              <a:rPr lang="en-US" sz="2800" dirty="0" err="1">
                <a:latin typeface="Cambria (Headings)"/>
              </a:rPr>
              <a:t>giá_trị</a:t>
            </a:r>
            <a:r>
              <a:rPr lang="en-US" sz="2800" dirty="0">
                <a:latin typeface="Cambria (Headings)"/>
              </a:rPr>
              <a:t>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>
                <a:solidFill>
                  <a:srgbClr val="993300"/>
                </a:solidFill>
                <a:latin typeface="Cambria (Headings)"/>
              </a:rPr>
              <a:t>		AS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>
                <a:solidFill>
                  <a:srgbClr val="993300"/>
                </a:solidFill>
                <a:latin typeface="Cambria (Headings)"/>
              </a:rPr>
              <a:t>			[Declare </a:t>
            </a:r>
            <a:r>
              <a:rPr lang="en-US" sz="2800" dirty="0" err="1">
                <a:solidFill>
                  <a:srgbClr val="993300"/>
                </a:solidFill>
                <a:latin typeface="Cambria (Headings)"/>
              </a:rPr>
              <a:t>biến_cục_bộ</a:t>
            </a:r>
            <a:r>
              <a:rPr lang="en-US" sz="2800" dirty="0">
                <a:solidFill>
                  <a:srgbClr val="993300"/>
                </a:solidFill>
                <a:latin typeface="Cambria (Headings)"/>
              </a:rPr>
              <a:t>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>
                <a:solidFill>
                  <a:srgbClr val="993300"/>
                </a:solidFill>
                <a:latin typeface="Cambria (Headings)"/>
              </a:rPr>
              <a:t>			</a:t>
            </a:r>
            <a:r>
              <a:rPr lang="en-US" sz="2800" dirty="0" err="1">
                <a:solidFill>
                  <a:srgbClr val="993300"/>
                </a:solidFill>
                <a:latin typeface="Cambria (Headings)"/>
              </a:rPr>
              <a:t>các_lệnh</a:t>
            </a:r>
            <a:endParaRPr lang="en-US" sz="2800" dirty="0">
              <a:solidFill>
                <a:srgbClr val="993300"/>
              </a:solidFill>
              <a:latin typeface="Cambria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07162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0408-3EFB-419C-8B8A-A1A412AA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E514-D4FC-48C2-A0D3-3D314F289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866"/>
            <a:ext cx="10515600" cy="122623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vi-VN" sz="2800" dirty="0" err="1">
                <a:latin typeface="Cambria (Headings)"/>
              </a:rPr>
              <a:t>Tạo</a:t>
            </a:r>
            <a:r>
              <a:rPr lang="vi-VN" sz="2800" dirty="0">
                <a:latin typeface="Cambria (Headings)"/>
              </a:rPr>
              <a:t> </a:t>
            </a:r>
            <a:r>
              <a:rPr lang="vi-VN" sz="2800" dirty="0" err="1">
                <a:latin typeface="Cambria (Headings)"/>
              </a:rPr>
              <a:t>thủ</a:t>
            </a:r>
            <a:r>
              <a:rPr lang="vi-VN" sz="2800" dirty="0">
                <a:latin typeface="Cambria (Headings)"/>
              </a:rPr>
              <a:t> </a:t>
            </a:r>
            <a:r>
              <a:rPr lang="vi-VN" sz="2800" dirty="0" err="1">
                <a:latin typeface="Cambria (Headings)"/>
              </a:rPr>
              <a:t>tục</a:t>
            </a:r>
            <a:r>
              <a:rPr lang="vi-VN" sz="2800" dirty="0">
                <a:latin typeface="Cambria (Headings)"/>
              </a:rPr>
              <a:t> tên </a:t>
            </a:r>
            <a:r>
              <a:rPr lang="vi-VN" sz="2800" dirty="0" err="1">
                <a:latin typeface="Cambria (Headings)"/>
              </a:rPr>
              <a:t>danhsach</a:t>
            </a:r>
            <a:r>
              <a:rPr lang="vi-VN" sz="2800" dirty="0">
                <a:latin typeface="Cambria (Headings)"/>
              </a:rPr>
              <a:t> </a:t>
            </a:r>
            <a:r>
              <a:rPr lang="vi-VN" sz="2800" dirty="0" err="1">
                <a:latin typeface="Cambria (Headings)"/>
              </a:rPr>
              <a:t>có</a:t>
            </a:r>
            <a:r>
              <a:rPr lang="vi-VN" sz="2800" dirty="0">
                <a:latin typeface="Cambria (Headings)"/>
              </a:rPr>
              <a:t> tham </a:t>
            </a:r>
            <a:r>
              <a:rPr lang="vi-VN" sz="2800" dirty="0" err="1">
                <a:latin typeface="Cambria (Headings)"/>
              </a:rPr>
              <a:t>số</a:t>
            </a:r>
            <a:r>
              <a:rPr lang="vi-VN" sz="2800" dirty="0">
                <a:latin typeface="Cambria (Headings)"/>
              </a:rPr>
              <a:t> </a:t>
            </a:r>
            <a:r>
              <a:rPr lang="vi-VN" sz="2800" dirty="0" err="1">
                <a:latin typeface="Cambria (Headings)"/>
              </a:rPr>
              <a:t>truyền</a:t>
            </a:r>
            <a:r>
              <a:rPr lang="vi-VN" sz="2800" dirty="0">
                <a:latin typeface="Cambria (Headings)"/>
              </a:rPr>
              <a:t> </a:t>
            </a:r>
            <a:r>
              <a:rPr lang="vi-VN" sz="2800" dirty="0" err="1">
                <a:latin typeface="Cambria (Headings)"/>
              </a:rPr>
              <a:t>vào</a:t>
            </a:r>
            <a:r>
              <a:rPr lang="vi-VN" sz="2800" dirty="0">
                <a:latin typeface="Cambria (Headings)"/>
              </a:rPr>
              <a:t> </a:t>
            </a:r>
            <a:r>
              <a:rPr lang="vi-VN" sz="2800" dirty="0" err="1">
                <a:latin typeface="Cambria (Headings)"/>
              </a:rPr>
              <a:t>là</a:t>
            </a:r>
            <a:r>
              <a:rPr lang="vi-VN" sz="2800" dirty="0">
                <a:latin typeface="Cambria (Headings)"/>
              </a:rPr>
              <a:t> tên nhân viên. </a:t>
            </a:r>
            <a:r>
              <a:rPr lang="vi-VN" sz="2800" dirty="0" err="1">
                <a:latin typeface="Cambria (Headings)"/>
              </a:rPr>
              <a:t>Liệt</a:t>
            </a:r>
            <a:r>
              <a:rPr lang="vi-VN" sz="2800" dirty="0">
                <a:latin typeface="Cambria (Headings)"/>
              </a:rPr>
              <a:t> kê </a:t>
            </a:r>
            <a:r>
              <a:rPr lang="vi-VN" sz="2800" dirty="0" err="1">
                <a:latin typeface="Cambria (Headings)"/>
              </a:rPr>
              <a:t>mã</a:t>
            </a:r>
            <a:r>
              <a:rPr lang="vi-VN" sz="2800" dirty="0">
                <a:latin typeface="Cambria (Headings)"/>
              </a:rPr>
              <a:t> nhân viên, </a:t>
            </a:r>
            <a:r>
              <a:rPr lang="vi-VN" sz="2800" dirty="0" err="1">
                <a:latin typeface="Cambria (Headings)"/>
              </a:rPr>
              <a:t>họ</a:t>
            </a:r>
            <a:r>
              <a:rPr lang="vi-VN" sz="2800" dirty="0">
                <a:latin typeface="Cambria (Headings)"/>
              </a:rPr>
              <a:t> </a:t>
            </a:r>
            <a:r>
              <a:rPr lang="vi-VN" sz="2800" dirty="0" err="1">
                <a:latin typeface="Cambria (Headings)"/>
              </a:rPr>
              <a:t>lót</a:t>
            </a:r>
            <a:r>
              <a:rPr lang="vi-VN" sz="2800" dirty="0">
                <a:latin typeface="Cambria (Headings)"/>
              </a:rPr>
              <a:t>, tên nhân viên, </a:t>
            </a:r>
            <a:r>
              <a:rPr lang="vi-VN" sz="2800" dirty="0" err="1">
                <a:latin typeface="Cambria (Headings)"/>
              </a:rPr>
              <a:t>ngày</a:t>
            </a:r>
            <a:r>
              <a:rPr lang="vi-VN" sz="2800" dirty="0">
                <a:latin typeface="Cambria (Headings)"/>
              </a:rPr>
              <a:t> </a:t>
            </a:r>
            <a:r>
              <a:rPr lang="vi-VN" sz="2800" dirty="0" err="1">
                <a:latin typeface="Cambria (Headings)"/>
              </a:rPr>
              <a:t>vào</a:t>
            </a:r>
            <a:r>
              <a:rPr lang="vi-VN" sz="2800" dirty="0">
                <a:latin typeface="Cambria (Headings)"/>
              </a:rPr>
              <a:t> </a:t>
            </a:r>
            <a:r>
              <a:rPr lang="vi-VN" sz="2800" dirty="0" err="1">
                <a:latin typeface="Cambria (Headings)"/>
              </a:rPr>
              <a:t>làm</a:t>
            </a:r>
            <a:r>
              <a:rPr lang="vi-VN" sz="2800" dirty="0">
                <a:latin typeface="Cambria (Headings)"/>
              </a:rPr>
              <a:t>, lương: </a:t>
            </a:r>
            <a:endParaRPr lang="en-US" sz="2800" dirty="0">
              <a:latin typeface="Cambria (Headings)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0CC7C-4A4F-4146-B79B-36FA916B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12CEF-83DE-4F7D-A5D0-DE56B9D2DAF9}"/>
              </a:ext>
            </a:extLst>
          </p:cNvPr>
          <p:cNvSpPr/>
          <p:nvPr/>
        </p:nvSpPr>
        <p:spPr>
          <a:xfrm>
            <a:off x="2343764" y="2485103"/>
            <a:ext cx="7980107" cy="286232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dirty="0"/>
              <a:t>CREATE PROC </a:t>
            </a:r>
            <a:r>
              <a:rPr lang="vi-VN" sz="2400" dirty="0" err="1">
                <a:solidFill>
                  <a:srgbClr val="C00000"/>
                </a:solidFill>
              </a:rPr>
              <a:t>sp_danhsach</a:t>
            </a:r>
            <a:r>
              <a:rPr lang="vi-VN" sz="2400" dirty="0">
                <a:solidFill>
                  <a:srgbClr val="C00000"/>
                </a:solidFill>
              </a:rPr>
              <a:t> </a:t>
            </a:r>
            <a:r>
              <a:rPr lang="vi-VN" sz="2400" dirty="0"/>
              <a:t>@ten </a:t>
            </a:r>
            <a:r>
              <a:rPr lang="vi-VN" sz="2400" dirty="0" err="1"/>
              <a:t>nvarchar</a:t>
            </a:r>
            <a:r>
              <a:rPr lang="vi-VN" sz="2400" dirty="0"/>
              <a:t>(20)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vi-VN" sz="2400" dirty="0"/>
              <a:t>AS 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vi-VN" sz="2400" dirty="0"/>
              <a:t>SELECT </a:t>
            </a:r>
            <a:r>
              <a:rPr lang="en-US" sz="2400" dirty="0"/>
              <a:t>	</a:t>
            </a:r>
            <a:r>
              <a:rPr lang="vi-VN" sz="2400" dirty="0" err="1"/>
              <a:t>MaNV</a:t>
            </a:r>
            <a:r>
              <a:rPr lang="vi-VN" sz="2400" dirty="0"/>
              <a:t>, </a:t>
            </a:r>
            <a:r>
              <a:rPr lang="vi-VN" sz="2400" dirty="0" err="1"/>
              <a:t>HoLot</a:t>
            </a:r>
            <a:r>
              <a:rPr lang="vi-VN" sz="2400" dirty="0"/>
              <a:t>, </a:t>
            </a:r>
            <a:r>
              <a:rPr lang="vi-VN" sz="2400" dirty="0" err="1"/>
              <a:t>TenNV</a:t>
            </a:r>
            <a:r>
              <a:rPr lang="vi-VN" sz="2400" dirty="0"/>
              <a:t>, </a:t>
            </a:r>
            <a:r>
              <a:rPr lang="vi-VN" sz="2400" dirty="0" err="1"/>
              <a:t>NgayVaoLam</a:t>
            </a:r>
            <a:r>
              <a:rPr lang="vi-VN" sz="2400" dirty="0"/>
              <a:t>, </a:t>
            </a:r>
            <a:r>
              <a:rPr lang="vi-VN" sz="2400" dirty="0" err="1"/>
              <a:t>Luong</a:t>
            </a:r>
            <a:r>
              <a:rPr lang="vi-VN" sz="2400" dirty="0"/>
              <a:t> 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vi-VN" sz="2400" dirty="0"/>
              <a:t>FROM </a:t>
            </a:r>
            <a:r>
              <a:rPr lang="en-US" sz="2400" dirty="0"/>
              <a:t>	</a:t>
            </a:r>
            <a:r>
              <a:rPr lang="vi-VN" sz="2400" dirty="0" err="1"/>
              <a:t>NhanVien</a:t>
            </a:r>
            <a:r>
              <a:rPr lang="vi-VN" sz="2400" dirty="0"/>
              <a:t> 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vi-VN" sz="2400" dirty="0"/>
              <a:t>WHERE </a:t>
            </a:r>
            <a:r>
              <a:rPr lang="en-US" sz="2400" dirty="0"/>
              <a:t>	</a:t>
            </a:r>
            <a:r>
              <a:rPr lang="vi-VN" sz="2400" dirty="0" err="1"/>
              <a:t>TenNV</a:t>
            </a:r>
            <a:r>
              <a:rPr lang="vi-VN" sz="2400" dirty="0"/>
              <a:t>= @ten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A13371-114B-45CD-AFB0-DFE951A738AD}"/>
              </a:ext>
            </a:extLst>
          </p:cNvPr>
          <p:cNvSpPr/>
          <p:nvPr/>
        </p:nvSpPr>
        <p:spPr>
          <a:xfrm>
            <a:off x="1080220" y="5411704"/>
            <a:ext cx="75303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: 		</a:t>
            </a:r>
            <a:r>
              <a:rPr lang="en-US" sz="2800" dirty="0" err="1">
                <a:solidFill>
                  <a:srgbClr val="C00000"/>
                </a:solidFill>
              </a:rPr>
              <a:t>sp_danhsach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‘Linh’ 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hoặc</a:t>
            </a:r>
            <a:r>
              <a:rPr lang="en-US" sz="2800" dirty="0"/>
              <a:t>   </a:t>
            </a:r>
            <a:r>
              <a:rPr lang="en-US" sz="2800" dirty="0">
                <a:solidFill>
                  <a:srgbClr val="C00000"/>
                </a:solidFill>
              </a:rPr>
              <a:t>exec </a:t>
            </a:r>
            <a:r>
              <a:rPr lang="en-US" sz="2800" dirty="0" err="1">
                <a:solidFill>
                  <a:srgbClr val="C00000"/>
                </a:solidFill>
              </a:rPr>
              <a:t>sp_danhsach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‘Linh’</a:t>
            </a:r>
          </a:p>
        </p:txBody>
      </p:sp>
    </p:spTree>
    <p:extLst>
      <p:ext uri="{BB962C8B-B14F-4D97-AF65-F5344CB8AC3E}">
        <p14:creationId xmlns:p14="http://schemas.microsoft.com/office/powerpoint/2010/main" val="157619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0408-3EFB-419C-8B8A-A1A412AA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E514-D4FC-48C2-A0D3-3D314F289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465"/>
            <a:ext cx="10515600" cy="736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Cambria (Headings)"/>
              </a:rPr>
              <a:t>Sửa</a:t>
            </a:r>
            <a:endParaRPr lang="en-US" sz="2800" dirty="0">
              <a:latin typeface="Cambria (Headings)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0CC7C-4A4F-4146-B79B-36FA916B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12CEF-83DE-4F7D-A5D0-DE56B9D2DAF9}"/>
              </a:ext>
            </a:extLst>
          </p:cNvPr>
          <p:cNvSpPr/>
          <p:nvPr/>
        </p:nvSpPr>
        <p:spPr>
          <a:xfrm>
            <a:off x="1367912" y="1746622"/>
            <a:ext cx="10135830" cy="452431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Tahoma (Body)"/>
              </a:rPr>
              <a:t>ALTER</a:t>
            </a:r>
            <a:r>
              <a:rPr lang="vi-VN" sz="2400" dirty="0">
                <a:latin typeface="Tahoma (Body)"/>
              </a:rPr>
              <a:t> PROC </a:t>
            </a:r>
            <a:r>
              <a:rPr lang="vi-VN" sz="2400" dirty="0" err="1">
                <a:solidFill>
                  <a:srgbClr val="C00000"/>
                </a:solidFill>
                <a:latin typeface="Tahoma (Body)"/>
              </a:rPr>
              <a:t>sp_danhsach</a:t>
            </a:r>
            <a:r>
              <a:rPr lang="vi-VN" sz="2400" dirty="0">
                <a:solidFill>
                  <a:srgbClr val="C00000"/>
                </a:solidFill>
                <a:latin typeface="Tahoma (Body)"/>
              </a:rPr>
              <a:t> </a:t>
            </a:r>
            <a:r>
              <a:rPr lang="vi-VN" sz="2400" dirty="0">
                <a:latin typeface="Tahoma (Body)"/>
              </a:rPr>
              <a:t>@ten </a:t>
            </a:r>
            <a:r>
              <a:rPr lang="vi-VN" sz="2400" dirty="0" err="1">
                <a:latin typeface="Tahoma (Body)"/>
              </a:rPr>
              <a:t>nvarchar</a:t>
            </a:r>
            <a:r>
              <a:rPr lang="vi-VN" sz="2400" dirty="0">
                <a:latin typeface="Tahoma (Body)"/>
              </a:rPr>
              <a:t>(20) </a:t>
            </a:r>
            <a:endParaRPr lang="en-US" sz="2400" dirty="0">
              <a:latin typeface="Tahoma (Body)"/>
            </a:endParaRPr>
          </a:p>
          <a:p>
            <a:pPr>
              <a:lnSpc>
                <a:spcPct val="150000"/>
              </a:lnSpc>
            </a:pPr>
            <a:r>
              <a:rPr lang="vi-VN" sz="2400" dirty="0">
                <a:latin typeface="Tahoma (Body)"/>
              </a:rPr>
              <a:t>AS </a:t>
            </a:r>
            <a:endParaRPr lang="en-US" sz="2400" dirty="0">
              <a:latin typeface="Tahoma (Body)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ahoma (Body)"/>
              </a:rPr>
              <a:t>	IF  EXISTS(SELECT * FROM </a:t>
            </a:r>
            <a:r>
              <a:rPr lang="en-US" sz="2400" dirty="0" err="1">
                <a:latin typeface="Tahoma (Body)"/>
              </a:rPr>
              <a:t>NhanVien</a:t>
            </a:r>
            <a:r>
              <a:rPr lang="en-US" sz="2400" dirty="0">
                <a:latin typeface="Tahoma (Body)"/>
              </a:rPr>
              <a:t> WHERE </a:t>
            </a:r>
            <a:r>
              <a:rPr lang="en-US" sz="2400" dirty="0" err="1">
                <a:latin typeface="Tahoma (Body)"/>
              </a:rPr>
              <a:t>TenNV</a:t>
            </a:r>
            <a:r>
              <a:rPr lang="en-US" sz="2400" dirty="0">
                <a:latin typeface="Tahoma (Body)"/>
              </a:rPr>
              <a:t> = @ten)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ahoma (Body)"/>
              </a:rPr>
              <a:t>		</a:t>
            </a:r>
            <a:r>
              <a:rPr lang="vi-VN" sz="2400" dirty="0">
                <a:latin typeface="Tahoma (Body)"/>
              </a:rPr>
              <a:t>SELECT </a:t>
            </a:r>
            <a:r>
              <a:rPr lang="en-US" sz="2400" dirty="0">
                <a:latin typeface="Tahoma (Body)"/>
              </a:rPr>
              <a:t>	</a:t>
            </a:r>
            <a:r>
              <a:rPr lang="vi-VN" sz="2400" dirty="0" err="1">
                <a:latin typeface="Tahoma (Body)"/>
              </a:rPr>
              <a:t>MaNV</a:t>
            </a:r>
            <a:r>
              <a:rPr lang="vi-VN" sz="2400" dirty="0">
                <a:latin typeface="Tahoma (Body)"/>
              </a:rPr>
              <a:t>, </a:t>
            </a:r>
            <a:r>
              <a:rPr lang="vi-VN" sz="2400" dirty="0" err="1">
                <a:latin typeface="Tahoma (Body)"/>
              </a:rPr>
              <a:t>HoLot</a:t>
            </a:r>
            <a:r>
              <a:rPr lang="vi-VN" sz="2400" dirty="0">
                <a:latin typeface="Tahoma (Body)"/>
              </a:rPr>
              <a:t>, </a:t>
            </a:r>
            <a:r>
              <a:rPr lang="vi-VN" sz="2400" dirty="0" err="1">
                <a:latin typeface="Tahoma (Body)"/>
              </a:rPr>
              <a:t>TenNV</a:t>
            </a:r>
            <a:r>
              <a:rPr lang="vi-VN" sz="2400" dirty="0">
                <a:latin typeface="Tahoma (Body)"/>
              </a:rPr>
              <a:t>, </a:t>
            </a:r>
            <a:r>
              <a:rPr lang="vi-VN" sz="2400" dirty="0" err="1">
                <a:latin typeface="Tahoma (Body)"/>
              </a:rPr>
              <a:t>NgayVaoLam</a:t>
            </a:r>
            <a:r>
              <a:rPr lang="vi-VN" sz="2400" dirty="0">
                <a:latin typeface="Tahoma (Body)"/>
              </a:rPr>
              <a:t>, </a:t>
            </a:r>
            <a:r>
              <a:rPr lang="vi-VN" sz="2400" dirty="0" err="1">
                <a:latin typeface="Tahoma (Body)"/>
              </a:rPr>
              <a:t>Luong</a:t>
            </a:r>
            <a:r>
              <a:rPr lang="vi-VN" sz="2400" dirty="0">
                <a:latin typeface="Tahoma (Body)"/>
              </a:rPr>
              <a:t> </a:t>
            </a:r>
            <a:endParaRPr lang="en-US" sz="2400" dirty="0">
              <a:latin typeface="Tahoma (Body)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ahoma (Body)"/>
              </a:rPr>
              <a:t>		</a:t>
            </a:r>
            <a:r>
              <a:rPr lang="vi-VN" sz="2400" dirty="0">
                <a:latin typeface="Tahoma (Body)"/>
              </a:rPr>
              <a:t>FROM </a:t>
            </a:r>
            <a:r>
              <a:rPr lang="en-US" sz="2400" dirty="0">
                <a:latin typeface="Tahoma (Body)"/>
              </a:rPr>
              <a:t>		</a:t>
            </a:r>
            <a:r>
              <a:rPr lang="vi-VN" sz="2400" dirty="0" err="1">
                <a:latin typeface="Tahoma (Body)"/>
              </a:rPr>
              <a:t>NhanVien</a:t>
            </a:r>
            <a:r>
              <a:rPr lang="vi-VN" sz="2400" dirty="0">
                <a:latin typeface="Tahoma (Body)"/>
              </a:rPr>
              <a:t> </a:t>
            </a:r>
            <a:endParaRPr lang="en-US" sz="2400" dirty="0">
              <a:latin typeface="Tahoma (Body)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ahoma (Body)"/>
              </a:rPr>
              <a:t>		</a:t>
            </a:r>
            <a:r>
              <a:rPr lang="vi-VN" sz="2400" dirty="0">
                <a:latin typeface="Tahoma (Body)"/>
              </a:rPr>
              <a:t>WHERE </a:t>
            </a:r>
            <a:r>
              <a:rPr lang="en-US" sz="2400" dirty="0">
                <a:latin typeface="Tahoma (Body)"/>
              </a:rPr>
              <a:t>	</a:t>
            </a:r>
            <a:r>
              <a:rPr lang="vi-VN" sz="2400" dirty="0" err="1">
                <a:latin typeface="Tahoma (Body)"/>
              </a:rPr>
              <a:t>TenNV</a:t>
            </a:r>
            <a:r>
              <a:rPr lang="vi-VN" sz="2400" dirty="0">
                <a:latin typeface="Tahoma (Body)"/>
              </a:rPr>
              <a:t>= @ten</a:t>
            </a:r>
            <a:endParaRPr lang="en-US" sz="2400" dirty="0">
              <a:latin typeface="Tahoma (Body)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ahoma (Body)"/>
              </a:rPr>
              <a:t>	ELSE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ahoma (Body)"/>
              </a:rPr>
              <a:t>		print ‘</a:t>
            </a:r>
            <a:r>
              <a:rPr lang="en-US" sz="2400" dirty="0" err="1">
                <a:latin typeface="Tahoma (Body)"/>
              </a:rPr>
              <a:t>không</a:t>
            </a:r>
            <a:r>
              <a:rPr lang="en-US" sz="2400" dirty="0">
                <a:latin typeface="Tahoma (Body)"/>
              </a:rPr>
              <a:t> </a:t>
            </a:r>
            <a:r>
              <a:rPr lang="en-US" sz="2400" dirty="0" err="1">
                <a:latin typeface="Tahoma (Body)"/>
              </a:rPr>
              <a:t>tồn</a:t>
            </a:r>
            <a:r>
              <a:rPr lang="en-US" sz="2400" dirty="0">
                <a:latin typeface="Tahoma (Body)"/>
              </a:rPr>
              <a:t> </a:t>
            </a:r>
            <a:r>
              <a:rPr lang="en-US" sz="2400" dirty="0" err="1">
                <a:latin typeface="Tahoma (Body)"/>
              </a:rPr>
              <a:t>tại</a:t>
            </a:r>
            <a:r>
              <a:rPr lang="en-US" sz="2400" dirty="0">
                <a:latin typeface="Tahoma (Body)"/>
              </a:rPr>
              <a:t> </a:t>
            </a:r>
            <a:r>
              <a:rPr lang="en-US" sz="2400" dirty="0" err="1">
                <a:latin typeface="Tahoma (Body)"/>
              </a:rPr>
              <a:t>nhân</a:t>
            </a:r>
            <a:r>
              <a:rPr lang="en-US" sz="2400" dirty="0">
                <a:latin typeface="Tahoma (Body)"/>
              </a:rPr>
              <a:t> </a:t>
            </a:r>
            <a:r>
              <a:rPr lang="en-US" sz="2400" dirty="0" err="1">
                <a:latin typeface="Tahoma (Body)"/>
              </a:rPr>
              <a:t>viên</a:t>
            </a:r>
            <a:r>
              <a:rPr lang="en-US" sz="2400" dirty="0">
                <a:latin typeface="Tahoma (Body)"/>
              </a:rPr>
              <a:t> </a:t>
            </a:r>
            <a:r>
              <a:rPr lang="en-US" sz="2400" dirty="0" err="1">
                <a:latin typeface="Tahoma (Body)"/>
              </a:rPr>
              <a:t>tên</a:t>
            </a:r>
            <a:r>
              <a:rPr lang="en-US" sz="2400" dirty="0">
                <a:latin typeface="Tahoma (Body)"/>
              </a:rPr>
              <a:t> ’ + @ten</a:t>
            </a:r>
          </a:p>
        </p:txBody>
      </p:sp>
    </p:spTree>
    <p:extLst>
      <p:ext uri="{BB962C8B-B14F-4D97-AF65-F5344CB8AC3E}">
        <p14:creationId xmlns:p14="http://schemas.microsoft.com/office/powerpoint/2010/main" val="161625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0408-3EFB-419C-8B8A-A1A412AA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0CC7C-4A4F-4146-B79B-36FA916B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D7696D-F2FF-4060-A97C-5B65C52AE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08" y="1339592"/>
            <a:ext cx="4849761" cy="2754510"/>
          </a:xfrm>
        </p:spPr>
        <p:txBody>
          <a:bodyPr>
            <a:normAutofit/>
          </a:bodyPr>
          <a:lstStyle/>
          <a:p>
            <a:pPr algn="just"/>
            <a:r>
              <a:rPr lang="vi-VN" sz="2400" dirty="0" err="1">
                <a:solidFill>
                  <a:srgbClr val="C00000"/>
                </a:solidFill>
                <a:latin typeface="Cambria (Headings)"/>
              </a:rPr>
              <a:t>Tạo</a:t>
            </a:r>
            <a:r>
              <a:rPr lang="vi-VN" sz="2400" dirty="0">
                <a:solidFill>
                  <a:srgbClr val="C00000"/>
                </a:solidFill>
                <a:latin typeface="Cambria (Headings)"/>
              </a:rPr>
              <a:t> </a:t>
            </a:r>
            <a:r>
              <a:rPr lang="vi-VN" sz="2400" dirty="0" err="1">
                <a:solidFill>
                  <a:srgbClr val="C00000"/>
                </a:solidFill>
                <a:latin typeface="Cambria (Headings)"/>
              </a:rPr>
              <a:t>thủ</a:t>
            </a:r>
            <a:r>
              <a:rPr lang="vi-VN" sz="2400" dirty="0">
                <a:solidFill>
                  <a:srgbClr val="C00000"/>
                </a:solidFill>
                <a:latin typeface="Cambria (Headings)"/>
              </a:rPr>
              <a:t> </a:t>
            </a:r>
            <a:r>
              <a:rPr lang="vi-VN" sz="2400" dirty="0" err="1">
                <a:solidFill>
                  <a:srgbClr val="C00000"/>
                </a:solidFill>
                <a:latin typeface="Cambria (Headings)"/>
              </a:rPr>
              <a:t>tục</a:t>
            </a:r>
            <a:r>
              <a:rPr lang="vi-VN" sz="2400" dirty="0">
                <a:solidFill>
                  <a:srgbClr val="C00000"/>
                </a:solidFill>
                <a:latin typeface="Cambria (Headings)"/>
              </a:rPr>
              <a:t> tăng lương nhân viên </a:t>
            </a:r>
            <a:r>
              <a:rPr lang="vi-VN" sz="2400" dirty="0" err="1">
                <a:solidFill>
                  <a:srgbClr val="C00000"/>
                </a:solidFill>
                <a:latin typeface="Cambria (Headings)"/>
              </a:rPr>
              <a:t>với</a:t>
            </a:r>
            <a:r>
              <a:rPr lang="vi-VN" sz="2400" dirty="0">
                <a:solidFill>
                  <a:srgbClr val="C00000"/>
                </a:solidFill>
                <a:latin typeface="Cambria (Headings)"/>
              </a:rPr>
              <a:t> tham </a:t>
            </a:r>
            <a:r>
              <a:rPr lang="vi-VN" sz="2400" dirty="0" err="1">
                <a:solidFill>
                  <a:srgbClr val="C00000"/>
                </a:solidFill>
                <a:latin typeface="Cambria (Headings)"/>
              </a:rPr>
              <a:t>số</a:t>
            </a:r>
            <a:r>
              <a:rPr lang="vi-VN" sz="2400" dirty="0">
                <a:solidFill>
                  <a:srgbClr val="C00000"/>
                </a:solidFill>
                <a:latin typeface="Cambria (Headings)"/>
              </a:rPr>
              <a:t> </a:t>
            </a:r>
            <a:r>
              <a:rPr lang="vi-VN" sz="2400" dirty="0" err="1">
                <a:solidFill>
                  <a:srgbClr val="C00000"/>
                </a:solidFill>
                <a:latin typeface="Cambria (Headings)"/>
              </a:rPr>
              <a:t>đầu</a:t>
            </a:r>
            <a:r>
              <a:rPr lang="vi-VN" sz="2400" dirty="0">
                <a:solidFill>
                  <a:srgbClr val="C00000"/>
                </a:solidFill>
                <a:latin typeface="Cambria (Headings)"/>
              </a:rPr>
              <a:t> </a:t>
            </a:r>
            <a:r>
              <a:rPr lang="vi-VN" sz="2400" dirty="0" err="1">
                <a:solidFill>
                  <a:srgbClr val="C00000"/>
                </a:solidFill>
                <a:latin typeface="Cambria (Headings)"/>
              </a:rPr>
              <a:t>vào</a:t>
            </a:r>
            <a:r>
              <a:rPr lang="vi-VN" sz="2400" dirty="0">
                <a:solidFill>
                  <a:srgbClr val="C00000"/>
                </a:solidFill>
                <a:latin typeface="Cambria (Headings)"/>
              </a:rPr>
              <a:t> </a:t>
            </a:r>
            <a:r>
              <a:rPr lang="vi-VN" sz="2400" dirty="0" err="1">
                <a:solidFill>
                  <a:srgbClr val="C00000"/>
                </a:solidFill>
                <a:latin typeface="Cambria (Headings)"/>
              </a:rPr>
              <a:t>là</a:t>
            </a:r>
            <a:r>
              <a:rPr lang="vi-VN" sz="2400" dirty="0">
                <a:solidFill>
                  <a:srgbClr val="C00000"/>
                </a:solidFill>
                <a:latin typeface="Cambria (Headings)"/>
              </a:rPr>
              <a:t> </a:t>
            </a:r>
            <a:r>
              <a:rPr lang="vi-VN" sz="2400" dirty="0" err="1">
                <a:solidFill>
                  <a:srgbClr val="C00000"/>
                </a:solidFill>
                <a:latin typeface="Cambria (Headings)"/>
              </a:rPr>
              <a:t>mức</a:t>
            </a:r>
            <a:r>
              <a:rPr lang="vi-VN" sz="2400" dirty="0">
                <a:solidFill>
                  <a:srgbClr val="C00000"/>
                </a:solidFill>
                <a:latin typeface="Cambria (Headings)"/>
              </a:rPr>
              <a:t> </a:t>
            </a:r>
            <a:r>
              <a:rPr lang="vi-VN" sz="2400" dirty="0" err="1">
                <a:solidFill>
                  <a:srgbClr val="C00000"/>
                </a:solidFill>
                <a:latin typeface="Cambria (Headings)"/>
              </a:rPr>
              <a:t>mã</a:t>
            </a:r>
            <a:r>
              <a:rPr lang="vi-VN" sz="2400" dirty="0">
                <a:solidFill>
                  <a:srgbClr val="C00000"/>
                </a:solidFill>
                <a:latin typeface="Cambria (Headings)"/>
              </a:rPr>
              <a:t> nhân viên. </a:t>
            </a:r>
            <a:r>
              <a:rPr lang="vi-VN" sz="2400" dirty="0" err="1">
                <a:solidFill>
                  <a:srgbClr val="C00000"/>
                </a:solidFill>
                <a:latin typeface="Cambria (Headings)"/>
              </a:rPr>
              <a:t>Nếu</a:t>
            </a:r>
            <a:r>
              <a:rPr lang="vi-VN" sz="2400" dirty="0">
                <a:solidFill>
                  <a:srgbClr val="C00000"/>
                </a:solidFill>
                <a:latin typeface="Cambria (Headings)"/>
              </a:rPr>
              <a:t> lương nhân viên </a:t>
            </a:r>
            <a:r>
              <a:rPr lang="vi-VN" sz="2400" dirty="0" err="1">
                <a:solidFill>
                  <a:srgbClr val="C00000"/>
                </a:solidFill>
                <a:latin typeface="Cambria (Headings)"/>
              </a:rPr>
              <a:t>lớn</a:t>
            </a:r>
            <a:r>
              <a:rPr lang="vi-VN" sz="2400" dirty="0">
                <a:solidFill>
                  <a:srgbClr val="C00000"/>
                </a:solidFill>
                <a:latin typeface="Cambria (Headings)"/>
              </a:rPr>
              <a:t> hơn 1000$ </a:t>
            </a:r>
            <a:r>
              <a:rPr lang="vi-VN" sz="2400" dirty="0" err="1">
                <a:solidFill>
                  <a:srgbClr val="C00000"/>
                </a:solidFill>
                <a:latin typeface="Cambria (Headings)"/>
              </a:rPr>
              <a:t>thì</a:t>
            </a:r>
            <a:r>
              <a:rPr lang="vi-VN" sz="2400" dirty="0">
                <a:solidFill>
                  <a:srgbClr val="C00000"/>
                </a:solidFill>
                <a:latin typeface="Cambria (Headings)"/>
              </a:rPr>
              <a:t> tăng 150$, </a:t>
            </a:r>
            <a:r>
              <a:rPr lang="vi-VN" sz="2400" dirty="0" err="1">
                <a:solidFill>
                  <a:srgbClr val="C00000"/>
                </a:solidFill>
                <a:latin typeface="Cambria (Headings)"/>
              </a:rPr>
              <a:t>ngược</a:t>
            </a:r>
            <a:r>
              <a:rPr lang="vi-VN" sz="2400" dirty="0">
                <a:solidFill>
                  <a:srgbClr val="C00000"/>
                </a:solidFill>
                <a:latin typeface="Cambria (Headings)"/>
              </a:rPr>
              <a:t> </a:t>
            </a:r>
            <a:r>
              <a:rPr lang="vi-VN" sz="2400" dirty="0" err="1">
                <a:solidFill>
                  <a:srgbClr val="C00000"/>
                </a:solidFill>
                <a:latin typeface="Cambria (Headings)"/>
              </a:rPr>
              <a:t>lại</a:t>
            </a:r>
            <a:r>
              <a:rPr lang="vi-VN" sz="2400" dirty="0">
                <a:solidFill>
                  <a:srgbClr val="C00000"/>
                </a:solidFill>
                <a:latin typeface="Cambria (Headings)"/>
              </a:rPr>
              <a:t> tăng 100$ </a:t>
            </a:r>
            <a:endParaRPr lang="en-US" sz="2400" dirty="0">
              <a:solidFill>
                <a:srgbClr val="C00000"/>
              </a:solidFill>
              <a:latin typeface="Cambria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EDF537-8A40-4891-A911-8F782F3398A5}"/>
              </a:ext>
            </a:extLst>
          </p:cNvPr>
          <p:cNvSpPr/>
          <p:nvPr/>
        </p:nvSpPr>
        <p:spPr>
          <a:xfrm>
            <a:off x="4945626" y="1280988"/>
            <a:ext cx="7155426" cy="5016758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vi-VN" sz="2000" dirty="0"/>
              <a:t>CREATE PROC </a:t>
            </a:r>
            <a:r>
              <a:rPr lang="vi-VN" sz="2000" dirty="0" err="1">
                <a:solidFill>
                  <a:srgbClr val="C00000"/>
                </a:solidFill>
              </a:rPr>
              <a:t>asc_salary</a:t>
            </a:r>
            <a:r>
              <a:rPr lang="vi-VN" sz="2000" dirty="0"/>
              <a:t>(@</a:t>
            </a:r>
            <a:r>
              <a:rPr lang="vi-VN" sz="2000" dirty="0" err="1"/>
              <a:t>idemp</a:t>
            </a:r>
            <a:r>
              <a:rPr lang="vi-VN" sz="2000" dirty="0"/>
              <a:t> </a:t>
            </a:r>
            <a:r>
              <a:rPr lang="vi-VN" sz="2000" dirty="0" err="1"/>
              <a:t>int</a:t>
            </a:r>
            <a:r>
              <a:rPr lang="vi-VN" sz="2000" dirty="0"/>
              <a:t>) </a:t>
            </a:r>
            <a:endParaRPr lang="en-US" sz="2000" dirty="0"/>
          </a:p>
          <a:p>
            <a:r>
              <a:rPr lang="vi-VN" sz="2000" dirty="0"/>
              <a:t>AS </a:t>
            </a:r>
            <a:endParaRPr lang="en-US" sz="2000" dirty="0"/>
          </a:p>
          <a:p>
            <a:pPr lvl="1"/>
            <a:r>
              <a:rPr lang="vi-VN" sz="2000" dirty="0"/>
              <a:t>BEGIN </a:t>
            </a:r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vi-VN" sz="2000" dirty="0"/>
              <a:t>DECLARE @</a:t>
            </a:r>
            <a:r>
              <a:rPr lang="vi-VN" sz="2000" dirty="0" err="1"/>
              <a:t>salary</a:t>
            </a:r>
            <a:r>
              <a:rPr lang="vi-VN" sz="2000" dirty="0"/>
              <a:t> INT </a:t>
            </a:r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vi-VN" sz="2000" dirty="0"/>
              <a:t>SELECT @</a:t>
            </a:r>
            <a:r>
              <a:rPr lang="vi-VN" sz="2000" dirty="0" err="1"/>
              <a:t>salary</a:t>
            </a:r>
            <a:r>
              <a:rPr lang="vi-VN" sz="2000" dirty="0"/>
              <a:t>=</a:t>
            </a:r>
            <a:r>
              <a:rPr lang="vi-VN" sz="2000" dirty="0" err="1"/>
              <a:t>Luong</a:t>
            </a:r>
            <a:r>
              <a:rPr lang="vi-VN" sz="2000" dirty="0"/>
              <a:t> </a:t>
            </a:r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vi-VN" sz="2000" dirty="0"/>
              <a:t>FROM </a:t>
            </a:r>
            <a:r>
              <a:rPr lang="vi-VN" sz="2000" dirty="0" err="1"/>
              <a:t>NhanVien</a:t>
            </a:r>
            <a:r>
              <a:rPr lang="vi-VN" sz="2000" dirty="0"/>
              <a:t> </a:t>
            </a:r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vi-VN" sz="2000" dirty="0"/>
              <a:t>WHERE </a:t>
            </a:r>
            <a:r>
              <a:rPr lang="vi-VN" sz="2000" dirty="0" err="1"/>
              <a:t>MaNV</a:t>
            </a:r>
            <a:r>
              <a:rPr lang="vi-VN" sz="2000" dirty="0"/>
              <a:t>=@</a:t>
            </a:r>
            <a:r>
              <a:rPr lang="vi-VN" sz="2000" dirty="0" err="1"/>
              <a:t>idemp</a:t>
            </a:r>
            <a:r>
              <a:rPr lang="vi-VN" sz="2000" dirty="0"/>
              <a:t> </a:t>
            </a:r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vi-VN" sz="2000" dirty="0" err="1"/>
              <a:t>If</a:t>
            </a:r>
            <a:r>
              <a:rPr lang="vi-VN" sz="2000" dirty="0"/>
              <a:t> @</a:t>
            </a:r>
            <a:r>
              <a:rPr lang="vi-VN" sz="2000" dirty="0" err="1"/>
              <a:t>salary</a:t>
            </a:r>
            <a:r>
              <a:rPr lang="vi-VN" sz="2000" dirty="0"/>
              <a:t>&gt;1000 </a:t>
            </a:r>
            <a:endParaRPr lang="en-US" sz="2000" dirty="0"/>
          </a:p>
          <a:p>
            <a:pPr lvl="1"/>
            <a:r>
              <a:rPr lang="en-US" sz="2000" dirty="0"/>
              <a:t>		</a:t>
            </a:r>
            <a:r>
              <a:rPr lang="vi-VN" sz="2000" dirty="0"/>
              <a:t>UPDATE </a:t>
            </a:r>
            <a:r>
              <a:rPr lang="vi-VN" sz="2000" dirty="0" err="1"/>
              <a:t>NhanVien</a:t>
            </a:r>
            <a:r>
              <a:rPr lang="vi-VN" sz="2000" dirty="0"/>
              <a:t> </a:t>
            </a:r>
            <a:endParaRPr lang="en-US" sz="2000" dirty="0"/>
          </a:p>
          <a:p>
            <a:pPr lvl="1"/>
            <a:r>
              <a:rPr lang="en-US" sz="2000" dirty="0"/>
              <a:t>		</a:t>
            </a:r>
            <a:r>
              <a:rPr lang="vi-VN" sz="2000" dirty="0"/>
              <a:t>SET </a:t>
            </a:r>
            <a:r>
              <a:rPr lang="vi-VN" sz="2000" dirty="0" err="1"/>
              <a:t>Luong</a:t>
            </a:r>
            <a:r>
              <a:rPr lang="vi-VN" sz="2000" dirty="0"/>
              <a:t>=Luong+150 </a:t>
            </a:r>
            <a:endParaRPr lang="en-US" sz="2000" dirty="0"/>
          </a:p>
          <a:p>
            <a:pPr lvl="1"/>
            <a:r>
              <a:rPr lang="en-US" sz="2000" dirty="0"/>
              <a:t>		</a:t>
            </a:r>
            <a:r>
              <a:rPr lang="vi-VN" sz="2000" dirty="0"/>
              <a:t>WHERE </a:t>
            </a:r>
            <a:r>
              <a:rPr lang="vi-VN" sz="2000" dirty="0" err="1"/>
              <a:t>MaNV</a:t>
            </a:r>
            <a:r>
              <a:rPr lang="vi-VN" sz="2000" dirty="0"/>
              <a:t>=@</a:t>
            </a:r>
            <a:r>
              <a:rPr lang="vi-VN" sz="2000" dirty="0" err="1"/>
              <a:t>idemp</a:t>
            </a:r>
            <a:r>
              <a:rPr lang="vi-VN" sz="2000" dirty="0"/>
              <a:t> </a:t>
            </a:r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vi-VN" sz="2000" dirty="0" err="1"/>
              <a:t>Else</a:t>
            </a:r>
            <a:r>
              <a:rPr lang="vi-VN" sz="2000" dirty="0"/>
              <a:t> </a:t>
            </a:r>
            <a:endParaRPr lang="en-US" sz="2000" dirty="0"/>
          </a:p>
          <a:p>
            <a:pPr lvl="1"/>
            <a:r>
              <a:rPr lang="en-US" sz="2000" dirty="0"/>
              <a:t>		</a:t>
            </a:r>
            <a:r>
              <a:rPr lang="vi-VN" sz="2000" dirty="0"/>
              <a:t>UPDATE </a:t>
            </a:r>
            <a:r>
              <a:rPr lang="vi-VN" sz="2000" dirty="0" err="1"/>
              <a:t>NhanVien</a:t>
            </a:r>
            <a:r>
              <a:rPr lang="vi-VN" sz="2000" dirty="0"/>
              <a:t> </a:t>
            </a:r>
            <a:endParaRPr lang="en-US" sz="2000" dirty="0"/>
          </a:p>
          <a:p>
            <a:pPr lvl="1"/>
            <a:r>
              <a:rPr lang="en-US" sz="2000" dirty="0"/>
              <a:t>		</a:t>
            </a:r>
            <a:r>
              <a:rPr lang="vi-VN" sz="2000" dirty="0"/>
              <a:t>SET </a:t>
            </a:r>
            <a:r>
              <a:rPr lang="vi-VN" sz="2000" dirty="0" err="1"/>
              <a:t>Luong</a:t>
            </a:r>
            <a:r>
              <a:rPr lang="vi-VN" sz="2000" dirty="0"/>
              <a:t>=Luong+100 </a:t>
            </a:r>
            <a:endParaRPr lang="en-US" sz="2000" dirty="0"/>
          </a:p>
          <a:p>
            <a:pPr lvl="1"/>
            <a:r>
              <a:rPr lang="en-US" sz="2000" dirty="0"/>
              <a:t>		</a:t>
            </a:r>
            <a:r>
              <a:rPr lang="vi-VN" sz="2000" dirty="0"/>
              <a:t>WHERE </a:t>
            </a:r>
            <a:r>
              <a:rPr lang="vi-VN" sz="2000" dirty="0" err="1"/>
              <a:t>MaNV</a:t>
            </a:r>
            <a:r>
              <a:rPr lang="vi-VN" sz="2000" dirty="0"/>
              <a:t>=@</a:t>
            </a:r>
            <a:r>
              <a:rPr lang="vi-VN" sz="2000" dirty="0" err="1"/>
              <a:t>idemp</a:t>
            </a:r>
            <a:r>
              <a:rPr lang="vi-VN" sz="2000" dirty="0"/>
              <a:t> </a:t>
            </a:r>
            <a:endParaRPr lang="en-US" sz="2000" dirty="0"/>
          </a:p>
          <a:p>
            <a:pPr lvl="1"/>
            <a:r>
              <a:rPr lang="vi-VN" sz="2000" dirty="0"/>
              <a:t>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11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0408-3EFB-419C-8B8A-A1A412AA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0CC7C-4A4F-4146-B79B-36FA916B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D7696D-F2FF-4060-A97C-5B65C52AE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65" y="1325234"/>
            <a:ext cx="4849761" cy="2754510"/>
          </a:xfrm>
        </p:spPr>
        <p:txBody>
          <a:bodyPr>
            <a:normAutofit/>
          </a:bodyPr>
          <a:lstStyle/>
          <a:p>
            <a:pPr algn="just"/>
            <a:r>
              <a:rPr lang="vi-VN" sz="2800" dirty="0" err="1">
                <a:solidFill>
                  <a:srgbClr val="C00000"/>
                </a:solidFill>
              </a:rPr>
              <a:t>Tạo</a:t>
            </a:r>
            <a:r>
              <a:rPr lang="vi-VN" sz="2800" dirty="0">
                <a:solidFill>
                  <a:srgbClr val="C00000"/>
                </a:solidFill>
              </a:rPr>
              <a:t> </a:t>
            </a:r>
            <a:r>
              <a:rPr lang="vi-VN" sz="2800" dirty="0" err="1">
                <a:solidFill>
                  <a:srgbClr val="C00000"/>
                </a:solidFill>
              </a:rPr>
              <a:t>thủ</a:t>
            </a:r>
            <a:r>
              <a:rPr lang="vi-VN" sz="2800" dirty="0">
                <a:solidFill>
                  <a:srgbClr val="C00000"/>
                </a:solidFill>
              </a:rPr>
              <a:t> </a:t>
            </a:r>
            <a:r>
              <a:rPr lang="vi-VN" sz="2800" dirty="0" err="1">
                <a:solidFill>
                  <a:srgbClr val="C00000"/>
                </a:solidFill>
              </a:rPr>
              <a:t>tục</a:t>
            </a:r>
            <a:r>
              <a:rPr lang="vi-VN" sz="2800" dirty="0">
                <a:solidFill>
                  <a:srgbClr val="C00000"/>
                </a:solidFill>
              </a:rPr>
              <a:t> tăng lương nhân viên lên 5 </a:t>
            </a:r>
            <a:r>
              <a:rPr lang="vi-VN" sz="2800" dirty="0" err="1">
                <a:solidFill>
                  <a:srgbClr val="C00000"/>
                </a:solidFill>
              </a:rPr>
              <a:t>lần</a:t>
            </a:r>
            <a:r>
              <a:rPr lang="vi-VN" sz="2800" dirty="0">
                <a:solidFill>
                  <a:srgbClr val="C00000"/>
                </a:solidFill>
              </a:rPr>
              <a:t>, </a:t>
            </a:r>
            <a:r>
              <a:rPr lang="vi-VN" sz="2800" dirty="0" err="1">
                <a:solidFill>
                  <a:srgbClr val="C00000"/>
                </a:solidFill>
              </a:rPr>
              <a:t>mỗi</a:t>
            </a:r>
            <a:r>
              <a:rPr lang="vi-VN" sz="2800" dirty="0">
                <a:solidFill>
                  <a:srgbClr val="C00000"/>
                </a:solidFill>
              </a:rPr>
              <a:t> </a:t>
            </a:r>
            <a:r>
              <a:rPr lang="vi-VN" sz="2800" dirty="0" err="1">
                <a:solidFill>
                  <a:srgbClr val="C00000"/>
                </a:solidFill>
              </a:rPr>
              <a:t>lần</a:t>
            </a:r>
            <a:r>
              <a:rPr lang="vi-VN" sz="2800" dirty="0">
                <a:solidFill>
                  <a:srgbClr val="C00000"/>
                </a:solidFill>
              </a:rPr>
              <a:t> tăng 50$</a:t>
            </a:r>
            <a:endParaRPr lang="en-US" sz="2800" dirty="0">
              <a:solidFill>
                <a:srgbClr val="C00000"/>
              </a:solidFill>
              <a:latin typeface="Cambria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EDF537-8A40-4891-A911-8F782F3398A5}"/>
              </a:ext>
            </a:extLst>
          </p:cNvPr>
          <p:cNvSpPr/>
          <p:nvPr/>
        </p:nvSpPr>
        <p:spPr>
          <a:xfrm>
            <a:off x="4945626" y="1221996"/>
            <a:ext cx="7155426" cy="5262979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CREATE PROCEDURE </a:t>
            </a:r>
            <a:r>
              <a:rPr lang="en-US" sz="2400" dirty="0" err="1">
                <a:solidFill>
                  <a:srgbClr val="C00000"/>
                </a:solidFill>
              </a:rPr>
              <a:t>asc_salary</a:t>
            </a:r>
            <a:r>
              <a:rPr lang="en-US" sz="2400" dirty="0"/>
              <a:t>(@</a:t>
            </a:r>
            <a:r>
              <a:rPr lang="en-US" sz="2400" dirty="0" err="1"/>
              <a:t>idemp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) </a:t>
            </a:r>
          </a:p>
          <a:p>
            <a:r>
              <a:rPr lang="en-US" sz="2400" dirty="0"/>
              <a:t>AS </a:t>
            </a:r>
          </a:p>
          <a:p>
            <a:r>
              <a:rPr lang="en-US" sz="2400" dirty="0"/>
              <a:t>BEGIN</a:t>
            </a:r>
          </a:p>
          <a:p>
            <a:r>
              <a:rPr lang="en-US" sz="2400" dirty="0"/>
              <a:t>	DECLARE @count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</a:p>
          <a:p>
            <a:r>
              <a:rPr lang="en-US" sz="2400" dirty="0"/>
              <a:t>	SET @count=1 </a:t>
            </a:r>
          </a:p>
          <a:p>
            <a:r>
              <a:rPr lang="en-US" sz="2400" dirty="0"/>
              <a:t>	WHILE @count&lt;=5 </a:t>
            </a:r>
          </a:p>
          <a:p>
            <a:r>
              <a:rPr lang="en-US" sz="2400" dirty="0"/>
              <a:t>	BEGIN </a:t>
            </a:r>
          </a:p>
          <a:p>
            <a:r>
              <a:rPr lang="en-US" sz="2400" dirty="0"/>
              <a:t>		UPDATE </a:t>
            </a:r>
            <a:r>
              <a:rPr lang="en-US" sz="2400" dirty="0" err="1"/>
              <a:t>NhanVien</a:t>
            </a:r>
            <a:r>
              <a:rPr lang="en-US" sz="2400" dirty="0"/>
              <a:t> </a:t>
            </a:r>
          </a:p>
          <a:p>
            <a:r>
              <a:rPr lang="en-US" sz="2400" dirty="0"/>
              <a:t>		SET Luong=Luong+50 </a:t>
            </a:r>
          </a:p>
          <a:p>
            <a:r>
              <a:rPr lang="en-US" sz="2400" dirty="0"/>
              <a:t>		WHERE </a:t>
            </a:r>
            <a:r>
              <a:rPr lang="en-US" sz="2400" dirty="0" err="1"/>
              <a:t>MaNV</a:t>
            </a:r>
            <a:r>
              <a:rPr lang="en-US" sz="2400" dirty="0"/>
              <a:t>=@</a:t>
            </a:r>
            <a:r>
              <a:rPr lang="en-US" sz="2400" dirty="0" err="1"/>
              <a:t>idemp</a:t>
            </a:r>
            <a:r>
              <a:rPr lang="en-US" sz="2400" dirty="0"/>
              <a:t> </a:t>
            </a:r>
          </a:p>
          <a:p>
            <a:r>
              <a:rPr lang="en-US" sz="2400" dirty="0"/>
              <a:t>		</a:t>
            </a:r>
          </a:p>
          <a:p>
            <a:r>
              <a:rPr lang="en-US" sz="2400" dirty="0"/>
              <a:t>		SET @count=@count+1 </a:t>
            </a:r>
          </a:p>
          <a:p>
            <a:r>
              <a:rPr lang="en-US" sz="2400" dirty="0"/>
              <a:t>	END </a:t>
            </a:r>
          </a:p>
          <a:p>
            <a:r>
              <a:rPr lang="en-US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41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4C13-F267-4DE9-928B-7F57C173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dirty="0" err="1">
                <a:latin typeface="Cambria (Headings)"/>
              </a:rPr>
              <a:t>Thủ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tục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có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dùng</a:t>
            </a:r>
            <a:r>
              <a:rPr lang="en-US" dirty="0">
                <a:latin typeface="Cambria (Headings)"/>
              </a:rPr>
              <a:t> return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4840-7F93-4F85-9A5A-2A0D0F43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thủ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tục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trị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số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nguyên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thủ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tục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thành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hay </a:t>
            </a:r>
            <a:r>
              <a:rPr lang="en-US" dirty="0" err="1">
                <a:latin typeface="+mj-lt"/>
              </a:rPr>
              <a:t>thất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bại</a:t>
            </a:r>
            <a:r>
              <a:rPr lang="en-US" dirty="0">
                <a:latin typeface="+mj-lt"/>
              </a:rPr>
              <a:t>. SQL Server </a:t>
            </a:r>
            <a:r>
              <a:rPr lang="en-US" dirty="0" err="1">
                <a:latin typeface="+mj-lt"/>
              </a:rPr>
              <a:t>định</a:t>
            </a:r>
            <a:r>
              <a:rPr lang="en-US" dirty="0">
                <a:latin typeface="+mj-lt"/>
              </a:rPr>
              <a:t> </a:t>
            </a:r>
            <a:r>
              <a:rPr lang="en-US" err="1">
                <a:latin typeface="+mj-lt"/>
              </a:rPr>
              <a:t>nghĩa</a:t>
            </a:r>
            <a:r>
              <a:rPr lang="en-US">
                <a:latin typeface="+mj-lt"/>
              </a:rPr>
              <a:t> sẵn </a:t>
            </a:r>
            <a:r>
              <a:rPr lang="en-US" dirty="0" err="1">
                <a:latin typeface="+mj-lt"/>
              </a:rPr>
              <a:t>tập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trị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nằm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khoảng</a:t>
            </a:r>
            <a:r>
              <a:rPr lang="en-US" dirty="0">
                <a:latin typeface="+mj-lt"/>
              </a:rPr>
              <a:t> [-99;0]. </a:t>
            </a:r>
            <a:r>
              <a:rPr lang="en-US" dirty="0" err="1">
                <a:latin typeface="+mj-lt"/>
              </a:rPr>
              <a:t>Giá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trị</a:t>
            </a:r>
            <a:r>
              <a:rPr lang="en-US" dirty="0">
                <a:latin typeface="+mj-lt"/>
              </a:rPr>
              <a:t> 0 </a:t>
            </a:r>
            <a:r>
              <a:rPr lang="en-US" dirty="0" err="1">
                <a:latin typeface="+mj-lt"/>
              </a:rPr>
              <a:t>cho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biết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thủ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tục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thành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trị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còn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biết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nguyên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xảy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ra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39567-9C99-4C9E-8416-2E090588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8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4C13-F267-4DE9-928B-7F57C173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dirty="0" err="1">
                <a:latin typeface="Cambria (Headings)"/>
              </a:rPr>
              <a:t>Thủ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tục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có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dùng</a:t>
            </a:r>
            <a:r>
              <a:rPr lang="en-US" dirty="0">
                <a:latin typeface="Cambria (Headings)"/>
              </a:rPr>
              <a:t> return (</a:t>
            </a:r>
            <a:r>
              <a:rPr lang="en-US" dirty="0" err="1">
                <a:latin typeface="Cambria (Headings)"/>
              </a:rPr>
              <a:t>tt</a:t>
            </a:r>
            <a:r>
              <a:rPr lang="en-US" dirty="0">
                <a:latin typeface="Cambria (Headings)"/>
              </a:rPr>
              <a:t>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39567-9C99-4C9E-8416-2E090588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38A63-3A5B-43C2-ADFA-E20B9C427FEF}"/>
              </a:ext>
            </a:extLst>
          </p:cNvPr>
          <p:cNvSpPr/>
          <p:nvPr/>
        </p:nvSpPr>
        <p:spPr>
          <a:xfrm>
            <a:off x="673978" y="1314618"/>
            <a:ext cx="11146853" cy="230832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CREATE PROC </a:t>
            </a:r>
            <a:r>
              <a:rPr lang="en-US" sz="2400" dirty="0" err="1"/>
              <a:t>sp_vidu</a:t>
            </a:r>
            <a:r>
              <a:rPr lang="en-US" sz="2400" dirty="0"/>
              <a:t> @ten </a:t>
            </a:r>
            <a:r>
              <a:rPr lang="en-US" sz="2400" dirty="0" err="1"/>
              <a:t>nvarchar</a:t>
            </a:r>
            <a:r>
              <a:rPr lang="en-US" sz="2400" dirty="0"/>
              <a:t>(20) </a:t>
            </a:r>
          </a:p>
          <a:p>
            <a:r>
              <a:rPr lang="en-US" sz="2400" dirty="0"/>
              <a:t>AS </a:t>
            </a:r>
          </a:p>
          <a:p>
            <a:r>
              <a:rPr lang="en-US" sz="2400" dirty="0"/>
              <a:t>	IF EXISTS (SELECT * FROM </a:t>
            </a:r>
            <a:r>
              <a:rPr lang="en-US" sz="2400" dirty="0" err="1"/>
              <a:t>NhanVien</a:t>
            </a:r>
            <a:r>
              <a:rPr lang="en-US" sz="2400" dirty="0"/>
              <a:t> WHERE </a:t>
            </a:r>
            <a:r>
              <a:rPr lang="en-US" sz="2400" dirty="0" err="1"/>
              <a:t>TenNV</a:t>
            </a:r>
            <a:r>
              <a:rPr lang="en-US" sz="2400" dirty="0"/>
              <a:t> = @ten) </a:t>
            </a:r>
          </a:p>
          <a:p>
            <a:r>
              <a:rPr lang="en-US" sz="2400" dirty="0"/>
              <a:t>		RETURN 1 </a:t>
            </a:r>
          </a:p>
          <a:p>
            <a:r>
              <a:rPr lang="en-US" sz="2400" dirty="0"/>
              <a:t>	ELSE </a:t>
            </a:r>
          </a:p>
          <a:p>
            <a:r>
              <a:rPr lang="en-US" sz="2400" dirty="0"/>
              <a:t>		RETURN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68B409-533F-4984-8ED9-2808B187716B}"/>
              </a:ext>
            </a:extLst>
          </p:cNvPr>
          <p:cNvSpPr/>
          <p:nvPr/>
        </p:nvSpPr>
        <p:spPr>
          <a:xfrm>
            <a:off x="673978" y="367869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mbria (Headings)"/>
              </a:rPr>
              <a:t>Thực</a:t>
            </a:r>
            <a:r>
              <a:rPr lang="en-US" sz="2400" dirty="0">
                <a:solidFill>
                  <a:srgbClr val="C00000"/>
                </a:solidFill>
                <a:latin typeface="Cambria (Headings)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Cambria (Headings)"/>
              </a:rPr>
              <a:t>thi</a:t>
            </a:r>
            <a:r>
              <a:rPr lang="en-US" sz="2400" dirty="0">
                <a:solidFill>
                  <a:srgbClr val="C00000"/>
                </a:solidFill>
                <a:latin typeface="Cambria (Headings)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Cambria (Headings)"/>
              </a:rPr>
              <a:t>thủ</a:t>
            </a:r>
            <a:r>
              <a:rPr lang="en-US" sz="2400" dirty="0">
                <a:solidFill>
                  <a:srgbClr val="C00000"/>
                </a:solidFill>
                <a:latin typeface="Cambria (Headings)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Cambria (Headings)"/>
              </a:rPr>
              <a:t>tục</a:t>
            </a:r>
            <a:r>
              <a:rPr lang="en-US" sz="2400" dirty="0">
                <a:solidFill>
                  <a:srgbClr val="C00000"/>
                </a:solidFill>
                <a:latin typeface="Cambria (Headings)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Cambria (Headings)"/>
              </a:rPr>
              <a:t>có</a:t>
            </a:r>
            <a:r>
              <a:rPr lang="en-US" sz="2400" dirty="0">
                <a:solidFill>
                  <a:srgbClr val="C00000"/>
                </a:solidFill>
                <a:latin typeface="Cambria (Headings)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Cambria (Headings)"/>
              </a:rPr>
              <a:t>câu</a:t>
            </a:r>
            <a:r>
              <a:rPr lang="en-US" sz="2400" dirty="0">
                <a:solidFill>
                  <a:srgbClr val="C00000"/>
                </a:solidFill>
                <a:latin typeface="Cambria (Headings)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Cambria (Headings)"/>
              </a:rPr>
              <a:t>lệnh</a:t>
            </a:r>
            <a:r>
              <a:rPr lang="en-US" sz="2400" dirty="0">
                <a:solidFill>
                  <a:srgbClr val="C00000"/>
                </a:solidFill>
                <a:latin typeface="Cambria (Headings)"/>
              </a:rPr>
              <a:t> RETURN: </a:t>
            </a:r>
          </a:p>
          <a:p>
            <a:r>
              <a:rPr lang="en-US" sz="2400" dirty="0">
                <a:latin typeface="Cambria (Headings)"/>
              </a:rPr>
              <a:t>Declare @a </a:t>
            </a:r>
            <a:r>
              <a:rPr lang="en-US" sz="2400" dirty="0" err="1">
                <a:latin typeface="Cambria (Headings)"/>
              </a:rPr>
              <a:t>int</a:t>
            </a:r>
            <a:r>
              <a:rPr lang="en-US" sz="2400" dirty="0">
                <a:latin typeface="Cambria (Headings)"/>
              </a:rPr>
              <a:t> </a:t>
            </a:r>
          </a:p>
          <a:p>
            <a:r>
              <a:rPr lang="en-US" sz="2400" dirty="0">
                <a:latin typeface="Cambria (Headings)"/>
              </a:rPr>
              <a:t>Exec @a = </a:t>
            </a:r>
            <a:r>
              <a:rPr lang="en-US" sz="2400" dirty="0" err="1">
                <a:latin typeface="Cambria (Headings)"/>
              </a:rPr>
              <a:t>sp_vidu</a:t>
            </a:r>
            <a:r>
              <a:rPr lang="en-US" sz="2400" dirty="0">
                <a:latin typeface="Cambria (Headings)"/>
              </a:rPr>
              <a:t> </a:t>
            </a:r>
            <a:r>
              <a:rPr lang="en-US" sz="2400" dirty="0" err="1">
                <a:latin typeface="Cambria (Headings)"/>
              </a:rPr>
              <a:t>N‘Hà</a:t>
            </a:r>
            <a:r>
              <a:rPr lang="en-US" sz="2400" dirty="0">
                <a:latin typeface="Cambria (Headings)"/>
              </a:rPr>
              <a:t>’ </a:t>
            </a:r>
          </a:p>
          <a:p>
            <a:r>
              <a:rPr lang="en-US" sz="2400" dirty="0">
                <a:latin typeface="Cambria (Headings)"/>
              </a:rPr>
              <a:t>if @a=1</a:t>
            </a:r>
          </a:p>
          <a:p>
            <a:r>
              <a:rPr lang="en-US" sz="2400" dirty="0">
                <a:latin typeface="Cambria (Headings)"/>
              </a:rPr>
              <a:t>	print ‘</a:t>
            </a:r>
            <a:r>
              <a:rPr lang="en-US" sz="2400" dirty="0" err="1">
                <a:latin typeface="Cambria (Headings)"/>
              </a:rPr>
              <a:t>Có</a:t>
            </a:r>
            <a:r>
              <a:rPr lang="en-US" sz="2400" dirty="0">
                <a:latin typeface="Cambria (Headings)"/>
              </a:rPr>
              <a:t> </a:t>
            </a:r>
            <a:r>
              <a:rPr lang="en-US" sz="2400" dirty="0" err="1">
                <a:latin typeface="Cambria (Headings)"/>
              </a:rPr>
              <a:t>tìm</a:t>
            </a:r>
            <a:r>
              <a:rPr lang="en-US" sz="2400" dirty="0">
                <a:latin typeface="Cambria (Headings)"/>
              </a:rPr>
              <a:t> </a:t>
            </a:r>
            <a:r>
              <a:rPr lang="en-US" sz="2400" dirty="0" err="1">
                <a:latin typeface="Cambria (Headings)"/>
              </a:rPr>
              <a:t>thấy</a:t>
            </a:r>
            <a:r>
              <a:rPr lang="en-US" sz="2400" dirty="0">
                <a:latin typeface="Cambria (Headings)"/>
              </a:rPr>
              <a:t> </a:t>
            </a:r>
            <a:r>
              <a:rPr lang="en-US" sz="2400" dirty="0" err="1">
                <a:latin typeface="Cambria (Headings)"/>
              </a:rPr>
              <a:t>Hà</a:t>
            </a:r>
            <a:r>
              <a:rPr lang="en-US" sz="2400" dirty="0">
                <a:latin typeface="Cambria (Headings)"/>
              </a:rPr>
              <a:t>’</a:t>
            </a:r>
          </a:p>
          <a:p>
            <a:r>
              <a:rPr lang="en-US" sz="2400" dirty="0">
                <a:latin typeface="Cambria (Headings)"/>
              </a:rPr>
              <a:t>Else</a:t>
            </a:r>
          </a:p>
          <a:p>
            <a:r>
              <a:rPr lang="en-US" sz="2400" dirty="0">
                <a:latin typeface="Cambria (Headings)"/>
              </a:rPr>
              <a:t>	print ‘</a:t>
            </a:r>
            <a:r>
              <a:rPr lang="en-US" sz="2400" dirty="0" err="1">
                <a:latin typeface="Cambria (Headings)"/>
              </a:rPr>
              <a:t>Không</a:t>
            </a:r>
            <a:r>
              <a:rPr lang="en-US" sz="2400" dirty="0">
                <a:latin typeface="Cambria (Headings)"/>
              </a:rPr>
              <a:t> </a:t>
            </a:r>
            <a:r>
              <a:rPr lang="en-US" sz="2400" dirty="0" err="1">
                <a:latin typeface="Cambria (Headings)"/>
              </a:rPr>
              <a:t>có</a:t>
            </a:r>
            <a:r>
              <a:rPr lang="en-US" sz="2400" dirty="0">
                <a:latin typeface="Cambria (Headings)"/>
              </a:rPr>
              <a:t> </a:t>
            </a:r>
            <a:r>
              <a:rPr lang="en-US" sz="2400" dirty="0" err="1">
                <a:latin typeface="Cambria (Headings)"/>
              </a:rPr>
              <a:t>Hà</a:t>
            </a:r>
            <a:r>
              <a:rPr lang="en-US" sz="2400" dirty="0">
                <a:latin typeface="Cambria (Headings)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37672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467B-075B-4445-974B-03DC28F1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B1DA-7DEA-446D-998C-C400F22F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ambria (Headings)"/>
              </a:rPr>
              <a:t>Cú</a:t>
            </a:r>
            <a:r>
              <a:rPr lang="en-US" b="1" dirty="0">
                <a:latin typeface="Cambria (Headings)"/>
              </a:rPr>
              <a:t> </a:t>
            </a:r>
            <a:r>
              <a:rPr lang="en-US" b="1" dirty="0" err="1">
                <a:latin typeface="Cambria (Headings)"/>
              </a:rPr>
              <a:t>pháp</a:t>
            </a:r>
            <a:r>
              <a:rPr lang="en-US" b="1" dirty="0">
                <a:latin typeface="Cambria (Headings)"/>
              </a:rPr>
              <a:t>:</a:t>
            </a:r>
          </a:p>
          <a:p>
            <a:endParaRPr lang="en-US" dirty="0">
              <a:latin typeface="Cambria (Headings)"/>
            </a:endParaRPr>
          </a:p>
          <a:p>
            <a:pPr lvl="1">
              <a:buNone/>
            </a:pPr>
            <a:r>
              <a:rPr lang="en-US" sz="2800" dirty="0">
                <a:solidFill>
                  <a:srgbClr val="993300"/>
                </a:solidFill>
                <a:latin typeface="+mj-lt"/>
              </a:rPr>
              <a:t>	CREATE 	PROC 	</a:t>
            </a:r>
            <a:r>
              <a:rPr lang="en-US" sz="2800" dirty="0" err="1">
                <a:solidFill>
                  <a:srgbClr val="993300"/>
                </a:solidFill>
                <a:latin typeface="+mj-lt"/>
              </a:rPr>
              <a:t>Tên_thủ_tục</a:t>
            </a:r>
            <a:endParaRPr lang="en-US" sz="2800" dirty="0">
              <a:solidFill>
                <a:srgbClr val="993300"/>
              </a:solidFill>
              <a:latin typeface="+mj-lt"/>
            </a:endParaRPr>
          </a:p>
          <a:p>
            <a:pPr lvl="1">
              <a:buNone/>
            </a:pPr>
            <a:r>
              <a:rPr lang="en-US" sz="2800" dirty="0">
                <a:solidFill>
                  <a:srgbClr val="993300"/>
                </a:solidFill>
                <a:latin typeface="+mj-lt"/>
              </a:rPr>
              <a:t>			@</a:t>
            </a:r>
            <a:r>
              <a:rPr lang="en-US" sz="2800" dirty="0" err="1">
                <a:solidFill>
                  <a:srgbClr val="993300"/>
                </a:solidFill>
                <a:latin typeface="+mj-lt"/>
              </a:rPr>
              <a:t>Tên_tham_số</a:t>
            </a:r>
            <a:r>
              <a:rPr lang="en-US" sz="2800" dirty="0">
                <a:solidFill>
                  <a:srgbClr val="993300"/>
                </a:solidFill>
                <a:latin typeface="+mj-lt"/>
              </a:rPr>
              <a:t> 	 </a:t>
            </a:r>
            <a:r>
              <a:rPr lang="en-US" sz="2800" dirty="0" err="1">
                <a:solidFill>
                  <a:srgbClr val="33CC33"/>
                </a:solidFill>
                <a:latin typeface="+mj-lt"/>
              </a:rPr>
              <a:t>kiểu_dữ_liệu</a:t>
            </a:r>
            <a:r>
              <a:rPr lang="en-US" sz="2800" dirty="0">
                <a:solidFill>
                  <a:srgbClr val="993300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+mj-lt"/>
              </a:rPr>
              <a:t>OUTPUT</a:t>
            </a:r>
            <a:r>
              <a:rPr lang="en-US" sz="2800" dirty="0">
                <a:solidFill>
                  <a:srgbClr val="993300"/>
                </a:solidFill>
                <a:latin typeface="+mj-lt"/>
              </a:rPr>
              <a:t> [,…]</a:t>
            </a:r>
          </a:p>
          <a:p>
            <a:pPr lvl="1">
              <a:buNone/>
            </a:pPr>
            <a:r>
              <a:rPr lang="en-US" sz="2800" dirty="0">
                <a:solidFill>
                  <a:srgbClr val="993300"/>
                </a:solidFill>
                <a:latin typeface="+mj-lt"/>
              </a:rPr>
              <a:t>	AS</a:t>
            </a:r>
          </a:p>
          <a:p>
            <a:pPr lvl="1">
              <a:buNone/>
            </a:pPr>
            <a:r>
              <a:rPr lang="en-US" sz="2800" dirty="0">
                <a:solidFill>
                  <a:srgbClr val="993300"/>
                </a:solidFill>
                <a:latin typeface="+mj-lt"/>
              </a:rPr>
              <a:t>			[Declare	</a:t>
            </a:r>
            <a:r>
              <a:rPr lang="en-US" sz="2800" dirty="0" err="1">
                <a:solidFill>
                  <a:srgbClr val="993300"/>
                </a:solidFill>
                <a:latin typeface="+mj-lt"/>
              </a:rPr>
              <a:t>Biến</a:t>
            </a:r>
            <a:r>
              <a:rPr lang="en-US" sz="2800" dirty="0">
                <a:solidFill>
                  <a:srgbClr val="993300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993300"/>
                </a:solidFill>
                <a:latin typeface="+mj-lt"/>
              </a:rPr>
              <a:t>cục</a:t>
            </a:r>
            <a:r>
              <a:rPr lang="en-US" sz="2800" dirty="0">
                <a:solidFill>
                  <a:srgbClr val="993300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993300"/>
                </a:solidFill>
                <a:latin typeface="+mj-lt"/>
              </a:rPr>
              <a:t>bộ</a:t>
            </a:r>
            <a:r>
              <a:rPr lang="en-US" sz="2800" dirty="0">
                <a:solidFill>
                  <a:srgbClr val="993300"/>
                </a:solidFill>
                <a:latin typeface="+mj-lt"/>
              </a:rPr>
              <a:t>]</a:t>
            </a:r>
          </a:p>
          <a:p>
            <a:pPr lvl="1">
              <a:buNone/>
            </a:pPr>
            <a:r>
              <a:rPr lang="en-US" sz="2800" dirty="0">
                <a:solidFill>
                  <a:srgbClr val="993300"/>
                </a:solidFill>
                <a:latin typeface="+mj-lt"/>
              </a:rPr>
              <a:t>			</a:t>
            </a:r>
            <a:r>
              <a:rPr lang="en-US" sz="2800" dirty="0" err="1">
                <a:solidFill>
                  <a:srgbClr val="993300"/>
                </a:solidFill>
                <a:latin typeface="+mj-lt"/>
              </a:rPr>
              <a:t>Các_lệnh</a:t>
            </a:r>
            <a:endParaRPr lang="en-US" sz="2800" dirty="0">
              <a:solidFill>
                <a:srgbClr val="993300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4E2D5-2083-41D0-AB26-294AA859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48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467B-075B-4445-974B-03DC28F1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4E2D5-2083-41D0-AB26-294AA859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AF03FF-39CB-4AF3-9227-503F72A55B97}"/>
              </a:ext>
            </a:extLst>
          </p:cNvPr>
          <p:cNvSpPr/>
          <p:nvPr/>
        </p:nvSpPr>
        <p:spPr>
          <a:xfrm>
            <a:off x="1872900" y="1293394"/>
            <a:ext cx="7973961" cy="3108543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CREATE PROC </a:t>
            </a:r>
            <a:r>
              <a:rPr lang="en-US" sz="2800" dirty="0">
                <a:solidFill>
                  <a:srgbClr val="C00000"/>
                </a:solidFill>
              </a:rPr>
              <a:t>Chia</a:t>
            </a:r>
            <a:r>
              <a:rPr lang="en-US" sz="2800" dirty="0"/>
              <a:t> @</a:t>
            </a:r>
            <a:r>
              <a:rPr lang="en-US" sz="2800" dirty="0" err="1"/>
              <a:t>sobichia</a:t>
            </a:r>
            <a:r>
              <a:rPr lang="en-US" sz="2800" dirty="0"/>
              <a:t> real,@</a:t>
            </a:r>
            <a:r>
              <a:rPr lang="en-US" sz="2800" dirty="0" err="1"/>
              <a:t>sochia</a:t>
            </a:r>
            <a:r>
              <a:rPr lang="en-US" sz="2800" dirty="0"/>
              <a:t> real, </a:t>
            </a:r>
          </a:p>
          <a:p>
            <a:r>
              <a:rPr lang="en-US" sz="2800" dirty="0"/>
              <a:t>		@</a:t>
            </a:r>
            <a:r>
              <a:rPr lang="en-US" sz="2800" dirty="0" err="1"/>
              <a:t>ketqua</a:t>
            </a:r>
            <a:r>
              <a:rPr lang="en-US" sz="2800" dirty="0"/>
              <a:t> real </a:t>
            </a:r>
            <a:r>
              <a:rPr lang="en-US" sz="2800" dirty="0">
                <a:solidFill>
                  <a:srgbClr val="0070C0"/>
                </a:solidFill>
              </a:rPr>
              <a:t>OUTPUT </a:t>
            </a:r>
          </a:p>
          <a:p>
            <a:r>
              <a:rPr lang="en-US" sz="2800" dirty="0"/>
              <a:t>AS </a:t>
            </a:r>
          </a:p>
          <a:p>
            <a:r>
              <a:rPr lang="en-US" sz="2800" dirty="0"/>
              <a:t>	IF (@</a:t>
            </a:r>
            <a:r>
              <a:rPr lang="en-US" sz="2800" dirty="0" err="1"/>
              <a:t>sochia</a:t>
            </a:r>
            <a:r>
              <a:rPr lang="en-US" sz="2800" dirty="0"/>
              <a:t> =0) </a:t>
            </a:r>
          </a:p>
          <a:p>
            <a:r>
              <a:rPr lang="en-US" sz="2800" dirty="0"/>
              <a:t>		Print ‘</a:t>
            </a:r>
            <a:r>
              <a:rPr lang="en-US" sz="2800" dirty="0" err="1"/>
              <a:t>Lỗi</a:t>
            </a:r>
            <a:r>
              <a:rPr lang="en-US" sz="2800" dirty="0"/>
              <a:t> chia </a:t>
            </a:r>
            <a:r>
              <a:rPr lang="en-US" sz="2800" dirty="0" err="1"/>
              <a:t>cho</a:t>
            </a:r>
            <a:r>
              <a:rPr lang="en-US" sz="2800" dirty="0"/>
              <a:t> 0’ </a:t>
            </a:r>
          </a:p>
          <a:p>
            <a:r>
              <a:rPr lang="en-US" sz="2800" dirty="0"/>
              <a:t>	ELSE </a:t>
            </a:r>
          </a:p>
          <a:p>
            <a:r>
              <a:rPr lang="en-US" sz="2800" dirty="0"/>
              <a:t>		SELECT @</a:t>
            </a:r>
            <a:r>
              <a:rPr lang="en-US" sz="2800" dirty="0" err="1"/>
              <a:t>ketqua</a:t>
            </a:r>
            <a:r>
              <a:rPr lang="en-US" sz="2800" dirty="0"/>
              <a:t> = @</a:t>
            </a:r>
            <a:r>
              <a:rPr lang="en-US" sz="2800" dirty="0" err="1"/>
              <a:t>sobichia</a:t>
            </a:r>
            <a:r>
              <a:rPr lang="en-US" sz="2800" dirty="0"/>
              <a:t> / @</a:t>
            </a:r>
            <a:r>
              <a:rPr lang="en-US" sz="2800" dirty="0" err="1"/>
              <a:t>sochia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A75421-C73D-4591-95F0-7EB05202701C}"/>
              </a:ext>
            </a:extLst>
          </p:cNvPr>
          <p:cNvSpPr/>
          <p:nvPr/>
        </p:nvSpPr>
        <p:spPr>
          <a:xfrm>
            <a:off x="1794388" y="4328376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ambria (Headings)"/>
              </a:rPr>
              <a:t>Thực</a:t>
            </a:r>
            <a:r>
              <a:rPr lang="en-US" sz="2400" b="1" dirty="0">
                <a:solidFill>
                  <a:srgbClr val="C00000"/>
                </a:solidFill>
                <a:latin typeface="Cambria (Headings)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ambria (Headings)"/>
              </a:rPr>
              <a:t>thi</a:t>
            </a:r>
            <a:r>
              <a:rPr lang="en-US" sz="2400" b="1" dirty="0">
                <a:solidFill>
                  <a:srgbClr val="C00000"/>
                </a:solidFill>
                <a:latin typeface="Cambria (Headings)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ambria (Headings)"/>
              </a:rPr>
              <a:t>thủ</a:t>
            </a:r>
            <a:r>
              <a:rPr lang="en-US" sz="2400" b="1" dirty="0">
                <a:solidFill>
                  <a:srgbClr val="C00000"/>
                </a:solidFill>
                <a:latin typeface="Cambria (Headings)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ambria (Headings)"/>
              </a:rPr>
              <a:t>tục</a:t>
            </a:r>
            <a:r>
              <a:rPr lang="en-US" sz="2400" b="1" dirty="0">
                <a:solidFill>
                  <a:srgbClr val="C00000"/>
                </a:solidFill>
                <a:latin typeface="Cambria (Headings)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 (Headings)"/>
              </a:rPr>
              <a:t>DECLARE </a:t>
            </a:r>
            <a:r>
              <a:rPr lang="en-US" sz="2400">
                <a:latin typeface="Cambria (Headings)"/>
              </a:rPr>
              <a:t>@kq </a:t>
            </a:r>
            <a:r>
              <a:rPr lang="en-US" sz="2400" dirty="0">
                <a:latin typeface="Cambria (Headings)"/>
              </a:rPr>
              <a:t>real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 (Headings)"/>
              </a:rPr>
              <a:t>EXEC Chia 100, 2, </a:t>
            </a:r>
            <a:r>
              <a:rPr lang="en-US" sz="2400">
                <a:latin typeface="Cambria (Headings)"/>
              </a:rPr>
              <a:t>@kq </a:t>
            </a:r>
            <a:r>
              <a:rPr lang="en-US" sz="2400" dirty="0">
                <a:solidFill>
                  <a:srgbClr val="0070C0"/>
                </a:solidFill>
                <a:latin typeface="Cambria (Headings)"/>
              </a:rPr>
              <a:t>OUTPUT</a:t>
            </a:r>
            <a:r>
              <a:rPr lang="en-US" sz="2400" dirty="0">
                <a:latin typeface="Cambria (Headings)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 (Headings)"/>
              </a:rPr>
              <a:t>SELECT </a:t>
            </a:r>
            <a:r>
              <a:rPr lang="en-US" sz="2400">
                <a:latin typeface="Cambria (Headings)"/>
              </a:rPr>
              <a:t>@kq</a:t>
            </a:r>
            <a:endParaRPr lang="en-US" sz="2400" dirty="0">
              <a:latin typeface="Cambria (Headings)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8681F9-C41E-49A9-AB57-F5CC7BB01C94}"/>
                  </a:ext>
                </a:extLst>
              </p14:cNvPr>
              <p14:cNvContentPartPr/>
              <p14:nvPr/>
            </p14:nvContentPartPr>
            <p14:xfrm>
              <a:off x="-576187" y="3744602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8681F9-C41E-49A9-AB57-F5CC7BB01C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85187" y="373560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91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CB0A-09D6-DE7A-EFEE-805B36F3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E0453-1A03-F4C1-ABA0-83A68621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  <a:p>
            <a:r>
              <a:rPr lang="en-US" dirty="0"/>
              <a:t>Con </a:t>
            </a:r>
            <a:r>
              <a:rPr lang="en-US" dirty="0" err="1"/>
              <a:t>trỏ</a:t>
            </a:r>
            <a:endParaRPr lang="en-US" dirty="0"/>
          </a:p>
          <a:p>
            <a:r>
              <a:rPr lang="en-US" dirty="0" err="1"/>
              <a:t>Hàm</a:t>
            </a:r>
            <a:endParaRPr lang="en-US" dirty="0"/>
          </a:p>
          <a:p>
            <a:r>
              <a:rPr lang="en-US" dirty="0"/>
              <a:t>Trigger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04D43-260C-79F6-F400-8C57010B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81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3B59-348C-4ED4-A5DC-4672077E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5FF2-3841-4AC6-A23E-520A872B0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350"/>
            <a:ext cx="10515600" cy="897405"/>
          </a:xfrm>
        </p:spPr>
        <p:txBody>
          <a:bodyPr>
            <a:normAutofit/>
          </a:bodyPr>
          <a:lstStyle/>
          <a:p>
            <a:r>
              <a:rPr lang="vi-VN" sz="2800" dirty="0" err="1">
                <a:latin typeface="Cambria (Headings)"/>
              </a:rPr>
              <a:t>Tạo</a:t>
            </a:r>
            <a:r>
              <a:rPr lang="vi-VN" sz="2800" dirty="0">
                <a:latin typeface="Cambria (Headings)"/>
              </a:rPr>
              <a:t> </a:t>
            </a:r>
            <a:r>
              <a:rPr lang="vi-VN" sz="2800" dirty="0" err="1">
                <a:latin typeface="Cambria (Headings)"/>
              </a:rPr>
              <a:t>thủ</a:t>
            </a:r>
            <a:r>
              <a:rPr lang="vi-VN" sz="2800" dirty="0">
                <a:latin typeface="Cambria (Headings)"/>
              </a:rPr>
              <a:t> </a:t>
            </a:r>
            <a:r>
              <a:rPr lang="vi-VN" sz="2800" dirty="0" err="1">
                <a:latin typeface="Cambria (Headings)"/>
              </a:rPr>
              <a:t>tục</a:t>
            </a:r>
            <a:r>
              <a:rPr lang="vi-VN" sz="2800" dirty="0">
                <a:latin typeface="Cambria (Headings)"/>
              </a:rPr>
              <a:t> </a:t>
            </a:r>
            <a:r>
              <a:rPr lang="vi-VN" sz="2800" dirty="0" err="1">
                <a:latin typeface="Cambria (Headings)"/>
              </a:rPr>
              <a:t>với</a:t>
            </a:r>
            <a:r>
              <a:rPr lang="vi-VN" sz="2800" dirty="0">
                <a:latin typeface="Cambria (Headings)"/>
              </a:rPr>
              <a:t> tham </a:t>
            </a:r>
            <a:r>
              <a:rPr lang="vi-VN" sz="2800" dirty="0" err="1">
                <a:latin typeface="Cambria (Headings)"/>
              </a:rPr>
              <a:t>số</a:t>
            </a:r>
            <a:r>
              <a:rPr lang="vi-VN" sz="2800" dirty="0">
                <a:latin typeface="Cambria (Headings)"/>
              </a:rPr>
              <a:t> </a:t>
            </a:r>
            <a:r>
              <a:rPr lang="vi-VN" sz="2800" dirty="0" err="1">
                <a:latin typeface="Cambria (Headings)"/>
              </a:rPr>
              <a:t>đầu</a:t>
            </a:r>
            <a:r>
              <a:rPr lang="vi-VN" sz="2800" dirty="0">
                <a:latin typeface="Cambria (Headings)"/>
              </a:rPr>
              <a:t> ra </a:t>
            </a:r>
            <a:r>
              <a:rPr lang="vi-VN" sz="2800" dirty="0" err="1">
                <a:latin typeface="Cambria (Headings)"/>
              </a:rPr>
              <a:t>là</a:t>
            </a:r>
            <a:r>
              <a:rPr lang="vi-VN" sz="2800" dirty="0">
                <a:latin typeface="Cambria (Headings)"/>
              </a:rPr>
              <a:t> lương nhân viên </a:t>
            </a:r>
            <a:r>
              <a:rPr lang="vi-VN" sz="2800" dirty="0" err="1">
                <a:latin typeface="Cambria (Headings)"/>
              </a:rPr>
              <a:t>với</a:t>
            </a:r>
            <a:r>
              <a:rPr lang="vi-VN" sz="2800" dirty="0">
                <a:latin typeface="Cambria (Headings)"/>
              </a:rPr>
              <a:t> tham </a:t>
            </a:r>
            <a:r>
              <a:rPr lang="vi-VN" sz="2800" dirty="0" err="1">
                <a:latin typeface="Cambria (Headings)"/>
              </a:rPr>
              <a:t>số</a:t>
            </a:r>
            <a:r>
              <a:rPr lang="vi-VN" sz="2800" dirty="0">
                <a:latin typeface="Cambria (Headings)"/>
              </a:rPr>
              <a:t> </a:t>
            </a:r>
            <a:r>
              <a:rPr lang="vi-VN" sz="2800" dirty="0" err="1">
                <a:latin typeface="Cambria (Headings)"/>
              </a:rPr>
              <a:t>đầu</a:t>
            </a:r>
            <a:r>
              <a:rPr lang="vi-VN" sz="2800" dirty="0">
                <a:latin typeface="Cambria (Headings)"/>
              </a:rPr>
              <a:t> </a:t>
            </a:r>
            <a:r>
              <a:rPr lang="vi-VN" sz="2800" dirty="0" err="1">
                <a:latin typeface="Cambria (Headings)"/>
              </a:rPr>
              <a:t>vào</a:t>
            </a:r>
            <a:r>
              <a:rPr lang="vi-VN" sz="2800" dirty="0">
                <a:latin typeface="Cambria (Headings)"/>
              </a:rPr>
              <a:t> </a:t>
            </a:r>
            <a:r>
              <a:rPr lang="vi-VN" sz="2800" dirty="0" err="1">
                <a:latin typeface="Cambria (Headings)"/>
              </a:rPr>
              <a:t>là</a:t>
            </a:r>
            <a:r>
              <a:rPr lang="vi-VN" sz="2800" dirty="0">
                <a:latin typeface="Cambria (Headings)"/>
              </a:rPr>
              <a:t> </a:t>
            </a:r>
            <a:r>
              <a:rPr lang="vi-VN" sz="2800" dirty="0" err="1">
                <a:latin typeface="Cambria (Headings)"/>
              </a:rPr>
              <a:t>mã</a:t>
            </a:r>
            <a:r>
              <a:rPr lang="vi-VN" sz="2800" dirty="0">
                <a:latin typeface="Cambria (Headings)"/>
              </a:rPr>
              <a:t> nhân viên</a:t>
            </a:r>
            <a:endParaRPr lang="en-US" sz="2800" dirty="0">
              <a:latin typeface="Cambria (Headings)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5BC6C-9F41-47A2-99BD-FD97BA9A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2CB10-CD29-493D-9FEC-6A63D1520DBC}"/>
              </a:ext>
            </a:extLst>
          </p:cNvPr>
          <p:cNvSpPr/>
          <p:nvPr/>
        </p:nvSpPr>
        <p:spPr>
          <a:xfrm>
            <a:off x="2374491" y="2178296"/>
            <a:ext cx="7226710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CREATE PROC </a:t>
            </a:r>
            <a:r>
              <a:rPr lang="en-US" sz="2400" dirty="0">
                <a:solidFill>
                  <a:srgbClr val="C00000"/>
                </a:solidFill>
              </a:rPr>
              <a:t>salary</a:t>
            </a:r>
            <a:r>
              <a:rPr lang="en-US" sz="2400" dirty="0"/>
              <a:t> (@</a:t>
            </a:r>
            <a:r>
              <a:rPr lang="en-US" sz="2400" dirty="0" err="1"/>
              <a:t>idemp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, @salary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OUTPUT</a:t>
            </a:r>
            <a:r>
              <a:rPr lang="en-US" sz="2400" dirty="0"/>
              <a:t>) </a:t>
            </a:r>
          </a:p>
          <a:p>
            <a:r>
              <a:rPr lang="en-US" sz="2400" dirty="0"/>
              <a:t>AS </a:t>
            </a:r>
          </a:p>
          <a:p>
            <a:r>
              <a:rPr lang="en-US" sz="2400" dirty="0"/>
              <a:t>	SELECT @salary=Luong </a:t>
            </a:r>
          </a:p>
          <a:p>
            <a:r>
              <a:rPr lang="en-US" sz="2400" dirty="0"/>
              <a:t>	FROM </a:t>
            </a:r>
            <a:r>
              <a:rPr lang="en-US" sz="2400" dirty="0" err="1"/>
              <a:t>NhanVien</a:t>
            </a:r>
            <a:r>
              <a:rPr lang="en-US" sz="2400" dirty="0"/>
              <a:t> </a:t>
            </a:r>
          </a:p>
          <a:p>
            <a:r>
              <a:rPr lang="en-US" sz="2400" dirty="0"/>
              <a:t>	WHERE </a:t>
            </a:r>
            <a:r>
              <a:rPr lang="en-US" sz="2400" dirty="0" err="1"/>
              <a:t>MaNV</a:t>
            </a:r>
            <a:r>
              <a:rPr lang="en-US" sz="2400" dirty="0"/>
              <a:t>=@</a:t>
            </a:r>
            <a:r>
              <a:rPr lang="en-US" sz="2400" dirty="0" err="1"/>
              <a:t>idemp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783AF-8714-4E84-BED1-942D02F5F00D}"/>
              </a:ext>
            </a:extLst>
          </p:cNvPr>
          <p:cNvSpPr/>
          <p:nvPr/>
        </p:nvSpPr>
        <p:spPr>
          <a:xfrm>
            <a:off x="2303204" y="4023975"/>
            <a:ext cx="93934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C00000"/>
                </a:solidFill>
                <a:latin typeface="Cambria (Headings)"/>
              </a:rPr>
              <a:t>Thực</a:t>
            </a:r>
            <a:r>
              <a:rPr lang="en-US" sz="2400" dirty="0">
                <a:solidFill>
                  <a:srgbClr val="C00000"/>
                </a:solidFill>
                <a:latin typeface="Cambria (Headings)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Cambria (Headings)"/>
              </a:rPr>
              <a:t>thi</a:t>
            </a:r>
            <a:r>
              <a:rPr lang="en-US" sz="2400" dirty="0">
                <a:solidFill>
                  <a:srgbClr val="C00000"/>
                </a:solidFill>
                <a:latin typeface="Cambria (Headings)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 (Headings)"/>
              </a:rPr>
              <a:t>DECLARE @salary </a:t>
            </a:r>
            <a:r>
              <a:rPr lang="en-US" sz="2400" dirty="0" err="1">
                <a:latin typeface="Cambria (Headings)"/>
              </a:rPr>
              <a:t>int</a:t>
            </a:r>
            <a:r>
              <a:rPr lang="en-US" sz="2400" dirty="0">
                <a:latin typeface="Cambria (Headings)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 (Headings)"/>
              </a:rPr>
              <a:t>EXEC salary 5, @salary=@salary </a:t>
            </a:r>
            <a:r>
              <a:rPr lang="en-US" sz="2400" dirty="0">
                <a:solidFill>
                  <a:srgbClr val="0070C0"/>
                </a:solidFill>
                <a:latin typeface="Cambria (Headings)"/>
              </a:rPr>
              <a:t>OUTPUT</a:t>
            </a:r>
            <a:r>
              <a:rPr lang="en-US" sz="2400" dirty="0">
                <a:latin typeface="Cambria (Headings)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 (Headings)"/>
              </a:rPr>
              <a:t>PRINT ‘</a:t>
            </a:r>
            <a:r>
              <a:rPr lang="en-US" sz="2400" dirty="0" err="1">
                <a:latin typeface="Cambria (Headings)"/>
              </a:rPr>
              <a:t>Lương</a:t>
            </a:r>
            <a:r>
              <a:rPr lang="en-US" sz="2400" dirty="0">
                <a:latin typeface="Cambria (Headings)"/>
              </a:rPr>
              <a:t> </a:t>
            </a:r>
            <a:r>
              <a:rPr lang="en-US" sz="2400" dirty="0" err="1">
                <a:latin typeface="Cambria (Headings)"/>
              </a:rPr>
              <a:t>nhân</a:t>
            </a:r>
            <a:r>
              <a:rPr lang="en-US" sz="2400" dirty="0">
                <a:latin typeface="Cambria (Headings)"/>
              </a:rPr>
              <a:t> </a:t>
            </a:r>
            <a:r>
              <a:rPr lang="en-US" sz="2400" dirty="0" err="1">
                <a:latin typeface="Cambria (Headings)"/>
              </a:rPr>
              <a:t>viên</a:t>
            </a:r>
            <a:r>
              <a:rPr lang="en-US" sz="2400" dirty="0">
                <a:latin typeface="Cambria (Headings)"/>
              </a:rPr>
              <a:t>:’+CAST(@salary AS VARCHAR(10))+’$’</a:t>
            </a:r>
          </a:p>
        </p:txBody>
      </p:sp>
    </p:spTree>
    <p:extLst>
      <p:ext uri="{BB962C8B-B14F-4D97-AF65-F5344CB8AC3E}">
        <p14:creationId xmlns:p14="http://schemas.microsoft.com/office/powerpoint/2010/main" val="103650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3B59-348C-4ED4-A5DC-4672077E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5FF2-3841-4AC6-A23E-520A872B0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81" y="1258866"/>
            <a:ext cx="11476848" cy="897405"/>
          </a:xfrm>
        </p:spPr>
        <p:txBody>
          <a:bodyPr>
            <a:normAutofit/>
          </a:bodyPr>
          <a:lstStyle/>
          <a:p>
            <a:r>
              <a:rPr lang="vi-VN" sz="2800" dirty="0">
                <a:latin typeface="Cambria (Headings)"/>
              </a:rPr>
              <a:t>Cho </a:t>
            </a:r>
            <a:r>
              <a:rPr lang="vi-VN" sz="2800" dirty="0" err="1">
                <a:latin typeface="Cambria (Headings)"/>
              </a:rPr>
              <a:t>biết</a:t>
            </a:r>
            <a:r>
              <a:rPr lang="vi-VN" sz="2800" dirty="0">
                <a:latin typeface="Cambria (Headings)"/>
              </a:rPr>
              <a:t> </a:t>
            </a:r>
            <a:r>
              <a:rPr lang="vi-VN" sz="2800" dirty="0" err="1">
                <a:latin typeface="Cambria (Headings)"/>
              </a:rPr>
              <a:t>tổng</a:t>
            </a:r>
            <a:r>
              <a:rPr lang="vi-VN" sz="2800" dirty="0">
                <a:latin typeface="Cambria (Headings)"/>
              </a:rPr>
              <a:t> lương </a:t>
            </a:r>
            <a:r>
              <a:rPr lang="vi-VN" sz="2800" dirty="0" err="1">
                <a:latin typeface="Cambria (Headings)"/>
              </a:rPr>
              <a:t>của</a:t>
            </a:r>
            <a:r>
              <a:rPr lang="vi-VN" sz="2800" dirty="0">
                <a:latin typeface="Cambria (Headings)"/>
              </a:rPr>
              <a:t> nhân viên </a:t>
            </a:r>
            <a:r>
              <a:rPr lang="vi-VN" sz="2800" dirty="0" err="1">
                <a:latin typeface="Cambria (Headings)"/>
              </a:rPr>
              <a:t>với</a:t>
            </a:r>
            <a:r>
              <a:rPr lang="vi-VN" sz="2800" dirty="0">
                <a:latin typeface="Cambria (Headings)"/>
              </a:rPr>
              <a:t> tham </a:t>
            </a:r>
            <a:r>
              <a:rPr lang="vi-VN" sz="2800" dirty="0" err="1">
                <a:latin typeface="Cambria (Headings)"/>
              </a:rPr>
              <a:t>số</a:t>
            </a:r>
            <a:r>
              <a:rPr lang="vi-VN" sz="2800" dirty="0">
                <a:latin typeface="Cambria (Headings)"/>
              </a:rPr>
              <a:t> </a:t>
            </a:r>
            <a:r>
              <a:rPr lang="vi-VN" sz="2800" dirty="0" err="1">
                <a:latin typeface="Cambria (Headings)"/>
              </a:rPr>
              <a:t>đầu</a:t>
            </a:r>
            <a:r>
              <a:rPr lang="vi-VN" sz="2800" dirty="0">
                <a:latin typeface="Cambria (Headings)"/>
              </a:rPr>
              <a:t> </a:t>
            </a:r>
            <a:r>
              <a:rPr lang="vi-VN" sz="2800" dirty="0" err="1">
                <a:latin typeface="Cambria (Headings)"/>
              </a:rPr>
              <a:t>vào</a:t>
            </a:r>
            <a:r>
              <a:rPr lang="vi-VN" sz="2800" dirty="0">
                <a:latin typeface="Cambria (Headings)"/>
              </a:rPr>
              <a:t> </a:t>
            </a:r>
            <a:r>
              <a:rPr lang="vi-VN" sz="2800" dirty="0" err="1">
                <a:latin typeface="Cambria (Headings)"/>
              </a:rPr>
              <a:t>là</a:t>
            </a:r>
            <a:r>
              <a:rPr lang="vi-VN" sz="2800" dirty="0">
                <a:latin typeface="Cambria (Headings)"/>
              </a:rPr>
              <a:t> </a:t>
            </a:r>
            <a:r>
              <a:rPr lang="vi-VN" sz="2800" dirty="0" err="1">
                <a:latin typeface="Cambria (Headings)"/>
              </a:rPr>
              <a:t>mã</a:t>
            </a:r>
            <a:r>
              <a:rPr lang="vi-VN" sz="2800" dirty="0">
                <a:latin typeface="Cambria (Headings)"/>
              </a:rPr>
              <a:t> </a:t>
            </a:r>
            <a:r>
              <a:rPr lang="vi-VN" sz="2800" dirty="0" err="1">
                <a:latin typeface="Cambria (Headings)"/>
              </a:rPr>
              <a:t>phòng</a:t>
            </a:r>
            <a:r>
              <a:rPr lang="vi-VN" sz="2800" dirty="0">
                <a:latin typeface="Cambria (Headings)"/>
              </a:rPr>
              <a:t> ba</a:t>
            </a:r>
            <a:r>
              <a:rPr lang="en-US" sz="2800" dirty="0">
                <a:latin typeface="Cambria (Headings)"/>
              </a:rPr>
              <a:t>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5BC6C-9F41-47A2-99BD-FD97BA9A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D575E-17AA-4E1E-9D20-D832D7848D33}"/>
              </a:ext>
            </a:extLst>
          </p:cNvPr>
          <p:cNvSpPr/>
          <p:nvPr/>
        </p:nvSpPr>
        <p:spPr>
          <a:xfrm>
            <a:off x="1685751" y="1707568"/>
            <a:ext cx="10320256" cy="452431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CREATE PROC </a:t>
            </a:r>
            <a:r>
              <a:rPr lang="en-US" sz="2400" dirty="0" err="1">
                <a:solidFill>
                  <a:srgbClr val="C00000"/>
                </a:solidFill>
              </a:rPr>
              <a:t>sum_salary</a:t>
            </a:r>
            <a:r>
              <a:rPr lang="en-US" sz="2400" dirty="0"/>
              <a:t> (@</a:t>
            </a:r>
            <a:r>
              <a:rPr lang="en-US" sz="2400" dirty="0" err="1"/>
              <a:t>deptid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, @</a:t>
            </a:r>
            <a:r>
              <a:rPr lang="en-US" sz="2400" dirty="0" err="1"/>
              <a:t>sumsalary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OUTPUT</a:t>
            </a:r>
            <a:r>
              <a:rPr lang="en-US" sz="2400" dirty="0"/>
              <a:t>) </a:t>
            </a:r>
          </a:p>
          <a:p>
            <a:r>
              <a:rPr lang="en-US" sz="2400" dirty="0"/>
              <a:t>AS </a:t>
            </a:r>
          </a:p>
          <a:p>
            <a:r>
              <a:rPr lang="en-US" sz="2400" dirty="0"/>
              <a:t>	BEGIN </a:t>
            </a:r>
          </a:p>
          <a:p>
            <a:r>
              <a:rPr lang="en-US" sz="2400" dirty="0"/>
              <a:t>		If NOT EXISTS (SELECT * FROM </a:t>
            </a:r>
            <a:r>
              <a:rPr lang="en-US" sz="2400" dirty="0" err="1"/>
              <a:t>NhanVien</a:t>
            </a:r>
            <a:r>
              <a:rPr lang="en-US" sz="2400" dirty="0"/>
              <a:t> WHERE </a:t>
            </a:r>
            <a:r>
              <a:rPr lang="en-US" sz="2400" dirty="0" err="1"/>
              <a:t>MaPB</a:t>
            </a:r>
            <a:r>
              <a:rPr lang="en-US" sz="2400" dirty="0"/>
              <a:t>=@</a:t>
            </a:r>
            <a:r>
              <a:rPr lang="en-US" sz="2400" dirty="0" err="1"/>
              <a:t>deptid</a:t>
            </a:r>
            <a:r>
              <a:rPr lang="en-US" sz="2400" dirty="0"/>
              <a:t>) </a:t>
            </a:r>
          </a:p>
          <a:p>
            <a:r>
              <a:rPr lang="en-US" sz="2400" dirty="0"/>
              <a:t>			RETURN 1 </a:t>
            </a:r>
          </a:p>
          <a:p>
            <a:r>
              <a:rPr lang="en-US" sz="2400" dirty="0"/>
              <a:t>		SELECT @</a:t>
            </a:r>
            <a:r>
              <a:rPr lang="en-US" sz="2400" dirty="0" err="1"/>
              <a:t>sumsalary</a:t>
            </a:r>
            <a:r>
              <a:rPr lang="en-US" sz="2400" dirty="0"/>
              <a:t>=SUM(Luong) </a:t>
            </a:r>
          </a:p>
          <a:p>
            <a:r>
              <a:rPr lang="en-US" sz="2400" dirty="0"/>
              <a:t>		FROM </a:t>
            </a:r>
            <a:r>
              <a:rPr lang="en-US" sz="2400" dirty="0" err="1"/>
              <a:t>NhanVien</a:t>
            </a:r>
            <a:r>
              <a:rPr lang="en-US" sz="2400" dirty="0"/>
              <a:t> </a:t>
            </a:r>
          </a:p>
          <a:p>
            <a:r>
              <a:rPr lang="en-US" sz="2400" dirty="0"/>
              <a:t>		WHERE </a:t>
            </a:r>
            <a:r>
              <a:rPr lang="en-US" sz="2400" dirty="0" err="1"/>
              <a:t>MaPB</a:t>
            </a:r>
            <a:r>
              <a:rPr lang="en-US" sz="2400" dirty="0"/>
              <a:t>=@</a:t>
            </a:r>
            <a:r>
              <a:rPr lang="en-US" sz="2400" dirty="0" err="1"/>
              <a:t>deptid</a:t>
            </a:r>
            <a:r>
              <a:rPr lang="en-US" sz="2400" dirty="0"/>
              <a:t> </a:t>
            </a:r>
          </a:p>
          <a:p>
            <a:r>
              <a:rPr lang="en-US" sz="2400" dirty="0"/>
              <a:t>			RETURN </a:t>
            </a:r>
          </a:p>
          <a:p>
            <a:r>
              <a:rPr lang="en-US" sz="2400" dirty="0"/>
              <a:t>		If @</a:t>
            </a:r>
            <a:r>
              <a:rPr lang="en-US" sz="2400" dirty="0" err="1"/>
              <a:t>sumsalary</a:t>
            </a:r>
            <a:r>
              <a:rPr lang="en-US" sz="2400" dirty="0"/>
              <a:t> IS NULL </a:t>
            </a:r>
          </a:p>
          <a:p>
            <a:r>
              <a:rPr lang="en-US" sz="2400" dirty="0"/>
              <a:t>			SET @</a:t>
            </a:r>
            <a:r>
              <a:rPr lang="en-US" sz="2400" dirty="0" err="1"/>
              <a:t>sumsalary</a:t>
            </a:r>
            <a:r>
              <a:rPr lang="en-US" sz="2400" dirty="0"/>
              <a:t>=0 </a:t>
            </a:r>
          </a:p>
          <a:p>
            <a:r>
              <a:rPr lang="en-US" sz="2400" dirty="0"/>
              <a:t>	END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3B14F9-072E-456C-9C91-7691AA54F350}"/>
                  </a:ext>
                </a:extLst>
              </p14:cNvPr>
              <p14:cNvContentPartPr/>
              <p14:nvPr/>
            </p14:nvContentPartPr>
            <p14:xfrm>
              <a:off x="262253" y="503484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3B14F9-072E-456C-9C91-7691AA54F3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613" y="50258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087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3B59-348C-4ED4-A5DC-4672077E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5FF2-3841-4AC6-A23E-520A872B0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82" y="1317860"/>
            <a:ext cx="11698074" cy="5097484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ambria (Headings)"/>
              </a:rPr>
              <a:t>Thực</a:t>
            </a:r>
            <a:r>
              <a:rPr lang="en-US" sz="2800" dirty="0">
                <a:latin typeface="Cambria (Headings)"/>
              </a:rPr>
              <a:t> </a:t>
            </a:r>
            <a:r>
              <a:rPr lang="en-US" sz="2800" dirty="0" err="1">
                <a:latin typeface="Cambria (Headings)"/>
              </a:rPr>
              <a:t>thi</a:t>
            </a:r>
            <a:r>
              <a:rPr lang="en-US" sz="2800" dirty="0">
                <a:latin typeface="Cambria (Headings)"/>
              </a:rPr>
              <a:t> </a:t>
            </a:r>
            <a:r>
              <a:rPr lang="en-US" sz="2800" dirty="0" err="1">
                <a:latin typeface="Cambria (Headings)"/>
              </a:rPr>
              <a:t>thủ</a:t>
            </a:r>
            <a:r>
              <a:rPr lang="en-US" sz="2800" dirty="0">
                <a:latin typeface="Cambria (Headings)"/>
              </a:rPr>
              <a:t> </a:t>
            </a:r>
            <a:r>
              <a:rPr lang="en-US" sz="2800" dirty="0" err="1">
                <a:latin typeface="Cambria (Headings)"/>
              </a:rPr>
              <a:t>tục</a:t>
            </a:r>
            <a:r>
              <a:rPr lang="en-US" sz="2800" dirty="0">
                <a:latin typeface="Cambria (Headings)"/>
              </a:rPr>
              <a:t>:</a:t>
            </a:r>
          </a:p>
          <a:p>
            <a:endParaRPr lang="en-US" sz="2800" dirty="0">
              <a:latin typeface="Cambria (Headings)"/>
            </a:endParaRPr>
          </a:p>
          <a:p>
            <a:pPr marL="0" indent="0">
              <a:buNone/>
            </a:pPr>
            <a:r>
              <a:rPr lang="vi-VN" sz="2400" dirty="0"/>
              <a:t>DECLARE @sumsalary</a:t>
            </a:r>
            <a:r>
              <a:rPr lang="en-US" sz="2400" dirty="0"/>
              <a:t> int</a:t>
            </a:r>
          </a:p>
          <a:p>
            <a:pPr marL="0" indent="0">
              <a:buNone/>
            </a:pPr>
            <a:r>
              <a:rPr lang="vi-VN" sz="2400" dirty="0"/>
              <a:t>EXEC @result=</a:t>
            </a:r>
            <a:r>
              <a:rPr lang="vi-VN" sz="2400" dirty="0">
                <a:solidFill>
                  <a:srgbClr val="C00000"/>
                </a:solidFill>
              </a:rPr>
              <a:t>sum_salary </a:t>
            </a:r>
            <a:r>
              <a:rPr lang="vi-VN" sz="2400" dirty="0"/>
              <a:t>44,@sumsalary </a:t>
            </a:r>
            <a:r>
              <a:rPr lang="vi-VN" sz="2400" dirty="0">
                <a:solidFill>
                  <a:srgbClr val="0070C0"/>
                </a:solidFill>
              </a:rPr>
              <a:t>OUTPUT</a:t>
            </a:r>
            <a:r>
              <a:rPr lang="vi-VN" sz="2400" dirty="0"/>
              <a:t> </a:t>
            </a:r>
            <a:endParaRPr lang="en-US" sz="2400" dirty="0"/>
          </a:p>
          <a:p>
            <a:pPr marL="0" indent="0">
              <a:buNone/>
            </a:pPr>
            <a:r>
              <a:rPr lang="vi-VN" sz="2400" dirty="0" err="1"/>
              <a:t>If</a:t>
            </a:r>
            <a:r>
              <a:rPr lang="vi-VN" sz="2400" dirty="0"/>
              <a:t> @</a:t>
            </a:r>
            <a:r>
              <a:rPr lang="vi-VN" sz="2400" dirty="0" err="1"/>
              <a:t>result</a:t>
            </a:r>
            <a:r>
              <a:rPr lang="vi-VN" sz="2400" dirty="0"/>
              <a:t>=1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vi-VN" sz="2400" dirty="0"/>
              <a:t>PRINT ‘Không </a:t>
            </a:r>
            <a:r>
              <a:rPr lang="vi-VN" sz="2400" dirty="0" err="1"/>
              <a:t>tồn</a:t>
            </a:r>
            <a:r>
              <a:rPr lang="vi-VN" sz="2400" dirty="0"/>
              <a:t> </a:t>
            </a:r>
            <a:r>
              <a:rPr lang="vi-VN" sz="2400" dirty="0" err="1"/>
              <a:t>tại</a:t>
            </a:r>
            <a:r>
              <a:rPr lang="vi-VN" sz="2400" dirty="0"/>
              <a:t> </a:t>
            </a:r>
            <a:r>
              <a:rPr lang="vi-VN" sz="2400" dirty="0" err="1"/>
              <a:t>phòng</a:t>
            </a:r>
            <a:r>
              <a:rPr lang="vi-VN" sz="2400" dirty="0"/>
              <a:t> ban’ </a:t>
            </a:r>
            <a:endParaRPr lang="en-US" sz="2400" dirty="0"/>
          </a:p>
          <a:p>
            <a:pPr marL="0" indent="0">
              <a:buNone/>
            </a:pPr>
            <a:r>
              <a:rPr lang="vi-VN" sz="2400" dirty="0" err="1"/>
              <a:t>Else</a:t>
            </a:r>
            <a:r>
              <a:rPr lang="vi-VN" sz="2400" dirty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vi-VN" sz="2400" dirty="0"/>
              <a:t>PRINT ‘</a:t>
            </a:r>
            <a:r>
              <a:rPr lang="vi-VN" sz="2400" dirty="0" err="1"/>
              <a:t>Tổng</a:t>
            </a:r>
            <a:r>
              <a:rPr lang="vi-VN" sz="2400" dirty="0"/>
              <a:t> lương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phòng</a:t>
            </a:r>
            <a:r>
              <a:rPr lang="vi-VN" sz="2400" dirty="0"/>
              <a:t> </a:t>
            </a:r>
            <a:r>
              <a:rPr lang="vi-VN" sz="2400" dirty="0" err="1"/>
              <a:t>là</a:t>
            </a:r>
            <a:r>
              <a:rPr lang="vi-VN" sz="2400" dirty="0"/>
              <a:t>:’ + CAST(@</a:t>
            </a:r>
            <a:r>
              <a:rPr lang="vi-VN" sz="2400" dirty="0" err="1"/>
              <a:t>sumsalary</a:t>
            </a:r>
            <a:r>
              <a:rPr lang="vi-VN" sz="2400" dirty="0"/>
              <a:t> AS VARCHAR(15))+ ‘$’</a:t>
            </a:r>
            <a:endParaRPr lang="en-US" sz="2400" dirty="0">
              <a:latin typeface="Cambria (Headings)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5BC6C-9F41-47A2-99BD-FD97BA9A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25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0284-273C-4F49-A2C9-AAC9183F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54258-82D3-4E41-B16F-0C774E7C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89D350-DAFD-4EDD-B676-8EB588767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651" y="1736060"/>
            <a:ext cx="8229600" cy="4389437"/>
          </a:xfrm>
        </p:spPr>
        <p:txBody>
          <a:bodyPr/>
          <a:lstStyle/>
          <a:p>
            <a:pPr eaLnBrk="1" hangingPunct="1"/>
            <a:r>
              <a:rPr lang="en-US" b="1" dirty="0" err="1">
                <a:latin typeface="Cambria (Headings)"/>
              </a:rPr>
              <a:t>Cú</a:t>
            </a:r>
            <a:r>
              <a:rPr lang="en-US" b="1" dirty="0">
                <a:latin typeface="Cambria (Headings)"/>
              </a:rPr>
              <a:t> </a:t>
            </a:r>
            <a:r>
              <a:rPr lang="en-US" b="1" dirty="0" err="1">
                <a:latin typeface="Cambria (Headings)"/>
              </a:rPr>
              <a:t>pháp</a:t>
            </a:r>
            <a:r>
              <a:rPr lang="en-US" b="1" dirty="0">
                <a:latin typeface="Cambria (Headings)"/>
              </a:rPr>
              <a:t>:</a:t>
            </a:r>
            <a:endParaRPr lang="en-US" dirty="0">
              <a:latin typeface="Cambria (Headings)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Cambria (Headings)"/>
              </a:rPr>
              <a:t>	</a:t>
            </a:r>
            <a:r>
              <a:rPr lang="en-US" dirty="0">
                <a:solidFill>
                  <a:srgbClr val="000099"/>
                </a:solidFill>
                <a:latin typeface="Cambria (Headings)"/>
              </a:rPr>
              <a:t>SELECT 	</a:t>
            </a:r>
            <a:r>
              <a:rPr lang="en-US" dirty="0" err="1">
                <a:solidFill>
                  <a:srgbClr val="000099"/>
                </a:solidFill>
                <a:latin typeface="Cambria (Headings)"/>
              </a:rPr>
              <a:t>danh_sách_các_cột</a:t>
            </a:r>
            <a:r>
              <a:rPr lang="en-US" dirty="0">
                <a:solidFill>
                  <a:srgbClr val="000099"/>
                </a:solidFill>
                <a:latin typeface="Cambria (Headings)"/>
              </a:rPr>
              <a:t> 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00099"/>
                </a:solidFill>
                <a:latin typeface="Cambria (Headings)"/>
              </a:rPr>
              <a:t>	INTO 	#</a:t>
            </a:r>
            <a:r>
              <a:rPr lang="en-US" dirty="0" err="1">
                <a:solidFill>
                  <a:srgbClr val="000099"/>
                </a:solidFill>
                <a:latin typeface="Cambria (Headings)"/>
              </a:rPr>
              <a:t>Tên_bảng_tạm</a:t>
            </a:r>
            <a:endParaRPr lang="en-US" dirty="0">
              <a:solidFill>
                <a:srgbClr val="000099"/>
              </a:solidFill>
              <a:latin typeface="Cambria (Headings)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00099"/>
                </a:solidFill>
                <a:latin typeface="Cambria (Headings)"/>
              </a:rPr>
              <a:t>	FROM	</a:t>
            </a:r>
            <a:r>
              <a:rPr lang="en-US" dirty="0" err="1">
                <a:solidFill>
                  <a:srgbClr val="000099"/>
                </a:solidFill>
                <a:latin typeface="Cambria (Headings)"/>
              </a:rPr>
              <a:t>Tên_bảng_dữ_liệu</a:t>
            </a:r>
            <a:endParaRPr lang="en-US" dirty="0">
              <a:solidFill>
                <a:srgbClr val="000099"/>
              </a:solidFill>
              <a:latin typeface="Cambria (Headings)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>
              <a:latin typeface="Cambria (Headings)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Cambria (Headings)"/>
              </a:rPr>
              <a:t>	(#): </a:t>
            </a:r>
            <a:r>
              <a:rPr lang="en-US" dirty="0" err="1">
                <a:latin typeface="Cambria (Headings)"/>
              </a:rPr>
              <a:t>tạo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ra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các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bảng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tạm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cục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bộ</a:t>
            </a:r>
            <a:endParaRPr lang="en-US" dirty="0">
              <a:latin typeface="Cambria (Headings)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Cambria (Headings)"/>
              </a:rPr>
              <a:t>	(##): </a:t>
            </a:r>
            <a:r>
              <a:rPr lang="en-US" dirty="0" err="1">
                <a:latin typeface="Cambria (Headings)"/>
              </a:rPr>
              <a:t>tạo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ra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các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bảng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tạm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toàn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cục</a:t>
            </a:r>
            <a:endParaRPr lang="en-US" dirty="0">
              <a:latin typeface="Cambria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84271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0284-273C-4F49-A2C9-AAC9183F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54258-82D3-4E41-B16F-0C774E7C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E5C83C-C29E-49DA-871F-53C2EE33BD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56701" y="1398889"/>
            <a:ext cx="8244349" cy="4817437"/>
          </a:xfrm>
          <a:ln w="285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   PROC     </a:t>
            </a:r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sp_TinhDTCaoNhat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namThang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char(7),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@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TenMH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char(50) OUTPUT, @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TongTien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Money	OUTPUT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Select 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MH.MaMH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TenMH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Sum(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SLXuat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DGXuat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AS TT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INTO 	#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DoanhThu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From	PX, CTPX, MH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Where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PX.SoPX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CTPX.SoPX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CTPX.MaMH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MH.MaMH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Convert(char(7),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ngayxuat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21) = @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namthang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Group By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MH.MaMH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TenMH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Order by	 SUM(SLXUAT*DGXUAT) DESC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Select	Top 1 @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TenMH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TenMH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@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Tongtien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TT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From	#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DoanhThu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B36A17-F78F-4DB1-885F-7427977672D3}"/>
              </a:ext>
            </a:extLst>
          </p:cNvPr>
          <p:cNvSpPr/>
          <p:nvPr/>
        </p:nvSpPr>
        <p:spPr>
          <a:xfrm>
            <a:off x="61450" y="1339809"/>
            <a:ext cx="3751007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Tạo</a:t>
            </a:r>
            <a:r>
              <a:rPr lang="en-US" sz="2800" dirty="0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thủ</a:t>
            </a:r>
            <a:r>
              <a:rPr lang="en-US" sz="2800" dirty="0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tục</a:t>
            </a:r>
            <a:r>
              <a:rPr lang="en-US" sz="2800" dirty="0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cho</a:t>
            </a:r>
            <a:r>
              <a:rPr lang="en-US" sz="2800" dirty="0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biết</a:t>
            </a:r>
            <a:r>
              <a:rPr lang="en-US" sz="2800" dirty="0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một</a:t>
            </a:r>
            <a:r>
              <a:rPr lang="en-US" sz="2800" dirty="0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năm</a:t>
            </a:r>
            <a:r>
              <a:rPr lang="en-US" sz="2800" dirty="0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tháng</a:t>
            </a:r>
            <a:r>
              <a:rPr lang="en-US" sz="2800" dirty="0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bất</a:t>
            </a:r>
            <a:r>
              <a:rPr lang="en-US" sz="2800" dirty="0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kỳ</a:t>
            </a:r>
            <a:r>
              <a:rPr lang="en-US" sz="2800" dirty="0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cho</a:t>
            </a:r>
            <a:r>
              <a:rPr lang="en-US" sz="2800" dirty="0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biết</a:t>
            </a:r>
            <a:r>
              <a:rPr lang="en-US" sz="2800" dirty="0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mặt</a:t>
            </a:r>
            <a:r>
              <a:rPr lang="en-US" sz="2800" dirty="0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hàng</a:t>
            </a:r>
            <a:r>
              <a:rPr lang="en-US" sz="2800" dirty="0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nào</a:t>
            </a:r>
            <a:r>
              <a:rPr lang="en-US" sz="2800" dirty="0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bán</a:t>
            </a:r>
            <a:r>
              <a:rPr lang="en-US" sz="2800" dirty="0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ra</a:t>
            </a:r>
            <a:r>
              <a:rPr lang="en-US" sz="2800" dirty="0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doanh</a:t>
            </a:r>
            <a:r>
              <a:rPr lang="en-US" sz="2800" dirty="0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thu</a:t>
            </a:r>
            <a:r>
              <a:rPr lang="en-US" sz="2800" dirty="0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cao</a:t>
            </a:r>
            <a:r>
              <a:rPr lang="en-US" sz="2800" dirty="0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nhất</a:t>
            </a:r>
            <a:r>
              <a:rPr lang="en-US" sz="2800" dirty="0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trong</a:t>
            </a:r>
            <a:r>
              <a:rPr lang="en-US" sz="2800" dirty="0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tháng</a:t>
            </a:r>
            <a:r>
              <a:rPr lang="en-US" sz="2800" dirty="0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năm</a:t>
            </a:r>
            <a:r>
              <a:rPr lang="en-US" sz="2800" dirty="0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  <a:cs typeface="Times New Roman" pitchFamily="18" charset="0"/>
              </a:rPr>
              <a:t>đó</a:t>
            </a:r>
            <a:endParaRPr lang="en-US" sz="1600" dirty="0">
              <a:latin typeface="Cambria (Headings)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8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0284-273C-4F49-A2C9-AAC9183F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54258-82D3-4E41-B16F-0C774E7C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E7468F4-FA8C-40CD-B810-8AE8D1F1A1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44680" y="1181657"/>
            <a:ext cx="9937956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ambria (Headings)"/>
                <a:cs typeface="Times New Roman" pitchFamily="18" charset="0"/>
              </a:rPr>
              <a:t>	</a:t>
            </a:r>
            <a:r>
              <a:rPr lang="en-US" sz="2400" dirty="0">
                <a:latin typeface="Cambria (Headings)"/>
                <a:cs typeface="Times New Roman" pitchFamily="18" charset="0"/>
              </a:rPr>
              <a:t>Declare	@</a:t>
            </a:r>
            <a:r>
              <a:rPr lang="en-US" sz="2400" dirty="0" err="1">
                <a:latin typeface="Cambria (Headings)"/>
                <a:cs typeface="Times New Roman" pitchFamily="18" charset="0"/>
              </a:rPr>
              <a:t>Ten_MH</a:t>
            </a:r>
            <a:r>
              <a:rPr lang="en-US" sz="2400" dirty="0">
                <a:latin typeface="Cambria (Headings)"/>
                <a:cs typeface="Times New Roman" pitchFamily="18" charset="0"/>
              </a:rPr>
              <a:t>	char(50), @</a:t>
            </a:r>
            <a:r>
              <a:rPr lang="en-US" sz="2400" dirty="0" err="1">
                <a:latin typeface="Cambria (Headings)"/>
                <a:cs typeface="Times New Roman" pitchFamily="18" charset="0"/>
              </a:rPr>
              <a:t>Tong_Tien</a:t>
            </a:r>
            <a:r>
              <a:rPr lang="en-US" sz="2400" dirty="0">
                <a:latin typeface="Cambria (Headings)"/>
                <a:cs typeface="Times New Roman" pitchFamily="18" charset="0"/>
              </a:rPr>
              <a:t>   Money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ambria (Headings)"/>
                <a:cs typeface="Times New Roman" pitchFamily="18" charset="0"/>
              </a:rPr>
              <a:t>	EXEC	</a:t>
            </a:r>
            <a:r>
              <a:rPr lang="en-US" sz="2400" dirty="0" err="1">
                <a:solidFill>
                  <a:srgbClr val="C00000"/>
                </a:solidFill>
                <a:latin typeface="Cambria (Headings)"/>
                <a:cs typeface="Times New Roman" pitchFamily="18" charset="0"/>
              </a:rPr>
              <a:t>sp_TinhDTCaoNhat</a:t>
            </a:r>
            <a:r>
              <a:rPr lang="en-US" sz="2400" dirty="0">
                <a:solidFill>
                  <a:srgbClr val="C00000"/>
                </a:solidFill>
                <a:latin typeface="Cambria (Headings)"/>
                <a:cs typeface="Times New Roman" pitchFamily="18" charset="0"/>
              </a:rPr>
              <a:t> </a:t>
            </a:r>
            <a:r>
              <a:rPr lang="en-US" sz="2400" dirty="0">
                <a:latin typeface="Cambria (Headings)"/>
                <a:cs typeface="Times New Roman" pitchFamily="18" charset="0"/>
              </a:rPr>
              <a:t>‘2017-01’,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ambria (Headings)"/>
                <a:cs typeface="Times New Roman" pitchFamily="18" charset="0"/>
              </a:rPr>
              <a:t>			@</a:t>
            </a:r>
            <a:r>
              <a:rPr lang="en-US" sz="2400" dirty="0" err="1">
                <a:latin typeface="Cambria (Headings)"/>
                <a:cs typeface="Times New Roman" pitchFamily="18" charset="0"/>
              </a:rPr>
              <a:t>TenMH</a:t>
            </a:r>
            <a:r>
              <a:rPr lang="en-US" sz="2400" dirty="0">
                <a:latin typeface="Cambria (Headings)"/>
                <a:cs typeface="Times New Roman" pitchFamily="18" charset="0"/>
              </a:rPr>
              <a:t> = @</a:t>
            </a:r>
            <a:r>
              <a:rPr lang="en-US" sz="2400" dirty="0" err="1">
                <a:latin typeface="Cambria (Headings)"/>
                <a:cs typeface="Times New Roman" pitchFamily="18" charset="0"/>
              </a:rPr>
              <a:t>Ten_MH</a:t>
            </a:r>
            <a:r>
              <a:rPr lang="en-US" sz="2400" dirty="0">
                <a:latin typeface="Cambria (Headings)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mbria (Headings)"/>
                <a:cs typeface="Times New Roman" pitchFamily="18" charset="0"/>
              </a:rPr>
              <a:t>OUTPUT</a:t>
            </a:r>
            <a:r>
              <a:rPr lang="en-US" sz="2400" dirty="0">
                <a:latin typeface="Cambria (Headings)"/>
                <a:cs typeface="Times New Roman" pitchFamily="18" charset="0"/>
              </a:rPr>
              <a:t>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ambria (Headings)"/>
                <a:cs typeface="Times New Roman" pitchFamily="18" charset="0"/>
              </a:rPr>
              <a:t>			@</a:t>
            </a:r>
            <a:r>
              <a:rPr lang="en-US" sz="2400" dirty="0" err="1">
                <a:latin typeface="Cambria (Headings)"/>
                <a:cs typeface="Times New Roman" pitchFamily="18" charset="0"/>
              </a:rPr>
              <a:t>TongTien</a:t>
            </a:r>
            <a:r>
              <a:rPr lang="en-US" sz="2400" dirty="0">
                <a:latin typeface="Cambria (Headings)"/>
                <a:cs typeface="Times New Roman" pitchFamily="18" charset="0"/>
              </a:rPr>
              <a:t> = @</a:t>
            </a:r>
            <a:r>
              <a:rPr lang="en-US" sz="2400" dirty="0" err="1">
                <a:latin typeface="Cambria (Headings)"/>
                <a:cs typeface="Times New Roman" pitchFamily="18" charset="0"/>
              </a:rPr>
              <a:t>Tong_Tien</a:t>
            </a:r>
            <a:r>
              <a:rPr lang="en-US" sz="2400" dirty="0">
                <a:latin typeface="Cambria (Headings)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ambria (Headings)"/>
                <a:cs typeface="Times New Roman" pitchFamily="18" charset="0"/>
              </a:rPr>
              <a:t>OUTPUT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>
              <a:latin typeface="Cambria (Headings)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ambria (Headings)"/>
                <a:cs typeface="Times New Roman" pitchFamily="18" charset="0"/>
              </a:rPr>
              <a:t>	IF	@</a:t>
            </a:r>
            <a:r>
              <a:rPr lang="en-US" sz="2400" dirty="0" err="1">
                <a:latin typeface="Cambria (Headings)"/>
                <a:cs typeface="Times New Roman" pitchFamily="18" charset="0"/>
              </a:rPr>
              <a:t>TenMH</a:t>
            </a:r>
            <a:r>
              <a:rPr lang="en-US" sz="2400" dirty="0">
                <a:latin typeface="Cambria (Headings)"/>
                <a:cs typeface="Times New Roman" pitchFamily="18" charset="0"/>
              </a:rPr>
              <a:t>   IS   NULL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ambria (Headings)"/>
                <a:cs typeface="Times New Roman" pitchFamily="18" charset="0"/>
              </a:rPr>
              <a:t>			Print ‘</a:t>
            </a:r>
            <a:r>
              <a:rPr lang="en-US" sz="2400" dirty="0" err="1">
                <a:latin typeface="Cambria (Headings)"/>
                <a:cs typeface="Times New Roman" pitchFamily="18" charset="0"/>
              </a:rPr>
              <a:t>không</a:t>
            </a:r>
            <a:r>
              <a:rPr lang="en-US" sz="2400" dirty="0">
                <a:latin typeface="Cambria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mbria (Headings)"/>
                <a:cs typeface="Times New Roman" pitchFamily="18" charset="0"/>
              </a:rPr>
              <a:t>có</a:t>
            </a:r>
            <a:r>
              <a:rPr lang="en-US" sz="2400" dirty="0">
                <a:latin typeface="Cambria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mbria (Headings)"/>
                <a:cs typeface="Times New Roman" pitchFamily="18" charset="0"/>
              </a:rPr>
              <a:t>dữ</a:t>
            </a:r>
            <a:r>
              <a:rPr lang="en-US" sz="2400" dirty="0">
                <a:latin typeface="Cambria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mbria (Headings)"/>
                <a:cs typeface="Times New Roman" pitchFamily="18" charset="0"/>
              </a:rPr>
              <a:t>liệu</a:t>
            </a:r>
            <a:r>
              <a:rPr lang="en-US" sz="2400" dirty="0">
                <a:latin typeface="Cambria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mbria (Headings)"/>
                <a:cs typeface="Times New Roman" pitchFamily="18" charset="0"/>
              </a:rPr>
              <a:t>tính</a:t>
            </a:r>
            <a:r>
              <a:rPr lang="en-US" sz="2400" dirty="0">
                <a:latin typeface="Cambria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mbria (Headings)"/>
                <a:cs typeface="Times New Roman" pitchFamily="18" charset="0"/>
              </a:rPr>
              <a:t>toán</a:t>
            </a:r>
            <a:r>
              <a:rPr lang="en-US" sz="2400" dirty="0">
                <a:latin typeface="Cambria (Headings)"/>
                <a:cs typeface="Times New Roman" pitchFamily="18" charset="0"/>
              </a:rPr>
              <a:t>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ambria (Headings)"/>
                <a:cs typeface="Times New Roman" pitchFamily="18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ambria (Headings)"/>
                <a:cs typeface="Times New Roman" pitchFamily="18" charset="0"/>
              </a:rPr>
              <a:t>	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ambria (Headings)"/>
                <a:cs typeface="Times New Roman" pitchFamily="18" charset="0"/>
              </a:rPr>
              <a:t>		Print   </a:t>
            </a:r>
            <a:r>
              <a:rPr lang="en-US" sz="2400" dirty="0" err="1">
                <a:latin typeface="Cambria (Headings)"/>
                <a:cs typeface="Times New Roman" pitchFamily="18" charset="0"/>
              </a:rPr>
              <a:t>Rtrim</a:t>
            </a:r>
            <a:r>
              <a:rPr lang="en-US" sz="2400" dirty="0">
                <a:latin typeface="Cambria (Headings)"/>
                <a:cs typeface="Times New Roman" pitchFamily="18" charset="0"/>
              </a:rPr>
              <a:t>(@</a:t>
            </a:r>
            <a:r>
              <a:rPr lang="en-US" sz="2400" dirty="0" err="1">
                <a:latin typeface="Cambria (Headings)"/>
                <a:cs typeface="Times New Roman" pitchFamily="18" charset="0"/>
              </a:rPr>
              <a:t>TenMH</a:t>
            </a:r>
            <a:r>
              <a:rPr lang="en-US" sz="2400" dirty="0">
                <a:latin typeface="Cambria (Headings)"/>
                <a:cs typeface="Times New Roman" pitchFamily="18" charset="0"/>
              </a:rPr>
              <a:t>) + ‘</a:t>
            </a:r>
            <a:r>
              <a:rPr lang="en-US" sz="2400" dirty="0" err="1">
                <a:latin typeface="Cambria (Headings)"/>
                <a:cs typeface="Times New Roman" pitchFamily="18" charset="0"/>
              </a:rPr>
              <a:t>có</a:t>
            </a:r>
            <a:r>
              <a:rPr lang="en-US" sz="2400" dirty="0">
                <a:latin typeface="Cambria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mbria (Headings)"/>
                <a:cs typeface="Times New Roman" pitchFamily="18" charset="0"/>
              </a:rPr>
              <a:t>doanh</a:t>
            </a:r>
            <a:r>
              <a:rPr lang="en-US" sz="2400" dirty="0">
                <a:latin typeface="Cambria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mbria (Headings)"/>
                <a:cs typeface="Times New Roman" pitchFamily="18" charset="0"/>
              </a:rPr>
              <a:t>thu</a:t>
            </a:r>
            <a:r>
              <a:rPr lang="en-US" sz="2400" dirty="0">
                <a:latin typeface="Cambria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mbria (Headings)"/>
                <a:cs typeface="Times New Roman" pitchFamily="18" charset="0"/>
              </a:rPr>
              <a:t>cao</a:t>
            </a:r>
            <a:r>
              <a:rPr lang="en-US" sz="2400" dirty="0">
                <a:latin typeface="Cambria (Headings)"/>
                <a:cs typeface="Times New Roman" pitchFamily="18" charset="0"/>
              </a:rPr>
              <a:t> </a:t>
            </a:r>
            <a:r>
              <a:rPr lang="en-US" sz="2400" dirty="0" err="1">
                <a:latin typeface="Cambria (Headings)"/>
                <a:cs typeface="Times New Roman" pitchFamily="18" charset="0"/>
              </a:rPr>
              <a:t>nhất</a:t>
            </a:r>
            <a:r>
              <a:rPr lang="en-US" sz="2400" dirty="0">
                <a:latin typeface="Cambria (Headings)"/>
                <a:cs typeface="Times New Roman" pitchFamily="18" charset="0"/>
              </a:rPr>
              <a:t>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ambria (Headings)"/>
                <a:cs typeface="Times New Roman" pitchFamily="18" charset="0"/>
              </a:rPr>
              <a:t>		</a:t>
            </a:r>
            <a:r>
              <a:rPr lang="fr-FR" sz="2400" dirty="0" err="1">
                <a:latin typeface="Cambria (Headings)"/>
                <a:cs typeface="Times New Roman" pitchFamily="18" charset="0"/>
              </a:rPr>
              <a:t>Print</a:t>
            </a:r>
            <a:r>
              <a:rPr lang="fr-FR" sz="2400" dirty="0">
                <a:latin typeface="Cambria (Headings)"/>
                <a:cs typeface="Times New Roman" pitchFamily="18" charset="0"/>
              </a:rPr>
              <a:t>   ‘là ’ + CAST(@</a:t>
            </a:r>
            <a:r>
              <a:rPr lang="fr-FR" sz="2400" dirty="0" err="1">
                <a:latin typeface="Cambria (Headings)"/>
                <a:cs typeface="Times New Roman" pitchFamily="18" charset="0"/>
              </a:rPr>
              <a:t>TongTien</a:t>
            </a:r>
            <a:r>
              <a:rPr lang="fr-FR" sz="2400" dirty="0">
                <a:latin typeface="Cambria (Headings)"/>
                <a:cs typeface="Times New Roman" pitchFamily="18" charset="0"/>
              </a:rPr>
              <a:t> AS Varchar(20)) + ‘VND’</a:t>
            </a:r>
            <a:endParaRPr lang="en-US" sz="2400" dirty="0">
              <a:latin typeface="Cambria (Headings)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ambria (Headings)"/>
                <a:cs typeface="Times New Roman" pitchFamily="18" charset="0"/>
              </a:rPr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137954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C5B7-6A16-4C26-9600-E3DFDE64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1C0E1-A2AE-4418-82DD-71C28D4D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26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8393B33-DDED-49C7-B0EF-A085F1B2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626" y="1187822"/>
            <a:ext cx="7490509" cy="50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675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58F1-04F9-D238-76A7-459C3B52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(</a:t>
            </a:r>
            <a:r>
              <a:rPr lang="en-US" dirty="0" err="1"/>
              <a:t>Cussor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CE93D-56F0-4556-E137-56A86149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Tại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dùng</a:t>
            </a:r>
            <a:r>
              <a:rPr lang="en-US" dirty="0">
                <a:latin typeface="+mj-lt"/>
              </a:rPr>
              <a:t> con </a:t>
            </a:r>
            <a:r>
              <a:rPr lang="en-US" dirty="0" err="1">
                <a:latin typeface="+mj-lt"/>
              </a:rPr>
              <a:t>trỏ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Khái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niệm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Phân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con </a:t>
            </a:r>
            <a:r>
              <a:rPr lang="en-US" dirty="0" err="1">
                <a:latin typeface="+mj-lt"/>
              </a:rPr>
              <a:t>trỏ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Cách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duyệt</a:t>
            </a:r>
            <a:r>
              <a:rPr lang="en-US" dirty="0">
                <a:latin typeface="+mj-lt"/>
              </a:rPr>
              <a:t> con </a:t>
            </a:r>
            <a:r>
              <a:rPr lang="en-US" dirty="0" err="1">
                <a:latin typeface="+mj-lt"/>
              </a:rPr>
              <a:t>trỏ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Quy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con </a:t>
            </a:r>
            <a:r>
              <a:rPr lang="en-US" dirty="0" err="1">
                <a:latin typeface="+mj-lt"/>
              </a:rPr>
              <a:t>trỏ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Nhận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xét</a:t>
            </a:r>
            <a:r>
              <a:rPr lang="en-US" dirty="0">
                <a:latin typeface="+mj-lt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r>
              <a:rPr lang="en-US" dirty="0">
                <a:latin typeface="+mj-lt"/>
              </a:rPr>
              <a:t> con </a:t>
            </a:r>
            <a:r>
              <a:rPr lang="en-US" dirty="0" err="1">
                <a:latin typeface="+mj-lt"/>
              </a:rPr>
              <a:t>trỏ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store procedure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88A33-0527-B872-25BE-5DAD2D8D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6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4373-0BBE-4FC6-90BB-15B298B7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D9AA-3AED-4107-9CAD-28385E9CB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+mj-lt"/>
              </a:rPr>
              <a:t>CSDL </a:t>
            </a:r>
            <a:r>
              <a:rPr lang="en-US" dirty="0" err="1">
                <a:latin typeface="+mj-lt"/>
              </a:rPr>
              <a:t>quan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thường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việc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nhiều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dòng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mẫu</a:t>
            </a:r>
            <a:r>
              <a:rPr lang="en-US" dirty="0">
                <a:latin typeface="+mj-lt"/>
              </a:rPr>
              <a:t> tin – </a:t>
            </a:r>
            <a:r>
              <a:rPr lang="en-US" dirty="0" err="1">
                <a:latin typeface="+mj-lt"/>
              </a:rPr>
              <a:t>còn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gọi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mẩu</a:t>
            </a:r>
            <a:r>
              <a:rPr lang="en-US" dirty="0">
                <a:latin typeface="+mj-lt"/>
              </a:rPr>
              <a:t> tin. </a:t>
            </a:r>
            <a:r>
              <a:rPr lang="en-US" dirty="0" err="1">
                <a:latin typeface="+mj-lt"/>
              </a:rPr>
              <a:t>Ví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lệnh</a:t>
            </a:r>
            <a:r>
              <a:rPr lang="en-US" dirty="0">
                <a:latin typeface="+mj-lt"/>
              </a:rPr>
              <a:t> SELECT </a:t>
            </a: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luôn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nhiều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dòng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dòng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. </a:t>
            </a:r>
            <a:r>
              <a:rPr lang="en-US" dirty="0" err="1">
                <a:latin typeface="+mj-lt"/>
              </a:rPr>
              <a:t>Tuy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số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ngôn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việc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tính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từng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dòng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riêng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lẻ</a:t>
            </a:r>
            <a:r>
              <a:rPr lang="en-US" dirty="0">
                <a:latin typeface="+mj-lt"/>
              </a:rPr>
              <a:t>.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được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yêu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cầu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này</a:t>
            </a:r>
            <a:r>
              <a:rPr lang="en-US" dirty="0">
                <a:latin typeface="+mj-lt"/>
              </a:rPr>
              <a:t> SQL Server </a:t>
            </a:r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kiểu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chính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kiểu</a:t>
            </a:r>
            <a:r>
              <a:rPr lang="en-US" dirty="0">
                <a:latin typeface="+mj-lt"/>
              </a:rPr>
              <a:t> cursor.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394B2-397C-4F5C-8AE8-A0CDAB37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86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4373-0BBE-4FC6-90BB-15B298B7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394B2-397C-4F5C-8AE8-A0CDAB37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29</a:t>
            </a:fld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9A9DD73-58B4-40DB-89F1-12BA3DB57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08" y="1120976"/>
            <a:ext cx="6893325" cy="502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20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42A5-ADB3-4895-86AF-EA183535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Store Procedure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B5890-1AF3-4F17-970C-ABB91F9F4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881" y="1391301"/>
            <a:ext cx="6202683" cy="4832613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Những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bất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lợi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khi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viết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mã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xử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lý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dữ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liệu</a:t>
            </a:r>
            <a:r>
              <a:rPr lang="en-US" dirty="0">
                <a:solidFill>
                  <a:schemeClr val="accent1"/>
                </a:solidFill>
              </a:rPr>
              <a:t> ở </a:t>
            </a:r>
            <a:r>
              <a:rPr lang="en-US" dirty="0" err="1">
                <a:solidFill>
                  <a:schemeClr val="accent1"/>
                </a:solidFill>
              </a:rPr>
              <a:t>phía</a:t>
            </a:r>
            <a:r>
              <a:rPr lang="en-US" dirty="0">
                <a:solidFill>
                  <a:schemeClr val="accent1"/>
                </a:solidFill>
              </a:rPr>
              <a:t> client</a:t>
            </a:r>
          </a:p>
          <a:p>
            <a:pPr lvl="1"/>
            <a:r>
              <a:rPr lang="vi-VN" dirty="0"/>
              <a:t>Lưu lượng</a:t>
            </a:r>
            <a:r>
              <a:rPr lang="en-US" dirty="0"/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vi-VN" dirty="0"/>
              <a:t> mạng cao</a:t>
            </a:r>
            <a:endParaRPr lang="en-US" dirty="0"/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chậm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3CBA1-D380-4C94-ABBB-71BEB4DF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06D1B9-320E-4CDA-A2EB-0445721F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91301"/>
            <a:ext cx="546735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427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BFE5-0B06-4981-870D-51FF33BA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530A-F0B0-4620-9FA4-3A6250DE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Cursor </a:t>
            </a:r>
            <a:r>
              <a:rPr lang="en-US" dirty="0" err="1">
                <a:latin typeface="Cambria" panose="02040503050406030204" pitchFamily="18" charset="0"/>
              </a:rPr>
              <a:t>là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một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cấu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trúc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liệu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mbria" panose="02040503050406030204" pitchFamily="18" charset="0"/>
              </a:rPr>
              <a:t>ánh</a:t>
            </a: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mbria" panose="02040503050406030204" pitchFamily="18" charset="0"/>
              </a:rPr>
              <a:t>xạ</a:t>
            </a: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mbria" panose="02040503050406030204" pitchFamily="18" charset="0"/>
              </a:rPr>
              <a:t>đến</a:t>
            </a: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mbria" panose="020405030504060302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mbria" panose="02040503050406030204" pitchFamily="18" charset="0"/>
              </a:rPr>
              <a:t>tập</a:t>
            </a: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mbria" panose="020405030504060302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mbria" panose="02040503050406030204" pitchFamily="18" charset="0"/>
              </a:rPr>
              <a:t>dòng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mbria" panose="02040503050406030204" pitchFamily="18" charset="0"/>
              </a:rPr>
              <a:t>dữ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mbria" panose="02040503050406030204" pitchFamily="18" charset="0"/>
              </a:rPr>
              <a:t>liệu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mbria" panose="02040503050406030204" pitchFamily="18" charset="0"/>
              </a:rPr>
              <a:t>kết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mbria" panose="02040503050406030204" pitchFamily="18" charset="0"/>
              </a:rPr>
              <a:t>quả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mbria" panose="02040503050406030204" pitchFamily="18" charset="0"/>
              </a:rPr>
              <a:t>của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mbria" panose="02040503050406030204" pitchFamily="18" charset="0"/>
              </a:rPr>
              <a:t>một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mbria" panose="02040503050406030204" pitchFamily="18" charset="0"/>
              </a:rPr>
              <a:t>câu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mbria" panose="02040503050406030204" pitchFamily="18" charset="0"/>
              </a:rPr>
              <a:t>truy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mbria" panose="02040503050406030204" pitchFamily="18" charset="0"/>
              </a:rPr>
              <a:t>vấn</a:t>
            </a:r>
            <a:r>
              <a:rPr lang="vi-VN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được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duyệt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với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từng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dòng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dữ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liệu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đó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  <a:p>
            <a:pPr algn="just"/>
            <a:r>
              <a:rPr lang="en-US" dirty="0" err="1">
                <a:latin typeface="Cambria" panose="02040503050406030204" pitchFamily="18" charset="0"/>
              </a:rPr>
              <a:t>Vị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trí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hiện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hành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của</a:t>
            </a:r>
            <a:r>
              <a:rPr lang="en-US" dirty="0">
                <a:latin typeface="Cambria" panose="02040503050406030204" pitchFamily="18" charset="0"/>
              </a:rPr>
              <a:t> cursor </a:t>
            </a:r>
            <a:r>
              <a:rPr lang="en-US" dirty="0" err="1">
                <a:latin typeface="Cambria" panose="02040503050406030204" pitchFamily="18" charset="0"/>
              </a:rPr>
              <a:t>có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thể</a:t>
            </a:r>
            <a:r>
              <a:rPr lang="en-US" dirty="0">
                <a:latin typeface="Cambria" panose="02040503050406030204" pitchFamily="18" charset="0"/>
              </a:rPr>
              <a:t> đ</a:t>
            </a:r>
            <a:r>
              <a:rPr lang="vi-VN" dirty="0">
                <a:latin typeface="Cambria" panose="02040503050406030204" pitchFamily="18" charset="0"/>
              </a:rPr>
              <a:t>ư</a:t>
            </a:r>
            <a:r>
              <a:rPr lang="en-US" dirty="0" err="1">
                <a:latin typeface="Cambria" panose="02040503050406030204" pitchFamily="18" charset="0"/>
              </a:rPr>
              <a:t>ợc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dùng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nh</a:t>
            </a:r>
            <a:r>
              <a:rPr lang="vi-VN" dirty="0">
                <a:latin typeface="Cambria" panose="02040503050406030204" pitchFamily="18" charset="0"/>
              </a:rPr>
              <a:t>ư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điều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kiện</a:t>
            </a:r>
            <a:r>
              <a:rPr lang="en-US" dirty="0">
                <a:latin typeface="Cambria" panose="02040503050406030204" pitchFamily="18" charset="0"/>
              </a:rPr>
              <a:t> where ở </a:t>
            </a:r>
            <a:r>
              <a:rPr lang="en-US" dirty="0" err="1">
                <a:latin typeface="Cambria" panose="02040503050406030204" pitchFamily="18" charset="0"/>
              </a:rPr>
              <a:t>lệnh</a:t>
            </a:r>
            <a:r>
              <a:rPr lang="en-US" dirty="0">
                <a:latin typeface="Cambria" panose="02040503050406030204" pitchFamily="18" charset="0"/>
              </a:rPr>
              <a:t> Update </a:t>
            </a:r>
            <a:r>
              <a:rPr lang="en-US" dirty="0" err="1">
                <a:latin typeface="Cambria" panose="02040503050406030204" pitchFamily="18" charset="0"/>
              </a:rPr>
              <a:t>hoặc</a:t>
            </a:r>
            <a:r>
              <a:rPr lang="en-US" dirty="0">
                <a:latin typeface="Cambria" panose="02040503050406030204" pitchFamily="18" charset="0"/>
              </a:rPr>
              <a:t> Delete.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F93B7-C273-4E9A-83F1-CEB1AE78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22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9794-DB24-4689-9DCE-F48E724E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cursor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BF5FC-2A30-4FEF-89CD-8BEA451E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619FB4-C038-454D-9F08-7AE029092C87}"/>
              </a:ext>
            </a:extLst>
          </p:cNvPr>
          <p:cNvSpPr txBox="1">
            <a:spLocks/>
          </p:cNvSpPr>
          <p:nvPr/>
        </p:nvSpPr>
        <p:spPr>
          <a:xfrm>
            <a:off x="740760" y="1158848"/>
            <a:ext cx="8382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3200" dirty="0" err="1"/>
              <a:t>Cú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nghĩa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kiểu</a:t>
            </a:r>
            <a:r>
              <a:rPr lang="en-US" sz="3200" dirty="0"/>
              <a:t> cursor 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200" dirty="0"/>
              <a:t>	DECLARE	</a:t>
            </a:r>
            <a:r>
              <a:rPr lang="en-US" sz="3200" dirty="0" err="1">
                <a:solidFill>
                  <a:srgbClr val="C00000"/>
                </a:solidFill>
              </a:rPr>
              <a:t>Tên_cursor</a:t>
            </a:r>
            <a:r>
              <a:rPr lang="en-US" sz="3200" dirty="0">
                <a:solidFill>
                  <a:srgbClr val="C00000"/>
                </a:solidFill>
              </a:rPr>
              <a:t>	 </a:t>
            </a:r>
            <a:r>
              <a:rPr lang="en-US" sz="3200" dirty="0">
                <a:solidFill>
                  <a:srgbClr val="0070C0"/>
                </a:solidFill>
              </a:rPr>
              <a:t>CURSOR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sz="3200" dirty="0"/>
              <a:t>	[LOCAL | GLOBAL]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200" dirty="0"/>
              <a:t>	[FORWARD_ONLY | SCROLL]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200" dirty="0"/>
              <a:t>	[STATIC | DYNAMIC | KEYSET]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200" dirty="0"/>
              <a:t>	[READ_ONLY | SCROLL_LOCK]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sz="3200" dirty="0"/>
              <a:t>	FOR </a:t>
            </a:r>
            <a:r>
              <a:rPr lang="en-US" sz="3200" dirty="0" err="1"/>
              <a:t>Câu_lệnh</a:t>
            </a:r>
            <a:r>
              <a:rPr lang="en-US" sz="3200" dirty="0"/>
              <a:t> SELECT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200" dirty="0"/>
              <a:t>	[FOR UPDATE [OF </a:t>
            </a:r>
            <a:r>
              <a:rPr lang="en-US" sz="3200" dirty="0" err="1"/>
              <a:t>danh_sách_cột_n</a:t>
            </a:r>
            <a:r>
              <a:rPr lang="en-US" sz="3200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08821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9794-DB24-4689-9DCE-F48E724E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cursor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BF5FC-2A30-4FEF-89CD-8BEA451E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FE9822-5494-4BFD-887F-1F90EA39D3DF}"/>
              </a:ext>
            </a:extLst>
          </p:cNvPr>
          <p:cNvSpPr txBox="1">
            <a:spLocks/>
          </p:cNvSpPr>
          <p:nvPr/>
        </p:nvSpPr>
        <p:spPr>
          <a:xfrm>
            <a:off x="838200" y="1098550"/>
            <a:ext cx="11101777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Tên</a:t>
            </a:r>
            <a:r>
              <a:rPr lang="en-US" dirty="0">
                <a:solidFill>
                  <a:srgbClr val="C00000"/>
                </a:solidFill>
              </a:rPr>
              <a:t> cursor: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cursor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Từ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khoá</a:t>
            </a:r>
            <a:r>
              <a:rPr lang="en-US" dirty="0">
                <a:solidFill>
                  <a:srgbClr val="C00000"/>
                </a:solidFill>
              </a:rPr>
              <a:t> LOCAL | GLOBAL: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cursor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(local)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. 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FORWARD_ONLY: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cursor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tin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tin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.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SCROLL: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cursor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, qua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tin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cursor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. 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75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9794-DB24-4689-9DCE-F48E724E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cursor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BF5FC-2A30-4FEF-89CD-8BEA451E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FE9822-5494-4BFD-887F-1F90EA39D3DF}"/>
              </a:ext>
            </a:extLst>
          </p:cNvPr>
          <p:cNvSpPr txBox="1">
            <a:spLocks/>
          </p:cNvSpPr>
          <p:nvPr/>
        </p:nvSpPr>
        <p:spPr>
          <a:xfrm>
            <a:off x="737953" y="1105457"/>
            <a:ext cx="11120672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READ_ONLY: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cursor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cursor.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cursor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(STATIC)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cursor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SCROLL_LOCK: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Server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94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A872-04DE-47AF-9AB8-7876F6B0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44054-E3EA-4028-B949-6A3236506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866"/>
            <a:ext cx="10918145" cy="483261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</a:rPr>
              <a:t>STATIC: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cursor </a:t>
            </a:r>
            <a:r>
              <a:rPr lang="en-US" sz="2400" dirty="0" err="1"/>
              <a:t>tĩnh</a:t>
            </a:r>
            <a:r>
              <a:rPr lang="en-US" sz="2400" dirty="0"/>
              <a:t>.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cursor.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cursor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tạm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chép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CSDL </a:t>
            </a:r>
            <a:r>
              <a:rPr lang="en-US" sz="2400" dirty="0" err="1"/>
              <a:t>tempdb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r>
              <a:rPr lang="en-US" sz="2400" dirty="0"/>
              <a:t> cursor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</a:rPr>
              <a:t>DYNAMIC: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cursor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.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cursor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DYNAMIC.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</a:rPr>
              <a:t>KEYSET: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giống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DYNAMIC,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cột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cursor. </a:t>
            </a:r>
            <a:r>
              <a:rPr lang="en-US" sz="2400" dirty="0" err="1"/>
              <a:t>Tuy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tin </a:t>
            </a:r>
            <a:r>
              <a:rPr lang="en-US" sz="2400" dirty="0" err="1"/>
              <a:t>vừa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tin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hủy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cursor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KEYSET.</a:t>
            </a:r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C3FAA-371F-499A-AE1F-306F232C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3DFF-62E3-40E2-A5CA-C018BE94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FF116-EDE2-42E9-9D72-AA0D4EB2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35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56F5C5-D367-44A6-A6A8-8C2475C4CDE7}"/>
              </a:ext>
            </a:extLst>
          </p:cNvPr>
          <p:cNvSpPr/>
          <p:nvPr/>
        </p:nvSpPr>
        <p:spPr>
          <a:xfrm>
            <a:off x="1161738" y="2213281"/>
            <a:ext cx="105830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FETCH	[Next | Prior | First | Last |  Absolute n | Relative n ]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FROM		</a:t>
            </a:r>
            <a:r>
              <a:rPr lang="en-US" sz="2800" dirty="0" err="1">
                <a:latin typeface="+mj-lt"/>
              </a:rPr>
              <a:t>Tên_cursor</a:t>
            </a:r>
            <a:endParaRPr lang="en-US" sz="2800" dirty="0"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[INTO </a:t>
            </a:r>
            <a:r>
              <a:rPr lang="en-US" sz="2800" dirty="0" err="1">
                <a:latin typeface="+mj-lt"/>
              </a:rPr>
              <a:t>danh_sách_biến</a:t>
            </a:r>
            <a:r>
              <a:rPr lang="en-US" sz="2800" dirty="0">
                <a:latin typeface="+mj-lt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1DA6F4-5D5B-454E-B623-EF561E187246}"/>
              </a:ext>
            </a:extLst>
          </p:cNvPr>
          <p:cNvSpPr txBox="1"/>
          <p:nvPr/>
        </p:nvSpPr>
        <p:spPr>
          <a:xfrm>
            <a:off x="1266669" y="1443686"/>
            <a:ext cx="9533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  <a:latin typeface="+mj-lt"/>
              </a:rPr>
              <a:t>Dùng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j-lt"/>
              </a:rPr>
              <a:t>lệnh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 Fetch </a:t>
            </a:r>
            <a:r>
              <a:rPr lang="en-US" sz="3200" dirty="0" err="1">
                <a:solidFill>
                  <a:srgbClr val="C00000"/>
                </a:solidFill>
                <a:latin typeface="+mj-lt"/>
              </a:rPr>
              <a:t>để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j-lt"/>
              </a:rPr>
              <a:t>duyệt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j-lt"/>
              </a:rPr>
              <a:t>tuần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j-lt"/>
              </a:rPr>
              <a:t>tự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 cursor </a:t>
            </a:r>
            <a:r>
              <a:rPr lang="en-US" sz="3200" dirty="0" err="1">
                <a:solidFill>
                  <a:srgbClr val="C00000"/>
                </a:solidFill>
                <a:latin typeface="+mj-lt"/>
              </a:rPr>
              <a:t>như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j-lt"/>
              </a:rPr>
              <a:t>sau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BEA77F-9096-4C73-A4DF-C20267FABAD6}"/>
              </a:ext>
            </a:extLst>
          </p:cNvPr>
          <p:cNvSpPr/>
          <p:nvPr/>
        </p:nvSpPr>
        <p:spPr>
          <a:xfrm>
            <a:off x="659567" y="4818961"/>
            <a:ext cx="11557412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i="1" dirty="0" err="1">
                <a:latin typeface="+mj-lt"/>
              </a:rPr>
              <a:t>Trong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đó</a:t>
            </a:r>
            <a:r>
              <a:rPr lang="en-US" sz="2800" i="1" dirty="0">
                <a:latin typeface="+mj-lt"/>
              </a:rPr>
              <a:t>: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b="1" i="1" dirty="0">
                <a:latin typeface="+mj-lt"/>
              </a:rPr>
              <a:t>Next, Prior, First, Last: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dùng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để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đọc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dữ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liệu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kế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tiếp</a:t>
            </a:r>
            <a:r>
              <a:rPr lang="en-US" sz="2800" i="1" dirty="0">
                <a:latin typeface="+mj-lt"/>
              </a:rPr>
              <a:t>, </a:t>
            </a:r>
            <a:r>
              <a:rPr lang="en-US" sz="2800" i="1" dirty="0" err="1">
                <a:latin typeface="+mj-lt"/>
              </a:rPr>
              <a:t>trước</a:t>
            </a:r>
            <a:r>
              <a:rPr lang="en-US" sz="2800" i="1" dirty="0">
                <a:latin typeface="+mj-lt"/>
              </a:rPr>
              <a:t>, </a:t>
            </a:r>
            <a:r>
              <a:rPr lang="en-US" sz="2800" i="1" dirty="0" err="1">
                <a:latin typeface="+mj-lt"/>
              </a:rPr>
              <a:t>đầu</a:t>
            </a:r>
            <a:r>
              <a:rPr lang="en-US" sz="2800" i="1" dirty="0">
                <a:latin typeface="+mj-lt"/>
              </a:rPr>
              <a:t>, </a:t>
            </a:r>
            <a:r>
              <a:rPr lang="en-US" sz="2800" i="1" dirty="0" err="1">
                <a:latin typeface="+mj-lt"/>
              </a:rPr>
              <a:t>sau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cùng</a:t>
            </a:r>
            <a:r>
              <a:rPr lang="en-US" sz="2800" i="1" dirty="0">
                <a:latin typeface="+mj-lt"/>
              </a:rPr>
              <a:t>.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3174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3DFF-62E3-40E2-A5CA-C018BE94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FF116-EDE2-42E9-9D72-AA0D4EB2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36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1DA6F4-5D5B-454E-B623-EF561E187246}"/>
              </a:ext>
            </a:extLst>
          </p:cNvPr>
          <p:cNvSpPr txBox="1"/>
          <p:nvPr/>
        </p:nvSpPr>
        <p:spPr>
          <a:xfrm>
            <a:off x="427220" y="1258866"/>
            <a:ext cx="11579902" cy="516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3200" b="1" i="1" dirty="0"/>
              <a:t>Absolute:</a:t>
            </a:r>
            <a:r>
              <a:rPr lang="en-US" sz="3200" i="1" dirty="0"/>
              <a:t> </a:t>
            </a:r>
            <a:r>
              <a:rPr lang="en-US" sz="3200" i="1" dirty="0" err="1"/>
              <a:t>dữ</a:t>
            </a:r>
            <a:r>
              <a:rPr lang="en-US" sz="3200" i="1" dirty="0"/>
              <a:t> </a:t>
            </a:r>
            <a:r>
              <a:rPr lang="en-US" sz="3200" i="1" dirty="0" err="1"/>
              <a:t>liệu</a:t>
            </a:r>
            <a:r>
              <a:rPr lang="en-US" sz="3200" i="1" dirty="0"/>
              <a:t> </a:t>
            </a:r>
            <a:r>
              <a:rPr lang="en-US" sz="3200" i="1" dirty="0" err="1"/>
              <a:t>chính</a:t>
            </a:r>
            <a:r>
              <a:rPr lang="en-US" sz="3200" i="1" dirty="0"/>
              <a:t> </a:t>
            </a:r>
            <a:r>
              <a:rPr lang="en-US" sz="3200" i="1" dirty="0" err="1"/>
              <a:t>xác</a:t>
            </a:r>
            <a:r>
              <a:rPr lang="en-US" sz="3200" i="1" dirty="0"/>
              <a:t> </a:t>
            </a:r>
            <a:r>
              <a:rPr lang="en-US" sz="3200" i="1" dirty="0" err="1"/>
              <a:t>thứ</a:t>
            </a:r>
            <a:r>
              <a:rPr lang="en-US" sz="3200" i="1" dirty="0"/>
              <a:t> n </a:t>
            </a:r>
            <a:r>
              <a:rPr lang="en-US" sz="3200" i="1" dirty="0" err="1"/>
              <a:t>trong</a:t>
            </a:r>
            <a:r>
              <a:rPr lang="en-US" sz="3200" i="1" dirty="0"/>
              <a:t> cursor. N&gt;0 </a:t>
            </a:r>
            <a:r>
              <a:rPr lang="en-US" sz="3200" i="1" dirty="0" err="1"/>
              <a:t>chỉ</a:t>
            </a:r>
            <a:r>
              <a:rPr lang="en-US" sz="3200" i="1" dirty="0"/>
              <a:t> </a:t>
            </a:r>
            <a:r>
              <a:rPr lang="en-US" sz="3200" i="1" dirty="0" err="1"/>
              <a:t>định</a:t>
            </a:r>
            <a:r>
              <a:rPr lang="en-US" sz="3200" i="1" dirty="0"/>
              <a:t> </a:t>
            </a:r>
            <a:r>
              <a:rPr lang="en-US" sz="3200" i="1" dirty="0" err="1"/>
              <a:t>việc</a:t>
            </a:r>
            <a:r>
              <a:rPr lang="en-US" sz="3200" i="1" dirty="0"/>
              <a:t> </a:t>
            </a:r>
            <a:r>
              <a:rPr lang="en-US" sz="3200" i="1" dirty="0" err="1"/>
              <a:t>đọc</a:t>
            </a:r>
            <a:r>
              <a:rPr lang="en-US" sz="3200" i="1" dirty="0"/>
              <a:t> </a:t>
            </a:r>
            <a:r>
              <a:rPr lang="en-US" sz="3200" i="1" dirty="0" err="1"/>
              <a:t>dữ</a:t>
            </a:r>
            <a:r>
              <a:rPr lang="en-US" sz="3200" i="1" dirty="0"/>
              <a:t> </a:t>
            </a:r>
            <a:r>
              <a:rPr lang="en-US" sz="3200" i="1" dirty="0" err="1"/>
              <a:t>liệu</a:t>
            </a:r>
            <a:r>
              <a:rPr lang="en-US" sz="3200" i="1" dirty="0"/>
              <a:t> </a:t>
            </a:r>
            <a:r>
              <a:rPr lang="en-US" sz="3200" i="1" dirty="0" err="1"/>
              <a:t>tại</a:t>
            </a:r>
            <a:r>
              <a:rPr lang="en-US" sz="3200" i="1" dirty="0"/>
              <a:t> </a:t>
            </a:r>
            <a:r>
              <a:rPr lang="en-US" sz="3200" i="1" dirty="0" err="1"/>
              <a:t>dòng</a:t>
            </a:r>
            <a:r>
              <a:rPr lang="en-US" sz="3200" i="1" dirty="0"/>
              <a:t> </a:t>
            </a:r>
            <a:r>
              <a:rPr lang="en-US" sz="3200" i="1" dirty="0" err="1"/>
              <a:t>thứ</a:t>
            </a:r>
            <a:r>
              <a:rPr lang="en-US" sz="3200" i="1" dirty="0"/>
              <a:t> n </a:t>
            </a:r>
            <a:r>
              <a:rPr lang="en-US" sz="3200" i="1" dirty="0" err="1"/>
              <a:t>đếm</a:t>
            </a:r>
            <a:r>
              <a:rPr lang="en-US" sz="3200" i="1" dirty="0"/>
              <a:t> </a:t>
            </a:r>
            <a:r>
              <a:rPr lang="en-US" sz="3200" i="1" dirty="0" err="1"/>
              <a:t>từ</a:t>
            </a:r>
            <a:r>
              <a:rPr lang="en-US" sz="3200" i="1" dirty="0"/>
              <a:t> </a:t>
            </a:r>
            <a:r>
              <a:rPr lang="en-US" sz="3200" i="1" dirty="0" err="1"/>
              <a:t>dòng</a:t>
            </a:r>
            <a:r>
              <a:rPr lang="en-US" sz="3200" i="1" dirty="0"/>
              <a:t> </a:t>
            </a:r>
            <a:r>
              <a:rPr lang="en-US" sz="3200" i="1" dirty="0" err="1"/>
              <a:t>đầu</a:t>
            </a:r>
            <a:r>
              <a:rPr lang="en-US" sz="3200" i="1" dirty="0"/>
              <a:t> </a:t>
            </a:r>
            <a:r>
              <a:rPr lang="en-US" sz="3200" i="1" dirty="0" err="1"/>
              <a:t>tiên</a:t>
            </a:r>
            <a:r>
              <a:rPr lang="en-US" sz="3200" i="1" dirty="0"/>
              <a:t>, n&lt;0 </a:t>
            </a:r>
            <a:r>
              <a:rPr lang="en-US" sz="3200" i="1" dirty="0" err="1"/>
              <a:t>dùng</a:t>
            </a:r>
            <a:r>
              <a:rPr lang="en-US" sz="3200" i="1" dirty="0"/>
              <a:t> </a:t>
            </a:r>
            <a:r>
              <a:rPr lang="en-US" sz="3200" i="1" dirty="0" err="1"/>
              <a:t>chỉ</a:t>
            </a:r>
            <a:r>
              <a:rPr lang="en-US" sz="3200" i="1" dirty="0"/>
              <a:t> </a:t>
            </a:r>
            <a:r>
              <a:rPr lang="en-US" sz="3200" i="1" dirty="0" err="1"/>
              <a:t>định</a:t>
            </a:r>
            <a:r>
              <a:rPr lang="en-US" sz="3200" i="1" dirty="0"/>
              <a:t> </a:t>
            </a:r>
            <a:r>
              <a:rPr lang="en-US" sz="3200" i="1" dirty="0" err="1"/>
              <a:t>việc</a:t>
            </a:r>
            <a:r>
              <a:rPr lang="en-US" sz="3200" i="1" dirty="0"/>
              <a:t> </a:t>
            </a:r>
            <a:r>
              <a:rPr lang="en-US" sz="3200" i="1" dirty="0" err="1"/>
              <a:t>đọc</a:t>
            </a:r>
            <a:r>
              <a:rPr lang="en-US" sz="3200" i="1" dirty="0"/>
              <a:t> </a:t>
            </a:r>
            <a:r>
              <a:rPr lang="en-US" sz="3200" i="1" dirty="0" err="1"/>
              <a:t>dữ</a:t>
            </a:r>
            <a:r>
              <a:rPr lang="en-US" sz="3200" i="1" dirty="0"/>
              <a:t> </a:t>
            </a:r>
            <a:r>
              <a:rPr lang="en-US" sz="3200" i="1" dirty="0" err="1"/>
              <a:t>liệu</a:t>
            </a:r>
            <a:r>
              <a:rPr lang="en-US" sz="3200" i="1" dirty="0"/>
              <a:t> </a:t>
            </a:r>
            <a:r>
              <a:rPr lang="en-US" sz="3200" i="1" dirty="0" err="1"/>
              <a:t>tại</a:t>
            </a:r>
            <a:r>
              <a:rPr lang="en-US" sz="3200" i="1" dirty="0"/>
              <a:t> </a:t>
            </a:r>
            <a:r>
              <a:rPr lang="en-US" sz="3200" i="1" dirty="0" err="1"/>
              <a:t>dòng</a:t>
            </a:r>
            <a:r>
              <a:rPr lang="en-US" sz="3200" i="1" dirty="0"/>
              <a:t> </a:t>
            </a:r>
            <a:r>
              <a:rPr lang="en-US" sz="3200" i="1" dirty="0" err="1"/>
              <a:t>thứ</a:t>
            </a:r>
            <a:r>
              <a:rPr lang="en-US" sz="3200" i="1" dirty="0"/>
              <a:t> n </a:t>
            </a:r>
            <a:r>
              <a:rPr lang="en-US" sz="3200" i="1" dirty="0" err="1"/>
              <a:t>được</a:t>
            </a:r>
            <a:r>
              <a:rPr lang="en-US" sz="3200" i="1" dirty="0"/>
              <a:t> </a:t>
            </a:r>
            <a:r>
              <a:rPr lang="en-US" sz="3200" i="1" dirty="0" err="1"/>
              <a:t>đếm</a:t>
            </a:r>
            <a:r>
              <a:rPr lang="en-US" sz="3200" i="1" dirty="0"/>
              <a:t> </a:t>
            </a:r>
            <a:r>
              <a:rPr lang="en-US" sz="3200" i="1" dirty="0" err="1"/>
              <a:t>ngược</a:t>
            </a:r>
            <a:r>
              <a:rPr lang="en-US" sz="3200" i="1" dirty="0"/>
              <a:t> </a:t>
            </a:r>
            <a:r>
              <a:rPr lang="en-US" sz="3200" i="1" dirty="0" err="1"/>
              <a:t>từ</a:t>
            </a:r>
            <a:r>
              <a:rPr lang="en-US" sz="3200" i="1" dirty="0"/>
              <a:t> </a:t>
            </a:r>
            <a:r>
              <a:rPr lang="en-US" sz="3200" i="1" dirty="0" err="1"/>
              <a:t>dòng</a:t>
            </a:r>
            <a:r>
              <a:rPr lang="en-US" sz="3200" i="1" dirty="0"/>
              <a:t> </a:t>
            </a:r>
            <a:r>
              <a:rPr lang="en-US" sz="3200" i="1" dirty="0" err="1"/>
              <a:t>cuối</a:t>
            </a:r>
            <a:r>
              <a:rPr lang="en-US" sz="3200" i="1" dirty="0"/>
              <a:t> </a:t>
            </a:r>
            <a:r>
              <a:rPr lang="en-US" sz="3200" i="1" dirty="0" err="1"/>
              <a:t>trở</a:t>
            </a:r>
            <a:r>
              <a:rPr lang="en-US" sz="3200" i="1" dirty="0"/>
              <a:t> </a:t>
            </a:r>
            <a:r>
              <a:rPr lang="en-US" sz="3200" i="1" dirty="0" err="1"/>
              <a:t>lên</a:t>
            </a:r>
            <a:r>
              <a:rPr lang="en-US" sz="3200" i="1" dirty="0"/>
              <a:t>.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3200" b="1" i="1" dirty="0"/>
              <a:t>Relative:</a:t>
            </a:r>
            <a:r>
              <a:rPr lang="en-US" sz="3200" i="1" dirty="0"/>
              <a:t>  </a:t>
            </a:r>
            <a:r>
              <a:rPr lang="en-US" sz="3200" i="1" dirty="0" err="1"/>
              <a:t>dùng</a:t>
            </a:r>
            <a:r>
              <a:rPr lang="en-US" sz="3200" i="1" dirty="0"/>
              <a:t> </a:t>
            </a:r>
            <a:r>
              <a:rPr lang="en-US" sz="3200" i="1" dirty="0" err="1"/>
              <a:t>chỉ</a:t>
            </a:r>
            <a:r>
              <a:rPr lang="en-US" sz="3200" i="1" dirty="0"/>
              <a:t> </a:t>
            </a:r>
            <a:r>
              <a:rPr lang="en-US" sz="3200" i="1" dirty="0" err="1"/>
              <a:t>định</a:t>
            </a:r>
            <a:r>
              <a:rPr lang="en-US" sz="3200" i="1" dirty="0"/>
              <a:t> </a:t>
            </a:r>
            <a:r>
              <a:rPr lang="en-US" sz="3200" i="1" dirty="0" err="1"/>
              <a:t>việc</a:t>
            </a:r>
            <a:r>
              <a:rPr lang="en-US" sz="3200" i="1" dirty="0"/>
              <a:t> </a:t>
            </a:r>
            <a:r>
              <a:rPr lang="en-US" sz="3200" i="1" dirty="0" err="1"/>
              <a:t>đọc</a:t>
            </a:r>
            <a:r>
              <a:rPr lang="en-US" sz="3200" i="1" dirty="0"/>
              <a:t> </a:t>
            </a:r>
            <a:r>
              <a:rPr lang="en-US" sz="3200" i="1" dirty="0" err="1"/>
              <a:t>dữ</a:t>
            </a:r>
            <a:r>
              <a:rPr lang="en-US" sz="3200" i="1" dirty="0"/>
              <a:t> </a:t>
            </a:r>
            <a:r>
              <a:rPr lang="en-US" sz="3200" i="1" dirty="0" err="1"/>
              <a:t>liệu</a:t>
            </a:r>
            <a:r>
              <a:rPr lang="en-US" sz="3200" i="1" dirty="0"/>
              <a:t> </a:t>
            </a:r>
            <a:r>
              <a:rPr lang="en-US" sz="3200" i="1" dirty="0" err="1"/>
              <a:t>tại</a:t>
            </a:r>
            <a:r>
              <a:rPr lang="en-US" sz="3200" i="1" dirty="0"/>
              <a:t> </a:t>
            </a:r>
            <a:r>
              <a:rPr lang="en-US" sz="3200" i="1" dirty="0" err="1"/>
              <a:t>một</a:t>
            </a:r>
            <a:r>
              <a:rPr lang="en-US" sz="3200" i="1" dirty="0"/>
              <a:t> </a:t>
            </a:r>
            <a:r>
              <a:rPr lang="en-US" sz="3200" i="1" dirty="0" err="1"/>
              <a:t>dòng</a:t>
            </a:r>
            <a:r>
              <a:rPr lang="en-US" sz="3200" i="1" dirty="0"/>
              <a:t> </a:t>
            </a:r>
            <a:r>
              <a:rPr lang="en-US" sz="3200" i="1" dirty="0" err="1"/>
              <a:t>tương</a:t>
            </a:r>
            <a:r>
              <a:rPr lang="en-US" sz="3200" i="1" dirty="0"/>
              <a:t> </a:t>
            </a:r>
            <a:r>
              <a:rPr lang="en-US" sz="3200" i="1" dirty="0" err="1"/>
              <a:t>đối</a:t>
            </a:r>
            <a:r>
              <a:rPr lang="en-US" sz="3200" i="1" dirty="0"/>
              <a:t> so </a:t>
            </a:r>
            <a:r>
              <a:rPr lang="en-US" sz="3200" i="1" dirty="0" err="1"/>
              <a:t>với</a:t>
            </a:r>
            <a:r>
              <a:rPr lang="en-US" sz="3200" i="1" dirty="0"/>
              <a:t> </a:t>
            </a:r>
            <a:r>
              <a:rPr lang="en-US" sz="3200" i="1" dirty="0" err="1"/>
              <a:t>dòng</a:t>
            </a:r>
            <a:r>
              <a:rPr lang="en-US" sz="3200" i="1" dirty="0"/>
              <a:t> </a:t>
            </a:r>
            <a:r>
              <a:rPr lang="en-US" sz="3200" i="1" dirty="0" err="1"/>
              <a:t>dữ</a:t>
            </a:r>
            <a:r>
              <a:rPr lang="en-US" sz="3200" i="1" dirty="0"/>
              <a:t> </a:t>
            </a:r>
            <a:r>
              <a:rPr lang="en-US" sz="3200" i="1" dirty="0" err="1"/>
              <a:t>liệu</a:t>
            </a:r>
            <a:r>
              <a:rPr lang="en-US" sz="3200" i="1" dirty="0"/>
              <a:t> </a:t>
            </a:r>
            <a:r>
              <a:rPr lang="en-US" sz="3200" i="1" dirty="0" err="1"/>
              <a:t>hiện</a:t>
            </a:r>
            <a:r>
              <a:rPr lang="en-US" sz="3200" i="1" dirty="0"/>
              <a:t> </a:t>
            </a:r>
            <a:r>
              <a:rPr lang="en-US" sz="3200" i="1" dirty="0" err="1"/>
              <a:t>hành</a:t>
            </a:r>
            <a:r>
              <a:rPr lang="en-US" sz="3200" i="1" dirty="0"/>
              <a:t>. N </a:t>
            </a:r>
            <a:r>
              <a:rPr lang="en-US" sz="3200" i="1" dirty="0" err="1"/>
              <a:t>là</a:t>
            </a:r>
            <a:r>
              <a:rPr lang="en-US" sz="3200" i="1" dirty="0"/>
              <a:t> </a:t>
            </a:r>
            <a:r>
              <a:rPr lang="en-US" sz="3200" i="1" dirty="0" err="1"/>
              <a:t>một</a:t>
            </a:r>
            <a:r>
              <a:rPr lang="en-US" sz="3200" i="1" dirty="0"/>
              <a:t> </a:t>
            </a:r>
            <a:r>
              <a:rPr lang="en-US" sz="3200" i="1" dirty="0" err="1"/>
              <a:t>số</a:t>
            </a:r>
            <a:r>
              <a:rPr lang="en-US" sz="3200" i="1" dirty="0"/>
              <a:t> </a:t>
            </a:r>
            <a:r>
              <a:rPr lang="en-US" sz="3200" i="1" dirty="0" err="1"/>
              <a:t>nguyên</a:t>
            </a:r>
            <a:r>
              <a:rPr lang="en-US" sz="3200" i="1" dirty="0"/>
              <a:t> </a:t>
            </a:r>
            <a:r>
              <a:rPr lang="en-US" sz="3200" i="1" dirty="0" err="1"/>
              <a:t>có</a:t>
            </a:r>
            <a:r>
              <a:rPr lang="en-US" sz="3200" i="1" dirty="0"/>
              <a:t> </a:t>
            </a:r>
            <a:r>
              <a:rPr lang="en-US" sz="3200" i="1" dirty="0" err="1"/>
              <a:t>thể</a:t>
            </a:r>
            <a:r>
              <a:rPr lang="en-US" sz="3200" i="1" dirty="0"/>
              <a:t> </a:t>
            </a:r>
            <a:r>
              <a:rPr lang="en-US" sz="3200" i="1" dirty="0" err="1"/>
              <a:t>dương</a:t>
            </a:r>
            <a:r>
              <a:rPr lang="en-US" sz="3200" i="1" dirty="0"/>
              <a:t> </a:t>
            </a:r>
            <a:r>
              <a:rPr lang="en-US" sz="3200" i="1" dirty="0" err="1"/>
              <a:t>có</a:t>
            </a:r>
            <a:r>
              <a:rPr lang="en-US" sz="3200" i="1" dirty="0"/>
              <a:t> </a:t>
            </a:r>
            <a:r>
              <a:rPr lang="en-US" sz="3200" i="1" dirty="0" err="1"/>
              <a:t>thể</a:t>
            </a:r>
            <a:r>
              <a:rPr lang="en-US" sz="3200" i="1" dirty="0"/>
              <a:t> </a:t>
            </a:r>
            <a:r>
              <a:rPr lang="en-US" sz="3200" i="1" dirty="0" err="1"/>
              <a:t>âm</a:t>
            </a:r>
            <a:r>
              <a:rPr lang="en-US" sz="3200" i="1" dirty="0"/>
              <a:t> </a:t>
            </a:r>
            <a:r>
              <a:rPr lang="en-US" sz="3200" i="1" dirty="0" err="1"/>
              <a:t>để</a:t>
            </a:r>
            <a:r>
              <a:rPr lang="en-US" sz="3200" i="1" dirty="0"/>
              <a:t> </a:t>
            </a:r>
            <a:r>
              <a:rPr lang="en-US" sz="3200" i="1" dirty="0" err="1"/>
              <a:t>chỉ</a:t>
            </a:r>
            <a:r>
              <a:rPr lang="en-US" sz="3200" i="1" dirty="0"/>
              <a:t> </a:t>
            </a:r>
            <a:r>
              <a:rPr lang="en-US" sz="3200" i="1" dirty="0" err="1"/>
              <a:t>định</a:t>
            </a:r>
            <a:r>
              <a:rPr lang="en-US" sz="3200" i="1" dirty="0"/>
              <a:t> </a:t>
            </a:r>
            <a:r>
              <a:rPr lang="en-US" sz="3200" i="1" dirty="0" err="1"/>
              <a:t>theo</a:t>
            </a:r>
            <a:r>
              <a:rPr lang="en-US" sz="3200" i="1" dirty="0"/>
              <a:t> </a:t>
            </a:r>
            <a:r>
              <a:rPr lang="en-US" sz="3200" i="1" dirty="0" err="1"/>
              <a:t>chiều</a:t>
            </a:r>
            <a:r>
              <a:rPr lang="en-US" sz="3200" i="1" dirty="0"/>
              <a:t> </a:t>
            </a:r>
            <a:r>
              <a:rPr lang="en-US" sz="3200" i="1" dirty="0" err="1"/>
              <a:t>tới</a:t>
            </a:r>
            <a:r>
              <a:rPr lang="en-US" sz="3200" i="1" dirty="0"/>
              <a:t> </a:t>
            </a:r>
            <a:r>
              <a:rPr lang="en-US" sz="3200" i="1" dirty="0" err="1"/>
              <a:t>hoặc</a:t>
            </a:r>
            <a:r>
              <a:rPr lang="en-US" sz="3200" i="1" dirty="0"/>
              <a:t> </a:t>
            </a:r>
            <a:r>
              <a:rPr lang="en-US" sz="3200" i="1" dirty="0" err="1"/>
              <a:t>lui</a:t>
            </a:r>
            <a:r>
              <a:rPr lang="en-US" sz="3200" i="1" dirty="0"/>
              <a:t> so </a:t>
            </a:r>
            <a:r>
              <a:rPr lang="en-US" sz="3200" i="1" dirty="0" err="1"/>
              <a:t>với</a:t>
            </a:r>
            <a:r>
              <a:rPr lang="en-US" sz="3200" i="1" dirty="0"/>
              <a:t> </a:t>
            </a:r>
            <a:r>
              <a:rPr lang="en-US" sz="3200" i="1" dirty="0" err="1"/>
              <a:t>dòng</a:t>
            </a:r>
            <a:r>
              <a:rPr lang="en-US" sz="3200" i="1" dirty="0"/>
              <a:t> </a:t>
            </a:r>
            <a:r>
              <a:rPr lang="en-US" sz="3200" i="1" dirty="0" err="1"/>
              <a:t>dữ</a:t>
            </a:r>
            <a:r>
              <a:rPr lang="en-US" sz="3200" i="1" dirty="0"/>
              <a:t> </a:t>
            </a:r>
            <a:r>
              <a:rPr lang="en-US" sz="3200" i="1" dirty="0" err="1"/>
              <a:t>liệu</a:t>
            </a:r>
            <a:r>
              <a:rPr lang="en-US" sz="3200" i="1" dirty="0"/>
              <a:t> </a:t>
            </a:r>
            <a:r>
              <a:rPr lang="en-US" sz="3200" i="1" dirty="0" err="1"/>
              <a:t>hiện</a:t>
            </a:r>
            <a:r>
              <a:rPr lang="en-US" sz="3200" i="1" dirty="0"/>
              <a:t> </a:t>
            </a:r>
            <a:r>
              <a:rPr lang="en-US" sz="3200" i="1" dirty="0" err="1"/>
              <a:t>hành</a:t>
            </a:r>
            <a:r>
              <a:rPr lang="en-US" sz="32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240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3DFF-62E3-40E2-A5CA-C018BE94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FF116-EDE2-42E9-9D72-AA0D4EB2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37</a:t>
            </a:fld>
            <a:endParaRPr lang="en-US" dirty="0"/>
          </a:p>
        </p:txBody>
      </p:sp>
      <p:pic>
        <p:nvPicPr>
          <p:cNvPr id="2050" name="Picture 2" descr="Image result for cursor trong sql server">
            <a:extLst>
              <a:ext uri="{FF2B5EF4-FFF2-40B4-BE49-F238E27FC236}">
                <a16:creationId xmlns:a16="http://schemas.microsoft.com/office/drawing/2014/main" id="{2F3AC365-ADB3-4873-AE85-6A304514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107" y="1296340"/>
            <a:ext cx="7367667" cy="499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079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6DA0-8509-449F-B1F2-9F161E63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B201F-D139-4257-B209-0E6EFA7BB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indent="-465138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>
                <a:latin typeface="+mj-lt"/>
              </a:rPr>
              <a:t>B1. Định </a:t>
            </a:r>
            <a:r>
              <a:rPr lang="en-US" dirty="0" err="1">
                <a:latin typeface="+mj-lt"/>
              </a:rPr>
              <a:t>nghĩa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biến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kiểu</a:t>
            </a:r>
            <a:r>
              <a:rPr lang="en-US" dirty="0">
                <a:latin typeface="+mj-lt"/>
              </a:rPr>
              <a:t> cursor.</a:t>
            </a:r>
          </a:p>
          <a:p>
            <a:pPr marL="465138" indent="-465138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>
                <a:latin typeface="+mj-lt"/>
              </a:rPr>
              <a:t>B2. Sử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lệnh</a:t>
            </a:r>
            <a:r>
              <a:rPr lang="en-US" dirty="0">
                <a:latin typeface="+mj-lt"/>
              </a:rPr>
              <a:t> OPEN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err="1">
                <a:latin typeface="+mj-lt"/>
              </a:rPr>
              <a:t>mở</a:t>
            </a:r>
            <a:r>
              <a:rPr lang="en-US">
                <a:latin typeface="+mj-lt"/>
              </a:rPr>
              <a:t> cursor </a:t>
            </a:r>
            <a:r>
              <a:rPr lang="en-US" dirty="0" err="1">
                <a:latin typeface="+mj-lt"/>
              </a:rPr>
              <a:t>đã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định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nghĩa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trước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đó</a:t>
            </a:r>
            <a:r>
              <a:rPr lang="en-US" dirty="0">
                <a:latin typeface="+mj-lt"/>
              </a:rPr>
              <a:t>.</a:t>
            </a:r>
          </a:p>
          <a:p>
            <a:pPr marL="465138" indent="-465138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>
                <a:latin typeface="+mj-lt"/>
              </a:rPr>
              <a:t>B3. Đọc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từng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dòng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cursor.</a:t>
            </a:r>
          </a:p>
          <a:p>
            <a:pPr marL="465138" indent="-465138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>
                <a:latin typeface="+mj-lt"/>
              </a:rPr>
              <a:t>B4. Đóng </a:t>
            </a:r>
            <a:r>
              <a:rPr lang="en-US" dirty="0">
                <a:latin typeface="+mj-lt"/>
              </a:rPr>
              <a:t>cursor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lệnh</a:t>
            </a:r>
            <a:r>
              <a:rPr lang="en-US" dirty="0">
                <a:latin typeface="+mj-lt"/>
              </a:rPr>
              <a:t> CLOSE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DEALLOCATE.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A3265-2D98-462D-8081-7CB62B4C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44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6DA0-8509-449F-B1F2-9F161E63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A3265-2D98-462D-8081-7CB62B4C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39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C32FBD2-26E8-4190-B54F-89BC3D16AC8A}"/>
              </a:ext>
            </a:extLst>
          </p:cNvPr>
          <p:cNvSpPr txBox="1">
            <a:spLocks/>
          </p:cNvSpPr>
          <p:nvPr/>
        </p:nvSpPr>
        <p:spPr>
          <a:xfrm>
            <a:off x="695790" y="1239185"/>
            <a:ext cx="11453734" cy="5251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3200" i="1" dirty="0" err="1">
                <a:latin typeface="+mj-lt"/>
              </a:rPr>
              <a:t>Ví</a:t>
            </a:r>
            <a:r>
              <a:rPr lang="en-US" sz="3200" i="1" dirty="0">
                <a:latin typeface="+mj-lt"/>
              </a:rPr>
              <a:t> </a:t>
            </a:r>
            <a:r>
              <a:rPr lang="en-US" sz="3200" i="1" dirty="0" err="1">
                <a:latin typeface="+mj-lt"/>
              </a:rPr>
              <a:t>dụ</a:t>
            </a:r>
            <a:r>
              <a:rPr lang="en-US" sz="3200" i="1" dirty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: </a:t>
            </a:r>
            <a:r>
              <a:rPr lang="en-US" sz="3200" dirty="0" err="1">
                <a:solidFill>
                  <a:srgbClr val="C00000"/>
                </a:solidFill>
                <a:latin typeface="+mj-lt"/>
              </a:rPr>
              <a:t>Định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j-lt"/>
              </a:rPr>
              <a:t>nghĩa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biến</a:t>
            </a:r>
            <a:r>
              <a:rPr lang="en-US" sz="3200" dirty="0">
                <a:latin typeface="+mj-lt"/>
              </a:rPr>
              <a:t> cursor </a:t>
            </a:r>
            <a:r>
              <a:rPr lang="en-US" sz="3200" dirty="0" err="1">
                <a:latin typeface="+mj-lt"/>
              </a:rPr>
              <a:t>chứa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toàn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bộ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các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dòng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dữ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liệu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bên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trong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bảng</a:t>
            </a:r>
            <a:r>
              <a:rPr lang="en-US" sz="3200" dirty="0">
                <a:latin typeface="+mj-lt"/>
              </a:rPr>
              <a:t> MH, </a:t>
            </a:r>
            <a:r>
              <a:rPr lang="en-US" sz="3200" dirty="0" err="1">
                <a:latin typeface="+mj-lt"/>
              </a:rPr>
              <a:t>các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dữ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liệu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trong</a:t>
            </a:r>
            <a:r>
              <a:rPr lang="en-US" sz="3200" dirty="0">
                <a:latin typeface="+mj-lt"/>
              </a:rPr>
              <a:t> cursor </a:t>
            </a:r>
            <a:r>
              <a:rPr lang="en-US" sz="3200" dirty="0" err="1">
                <a:latin typeface="+mj-lt"/>
              </a:rPr>
              <a:t>chỉ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được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phép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đọc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việc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đọc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dữ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liệu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trong</a:t>
            </a:r>
            <a:r>
              <a:rPr lang="en-US" sz="3200" dirty="0">
                <a:latin typeface="+mj-lt"/>
              </a:rPr>
              <a:t> cursor </a:t>
            </a:r>
            <a:r>
              <a:rPr lang="en-US" sz="3200" dirty="0" err="1">
                <a:latin typeface="+mj-lt"/>
              </a:rPr>
              <a:t>chỉ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theo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chiều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tới</a:t>
            </a:r>
            <a:r>
              <a:rPr lang="en-US" sz="3200" dirty="0">
                <a:latin typeface="+mj-lt"/>
              </a:rPr>
              <a:t>.</a:t>
            </a:r>
          </a:p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en-US" sz="3200" dirty="0">
              <a:latin typeface="+mj-lt"/>
            </a:endParaRPr>
          </a:p>
          <a:p>
            <a:pPr marL="922338" lvl="1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200" dirty="0">
                <a:latin typeface="+mj-lt"/>
              </a:rPr>
              <a:t>Declare 	</a:t>
            </a:r>
            <a:r>
              <a:rPr lang="en-US" sz="3200" dirty="0">
                <a:solidFill>
                  <a:srgbClr val="0070C0"/>
                </a:solidFill>
                <a:latin typeface="+mj-lt"/>
              </a:rPr>
              <a:t>C_MH 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cursor</a:t>
            </a:r>
            <a:r>
              <a:rPr lang="en-US" sz="3200" dirty="0">
                <a:latin typeface="+mj-lt"/>
              </a:rPr>
              <a:t> </a:t>
            </a:r>
          </a:p>
          <a:p>
            <a:pPr marL="922338" lvl="1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200" dirty="0" err="1">
                <a:latin typeface="+mj-lt"/>
              </a:rPr>
              <a:t>Forward_only</a:t>
            </a:r>
            <a:r>
              <a:rPr lang="en-US" sz="3200" dirty="0">
                <a:latin typeface="+mj-lt"/>
              </a:rPr>
              <a:t> static</a:t>
            </a:r>
          </a:p>
          <a:p>
            <a:pPr marL="922338" lvl="1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200" dirty="0" err="1">
                <a:latin typeface="+mj-lt"/>
              </a:rPr>
              <a:t>Read_only</a:t>
            </a:r>
            <a:endParaRPr lang="en-US" sz="3200" dirty="0">
              <a:latin typeface="+mj-lt"/>
            </a:endParaRPr>
          </a:p>
          <a:p>
            <a:pPr marL="922338" lvl="1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200" dirty="0">
                <a:latin typeface="+mj-lt"/>
              </a:rPr>
              <a:t>For select * From MH</a:t>
            </a:r>
          </a:p>
        </p:txBody>
      </p:sp>
    </p:spTree>
    <p:extLst>
      <p:ext uri="{BB962C8B-B14F-4D97-AF65-F5344CB8AC3E}">
        <p14:creationId xmlns:p14="http://schemas.microsoft.com/office/powerpoint/2010/main" val="168558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C9C4-206B-4FA4-90C6-CDEA5CF5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582A7-7F40-4FA6-86FA-65FE6401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E483CB-3697-484A-9C70-BD620D4A3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21" y="1685000"/>
            <a:ext cx="9401272" cy="414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547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6DA0-8509-449F-B1F2-9F161E63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A3265-2D98-462D-8081-7CB62B4C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E09BB41-2E21-4983-9017-345464BA8EE9}"/>
              </a:ext>
            </a:extLst>
          </p:cNvPr>
          <p:cNvSpPr txBox="1">
            <a:spLocks/>
          </p:cNvSpPr>
          <p:nvPr/>
        </p:nvSpPr>
        <p:spPr>
          <a:xfrm>
            <a:off x="838200" y="1258866"/>
            <a:ext cx="10290748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3000" dirty="0" err="1">
                <a:latin typeface="+mj-lt"/>
              </a:rPr>
              <a:t>Mở</a:t>
            </a:r>
            <a:r>
              <a:rPr lang="en-US" sz="3000" dirty="0">
                <a:latin typeface="+mj-lt"/>
              </a:rPr>
              <a:t> Cursor 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000" dirty="0">
                <a:latin typeface="+mj-lt"/>
              </a:rPr>
              <a:t>		OPEN		</a:t>
            </a:r>
            <a:r>
              <a:rPr lang="en-US" sz="3000" dirty="0" err="1">
                <a:latin typeface="+mj-lt"/>
              </a:rPr>
              <a:t>Tên_cursor</a:t>
            </a:r>
            <a:endParaRPr lang="en-US" sz="3000" i="1" dirty="0">
              <a:latin typeface="+mj-lt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2B8ADC7-A3AC-461B-8E48-D156F62229C1}"/>
              </a:ext>
            </a:extLst>
          </p:cNvPr>
          <p:cNvSpPr txBox="1">
            <a:spLocks/>
          </p:cNvSpPr>
          <p:nvPr/>
        </p:nvSpPr>
        <p:spPr>
          <a:xfrm>
            <a:off x="914399" y="3297836"/>
            <a:ext cx="10987791" cy="2721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3000" i="1" dirty="0" err="1">
                <a:latin typeface="+mj-lt"/>
              </a:rPr>
              <a:t>Ví</a:t>
            </a:r>
            <a:r>
              <a:rPr lang="en-US" sz="3000" i="1" dirty="0">
                <a:latin typeface="+mj-lt"/>
              </a:rPr>
              <a:t> </a:t>
            </a:r>
            <a:r>
              <a:rPr lang="en-US" sz="3000" i="1" dirty="0" err="1">
                <a:latin typeface="+mj-lt"/>
              </a:rPr>
              <a:t>dụ</a:t>
            </a:r>
            <a:r>
              <a:rPr lang="en-US" sz="3000" dirty="0">
                <a:latin typeface="+mj-lt"/>
              </a:rPr>
              <a:t>: </a:t>
            </a:r>
            <a:r>
              <a:rPr lang="en-US" sz="3000" dirty="0" err="1">
                <a:latin typeface="+mj-lt"/>
              </a:rPr>
              <a:t>Mở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các</a:t>
            </a:r>
            <a:r>
              <a:rPr lang="en-US" sz="3000" dirty="0">
                <a:latin typeface="+mj-lt"/>
              </a:rPr>
              <a:t> cursor </a:t>
            </a:r>
            <a:r>
              <a:rPr lang="en-US" sz="3000" dirty="0" err="1">
                <a:latin typeface="+mj-lt"/>
              </a:rPr>
              <a:t>đã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định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nghĩa</a:t>
            </a:r>
            <a:r>
              <a:rPr lang="en-US" sz="3000" dirty="0">
                <a:latin typeface="+mj-lt"/>
              </a:rPr>
              <a:t> ở </a:t>
            </a:r>
            <a:r>
              <a:rPr lang="en-US" sz="3000" dirty="0" err="1">
                <a:latin typeface="+mj-lt"/>
              </a:rPr>
              <a:t>ví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dụ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trên</a:t>
            </a:r>
            <a:r>
              <a:rPr lang="en-US" sz="3000" dirty="0">
                <a:latin typeface="+mj-lt"/>
              </a:rPr>
              <a:t>. 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000" dirty="0">
                <a:latin typeface="+mj-lt"/>
              </a:rPr>
              <a:t>		OPEN 	</a:t>
            </a:r>
            <a:r>
              <a:rPr lang="en-US" sz="3000" dirty="0">
                <a:solidFill>
                  <a:srgbClr val="0070C0"/>
                </a:solidFill>
                <a:latin typeface="+mj-lt"/>
              </a:rPr>
              <a:t>C_MH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3667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6DA0-8509-449F-B1F2-9F161E63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A3265-2D98-462D-8081-7CB62B4C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41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DFF771-F244-424A-9A39-B6264D5918E6}"/>
              </a:ext>
            </a:extLst>
          </p:cNvPr>
          <p:cNvSpPr txBox="1">
            <a:spLocks/>
          </p:cNvSpPr>
          <p:nvPr/>
        </p:nvSpPr>
        <p:spPr>
          <a:xfrm>
            <a:off x="914399" y="1447800"/>
            <a:ext cx="9758597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-- </a:t>
            </a:r>
            <a:r>
              <a:rPr lang="en-US" b="1" i="1" dirty="0" err="1">
                <a:latin typeface="+mj-lt"/>
              </a:rPr>
              <a:t>Đọc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dữ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và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xử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lý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dữ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liệu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trong</a:t>
            </a:r>
            <a:r>
              <a:rPr lang="en-US" b="1" i="1" dirty="0">
                <a:latin typeface="+mj-lt"/>
              </a:rPr>
              <a:t> con </a:t>
            </a:r>
            <a:r>
              <a:rPr lang="en-US" b="1" i="1" dirty="0" err="1">
                <a:latin typeface="+mj-lt"/>
              </a:rPr>
              <a:t>trỏ</a:t>
            </a:r>
            <a:endParaRPr lang="en-US" dirty="0"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FETCH NEXT  FROM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C_MH </a:t>
            </a:r>
            <a:endParaRPr lang="en-US" dirty="0"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WHILE @@FETCH_STATUS = 0</a:t>
            </a: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BEGIN</a:t>
            </a: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</a:t>
            </a:r>
            <a:r>
              <a:rPr lang="en-US" i="1" dirty="0">
                <a:latin typeface="+mj-lt"/>
              </a:rPr>
              <a:t>	-- </a:t>
            </a:r>
            <a:r>
              <a:rPr lang="en-US" i="1" dirty="0" err="1">
                <a:latin typeface="+mj-lt"/>
              </a:rPr>
              <a:t>Đọc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tiếp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dòng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kế</a:t>
            </a:r>
            <a:endParaRPr lang="en-US" i="1" dirty="0"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	FETCH NEXT  FROM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C_MH </a:t>
            </a:r>
            <a:endParaRPr lang="en-US" dirty="0"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2238845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6DA0-8509-449F-B1F2-9F161E63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A3265-2D98-462D-8081-7CB62B4C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42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DFF771-F244-424A-9A39-B6264D5918E6}"/>
              </a:ext>
            </a:extLst>
          </p:cNvPr>
          <p:cNvSpPr txBox="1">
            <a:spLocks/>
          </p:cNvSpPr>
          <p:nvPr/>
        </p:nvSpPr>
        <p:spPr>
          <a:xfrm>
            <a:off x="1520531" y="4776495"/>
            <a:ext cx="9758597" cy="1460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i="1" dirty="0" err="1">
                <a:latin typeface="+mj-lt"/>
              </a:rPr>
              <a:t>Ví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dụ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Đóng</a:t>
            </a:r>
            <a:r>
              <a:rPr lang="en-US" dirty="0">
                <a:latin typeface="+mj-lt"/>
              </a:rPr>
              <a:t> con </a:t>
            </a:r>
            <a:r>
              <a:rPr lang="en-US" dirty="0" err="1">
                <a:latin typeface="+mj-lt"/>
              </a:rPr>
              <a:t>trỏ</a:t>
            </a:r>
            <a:r>
              <a:rPr lang="en-US" dirty="0">
                <a:latin typeface="+mj-lt"/>
              </a:rPr>
              <a:t> 	</a:t>
            </a: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CLOSE		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C_MH </a:t>
            </a:r>
            <a:endParaRPr lang="en-US" dirty="0">
              <a:latin typeface="+mj-lt"/>
            </a:endParaRP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DEALLOCATE	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C_MH </a:t>
            </a:r>
            <a:endParaRPr lang="en-US" dirty="0">
              <a:latin typeface="+mj-lt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DCD319A-C32F-473B-9D72-199CBA6172C8}"/>
              </a:ext>
            </a:extLst>
          </p:cNvPr>
          <p:cNvSpPr txBox="1">
            <a:spLocks/>
          </p:cNvSpPr>
          <p:nvPr/>
        </p:nvSpPr>
        <p:spPr>
          <a:xfrm>
            <a:off x="1224172" y="1191515"/>
            <a:ext cx="10812930" cy="3582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Đóng</a:t>
            </a:r>
            <a:r>
              <a:rPr lang="en-US" b="1" dirty="0">
                <a:latin typeface="+mj-lt"/>
              </a:rPr>
              <a:t> cursor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dirty="0">
                <a:latin typeface="+mj-lt"/>
              </a:rPr>
              <a:t>CLOSE  	</a:t>
            </a:r>
            <a:r>
              <a:rPr lang="en-US" dirty="0" err="1">
                <a:latin typeface="+mj-lt"/>
              </a:rPr>
              <a:t>Tên_cursor</a:t>
            </a:r>
            <a:endParaRPr lang="en-US" dirty="0"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DEALLOCATE  	</a:t>
            </a:r>
            <a:r>
              <a:rPr lang="en-US" dirty="0" err="1">
                <a:latin typeface="+mj-lt"/>
              </a:rPr>
              <a:t>Tên_cursor</a:t>
            </a:r>
            <a:endParaRPr lang="en-US" dirty="0"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 err="1">
                <a:latin typeface="+mj-lt"/>
              </a:rPr>
              <a:t>Trong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đó</a:t>
            </a:r>
            <a:endParaRPr lang="en-US" sz="2400" b="1" dirty="0"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CLOSE </a:t>
            </a:r>
            <a:r>
              <a:rPr lang="en-US" sz="2400" dirty="0" err="1">
                <a:latin typeface="+mj-lt"/>
              </a:rPr>
              <a:t>giải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phóng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các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dòng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dữ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liệu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tham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chiếu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bên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trong</a:t>
            </a:r>
            <a:r>
              <a:rPr lang="en-US" sz="2400" dirty="0">
                <a:latin typeface="+mj-lt"/>
              </a:rPr>
              <a:t> cursor.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 err="1">
                <a:latin typeface="+mj-lt"/>
              </a:rPr>
              <a:t>Lệnh</a:t>
            </a:r>
            <a:r>
              <a:rPr lang="en-US" sz="2400" dirty="0">
                <a:latin typeface="+mj-lt"/>
              </a:rPr>
              <a:t> DEALLOCATE </a:t>
            </a:r>
            <a:r>
              <a:rPr lang="en-US" sz="2400" dirty="0" err="1">
                <a:latin typeface="+mj-lt"/>
              </a:rPr>
              <a:t>giải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phóng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thật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sự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biến</a:t>
            </a:r>
            <a:r>
              <a:rPr lang="en-US" sz="2400" dirty="0">
                <a:latin typeface="+mj-lt"/>
              </a:rPr>
              <a:t> cursor </a:t>
            </a:r>
            <a:r>
              <a:rPr lang="en-US" sz="2400" dirty="0" err="1">
                <a:latin typeface="+mj-lt"/>
              </a:rPr>
              <a:t>ra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khỏi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bộ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nhớ</a:t>
            </a:r>
            <a:r>
              <a:rPr lang="en-US" sz="2400" dirty="0">
                <a:latin typeface="+mj-lt"/>
              </a:rPr>
              <a:t> 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6393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862F-B991-4441-A11E-809D389F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DB23-75E0-470E-8A20-F23BD51E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Cho </a:t>
            </a:r>
            <a:r>
              <a:rPr lang="en-US" dirty="0" err="1">
                <a:latin typeface="+mj-lt"/>
              </a:rPr>
              <a:t>lược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đồ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sau</a:t>
            </a:r>
            <a:r>
              <a:rPr lang="en-US" dirty="0">
                <a:latin typeface="+mj-lt"/>
              </a:rPr>
              <a:t>: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MAT_HG (</a:t>
            </a:r>
            <a:r>
              <a:rPr lang="en-US" u="sng" dirty="0" err="1">
                <a:latin typeface="+mj-lt"/>
              </a:rPr>
              <a:t>MaMH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TenMH</a:t>
            </a:r>
            <a:r>
              <a:rPr lang="en-US" dirty="0">
                <a:latin typeface="+mj-lt"/>
              </a:rPr>
              <a:t>, DVT, </a:t>
            </a:r>
            <a:r>
              <a:rPr lang="en-US" dirty="0" err="1">
                <a:latin typeface="+mj-lt"/>
              </a:rPr>
              <a:t>MaNCC</a:t>
            </a:r>
            <a:r>
              <a:rPr lang="en-US" dirty="0">
                <a:latin typeface="+mj-lt"/>
              </a:rPr>
              <a:t>)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dirty="0" err="1">
                <a:latin typeface="+mj-lt"/>
              </a:rPr>
              <a:t>PNhap</a:t>
            </a:r>
            <a:r>
              <a:rPr lang="en-US" dirty="0">
                <a:latin typeface="+mj-lt"/>
              </a:rPr>
              <a:t> (</a:t>
            </a:r>
            <a:r>
              <a:rPr lang="en-US" u="sng" dirty="0" err="1">
                <a:latin typeface="+mj-lt"/>
              </a:rPr>
              <a:t>MaPN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NgayNhap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ThanhTien</a:t>
            </a:r>
            <a:r>
              <a:rPr lang="en-US" dirty="0">
                <a:latin typeface="+mj-lt"/>
              </a:rPr>
              <a:t>)</a:t>
            </a: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dirty="0" err="1">
                <a:latin typeface="+mj-lt"/>
              </a:rPr>
              <a:t>CTPNhap</a:t>
            </a:r>
            <a:r>
              <a:rPr lang="en-US" dirty="0">
                <a:latin typeface="+mj-lt"/>
              </a:rPr>
              <a:t> (</a:t>
            </a:r>
            <a:r>
              <a:rPr lang="en-US" u="sng" dirty="0" err="1">
                <a:latin typeface="+mj-lt"/>
              </a:rPr>
              <a:t>MaMH</a:t>
            </a:r>
            <a:r>
              <a:rPr lang="en-US" u="sng" dirty="0">
                <a:latin typeface="+mj-lt"/>
              </a:rPr>
              <a:t>, </a:t>
            </a:r>
            <a:r>
              <a:rPr lang="en-US" u="sng" dirty="0" err="1">
                <a:latin typeface="+mj-lt"/>
              </a:rPr>
              <a:t>MaPN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SLNhap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DonGia</a:t>
            </a:r>
            <a:r>
              <a:rPr lang="en-US" dirty="0">
                <a:latin typeface="+mj-lt"/>
              </a:rPr>
              <a:t>)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64B39-4195-49B4-A603-469DFA34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33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862F-B991-4441-A11E-809D389F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DB23-75E0-470E-8A20-F23BD51E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350"/>
            <a:ext cx="10515600" cy="1382947"/>
          </a:xfrm>
        </p:spPr>
        <p:txBody>
          <a:bodyPr>
            <a:normAutofit fontScale="92500" lnSpcReduction="10000"/>
          </a:bodyPr>
          <a:lstStyle/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§"/>
            </a:pPr>
            <a:r>
              <a:rPr lang="en-US" i="1" dirty="0" err="1">
                <a:solidFill>
                  <a:srgbClr val="C00000"/>
                </a:solidFill>
                <a:latin typeface="+mj-lt"/>
              </a:rPr>
              <a:t>Ví</a:t>
            </a:r>
            <a:r>
              <a:rPr lang="en-US" i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+mj-lt"/>
              </a:rPr>
              <a:t>dụ</a:t>
            </a:r>
            <a:r>
              <a:rPr lang="en-US" i="1" dirty="0">
                <a:solidFill>
                  <a:srgbClr val="C00000"/>
                </a:solidFill>
                <a:latin typeface="+mj-lt"/>
              </a:rPr>
              <a:t> 1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: </a:t>
            </a:r>
            <a:r>
              <a:rPr lang="en-US" dirty="0" err="1">
                <a:latin typeface="+mj-lt"/>
              </a:rPr>
              <a:t>Đọc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cursor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MAT_HANG </a:t>
            </a:r>
            <a:r>
              <a:rPr lang="en-US" dirty="0" err="1">
                <a:latin typeface="+mj-lt"/>
              </a:rPr>
              <a:t>chỉ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vật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tư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Tivi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64B39-4195-49B4-A603-469DFA34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077972A-91CC-4F15-879C-46C7F3482D9A}"/>
              </a:ext>
            </a:extLst>
          </p:cNvPr>
          <p:cNvSpPr txBox="1">
            <a:spLocks/>
          </p:cNvSpPr>
          <p:nvPr/>
        </p:nvSpPr>
        <p:spPr>
          <a:xfrm>
            <a:off x="1374913" y="2812781"/>
            <a:ext cx="9978887" cy="3753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-- </a:t>
            </a:r>
            <a:r>
              <a:rPr lang="en-US" b="1" i="1" dirty="0" err="1">
                <a:latin typeface="+mj-lt"/>
              </a:rPr>
              <a:t>Khai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báo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biến</a:t>
            </a:r>
            <a:r>
              <a:rPr lang="en-US" b="1" i="1" dirty="0">
                <a:latin typeface="+mj-lt"/>
              </a:rPr>
              <a:t> cursor</a:t>
            </a:r>
            <a:endParaRPr lang="en-US" dirty="0">
              <a:latin typeface="+mj-lt"/>
            </a:endParaRP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declare	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cr_MatHang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  cursor	keyset</a:t>
            </a: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FOR	SELECT  *  FROM	MAT_HANG</a:t>
            </a: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	WHERE	</a:t>
            </a:r>
            <a:r>
              <a:rPr lang="en-US" dirty="0" err="1">
                <a:latin typeface="+mj-lt"/>
              </a:rPr>
              <a:t>MaMH</a:t>
            </a:r>
            <a:r>
              <a:rPr lang="en-US" dirty="0">
                <a:latin typeface="+mj-lt"/>
              </a:rPr>
              <a:t> like ‘TV%’</a:t>
            </a: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	ORDER BY 	</a:t>
            </a:r>
            <a:r>
              <a:rPr lang="en-US" dirty="0" err="1">
                <a:latin typeface="+mj-lt"/>
              </a:rPr>
              <a:t>MaMH</a:t>
            </a:r>
            <a:endParaRPr lang="en-US" dirty="0">
              <a:latin typeface="+mj-lt"/>
            </a:endParaRP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-- </a:t>
            </a:r>
            <a:r>
              <a:rPr lang="en-US" b="1" i="1" dirty="0" err="1">
                <a:latin typeface="+mj-lt"/>
              </a:rPr>
              <a:t>Mở</a:t>
            </a:r>
            <a:r>
              <a:rPr lang="en-US" b="1" i="1" dirty="0">
                <a:latin typeface="+mj-lt"/>
              </a:rPr>
              <a:t> cursor</a:t>
            </a:r>
            <a:endParaRPr lang="en-US" dirty="0">
              <a:latin typeface="+mj-lt"/>
            </a:endParaRP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OPEN		</a:t>
            </a:r>
            <a:r>
              <a:rPr lang="en-US" dirty="0" err="1">
                <a:latin typeface="+mj-lt"/>
              </a:rPr>
              <a:t>cr_MatHang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963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A8FD-D98D-43F5-A499-C4B985E3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D7C8A-DCF1-49F3-867E-F453F1FF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2A331C-7C21-4F35-9E8B-580D949FF50D}"/>
              </a:ext>
            </a:extLst>
          </p:cNvPr>
          <p:cNvSpPr txBox="1">
            <a:spLocks/>
          </p:cNvSpPr>
          <p:nvPr/>
        </p:nvSpPr>
        <p:spPr>
          <a:xfrm>
            <a:off x="838200" y="1336482"/>
            <a:ext cx="10428798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-- </a:t>
            </a:r>
            <a:r>
              <a:rPr lang="en-US" b="1" i="1" dirty="0" err="1">
                <a:latin typeface="+mj-lt"/>
              </a:rPr>
              <a:t>Đọc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dữ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liệu</a:t>
            </a:r>
            <a:endParaRPr lang="en-US" dirty="0">
              <a:latin typeface="+mj-lt"/>
            </a:endParaRP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FETCH NEXT  FROM 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cr_MatHang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WHILE @@FETCH_STATUS = 0</a:t>
            </a: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BEGIN</a:t>
            </a: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</a:t>
            </a:r>
            <a:r>
              <a:rPr lang="en-US" i="1" dirty="0">
                <a:latin typeface="+mj-lt"/>
              </a:rPr>
              <a:t>	-- </a:t>
            </a:r>
            <a:r>
              <a:rPr lang="en-US" i="1" dirty="0" err="1">
                <a:latin typeface="+mj-lt"/>
              </a:rPr>
              <a:t>Đọc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tiếp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dòng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kế</a:t>
            </a:r>
            <a:endParaRPr lang="en-US" i="1" dirty="0">
              <a:latin typeface="+mj-lt"/>
            </a:endParaRP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	FETCH NEXT  FROM 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cur_MatHang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END</a:t>
            </a: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-- </a:t>
            </a:r>
            <a:r>
              <a:rPr lang="en-US" b="1" i="1" dirty="0" err="1">
                <a:latin typeface="+mj-lt"/>
              </a:rPr>
              <a:t>Đóng</a:t>
            </a:r>
            <a:r>
              <a:rPr lang="en-US" b="1" i="1" dirty="0">
                <a:latin typeface="+mj-lt"/>
              </a:rPr>
              <a:t> cursor</a:t>
            </a:r>
            <a:endParaRPr lang="en-US" dirty="0">
              <a:latin typeface="+mj-lt"/>
            </a:endParaRP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CLOSE		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cr_MatHang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dirty="0">
                <a:latin typeface="+mj-lt"/>
              </a:rPr>
              <a:t>	DEALLOCATE 	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cr_MatHang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marL="465138" indent="-465138" algn="just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848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C0E1-9AEC-49CE-A4DF-242C5D83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93C45-62C9-4B50-A1FE-43732221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2554982-9B37-46AA-B67A-4EA71186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350"/>
            <a:ext cx="10913828" cy="4832613"/>
          </a:xfrm>
        </p:spPr>
        <p:txBody>
          <a:bodyPr>
            <a:normAutofit/>
          </a:bodyPr>
          <a:lstStyle/>
          <a:p>
            <a:pPr marL="465138" indent="-465138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i="1" dirty="0" err="1">
                <a:solidFill>
                  <a:srgbClr val="C00000"/>
                </a:solidFill>
                <a:latin typeface="+mj-lt"/>
              </a:rPr>
              <a:t>Ví</a:t>
            </a:r>
            <a:r>
              <a:rPr lang="en-US" sz="2800" i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+mj-lt"/>
              </a:rPr>
              <a:t>dụ</a:t>
            </a:r>
            <a:r>
              <a:rPr lang="en-US" sz="2800" i="1" dirty="0">
                <a:solidFill>
                  <a:srgbClr val="C00000"/>
                </a:solidFill>
                <a:latin typeface="+mj-lt"/>
              </a:rPr>
              <a:t> 2</a:t>
            </a:r>
            <a:r>
              <a:rPr lang="en-US" sz="2800" dirty="0">
                <a:solidFill>
                  <a:srgbClr val="C00000"/>
                </a:solidFill>
                <a:latin typeface="+mj-lt"/>
              </a:rPr>
              <a:t>: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Cập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nhật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dữ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liệu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cột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ThanhTien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trong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bảng</a:t>
            </a:r>
            <a:r>
              <a:rPr lang="en-US" sz="2800" dirty="0">
                <a:latin typeface="+mj-lt"/>
              </a:rPr>
              <a:t> PNHAP </a:t>
            </a:r>
            <a:r>
              <a:rPr lang="en-US" sz="2800" dirty="0" err="1">
                <a:latin typeface="+mj-lt"/>
              </a:rPr>
              <a:t>bằng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cách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duyệt</a:t>
            </a:r>
            <a:r>
              <a:rPr lang="en-US" sz="2800" dirty="0">
                <a:latin typeface="+mj-lt"/>
              </a:rPr>
              <a:t> qua </a:t>
            </a:r>
            <a:r>
              <a:rPr lang="en-US" sz="2800" dirty="0" err="1">
                <a:latin typeface="+mj-lt"/>
              </a:rPr>
              <a:t>từng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phiếu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nhập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tính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ra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trị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giá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nhập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từng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phiếu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căn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cứ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vào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số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lượng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nhập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đơn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giá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nhập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từng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vật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tư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trong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bảng</a:t>
            </a:r>
            <a:r>
              <a:rPr lang="en-US" sz="2800" dirty="0">
                <a:latin typeface="+mj-lt"/>
              </a:rPr>
              <a:t> CTPNHAP, </a:t>
            </a:r>
            <a:r>
              <a:rPr lang="en-US" sz="2800" dirty="0" err="1">
                <a:latin typeface="+mj-lt"/>
              </a:rPr>
              <a:t>sau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cùng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cập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nhật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vào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cột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ThanhTien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68208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C0E1-9AEC-49CE-A4DF-242C5D83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93C45-62C9-4B50-A1FE-43732221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2554982-9B37-46AA-B67A-4EA71186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896"/>
            <a:ext cx="10913828" cy="5096207"/>
          </a:xfrm>
        </p:spPr>
        <p:txBody>
          <a:bodyPr>
            <a:noAutofit/>
          </a:bodyPr>
          <a:lstStyle/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i="1" dirty="0">
                <a:latin typeface="+mj-lt"/>
              </a:rPr>
              <a:t>-- </a:t>
            </a:r>
            <a:r>
              <a:rPr lang="en-US" sz="2800" b="1" i="1" dirty="0" err="1">
                <a:latin typeface="+mj-lt"/>
              </a:rPr>
              <a:t>Khai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báo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biến</a:t>
            </a:r>
            <a:r>
              <a:rPr lang="en-US" sz="2800" b="1" i="1" dirty="0">
                <a:latin typeface="+mj-lt"/>
              </a:rPr>
              <a:t> cursor, </a:t>
            </a:r>
            <a:r>
              <a:rPr lang="en-US" sz="2800" b="1" i="1" dirty="0" err="1">
                <a:latin typeface="+mj-lt"/>
              </a:rPr>
              <a:t>các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biến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cục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bộ</a:t>
            </a:r>
            <a:endParaRPr lang="en-US" sz="2800" dirty="0"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declare	@</a:t>
            </a:r>
            <a:r>
              <a:rPr lang="en-US" sz="2800" dirty="0" err="1">
                <a:latin typeface="+mj-lt"/>
              </a:rPr>
              <a:t>Sopn</a:t>
            </a:r>
            <a:r>
              <a:rPr lang="en-US" sz="2800" dirty="0">
                <a:latin typeface="+mj-lt"/>
              </a:rPr>
              <a:t> char(4), @</a:t>
            </a:r>
            <a:r>
              <a:rPr lang="en-US" sz="2800" dirty="0" err="1">
                <a:latin typeface="+mj-lt"/>
              </a:rPr>
              <a:t>TongTT</a:t>
            </a:r>
            <a:r>
              <a:rPr lang="en-US" sz="2800" dirty="0">
                <a:latin typeface="+mj-lt"/>
              </a:rPr>
              <a:t> 	Money</a:t>
            </a: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DECLARE	</a:t>
            </a:r>
            <a:r>
              <a:rPr lang="en-US" sz="2800" dirty="0" err="1">
                <a:solidFill>
                  <a:srgbClr val="C00000"/>
                </a:solidFill>
                <a:latin typeface="+mj-lt"/>
              </a:rPr>
              <a:t>cr_Pnhap</a:t>
            </a:r>
            <a:r>
              <a:rPr lang="en-US" sz="28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	CURSOR</a:t>
            </a: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FORWARD_ONLY</a:t>
            </a: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FOR</a:t>
            </a: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	SELECT     MAPN	FROM		PNHAP</a:t>
            </a: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i="1" dirty="0">
                <a:latin typeface="+mj-lt"/>
              </a:rPr>
              <a:t>-- </a:t>
            </a:r>
            <a:r>
              <a:rPr lang="en-US" sz="2800" b="1" i="1" dirty="0" err="1">
                <a:latin typeface="+mj-lt"/>
              </a:rPr>
              <a:t>Mở</a:t>
            </a:r>
            <a:r>
              <a:rPr lang="en-US" sz="2800" b="1" i="1" dirty="0">
                <a:latin typeface="+mj-lt"/>
              </a:rPr>
              <a:t> cursor</a:t>
            </a:r>
            <a:endParaRPr lang="en-US" sz="2800" dirty="0"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OPEN		</a:t>
            </a:r>
            <a:r>
              <a:rPr lang="en-US" sz="2800" dirty="0" err="1">
                <a:solidFill>
                  <a:srgbClr val="C00000"/>
                </a:solidFill>
                <a:latin typeface="+mj-lt"/>
              </a:rPr>
              <a:t>cr_Pnhap</a:t>
            </a:r>
            <a:endParaRPr lang="en-US" sz="2800" dirty="0">
              <a:solidFill>
                <a:srgbClr val="C00000"/>
              </a:solidFill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625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C0E1-9AEC-49CE-A4DF-242C5D83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93C45-62C9-4B50-A1FE-43732221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2554982-9B37-46AA-B67A-4EA71186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709"/>
            <a:ext cx="10913828" cy="5801892"/>
          </a:xfrm>
        </p:spPr>
        <p:txBody>
          <a:bodyPr>
            <a:normAutofit/>
          </a:bodyPr>
          <a:lstStyle/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800" b="1" i="1" dirty="0">
                <a:latin typeface="+mj-lt"/>
              </a:rPr>
              <a:t>-- </a:t>
            </a:r>
            <a:r>
              <a:rPr lang="en-US" sz="2800" b="1" i="1" dirty="0" err="1">
                <a:latin typeface="+mj-lt"/>
              </a:rPr>
              <a:t>Đọc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dữ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liệu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và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cập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nhật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giá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trị</a:t>
            </a:r>
            <a:endParaRPr lang="en-US" sz="2800" b="1" dirty="0">
              <a:latin typeface="+mj-lt"/>
            </a:endParaRP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Fetch next from </a:t>
            </a:r>
            <a:r>
              <a:rPr lang="en-US" sz="2800" dirty="0" err="1">
                <a:solidFill>
                  <a:srgbClr val="C00000"/>
                </a:solidFill>
                <a:latin typeface="+mj-lt"/>
              </a:rPr>
              <a:t>cr_Pnhap</a:t>
            </a:r>
            <a:r>
              <a:rPr lang="en-US" sz="2800" dirty="0">
                <a:latin typeface="+mj-lt"/>
              </a:rPr>
              <a:t>  into @</a:t>
            </a:r>
            <a:r>
              <a:rPr lang="en-US" sz="2800" dirty="0" err="1">
                <a:latin typeface="+mj-lt"/>
              </a:rPr>
              <a:t>Sopn</a:t>
            </a:r>
            <a:endParaRPr lang="en-US" sz="2800" dirty="0">
              <a:latin typeface="+mj-lt"/>
            </a:endParaRP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while	  @@</a:t>
            </a:r>
            <a:r>
              <a:rPr lang="en-US" sz="2800" dirty="0" err="1">
                <a:latin typeface="+mj-lt"/>
              </a:rPr>
              <a:t>fetch_status</a:t>
            </a:r>
            <a:r>
              <a:rPr lang="en-US" sz="2800" dirty="0">
                <a:latin typeface="+mj-lt"/>
              </a:rPr>
              <a:t> = 0</a:t>
            </a: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begin</a:t>
            </a: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select @</a:t>
            </a:r>
            <a:r>
              <a:rPr lang="en-US" sz="2800" dirty="0" err="1">
                <a:latin typeface="+mj-lt"/>
              </a:rPr>
              <a:t>Tongtt</a:t>
            </a:r>
            <a:r>
              <a:rPr lang="en-US" sz="2800" dirty="0">
                <a:latin typeface="+mj-lt"/>
              </a:rPr>
              <a:t> = sum(</a:t>
            </a:r>
            <a:r>
              <a:rPr lang="en-US" sz="2800" dirty="0" err="1">
                <a:latin typeface="+mj-lt"/>
              </a:rPr>
              <a:t>SLNhap</a:t>
            </a:r>
            <a:r>
              <a:rPr lang="en-US" sz="2800" dirty="0">
                <a:latin typeface="+mj-lt"/>
              </a:rPr>
              <a:t>*</a:t>
            </a:r>
            <a:r>
              <a:rPr lang="en-US" sz="2800" dirty="0" err="1">
                <a:latin typeface="+mj-lt"/>
              </a:rPr>
              <a:t>dongia</a:t>
            </a:r>
            <a:r>
              <a:rPr lang="en-US" sz="2800" dirty="0">
                <a:latin typeface="+mj-lt"/>
              </a:rPr>
              <a:t>)</a:t>
            </a: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from  </a:t>
            </a:r>
            <a:r>
              <a:rPr lang="en-US" sz="2800" dirty="0" err="1">
                <a:latin typeface="+mj-lt"/>
              </a:rPr>
              <a:t>ctpnhap</a:t>
            </a:r>
            <a:r>
              <a:rPr lang="en-US" sz="2800" dirty="0">
                <a:latin typeface="+mj-lt"/>
              </a:rPr>
              <a:t>   where	</a:t>
            </a:r>
            <a:r>
              <a:rPr lang="en-US" sz="2800" dirty="0" err="1">
                <a:latin typeface="+mj-lt"/>
              </a:rPr>
              <a:t>mapn</a:t>
            </a:r>
            <a:r>
              <a:rPr lang="en-US" sz="2800" dirty="0">
                <a:latin typeface="+mj-lt"/>
              </a:rPr>
              <a:t> = @</a:t>
            </a:r>
            <a:r>
              <a:rPr lang="en-US" sz="2800" dirty="0" err="1">
                <a:latin typeface="+mj-lt"/>
              </a:rPr>
              <a:t>sopn</a:t>
            </a:r>
            <a:endParaRPr lang="en-US" sz="2800" dirty="0">
              <a:latin typeface="+mj-lt"/>
            </a:endParaRP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fr-FR" sz="2800" dirty="0">
                <a:latin typeface="+mj-lt"/>
              </a:rPr>
              <a:t>	</a:t>
            </a: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fr-FR" sz="2800" dirty="0">
                <a:latin typeface="+mj-lt"/>
              </a:rPr>
              <a:t>	</a:t>
            </a:r>
            <a:r>
              <a:rPr lang="en-US" sz="2800" dirty="0">
                <a:latin typeface="+mj-lt"/>
              </a:rPr>
              <a:t>update	</a:t>
            </a:r>
            <a:r>
              <a:rPr lang="en-US" sz="2800" dirty="0" err="1">
                <a:latin typeface="+mj-lt"/>
              </a:rPr>
              <a:t>pnhap</a:t>
            </a:r>
            <a:endParaRPr lang="en-US" sz="2800" dirty="0">
              <a:latin typeface="+mj-lt"/>
            </a:endParaRP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set  </a:t>
            </a:r>
            <a:r>
              <a:rPr lang="en-US" sz="2800" dirty="0" err="1">
                <a:latin typeface="+mj-lt"/>
              </a:rPr>
              <a:t>Thanhtien</a:t>
            </a:r>
            <a:r>
              <a:rPr lang="en-US" sz="2800" dirty="0">
                <a:latin typeface="+mj-lt"/>
              </a:rPr>
              <a:t> = @</a:t>
            </a:r>
            <a:r>
              <a:rPr lang="en-US" sz="2800" dirty="0" err="1">
                <a:latin typeface="+mj-lt"/>
              </a:rPr>
              <a:t>TongTT</a:t>
            </a:r>
            <a:endParaRPr lang="en-US" sz="2800" dirty="0">
              <a:latin typeface="+mj-lt"/>
            </a:endParaRP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Where </a:t>
            </a:r>
            <a:r>
              <a:rPr lang="en-US" sz="2800" dirty="0" err="1">
                <a:latin typeface="+mj-lt"/>
              </a:rPr>
              <a:t>mapn</a:t>
            </a:r>
            <a:r>
              <a:rPr lang="en-US" sz="2800" dirty="0">
                <a:latin typeface="+mj-lt"/>
              </a:rPr>
              <a:t>=@SOPN</a:t>
            </a: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</a:t>
            </a: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800" i="1" dirty="0">
                <a:latin typeface="+mj-lt"/>
              </a:rPr>
              <a:t>	-- </a:t>
            </a:r>
            <a:r>
              <a:rPr lang="en-US" sz="2800" i="1" dirty="0" err="1">
                <a:latin typeface="+mj-lt"/>
              </a:rPr>
              <a:t>dịch</a:t>
            </a:r>
            <a:r>
              <a:rPr lang="en-US" sz="2800" i="1" dirty="0">
                <a:latin typeface="+mj-lt"/>
              </a:rPr>
              <a:t>  con </a:t>
            </a:r>
            <a:r>
              <a:rPr lang="en-US" sz="2800" i="1" dirty="0" err="1">
                <a:latin typeface="+mj-lt"/>
              </a:rPr>
              <a:t>trỏ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đến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dòng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kế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tiếp</a:t>
            </a:r>
            <a:endParaRPr lang="en-US" sz="2800" i="1" dirty="0">
              <a:latin typeface="+mj-lt"/>
            </a:endParaRP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fetch next from  </a:t>
            </a:r>
            <a:r>
              <a:rPr lang="en-US" sz="2800" dirty="0" err="1">
                <a:solidFill>
                  <a:srgbClr val="C00000"/>
                </a:solidFill>
                <a:latin typeface="+mj-lt"/>
              </a:rPr>
              <a:t>cr_Pnhap</a:t>
            </a:r>
            <a:r>
              <a:rPr lang="en-US" sz="2800" dirty="0">
                <a:solidFill>
                  <a:srgbClr val="C00000"/>
                </a:solidFill>
                <a:latin typeface="+mj-lt"/>
              </a:rPr>
              <a:t>  </a:t>
            </a:r>
            <a:r>
              <a:rPr lang="en-US" sz="2800" dirty="0">
                <a:latin typeface="+mj-lt"/>
              </a:rPr>
              <a:t>into @</a:t>
            </a:r>
            <a:r>
              <a:rPr lang="en-US" sz="2800" dirty="0" err="1">
                <a:latin typeface="+mj-lt"/>
              </a:rPr>
              <a:t>Sopn</a:t>
            </a:r>
            <a:r>
              <a:rPr lang="en-US" sz="2800" dirty="0">
                <a:latin typeface="+mj-lt"/>
              </a:rPr>
              <a:t> </a:t>
            </a:r>
          </a:p>
          <a:p>
            <a:pPr marL="465138" indent="-465138" algn="just"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end</a:t>
            </a:r>
            <a:endParaRPr lang="en-US" sz="2800" b="1" i="1" dirty="0"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endParaRPr lang="en-US" sz="2800" b="1" i="1" dirty="0">
              <a:latin typeface="+mj-lt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E2E9035B-785D-4D6D-A1B6-17E3B0242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760" y="1437501"/>
            <a:ext cx="3936268" cy="744537"/>
          </a:xfrm>
          <a:prstGeom prst="wedgeRectCallout">
            <a:avLst>
              <a:gd name="adj1" fmla="val -78154"/>
              <a:gd name="adj2" fmla="val -31175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sz="2400" dirty="0" err="1">
                <a:latin typeface="Arial" charset="0"/>
              </a:rPr>
              <a:t>Dịch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chuyển</a:t>
            </a:r>
            <a:r>
              <a:rPr lang="en-US" sz="2400" dirty="0">
                <a:latin typeface="Arial" charset="0"/>
              </a:rPr>
              <a:t> con </a:t>
            </a:r>
            <a:r>
              <a:rPr lang="en-US" sz="2400" dirty="0" err="1">
                <a:latin typeface="Arial" charset="0"/>
              </a:rPr>
              <a:t>trỏ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cr_Pnhap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vào</a:t>
            </a:r>
            <a:r>
              <a:rPr lang="en-US" sz="2400" dirty="0">
                <a:latin typeface="Arial" charset="0"/>
              </a:rPr>
              <a:t> @</a:t>
            </a:r>
            <a:r>
              <a:rPr lang="en-US" sz="2400" dirty="0" err="1">
                <a:latin typeface="Arial" charset="0"/>
              </a:rPr>
              <a:t>SoPN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356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C0E1-9AEC-49CE-A4DF-242C5D83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93C45-62C9-4B50-A1FE-43732221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2554982-9B37-46AA-B67A-4EA71186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111"/>
            <a:ext cx="10913828" cy="5801892"/>
          </a:xfrm>
        </p:spPr>
        <p:txBody>
          <a:bodyPr>
            <a:normAutofit/>
          </a:bodyPr>
          <a:lstStyle/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b="1" i="1" dirty="0">
                <a:latin typeface="+mj-lt"/>
              </a:rPr>
              <a:t>-- </a:t>
            </a:r>
            <a:r>
              <a:rPr lang="en-US" sz="2800" b="1" i="1" dirty="0" err="1">
                <a:latin typeface="+mj-lt"/>
              </a:rPr>
              <a:t>Đóng</a:t>
            </a:r>
            <a:r>
              <a:rPr lang="en-US" sz="2800" b="1" i="1" dirty="0">
                <a:latin typeface="+mj-lt"/>
              </a:rPr>
              <a:t> cursor</a:t>
            </a:r>
            <a:endParaRPr lang="en-US" sz="2800" dirty="0"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CLOSE 		</a:t>
            </a:r>
            <a:r>
              <a:rPr lang="en-US" sz="2800" dirty="0" err="1">
                <a:solidFill>
                  <a:srgbClr val="C00000"/>
                </a:solidFill>
                <a:latin typeface="+mj-lt"/>
              </a:rPr>
              <a:t>cr_Pnhap</a:t>
            </a:r>
            <a:endParaRPr lang="en-US" sz="2800" dirty="0">
              <a:solidFill>
                <a:srgbClr val="C00000"/>
              </a:solidFill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DEALLOCATE 	</a:t>
            </a:r>
            <a:r>
              <a:rPr lang="en-US" sz="2800" dirty="0" err="1">
                <a:solidFill>
                  <a:srgbClr val="C00000"/>
                </a:solidFill>
                <a:latin typeface="+mj-lt"/>
              </a:rPr>
              <a:t>cr_Pnhap</a:t>
            </a:r>
            <a:endParaRPr lang="en-US" sz="2800" dirty="0">
              <a:solidFill>
                <a:srgbClr val="C00000"/>
              </a:solidFill>
              <a:latin typeface="+mj-lt"/>
            </a:endParaRPr>
          </a:p>
          <a:p>
            <a:pPr marL="465138" indent="-465138" algn="just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533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26BE-C44D-4387-B82E-C74A6AE6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14F01-BC8E-4137-8A5A-5D27BFD7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C41BA9-8E5A-4A11-A2C2-B0E886092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85" y="2394222"/>
            <a:ext cx="8880257" cy="268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766EB2-49EA-4BC8-BD16-66A4B7FDD425}"/>
                  </a:ext>
                </a:extLst>
              </p14:cNvPr>
              <p14:cNvContentPartPr/>
              <p14:nvPr/>
            </p14:nvContentPartPr>
            <p14:xfrm>
              <a:off x="-1252987" y="4947362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766EB2-49EA-4BC8-BD16-66A4B7FDD4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261987" y="493872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9118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2121-D880-43A6-898A-4B5B8B1E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51E5-8E40-4F47-A471-088890ED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496"/>
            <a:ext cx="11041049" cy="5223427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>
                <a:latin typeface="+mj-lt"/>
              </a:rPr>
              <a:t>SQL Server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trị</a:t>
            </a:r>
            <a:r>
              <a:rPr lang="en-US" dirty="0">
                <a:latin typeface="+mj-lt"/>
              </a:rPr>
              <a:t> CSDL </a:t>
            </a:r>
            <a:r>
              <a:rPr lang="en-US" dirty="0" err="1">
                <a:latin typeface="+mj-lt"/>
              </a:rPr>
              <a:t>quan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(Relational Database Management System) do </a:t>
            </a:r>
            <a:r>
              <a:rPr lang="en-US" dirty="0" err="1">
                <a:latin typeface="+mj-lt"/>
              </a:rPr>
              <a:t>đó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chúng</a:t>
            </a:r>
            <a:r>
              <a:rPr lang="en-US" dirty="0">
                <a:latin typeface="+mj-lt"/>
              </a:rPr>
              <a:t> ta </a:t>
            </a:r>
            <a:r>
              <a:rPr lang="en-US" dirty="0" err="1">
                <a:latin typeface="+mj-lt"/>
              </a:rPr>
              <a:t>nên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chọn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việc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các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bộ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mẩu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tin</a:t>
            </a:r>
            <a:r>
              <a:rPr lang="en-US" dirty="0">
                <a:latin typeface="+mj-lt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dirty="0" err="1">
                <a:latin typeface="+mj-lt"/>
              </a:rPr>
              <a:t>Khi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quyết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vấn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đề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cập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nhật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dữ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liệu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latin typeface="+mj-lt"/>
              </a:rPr>
              <a:t>thì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luôn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chọn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quyết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bộ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mẫu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tin </a:t>
            </a:r>
            <a:r>
              <a:rPr lang="en-US" dirty="0" err="1">
                <a:latin typeface="+mj-lt"/>
              </a:rPr>
              <a:t>bởi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vì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xử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lý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được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nhanh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hơn</a:t>
            </a:r>
            <a:r>
              <a:rPr lang="en-US" dirty="0">
                <a:latin typeface="+mj-lt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dirty="0">
                <a:latin typeface="+mj-lt"/>
              </a:rPr>
              <a:t>Sau </a:t>
            </a:r>
            <a:r>
              <a:rPr lang="en-US" dirty="0" err="1">
                <a:latin typeface="+mj-lt"/>
              </a:rPr>
              <a:t>cùng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quyết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kiểu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cursor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là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giải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pháp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sau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cùng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nhất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chọn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lựa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khi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không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còn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giải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pháp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nào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tốt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hơn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. </a:t>
            </a:r>
          </a:p>
          <a:p>
            <a:pPr algn="just"/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CD37D-A2B0-4A48-B980-6C903D33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47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003F-4CD8-45DE-897F-E6BB9651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store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73331-91F7-4C69-9225-7D3CABDC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SINHVIEN(</a:t>
            </a:r>
            <a:r>
              <a:rPr lang="en-US" u="sng" dirty="0" err="1"/>
              <a:t>MaSV</a:t>
            </a:r>
            <a:r>
              <a:rPr lang="en-US" dirty="0"/>
              <a:t>, </a:t>
            </a:r>
            <a:r>
              <a:rPr lang="en-US" dirty="0" err="1"/>
              <a:t>HoTen,NgaySinh,Phai</a:t>
            </a:r>
            <a:r>
              <a:rPr lang="en-US" dirty="0"/>
              <a:t>)</a:t>
            </a:r>
          </a:p>
          <a:p>
            <a:r>
              <a:rPr lang="en-US" dirty="0"/>
              <a:t>KETQUA(</a:t>
            </a:r>
            <a:r>
              <a:rPr lang="en-US" u="sng" dirty="0" err="1"/>
              <a:t>MaSV,MaMH</a:t>
            </a:r>
            <a:r>
              <a:rPr lang="en-US" dirty="0" err="1"/>
              <a:t>,</a:t>
            </a:r>
            <a:r>
              <a:rPr lang="en-US" u="sng" dirty="0" err="1"/>
              <a:t>LanThi</a:t>
            </a:r>
            <a:r>
              <a:rPr lang="en-US" dirty="0" err="1"/>
              <a:t>,diem</a:t>
            </a:r>
            <a:r>
              <a:rPr lang="en-US" dirty="0"/>
              <a:t>)</a:t>
            </a:r>
          </a:p>
          <a:p>
            <a:r>
              <a:rPr lang="en-US" dirty="0"/>
              <a:t>MONHOC(</a:t>
            </a:r>
            <a:r>
              <a:rPr lang="en-US" u="sng" dirty="0" err="1"/>
              <a:t>MaMH</a:t>
            </a:r>
            <a:r>
              <a:rPr lang="en-US" dirty="0" err="1"/>
              <a:t>,TenMH,SoCT</a:t>
            </a:r>
            <a:r>
              <a:rPr lang="en-US" dirty="0"/>
              <a:t>)</a:t>
            </a:r>
          </a:p>
          <a:p>
            <a:r>
              <a:rPr lang="en-US" dirty="0"/>
              <a:t>YÊU </a:t>
            </a:r>
            <a:r>
              <a:rPr lang="en-US" dirty="0" err="1"/>
              <a:t>cầu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dtb</a:t>
            </a:r>
            <a:r>
              <a:rPr lang="en-US" dirty="0"/>
              <a:t>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điểm</a:t>
            </a:r>
            <a:r>
              <a:rPr lang="en-US" dirty="0"/>
              <a:t> </a:t>
            </a:r>
            <a:r>
              <a:rPr lang="en-US" dirty="0" err="1"/>
              <a:t>lần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,</a:t>
            </a:r>
          </a:p>
          <a:p>
            <a:pPr>
              <a:buFontTx/>
              <a:buChar char="-"/>
            </a:pP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: </a:t>
            </a:r>
          </a:p>
          <a:p>
            <a:pPr lvl="1">
              <a:buFontTx/>
              <a:buChar char="-"/>
            </a:pPr>
            <a:r>
              <a:rPr lang="en-US" dirty="0"/>
              <a:t>DTB&gt;=9: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8&lt;=DTB&lt;9: </a:t>
            </a:r>
            <a:r>
              <a:rPr lang="en-US" dirty="0" err="1"/>
              <a:t>giỏi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6.5&lt;=DTB&lt;8: </a:t>
            </a:r>
            <a:r>
              <a:rPr lang="en-US" dirty="0" err="1"/>
              <a:t>Khá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5&lt;=DTB&lt;6.5: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: </a:t>
            </a:r>
            <a:r>
              <a:rPr lang="en-US" dirty="0" err="1"/>
              <a:t>yếu</a:t>
            </a:r>
            <a:endParaRPr lang="en-US" sz="6600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1A5EE-AEAA-4D17-B617-58D711B5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661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912E-4DA5-4265-A2E4-8E96C2FC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store procedure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FE568-6A9B-4336-B4E1-58F8D492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80CE4-CE51-411F-AC52-685053D29859}"/>
              </a:ext>
            </a:extLst>
          </p:cNvPr>
          <p:cNvSpPr txBox="1"/>
          <p:nvPr/>
        </p:nvSpPr>
        <p:spPr>
          <a:xfrm>
            <a:off x="838200" y="1258866"/>
            <a:ext cx="51339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HK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HK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HK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@dtb </a:t>
            </a:r>
            <a:r>
              <a:rPr lang="en-HK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HK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HK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@masv </a:t>
            </a:r>
            <a:r>
              <a:rPr lang="en-HK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HK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HK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HK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HK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contro1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cursor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DMSV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contro1</a:t>
            </a:r>
          </a:p>
          <a:p>
            <a:r>
              <a:rPr lang="en-HK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fetch</a:t>
            </a:r>
            <a:r>
              <a:rPr lang="en-HK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HK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en-HK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HK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HK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contro1 </a:t>
            </a:r>
            <a:r>
              <a:rPr lang="en-HK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HK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@masv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AF6191-0C63-440A-81E2-FA1CDB26BF4F}"/>
              </a:ext>
            </a:extLst>
          </p:cNvPr>
          <p:cNvSpPr txBox="1"/>
          <p:nvPr/>
        </p:nvSpPr>
        <p:spPr>
          <a:xfrm>
            <a:off x="5972175" y="1258866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fetch</a:t>
            </a:r>
            <a:r>
              <a:rPr lang="en-HK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HK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en-HK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HK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HK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contro1 </a:t>
            </a:r>
            <a:r>
              <a:rPr lang="en-HK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HK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@masv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@@FETCH_STATUS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@dtb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Diem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KetQua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k1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MaSV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@masv</a:t>
            </a:r>
          </a:p>
          <a:p>
            <a:pPr lvl="1"/>
            <a:r>
              <a:rPr lang="en-HK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H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Diem</a:t>
            </a:r>
            <a:r>
              <a:rPr lang="en-HK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&gt;=all(</a:t>
            </a:r>
            <a:r>
              <a:rPr lang="en-H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H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Diem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KetQua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k2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MaSV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@masv</a:t>
            </a:r>
          </a:p>
          <a:p>
            <a:pPr lvl="1"/>
            <a:r>
              <a:rPr lang="sv-S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k1</a:t>
            </a:r>
            <a:r>
              <a:rPr lang="sv-S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MaMH</a:t>
            </a:r>
            <a:r>
              <a:rPr lang="sv-S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k2</a:t>
            </a:r>
            <a:r>
              <a:rPr lang="sv-S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MaMH</a:t>
            </a:r>
            <a:r>
              <a:rPr lang="sv-S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DMSV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dtb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@dtb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Masv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@masv</a:t>
            </a:r>
          </a:p>
          <a:p>
            <a:r>
              <a:rPr lang="en-H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HK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fetch</a:t>
            </a:r>
            <a:r>
              <a:rPr lang="en-HK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HK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en-HK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HK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HK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contro1 </a:t>
            </a:r>
            <a:r>
              <a:rPr lang="en-HK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HK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@masv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contro1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deallocate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contro1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004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4610-FD35-E064-6712-1AF34255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5C0AE-5E6A-E9E1-7BAB-7914B24BA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dirty="0" err="1">
                <a:latin typeface="+mj-lt"/>
              </a:rPr>
              <a:t>Khái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niệm</a:t>
            </a:r>
            <a:endParaRPr lang="en-US" dirty="0"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dirty="0" err="1">
                <a:latin typeface="+mj-lt"/>
              </a:rPr>
              <a:t>Các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loại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Function</a:t>
            </a:r>
            <a:endParaRPr lang="en-US" dirty="0"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+mj-lt"/>
              </a:rPr>
              <a:t>Hàm</a:t>
            </a:r>
            <a:r>
              <a:rPr lang="en-US" dirty="0">
                <a:latin typeface="+mj-lt"/>
              </a:rPr>
              <a:t> Scalar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+mj-lt"/>
              </a:rPr>
              <a:t>Hàm</a:t>
            </a:r>
            <a:r>
              <a:rPr lang="en-US" dirty="0">
                <a:latin typeface="+mj-lt"/>
              </a:rPr>
              <a:t> Inline table valued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+mj-lt"/>
              </a:rPr>
              <a:t>Hàm</a:t>
            </a:r>
            <a:r>
              <a:rPr lang="en-US" dirty="0">
                <a:latin typeface="+mj-lt"/>
              </a:rPr>
              <a:t> Multi statement table valued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dirty="0" err="1">
                <a:latin typeface="+mj-lt"/>
              </a:rPr>
              <a:t>Nhận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xét</a:t>
            </a:r>
            <a:endParaRPr lang="en-US" sz="6600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1A01D-0866-6E38-03AE-70ABDF43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580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79EC-F684-41F2-A613-FD9E8E92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</a:t>
            </a:r>
            <a:r>
              <a:rPr lang="fr-FR" dirty="0" err="1"/>
              <a:t>Khái</a:t>
            </a:r>
            <a:r>
              <a:rPr lang="fr-FR" dirty="0"/>
              <a:t> </a:t>
            </a:r>
            <a:r>
              <a:rPr lang="fr-FR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DB7A-71D6-4CCB-A258-B921D3105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4350"/>
            <a:ext cx="11017195" cy="4832613"/>
          </a:xfrm>
        </p:spPr>
        <p:txBody>
          <a:bodyPr/>
          <a:lstStyle/>
          <a:p>
            <a:pPr algn="just"/>
            <a:r>
              <a:rPr lang="vi-VN" dirty="0" err="1">
                <a:latin typeface="Cambria" panose="02040503050406030204" pitchFamily="18" charset="0"/>
              </a:rPr>
              <a:t>Cũng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giống</a:t>
            </a:r>
            <a:r>
              <a:rPr lang="vi-VN" dirty="0">
                <a:latin typeface="Cambria" panose="02040503050406030204" pitchFamily="18" charset="0"/>
              </a:rPr>
              <a:t> như </a:t>
            </a:r>
            <a:r>
              <a:rPr lang="vi-VN" u="sng" dirty="0" err="1">
                <a:latin typeface="Cambria" panose="02040503050406030204" pitchFamily="18" charset="0"/>
                <a:hlinkClick r:id="rId2"/>
              </a:rPr>
              <a:t>Stored</a:t>
            </a:r>
            <a:r>
              <a:rPr lang="vi-VN" u="sng" dirty="0">
                <a:latin typeface="Cambria" panose="02040503050406030204" pitchFamily="18" charset="0"/>
                <a:hlinkClick r:id="rId2"/>
              </a:rPr>
              <a:t> </a:t>
            </a:r>
            <a:r>
              <a:rPr lang="vi-VN" u="sng" dirty="0" err="1">
                <a:latin typeface="Cambria" panose="02040503050406030204" pitchFamily="18" charset="0"/>
                <a:hlinkClick r:id="rId2"/>
              </a:rPr>
              <a:t>Procedure</a:t>
            </a:r>
            <a:r>
              <a:rPr lang="vi-VN" dirty="0">
                <a:latin typeface="Cambria" panose="02040503050406030204" pitchFamily="18" charset="0"/>
              </a:rPr>
              <a:t> </a:t>
            </a:r>
            <a:r>
              <a:rPr lang="vi-VN" dirty="0" err="1">
                <a:latin typeface="Cambria" panose="02040503050406030204" pitchFamily="18" charset="0"/>
              </a:rPr>
              <a:t>Hàm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là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một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đối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tượng</a:t>
            </a:r>
            <a:r>
              <a:rPr lang="vi-VN" dirty="0">
                <a:latin typeface="Cambria" panose="02040503050406030204" pitchFamily="18" charset="0"/>
              </a:rPr>
              <a:t> trong cơ </a:t>
            </a:r>
            <a:r>
              <a:rPr lang="vi-VN" dirty="0" err="1">
                <a:latin typeface="Cambria" panose="02040503050406030204" pitchFamily="18" charset="0"/>
              </a:rPr>
              <a:t>sở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dữ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liệu</a:t>
            </a:r>
            <a:r>
              <a:rPr lang="vi-VN" dirty="0">
                <a:latin typeface="Cambria" panose="02040503050406030204" pitchFamily="18" charset="0"/>
              </a:rPr>
              <a:t> bao </a:t>
            </a:r>
            <a:r>
              <a:rPr lang="vi-VN" dirty="0" err="1">
                <a:latin typeface="Cambria" panose="02040503050406030204" pitchFamily="18" charset="0"/>
              </a:rPr>
              <a:t>gồm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một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tập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nhiều</a:t>
            </a:r>
            <a:r>
              <a:rPr lang="vi-VN" dirty="0">
                <a:latin typeface="Cambria" panose="02040503050406030204" pitchFamily="18" charset="0"/>
              </a:rPr>
              <a:t> câu </a:t>
            </a:r>
            <a:r>
              <a:rPr lang="vi-VN" dirty="0" err="1">
                <a:latin typeface="Cambria" panose="02040503050406030204" pitchFamily="18" charset="0"/>
              </a:rPr>
              <a:t>lệnh</a:t>
            </a:r>
            <a:r>
              <a:rPr lang="vi-VN" dirty="0">
                <a:latin typeface="Cambria" panose="02040503050406030204" pitchFamily="18" charset="0"/>
              </a:rPr>
              <a:t> SQL </a:t>
            </a:r>
            <a:r>
              <a:rPr lang="vi-VN" dirty="0" err="1">
                <a:latin typeface="Cambria" panose="02040503050406030204" pitchFamily="18" charset="0"/>
              </a:rPr>
              <a:t>được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nhóm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lại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với</a:t>
            </a:r>
            <a:r>
              <a:rPr lang="vi-VN" dirty="0">
                <a:latin typeface="Cambria" panose="02040503050406030204" pitchFamily="18" charset="0"/>
              </a:rPr>
              <a:t> nhau </a:t>
            </a:r>
            <a:r>
              <a:rPr lang="vi-VN" dirty="0" err="1">
                <a:latin typeface="Cambria" panose="02040503050406030204" pitchFamily="18" charset="0"/>
              </a:rPr>
              <a:t>thành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một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nhóm</a:t>
            </a:r>
            <a:r>
              <a:rPr lang="vi-VN" dirty="0">
                <a:latin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</a:endParaRPr>
          </a:p>
          <a:p>
            <a:pPr algn="just"/>
            <a:r>
              <a:rPr lang="vi-VN" dirty="0" err="1">
                <a:latin typeface="Cambria" panose="02040503050406030204" pitchFamily="18" charset="0"/>
              </a:rPr>
              <a:t>Điểm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khác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biệt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giữa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hàm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và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thủ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tục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là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hàm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trả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về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solidFill>
                  <a:srgbClr val="0070C0"/>
                </a:solidFill>
                <a:latin typeface="Cambria" panose="02040503050406030204" pitchFamily="18" charset="0"/>
              </a:rPr>
              <a:t>một</a:t>
            </a:r>
            <a:r>
              <a:rPr lang="vi-VN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vi-VN" dirty="0" err="1">
                <a:solidFill>
                  <a:srgbClr val="0070C0"/>
                </a:solidFill>
                <a:latin typeface="Cambria" panose="02040503050406030204" pitchFamily="18" charset="0"/>
              </a:rPr>
              <a:t>giá</a:t>
            </a:r>
            <a:r>
              <a:rPr lang="vi-VN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vi-VN" dirty="0" err="1">
                <a:solidFill>
                  <a:srgbClr val="0070C0"/>
                </a:solidFill>
                <a:latin typeface="Cambria" panose="02040503050406030204" pitchFamily="18" charset="0"/>
              </a:rPr>
              <a:t>trị</a:t>
            </a:r>
            <a:r>
              <a:rPr lang="vi-VN" dirty="0">
                <a:solidFill>
                  <a:srgbClr val="0070C0"/>
                </a:solidFill>
                <a:latin typeface="Cambria" panose="02040503050406030204" pitchFamily="18" charset="0"/>
              </a:rPr>
              <a:t> thông qua tên </a:t>
            </a:r>
            <a:r>
              <a:rPr lang="vi-VN" dirty="0" err="1">
                <a:solidFill>
                  <a:srgbClr val="0070C0"/>
                </a:solidFill>
                <a:latin typeface="Cambria" panose="02040503050406030204" pitchFamily="18" charset="0"/>
              </a:rPr>
              <a:t>hàm</a:t>
            </a:r>
            <a:r>
              <a:rPr lang="vi-VN" dirty="0">
                <a:latin typeface="Cambria" panose="02040503050406030204" pitchFamily="18" charset="0"/>
              </a:rPr>
              <a:t>. </a:t>
            </a:r>
            <a:r>
              <a:rPr lang="vi-VN" dirty="0" err="1">
                <a:latin typeface="Cambria" panose="02040503050406030204" pitchFamily="18" charset="0"/>
              </a:rPr>
              <a:t>Điều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này</a:t>
            </a:r>
            <a:r>
              <a:rPr lang="vi-VN" dirty="0">
                <a:latin typeface="Cambria" panose="02040503050406030204" pitchFamily="18" charset="0"/>
              </a:rPr>
              <a:t> cho </a:t>
            </a:r>
            <a:r>
              <a:rPr lang="vi-VN" dirty="0" err="1">
                <a:latin typeface="Cambria" panose="02040503050406030204" pitchFamily="18" charset="0"/>
              </a:rPr>
              <a:t>phép</a:t>
            </a:r>
            <a:r>
              <a:rPr lang="vi-VN" dirty="0">
                <a:latin typeface="Cambria" panose="02040503050406030204" pitchFamily="18" charset="0"/>
              </a:rPr>
              <a:t> ta </a:t>
            </a:r>
            <a:r>
              <a:rPr lang="vi-VN" dirty="0" err="1">
                <a:latin typeface="Cambria" panose="02040503050406030204" pitchFamily="18" charset="0"/>
              </a:rPr>
              <a:t>sử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dụng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hàm</a:t>
            </a:r>
            <a:r>
              <a:rPr lang="vi-VN" dirty="0">
                <a:latin typeface="Cambria" panose="02040503050406030204" pitchFamily="18" charset="0"/>
              </a:rPr>
              <a:t> như </a:t>
            </a:r>
            <a:r>
              <a:rPr lang="vi-VN" dirty="0" err="1">
                <a:latin typeface="Cambria" panose="02040503050406030204" pitchFamily="18" charset="0"/>
              </a:rPr>
              <a:t>là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một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thành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phần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của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một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biểu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thức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chẳng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hạn</a:t>
            </a:r>
            <a:r>
              <a:rPr lang="vi-VN" dirty="0">
                <a:latin typeface="Cambria" panose="02040503050406030204" pitchFamily="18" charset="0"/>
              </a:rPr>
              <a:t> như trong </a:t>
            </a:r>
            <a:r>
              <a:rPr lang="vi-VN" dirty="0" err="1">
                <a:latin typeface="Cambria" panose="02040503050406030204" pitchFamily="18" charset="0"/>
              </a:rPr>
              <a:t>các</a:t>
            </a:r>
            <a:r>
              <a:rPr lang="vi-VN" dirty="0">
                <a:latin typeface="Cambria" panose="02040503050406030204" pitchFamily="18" charset="0"/>
              </a:rPr>
              <a:t> câu </a:t>
            </a:r>
            <a:r>
              <a:rPr lang="vi-VN" dirty="0" err="1">
                <a:latin typeface="Cambria" panose="02040503050406030204" pitchFamily="18" charset="0"/>
              </a:rPr>
              <a:t>lệnh</a:t>
            </a:r>
            <a:r>
              <a:rPr lang="vi-VN" dirty="0">
                <a:latin typeface="Cambria" panose="02040503050406030204" pitchFamily="18" charset="0"/>
              </a:rPr>
              <a:t> truy </a:t>
            </a:r>
            <a:r>
              <a:rPr lang="vi-VN" dirty="0" err="1">
                <a:latin typeface="Cambria" panose="02040503050406030204" pitchFamily="18" charset="0"/>
              </a:rPr>
              <a:t>vấn</a:t>
            </a:r>
            <a:r>
              <a:rPr lang="vi-VN" dirty="0">
                <a:latin typeface="Cambria" panose="02040503050406030204" pitchFamily="18" charset="0"/>
              </a:rPr>
              <a:t> hay </a:t>
            </a:r>
            <a:r>
              <a:rPr lang="vi-VN" dirty="0" err="1">
                <a:latin typeface="Cambria" panose="02040503050406030204" pitchFamily="18" charset="0"/>
              </a:rPr>
              <a:t>các</a:t>
            </a:r>
            <a:r>
              <a:rPr lang="vi-VN" dirty="0">
                <a:latin typeface="Cambria" panose="02040503050406030204" pitchFamily="18" charset="0"/>
              </a:rPr>
              <a:t> câu </a:t>
            </a:r>
            <a:r>
              <a:rPr lang="vi-VN" dirty="0" err="1">
                <a:latin typeface="Cambria" panose="02040503050406030204" pitchFamily="18" charset="0"/>
              </a:rPr>
              <a:t>lệnh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thực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hiện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cập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nhật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dữ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liệu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390FC-FA10-42DB-BFD1-EE65F022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413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FE84-0D9F-43DC-972A-FF0AB3D3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2.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loại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0FC4B-7155-4FA9-9151-D036BF17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1: </a:t>
            </a:r>
            <a:r>
              <a:rPr lang="en-US" dirty="0" err="1">
                <a:latin typeface="+mj-lt"/>
              </a:rPr>
              <a:t>Hàm</a:t>
            </a:r>
            <a:r>
              <a:rPr lang="en-US" dirty="0">
                <a:latin typeface="+mj-lt"/>
              </a:rPr>
              <a:t> đ</a:t>
            </a:r>
            <a:r>
              <a:rPr lang="vi-VN" dirty="0">
                <a:latin typeface="+mj-lt"/>
              </a:rPr>
              <a:t>ư</a:t>
            </a:r>
            <a:r>
              <a:rPr lang="en-US" dirty="0" err="1">
                <a:latin typeface="+mj-lt"/>
              </a:rPr>
              <a:t>ợc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định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nghĩa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sẵn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DBMS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2: </a:t>
            </a:r>
            <a:r>
              <a:rPr lang="en-US" dirty="0" err="1">
                <a:latin typeface="+mj-lt"/>
              </a:rPr>
              <a:t>Hàm</a:t>
            </a:r>
            <a:r>
              <a:rPr lang="en-US" dirty="0">
                <a:latin typeface="+mj-lt"/>
              </a:rPr>
              <a:t> do </a:t>
            </a:r>
            <a:r>
              <a:rPr lang="en-US" dirty="0" err="1">
                <a:latin typeface="+mj-lt"/>
              </a:rPr>
              <a:t>người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định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nghĩa</a:t>
            </a:r>
            <a:endParaRPr lang="en-US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b="1" dirty="0" err="1">
                <a:latin typeface="+mj-lt"/>
              </a:rPr>
              <a:t>Giá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trị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trả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về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là</a:t>
            </a:r>
            <a:r>
              <a:rPr lang="en-US" b="1" dirty="0">
                <a:latin typeface="+mj-lt"/>
              </a:rPr>
              <a:t> “</a:t>
            </a:r>
            <a:r>
              <a:rPr lang="en-US" b="1" dirty="0" err="1">
                <a:latin typeface="+mj-lt"/>
              </a:rPr>
              <a:t>dữ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liệu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kiểu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bảng</a:t>
            </a:r>
            <a:r>
              <a:rPr lang="en-US" b="1" dirty="0">
                <a:latin typeface="+mj-lt"/>
              </a:rPr>
              <a:t>”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latin typeface="+mj-lt"/>
              </a:rPr>
              <a:t>Giá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trị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trả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về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là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một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giá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trị</a:t>
            </a:r>
            <a:r>
              <a:rPr lang="en-US" dirty="0">
                <a:latin typeface="+mj-lt"/>
              </a:rPr>
              <a:t> – Scalar-valued 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B3E3B-49ED-4BAF-8082-32A42A5B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34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3CF8-7EE2-4780-8967-0E362E3A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Hàm</a:t>
            </a:r>
            <a:r>
              <a:rPr lang="en-US" dirty="0"/>
              <a:t> Scalar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7CF01-2D64-44B0-B0ED-B1D2045F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2E0C208-42F2-4B13-AB39-6F82BF67F7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9614" y="1447799"/>
            <a:ext cx="11513488" cy="476216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>
                <a:latin typeface="+mj-lt"/>
                <a:cs typeface="Times New Roman" pitchFamily="18" charset="0"/>
              </a:rPr>
              <a:t>Hàm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vô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hướng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trả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về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duy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nhất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một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giá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trị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dựa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trên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tham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số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truyền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vào</a:t>
            </a:r>
            <a:r>
              <a:rPr lang="en-US" dirty="0">
                <a:latin typeface="+mj-lt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dirty="0" err="1">
                <a:latin typeface="+mj-lt"/>
                <a:cs typeface="Times New Roman" pitchFamily="18" charset="0"/>
              </a:rPr>
              <a:t>Cú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pháp</a:t>
            </a:r>
            <a:endParaRPr lang="en-US" dirty="0">
              <a:latin typeface="+mj-lt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+mj-lt"/>
              <a:cs typeface="Times New Roman" pitchFamily="18" charset="0"/>
            </a:endParaRPr>
          </a:p>
          <a:p>
            <a:pPr lvl="1"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CREATE FUNCTION </a:t>
            </a:r>
            <a:r>
              <a:rPr lang="en-US" sz="28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func_name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+mj-lt"/>
                <a:cs typeface="Times New Roman" pitchFamily="18" charset="0"/>
              </a:rPr>
              <a:t>(</a:t>
            </a:r>
            <a:r>
              <a:rPr lang="en-US" i="1" dirty="0"/>
              <a:t>[</a:t>
            </a:r>
            <a:r>
              <a:rPr lang="en-US" i="1" dirty="0" err="1"/>
              <a:t>Danh_Sach_Cac_Tham_So</a:t>
            </a:r>
            <a:r>
              <a:rPr lang="en-US" i="1" dirty="0"/>
              <a:t>]</a:t>
            </a:r>
            <a:r>
              <a:rPr lang="en-US" sz="2800" dirty="0">
                <a:latin typeface="+mj-lt"/>
                <a:cs typeface="Times New Roman" pitchFamily="18" charset="0"/>
              </a:rPr>
              <a:t>) </a:t>
            </a:r>
          </a:p>
          <a:p>
            <a:pPr lvl="1"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RETURNS 	</a:t>
            </a:r>
            <a:r>
              <a:rPr lang="fr-FR" i="1" dirty="0" err="1"/>
              <a:t>Kieu_Du_Lieu_Tra_Ve_Cua_Ham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 lvl="1"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AS</a:t>
            </a:r>
          </a:p>
          <a:p>
            <a:pPr lvl="1"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BEGIN</a:t>
            </a:r>
          </a:p>
          <a:p>
            <a:pPr lvl="1"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	</a:t>
            </a:r>
            <a:r>
              <a:rPr lang="en-US" sz="2800" dirty="0" err="1">
                <a:latin typeface="+mj-lt"/>
                <a:cs typeface="Times New Roman" pitchFamily="18" charset="0"/>
              </a:rPr>
              <a:t>các_câu_lenh_của_hàm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 lvl="1"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28366656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3CF8-7EE2-4780-8967-0E362E3A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Hàm</a:t>
            </a:r>
            <a:r>
              <a:rPr lang="en-US" dirty="0"/>
              <a:t> Scalar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7CF01-2D64-44B0-B0ED-B1D2045F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57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D4213FB-C793-49C3-95AD-F6CAD4EC4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3549" y="1278912"/>
            <a:ext cx="8790166" cy="474346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CREATE FUNCTION	</a:t>
            </a:r>
            <a:r>
              <a:rPr lang="en-US" sz="24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Test_function</a:t>
            </a:r>
            <a:r>
              <a:rPr lang="en-US" sz="2400" dirty="0">
                <a:latin typeface="+mj-lt"/>
                <a:cs typeface="Times New Roman" pitchFamily="18" charset="0"/>
              </a:rPr>
              <a:t>(@b </a:t>
            </a:r>
            <a:r>
              <a:rPr lang="en-US" sz="2400" dirty="0" err="1">
                <a:latin typeface="+mj-lt"/>
                <a:cs typeface="Times New Roman" pitchFamily="18" charset="0"/>
              </a:rPr>
              <a:t>int</a:t>
            </a:r>
            <a:r>
              <a:rPr lang="en-US" sz="2400" dirty="0">
                <a:latin typeface="+mj-lt"/>
                <a:cs typeface="Times New Roman" pitchFamily="18" charset="0"/>
              </a:rPr>
              <a:t>, @c </a:t>
            </a:r>
            <a:r>
              <a:rPr lang="en-US" sz="2400" dirty="0" err="1">
                <a:latin typeface="+mj-lt"/>
                <a:cs typeface="Times New Roman" pitchFamily="18" charset="0"/>
              </a:rPr>
              <a:t>int</a:t>
            </a:r>
            <a:r>
              <a:rPr lang="en-US" sz="2400" dirty="0">
                <a:latin typeface="+mj-lt"/>
                <a:cs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RETURNS 	</a:t>
            </a:r>
            <a:r>
              <a:rPr lang="en-US" sz="2400" dirty="0" err="1">
                <a:latin typeface="+mj-lt"/>
                <a:cs typeface="Times New Roman" pitchFamily="18" charset="0"/>
              </a:rPr>
              <a:t>int</a:t>
            </a:r>
            <a:r>
              <a:rPr lang="en-US" sz="2400" dirty="0">
                <a:latin typeface="+mj-lt"/>
                <a:cs typeface="Times New Roman" pitchFamily="18" charset="0"/>
              </a:rPr>
              <a:t> 	AS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declare @</a:t>
            </a:r>
            <a:r>
              <a:rPr lang="en-US" sz="2400" dirty="0" err="1">
                <a:latin typeface="+mj-lt"/>
                <a:cs typeface="Times New Roman" pitchFamily="18" charset="0"/>
              </a:rPr>
              <a:t>kq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int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if @b&gt;2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	set @</a:t>
            </a:r>
            <a:r>
              <a:rPr lang="en-US" sz="2400" dirty="0" err="1">
                <a:latin typeface="+mj-lt"/>
                <a:cs typeface="Times New Roman" pitchFamily="18" charset="0"/>
              </a:rPr>
              <a:t>kq</a:t>
            </a:r>
            <a:r>
              <a:rPr lang="en-US" sz="2400" dirty="0">
                <a:latin typeface="+mj-lt"/>
                <a:cs typeface="Times New Roman" pitchFamily="18" charset="0"/>
              </a:rPr>
              <a:t>=@b+@c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	set @</a:t>
            </a:r>
            <a:r>
              <a:rPr lang="en-US" sz="2400" dirty="0" err="1">
                <a:latin typeface="+mj-lt"/>
                <a:cs typeface="Times New Roman" pitchFamily="18" charset="0"/>
              </a:rPr>
              <a:t>kq</a:t>
            </a:r>
            <a:r>
              <a:rPr lang="en-US" sz="2400" dirty="0">
                <a:latin typeface="+mj-lt"/>
                <a:cs typeface="Times New Roman" pitchFamily="18" charset="0"/>
              </a:rPr>
              <a:t>=@b+@c+1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return @</a:t>
            </a:r>
            <a:r>
              <a:rPr lang="en-US" sz="2400" dirty="0" err="1">
                <a:latin typeface="+mj-lt"/>
                <a:cs typeface="Times New Roman" pitchFamily="18" charset="0"/>
              </a:rPr>
              <a:t>kq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END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9D60D1-7EDB-484C-A971-C28E64F0ADB5}"/>
              </a:ext>
            </a:extLst>
          </p:cNvPr>
          <p:cNvSpPr/>
          <p:nvPr/>
        </p:nvSpPr>
        <p:spPr>
          <a:xfrm>
            <a:off x="6223221" y="4671695"/>
            <a:ext cx="550432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000099"/>
                </a:solidFill>
              </a:rPr>
              <a:t>Gọi</a:t>
            </a:r>
            <a:r>
              <a:rPr lang="en-US" sz="2800" dirty="0">
                <a:solidFill>
                  <a:srgbClr val="000099"/>
                </a:solidFill>
              </a:rPr>
              <a:t> </a:t>
            </a:r>
            <a:r>
              <a:rPr lang="en-US" sz="2800" dirty="0" err="1">
                <a:solidFill>
                  <a:srgbClr val="000099"/>
                </a:solidFill>
              </a:rPr>
              <a:t>hàm</a:t>
            </a:r>
            <a:endParaRPr lang="en-US" sz="2800" dirty="0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99"/>
                </a:solidFill>
              </a:rPr>
              <a:t>SELECT 	</a:t>
            </a:r>
            <a:r>
              <a:rPr lang="en-US" sz="2800" dirty="0" err="1">
                <a:solidFill>
                  <a:srgbClr val="000099"/>
                </a:solidFill>
              </a:rPr>
              <a:t>dbo</a:t>
            </a:r>
            <a:r>
              <a:rPr lang="en-US" sz="2800" dirty="0">
                <a:solidFill>
                  <a:srgbClr val="000099"/>
                </a:solidFill>
              </a:rPr>
              <a:t>.</a:t>
            </a:r>
            <a:r>
              <a:rPr lang="en-US" sz="28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cs typeface="Times New Roman" pitchFamily="18" charset="0"/>
              </a:rPr>
              <a:t>Test_function</a:t>
            </a:r>
            <a:r>
              <a:rPr lang="en-US" sz="2800" dirty="0">
                <a:solidFill>
                  <a:srgbClr val="000099"/>
                </a:solidFill>
              </a:rPr>
              <a:t>(3,4) </a:t>
            </a:r>
          </a:p>
        </p:txBody>
      </p:sp>
    </p:spTree>
    <p:extLst>
      <p:ext uri="{BB962C8B-B14F-4D97-AF65-F5344CB8AC3E}">
        <p14:creationId xmlns:p14="http://schemas.microsoft.com/office/powerpoint/2010/main" val="222415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3CF8-7EE2-4780-8967-0E362E3A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Hàm</a:t>
            </a:r>
            <a:r>
              <a:rPr lang="en-US" dirty="0"/>
              <a:t> Scalar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7CF01-2D64-44B0-B0ED-B1D2045F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58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034FCD2-D124-47A1-A715-3FA935203F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03207"/>
            <a:ext cx="10635725" cy="48768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CREATE 	FUNCTION	</a:t>
            </a:r>
            <a:r>
              <a:rPr lang="en-US" sz="2400" dirty="0" err="1">
                <a:solidFill>
                  <a:srgbClr val="C00000"/>
                </a:solidFill>
                <a:latin typeface="+mj-lt"/>
              </a:rPr>
              <a:t>GiaiThua</a:t>
            </a:r>
            <a:r>
              <a:rPr lang="en-US" sz="2400" dirty="0">
                <a:latin typeface="+mj-lt"/>
              </a:rPr>
              <a:t>(@x </a:t>
            </a:r>
            <a:r>
              <a:rPr lang="en-US" sz="2400" dirty="0" err="1">
                <a:latin typeface="+mj-lt"/>
              </a:rPr>
              <a:t>int</a:t>
            </a:r>
            <a:r>
              <a:rPr lang="en-US" sz="2400" dirty="0">
                <a:latin typeface="+mj-lt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		RETURNS 	</a:t>
            </a:r>
            <a:r>
              <a:rPr lang="en-US" sz="2400" dirty="0" err="1">
                <a:latin typeface="+mj-lt"/>
              </a:rPr>
              <a:t>int</a:t>
            </a:r>
            <a:r>
              <a:rPr lang="en-US" sz="2400" dirty="0">
                <a:latin typeface="+mj-lt"/>
              </a:rPr>
              <a:t>    AS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Begin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	Declare @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int</a:t>
            </a:r>
            <a:endParaRPr lang="en-US" sz="2400" dirty="0">
              <a:latin typeface="+mj-lt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	If @x&gt;20 OR @x IS NULL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		Set @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= NULL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	Else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		If @x &lt; 2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			Set @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= @x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		Else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			Set @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= @x * </a:t>
            </a:r>
            <a:r>
              <a:rPr lang="en-US" sz="2400" dirty="0" err="1">
                <a:latin typeface="+mj-lt"/>
              </a:rPr>
              <a:t>dbo.GiaiThua</a:t>
            </a:r>
            <a:r>
              <a:rPr lang="en-US" sz="2400" dirty="0">
                <a:latin typeface="+mj-lt"/>
              </a:rPr>
              <a:t>(@x-1)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	Return @</a:t>
            </a:r>
            <a:r>
              <a:rPr lang="en-US" sz="2400" dirty="0" err="1">
                <a:latin typeface="+mj-lt"/>
              </a:rPr>
              <a:t>i</a:t>
            </a:r>
            <a:endParaRPr lang="en-US" sz="2400" dirty="0">
              <a:latin typeface="+mj-lt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End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00EFFC-B8BB-4915-9BA9-002AF1CAD5B8}"/>
              </a:ext>
            </a:extLst>
          </p:cNvPr>
          <p:cNvSpPr/>
          <p:nvPr/>
        </p:nvSpPr>
        <p:spPr>
          <a:xfrm>
            <a:off x="8006818" y="4389322"/>
            <a:ext cx="3765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+mj-lt"/>
              </a:rPr>
              <a:t>SELECT     </a:t>
            </a:r>
            <a:r>
              <a:rPr lang="en-US" sz="2400" dirty="0" err="1">
                <a:solidFill>
                  <a:srgbClr val="000099"/>
                </a:solidFill>
                <a:latin typeface="+mj-lt"/>
              </a:rPr>
              <a:t>dbo.GiaiThua</a:t>
            </a:r>
            <a:r>
              <a:rPr lang="en-US" sz="2400" dirty="0">
                <a:solidFill>
                  <a:srgbClr val="000099"/>
                </a:solidFill>
                <a:latin typeface="+mj-lt"/>
              </a:rPr>
              <a:t>(3) </a:t>
            </a:r>
          </a:p>
        </p:txBody>
      </p:sp>
    </p:spTree>
    <p:extLst>
      <p:ext uri="{BB962C8B-B14F-4D97-AF65-F5344CB8AC3E}">
        <p14:creationId xmlns:p14="http://schemas.microsoft.com/office/powerpoint/2010/main" val="25105310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3CF8-7EE2-4780-8967-0E362E3A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Hàm</a:t>
            </a:r>
            <a:r>
              <a:rPr lang="en-US" dirty="0"/>
              <a:t> Scalar(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7CF01-2D64-44B0-B0ED-B1D2045F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59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05A428-427C-4AD5-B0F1-304D6B5E6E31}"/>
              </a:ext>
            </a:extLst>
          </p:cNvPr>
          <p:cNvSpPr/>
          <p:nvPr/>
        </p:nvSpPr>
        <p:spPr>
          <a:xfrm>
            <a:off x="779228" y="1170659"/>
            <a:ext cx="903203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latin typeface="+mj-lt"/>
                <a:cs typeface="Times New Roman" pitchFamily="18" charset="0"/>
              </a:rPr>
              <a:t>CREATE FUNCTION</a:t>
            </a:r>
            <a:r>
              <a:rPr lang="en-US" sz="24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f_thu</a:t>
            </a:r>
            <a:r>
              <a:rPr lang="en-US" sz="24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b="1" dirty="0">
                <a:latin typeface="+mj-lt"/>
                <a:cs typeface="Times New Roman" pitchFamily="18" charset="0"/>
              </a:rPr>
              <a:t>(@</a:t>
            </a:r>
            <a:r>
              <a:rPr lang="en-US" sz="2400" b="1" dirty="0" err="1">
                <a:latin typeface="+mj-lt"/>
                <a:cs typeface="Times New Roman" pitchFamily="18" charset="0"/>
              </a:rPr>
              <a:t>ngay</a:t>
            </a:r>
            <a:r>
              <a:rPr lang="en-US" sz="2400" b="1" dirty="0">
                <a:latin typeface="+mj-lt"/>
                <a:cs typeface="Times New Roman" pitchFamily="18" charset="0"/>
              </a:rPr>
              <a:t> datetime)</a:t>
            </a:r>
          </a:p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returns </a:t>
            </a:r>
            <a:r>
              <a:rPr lang="en-US" sz="2400" dirty="0" err="1">
                <a:latin typeface="+mj-lt"/>
                <a:cs typeface="Times New Roman" pitchFamily="18" charset="0"/>
              </a:rPr>
              <a:t>nvarchar</a:t>
            </a:r>
            <a:r>
              <a:rPr lang="en-US" sz="2400" dirty="0">
                <a:latin typeface="+mj-lt"/>
                <a:cs typeface="Times New Roman" pitchFamily="18" charset="0"/>
              </a:rPr>
              <a:t>(10)           As </a:t>
            </a:r>
          </a:p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Begin</a:t>
            </a:r>
          </a:p>
          <a:p>
            <a:pPr marL="0" lvl="1">
              <a:buNone/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sz="2400" dirty="0">
                <a:latin typeface="+mj-lt"/>
                <a:cs typeface="Times New Roman" pitchFamily="18" charset="0"/>
              </a:rPr>
              <a:t>declare @</a:t>
            </a:r>
            <a:r>
              <a:rPr lang="en-US" sz="2400" dirty="0" err="1">
                <a:latin typeface="+mj-lt"/>
                <a:cs typeface="Times New Roman" pitchFamily="18" charset="0"/>
              </a:rPr>
              <a:t>st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nvarchar</a:t>
            </a:r>
            <a:r>
              <a:rPr lang="en-US" sz="2400" dirty="0">
                <a:latin typeface="+mj-lt"/>
                <a:cs typeface="Times New Roman" pitchFamily="18" charset="0"/>
              </a:rPr>
              <a:t>(10)</a:t>
            </a:r>
          </a:p>
          <a:p>
            <a:pPr marL="0" lvl="1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select @</a:t>
            </a:r>
            <a:r>
              <a:rPr lang="en-US" sz="2400" dirty="0" err="1">
                <a:latin typeface="+mj-lt"/>
                <a:cs typeface="Times New Roman" pitchFamily="18" charset="0"/>
              </a:rPr>
              <a:t>st</a:t>
            </a:r>
            <a:r>
              <a:rPr lang="en-US" sz="2400" dirty="0">
                <a:latin typeface="+mj-lt"/>
                <a:cs typeface="Times New Roman" pitchFamily="18" charset="0"/>
              </a:rPr>
              <a:t>=case </a:t>
            </a:r>
            <a:r>
              <a:rPr lang="en-US" sz="2400" dirty="0" err="1">
                <a:latin typeface="+mj-lt"/>
                <a:cs typeface="Times New Roman" pitchFamily="18" charset="0"/>
              </a:rPr>
              <a:t>datepart</a:t>
            </a:r>
            <a:r>
              <a:rPr lang="en-US" sz="2400" dirty="0">
                <a:latin typeface="+mj-lt"/>
                <a:cs typeface="Times New Roman" pitchFamily="18" charset="0"/>
              </a:rPr>
              <a:t>(</a:t>
            </a:r>
            <a:r>
              <a:rPr lang="en-US" sz="2400" dirty="0" err="1">
                <a:latin typeface="+mj-lt"/>
                <a:cs typeface="Times New Roman" pitchFamily="18" charset="0"/>
              </a:rPr>
              <a:t>dw</a:t>
            </a:r>
            <a:r>
              <a:rPr lang="en-US" sz="2400" dirty="0">
                <a:latin typeface="+mj-lt"/>
                <a:cs typeface="Times New Roman" pitchFamily="18" charset="0"/>
              </a:rPr>
              <a:t>,@</a:t>
            </a:r>
            <a:r>
              <a:rPr lang="en-US" sz="2400" dirty="0" err="1">
                <a:latin typeface="+mj-lt"/>
                <a:cs typeface="Times New Roman" pitchFamily="18" charset="0"/>
              </a:rPr>
              <a:t>ngay</a:t>
            </a:r>
            <a:r>
              <a:rPr lang="en-US" sz="2400" dirty="0">
                <a:latin typeface="+mj-lt"/>
                <a:cs typeface="Times New Roman" pitchFamily="18" charset="0"/>
              </a:rPr>
              <a:t>)</a:t>
            </a:r>
          </a:p>
          <a:p>
            <a:pPr marL="0" lvl="1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		when 1 then </a:t>
            </a:r>
            <a:r>
              <a:rPr lang="en-US" sz="2400" dirty="0" err="1">
                <a:latin typeface="+mj-lt"/>
                <a:cs typeface="Times New Roman" pitchFamily="18" charset="0"/>
              </a:rPr>
              <a:t>N'chủ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nhật</a:t>
            </a:r>
            <a:r>
              <a:rPr lang="en-US" sz="2400" dirty="0">
                <a:latin typeface="+mj-lt"/>
                <a:cs typeface="Times New Roman" pitchFamily="18" charset="0"/>
              </a:rPr>
              <a:t>'</a:t>
            </a:r>
          </a:p>
          <a:p>
            <a:pPr marL="0" lvl="1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		when 2 then </a:t>
            </a:r>
            <a:r>
              <a:rPr lang="en-US" sz="2400" dirty="0" err="1">
                <a:latin typeface="+mj-lt"/>
                <a:cs typeface="Times New Roman" pitchFamily="18" charset="0"/>
              </a:rPr>
              <a:t>N'thứ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hai</a:t>
            </a:r>
            <a:r>
              <a:rPr lang="en-US" sz="2400" dirty="0">
                <a:latin typeface="+mj-lt"/>
                <a:cs typeface="Times New Roman" pitchFamily="18" charset="0"/>
              </a:rPr>
              <a:t>’</a:t>
            </a:r>
          </a:p>
          <a:p>
            <a:pPr marL="0" lvl="1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		when 3 then N '</a:t>
            </a:r>
            <a:r>
              <a:rPr lang="en-US" sz="2400" dirty="0" err="1">
                <a:latin typeface="+mj-lt"/>
                <a:cs typeface="Times New Roman" pitchFamily="18" charset="0"/>
              </a:rPr>
              <a:t>thứ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ba</a:t>
            </a:r>
            <a:r>
              <a:rPr lang="en-US" sz="2400" dirty="0">
                <a:latin typeface="+mj-lt"/>
                <a:cs typeface="Times New Roman" pitchFamily="18" charset="0"/>
              </a:rPr>
              <a:t>’</a:t>
            </a:r>
          </a:p>
          <a:p>
            <a:pPr marL="914400" lvl="8"/>
            <a:r>
              <a:rPr lang="en-US" sz="2400" dirty="0">
                <a:latin typeface="+mj-lt"/>
                <a:cs typeface="Times New Roman" pitchFamily="18" charset="0"/>
              </a:rPr>
              <a:t>		when 4 then N '</a:t>
            </a:r>
            <a:r>
              <a:rPr lang="en-US" sz="2400" dirty="0" err="1">
                <a:latin typeface="+mj-lt"/>
                <a:cs typeface="Times New Roman" pitchFamily="18" charset="0"/>
              </a:rPr>
              <a:t>thứ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tư</a:t>
            </a:r>
            <a:r>
              <a:rPr lang="en-US" sz="2400" dirty="0">
                <a:latin typeface="+mj-lt"/>
                <a:cs typeface="Times New Roman" pitchFamily="18" charset="0"/>
              </a:rPr>
              <a:t>’</a:t>
            </a:r>
          </a:p>
          <a:p>
            <a:pPr marL="914400" lvl="8"/>
            <a:r>
              <a:rPr lang="en-US" sz="2400" dirty="0">
                <a:latin typeface="+mj-lt"/>
                <a:cs typeface="Times New Roman" pitchFamily="18" charset="0"/>
              </a:rPr>
              <a:t>		when 5 then N '</a:t>
            </a:r>
            <a:r>
              <a:rPr lang="en-US" sz="2400" dirty="0" err="1">
                <a:latin typeface="+mj-lt"/>
                <a:cs typeface="Times New Roman" pitchFamily="18" charset="0"/>
              </a:rPr>
              <a:t>thứ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năm</a:t>
            </a:r>
            <a:r>
              <a:rPr lang="en-US" sz="2400" dirty="0">
                <a:latin typeface="+mj-lt"/>
                <a:cs typeface="Times New Roman" pitchFamily="18" charset="0"/>
              </a:rPr>
              <a:t>’</a:t>
            </a:r>
          </a:p>
          <a:p>
            <a:pPr marL="914400" lvl="8"/>
            <a:r>
              <a:rPr lang="en-US" sz="2400" dirty="0">
                <a:latin typeface="+mj-lt"/>
                <a:cs typeface="Times New Roman" pitchFamily="18" charset="0"/>
              </a:rPr>
              <a:t>		when 6 then N '</a:t>
            </a:r>
            <a:r>
              <a:rPr lang="en-US" sz="2400" dirty="0" err="1">
                <a:latin typeface="+mj-lt"/>
                <a:cs typeface="Times New Roman" pitchFamily="18" charset="0"/>
              </a:rPr>
              <a:t>thứ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sáu</a:t>
            </a:r>
            <a:r>
              <a:rPr lang="en-US" sz="2400" dirty="0">
                <a:latin typeface="+mj-lt"/>
                <a:cs typeface="Times New Roman" pitchFamily="18" charset="0"/>
              </a:rPr>
              <a:t>’</a:t>
            </a:r>
          </a:p>
          <a:p>
            <a:pPr marL="914400" lvl="8"/>
            <a:r>
              <a:rPr lang="en-US" sz="2400" dirty="0">
                <a:latin typeface="+mj-lt"/>
                <a:cs typeface="Times New Roman" pitchFamily="18" charset="0"/>
              </a:rPr>
              <a:t>		else N '</a:t>
            </a:r>
            <a:r>
              <a:rPr lang="en-US" sz="2400" dirty="0" err="1">
                <a:latin typeface="+mj-lt"/>
                <a:cs typeface="Times New Roman" pitchFamily="18" charset="0"/>
              </a:rPr>
              <a:t>thứ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bảy</a:t>
            </a:r>
            <a:r>
              <a:rPr lang="en-US" sz="2400" dirty="0">
                <a:latin typeface="+mj-lt"/>
                <a:cs typeface="Times New Roman" pitchFamily="18" charset="0"/>
              </a:rPr>
              <a:t>’</a:t>
            </a:r>
          </a:p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	End</a:t>
            </a:r>
          </a:p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Return @</a:t>
            </a:r>
            <a:r>
              <a:rPr lang="en-US" sz="2400" dirty="0" err="1">
                <a:latin typeface="+mj-lt"/>
                <a:cs typeface="Times New Roman" pitchFamily="18" charset="0"/>
              </a:rPr>
              <a:t>st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End</a:t>
            </a:r>
          </a:p>
          <a:p>
            <a:pPr marL="0" lvl="1">
              <a:buNone/>
            </a:pP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5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B0A7-9979-4703-8602-234EC595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112CE-BE04-4CB6-993B-8A9BD051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90" y="1398978"/>
            <a:ext cx="11594691" cy="451512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Khái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niệm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Phân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loại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Thủ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tục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số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đầu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vào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ambria (Headings)"/>
              </a:rPr>
              <a:t>Thủ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tục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có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dùng</a:t>
            </a:r>
            <a:r>
              <a:rPr lang="en-US" dirty="0">
                <a:latin typeface="Cambria (Headings)"/>
              </a:rPr>
              <a:t>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Thủ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tục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số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đầu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ra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tạm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thủ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tục</a:t>
            </a:r>
            <a:endParaRPr lang="en-US" sz="3200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03F48-7541-464F-8549-E7AEFE3F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608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3CF8-7EE2-4780-8967-0E362E3A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Hàm</a:t>
            </a:r>
            <a:r>
              <a:rPr lang="en-US" dirty="0"/>
              <a:t> Scalar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7CF01-2D64-44B0-B0ED-B1D2045F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60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70B3AD9-4819-4A61-A7AE-29942144246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0574" y="1592028"/>
            <a:ext cx="7850588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Thực</a:t>
            </a:r>
            <a:r>
              <a:rPr lang="en-US" sz="2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thi</a:t>
            </a:r>
            <a:r>
              <a:rPr lang="en-US" sz="2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hàm</a:t>
            </a:r>
            <a:r>
              <a:rPr lang="en-US" sz="2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b="1" dirty="0">
                <a:latin typeface="+mj-lt"/>
                <a:cs typeface="Times New Roman" pitchFamily="18" charset="0"/>
              </a:rPr>
              <a:t>Select </a:t>
            </a:r>
            <a:r>
              <a:rPr lang="en-US" sz="2800" b="1" dirty="0" err="1">
                <a:latin typeface="+mj-lt"/>
                <a:cs typeface="Times New Roman" pitchFamily="18" charset="0"/>
              </a:rPr>
              <a:t>MaNV</a:t>
            </a:r>
            <a:r>
              <a:rPr lang="en-US" sz="2800" b="1" dirty="0">
                <a:latin typeface="+mj-lt"/>
                <a:cs typeface="Times New Roman" pitchFamily="18" charset="0"/>
              </a:rPr>
              <a:t>, </a:t>
            </a:r>
            <a:r>
              <a:rPr lang="en-US" sz="2800" b="1" dirty="0" err="1">
                <a:latin typeface="+mj-lt"/>
                <a:cs typeface="Times New Roman" pitchFamily="18" charset="0"/>
              </a:rPr>
              <a:t>TenNV</a:t>
            </a:r>
            <a:r>
              <a:rPr lang="en-US" sz="2800" b="1" dirty="0">
                <a:latin typeface="+mj-lt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dbo.f_thu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NgayVaoLam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+mj-lt"/>
                <a:cs typeface="Times New Roman" pitchFamily="18" charset="0"/>
              </a:rPr>
              <a:t>From </a:t>
            </a:r>
            <a:r>
              <a:rPr lang="en-US" sz="2800" b="1" dirty="0" err="1">
                <a:latin typeface="+mj-lt"/>
                <a:cs typeface="Times New Roman" pitchFamily="18" charset="0"/>
              </a:rPr>
              <a:t>NhanVien</a:t>
            </a:r>
            <a:endParaRPr lang="en-US" sz="2800" b="1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Kết</a:t>
            </a:r>
            <a:r>
              <a:rPr lang="en-US" sz="2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qủa</a:t>
            </a:r>
            <a:r>
              <a:rPr lang="en-US" sz="2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:</a:t>
            </a:r>
            <a:endParaRPr lang="en-US" sz="2800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8FCC63D-29B6-462D-A1DC-19D5C7858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399" y="1414404"/>
            <a:ext cx="3749703" cy="474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31895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A497-D912-46F2-A6B6-71A4A449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dirty="0" err="1"/>
              <a:t>Hàm</a:t>
            </a:r>
            <a:r>
              <a:rPr lang="en-US" dirty="0"/>
              <a:t> Inline table valued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65A5-0B91-4D50-A02F-E25C9502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351"/>
            <a:ext cx="10515600" cy="3346920"/>
          </a:xfrm>
        </p:spPr>
        <p:txBody>
          <a:bodyPr/>
          <a:lstStyle/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b="1" dirty="0">
                <a:latin typeface="+mj-lt"/>
                <a:cs typeface="Times New Roman" pitchFamily="18" charset="0"/>
              </a:rPr>
              <a:t>CREATE FUNCTION </a:t>
            </a:r>
            <a:r>
              <a:rPr lang="en-US" sz="28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func_name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+mj-lt"/>
                <a:cs typeface="Times New Roman" pitchFamily="18" charset="0"/>
              </a:rPr>
              <a:t>(</a:t>
            </a:r>
            <a:r>
              <a:rPr lang="en-US" sz="2800" i="1" dirty="0">
                <a:latin typeface="+mj-lt"/>
              </a:rPr>
              <a:t>[</a:t>
            </a:r>
            <a:r>
              <a:rPr lang="en-US" sz="2800" i="1" dirty="0" err="1">
                <a:latin typeface="+mj-lt"/>
              </a:rPr>
              <a:t>Danh_Sach_Cac_Tham_So</a:t>
            </a:r>
            <a:r>
              <a:rPr lang="en-US" sz="2800" i="1" dirty="0">
                <a:latin typeface="+mj-lt"/>
              </a:rPr>
              <a:t>]</a:t>
            </a:r>
            <a:r>
              <a:rPr lang="en-US" sz="2800" dirty="0">
                <a:latin typeface="+mj-lt"/>
                <a:cs typeface="Times New Roman" pitchFamily="18" charset="0"/>
              </a:rPr>
              <a:t>) RETURNS 	TABLE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AS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RETURN (</a:t>
            </a:r>
            <a:r>
              <a:rPr lang="en-US" sz="2800" dirty="0" err="1">
                <a:latin typeface="+mj-lt"/>
                <a:cs typeface="Times New Roman" pitchFamily="18" charset="0"/>
              </a:rPr>
              <a:t>câu_lenh_select</a:t>
            </a:r>
            <a:r>
              <a:rPr lang="en-US" sz="2800" dirty="0">
                <a:latin typeface="+mj-lt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C836E-1D4D-499C-B397-45140010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61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91037-CE3A-43C4-A74D-4A4389E99BEF}"/>
              </a:ext>
            </a:extLst>
          </p:cNvPr>
          <p:cNvSpPr/>
          <p:nvPr/>
        </p:nvSpPr>
        <p:spPr>
          <a:xfrm>
            <a:off x="841715" y="4866200"/>
            <a:ext cx="11101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RETURNS TABLE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RETURN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23831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A497-D912-46F2-A6B6-71A4A449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dirty="0" err="1"/>
              <a:t>Hàm</a:t>
            </a:r>
            <a:r>
              <a:rPr lang="en-US" dirty="0"/>
              <a:t> Inline table valued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65A5-0B91-4D50-A02F-E25C9502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351"/>
            <a:ext cx="10515600" cy="3346920"/>
          </a:xfrm>
        </p:spPr>
        <p:txBody>
          <a:bodyPr/>
          <a:lstStyle/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b="1" dirty="0">
                <a:latin typeface="+mj-lt"/>
                <a:cs typeface="Times New Roman" pitchFamily="18" charset="0"/>
              </a:rPr>
              <a:t>CREATE FUNCTION </a:t>
            </a:r>
            <a:r>
              <a:rPr lang="en-US" sz="28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func_name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+mj-lt"/>
                <a:cs typeface="Times New Roman" pitchFamily="18" charset="0"/>
              </a:rPr>
              <a:t>(</a:t>
            </a:r>
            <a:r>
              <a:rPr lang="en-US" sz="2800" i="1" dirty="0">
                <a:latin typeface="+mj-lt"/>
              </a:rPr>
              <a:t>[</a:t>
            </a:r>
            <a:r>
              <a:rPr lang="en-US" sz="2800" i="1" dirty="0" err="1">
                <a:latin typeface="+mj-lt"/>
              </a:rPr>
              <a:t>Danh_Sach_Cac_Tham_So</a:t>
            </a:r>
            <a:r>
              <a:rPr lang="en-US" sz="2800" i="1" dirty="0">
                <a:latin typeface="+mj-lt"/>
              </a:rPr>
              <a:t>]</a:t>
            </a:r>
            <a:r>
              <a:rPr lang="en-US" sz="2800" dirty="0">
                <a:latin typeface="+mj-lt"/>
                <a:cs typeface="Times New Roman" pitchFamily="18" charset="0"/>
              </a:rPr>
              <a:t>) RETURNS 	TABLE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AS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RETURN (</a:t>
            </a:r>
            <a:r>
              <a:rPr lang="en-US" sz="2800" dirty="0" err="1">
                <a:latin typeface="+mj-lt"/>
                <a:cs typeface="Times New Roman" pitchFamily="18" charset="0"/>
              </a:rPr>
              <a:t>câu_lenh_select</a:t>
            </a:r>
            <a:r>
              <a:rPr lang="en-US" sz="2800" dirty="0">
                <a:latin typeface="+mj-lt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C836E-1D4D-499C-B397-45140010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62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91037-CE3A-43C4-A74D-4A4389E99BEF}"/>
              </a:ext>
            </a:extLst>
          </p:cNvPr>
          <p:cNvSpPr/>
          <p:nvPr/>
        </p:nvSpPr>
        <p:spPr>
          <a:xfrm>
            <a:off x="841715" y="4866200"/>
            <a:ext cx="11101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RETURNS TABLE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RETURN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94197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A497-D912-46F2-A6B6-71A4A449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dirty="0" err="1"/>
              <a:t>Hàm</a:t>
            </a:r>
            <a:r>
              <a:rPr lang="en-US" dirty="0"/>
              <a:t> Inline table valued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C836E-1D4D-499C-B397-45140010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63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5F9A2D4-CD0D-4B90-A002-2964B0899B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399" y="1447800"/>
            <a:ext cx="11076167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Tạo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hàm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trả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về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các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khách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hàng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tùy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thuộc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vào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giá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trị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mã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khách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hàng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truyền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vào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cho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tham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số</a:t>
            </a:r>
            <a:endParaRPr lang="en-US" b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CREATE FUNCTION </a:t>
            </a:r>
            <a:r>
              <a:rPr lang="en-US" b="1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f_KhachHang</a:t>
            </a:r>
            <a:r>
              <a:rPr lang="en-US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>
                <a:latin typeface="+mj-lt"/>
                <a:cs typeface="Times New Roman" pitchFamily="18" charset="0"/>
              </a:rPr>
              <a:t>(@</a:t>
            </a:r>
            <a:r>
              <a:rPr lang="en-US" b="1" dirty="0" err="1">
                <a:latin typeface="+mj-lt"/>
                <a:cs typeface="Times New Roman" pitchFamily="18" charset="0"/>
              </a:rPr>
              <a:t>MaKH</a:t>
            </a:r>
            <a:r>
              <a:rPr lang="en-US" b="1" dirty="0"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latin typeface="+mj-lt"/>
                <a:cs typeface="Times New Roman" pitchFamily="18" charset="0"/>
              </a:rPr>
              <a:t>int</a:t>
            </a:r>
            <a:r>
              <a:rPr lang="en-US" b="1" dirty="0">
                <a:latin typeface="+mj-lt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	RETURNS TABLE</a:t>
            </a:r>
          </a:p>
          <a:p>
            <a:pPr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AS</a:t>
            </a:r>
          </a:p>
          <a:p>
            <a:pPr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			RETURN (Select *</a:t>
            </a:r>
          </a:p>
          <a:p>
            <a:pPr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					From </a:t>
            </a:r>
            <a:r>
              <a:rPr lang="en-US" b="1" dirty="0" err="1">
                <a:latin typeface="+mj-lt"/>
                <a:cs typeface="Times New Roman" pitchFamily="18" charset="0"/>
              </a:rPr>
              <a:t>KhachHang</a:t>
            </a:r>
            <a:endParaRPr lang="en-US" b="1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					Where </a:t>
            </a:r>
            <a:r>
              <a:rPr lang="en-US" b="1" dirty="0" err="1">
                <a:latin typeface="+mj-lt"/>
                <a:cs typeface="Times New Roman" pitchFamily="18" charset="0"/>
              </a:rPr>
              <a:t>MaKH</a:t>
            </a:r>
            <a:r>
              <a:rPr lang="en-US" b="1" dirty="0">
                <a:latin typeface="+mj-lt"/>
                <a:cs typeface="Times New Roman" pitchFamily="18" charset="0"/>
              </a:rPr>
              <a:t> &gt; @</a:t>
            </a:r>
            <a:r>
              <a:rPr lang="en-US" b="1" dirty="0" err="1">
                <a:latin typeface="+mj-lt"/>
                <a:cs typeface="Times New Roman" pitchFamily="18" charset="0"/>
              </a:rPr>
              <a:t>MaKH</a:t>
            </a:r>
            <a:r>
              <a:rPr lang="en-US" b="1" dirty="0">
                <a:latin typeface="+mj-lt"/>
                <a:cs typeface="Times New Roman" pitchFamily="18" charset="0"/>
              </a:rPr>
              <a:t>)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18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A497-D912-46F2-A6B6-71A4A449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dirty="0" err="1"/>
              <a:t>Hàm</a:t>
            </a:r>
            <a:r>
              <a:rPr lang="en-US" dirty="0"/>
              <a:t> Inline table valued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C836E-1D4D-499C-B397-45140010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64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C27F4D-6519-43C6-8E70-21A6523D240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399" y="1447800"/>
            <a:ext cx="11028459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thi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hàm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SELECT </a:t>
            </a:r>
            <a:r>
              <a:rPr lang="en-US" sz="2800" dirty="0" err="1">
                <a:latin typeface="+mj-lt"/>
                <a:cs typeface="Times New Roman" pitchFamily="18" charset="0"/>
              </a:rPr>
              <a:t>tmp.TenKH</a:t>
            </a:r>
            <a:r>
              <a:rPr lang="en-US" sz="2800" dirty="0">
                <a:latin typeface="+mj-lt"/>
                <a:cs typeface="Times New Roman" pitchFamily="18" charset="0"/>
              </a:rPr>
              <a:t>, </a:t>
            </a:r>
            <a:r>
              <a:rPr lang="en-US" sz="2800" dirty="0" err="1">
                <a:latin typeface="+mj-lt"/>
                <a:cs typeface="Times New Roman" pitchFamily="18" charset="0"/>
              </a:rPr>
              <a:t>dh.NgayDatHang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FROM </a:t>
            </a:r>
            <a:r>
              <a:rPr lang="en-US" sz="2800" dirty="0" err="1">
                <a:latin typeface="+mj-lt"/>
                <a:cs typeface="Times New Roman" pitchFamily="18" charset="0"/>
              </a:rPr>
              <a:t>DonHang</a:t>
            </a:r>
            <a:r>
              <a:rPr lang="en-US" sz="2800" dirty="0">
                <a:latin typeface="+mj-lt"/>
                <a:cs typeface="Times New Roman" pitchFamily="18" charset="0"/>
              </a:rPr>
              <a:t> dh,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dbo.f_KhachHang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(3) as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tmp</a:t>
            </a:r>
            <a:endParaRPr lang="en-US" sz="2800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WHERE </a:t>
            </a:r>
            <a:r>
              <a:rPr lang="en-US" sz="2800" dirty="0" err="1">
                <a:latin typeface="+mj-lt"/>
                <a:cs typeface="Times New Roman" pitchFamily="18" charset="0"/>
              </a:rPr>
              <a:t>dh.MaKH</a:t>
            </a:r>
            <a:r>
              <a:rPr lang="en-US" sz="2800" dirty="0">
                <a:latin typeface="+mj-lt"/>
                <a:cs typeface="Times New Roman" pitchFamily="18" charset="0"/>
              </a:rPr>
              <a:t> = </a:t>
            </a:r>
            <a:r>
              <a:rPr lang="en-US" sz="2800" dirty="0" err="1">
                <a:latin typeface="+mj-lt"/>
                <a:cs typeface="Times New Roman" pitchFamily="18" charset="0"/>
              </a:rPr>
              <a:t>tmp.MaKH</a:t>
            </a:r>
            <a:endParaRPr lang="en-US" sz="28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933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3" y="76200"/>
            <a:ext cx="10058400" cy="1140350"/>
          </a:xfrm>
        </p:spPr>
        <p:txBody>
          <a:bodyPr>
            <a:noAutofit/>
          </a:bodyPr>
          <a:lstStyle/>
          <a:p>
            <a:r>
              <a:rPr lang="en-US" dirty="0"/>
              <a:t>5. </a:t>
            </a:r>
            <a:r>
              <a:rPr lang="en-US" dirty="0" err="1"/>
              <a:t>Hàm</a:t>
            </a:r>
            <a:r>
              <a:rPr lang="en-US" dirty="0"/>
              <a:t> Multi statement table valued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199" y="1344350"/>
            <a:ext cx="11231881" cy="501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Hàm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gồm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nhiều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câu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lệnh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SQL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bên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trong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trả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về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dạng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bảng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Cú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pháp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CREATE FUNCTION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func_name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+mj-lt"/>
                <a:cs typeface="Times New Roman" pitchFamily="18" charset="0"/>
              </a:rPr>
              <a:t>(</a:t>
            </a:r>
            <a:r>
              <a:rPr lang="en-US" sz="2800" i="1" dirty="0">
                <a:latin typeface="+mj-lt"/>
              </a:rPr>
              <a:t>[</a:t>
            </a:r>
            <a:r>
              <a:rPr lang="en-US" sz="2800" i="1" dirty="0" err="1">
                <a:latin typeface="+mj-lt"/>
              </a:rPr>
              <a:t>Danh_Sach_Cac_Tham_So</a:t>
            </a:r>
            <a:r>
              <a:rPr lang="en-US" sz="2800" i="1" dirty="0">
                <a:latin typeface="+mj-lt"/>
              </a:rPr>
              <a:t>]</a:t>
            </a:r>
            <a:r>
              <a:rPr lang="en-US" sz="2800" dirty="0">
                <a:latin typeface="+mj-lt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RETURNS @biến_bảng TABLE 	</a:t>
            </a:r>
            <a:r>
              <a:rPr lang="en-US" sz="2800" dirty="0" err="1">
                <a:latin typeface="+mj-lt"/>
                <a:cs typeface="Times New Roman" pitchFamily="18" charset="0"/>
              </a:rPr>
              <a:t>định_nghia_bảng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AS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BEGIN </a:t>
            </a:r>
            <a:r>
              <a:rPr lang="en-US" sz="2800" dirty="0" err="1">
                <a:latin typeface="+mj-lt"/>
                <a:cs typeface="Times New Roman" pitchFamily="18" charset="0"/>
              </a:rPr>
              <a:t>các_câu_lenh_trong_thân_hàm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RETURN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END</a:t>
            </a:r>
          </a:p>
          <a:p>
            <a:pPr>
              <a:buNone/>
            </a:pPr>
            <a:r>
              <a:rPr lang="vi-VN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L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ư</a:t>
            </a:r>
            <a:r>
              <a:rPr lang="vi-VN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u ý: sau t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ừ</a:t>
            </a:r>
            <a:r>
              <a:rPr lang="vi-VN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khóa RETURNS là m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ộ</a:t>
            </a:r>
            <a:r>
              <a:rPr lang="vi-VN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t bi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ế</a:t>
            </a:r>
            <a:r>
              <a:rPr lang="vi-VN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n b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ả</a:t>
            </a:r>
            <a:r>
              <a:rPr lang="vi-VN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ng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đượ</a:t>
            </a:r>
            <a:r>
              <a:rPr lang="vi-VN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c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đị</a:t>
            </a:r>
            <a:r>
              <a:rPr lang="vi-VN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n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h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nghĩa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và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sau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từ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khóa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RETURN 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cuối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hàm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không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có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tham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sô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nào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đi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kèm</a:t>
            </a:r>
            <a:endParaRPr lang="en-US" sz="2800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218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28153" y="1447800"/>
            <a:ext cx="11338560" cy="49085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>
                <a:latin typeface="+mj-lt"/>
                <a:cs typeface="Times New Roman" pitchFamily="18" charset="0"/>
              </a:rPr>
              <a:t>CREATE FUNCTION </a:t>
            </a:r>
            <a:r>
              <a:rPr lang="en-US" sz="2800" b="1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f_DSKhachHang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>
                <a:latin typeface="+mj-lt"/>
                <a:cs typeface="Times New Roman" pitchFamily="18" charset="0"/>
              </a:rPr>
              <a:t>(@</a:t>
            </a:r>
            <a:r>
              <a:rPr lang="en-US" sz="2800" b="1" dirty="0" err="1">
                <a:latin typeface="+mj-lt"/>
                <a:cs typeface="Times New Roman" pitchFamily="18" charset="0"/>
              </a:rPr>
              <a:t>MaKH</a:t>
            </a:r>
            <a:r>
              <a:rPr lang="en-US" sz="2800" b="1" dirty="0"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latin typeface="+mj-lt"/>
                <a:cs typeface="Times New Roman" pitchFamily="18" charset="0"/>
              </a:rPr>
              <a:t>int</a:t>
            </a:r>
            <a:r>
              <a:rPr lang="en-US" sz="2800" b="1" dirty="0">
                <a:latin typeface="+mj-lt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RETURNS @</a:t>
            </a:r>
            <a:r>
              <a:rPr lang="en-US" sz="2800" dirty="0" err="1">
                <a:latin typeface="+mj-lt"/>
                <a:cs typeface="Times New Roman" pitchFamily="18" charset="0"/>
              </a:rPr>
              <a:t>myKhachHang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table</a:t>
            </a:r>
            <a:r>
              <a:rPr lang="en-US" sz="2800" dirty="0">
                <a:latin typeface="+mj-lt"/>
                <a:cs typeface="Times New Roman" pitchFamily="18" charset="0"/>
              </a:rPr>
              <a:t> (</a:t>
            </a:r>
            <a:r>
              <a:rPr lang="en-US" sz="2800" dirty="0" err="1">
                <a:latin typeface="+mj-lt"/>
                <a:cs typeface="Times New Roman" pitchFamily="18" charset="0"/>
              </a:rPr>
              <a:t>MaKH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int</a:t>
            </a:r>
            <a:r>
              <a:rPr lang="en-US" sz="2800" dirty="0">
                <a:latin typeface="+mj-lt"/>
                <a:cs typeface="Times New Roman" pitchFamily="18" charset="0"/>
              </a:rPr>
              <a:t>, </a:t>
            </a:r>
            <a:r>
              <a:rPr lang="en-US" sz="2800" dirty="0" err="1">
                <a:latin typeface="+mj-lt"/>
                <a:cs typeface="Times New Roman" pitchFamily="18" charset="0"/>
              </a:rPr>
              <a:t>TenKH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en-US" sz="2800" dirty="0" err="1">
                <a:latin typeface="+mj-lt"/>
                <a:cs typeface="Times New Roman" pitchFamily="18" charset="0"/>
              </a:rPr>
              <a:t>nvarchar</a:t>
            </a:r>
            <a:r>
              <a:rPr lang="en-US" sz="2800" dirty="0">
                <a:latin typeface="+mj-lt"/>
                <a:cs typeface="Times New Roman" pitchFamily="18" charset="0"/>
              </a:rPr>
              <a:t>(50), 						</a:t>
            </a:r>
            <a:r>
              <a:rPr lang="en-US" sz="2800" dirty="0" err="1">
                <a:latin typeface="+mj-lt"/>
                <a:cs typeface="Times New Roman" pitchFamily="18" charset="0"/>
              </a:rPr>
              <a:t>NgayDatHang</a:t>
            </a:r>
            <a:r>
              <a:rPr lang="en-US" sz="2800" dirty="0">
                <a:latin typeface="+mj-lt"/>
                <a:cs typeface="Times New Roman" pitchFamily="18" charset="0"/>
              </a:rPr>
              <a:t> datetime)     AS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Begin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If @</a:t>
            </a:r>
            <a:r>
              <a:rPr lang="en-US" sz="2800" dirty="0" err="1">
                <a:latin typeface="+mj-lt"/>
                <a:cs typeface="Times New Roman" pitchFamily="18" charset="0"/>
              </a:rPr>
              <a:t>MaKH</a:t>
            </a:r>
            <a:r>
              <a:rPr lang="en-US" sz="2800" dirty="0">
                <a:latin typeface="+mj-lt"/>
                <a:cs typeface="Times New Roman" pitchFamily="18" charset="0"/>
              </a:rPr>
              <a:t> = 0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	Insert into @</a:t>
            </a:r>
            <a:r>
              <a:rPr lang="en-US" sz="2800" dirty="0" err="1">
                <a:latin typeface="+mj-lt"/>
                <a:cs typeface="Times New Roman" pitchFamily="18" charset="0"/>
              </a:rPr>
              <a:t>myKhachHang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	Select </a:t>
            </a:r>
            <a:r>
              <a:rPr lang="en-US" sz="2800" dirty="0" err="1">
                <a:latin typeface="+mj-lt"/>
                <a:cs typeface="Times New Roman" pitchFamily="18" charset="0"/>
              </a:rPr>
              <a:t>kh.MaKH</a:t>
            </a:r>
            <a:r>
              <a:rPr lang="en-US" sz="2800" dirty="0">
                <a:latin typeface="+mj-lt"/>
                <a:cs typeface="Times New Roman" pitchFamily="18" charset="0"/>
              </a:rPr>
              <a:t>, </a:t>
            </a:r>
            <a:r>
              <a:rPr lang="en-US" sz="2800" dirty="0" err="1">
                <a:latin typeface="+mj-lt"/>
                <a:cs typeface="Times New Roman" pitchFamily="18" charset="0"/>
              </a:rPr>
              <a:t>kh.TenKH</a:t>
            </a:r>
            <a:r>
              <a:rPr lang="en-US" sz="2800" dirty="0">
                <a:latin typeface="+mj-lt"/>
                <a:cs typeface="Times New Roman" pitchFamily="18" charset="0"/>
              </a:rPr>
              <a:t>, </a:t>
            </a:r>
            <a:r>
              <a:rPr lang="en-US" sz="2800" dirty="0" err="1">
                <a:latin typeface="+mj-lt"/>
                <a:cs typeface="Times New Roman" pitchFamily="18" charset="0"/>
              </a:rPr>
              <a:t>dh.NgayDatHang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	From </a:t>
            </a:r>
            <a:r>
              <a:rPr lang="en-US" sz="2800" dirty="0" err="1">
                <a:latin typeface="+mj-lt"/>
                <a:cs typeface="Times New Roman" pitchFamily="18" charset="0"/>
              </a:rPr>
              <a:t>KhachHang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kh</a:t>
            </a:r>
            <a:r>
              <a:rPr lang="en-US" sz="2800" dirty="0">
                <a:latin typeface="+mj-lt"/>
                <a:cs typeface="Times New Roman" pitchFamily="18" charset="0"/>
              </a:rPr>
              <a:t>, </a:t>
            </a:r>
            <a:r>
              <a:rPr lang="en-US" sz="2800" dirty="0" err="1">
                <a:latin typeface="+mj-lt"/>
                <a:cs typeface="Times New Roman" pitchFamily="18" charset="0"/>
              </a:rPr>
              <a:t>DonHang</a:t>
            </a:r>
            <a:r>
              <a:rPr lang="en-US" sz="2800" dirty="0">
                <a:latin typeface="+mj-lt"/>
                <a:cs typeface="Times New Roman" pitchFamily="18" charset="0"/>
              </a:rPr>
              <a:t> dh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	Where </a:t>
            </a:r>
            <a:r>
              <a:rPr lang="en-US" sz="2800" dirty="0" err="1">
                <a:latin typeface="+mj-lt"/>
                <a:cs typeface="Times New Roman" pitchFamily="18" charset="0"/>
              </a:rPr>
              <a:t>dh.MaKH</a:t>
            </a:r>
            <a:r>
              <a:rPr lang="en-US" sz="2800" dirty="0">
                <a:latin typeface="+mj-lt"/>
                <a:cs typeface="Times New Roman" pitchFamily="18" charset="0"/>
              </a:rPr>
              <a:t> = </a:t>
            </a:r>
            <a:r>
              <a:rPr lang="en-US" sz="2800" dirty="0" err="1">
                <a:latin typeface="+mj-lt"/>
                <a:cs typeface="Times New Roman" pitchFamily="18" charset="0"/>
              </a:rPr>
              <a:t>kh.MaKH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	---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F29748-BFC8-4D6A-8E0D-00ED543B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Hàm</a:t>
            </a:r>
            <a:r>
              <a:rPr lang="en-US" dirty="0"/>
              <a:t> Multi statement table valued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12379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74592" y="1195258"/>
            <a:ext cx="11136464" cy="457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+mj-lt"/>
                <a:cs typeface="Times New Roman" pitchFamily="18" charset="0"/>
              </a:rPr>
              <a:t>CREATE FUNCTION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f_DSKhachHang</a:t>
            </a:r>
            <a:r>
              <a:rPr lang="en-US" sz="28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>
                <a:latin typeface="+mj-lt"/>
                <a:cs typeface="Times New Roman" pitchFamily="18" charset="0"/>
              </a:rPr>
              <a:t>(@</a:t>
            </a:r>
            <a:r>
              <a:rPr lang="en-US" sz="2800" b="1" dirty="0" err="1">
                <a:latin typeface="+mj-lt"/>
                <a:cs typeface="Times New Roman" pitchFamily="18" charset="0"/>
              </a:rPr>
              <a:t>MaKH</a:t>
            </a:r>
            <a:r>
              <a:rPr lang="en-US" sz="2800" b="1" dirty="0"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latin typeface="+mj-lt"/>
                <a:cs typeface="Times New Roman" pitchFamily="18" charset="0"/>
              </a:rPr>
              <a:t>int</a:t>
            </a:r>
            <a:r>
              <a:rPr lang="en-US" sz="2800" b="1" dirty="0">
                <a:latin typeface="+mj-lt"/>
                <a:cs typeface="Times New Roman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RETURNS @</a:t>
            </a:r>
            <a:r>
              <a:rPr lang="en-US" sz="2800" dirty="0" err="1">
                <a:latin typeface="+mj-lt"/>
                <a:cs typeface="Times New Roman" pitchFamily="18" charset="0"/>
              </a:rPr>
              <a:t>myKhachHang</a:t>
            </a:r>
            <a:r>
              <a:rPr lang="en-US" sz="2800" dirty="0">
                <a:latin typeface="+mj-lt"/>
                <a:cs typeface="Times New Roman" pitchFamily="18" charset="0"/>
              </a:rPr>
              <a:t> table (</a:t>
            </a:r>
            <a:r>
              <a:rPr lang="en-US" sz="2800" dirty="0" err="1">
                <a:latin typeface="+mj-lt"/>
                <a:cs typeface="Times New Roman" pitchFamily="18" charset="0"/>
              </a:rPr>
              <a:t>MaKH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int</a:t>
            </a:r>
            <a:r>
              <a:rPr lang="en-US" sz="2800" dirty="0">
                <a:latin typeface="+mj-lt"/>
                <a:cs typeface="Times New Roman" pitchFamily="18" charset="0"/>
              </a:rPr>
              <a:t>, </a:t>
            </a:r>
            <a:r>
              <a:rPr lang="en-US" sz="2800" dirty="0" err="1">
                <a:latin typeface="+mj-lt"/>
                <a:cs typeface="Times New Roman" pitchFamily="18" charset="0"/>
              </a:rPr>
              <a:t>TenKH</a:t>
            </a:r>
            <a:r>
              <a:rPr lang="en-US" sz="2800" dirty="0">
                <a:latin typeface="+mj-lt"/>
                <a:cs typeface="Times New Roman" pitchFamily="18" charset="0"/>
              </a:rPr>
              <a:t>  </a:t>
            </a:r>
            <a:r>
              <a:rPr lang="en-US" sz="2800" dirty="0" err="1">
                <a:latin typeface="+mj-lt"/>
                <a:cs typeface="Times New Roman" pitchFamily="18" charset="0"/>
              </a:rPr>
              <a:t>nvarchar</a:t>
            </a:r>
            <a:r>
              <a:rPr lang="en-US" sz="2800" dirty="0">
                <a:latin typeface="+mj-lt"/>
                <a:cs typeface="Times New Roman" pitchFamily="18" charset="0"/>
              </a:rPr>
              <a:t>(50), 							</a:t>
            </a:r>
            <a:r>
              <a:rPr lang="en-US" sz="2800" dirty="0" err="1">
                <a:latin typeface="+mj-lt"/>
                <a:cs typeface="Times New Roman" pitchFamily="18" charset="0"/>
              </a:rPr>
              <a:t>NgayDatHang</a:t>
            </a:r>
            <a:r>
              <a:rPr lang="en-US" sz="2800" dirty="0">
                <a:latin typeface="+mj-lt"/>
                <a:cs typeface="Times New Roman" pitchFamily="18" charset="0"/>
              </a:rPr>
              <a:t> datetime)   AS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Begin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---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Else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	Insert into @</a:t>
            </a:r>
            <a:r>
              <a:rPr lang="en-US" sz="2800" dirty="0" err="1">
                <a:latin typeface="+mj-lt"/>
                <a:cs typeface="Times New Roman" pitchFamily="18" charset="0"/>
              </a:rPr>
              <a:t>myKhachHang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	Select </a:t>
            </a:r>
            <a:r>
              <a:rPr lang="en-US" sz="2800" dirty="0" err="1">
                <a:latin typeface="+mj-lt"/>
                <a:cs typeface="Times New Roman" pitchFamily="18" charset="0"/>
              </a:rPr>
              <a:t>kh.MaKH</a:t>
            </a:r>
            <a:r>
              <a:rPr lang="en-US" sz="2800" dirty="0">
                <a:latin typeface="+mj-lt"/>
                <a:cs typeface="Times New Roman" pitchFamily="18" charset="0"/>
              </a:rPr>
              <a:t>, </a:t>
            </a:r>
            <a:r>
              <a:rPr lang="en-US" sz="2800" dirty="0" err="1">
                <a:latin typeface="+mj-lt"/>
                <a:cs typeface="Times New Roman" pitchFamily="18" charset="0"/>
              </a:rPr>
              <a:t>kh.TenKH</a:t>
            </a:r>
            <a:r>
              <a:rPr lang="en-US" sz="2800" dirty="0">
                <a:latin typeface="+mj-lt"/>
                <a:cs typeface="Times New Roman" pitchFamily="18" charset="0"/>
              </a:rPr>
              <a:t>, </a:t>
            </a:r>
            <a:r>
              <a:rPr lang="en-US" sz="2800" dirty="0" err="1">
                <a:latin typeface="+mj-lt"/>
                <a:cs typeface="Times New Roman" pitchFamily="18" charset="0"/>
              </a:rPr>
              <a:t>dh.NgayDatHang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	From </a:t>
            </a:r>
            <a:r>
              <a:rPr lang="en-US" sz="2800" dirty="0" err="1">
                <a:latin typeface="+mj-lt"/>
                <a:cs typeface="Times New Roman" pitchFamily="18" charset="0"/>
              </a:rPr>
              <a:t>KhachHang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kh</a:t>
            </a:r>
            <a:r>
              <a:rPr lang="en-US" sz="2800" dirty="0">
                <a:latin typeface="+mj-lt"/>
                <a:cs typeface="Times New Roman" pitchFamily="18" charset="0"/>
              </a:rPr>
              <a:t>, </a:t>
            </a:r>
            <a:r>
              <a:rPr lang="en-US" sz="2800" dirty="0" err="1">
                <a:latin typeface="+mj-lt"/>
                <a:cs typeface="Times New Roman" pitchFamily="18" charset="0"/>
              </a:rPr>
              <a:t>DonHang</a:t>
            </a:r>
            <a:r>
              <a:rPr lang="en-US" sz="2800" dirty="0">
                <a:latin typeface="+mj-lt"/>
                <a:cs typeface="Times New Roman" pitchFamily="18" charset="0"/>
              </a:rPr>
              <a:t> dh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	Where </a:t>
            </a:r>
            <a:r>
              <a:rPr lang="en-US" sz="2800" dirty="0" err="1">
                <a:latin typeface="+mj-lt"/>
                <a:cs typeface="Times New Roman" pitchFamily="18" charset="0"/>
              </a:rPr>
              <a:t>kh.MaKH</a:t>
            </a:r>
            <a:r>
              <a:rPr lang="en-US" sz="2800" dirty="0">
                <a:latin typeface="+mj-lt"/>
                <a:cs typeface="Times New Roman" pitchFamily="18" charset="0"/>
              </a:rPr>
              <a:t>=</a:t>
            </a:r>
            <a:r>
              <a:rPr lang="en-US" sz="2800" dirty="0" err="1">
                <a:latin typeface="+mj-lt"/>
                <a:cs typeface="Times New Roman" pitchFamily="18" charset="0"/>
              </a:rPr>
              <a:t>dh.MaKH</a:t>
            </a:r>
            <a:r>
              <a:rPr lang="en-US" sz="2800" dirty="0">
                <a:latin typeface="+mj-lt"/>
                <a:cs typeface="Times New Roman" pitchFamily="18" charset="0"/>
              </a:rPr>
              <a:t> and </a:t>
            </a:r>
            <a:r>
              <a:rPr lang="en-US" sz="2800" dirty="0" err="1">
                <a:latin typeface="+mj-lt"/>
                <a:cs typeface="Times New Roman" pitchFamily="18" charset="0"/>
              </a:rPr>
              <a:t>kh.MaKH</a:t>
            </a:r>
            <a:r>
              <a:rPr lang="en-US" sz="2800" dirty="0">
                <a:latin typeface="+mj-lt"/>
                <a:cs typeface="Times New Roman" pitchFamily="18" charset="0"/>
              </a:rPr>
              <a:t> = @</a:t>
            </a:r>
            <a:r>
              <a:rPr lang="en-US" sz="2800" dirty="0" err="1">
                <a:latin typeface="+mj-lt"/>
                <a:cs typeface="Times New Roman" pitchFamily="18" charset="0"/>
              </a:rPr>
              <a:t>MaKH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Return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End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4D7DD4-269A-494F-90EC-BB9C67B0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Hàm</a:t>
            </a:r>
            <a:r>
              <a:rPr lang="en-US" dirty="0"/>
              <a:t> Multi statement table valued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65132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err="1">
                <a:latin typeface="+mj-lt"/>
                <a:cs typeface="Times New Roman" pitchFamily="18" charset="0"/>
              </a:rPr>
              <a:t>Thực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thi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hàm</a:t>
            </a:r>
            <a:r>
              <a:rPr lang="en-US" dirty="0">
                <a:latin typeface="+mj-lt"/>
                <a:cs typeface="Times New Roman" pitchFamily="18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Select 	*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From 	</a:t>
            </a:r>
            <a:r>
              <a:rPr lang="en-US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f_DSKhachHang</a:t>
            </a:r>
            <a:r>
              <a:rPr lang="en-US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(0)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48001"/>
            <a:ext cx="4492564" cy="322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F2DFE6C-E23E-4C48-9F3F-B84D780A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Hàm</a:t>
            </a:r>
            <a:r>
              <a:rPr lang="en-US" dirty="0"/>
              <a:t> Multi statement table valued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15265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35CBA-106C-4D7E-BDA6-89E7FF0C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69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FCC49-721A-4BC8-86C3-A1847433A836}"/>
              </a:ext>
            </a:extLst>
          </p:cNvPr>
          <p:cNvSpPr/>
          <p:nvPr/>
        </p:nvSpPr>
        <p:spPr>
          <a:xfrm>
            <a:off x="3986423" y="1445342"/>
            <a:ext cx="4265300" cy="2698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Inverted">
              <a:avLst/>
            </a:prstTxWarp>
            <a:spAutoFit/>
          </a:bodyPr>
          <a:lstStyle/>
          <a:p>
            <a:pPr algn="ctr"/>
            <a:r>
              <a:rPr lang="en-US" sz="115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Q&amp;A?</a:t>
            </a:r>
          </a:p>
        </p:txBody>
      </p:sp>
    </p:spTree>
    <p:extLst>
      <p:ext uri="{BB962C8B-B14F-4D97-AF65-F5344CB8AC3E}">
        <p14:creationId xmlns:p14="http://schemas.microsoft.com/office/powerpoint/2010/main" val="89647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4B1A-70C0-4A1A-BF67-99C5EC48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7E9C0-29B0-41D3-8103-BD90A14B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54510"/>
            <a:ext cx="10872019" cy="538316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C00000"/>
                </a:solidFill>
                <a:latin typeface="+mj-lt"/>
              </a:rPr>
              <a:t>Store procedure (</a:t>
            </a:r>
            <a:r>
              <a:rPr lang="en-US" sz="2800" err="1">
                <a:solidFill>
                  <a:srgbClr val="C00000"/>
                </a:solidFill>
                <a:latin typeface="+mj-lt"/>
              </a:rPr>
              <a:t>thủ</a:t>
            </a:r>
            <a:r>
              <a:rPr lang="en-US" sz="2800">
                <a:solidFill>
                  <a:srgbClr val="C00000"/>
                </a:solidFill>
                <a:latin typeface="+mj-lt"/>
              </a:rPr>
              <a:t> tục thường trú): </a:t>
            </a:r>
            <a:r>
              <a:rPr lang="en-US" sz="2800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một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tập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hợp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chứa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dòng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lệnh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các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biến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cấu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trúc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điều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khiển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trong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ngôn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ngữ</a:t>
            </a:r>
            <a:r>
              <a:rPr lang="en-US" sz="2800" dirty="0">
                <a:latin typeface="+mj-lt"/>
              </a:rPr>
              <a:t> Transaction-SQL </a:t>
            </a:r>
            <a:r>
              <a:rPr lang="en-US" sz="2800" dirty="0" err="1">
                <a:latin typeface="+mj-lt"/>
              </a:rPr>
              <a:t>dùng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thực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hiện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một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hành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động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nào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đó</a:t>
            </a:r>
            <a:r>
              <a:rPr lang="en-US" sz="2800" dirty="0">
                <a:latin typeface="+mj-lt"/>
              </a:rPr>
              <a:t>.  </a:t>
            </a:r>
          </a:p>
          <a:p>
            <a:pPr algn="just"/>
            <a:r>
              <a:rPr lang="en-US" sz="2800" dirty="0" err="1">
                <a:solidFill>
                  <a:srgbClr val="C00000"/>
                </a:solidFill>
                <a:latin typeface="+mj-lt"/>
              </a:rPr>
              <a:t>Lợi</a:t>
            </a:r>
            <a:r>
              <a:rPr lang="en-US" sz="28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+mj-lt"/>
              </a:rPr>
              <a:t>ích</a:t>
            </a:r>
            <a:r>
              <a:rPr lang="en-US" sz="28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+mj-lt"/>
              </a:rPr>
              <a:t>của</a:t>
            </a:r>
            <a:r>
              <a:rPr lang="en-US" sz="28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+mj-lt"/>
              </a:rPr>
              <a:t>thủ</a:t>
            </a:r>
            <a:r>
              <a:rPr lang="en-US" sz="28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+mj-lt"/>
              </a:rPr>
              <a:t>tục</a:t>
            </a:r>
            <a:r>
              <a:rPr lang="en-US" sz="2800" dirty="0">
                <a:solidFill>
                  <a:srgbClr val="C00000"/>
                </a:solidFill>
                <a:latin typeface="+mj-lt"/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vi-VN" dirty="0" err="1">
                <a:latin typeface="Cambria (Headings)"/>
              </a:rPr>
              <a:t>Tối</a:t>
            </a:r>
            <a:r>
              <a:rPr lang="vi-VN" dirty="0">
                <a:latin typeface="Cambria (Headings)"/>
              </a:rPr>
              <a:t> ưu </a:t>
            </a:r>
            <a:r>
              <a:rPr lang="vi-VN" dirty="0" err="1">
                <a:latin typeface="Cambria (Headings)"/>
              </a:rPr>
              <a:t>hóa</a:t>
            </a:r>
            <a:r>
              <a:rPr lang="vi-VN" dirty="0">
                <a:latin typeface="Cambria (Headings)"/>
              </a:rPr>
              <a:t> </a:t>
            </a:r>
            <a:r>
              <a:rPr lang="vi-VN" dirty="0" err="1">
                <a:latin typeface="Cambria (Headings)"/>
              </a:rPr>
              <a:t>việc</a:t>
            </a:r>
            <a:r>
              <a:rPr lang="vi-VN" dirty="0">
                <a:latin typeface="Cambria (Headings)"/>
              </a:rPr>
              <a:t> phân </a:t>
            </a:r>
            <a:r>
              <a:rPr lang="vi-VN" dirty="0" err="1">
                <a:latin typeface="Cambria (Headings)"/>
              </a:rPr>
              <a:t>tích</a:t>
            </a:r>
            <a:r>
              <a:rPr lang="vi-VN" dirty="0">
                <a:latin typeface="Cambria (Headings)"/>
              </a:rPr>
              <a:t>, biên </a:t>
            </a:r>
            <a:r>
              <a:rPr lang="vi-VN" dirty="0" err="1">
                <a:latin typeface="Cambria (Headings)"/>
              </a:rPr>
              <a:t>dịch</a:t>
            </a:r>
            <a:r>
              <a:rPr lang="vi-VN" dirty="0">
                <a:latin typeface="Cambria (Headings)"/>
              </a:rPr>
              <a:t> </a:t>
            </a:r>
            <a:r>
              <a:rPr lang="vi-VN" dirty="0" err="1">
                <a:latin typeface="Cambria (Headings)"/>
              </a:rPr>
              <a:t>và</a:t>
            </a:r>
            <a:r>
              <a:rPr lang="vi-VN" dirty="0">
                <a:latin typeface="Cambria (Headings)"/>
              </a:rPr>
              <a:t> </a:t>
            </a:r>
            <a:r>
              <a:rPr lang="vi-VN" dirty="0" err="1">
                <a:latin typeface="Cambria (Headings)"/>
              </a:rPr>
              <a:t>thực</a:t>
            </a:r>
            <a:r>
              <a:rPr lang="vi-VN" dirty="0">
                <a:latin typeface="Cambria (Headings)"/>
              </a:rPr>
              <a:t> thi câu </a:t>
            </a:r>
            <a:r>
              <a:rPr lang="vi-VN" dirty="0" err="1">
                <a:latin typeface="Cambria (Headings)"/>
              </a:rPr>
              <a:t>lệnh</a:t>
            </a:r>
            <a:r>
              <a:rPr lang="en-US" dirty="0">
                <a:latin typeface="Cambria (Headings)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vi-VN" dirty="0" err="1">
                <a:latin typeface="Cambria (Headings)"/>
              </a:rPr>
              <a:t>Thực</a:t>
            </a:r>
            <a:r>
              <a:rPr lang="vi-VN" dirty="0">
                <a:latin typeface="Cambria (Headings)"/>
              </a:rPr>
              <a:t> </a:t>
            </a:r>
            <a:r>
              <a:rPr lang="vi-VN" dirty="0" err="1">
                <a:latin typeface="Cambria (Headings)"/>
              </a:rPr>
              <a:t>hiện</a:t>
            </a:r>
            <a:r>
              <a:rPr lang="vi-VN" dirty="0">
                <a:latin typeface="Cambria (Headings)"/>
              </a:rPr>
              <a:t> </a:t>
            </a:r>
            <a:r>
              <a:rPr lang="vi-VN" dirty="0" err="1">
                <a:latin typeface="Cambria (Headings)"/>
              </a:rPr>
              <a:t>một</a:t>
            </a:r>
            <a:r>
              <a:rPr lang="vi-VN" dirty="0">
                <a:latin typeface="Cambria (Headings)"/>
              </a:rPr>
              <a:t> yêu </a:t>
            </a:r>
            <a:r>
              <a:rPr lang="vi-VN" dirty="0" err="1">
                <a:latin typeface="Cambria (Headings)"/>
              </a:rPr>
              <a:t>cầu</a:t>
            </a:r>
            <a:r>
              <a:rPr lang="vi-VN" dirty="0">
                <a:latin typeface="Cambria (Headings)"/>
              </a:rPr>
              <a:t> </a:t>
            </a:r>
            <a:r>
              <a:rPr lang="vi-VN" dirty="0" err="1">
                <a:latin typeface="Cambria (Headings)"/>
              </a:rPr>
              <a:t>bằng</a:t>
            </a:r>
            <a:r>
              <a:rPr lang="vi-VN" dirty="0">
                <a:latin typeface="Cambria (Headings)"/>
              </a:rPr>
              <a:t> </a:t>
            </a:r>
            <a:r>
              <a:rPr lang="vi-VN" dirty="0" err="1">
                <a:latin typeface="Cambria (Headings)"/>
              </a:rPr>
              <a:t>một</a:t>
            </a:r>
            <a:r>
              <a:rPr lang="vi-VN" dirty="0">
                <a:latin typeface="Cambria (Headings)"/>
              </a:rPr>
              <a:t> câu </a:t>
            </a:r>
            <a:r>
              <a:rPr lang="vi-VN" dirty="0" err="1">
                <a:latin typeface="Cambria (Headings)"/>
              </a:rPr>
              <a:t>lệnh</a:t>
            </a:r>
            <a:r>
              <a:rPr lang="vi-VN" dirty="0">
                <a:latin typeface="Cambria (Headings)"/>
              </a:rPr>
              <a:t> đơn </a:t>
            </a:r>
            <a:r>
              <a:rPr lang="vi-VN" dirty="0" err="1">
                <a:latin typeface="Cambria (Headings)"/>
              </a:rPr>
              <a:t>giản</a:t>
            </a:r>
            <a:r>
              <a:rPr lang="vi-VN" dirty="0">
                <a:latin typeface="Cambria (Headings)"/>
              </a:rPr>
              <a:t> hơn thay </a:t>
            </a:r>
            <a:r>
              <a:rPr lang="vi-VN" dirty="0" err="1">
                <a:latin typeface="Cambria (Headings)"/>
              </a:rPr>
              <a:t>vì</a:t>
            </a:r>
            <a:r>
              <a:rPr lang="vi-VN" dirty="0">
                <a:latin typeface="Cambria (Headings)"/>
              </a:rPr>
              <a:t> </a:t>
            </a:r>
            <a:r>
              <a:rPr lang="vi-VN" dirty="0" err="1">
                <a:latin typeface="Cambria (Headings)"/>
              </a:rPr>
              <a:t>phải</a:t>
            </a:r>
            <a:r>
              <a:rPr lang="vi-VN" dirty="0">
                <a:latin typeface="Cambria (Headings)"/>
              </a:rPr>
              <a:t> </a:t>
            </a:r>
            <a:r>
              <a:rPr lang="vi-VN" dirty="0" err="1">
                <a:latin typeface="Cambria (Headings)"/>
              </a:rPr>
              <a:t>sử</a:t>
            </a:r>
            <a:r>
              <a:rPr lang="vi-VN" dirty="0">
                <a:latin typeface="Cambria (Headings)"/>
              </a:rPr>
              <a:t> </a:t>
            </a:r>
            <a:r>
              <a:rPr lang="vi-VN" dirty="0" err="1">
                <a:latin typeface="Cambria (Headings)"/>
              </a:rPr>
              <a:t>dụng</a:t>
            </a:r>
            <a:r>
              <a:rPr lang="vi-VN" dirty="0">
                <a:latin typeface="Cambria (Headings)"/>
              </a:rPr>
              <a:t> </a:t>
            </a:r>
            <a:r>
              <a:rPr lang="vi-VN" dirty="0" err="1">
                <a:latin typeface="Cambria (Headings)"/>
              </a:rPr>
              <a:t>nhiều</a:t>
            </a:r>
            <a:r>
              <a:rPr lang="vi-VN" dirty="0">
                <a:latin typeface="Cambria (Headings)"/>
              </a:rPr>
              <a:t> </a:t>
            </a:r>
            <a:r>
              <a:rPr lang="vi-VN" dirty="0" err="1">
                <a:latin typeface="Cambria (Headings)"/>
              </a:rPr>
              <a:t>dòng</a:t>
            </a:r>
            <a:r>
              <a:rPr lang="vi-VN" dirty="0">
                <a:latin typeface="Cambria (Headings)"/>
              </a:rPr>
              <a:t> </a:t>
            </a:r>
            <a:r>
              <a:rPr lang="vi-VN" dirty="0" err="1">
                <a:latin typeface="Cambria (Headings)"/>
              </a:rPr>
              <a:t>lệnh</a:t>
            </a:r>
            <a:r>
              <a:rPr lang="vi-VN" dirty="0">
                <a:latin typeface="Cambria (Headings)"/>
              </a:rPr>
              <a:t> SQL khi </a:t>
            </a:r>
            <a:r>
              <a:rPr lang="vi-VN" dirty="0" err="1">
                <a:latin typeface="Cambria (Headings)"/>
              </a:rPr>
              <a:t>thực</a:t>
            </a:r>
            <a:r>
              <a:rPr lang="vi-VN" dirty="0">
                <a:latin typeface="Cambria (Headings)"/>
              </a:rPr>
              <a:t> thi </a:t>
            </a:r>
            <a:r>
              <a:rPr lang="en-US" dirty="0">
                <a:latin typeface="Cambria (Headings)"/>
                <a:sym typeface="Wingdings" panose="05000000000000000000" pitchFamily="2" charset="2"/>
              </a:rPr>
              <a:t></a:t>
            </a:r>
            <a:r>
              <a:rPr lang="vi-VN" dirty="0">
                <a:latin typeface="Cambria (Headings)"/>
              </a:rPr>
              <a:t> </a:t>
            </a:r>
            <a:r>
              <a:rPr lang="vi-VN" dirty="0" err="1">
                <a:latin typeface="Cambria (Headings)"/>
              </a:rPr>
              <a:t>làm</a:t>
            </a:r>
            <a:r>
              <a:rPr lang="vi-VN" dirty="0">
                <a:latin typeface="Cambria (Headings)"/>
              </a:rPr>
              <a:t> </a:t>
            </a:r>
            <a:r>
              <a:rPr lang="vi-VN" dirty="0" err="1">
                <a:latin typeface="Cambria (Headings)"/>
              </a:rPr>
              <a:t>giảm</a:t>
            </a:r>
            <a:r>
              <a:rPr lang="vi-VN" dirty="0">
                <a:latin typeface="Cambria (Headings)"/>
              </a:rPr>
              <a:t> </a:t>
            </a:r>
            <a:r>
              <a:rPr lang="vi-VN" dirty="0" err="1">
                <a:latin typeface="Cambria (Headings)"/>
              </a:rPr>
              <a:t>thiểu</a:t>
            </a:r>
            <a:r>
              <a:rPr lang="vi-VN" dirty="0">
                <a:latin typeface="Cambria (Headings)"/>
              </a:rPr>
              <a:t> </a:t>
            </a:r>
            <a:r>
              <a:rPr lang="vi-VN" dirty="0" err="1">
                <a:latin typeface="Cambria (Headings)"/>
              </a:rPr>
              <a:t>sự</a:t>
            </a:r>
            <a:r>
              <a:rPr lang="vi-VN" dirty="0">
                <a:latin typeface="Cambria (Headings)"/>
              </a:rPr>
              <a:t> lưu thông trên </a:t>
            </a:r>
            <a:r>
              <a:rPr lang="vi-VN" dirty="0" err="1">
                <a:latin typeface="Cambria (Headings)"/>
              </a:rPr>
              <a:t>mạng</a:t>
            </a:r>
            <a:r>
              <a:rPr lang="en-US" dirty="0">
                <a:latin typeface="Cambria (Headings)"/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dirty="0" err="1">
                <a:latin typeface="Cambria (Headings)"/>
              </a:rPr>
              <a:t>Tăng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khả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năng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bảo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mật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khi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cấp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phát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quyền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thông</a:t>
            </a:r>
            <a:r>
              <a:rPr lang="en-US" dirty="0">
                <a:latin typeface="Cambria (Headings)"/>
              </a:rPr>
              <a:t> qua </a:t>
            </a:r>
            <a:r>
              <a:rPr lang="en-US" dirty="0" err="1">
                <a:latin typeface="Cambria (Headings)"/>
              </a:rPr>
              <a:t>thủ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tục</a:t>
            </a:r>
            <a:endParaRPr lang="en-US" dirty="0">
              <a:latin typeface="Cambria (Headings)"/>
            </a:endParaRPr>
          </a:p>
          <a:p>
            <a:pPr lvl="1" algn="just">
              <a:lnSpc>
                <a:spcPct val="150000"/>
              </a:lnSpc>
            </a:pPr>
            <a:r>
              <a:rPr lang="en-US" dirty="0" err="1">
                <a:latin typeface="Cambria (Headings)"/>
              </a:rPr>
              <a:t>Tốc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độ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xử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lý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của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các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thủ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tục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nội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tại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rất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nhanh</a:t>
            </a:r>
            <a:r>
              <a:rPr lang="en-US" dirty="0">
                <a:latin typeface="Cambria (Headings)"/>
              </a:rPr>
              <a:t>. </a:t>
            </a:r>
          </a:p>
          <a:p>
            <a:pPr lvl="1" algn="just"/>
            <a:endParaRPr lang="en-US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DA431-953B-471C-97B5-C934DFAA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2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05A3-C78C-4E0B-8034-8E5E75FC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C8F55-E93D-48DF-86EB-EF361ACC2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Thủ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tục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thống</a:t>
            </a:r>
            <a:endParaRPr lang="en-US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sz="2800" dirty="0" err="1">
                <a:latin typeface="+mj-lt"/>
              </a:rPr>
              <a:t>Bắt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đầu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bằng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chữ</a:t>
            </a:r>
            <a:r>
              <a:rPr lang="en-US" sz="2800" dirty="0">
                <a:latin typeface="+mj-lt"/>
              </a:rPr>
              <a:t> </a:t>
            </a:r>
            <a:r>
              <a:rPr lang="en-US" sz="3200" b="1" dirty="0" err="1">
                <a:solidFill>
                  <a:srgbClr val="000099"/>
                </a:solidFill>
                <a:latin typeface="+mj-lt"/>
              </a:rPr>
              <a:t>sp</a:t>
            </a:r>
            <a:r>
              <a:rPr lang="en-US" sz="3200" b="1" dirty="0">
                <a:solidFill>
                  <a:srgbClr val="000099"/>
                </a:solidFill>
                <a:latin typeface="+mj-lt"/>
              </a:rPr>
              <a:t>_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hầu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hết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tất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cả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thủ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tục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hệ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thống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được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lưu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trữ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bên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trong</a:t>
            </a:r>
            <a:r>
              <a:rPr lang="en-US" sz="2800" dirty="0">
                <a:latin typeface="+mj-lt"/>
              </a:rPr>
              <a:t> CSDL Master.</a:t>
            </a:r>
          </a:p>
          <a:p>
            <a:r>
              <a:rPr lang="en-US" dirty="0" err="1">
                <a:latin typeface="+mj-lt"/>
              </a:rPr>
              <a:t>Thủ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tục</a:t>
            </a:r>
            <a:r>
              <a:rPr lang="en-US" dirty="0">
                <a:latin typeface="+mj-lt"/>
              </a:rPr>
              <a:t> do ng</a:t>
            </a:r>
            <a:r>
              <a:rPr lang="vi-VN" dirty="0">
                <a:latin typeface="+mj-lt"/>
              </a:rPr>
              <a:t>ư</a:t>
            </a:r>
            <a:r>
              <a:rPr lang="en-US" dirty="0" err="1">
                <a:latin typeface="+mj-lt"/>
              </a:rPr>
              <a:t>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xây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dựng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9F8DD-353B-4CA0-A5FD-B80BB45E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1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637C-72AE-411B-8B9A-9683F0A3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1AA58-62DA-4E09-B82A-B3C8496E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34B74-E109-4FA5-A254-C5463EF347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1884" y="1522208"/>
            <a:ext cx="8229600" cy="4389437"/>
          </a:xfrm>
        </p:spPr>
        <p:txBody>
          <a:bodyPr/>
          <a:lstStyle/>
          <a:p>
            <a:pPr eaLnBrk="1" hangingPunct="1"/>
            <a:r>
              <a:rPr lang="en-US" dirty="0" err="1">
                <a:latin typeface="Cambria (Headings)"/>
              </a:rPr>
              <a:t>Tạo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mới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thủ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tục</a:t>
            </a:r>
            <a:endParaRPr lang="en-US" dirty="0">
              <a:latin typeface="Cambria (Headings)"/>
            </a:endParaRPr>
          </a:p>
          <a:p>
            <a:pPr eaLnBrk="1" hangingPunct="1"/>
            <a:r>
              <a:rPr lang="en-US" dirty="0" err="1">
                <a:latin typeface="Cambria (Headings)"/>
              </a:rPr>
              <a:t>Cú</a:t>
            </a:r>
            <a:r>
              <a:rPr lang="en-US" dirty="0">
                <a:latin typeface="Cambria (Headings)"/>
              </a:rPr>
              <a:t> </a:t>
            </a:r>
            <a:r>
              <a:rPr lang="en-US" dirty="0" err="1">
                <a:latin typeface="Cambria (Headings)"/>
              </a:rPr>
              <a:t>pháp</a:t>
            </a:r>
            <a:r>
              <a:rPr lang="en-US" dirty="0">
                <a:latin typeface="Cambria (Headings)"/>
              </a:rPr>
              <a:t>:</a:t>
            </a:r>
            <a:r>
              <a:rPr lang="en-US" b="1" dirty="0">
                <a:latin typeface="Cambria (Headings)"/>
              </a:rPr>
              <a:t>	</a:t>
            </a:r>
            <a:endParaRPr lang="en-US" dirty="0">
              <a:latin typeface="Cambria (Headings)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Cambria (Headings)"/>
              </a:rPr>
              <a:t>		</a:t>
            </a:r>
            <a:r>
              <a:rPr lang="en-US" sz="2800" dirty="0">
                <a:solidFill>
                  <a:srgbClr val="000099"/>
                </a:solidFill>
                <a:latin typeface="Cambria (Headings)"/>
              </a:rPr>
              <a:t>CREATE PROC</a:t>
            </a:r>
            <a:r>
              <a:rPr lang="en-US" sz="2800" dirty="0">
                <a:latin typeface="Cambria (Headings)"/>
              </a:rPr>
              <a:t>[EDURE] </a:t>
            </a:r>
            <a:r>
              <a:rPr lang="en-US" sz="2800" dirty="0">
                <a:solidFill>
                  <a:srgbClr val="000099"/>
                </a:solidFill>
                <a:latin typeface="Cambria (Headings)"/>
              </a:rPr>
              <a:t>	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</a:rPr>
              <a:t>Tên_thủ_tục</a:t>
            </a:r>
            <a:endParaRPr lang="en-US" sz="2800" dirty="0">
              <a:solidFill>
                <a:srgbClr val="000099"/>
              </a:solidFill>
              <a:latin typeface="Cambria (Headings)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dirty="0">
                <a:solidFill>
                  <a:srgbClr val="000099"/>
                </a:solidFill>
                <a:latin typeface="Cambria (Headings)"/>
              </a:rPr>
              <a:t>		AS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>
                <a:solidFill>
                  <a:srgbClr val="000099"/>
                </a:solidFill>
                <a:latin typeface="Cambria (Headings)"/>
              </a:rPr>
              <a:t>			[Declare 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</a:rPr>
              <a:t>biến_cục_bộ</a:t>
            </a:r>
            <a:r>
              <a:rPr lang="en-US" sz="2800" dirty="0">
                <a:solidFill>
                  <a:srgbClr val="000099"/>
                </a:solidFill>
                <a:latin typeface="Cambria (Headings)"/>
              </a:rPr>
              <a:t>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>
                <a:solidFill>
                  <a:srgbClr val="000099"/>
                </a:solidFill>
                <a:latin typeface="Cambria (Headings)"/>
              </a:rPr>
              <a:t>			</a:t>
            </a:r>
            <a:r>
              <a:rPr lang="en-US" sz="2800" dirty="0" err="1">
                <a:solidFill>
                  <a:srgbClr val="000099"/>
                </a:solidFill>
                <a:latin typeface="Cambria (Headings)"/>
              </a:rPr>
              <a:t>các_lệnh</a:t>
            </a:r>
            <a:endParaRPr lang="en-US" sz="2800" b="1" dirty="0">
              <a:solidFill>
                <a:srgbClr val="000099"/>
              </a:solidFill>
              <a:latin typeface="Cambria (Headings)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800" dirty="0">
              <a:solidFill>
                <a:srgbClr val="993300"/>
              </a:solidFill>
              <a:latin typeface="Cambria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77178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</TotalTime>
  <Words>5261</Words>
  <Application>Microsoft Office PowerPoint</Application>
  <PresentationFormat>Widescreen</PresentationFormat>
  <Paragraphs>625</Paragraphs>
  <Slides>69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Arial</vt:lpstr>
      <vt:lpstr>Calibri</vt:lpstr>
      <vt:lpstr>Cambria</vt:lpstr>
      <vt:lpstr>Cambria (Headings)</vt:lpstr>
      <vt:lpstr>Consolas</vt:lpstr>
      <vt:lpstr>Tahoma</vt:lpstr>
      <vt:lpstr>Tahoma (Body)</vt:lpstr>
      <vt:lpstr>Times New Roman</vt:lpstr>
      <vt:lpstr>Wingdings</vt:lpstr>
      <vt:lpstr>Office Theme</vt:lpstr>
      <vt:lpstr>Chương 4: T-SQL trong SQL Server</vt:lpstr>
      <vt:lpstr>Nội dung</vt:lpstr>
      <vt:lpstr>Tại sao dùng Store Procedure</vt:lpstr>
      <vt:lpstr>Bảo trì khó</vt:lpstr>
      <vt:lpstr>Dễ bị tấn công</vt:lpstr>
      <vt:lpstr>Nội dung</vt:lpstr>
      <vt:lpstr>1. Khái niệm</vt:lpstr>
      <vt:lpstr>2. Phân loại</vt:lpstr>
      <vt:lpstr>Tạo thủ tục</vt:lpstr>
      <vt:lpstr>Tạo thủ tục</vt:lpstr>
      <vt:lpstr>3. Thủ tục với tham số đầu vào</vt:lpstr>
      <vt:lpstr>3. Thủ tục với tham số đầu vào (tt)</vt:lpstr>
      <vt:lpstr>3. Thủ tục với tham số đầu vào (tt)</vt:lpstr>
      <vt:lpstr>3. Thủ tục với tham số đầu vào (tt)</vt:lpstr>
      <vt:lpstr>3. Thủ tục với tham số đầu vào (tt)</vt:lpstr>
      <vt:lpstr>4. Thủ tục có dùng return</vt:lpstr>
      <vt:lpstr>4. Thủ tục có dùng return (tt)</vt:lpstr>
      <vt:lpstr>5. Thủ tục với tham số đầu ra</vt:lpstr>
      <vt:lpstr>5. Thủ tục với tham số đầu ra (tt)</vt:lpstr>
      <vt:lpstr>5. Thủ tục với tham số đầu ra (tt)</vt:lpstr>
      <vt:lpstr>5. Thủ tục với tham số đầu ra (tt)</vt:lpstr>
      <vt:lpstr>5. Thủ tục với tham số đầu ra (tt)</vt:lpstr>
      <vt:lpstr>6. Bảng tạm trong thủ tục</vt:lpstr>
      <vt:lpstr>6. Bảng tạm trong thủ tục (tt)</vt:lpstr>
      <vt:lpstr>6. Bảng tạm trong thủ tục (tt)</vt:lpstr>
      <vt:lpstr>PowerPoint Presentation</vt:lpstr>
      <vt:lpstr>Con trỏ (Cussor)</vt:lpstr>
      <vt:lpstr>1. Tại sao phải dùng con trỏ</vt:lpstr>
      <vt:lpstr>1. Tại sao phải dùng con trỏ</vt:lpstr>
      <vt:lpstr>2. Khái niệm</vt:lpstr>
      <vt:lpstr>Định nghĩa cursor</vt:lpstr>
      <vt:lpstr>Định nghĩa cursor</vt:lpstr>
      <vt:lpstr>Định nghĩa cursor</vt:lpstr>
      <vt:lpstr>3. Phân loại con trỏ</vt:lpstr>
      <vt:lpstr>4. Cách duyệt con trỏ</vt:lpstr>
      <vt:lpstr>4. Cách duyệt con trỏ (tt)</vt:lpstr>
      <vt:lpstr>4. Cách duyệt con trỏ (tt)</vt:lpstr>
      <vt:lpstr>5. Quy trình sử dụng con trỏ</vt:lpstr>
      <vt:lpstr>5. Quy trình sử dụng con trỏ (tt)</vt:lpstr>
      <vt:lpstr>5. Quy trình sử dụng con trỏ (tt)</vt:lpstr>
      <vt:lpstr>5. Quy trình sử dụng con trỏ (tt)</vt:lpstr>
      <vt:lpstr>5. Quy trình sử dụng con trỏ (tt)</vt:lpstr>
      <vt:lpstr>Ví dụ</vt:lpstr>
      <vt:lpstr>Ví dụ (tt)</vt:lpstr>
      <vt:lpstr>Ví dụ (tt)</vt:lpstr>
      <vt:lpstr>Ví dụ (tt)</vt:lpstr>
      <vt:lpstr>Ví dụ (tt)</vt:lpstr>
      <vt:lpstr>Ví dụ (tt)</vt:lpstr>
      <vt:lpstr>Ví dụ (tt)</vt:lpstr>
      <vt:lpstr>6. Nhận xét </vt:lpstr>
      <vt:lpstr>7. Kết hợp con trỏ với store procedure</vt:lpstr>
      <vt:lpstr>7. Kết hợp con trỏ với store procedure</vt:lpstr>
      <vt:lpstr>Hàm</vt:lpstr>
      <vt:lpstr>1. Khái niệm</vt:lpstr>
      <vt:lpstr>2. Các loại Function</vt:lpstr>
      <vt:lpstr>3. Hàm Scalar</vt:lpstr>
      <vt:lpstr>3. Hàm Scalar (tt)</vt:lpstr>
      <vt:lpstr>3. Hàm Scalar (tt)</vt:lpstr>
      <vt:lpstr>3. Hàm Scalar(tt)</vt:lpstr>
      <vt:lpstr>3. Hàm Scalar (tt)</vt:lpstr>
      <vt:lpstr>4. Hàm Inline table valued</vt:lpstr>
      <vt:lpstr>4. Hàm Inline table valued (tt)</vt:lpstr>
      <vt:lpstr>4. Hàm Inline table valued (tt)</vt:lpstr>
      <vt:lpstr>4. Hàm Inline table valued (tt)</vt:lpstr>
      <vt:lpstr>5. Hàm Multi statement table valued</vt:lpstr>
      <vt:lpstr>5. Hàm Multi statement table valued (tt)</vt:lpstr>
      <vt:lpstr>5. Hàm Multi statement table valued (tt)</vt:lpstr>
      <vt:lpstr>5. Hàm Multi statement table valued (tt)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1. Tổng quan về Hệ quản trị  Cơ sở dữ liệu</dc:title>
  <dc:creator>XPS</dc:creator>
  <cp:lastModifiedBy>Lê Thị Minh Nguyện</cp:lastModifiedBy>
  <cp:revision>174</cp:revision>
  <dcterms:created xsi:type="dcterms:W3CDTF">2017-07-29T20:44:18Z</dcterms:created>
  <dcterms:modified xsi:type="dcterms:W3CDTF">2022-08-27T14:11:48Z</dcterms:modified>
</cp:coreProperties>
</file>