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4"/>
  </p:notesMasterIdLst>
  <p:sldIdLst>
    <p:sldId id="256" r:id="rId2"/>
    <p:sldId id="257" r:id="rId3"/>
    <p:sldId id="339" r:id="rId4"/>
    <p:sldId id="340" r:id="rId5"/>
    <p:sldId id="346" r:id="rId6"/>
    <p:sldId id="344" r:id="rId7"/>
    <p:sldId id="341" r:id="rId8"/>
    <p:sldId id="342" r:id="rId9"/>
    <p:sldId id="345" r:id="rId10"/>
    <p:sldId id="343" r:id="rId11"/>
    <p:sldId id="315" r:id="rId12"/>
    <p:sldId id="316" r:id="rId13"/>
    <p:sldId id="317" r:id="rId14"/>
    <p:sldId id="318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12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82255" autoAdjust="0"/>
  </p:normalViewPr>
  <p:slideViewPr>
    <p:cSldViewPr snapToGrid="0">
      <p:cViewPr varScale="1">
        <p:scale>
          <a:sx n="54" d="100"/>
          <a:sy n="54" d="100"/>
        </p:scale>
        <p:origin x="110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EC106-32C4-4820-8DC8-1DDCF78D968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6E51-1040-4667-8E4C-246BCD118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46E51-1040-4667-8E4C-246BCD118C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50DC-F6D1-4907-9170-C50B9D16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C2BC-AED4-4E2F-8D02-B07C7C66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217-FA21-4515-81CA-A0E0ECD5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5ACB-E18B-436F-8EDE-94AA4B0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A6B2-2438-4D6D-BEEA-EE361814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D124C6-F9E3-4834-85BA-6BC1F4A7A116}"/>
              </a:ext>
            </a:extLst>
          </p:cNvPr>
          <p:cNvCxnSpPr/>
          <p:nvPr userDrawn="1"/>
        </p:nvCxnSpPr>
        <p:spPr>
          <a:xfrm>
            <a:off x="1524000" y="3488499"/>
            <a:ext cx="902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63CC300-3F54-4A20-BF73-597A905FCF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21" y="89259"/>
            <a:ext cx="1256159" cy="8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F94C-D191-4CDA-A243-D2DAA15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87831-E42E-4CBA-A36D-1C2ECDCC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D918-6BF2-4344-A82E-91739003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176E-CA12-4271-8DED-150AE94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D579-FCD9-48BA-9014-0CEEA78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B0671-E2E6-4154-BBAC-1E9E7FDF9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26D50-4577-4FD5-8752-C34C260E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A967-6F6A-405C-BA30-D0DCD953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87DC-4E85-4301-8F87-AA81CFA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537D-34F0-46E9-968D-9A53EB8D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0AB4-3E9B-44B6-BC5E-16CFA969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18"/>
            <a:ext cx="10043362" cy="1213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B74D-492D-4EB9-8FCB-0843D565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515600" cy="4832613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B52C9-D956-44E3-B81D-E7F9EB18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A9FE-F350-4E25-A9CA-AE477285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A401-C00C-4586-835E-45AC9914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3320E-0CEB-46D2-8B5C-E3113985ED55}"/>
              </a:ext>
            </a:extLst>
          </p:cNvPr>
          <p:cNvCxnSpPr>
            <a:cxnSpLocks/>
          </p:cNvCxnSpPr>
          <p:nvPr userDrawn="1"/>
        </p:nvCxnSpPr>
        <p:spPr>
          <a:xfrm>
            <a:off x="0" y="1258866"/>
            <a:ext cx="12137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880632-8963-4F67-A43F-98CE097D7ACC}"/>
              </a:ext>
            </a:extLst>
          </p:cNvPr>
          <p:cNvCxnSpPr>
            <a:cxnSpLocks/>
          </p:cNvCxnSpPr>
          <p:nvPr userDrawn="1"/>
        </p:nvCxnSpPr>
        <p:spPr>
          <a:xfrm>
            <a:off x="-4175" y="6321458"/>
            <a:ext cx="12137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046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8235-D95F-4A2D-93A3-1E7E4F46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482A-B1CE-47CD-A2DB-D25C71A7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F4FA-7D4C-4B46-BC57-00F1EDF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04D7-D5A5-419B-90D0-97E786E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9B42-91BE-4945-AB61-A303CE93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A92B-89F8-4218-A267-A395E5F3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60FE-2D0C-4969-B595-C5B294C8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331B-F98D-43C9-82E8-7647F825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D060-4428-46D9-92E6-A10793BE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0B28-6E8C-4528-BB82-6E0E7DC1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4CA51-24C8-400F-A710-20874E70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6AC-2799-4BF8-98E9-B3D31465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56DB-4E99-40D5-BF4F-3373B07C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554EB-8752-4BFE-8C0F-50CFBF485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8CF06-6C18-4F72-9424-7B9E0238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1A3BC-3341-4C4B-AC51-9EB0364C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C85A9-8656-4682-8C3B-C1D3FA23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C0435-6709-4D58-8AC4-99DA5C24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0C40E-A15A-4B24-BB2B-2CFCD972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ADD7-6450-43D3-BB0A-DCE31E6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FBC98-E97E-4EF7-812E-8FBC7A3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37D67-B49F-44AC-9DA7-CD04DD3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75D0-EA0A-4121-BB18-FEF13F2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1B84A-98DA-4B0D-9616-7079DEA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C4CE3-F09A-4465-B940-548A3D53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584F8-8790-4968-B5EA-69B9453F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7A01-D1B5-49F3-BC8A-D0DA15DE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A963-76CA-4BC2-8F03-B8CA198B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58BAF-FCD1-4A53-B79F-6AD55663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0C342-B5D0-416B-A974-8E5CA01A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83808-EEEB-4FC9-93A4-F3368DF4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99CE-D2AA-4204-ABAA-591BB4B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E4CF-C1E1-4646-A73D-7D66C39F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582BE-5D01-4CAD-86B9-C35C9BE9E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D16BE-DC18-4AEC-B0D0-47C924CB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5668-C6B5-48EA-B498-731F3F5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F635-16BC-4884-A10B-3DB5085D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498B6-6393-4774-9F54-CF57C886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3E9E5-9A6F-493B-B084-57596858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38C5-9F1F-49BA-84AD-ADDAC0CE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A239-A7BE-4FC3-866B-E891D6B1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CEE7-1271-41DF-922F-4C5F52F70A0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0A61-DE6E-4722-BB17-D505B001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B8AB-7269-4D60-B3B4-9F4875FA8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3950-74AD-418A-BCB6-09BB7EE0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.die.vn/la-gi/hoat-dong/" TargetMode="External"/><Relationship Id="rId2" Type="http://schemas.openxmlformats.org/officeDocument/2006/relationships/hyperlink" Target="http://it.die.vn/la-gi/co-so-du-li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.die.vn/h/tho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6A99-57DD-477F-85A7-AD334C06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61755" cy="2387600"/>
          </a:xfrm>
        </p:spPr>
        <p:txBody>
          <a:bodyPr>
            <a:normAutofit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/>
              <a:t> 6.</a:t>
            </a:r>
            <a:r>
              <a:rPr lang="en-US" dirty="0"/>
              <a:t/>
            </a:r>
            <a:br>
              <a:rPr lang="en-US" dirty="0"/>
            </a:br>
            <a:r>
              <a:rPr lang="fr-FR" dirty="0" err="1"/>
              <a:t>Bẫy</a:t>
            </a:r>
            <a:r>
              <a:rPr lang="fr-FR" dirty="0"/>
              <a:t> </a:t>
            </a:r>
            <a:r>
              <a:rPr lang="fr-FR" dirty="0" err="1"/>
              <a:t>lỗi</a:t>
            </a:r>
            <a:r>
              <a:rPr lang="fr-FR" dirty="0"/>
              <a:t> (Trigger)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32E8-4FC6-4EA2-AC5A-D0B83BD90EAE}"/>
              </a:ext>
            </a:extLst>
          </p:cNvPr>
          <p:cNvSpPr txBox="1"/>
          <p:nvPr/>
        </p:nvSpPr>
        <p:spPr>
          <a:xfrm>
            <a:off x="4475110" y="4372163"/>
            <a:ext cx="6291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GV: Lê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Thị</a:t>
            </a:r>
            <a:r>
              <a:rPr lang="en-US" sz="2800" dirty="0">
                <a:solidFill>
                  <a:schemeClr val="tx2"/>
                </a:solidFill>
                <a:latin typeface="Cambria (Headings)"/>
              </a:rPr>
              <a:t> Minh </a:t>
            </a:r>
            <a:r>
              <a:rPr lang="en-US" sz="2800" dirty="0" err="1">
                <a:solidFill>
                  <a:schemeClr val="tx2"/>
                </a:solidFill>
                <a:latin typeface="Cambria (Headings)"/>
              </a:rPr>
              <a:t>Nguyện</a:t>
            </a:r>
            <a:endParaRPr lang="en-US" sz="2800" dirty="0">
              <a:solidFill>
                <a:schemeClr val="tx2"/>
              </a:solidFill>
              <a:latin typeface="Cambria (Headings)"/>
            </a:endParaRPr>
          </a:p>
          <a:p>
            <a:r>
              <a:rPr lang="en-US" sz="2800" dirty="0">
                <a:solidFill>
                  <a:schemeClr val="tx2"/>
                </a:solidFill>
                <a:latin typeface="Cambria (Headings)"/>
              </a:rPr>
              <a:t>Email: nguyenltm@huflit.edu.vn</a:t>
            </a:r>
          </a:p>
          <a:p>
            <a:endParaRPr lang="en-US" sz="2800" dirty="0">
              <a:solidFill>
                <a:schemeClr val="tx2"/>
              </a:solidFill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28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00450"/>
            <a:ext cx="8229600" cy="4389437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790461-1369-4A05-BD99-9018273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4.3. </a:t>
            </a:r>
            <a:r>
              <a:rPr lang="en-US" dirty="0" err="1">
                <a:cs typeface="Times New Roman" pitchFamily="18" charset="0"/>
              </a:rPr>
              <a:t>Sửa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mẩu</a:t>
            </a:r>
            <a:r>
              <a:rPr lang="en-US" dirty="0">
                <a:cs typeface="Times New Roman" pitchFamily="18" charset="0"/>
              </a:rPr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3 </a:t>
            </a:r>
            <a:r>
              <a:rPr lang="en-US" sz="2800" dirty="0" err="1">
                <a:latin typeface="+mj-lt"/>
                <a:cs typeface="Times New Roman" pitchFamily="18" charset="0"/>
              </a:rPr>
              <a:t>biến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cố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kích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hoạt</a:t>
            </a:r>
            <a:r>
              <a:rPr lang="en-US" sz="2800" dirty="0">
                <a:latin typeface="+mj-lt"/>
                <a:cs typeface="Times New Roman" pitchFamily="18" charset="0"/>
              </a:rPr>
              <a:t> 1 trigger 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+mj-lt"/>
                <a:cs typeface="Times New Roman" pitchFamily="18" charset="0"/>
              </a:rPr>
              <a:t>INSERT 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+mj-lt"/>
                <a:cs typeface="Times New Roman" pitchFamily="18" charset="0"/>
              </a:rPr>
              <a:t>UPDATE 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+mj-lt"/>
                <a:cs typeface="Times New Roman" pitchFamily="18" charset="0"/>
              </a:rPr>
              <a:t>DELETE 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Trigger </a:t>
            </a:r>
            <a:r>
              <a:rPr lang="en-US" sz="2800" dirty="0" err="1">
                <a:latin typeface="+mj-lt"/>
                <a:cs typeface="Times New Roman" pitchFamily="18" charset="0"/>
              </a:rPr>
              <a:t>lưu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liệu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của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mẩu</a:t>
            </a:r>
            <a:r>
              <a:rPr lang="en-US" sz="2800" dirty="0">
                <a:latin typeface="+mj-lt"/>
                <a:cs typeface="Times New Roman" pitchFamily="18" charset="0"/>
              </a:rPr>
              <a:t> tin </a:t>
            </a:r>
            <a:r>
              <a:rPr lang="en-US" sz="2800" dirty="0" err="1">
                <a:latin typeface="+mj-lt"/>
                <a:cs typeface="Times New Roman" pitchFamily="18" charset="0"/>
              </a:rPr>
              <a:t>vừa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thêm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table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mới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tên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là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INSERTED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Trigger </a:t>
            </a:r>
            <a:r>
              <a:rPr lang="en-US" sz="2800" dirty="0" err="1">
                <a:latin typeface="+mj-lt"/>
                <a:cs typeface="Times New Roman" pitchFamily="18" charset="0"/>
              </a:rPr>
              <a:t>lưu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liệu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của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mẩu</a:t>
            </a:r>
            <a:r>
              <a:rPr lang="en-US" sz="2800" dirty="0">
                <a:latin typeface="+mj-lt"/>
                <a:cs typeface="Times New Roman" pitchFamily="18" charset="0"/>
              </a:rPr>
              <a:t> tin </a:t>
            </a:r>
            <a:r>
              <a:rPr lang="en-US" sz="2800" dirty="0" err="1">
                <a:latin typeface="+mj-lt"/>
                <a:cs typeface="Times New Roman" pitchFamily="18" charset="0"/>
              </a:rPr>
              <a:t>vừa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xoá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table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tên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là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DELETED</a:t>
            </a:r>
            <a:r>
              <a:rPr lang="en-US" sz="2800" dirty="0">
                <a:latin typeface="+mj-lt"/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Trigger </a:t>
            </a:r>
            <a:r>
              <a:rPr lang="en-US" sz="2800" dirty="0" err="1">
                <a:latin typeface="+mj-lt"/>
                <a:cs typeface="Times New Roman" pitchFamily="18" charset="0"/>
              </a:rPr>
              <a:t>lưu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liệu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của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mẩu</a:t>
            </a:r>
            <a:r>
              <a:rPr lang="en-US" sz="2800" dirty="0">
                <a:latin typeface="+mj-lt"/>
                <a:cs typeface="Times New Roman" pitchFamily="18" charset="0"/>
              </a:rPr>
              <a:t> tin </a:t>
            </a:r>
            <a:r>
              <a:rPr lang="en-US" sz="2800" dirty="0" err="1">
                <a:latin typeface="+mj-lt"/>
                <a:cs typeface="Times New Roman" pitchFamily="18" charset="0"/>
              </a:rPr>
              <a:t>vừa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cập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nhật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là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sự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phối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hợp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của</a:t>
            </a:r>
            <a:r>
              <a:rPr lang="en-US" sz="2800" dirty="0">
                <a:latin typeface="+mj-lt"/>
                <a:cs typeface="Times New Roman" pitchFamily="18" charset="0"/>
              </a:rPr>
              <a:t> 2 table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DELELTED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và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INSERTED </a:t>
            </a:r>
          </a:p>
          <a:p>
            <a:pPr algn="just">
              <a:lnSpc>
                <a:spcPct val="100000"/>
              </a:lnSpc>
            </a:pPr>
            <a:endParaRPr lang="en-US" sz="36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1D78AA-EEAE-4FA9-B1D8-812F5A88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trigger</a:t>
            </a:r>
          </a:p>
        </p:txBody>
      </p:sp>
    </p:spTree>
    <p:extLst>
      <p:ext uri="{BB962C8B-B14F-4D97-AF65-F5344CB8AC3E}">
        <p14:creationId xmlns:p14="http://schemas.microsoft.com/office/powerpoint/2010/main" val="224260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768182" y="1554163"/>
            <a:ext cx="9298899" cy="4389437"/>
          </a:xfrm>
        </p:spPr>
        <p:txBody>
          <a:bodyPr/>
          <a:lstStyle/>
          <a:p>
            <a:pPr eaLnBrk="1" hangingPunct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CREATE </a:t>
            </a:r>
            <a:r>
              <a:rPr lang="en-US" sz="2800">
                <a:solidFill>
                  <a:srgbClr val="000099"/>
                </a:solidFill>
                <a:latin typeface="+mj-lt"/>
                <a:cs typeface="Times New Roman" pitchFamily="18" charset="0"/>
              </a:rPr>
              <a:t>TRIGGER 	Tên_trigger</a:t>
            </a:r>
            <a:endParaRPr lang="en-US" sz="28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tên_table</a:t>
            </a:r>
            <a:r>
              <a:rPr lang="en-US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| </a:t>
            </a:r>
            <a:r>
              <a:rPr lang="en-US" sz="28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tên_view</a:t>
            </a:r>
            <a:endParaRPr lang="en-US" sz="28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AFTER </a:t>
            </a:r>
            <a:r>
              <a:rPr lang="en-US" sz="2800">
                <a:solidFill>
                  <a:srgbClr val="C00000"/>
                </a:solidFill>
                <a:latin typeface="+mj-lt"/>
                <a:cs typeface="Times New Roman" pitchFamily="18" charset="0"/>
              </a:rPr>
              <a:t>| FOR </a:t>
            </a:r>
            <a:r>
              <a:rPr lang="en-US" sz="28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biến_cố_kích_hoạt_trigger</a:t>
            </a:r>
            <a:endParaRPr lang="en-US" sz="28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FR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	AS</a:t>
            </a:r>
            <a:endParaRPr lang="en-US" sz="28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FR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			-- </a:t>
            </a:r>
            <a:r>
              <a:rPr lang="fr-FR" sz="28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Các</a:t>
            </a:r>
            <a:r>
              <a:rPr lang="fr-FR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câu</a:t>
            </a:r>
            <a:r>
              <a:rPr lang="fr-FR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lệnh</a:t>
            </a:r>
            <a:r>
              <a:rPr lang="fr-FR" sz="28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T-SQL</a:t>
            </a:r>
            <a:endParaRPr lang="en-US" sz="2800" b="1" dirty="0">
              <a:solidFill>
                <a:srgbClr val="000099"/>
              </a:solidFill>
              <a:latin typeface="+mj-lt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8B9DA6-E327-4627-AC8C-9408B1E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trigger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5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1"/>
            <a:ext cx="8229600" cy="43894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Them_HH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ON 	HANG_HOA</a:t>
            </a:r>
            <a:endParaRPr lang="en-US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INSERT</a:t>
            </a:r>
            <a:endParaRPr lang="en-US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endParaRPr lang="en-US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	Select * From Inserted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	 HANG_HOA(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MaHH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TenHH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VALUES(‘TV01’, ‘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Tivi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Sony’) 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A6FDFB-DB63-42A7-A562-DD75C115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trigger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14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48721" y="1356610"/>
            <a:ext cx="9046564" cy="529902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sz="3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SUA_HH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ON 	HANG_HOA</a:t>
            </a:r>
            <a:endParaRPr lang="en-US" sz="30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sz="3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UPDATE</a:t>
            </a:r>
            <a:endParaRPr lang="en-US" sz="30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endParaRPr lang="en-US" sz="30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Select * From Inserted</a:t>
            </a:r>
            <a:endParaRPr lang="en-US" sz="30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Select * From Deleted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UPDATE	HANG_HOA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SET 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Ten_HH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‘Man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Sony’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WHERE		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MaHH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= ‘TV01’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714F47-FF66-4DFD-BC3D-44E2AF0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trigger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51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41226" y="1484027"/>
            <a:ext cx="8566879" cy="476169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CREATE TRIGGER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Xoa_HH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ON 	HANG_HOA</a:t>
            </a:r>
            <a:endParaRPr lang="en-US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AFTER	DELETE</a:t>
            </a:r>
            <a:endParaRPr lang="en-US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endParaRPr lang="en-US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Select * From Inserted</a:t>
            </a:r>
            <a:endParaRPr lang="en-US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Select * From Deleted</a:t>
            </a:r>
            <a:r>
              <a:rPr lang="en-US" sz="28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DELETE	HANG_HOA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WHERE		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MaHH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= ‘TV01’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80EA88-716E-408B-8B33-F9595947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trigger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806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44381" y="1371600"/>
            <a:ext cx="10807908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latin typeface="+mj-lt"/>
                <a:cs typeface="Times New Roman" pitchFamily="18" charset="0"/>
              </a:rPr>
              <a:t>HOADON_DH(</a:t>
            </a:r>
            <a:r>
              <a:rPr lang="en-US" b="1" u="sng" dirty="0" err="1">
                <a:latin typeface="+mj-lt"/>
                <a:cs typeface="Times New Roman" pitchFamily="18" charset="0"/>
              </a:rPr>
              <a:t>MaHD</a:t>
            </a:r>
            <a:r>
              <a:rPr lang="en-US" b="1" dirty="0">
                <a:latin typeface="+mj-lt"/>
                <a:cs typeface="Times New Roman" pitchFamily="18" charset="0"/>
              </a:rPr>
              <a:t>, </a:t>
            </a:r>
            <a:r>
              <a:rPr lang="en-US" b="1" dirty="0" err="1">
                <a:latin typeface="+mj-lt"/>
                <a:cs typeface="Times New Roman" pitchFamily="18" charset="0"/>
              </a:rPr>
              <a:t>NgayDH</a:t>
            </a:r>
            <a:r>
              <a:rPr lang="en-US" b="1" dirty="0">
                <a:latin typeface="+mj-lt"/>
                <a:cs typeface="Times New Roman" pitchFamily="18" charset="0"/>
              </a:rPr>
              <a:t>, </a:t>
            </a:r>
            <a:r>
              <a:rPr lang="en-US" b="1" dirty="0" err="1">
                <a:latin typeface="+mj-lt"/>
                <a:cs typeface="Times New Roman" pitchFamily="18" charset="0"/>
              </a:rPr>
              <a:t>MaKH</a:t>
            </a:r>
            <a:r>
              <a:rPr lang="en-US" b="1" dirty="0">
                <a:latin typeface="+mj-lt"/>
                <a:cs typeface="Times New Roman" pitchFamily="18" charset="0"/>
              </a:rPr>
              <a:t>)</a:t>
            </a:r>
          </a:p>
          <a:p>
            <a:pPr eaLnBrk="1" hangingPunct="1"/>
            <a:r>
              <a:rPr lang="fr-FR" b="1" dirty="0">
                <a:latin typeface="+mj-lt"/>
                <a:cs typeface="Times New Roman" pitchFamily="18" charset="0"/>
              </a:rPr>
              <a:t>PHIEU_XUAT(</a:t>
            </a:r>
            <a:r>
              <a:rPr lang="fr-FR" b="1" u="sng" dirty="0" err="1">
                <a:latin typeface="+mj-lt"/>
                <a:cs typeface="Times New Roman" pitchFamily="18" charset="0"/>
              </a:rPr>
              <a:t>MaPX</a:t>
            </a:r>
            <a:r>
              <a:rPr lang="fr-FR" b="1" dirty="0">
                <a:latin typeface="+mj-lt"/>
                <a:cs typeface="Times New Roman" pitchFamily="18" charset="0"/>
              </a:rPr>
              <a:t>, </a:t>
            </a:r>
            <a:r>
              <a:rPr lang="fr-FR" b="1" dirty="0" err="1">
                <a:latin typeface="+mj-lt"/>
                <a:cs typeface="Times New Roman" pitchFamily="18" charset="0"/>
              </a:rPr>
              <a:t>NgayXuat</a:t>
            </a:r>
            <a:r>
              <a:rPr lang="fr-FR" b="1" dirty="0">
                <a:latin typeface="+mj-lt"/>
                <a:cs typeface="Times New Roman" pitchFamily="18" charset="0"/>
              </a:rPr>
              <a:t>, #</a:t>
            </a:r>
            <a:r>
              <a:rPr lang="fr-FR" b="1" dirty="0" err="1">
                <a:latin typeface="+mj-lt"/>
                <a:cs typeface="Times New Roman" pitchFamily="18" charset="0"/>
              </a:rPr>
              <a:t>MaHD</a:t>
            </a:r>
            <a:r>
              <a:rPr lang="fr-FR" b="1" dirty="0">
                <a:latin typeface="+mj-lt"/>
                <a:cs typeface="Times New Roman" pitchFamily="18" charset="0"/>
              </a:rPr>
              <a:t> )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eaLnBrk="1" hangingPunct="1"/>
            <a:r>
              <a:rPr lang="en-US" b="1" dirty="0">
                <a:latin typeface="+mj-lt"/>
                <a:cs typeface="Times New Roman" pitchFamily="18" charset="0"/>
              </a:rPr>
              <a:t>CHITIET_DH(</a:t>
            </a:r>
            <a:r>
              <a:rPr lang="en-US" b="1" u="sng" dirty="0">
                <a:latin typeface="+mj-lt"/>
                <a:cs typeface="Times New Roman" pitchFamily="18" charset="0"/>
              </a:rPr>
              <a:t>MAHD, </a:t>
            </a:r>
            <a:r>
              <a:rPr lang="en-US" b="1" u="sng" dirty="0" err="1">
                <a:latin typeface="+mj-lt"/>
                <a:cs typeface="Times New Roman" pitchFamily="18" charset="0"/>
              </a:rPr>
              <a:t>MaHH</a:t>
            </a:r>
            <a:r>
              <a:rPr lang="en-US" b="1" dirty="0">
                <a:latin typeface="+mj-lt"/>
                <a:cs typeface="Times New Roman" pitchFamily="18" charset="0"/>
              </a:rPr>
              <a:t>, </a:t>
            </a:r>
            <a:r>
              <a:rPr lang="en-US" b="1" dirty="0" err="1">
                <a:latin typeface="+mj-lt"/>
                <a:cs typeface="Times New Roman" pitchFamily="18" charset="0"/>
              </a:rPr>
              <a:t>SoLuong</a:t>
            </a:r>
            <a:r>
              <a:rPr lang="en-US" b="1" dirty="0">
                <a:latin typeface="+mj-lt"/>
                <a:cs typeface="Times New Roman" pitchFamily="18" charset="0"/>
              </a:rPr>
              <a:t>, </a:t>
            </a:r>
            <a:r>
              <a:rPr lang="en-US" b="1" dirty="0" err="1">
                <a:latin typeface="+mj-lt"/>
                <a:cs typeface="Times New Roman" pitchFamily="18" charset="0"/>
              </a:rPr>
              <a:t>DonGia</a:t>
            </a:r>
            <a:r>
              <a:rPr lang="en-US" b="1" dirty="0">
                <a:latin typeface="+mj-lt"/>
                <a:cs typeface="Times New Roman" pitchFamily="18" charset="0"/>
              </a:rPr>
              <a:t>)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b="1" dirty="0">
                <a:latin typeface="+mj-lt"/>
                <a:cs typeface="Times New Roman" pitchFamily="18" charset="0"/>
              </a:rPr>
              <a:t>MATHANG(</a:t>
            </a:r>
            <a:r>
              <a:rPr lang="en-US" b="1" u="sng" dirty="0" err="1">
                <a:latin typeface="+mj-lt"/>
                <a:cs typeface="Times New Roman" pitchFamily="18" charset="0"/>
              </a:rPr>
              <a:t>MaMH</a:t>
            </a:r>
            <a:r>
              <a:rPr lang="en-US" b="1" dirty="0">
                <a:latin typeface="+mj-lt"/>
                <a:cs typeface="Times New Roman" pitchFamily="18" charset="0"/>
              </a:rPr>
              <a:t>, </a:t>
            </a:r>
            <a:r>
              <a:rPr lang="en-US" b="1" dirty="0" err="1">
                <a:latin typeface="+mj-lt"/>
                <a:cs typeface="Times New Roman" pitchFamily="18" charset="0"/>
              </a:rPr>
              <a:t>TenMH</a:t>
            </a:r>
            <a:r>
              <a:rPr lang="en-US" b="1" dirty="0">
                <a:latin typeface="+mj-lt"/>
                <a:cs typeface="Times New Roman" pitchFamily="18" charset="0"/>
              </a:rPr>
              <a:t>, </a:t>
            </a:r>
            <a:r>
              <a:rPr lang="en-US" b="1" dirty="0" err="1">
                <a:latin typeface="+mj-lt"/>
                <a:cs typeface="Times New Roman" pitchFamily="18" charset="0"/>
              </a:rPr>
              <a:t>DongiaHienTai</a:t>
            </a:r>
            <a:r>
              <a:rPr lang="en-US" b="1" dirty="0">
                <a:latin typeface="+mj-lt"/>
                <a:cs typeface="Times New Roman" pitchFamily="18" charset="0"/>
              </a:rPr>
              <a:t>, </a:t>
            </a:r>
            <a:r>
              <a:rPr lang="en-US" b="1" dirty="0" err="1">
                <a:latin typeface="+mj-lt"/>
                <a:cs typeface="Times New Roman" pitchFamily="18" charset="0"/>
              </a:rPr>
              <a:t>QuyCach</a:t>
            </a:r>
            <a:r>
              <a:rPr lang="en-US" b="1" dirty="0">
                <a:latin typeface="+mj-lt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>
                <a:latin typeface="+mj-lt"/>
                <a:cs typeface="Times New Roman" pitchFamily="18" charset="0"/>
              </a:rPr>
              <a:t>Xây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dựng</a:t>
            </a:r>
            <a:r>
              <a:rPr lang="en-US" sz="2800" dirty="0">
                <a:latin typeface="+mj-lt"/>
                <a:cs typeface="Times New Roman" pitchFamily="18" charset="0"/>
              </a:rPr>
              <a:t> trigger </a:t>
            </a:r>
            <a:r>
              <a:rPr lang="en-US" sz="2800" dirty="0" err="1">
                <a:latin typeface="+mj-lt"/>
                <a:cs typeface="Times New Roman" pitchFamily="18" charset="0"/>
              </a:rPr>
              <a:t>trong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bảng</a:t>
            </a:r>
            <a:r>
              <a:rPr lang="en-US" sz="2800" dirty="0">
                <a:latin typeface="+mj-lt"/>
                <a:cs typeface="Times New Roman" pitchFamily="18" charset="0"/>
              </a:rPr>
              <a:t> PHIEU_XUAT </a:t>
            </a:r>
            <a:r>
              <a:rPr lang="en-US" sz="2800" dirty="0" err="1">
                <a:latin typeface="+mj-lt"/>
                <a:cs typeface="Times New Roman" pitchFamily="18" charset="0"/>
              </a:rPr>
              <a:t>để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kiểm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các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ràng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buộc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toàn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vẹn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liệu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khi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người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dùng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thêm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mới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thông</a:t>
            </a:r>
            <a:r>
              <a:rPr lang="en-US" sz="2800" dirty="0">
                <a:latin typeface="+mj-lt"/>
                <a:cs typeface="Times New Roman" pitchFamily="18" charset="0"/>
              </a:rPr>
              <a:t> tin </a:t>
            </a:r>
            <a:r>
              <a:rPr lang="en-US" sz="2800" dirty="0" err="1">
                <a:latin typeface="+mj-lt"/>
                <a:cs typeface="Times New Roman" pitchFamily="18" charset="0"/>
              </a:rPr>
              <a:t>của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một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phiếu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xuất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hàng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cho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một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bảng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hoá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đơn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đặt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hàng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trước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đó</a:t>
            </a:r>
            <a:r>
              <a:rPr lang="en-US" sz="2800" dirty="0">
                <a:latin typeface="+mj-lt"/>
                <a:cs typeface="Times New Roman" pitchFamily="18" charset="0"/>
              </a:rPr>
              <a:t>. </a:t>
            </a:r>
            <a:r>
              <a:rPr lang="en-US" sz="2800" dirty="0" err="1">
                <a:latin typeface="+mj-lt"/>
                <a:cs typeface="Times New Roman" pitchFamily="18" charset="0"/>
              </a:rPr>
              <a:t>Các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ràng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buộc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toàn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vẹn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liệu</a:t>
            </a:r>
            <a:r>
              <a:rPr lang="en-US" sz="2800" dirty="0">
                <a:latin typeface="+mj-lt"/>
                <a:cs typeface="Times New Roman" pitchFamily="18" charset="0"/>
              </a:rPr>
              <a:t> bao </a:t>
            </a:r>
            <a:r>
              <a:rPr lang="en-US" sz="2800" dirty="0" err="1">
                <a:latin typeface="+mj-lt"/>
                <a:cs typeface="Times New Roman" pitchFamily="18" charset="0"/>
              </a:rPr>
              <a:t>gồm</a:t>
            </a:r>
            <a:r>
              <a:rPr lang="en-US" sz="2800" dirty="0">
                <a:latin typeface="+mj-lt"/>
                <a:cs typeface="Times New Roman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Khoá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ngoại</a:t>
            </a:r>
            <a:r>
              <a:rPr lang="en-US" dirty="0">
                <a:latin typeface="+mj-lt"/>
                <a:cs typeface="Times New Roman" pitchFamily="18" charset="0"/>
              </a:rPr>
              <a:t>: </a:t>
            </a:r>
            <a:r>
              <a:rPr lang="en-US" dirty="0" err="1">
                <a:latin typeface="+mj-lt"/>
                <a:cs typeface="Times New Roman" pitchFamily="18" charset="0"/>
              </a:rPr>
              <a:t>cần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kiểm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số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đặt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phải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tồn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tại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bảng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đơn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đặt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hàng</a:t>
            </a:r>
            <a:r>
              <a:rPr lang="en-US" dirty="0">
                <a:latin typeface="+mj-lt"/>
                <a:cs typeface="Times New Roman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Miền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giá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dirty="0">
                <a:latin typeface="+mj-lt"/>
                <a:cs typeface="Times New Roman" pitchFamily="18" charset="0"/>
              </a:rPr>
              <a:t>: </a:t>
            </a:r>
            <a:r>
              <a:rPr lang="en-US" dirty="0" err="1">
                <a:latin typeface="+mj-lt"/>
                <a:cs typeface="Times New Roman" pitchFamily="18" charset="0"/>
              </a:rPr>
              <a:t>cần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kiểm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ngày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giao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phải</a:t>
            </a:r>
            <a:r>
              <a:rPr lang="en-US" dirty="0">
                <a:latin typeface="+mj-lt"/>
                <a:cs typeface="Times New Roman" pitchFamily="18" charset="0"/>
              </a:rPr>
              <a:t> ở </a:t>
            </a:r>
            <a:r>
              <a:rPr lang="en-US" dirty="0" err="1">
                <a:latin typeface="+mj-lt"/>
                <a:cs typeface="Times New Roman" pitchFamily="18" charset="0"/>
              </a:rPr>
              <a:t>sau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ngày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đặt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hàng</a:t>
            </a:r>
            <a:r>
              <a:rPr lang="en-US" sz="2000" dirty="0">
                <a:latin typeface="+mj-lt"/>
                <a:cs typeface="Times New Roman" pitchFamily="18" charset="0"/>
              </a:rPr>
              <a:t>.</a:t>
            </a:r>
            <a:endParaRPr lang="en-US" sz="2000" b="1" dirty="0">
              <a:latin typeface="+mj-lt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b="1" dirty="0">
              <a:latin typeface="+mj-lt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b="1" dirty="0"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450E71-D160-41A5-A12E-49DBF652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7400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9829801" cy="51054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 TRIGGER	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tg_PhieuXuat_Insert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	PHIEU_XUAT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	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DECLARE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datetime,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varchar(200)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DONDH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NOT EXISTS(Select *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I, HOADON_DH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Rollback Tran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Raiserror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’, 16,1)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Return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15A1A-E697-4FAB-B867-8F9BC2C2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738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54636" y="1447800"/>
            <a:ext cx="11637364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Select 	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NgayDH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From 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HoaDon_DH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D, Inserted 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I.MaHD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(Select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ngayxuat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From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Set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:’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(char(10),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ngayDH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103 )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Raierror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(@ErrMsg,16,1)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Rollback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E90450-D411-4355-B840-CE330AD3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50" y="-25998"/>
            <a:ext cx="10043362" cy="1213448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85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14333" y="1612889"/>
            <a:ext cx="10595547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buộc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ngoại</a:t>
            </a: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xoá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HOADON_DH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RBTV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 eaLnBrk="1" hangingPunct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xoá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xoá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 eaLnBrk="1" hangingPunct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xoá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(CHITIET_HD)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30C2D6-0C2C-4A04-8992-DBE6DB6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4082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B0A7-9979-4703-8602-234EC59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12CE-BE04-4CB6-993B-8A9BD05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1398978"/>
            <a:ext cx="11594691" cy="4515126"/>
          </a:xfrm>
        </p:spPr>
        <p:txBody>
          <a:bodyPr>
            <a:no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Khái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niệm</a:t>
            </a:r>
            <a:r>
              <a:rPr lang="en-US" sz="3200" dirty="0">
                <a:latin typeface="+mj-lt"/>
              </a:rPr>
              <a:t>.</a:t>
            </a:r>
            <a:endParaRPr lang="en-US" sz="36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Công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dụng</a:t>
            </a:r>
            <a:r>
              <a:rPr lang="en-US" sz="3200" dirty="0">
                <a:latin typeface="+mj-lt"/>
              </a:rPr>
              <a:t> trigger</a:t>
            </a:r>
            <a:endParaRPr lang="en-US" sz="36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dạng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ràng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buộc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toàn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vẹn</a:t>
            </a:r>
            <a:endParaRPr lang="en-US" sz="32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Ràng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buộc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dữ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liệu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toàn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vẹn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trigger</a:t>
            </a:r>
            <a:endParaRPr lang="en-US" sz="36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>
                <a:latin typeface="+mj-lt"/>
              </a:rPr>
              <a:t>Cơ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chế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hoạt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động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trigger</a:t>
            </a:r>
            <a:endParaRPr lang="en-US" sz="3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41F4D-4054-4013-9DDF-245AF52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3F48-7541-464F-8549-E7AEFE3F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60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9764" y="1325380"/>
            <a:ext cx="11832236" cy="4267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	TRIGGER 	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tg_HOADON_Delete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		HOADON_DH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	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	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DECLARE	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char(5),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char(200),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Delete_Err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EXISTS(Select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From PHIEU_XUAT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Where	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IN(Select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Select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PHIEU_XUAT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Where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In(Select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Set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’+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    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’+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char(13) +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‘.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huỷ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RaiseError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(@ErrMsg,16,1)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Rollback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End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ACDB2E-EFE6-4240-AEEE-4E9539F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59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04538" y="1685140"/>
            <a:ext cx="996346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Xoá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Delete  FROM  CHITIET_DH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In(Select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DELETED)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Set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Delete_Err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@@ERROR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Delete_Err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&lt;&gt; 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Set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RaisError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16, 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Rollback Tran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End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065CCD-317B-4FE6-AE39-A8224779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32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79489" y="1600200"/>
            <a:ext cx="11047750" cy="4572000"/>
          </a:xfrm>
        </p:spPr>
        <p:txBody>
          <a:bodyPr>
            <a:normAutofit/>
          </a:bodyPr>
          <a:lstStyle/>
          <a:p>
            <a:pPr lvl="1" algn="just" eaLnBrk="1" hangingPunct="1"/>
            <a:r>
              <a:rPr lang="en-US" sz="3200" dirty="0">
                <a:latin typeface="+mj-lt"/>
                <a:cs typeface="Times New Roman" pitchFamily="18" charset="0"/>
              </a:rPr>
              <a:t>Ý </a:t>
            </a:r>
            <a:r>
              <a:rPr lang="en-US" sz="3200" dirty="0" err="1">
                <a:latin typeface="+mj-lt"/>
                <a:cs typeface="Times New Roman" pitchFamily="18" charset="0"/>
              </a:rPr>
              <a:t>nghĩa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 lvl="2" algn="just" eaLnBrk="1" hangingPunct="1"/>
            <a:r>
              <a:rPr lang="en-US" sz="2800" dirty="0" err="1">
                <a:latin typeface="+mj-lt"/>
                <a:cs typeface="Times New Roman" pitchFamily="18" charset="0"/>
              </a:rPr>
              <a:t>Kiểm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liệu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của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cột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bên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trong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bảng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có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bị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thay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đổi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trong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các</a:t>
            </a:r>
            <a:r>
              <a:rPr lang="en-US" sz="2800" dirty="0">
                <a:latin typeface="+mj-lt"/>
                <a:cs typeface="Times New Roman" pitchFamily="18" charset="0"/>
              </a:rPr>
              <a:t> trigger </a:t>
            </a:r>
            <a:r>
              <a:rPr lang="en-US" sz="2800" dirty="0" err="1">
                <a:latin typeface="+mj-lt"/>
                <a:cs typeface="Times New Roman" pitchFamily="18" charset="0"/>
              </a:rPr>
              <a:t>sửa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đổi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dữ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liệu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</a:p>
          <a:p>
            <a:pPr lvl="1" algn="just" eaLnBrk="1" hangingPunct="1"/>
            <a:r>
              <a:rPr lang="en-US" sz="3200" dirty="0" err="1">
                <a:latin typeface="+mj-lt"/>
                <a:cs typeface="Times New Roman" pitchFamily="18" charset="0"/>
              </a:rPr>
              <a:t>Cú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pháp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 marL="914400" lvl="2" indent="0" algn="just" eaLnBrk="1" hangingPunct="1">
              <a:buNone/>
            </a:pP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UPDATE (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tên_cột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) (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biểu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thức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luận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lý</a:t>
            </a:r>
            <a:r>
              <a:rPr lang="en-US" sz="28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lvl="3" algn="just" eaLnBrk="1" hangingPunct="1"/>
            <a:r>
              <a:rPr lang="en-US" sz="24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Tên_cột</a:t>
            </a:r>
            <a:r>
              <a:rPr lang="en-US" sz="2400" dirty="0">
                <a:latin typeface="+mj-lt"/>
                <a:cs typeface="Times New Roman" pitchFamily="18" charset="0"/>
              </a:rPr>
              <a:t>: </a:t>
            </a:r>
            <a:r>
              <a:rPr lang="en-US" sz="2400" dirty="0" err="1">
                <a:latin typeface="+mj-lt"/>
                <a:cs typeface="Times New Roman" pitchFamily="18" charset="0"/>
              </a:rPr>
              <a:t>tên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cột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mà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chúng</a:t>
            </a:r>
            <a:r>
              <a:rPr lang="en-US" sz="2400" dirty="0">
                <a:latin typeface="+mj-lt"/>
                <a:cs typeface="Times New Roman" pitchFamily="18" charset="0"/>
              </a:rPr>
              <a:t> ta </a:t>
            </a:r>
            <a:r>
              <a:rPr lang="en-US" sz="2400" dirty="0" err="1">
                <a:latin typeface="+mj-lt"/>
                <a:cs typeface="Times New Roman" pitchFamily="18" charset="0"/>
              </a:rPr>
              <a:t>muốn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kiểm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xem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dữ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liệu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tại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có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bị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sửa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đổi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trong</a:t>
            </a:r>
            <a:r>
              <a:rPr lang="en-US" sz="2400" dirty="0">
                <a:latin typeface="+mj-lt"/>
                <a:cs typeface="Times New Roman" pitchFamily="18" charset="0"/>
              </a:rPr>
              <a:t> trigger </a:t>
            </a:r>
            <a:r>
              <a:rPr lang="en-US" sz="2400" dirty="0" err="1">
                <a:latin typeface="+mj-lt"/>
                <a:cs typeface="Times New Roman" pitchFamily="18" charset="0"/>
              </a:rPr>
              <a:t>không</a:t>
            </a:r>
            <a:r>
              <a:rPr lang="en-US" sz="2400" dirty="0">
                <a:latin typeface="+mj-lt"/>
                <a:cs typeface="Times New Roman" pitchFamily="18" charset="0"/>
              </a:rPr>
              <a:t>.</a:t>
            </a:r>
          </a:p>
          <a:p>
            <a:pPr lvl="3" algn="just" eaLnBrk="1" hangingPunct="1"/>
            <a:r>
              <a:rPr lang="en-US" sz="24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Biểu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thức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luận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+mj-lt"/>
                <a:cs typeface="Times New Roman" pitchFamily="18" charset="0"/>
              </a:rPr>
              <a:t>lý</a:t>
            </a:r>
            <a:r>
              <a:rPr lang="en-US" sz="2400" dirty="0">
                <a:latin typeface="+mj-lt"/>
                <a:cs typeface="Times New Roman" pitchFamily="18" charset="0"/>
              </a:rPr>
              <a:t>: </a:t>
            </a:r>
            <a:r>
              <a:rPr lang="en-US" sz="2400" dirty="0" err="1">
                <a:latin typeface="+mj-lt"/>
                <a:cs typeface="Times New Roman" pitchFamily="18" charset="0"/>
              </a:rPr>
              <a:t>trả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về</a:t>
            </a:r>
            <a:r>
              <a:rPr lang="en-US" sz="2400" dirty="0">
                <a:latin typeface="+mj-lt"/>
                <a:cs typeface="Times New Roman" pitchFamily="18" charset="0"/>
              </a:rPr>
              <a:t> True </a:t>
            </a:r>
            <a:r>
              <a:rPr lang="en-US" sz="2400" dirty="0" err="1">
                <a:latin typeface="+mj-lt"/>
                <a:cs typeface="Times New Roman" pitchFamily="18" charset="0"/>
              </a:rPr>
              <a:t>khi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giá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trị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dữ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liệu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của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cột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đã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bị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sửa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đổi</a:t>
            </a:r>
            <a:r>
              <a:rPr lang="en-US" sz="2400" dirty="0">
                <a:latin typeface="+mj-lt"/>
                <a:cs typeface="Times New Roman" pitchFamily="18" charset="0"/>
              </a:rPr>
              <a:t>, </a:t>
            </a:r>
            <a:r>
              <a:rPr lang="en-US" sz="2400" dirty="0" err="1">
                <a:latin typeface="+mj-lt"/>
                <a:cs typeface="Times New Roman" pitchFamily="18" charset="0"/>
              </a:rPr>
              <a:t>ngược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lại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trả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về</a:t>
            </a:r>
            <a:r>
              <a:rPr lang="en-US" sz="2400" dirty="0">
                <a:latin typeface="+mj-lt"/>
                <a:cs typeface="Times New Roman" pitchFamily="18" charset="0"/>
              </a:rPr>
              <a:t> False </a:t>
            </a:r>
            <a:r>
              <a:rPr lang="en-US" sz="2400" dirty="0" err="1">
                <a:latin typeface="+mj-lt"/>
                <a:cs typeface="Times New Roman" pitchFamily="18" charset="0"/>
              </a:rPr>
              <a:t>khi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giá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trị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dữ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liệu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của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cột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không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bị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sửa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err="1">
                <a:latin typeface="+mj-lt"/>
                <a:cs typeface="Times New Roman" pitchFamily="18" charset="0"/>
              </a:rPr>
              <a:t>đổi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D3517F-E2BA-4594-81EA-07D8F1A5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2723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49507" y="1319135"/>
            <a:ext cx="11002781" cy="4899104"/>
          </a:xfrm>
        </p:spPr>
        <p:txBody>
          <a:bodyPr>
            <a:normAutofit fontScale="70000" lnSpcReduction="20000"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3300" dirty="0" err="1">
                <a:latin typeface="+mj-lt"/>
                <a:cs typeface="Times New Roman" pitchFamily="18" charset="0"/>
              </a:rPr>
              <a:t>Sửa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đổi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thông</a:t>
            </a:r>
            <a:r>
              <a:rPr lang="en-US" sz="3300" dirty="0">
                <a:latin typeface="+mj-lt"/>
                <a:cs typeface="Times New Roman" pitchFamily="18" charset="0"/>
              </a:rPr>
              <a:t> tin </a:t>
            </a:r>
            <a:r>
              <a:rPr lang="en-US" sz="3300" dirty="0" err="1">
                <a:latin typeface="+mj-lt"/>
                <a:cs typeface="Times New Roman" pitchFamily="18" charset="0"/>
              </a:rPr>
              <a:t>của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một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số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đặt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hàng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bên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trong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bảng</a:t>
            </a:r>
            <a:r>
              <a:rPr lang="en-US" sz="3300" dirty="0">
                <a:latin typeface="+mj-lt"/>
                <a:cs typeface="Times New Roman" pitchFamily="18" charset="0"/>
              </a:rPr>
              <a:t> HOADON_DH  </a:t>
            </a:r>
            <a:r>
              <a:rPr lang="en-US" sz="3300" dirty="0" err="1">
                <a:latin typeface="+mj-lt"/>
                <a:cs typeface="Times New Roman" pitchFamily="18" charset="0"/>
              </a:rPr>
              <a:t>cần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phải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kiểm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tra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các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ràng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buộc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toàn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vẹn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dữ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liệu</a:t>
            </a:r>
            <a:r>
              <a:rPr lang="en-US" sz="3300" dirty="0">
                <a:latin typeface="+mj-lt"/>
                <a:cs typeface="Times New Roman" pitchFamily="18" charset="0"/>
              </a:rPr>
              <a:t> </a:t>
            </a:r>
            <a:r>
              <a:rPr lang="en-US" sz="3300" dirty="0" err="1">
                <a:latin typeface="+mj-lt"/>
                <a:cs typeface="Times New Roman" pitchFamily="18" charset="0"/>
              </a:rPr>
              <a:t>sau</a:t>
            </a:r>
            <a:r>
              <a:rPr lang="en-US" sz="3300" dirty="0">
                <a:latin typeface="+mj-lt"/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phép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sửa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dữ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liệu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tại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cột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MaDH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hoặc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MaKH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vì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khi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đó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dữ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liệu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sẽ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ảnh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hưởng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đến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nhiều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bảng</a:t>
            </a:r>
            <a:r>
              <a:rPr lang="en-US" sz="3400" dirty="0">
                <a:latin typeface="+mj-lt"/>
                <a:cs typeface="Times New Roman" pitchFamily="18" charset="0"/>
              </a:rPr>
              <a:t>.</a:t>
            </a:r>
            <a:endParaRPr lang="en-US" sz="3400" b="1" dirty="0">
              <a:latin typeface="+mj-lt"/>
              <a:cs typeface="Times New Roman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Sửa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giá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cột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ngày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đặt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hang (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NgayDH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) </a:t>
            </a:r>
            <a:r>
              <a:rPr lang="en-US" sz="3400" dirty="0" err="1">
                <a:latin typeface="+mj-lt"/>
                <a:cs typeface="Times New Roman" pitchFamily="18" charset="0"/>
              </a:rPr>
              <a:t>thì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phải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đảm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bảo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luôn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luôn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trước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ngày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giao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hàng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đầu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tiên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của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số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đặt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hàng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đó</a:t>
            </a:r>
            <a:r>
              <a:rPr lang="en-US" sz="3400" dirty="0">
                <a:latin typeface="+mj-lt"/>
                <a:cs typeface="Times New Roman" pitchFamily="18" charset="0"/>
              </a:rPr>
              <a:t> (</a:t>
            </a:r>
            <a:r>
              <a:rPr lang="en-US" sz="3400" dirty="0" err="1">
                <a:latin typeface="+mj-lt"/>
                <a:cs typeface="Times New Roman" pitchFamily="18" charset="0"/>
              </a:rPr>
              <a:t>nếu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đơn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đặt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hàng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đã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có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giao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 err="1">
                <a:latin typeface="+mj-lt"/>
                <a:cs typeface="Times New Roman" pitchFamily="18" charset="0"/>
              </a:rPr>
              <a:t>hàng</a:t>
            </a:r>
            <a:r>
              <a:rPr lang="en-US" sz="3400" dirty="0">
                <a:latin typeface="+mj-lt"/>
                <a:cs typeface="Times New Roman" pitchFamily="18" charset="0"/>
              </a:rPr>
              <a:t>).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300" b="1" dirty="0">
                <a:cs typeface="Times New Roman" pitchFamily="18" charset="0"/>
              </a:rPr>
              <a:t>HOADON_DH(</a:t>
            </a:r>
            <a:r>
              <a:rPr lang="en-US" sz="3300" b="1" u="sng" dirty="0" err="1">
                <a:cs typeface="Times New Roman" pitchFamily="18" charset="0"/>
              </a:rPr>
              <a:t>MaHD</a:t>
            </a:r>
            <a:r>
              <a:rPr lang="en-US" sz="3300" b="1" dirty="0">
                <a:cs typeface="Times New Roman" pitchFamily="18" charset="0"/>
              </a:rPr>
              <a:t>, </a:t>
            </a:r>
            <a:r>
              <a:rPr lang="en-US" sz="3300" b="1" dirty="0" err="1">
                <a:cs typeface="Times New Roman" pitchFamily="18" charset="0"/>
              </a:rPr>
              <a:t>NgayDH</a:t>
            </a:r>
            <a:r>
              <a:rPr lang="en-US" sz="3300" b="1" dirty="0">
                <a:cs typeface="Times New Roman" pitchFamily="18" charset="0"/>
              </a:rPr>
              <a:t>, </a:t>
            </a:r>
            <a:r>
              <a:rPr lang="en-US" sz="3300" b="1" dirty="0" err="1">
                <a:cs typeface="Times New Roman" pitchFamily="18" charset="0"/>
              </a:rPr>
              <a:t>MaKH</a:t>
            </a:r>
            <a:r>
              <a:rPr lang="en-US" sz="3300" b="1" dirty="0">
                <a:cs typeface="Times New Roman" pitchFamily="18" charset="0"/>
              </a:rPr>
              <a:t>)</a:t>
            </a:r>
            <a:endParaRPr lang="en-US" sz="3300" dirty="0"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600" b="1" dirty="0">
                <a:cs typeface="Times New Roman" pitchFamily="18" charset="0"/>
              </a:rPr>
              <a:t>PHIEU_XUAT(</a:t>
            </a:r>
            <a:r>
              <a:rPr lang="fr-FR" sz="3600" b="1" u="sng" dirty="0" err="1">
                <a:cs typeface="Times New Roman" pitchFamily="18" charset="0"/>
              </a:rPr>
              <a:t>MaPX</a:t>
            </a:r>
            <a:r>
              <a:rPr lang="fr-FR" sz="3600" b="1" dirty="0">
                <a:cs typeface="Times New Roman" pitchFamily="18" charset="0"/>
              </a:rPr>
              <a:t>, </a:t>
            </a:r>
            <a:r>
              <a:rPr lang="fr-FR" sz="3600" b="1" dirty="0" err="1">
                <a:cs typeface="Times New Roman" pitchFamily="18" charset="0"/>
              </a:rPr>
              <a:t>NgayXuat</a:t>
            </a:r>
            <a:r>
              <a:rPr lang="fr-FR" sz="3600" b="1" dirty="0">
                <a:cs typeface="Times New Roman" pitchFamily="18" charset="0"/>
              </a:rPr>
              <a:t>, #</a:t>
            </a:r>
            <a:r>
              <a:rPr lang="fr-FR" sz="3600" b="1" dirty="0" err="1">
                <a:cs typeface="Times New Roman" pitchFamily="18" charset="0"/>
              </a:rPr>
              <a:t>MaHD</a:t>
            </a:r>
            <a:r>
              <a:rPr lang="fr-FR" sz="3600" b="1" dirty="0">
                <a:cs typeface="Times New Roman" pitchFamily="18" charset="0"/>
              </a:rPr>
              <a:t> )</a:t>
            </a:r>
            <a:endParaRPr lang="en-US" sz="3600" b="1" dirty="0"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300" dirty="0">
              <a:cs typeface="Times New Roman" pitchFamily="18" charset="0"/>
            </a:endParaRPr>
          </a:p>
          <a:p>
            <a:pPr marL="457200" lvl="1" indent="0" algn="just" eaLnBrk="1" hangingPunct="1">
              <a:lnSpc>
                <a:spcPct val="150000"/>
              </a:lnSpc>
              <a:buNone/>
            </a:pPr>
            <a:endParaRPr lang="en-US" sz="3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7E26C5-8375-4A3C-9D00-F142D906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49123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22093" y="1390337"/>
            <a:ext cx="1148996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  TRIGGER 	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tg_HOADON_DH_Update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   HOADON_DH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	Declare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MinNgayXH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date,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varchar(200)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MaDH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MaKH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Rollback Tran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Set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RaisError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16, 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Return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B618A0-7F60-4AF0-82A8-EA0E7C4F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624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69208"/>
            <a:ext cx="11176416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Update(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EXISTS (Select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From  PHIEU_XUAT PX,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px.madh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d.madh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Select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MinNgayXH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Min(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NgayXuat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From	PHIEU_XUAT PX,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Where	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PX.MaDH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D.MaDH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F90DDC-877C-4F0D-91D1-9FB5BDC9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572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59567" y="1399188"/>
            <a:ext cx="11137692" cy="48168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đăt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endParaRPr lang="en-US" sz="2400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IF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MinNgayXH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(Select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NgayDH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Begin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Rollback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Set @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:’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(char(10), @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MinNgayXH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103)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RaisError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(@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ErrMsg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16, 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End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63C0F5-B1E5-4D3C-96BF-9D9254B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92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19335" y="1500265"/>
            <a:ext cx="10792918" cy="46307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Cài</a:t>
            </a:r>
            <a:r>
              <a:rPr lang="en-US" sz="24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đặt</a:t>
            </a:r>
            <a:r>
              <a:rPr lang="en-US" sz="24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trigger </a:t>
            </a:r>
            <a:r>
              <a:rPr lang="en-US" sz="24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ngăn</a:t>
            </a:r>
            <a:r>
              <a:rPr lang="en-US" sz="24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chặn</a:t>
            </a:r>
            <a:r>
              <a:rPr lang="en-US" sz="24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tạo</a:t>
            </a:r>
            <a:r>
              <a:rPr lang="en-US" sz="24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login ở </a:t>
            </a:r>
            <a:r>
              <a:rPr lang="en-US" sz="24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cấp</a:t>
            </a:r>
            <a:r>
              <a:rPr lang="en-US" sz="24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độ</a:t>
            </a:r>
            <a:r>
              <a:rPr lang="en-US" sz="24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server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IF EXISTS (SELECT * FROM </a:t>
            </a:r>
            <a:r>
              <a:rPr lang="en-US" sz="2400" dirty="0" err="1">
                <a:latin typeface="+mj-lt"/>
                <a:cs typeface="Times New Roman" pitchFamily="18" charset="0"/>
              </a:rPr>
              <a:t>sys.server_triggers</a:t>
            </a:r>
            <a:r>
              <a:rPr lang="en-US" sz="2400" dirty="0">
                <a:latin typeface="+mj-lt"/>
                <a:cs typeface="Times New Roman" pitchFamily="18" charset="0"/>
              </a:rPr>
              <a:t> WHERE name = ‘</a:t>
            </a:r>
            <a:r>
              <a:rPr lang="en-US" sz="2400" dirty="0" err="1">
                <a:latin typeface="+mj-lt"/>
                <a:cs typeface="Times New Roman" pitchFamily="18" charset="0"/>
              </a:rPr>
              <a:t>rtg_KhongTaoLoginMoi</a:t>
            </a:r>
            <a:r>
              <a:rPr lang="en-US" sz="2400" dirty="0">
                <a:latin typeface="+mj-lt"/>
                <a:cs typeface="Times New Roman" pitchFamily="18" charset="0"/>
              </a:rPr>
              <a:t>’)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DROP TRIGGER </a:t>
            </a:r>
            <a:r>
              <a:rPr lang="en-US" sz="2400" dirty="0" err="1">
                <a:latin typeface="+mj-lt"/>
                <a:cs typeface="Times New Roman" pitchFamily="18" charset="0"/>
              </a:rPr>
              <a:t>rtg_KhongTaoLoginMoi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ON ALL SERVER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GO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	CREATE TRIGGER 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rtg_KhongTaoLoginMoi</a:t>
            </a:r>
            <a:endParaRPr lang="en-US" sz="24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ON ALL SERVER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FOR CREATE_LOGIN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AS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</a:t>
            </a:r>
            <a:r>
              <a:rPr lang="vi-VN" sz="2400" dirty="0">
                <a:latin typeface="+mj-lt"/>
                <a:cs typeface="Times New Roman" pitchFamily="18" charset="0"/>
              </a:rPr>
              <a:t>PRINT </a:t>
            </a:r>
            <a:r>
              <a:rPr lang="vi-VN" sz="2400" dirty="0" err="1">
                <a:latin typeface="+mj-lt"/>
                <a:cs typeface="Times New Roman" pitchFamily="18" charset="0"/>
              </a:rPr>
              <a:t>N'Phi</a:t>
            </a:r>
            <a:r>
              <a:rPr lang="vi-VN" sz="2400" dirty="0">
                <a:latin typeface="+mj-lt"/>
                <a:cs typeface="Times New Roman" pitchFamily="18" charset="0"/>
              </a:rPr>
              <a:t> DROP </a:t>
            </a:r>
            <a:r>
              <a:rPr lang="vi-VN" sz="2400" dirty="0" err="1">
                <a:latin typeface="+mj-lt"/>
                <a:cs typeface="Times New Roman" pitchFamily="18" charset="0"/>
              </a:rPr>
              <a:t>trigger</a:t>
            </a:r>
            <a:r>
              <a:rPr lang="vi-VN" sz="2400" dirty="0">
                <a:latin typeface="+mj-lt"/>
                <a:cs typeface="Times New Roman" pitchFamily="18" charset="0"/>
              </a:rPr>
              <a:t> </a:t>
            </a:r>
            <a:r>
              <a:rPr lang="vi-VN" sz="2400" dirty="0" err="1">
                <a:latin typeface="+mj-lt"/>
                <a:cs typeface="Times New Roman" pitchFamily="18" charset="0"/>
              </a:rPr>
              <a:t>rtg_KhongTaoLoginMoi</a:t>
            </a:r>
            <a:r>
              <a:rPr lang="vi-VN" sz="2400" dirty="0">
                <a:latin typeface="+mj-lt"/>
                <a:cs typeface="Times New Roman" pitchFamily="18" charset="0"/>
              </a:rPr>
              <a:t> </a:t>
            </a:r>
            <a:r>
              <a:rPr lang="vi-VN" sz="2400" dirty="0" err="1">
                <a:latin typeface="+mj-lt"/>
                <a:cs typeface="Times New Roman" pitchFamily="18" charset="0"/>
              </a:rPr>
              <a:t>trưc</a:t>
            </a:r>
            <a:r>
              <a:rPr lang="vi-VN" sz="2400" dirty="0">
                <a:latin typeface="+mj-lt"/>
                <a:cs typeface="Times New Roman" pitchFamily="18" charset="0"/>
              </a:rPr>
              <a:t> khi to</a:t>
            </a:r>
            <a:r>
              <a:rPr lang="en-US" sz="2400" dirty="0">
                <a:latin typeface="+mj-lt"/>
                <a:cs typeface="Times New Roman" pitchFamily="18" charset="0"/>
              </a:rPr>
              <a:t> account’</a:t>
            </a:r>
          </a:p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		rollback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D64325-B40F-461F-AB5B-1D1A0BD9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10516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359340"/>
            <a:ext cx="10515600" cy="4832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(enable)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(disable) trigger: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ENABLE | DISABLE TRIGGER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trigger_name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{OBJECT | DATABASE | SERVER}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hieu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trigger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rtg_KhongTaoLoginMoi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disable trigger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rtg_KhongTaoLoginMoi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trigger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rtg_KhongTaoLoginMoi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enable trigger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rtg_KhongTaoLoginMoi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16C103-55B7-4DF5-9BA7-79BF701F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416733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Hiển thị thông tin vê các triggger:</a:t>
            </a: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Tất cả các đối tượng trong CSDL được liệt kê trong bảng hệ thống sysobjects. Cột type trong sysobjects xác định các trigger với chữ viết tắt là TR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SELECT *</a:t>
            </a: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FROM sysobjects</a:t>
            </a: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WHERE type=‘TR’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733800"/>
            <a:ext cx="4724400" cy="131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7E00C1-03DB-4FDC-B871-317339E1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09480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  <a:cs typeface="Times New Roman" pitchFamily="18" charset="0"/>
              </a:rPr>
              <a:t>Trigger </a:t>
            </a:r>
            <a:r>
              <a:rPr lang="en-US" dirty="0" err="1">
                <a:latin typeface="+mj-lt"/>
                <a:cs typeface="Times New Roman" pitchFamily="18" charset="0"/>
              </a:rPr>
              <a:t>là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dạng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đặc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biệt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của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thủ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tục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lưu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trữ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và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thực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tự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động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khi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người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dùng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áp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dụng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câu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lệnh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cập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nhật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lên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sv-SE" dirty="0">
                <a:latin typeface="+mj-lt"/>
                <a:cs typeface="Times New Roman" pitchFamily="18" charset="0"/>
              </a:rPr>
              <a:t>một table chỉ định nhằm </a:t>
            </a:r>
            <a:r>
              <a:rPr lang="sv-SE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mục đích đảm bảo tính toàn vẹn dữ </a:t>
            </a:r>
            <a:r>
              <a:rPr lang="en-US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latin typeface="+mj-lt"/>
                <a:cs typeface="Times New Roman" pitchFamily="18" charset="0"/>
              </a:rPr>
              <a:t>. </a:t>
            </a:r>
            <a:r>
              <a:rPr lang="en-US" dirty="0" err="1">
                <a:latin typeface="+mj-lt"/>
                <a:cs typeface="Times New Roman" pitchFamily="18" charset="0"/>
              </a:rPr>
              <a:t>Nếu</a:t>
            </a:r>
            <a:r>
              <a:rPr lang="en-US" dirty="0">
                <a:latin typeface="+mj-lt"/>
                <a:cs typeface="Times New Roman" pitchFamily="18" charset="0"/>
              </a:rPr>
              <a:t> trigger </a:t>
            </a:r>
            <a:r>
              <a:rPr lang="en-US" dirty="0" err="1">
                <a:latin typeface="+mj-lt"/>
                <a:cs typeface="Times New Roman" pitchFamily="18" charset="0"/>
              </a:rPr>
              <a:t>bị</a:t>
            </a:r>
            <a:r>
              <a:rPr lang="en-US" dirty="0">
                <a:latin typeface="+mj-lt"/>
                <a:cs typeface="Times New Roman" pitchFamily="18" charset="0"/>
              </a:rPr>
              <a:t> vi </a:t>
            </a:r>
            <a:r>
              <a:rPr lang="en-US" dirty="0" err="1">
                <a:latin typeface="+mj-lt"/>
                <a:cs typeface="Times New Roman" pitchFamily="18" charset="0"/>
              </a:rPr>
              <a:t>phạm</a:t>
            </a:r>
            <a:r>
              <a:rPr lang="en-US" dirty="0">
                <a:latin typeface="+mj-lt"/>
                <a:cs typeface="Times New Roman" pitchFamily="18" charset="0"/>
              </a:rPr>
              <a:t>, </a:t>
            </a:r>
            <a:r>
              <a:rPr lang="en-US" dirty="0" err="1">
                <a:latin typeface="+mj-lt"/>
                <a:cs typeface="Times New Roman" pitchFamily="18" charset="0"/>
              </a:rPr>
              <a:t>câu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lệnh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sẽ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không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được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thực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thi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1678C7-CD8C-49B9-9A10-528251C0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2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triggger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sp_help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tên_trigger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trigger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tgr_test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Sp_help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tgr_test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1" y="4092310"/>
            <a:ext cx="608445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2C7B526-1886-4838-BEFE-5B44E1CD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1541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Create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triggger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trigger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syscomments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trigger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sp_helptext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dung trigger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tgr_test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Sp_helptext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tgr_test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1433" y="3110460"/>
            <a:ext cx="4419600" cy="275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3BCAE0C-73F3-4931-99D1-DB3848D3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61145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82A3C-CD64-4613-81B1-1FB44351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5CBA-106C-4D7E-BDA6-89E7FF0C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FCC49-721A-4BC8-86C3-A1847433A836}"/>
              </a:ext>
            </a:extLst>
          </p:cNvPr>
          <p:cNvSpPr/>
          <p:nvPr/>
        </p:nvSpPr>
        <p:spPr>
          <a:xfrm>
            <a:off x="3986423" y="1445342"/>
            <a:ext cx="4265300" cy="26982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89647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+mj-lt"/>
                <a:cs typeface="Times New Roman" pitchFamily="18" charset="0"/>
              </a:rPr>
              <a:t>Đảm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bảo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tính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toàn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vẹn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latin typeface="+mj-lt"/>
                <a:cs typeface="Times New Roman" pitchFamily="18" charset="0"/>
              </a:rPr>
              <a:t> CSDL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Kiểm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soát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hiện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CSDL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khi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thay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giá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trị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mẩu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bảng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Kiểm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tra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nhập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thỏa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điều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kiện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không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Kiểm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chứng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khi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xóa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mẩu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  <a:cs typeface="Times New Roman" pitchFamily="18" charset="0"/>
              </a:rPr>
              <a:t>bảng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+mj-lt"/>
                <a:cs typeface="Times New Roman" pitchFamily="18" charset="0"/>
              </a:rPr>
              <a:t>Tự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động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cập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bảng</a:t>
            </a:r>
            <a:r>
              <a:rPr lang="en-US" dirty="0">
                <a:latin typeface="+mj-lt"/>
                <a:cs typeface="Times New Roman" pitchFamily="18" charset="0"/>
              </a:rPr>
              <a:t> B </a:t>
            </a:r>
            <a:r>
              <a:rPr lang="en-US" dirty="0" err="1">
                <a:latin typeface="+mj-lt"/>
                <a:cs typeface="Times New Roman" pitchFamily="18" charset="0"/>
              </a:rPr>
              <a:t>khi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bảng</a:t>
            </a:r>
            <a:r>
              <a:rPr lang="en-US" dirty="0">
                <a:latin typeface="+mj-lt"/>
                <a:cs typeface="Times New Roman" pitchFamily="18" charset="0"/>
              </a:rPr>
              <a:t> A </a:t>
            </a:r>
            <a:r>
              <a:rPr lang="en-US" dirty="0" err="1">
                <a:latin typeface="+mj-lt"/>
                <a:cs typeface="Times New Roman" pitchFamily="18" charset="0"/>
              </a:rPr>
              <a:t>thay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đổi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8E4703-392D-4E07-A4C3-791FB7F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trigger</a:t>
            </a:r>
          </a:p>
        </p:txBody>
      </p:sp>
    </p:spTree>
    <p:extLst>
      <p:ext uri="{BB962C8B-B14F-4D97-AF65-F5344CB8AC3E}">
        <p14:creationId xmlns:p14="http://schemas.microsoft.com/office/powerpoint/2010/main" val="356256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04650"/>
            <a:ext cx="12242800" cy="4832613"/>
          </a:xfrm>
        </p:spPr>
        <p:txBody>
          <a:bodyPr>
            <a:noAutofit/>
          </a:bodyPr>
          <a:lstStyle/>
          <a:p>
            <a:r>
              <a:rPr lang="vi-VN" b="1" dirty="0"/>
              <a:t>Ưu điểm:</a:t>
            </a:r>
          </a:p>
          <a:p>
            <a:r>
              <a:rPr lang="vi-VN" sz="2400" dirty="0"/>
              <a:t>Sử dụng Trigger để kiểm tra tính toàn vẹn của </a:t>
            </a:r>
            <a:r>
              <a:rPr lang="vi-VN" sz="2400" dirty="0">
                <a:hlinkClick r:id="rId2" tooltip="cơ sở dữ liệu"/>
              </a:rPr>
              <a:t>cơ sở dữ liệu</a:t>
            </a:r>
            <a:r>
              <a:rPr lang="vi-VN" sz="2400" dirty="0"/>
              <a:t>.</a:t>
            </a:r>
          </a:p>
          <a:p>
            <a:r>
              <a:rPr lang="vi-VN" sz="2400" dirty="0"/>
              <a:t>Trigger có thể bắt lỗi logic ở mức cơ sở dữ liệu.</a:t>
            </a:r>
          </a:p>
          <a:p>
            <a:r>
              <a:rPr lang="vi-VN" sz="2400" dirty="0"/>
              <a:t>Có thể dùng trigger là một cách khác để thay thế việc thực hiện những công việc hẹn giờ theo lịch.</a:t>
            </a:r>
          </a:p>
          <a:p>
            <a:r>
              <a:rPr lang="vi-VN" sz="2400" dirty="0"/>
              <a:t>Trigger rất hiệu quả khi sử dụng để kiểm soát những thay đổi của dữ liệu.</a:t>
            </a:r>
          </a:p>
          <a:p>
            <a:r>
              <a:rPr lang="vi-VN" b="1" dirty="0"/>
              <a:t>Nhược điểm:</a:t>
            </a:r>
          </a:p>
          <a:p>
            <a:r>
              <a:rPr lang="vi-VN" sz="2400"/>
              <a:t>Trigger</a:t>
            </a:r>
            <a:r>
              <a:rPr lang="vi-VN" sz="2400" dirty="0"/>
              <a:t> </a:t>
            </a:r>
            <a:r>
              <a:rPr lang="vi-VN" sz="2400" dirty="0">
                <a:hlinkClick r:id="rId3" tooltip="hoạt động"/>
              </a:rPr>
              <a:t>hoạt động</a:t>
            </a:r>
            <a:r>
              <a:rPr lang="vi-VN" sz="2400" dirty="0"/>
              <a:t> ngầm trong csdl</a:t>
            </a:r>
            <a:r>
              <a:rPr lang="en-US" sz="2400" dirty="0"/>
              <a:t>. </a:t>
            </a:r>
            <a:r>
              <a:rPr lang="vi-VN" sz="2400" dirty="0"/>
              <a:t>Do đó, khó chỉ ra được điều gì xảy ra ở tầng csdl.</a:t>
            </a:r>
          </a:p>
          <a:p>
            <a:r>
              <a:rPr lang="vi-VN" sz="2400" dirty="0"/>
              <a:t>Trigger thực hiện các update lên bảng dữ liệu vì thế nó làm tăng lượng công việc lên csdl và làm cho </a:t>
            </a:r>
            <a:r>
              <a:rPr lang="vi-VN" sz="2400" dirty="0">
                <a:hlinkClick r:id="rId4" tooltip="hệ thống"/>
              </a:rPr>
              <a:t>hệ thống</a:t>
            </a:r>
            <a:r>
              <a:rPr lang="vi-VN" sz="2400" dirty="0"/>
              <a:t> chạy chậm.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4152-7C29-4A79-9080-D96A7DD6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3F20-D400-4FB6-8408-29693C33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900" dirty="0"/>
              <a:t>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FEEC9-1F41-459F-99A2-B99247F8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8CB88-0F28-441F-AF9B-C8B244FD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1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4.1.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4.3.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>
              <a:lnSpc>
                <a:spcPct val="150000"/>
              </a:lnSpc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854D7D-216B-4BA1-9C51-31270741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trigger</a:t>
            </a:r>
          </a:p>
        </p:txBody>
      </p:sp>
    </p:spTree>
    <p:extLst>
      <p:ext uri="{BB962C8B-B14F-4D97-AF65-F5344CB8AC3E}">
        <p14:creationId xmlns:p14="http://schemas.microsoft.com/office/powerpoint/2010/main" val="23373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40F-66FE-4A03-A558-A3875F199C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err="1">
                <a:latin typeface="+mj-lt"/>
                <a:cs typeface="Times New Roman" pitchFamily="18" charset="0"/>
              </a:rPr>
              <a:t>Kiểm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tra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ràng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buộc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dữ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liệu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 err="1">
                <a:latin typeface="+mj-lt"/>
                <a:cs typeface="Times New Roman" pitchFamily="18" charset="0"/>
              </a:rPr>
              <a:t>Khoá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ngoại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 err="1">
                <a:latin typeface="+mj-lt"/>
                <a:cs typeface="Times New Roman" pitchFamily="18" charset="0"/>
              </a:rPr>
              <a:t>Miền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giá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trị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800" dirty="0" err="1">
                <a:latin typeface="+mj-lt"/>
                <a:cs typeface="Times New Roman" pitchFamily="18" charset="0"/>
              </a:rPr>
              <a:t>Liên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bộ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trên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một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quan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hệ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800" dirty="0" err="1">
                <a:latin typeface="+mj-lt"/>
                <a:cs typeface="Times New Roman" pitchFamily="18" charset="0"/>
              </a:rPr>
              <a:t>Liên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thuộc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tính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trong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cùng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một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quan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hệ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>
                <a:latin typeface="+mj-lt"/>
                <a:cs typeface="Times New Roman" pitchFamily="18" charset="0"/>
              </a:rPr>
              <a:t>Liên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thuộc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tính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của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nhiều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quan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 err="1">
                <a:latin typeface="+mj-lt"/>
                <a:cs typeface="Times New Roman" pitchFamily="18" charset="0"/>
              </a:rPr>
              <a:t>hệ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06E90F-2138-4D7C-A9B4-28FC21DF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4.1. </a:t>
            </a:r>
            <a:r>
              <a:rPr lang="en-US" dirty="0" err="1">
                <a:cs typeface="Times New Roman" pitchFamily="18" charset="0"/>
              </a:rPr>
              <a:t>Thêm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mới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mẩu</a:t>
            </a:r>
            <a:r>
              <a:rPr lang="en-US" dirty="0">
                <a:cs typeface="Times New Roman" pitchFamily="18" charset="0"/>
              </a:rPr>
              <a:t> tin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464F-E19B-4FBC-90BB-1E1D64C9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6CED-BEFA-4DAD-B018-7E57D98B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50"/>
            <a:ext cx="10515600" cy="483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Phụ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thuộc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ngoại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Liên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4635C-088C-431D-A01C-A9D3D98C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Hệ quản trị C</a:t>
            </a:r>
            <a:r>
              <a:rPr lang="vi-VN"/>
              <a:t>ơ</a:t>
            </a:r>
            <a:r>
              <a:rPr lang="en-US"/>
              <a:t> sở dữ 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2EF5B-886E-483B-ABBB-985FDA8B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3950-74AD-418A-BCB6-09BB7EE02A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4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1201</Words>
  <Application>Microsoft Office PowerPoint</Application>
  <PresentationFormat>Widescreen</PresentationFormat>
  <Paragraphs>300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Cambria (Headings)</vt:lpstr>
      <vt:lpstr>Tahoma</vt:lpstr>
      <vt:lpstr>Times New Roman</vt:lpstr>
      <vt:lpstr>Wingdings</vt:lpstr>
      <vt:lpstr>Office Theme</vt:lpstr>
      <vt:lpstr>Chương 6. Bẫy lỗi (Trigger)</vt:lpstr>
      <vt:lpstr>Nội dung</vt:lpstr>
      <vt:lpstr>1. Khái niệm</vt:lpstr>
      <vt:lpstr>2. Công dụng trigger</vt:lpstr>
      <vt:lpstr>Nhận xét</vt:lpstr>
      <vt:lpstr>3. Các dạng ràng buộc toàn vẹn</vt:lpstr>
      <vt:lpstr>4. Ràng buộc dữ liệu toàn vẹn với trigger</vt:lpstr>
      <vt:lpstr>4.1. Thêm mới mẩu tin </vt:lpstr>
      <vt:lpstr>4.2. Xóa mẩu tin</vt:lpstr>
      <vt:lpstr>4.3. Sửa mẩu tin</vt:lpstr>
      <vt:lpstr>5. Cơ chế hoạt động của trigger</vt:lpstr>
      <vt:lpstr>5. Cơ chế hoạt động của trigger (tt)</vt:lpstr>
      <vt:lpstr>5. Cơ chế hoạt động của trigger (tt)</vt:lpstr>
      <vt:lpstr>5. Cơ chế hoạt động của trigger (tt)</vt:lpstr>
      <vt:lpstr>5. Cơ chế hoạt động của trigger (tt)</vt:lpstr>
      <vt:lpstr>Ví dụ 1</vt:lpstr>
      <vt:lpstr>Ví dụ 1 (tt)</vt:lpstr>
      <vt:lpstr>Ví dụ 1 (tt)</vt:lpstr>
      <vt:lpstr>Ví dụ 2</vt:lpstr>
      <vt:lpstr>Ví dụ 2 (tt)</vt:lpstr>
      <vt:lpstr>Ví dụ 2 (tt)</vt:lpstr>
      <vt:lpstr>Hàm Update</vt:lpstr>
      <vt:lpstr>Ví dụ 3</vt:lpstr>
      <vt:lpstr>Ví dụ 3 (tt)</vt:lpstr>
      <vt:lpstr>Ví dụ 3 (tt)</vt:lpstr>
      <vt:lpstr>Ví dụ 3 (tt)</vt:lpstr>
      <vt:lpstr>Ví dụ 4</vt:lpstr>
      <vt:lpstr>Trigger</vt:lpstr>
      <vt:lpstr>Trigger</vt:lpstr>
      <vt:lpstr>Trigger</vt:lpstr>
      <vt:lpstr>Trigger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Tổng quan về Hệ quản trị  Cơ sở dữ liệu</dc:title>
  <dc:creator>XPS</dc:creator>
  <cp:lastModifiedBy>Nguyen</cp:lastModifiedBy>
  <cp:revision>221</cp:revision>
  <dcterms:created xsi:type="dcterms:W3CDTF">2017-07-29T20:44:18Z</dcterms:created>
  <dcterms:modified xsi:type="dcterms:W3CDTF">2019-12-18T10:06:04Z</dcterms:modified>
</cp:coreProperties>
</file>