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9"/>
  </p:notesMasterIdLst>
  <p:sldIdLst>
    <p:sldId id="256" r:id="rId2"/>
    <p:sldId id="257" r:id="rId3"/>
    <p:sldId id="314" r:id="rId4"/>
    <p:sldId id="317" r:id="rId5"/>
    <p:sldId id="315" r:id="rId6"/>
    <p:sldId id="319" r:id="rId7"/>
    <p:sldId id="323" r:id="rId8"/>
    <p:sldId id="327" r:id="rId9"/>
    <p:sldId id="328" r:id="rId10"/>
    <p:sldId id="329" r:id="rId11"/>
    <p:sldId id="331" r:id="rId12"/>
    <p:sldId id="330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12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77363" autoAdjust="0"/>
  </p:normalViewPr>
  <p:slideViewPr>
    <p:cSldViewPr snapToGrid="0">
      <p:cViewPr varScale="1">
        <p:scale>
          <a:sx n="57" d="100"/>
          <a:sy n="57" d="100"/>
        </p:scale>
        <p:origin x="51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EC106-32C4-4820-8DC8-1DDCF78D9682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6E51-1040-4667-8E4C-246BCD118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50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C50DC-F6D1-4907-9170-C50B9D16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DBC2BC-AED4-4E2F-8D02-B07C7C663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B6217-FA21-4515-81CA-A0E0ECD5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605ACB-E18B-436F-8EDE-94AA4B0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A6B2-2438-4D6D-BEEA-EE361814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8D124C6-F9E3-4834-85BA-6BC1F4A7A116}"/>
              </a:ext>
            </a:extLst>
          </p:cNvPr>
          <p:cNvCxnSpPr/>
          <p:nvPr userDrawn="1"/>
        </p:nvCxnSpPr>
        <p:spPr>
          <a:xfrm>
            <a:off x="1524000" y="3488499"/>
            <a:ext cx="9029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63CC300-3F54-4A20-BF73-597A905FCF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21" y="89259"/>
            <a:ext cx="1256159" cy="8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BF94C-D191-4CDA-A243-D2DAA151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187831-E42E-4CBA-A36D-1C2ECDCC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D2D918-6BF2-4344-A82E-91739003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A176E-CA12-4271-8DED-150AE942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33D579-FCD9-48BA-9014-0CEEA78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CB0671-E2E6-4154-BBAC-1E9E7FDF9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F26D50-4577-4FD5-8752-C34C260E4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C8A967-6F6A-405C-BA30-D0DCD953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CA87DC-4E85-4301-8F87-AA81CFA1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2B537D-34F0-46E9-968D-9A53EB8D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40AB4-3E9B-44B6-BC5E-16CFA969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18"/>
            <a:ext cx="10043362" cy="1213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5B74D-492D-4EB9-8FCB-0843D565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0"/>
            <a:ext cx="10515600" cy="4832613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2B52C9-D956-44E3-B81D-E7F9EB18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25A9FE-F350-4E25-A9CA-AE477285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CBA401-C00C-4586-835E-45AC9914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C43320E-0CEB-46D2-8B5C-E3113985ED55}"/>
              </a:ext>
            </a:extLst>
          </p:cNvPr>
          <p:cNvCxnSpPr>
            <a:cxnSpLocks/>
          </p:cNvCxnSpPr>
          <p:nvPr userDrawn="1"/>
        </p:nvCxnSpPr>
        <p:spPr>
          <a:xfrm>
            <a:off x="0" y="1258866"/>
            <a:ext cx="12137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57880632-8963-4F67-A43F-98CE097D7ACC}"/>
              </a:ext>
            </a:extLst>
          </p:cNvPr>
          <p:cNvCxnSpPr>
            <a:cxnSpLocks/>
          </p:cNvCxnSpPr>
          <p:nvPr userDrawn="1"/>
        </p:nvCxnSpPr>
        <p:spPr>
          <a:xfrm>
            <a:off x="-4175" y="6321458"/>
            <a:ext cx="12137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046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E8235-D95F-4A2D-93A3-1E7E4F46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3B482A-B1CE-47CD-A2DB-D25C71A7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62F4FA-7D4C-4B46-BC57-00F1EDFD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7204D7-D5A5-419B-90D0-97E786EE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979B42-91BE-4945-AB61-A303CE93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5A92B-89F8-4218-A267-A395E5F3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CE60FE-2D0C-4969-B595-C5B294C8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72331B-F98D-43C9-82E8-7647F825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AFD060-4428-46D9-92E6-A10793BE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790B28-6E8C-4528-BB82-6E0E7DC1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04CA51-24C8-400F-A710-20874E70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486AC-2799-4BF8-98E9-B3D31465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3356DB-4E99-40D5-BF4F-3373B07C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C554EB-8752-4BFE-8C0F-50CFBF485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78CF06-6C18-4F72-9424-7B9E0238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11A3BC-3341-4C4B-AC51-9EB0364C9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D3C85A9-8656-4682-8C3B-C1D3FA23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A6C0435-6709-4D58-8AC4-99DA5C24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20C40E-A15A-4B24-BB2B-2CFCD972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EADD7-6450-43D3-BB0A-DCE31E6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DFBC98-E97E-4EF7-812E-8FBC7A3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837D67-B49F-44AC-9DA7-CD04DD3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1E75D0-EA0A-4121-BB18-FEF13F2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91B84A-98DA-4B0D-9616-7079DEA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6C4CE3-F09A-4465-B940-548A3D53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D584F8-8790-4968-B5EA-69B9453F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7C7A01-D1B5-49F3-BC8A-D0DA15DE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3CA963-76CA-4BC2-8F03-B8CA198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D58BAF-FCD1-4A53-B79F-6AD55663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A0C342-B5D0-416B-A974-8E5CA01A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383808-EEEB-4FC9-93A4-F3368DF4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4199CE-D2AA-4204-ABAA-591BB4B6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6E4CF-C1E1-4646-A73D-7D66C39F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C7582BE-5D01-4CAD-86B9-C35C9BE9E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3D16BE-DC18-4AEC-B0D0-47C924CB5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AD5668-C6B5-48EA-B498-731F3F5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58F635-16BC-4884-A10B-3DB5085D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4498B6-6393-4774-9F54-CF57C886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A3E9E5-9A6F-493B-B084-57596858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4E38C5-9F1F-49BA-84AD-ADDAC0CE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0EA239-A7BE-4FC3-866B-E891D6B15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C50A61-DE6E-4722-BB17-D505B0013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EBB8AB-7269-4D60-B3B4-9F4875FA8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F6A99-57DD-477F-85A7-AD334C06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61755" cy="2387600"/>
          </a:xfrm>
        </p:spPr>
        <p:txBody>
          <a:bodyPr>
            <a:normAutofit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/>
              <a:t> 7.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Cussor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132E8-4FC6-4EA2-AC5A-D0B83BD90EAE}"/>
              </a:ext>
            </a:extLst>
          </p:cNvPr>
          <p:cNvSpPr txBox="1"/>
          <p:nvPr/>
        </p:nvSpPr>
        <p:spPr>
          <a:xfrm>
            <a:off x="4475110" y="4372163"/>
            <a:ext cx="6291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ambria (Headings)"/>
              </a:rPr>
              <a:t>GV: Lê </a:t>
            </a:r>
            <a:r>
              <a:rPr lang="en-US" sz="2800" dirty="0" err="1">
                <a:solidFill>
                  <a:schemeClr val="tx2"/>
                </a:solidFill>
                <a:latin typeface="Cambria (Headings)"/>
              </a:rPr>
              <a:t>Thị</a:t>
            </a:r>
            <a:r>
              <a:rPr lang="en-US" sz="2800" dirty="0">
                <a:solidFill>
                  <a:schemeClr val="tx2"/>
                </a:solidFill>
                <a:latin typeface="Cambria (Headings)"/>
              </a:rPr>
              <a:t> Minh </a:t>
            </a:r>
            <a:r>
              <a:rPr lang="en-US" sz="2800" dirty="0" err="1">
                <a:solidFill>
                  <a:schemeClr val="tx2"/>
                </a:solidFill>
                <a:latin typeface="Cambria (Headings)"/>
              </a:rPr>
              <a:t>Nguyện</a:t>
            </a:r>
            <a:endParaRPr lang="en-US" sz="2800" dirty="0">
              <a:solidFill>
                <a:schemeClr val="tx2"/>
              </a:solidFill>
              <a:latin typeface="Cambria (Headings)"/>
            </a:endParaRPr>
          </a:p>
          <a:p>
            <a:r>
              <a:rPr lang="en-US" sz="2800" dirty="0">
                <a:solidFill>
                  <a:schemeClr val="tx2"/>
                </a:solidFill>
                <a:latin typeface="Cambria (Headings)"/>
              </a:rPr>
              <a:t>Email: nguyenltm@huflit.edu.vn</a:t>
            </a:r>
          </a:p>
          <a:p>
            <a:endParaRPr lang="en-US" sz="2800" dirty="0">
              <a:solidFill>
                <a:schemeClr val="tx2"/>
              </a:solidFill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928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33DFF-62E3-40E2-A5CA-C018BE9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BDA05B-50A7-452C-8619-C5EC6D39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5FF116-EDE2-42E9-9D72-AA0D4EB2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56F5C5-D367-44A6-A6A8-8C2475C4CDE7}"/>
              </a:ext>
            </a:extLst>
          </p:cNvPr>
          <p:cNvSpPr/>
          <p:nvPr/>
        </p:nvSpPr>
        <p:spPr>
          <a:xfrm>
            <a:off x="1161738" y="2213281"/>
            <a:ext cx="10583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FETCH	[Next | Prior | First | Last |  Absolute n | Relative n ]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FROM		</a:t>
            </a:r>
            <a:r>
              <a:rPr lang="en-US" sz="2800" dirty="0" err="1">
                <a:latin typeface="+mj-lt"/>
              </a:rPr>
              <a:t>Tên_cursor</a:t>
            </a:r>
            <a:endParaRPr lang="en-US" sz="2800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[INTO </a:t>
            </a:r>
            <a:r>
              <a:rPr lang="en-US" sz="2800" dirty="0" err="1">
                <a:latin typeface="+mj-lt"/>
              </a:rPr>
              <a:t>danh_sách_biến</a:t>
            </a:r>
            <a:r>
              <a:rPr lang="en-US" sz="2800" dirty="0">
                <a:latin typeface="+mj-lt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1DA6F4-5D5B-454E-B623-EF561E187246}"/>
              </a:ext>
            </a:extLst>
          </p:cNvPr>
          <p:cNvSpPr txBox="1"/>
          <p:nvPr/>
        </p:nvSpPr>
        <p:spPr>
          <a:xfrm>
            <a:off x="1266669" y="1443686"/>
            <a:ext cx="953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+mj-lt"/>
              </a:rPr>
              <a:t>Dùng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lệnh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Fetch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duyệt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tuần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tự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cursor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như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sau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ABEA77F-9096-4C73-A4DF-C20267FABAD6}"/>
              </a:ext>
            </a:extLst>
          </p:cNvPr>
          <p:cNvSpPr/>
          <p:nvPr/>
        </p:nvSpPr>
        <p:spPr>
          <a:xfrm>
            <a:off x="659567" y="4818961"/>
            <a:ext cx="1155741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i="1" dirty="0" err="1">
                <a:latin typeface="+mj-lt"/>
              </a:rPr>
              <a:t>Trong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đó</a:t>
            </a:r>
            <a:r>
              <a:rPr lang="en-US" sz="2800" i="1" dirty="0">
                <a:latin typeface="+mj-lt"/>
              </a:rPr>
              <a:t>: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+mj-lt"/>
              </a:rPr>
              <a:t>Next, Prior, First, Last: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dùng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để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đọc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dữ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liệu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kế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tiếp</a:t>
            </a:r>
            <a:r>
              <a:rPr lang="en-US" sz="2800" i="1" dirty="0">
                <a:latin typeface="+mj-lt"/>
              </a:rPr>
              <a:t>, </a:t>
            </a:r>
            <a:r>
              <a:rPr lang="en-US" sz="2800" i="1" dirty="0" err="1">
                <a:latin typeface="+mj-lt"/>
              </a:rPr>
              <a:t>trước</a:t>
            </a:r>
            <a:r>
              <a:rPr lang="en-US" sz="2800" i="1" dirty="0">
                <a:latin typeface="+mj-lt"/>
              </a:rPr>
              <a:t>, </a:t>
            </a:r>
            <a:r>
              <a:rPr lang="en-US" sz="2800" i="1" dirty="0" err="1">
                <a:latin typeface="+mj-lt"/>
              </a:rPr>
              <a:t>đầu</a:t>
            </a:r>
            <a:r>
              <a:rPr lang="en-US" sz="2800" i="1" dirty="0">
                <a:latin typeface="+mj-lt"/>
              </a:rPr>
              <a:t>, </a:t>
            </a:r>
            <a:r>
              <a:rPr lang="en-US" sz="2800" i="1" dirty="0" err="1">
                <a:latin typeface="+mj-lt"/>
              </a:rPr>
              <a:t>sau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cùng</a:t>
            </a:r>
            <a:r>
              <a:rPr lang="en-US" sz="2800" i="1" dirty="0">
                <a:latin typeface="+mj-lt"/>
              </a:rPr>
              <a:t>.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31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33DFF-62E3-40E2-A5CA-C018BE9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BDA05B-50A7-452C-8619-C5EC6D39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5FF116-EDE2-42E9-9D72-AA0D4EB2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1DA6F4-5D5B-454E-B623-EF561E187246}"/>
              </a:ext>
            </a:extLst>
          </p:cNvPr>
          <p:cNvSpPr txBox="1"/>
          <p:nvPr/>
        </p:nvSpPr>
        <p:spPr>
          <a:xfrm>
            <a:off x="427220" y="1258866"/>
            <a:ext cx="11579902" cy="634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b="1" i="1" dirty="0"/>
              <a:t>Absolute: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chính</a:t>
            </a:r>
            <a:r>
              <a:rPr lang="en-US" sz="3200" i="1" dirty="0"/>
              <a:t> </a:t>
            </a:r>
            <a:r>
              <a:rPr lang="en-US" sz="3200" i="1" dirty="0" err="1"/>
              <a:t>xác</a:t>
            </a:r>
            <a:r>
              <a:rPr lang="en-US" sz="3200" i="1" dirty="0"/>
              <a:t> </a:t>
            </a:r>
            <a:r>
              <a:rPr lang="en-US" sz="3200" i="1" dirty="0" err="1"/>
              <a:t>thứ</a:t>
            </a:r>
            <a:r>
              <a:rPr lang="en-US" sz="3200" i="1" dirty="0"/>
              <a:t> n </a:t>
            </a:r>
            <a:r>
              <a:rPr lang="en-US" sz="3200" i="1" dirty="0" err="1"/>
              <a:t>trong</a:t>
            </a:r>
            <a:r>
              <a:rPr lang="en-US" sz="3200" i="1" dirty="0"/>
              <a:t> cursor. N&gt;0 </a:t>
            </a:r>
            <a:r>
              <a:rPr lang="en-US" sz="3200" i="1" dirty="0" err="1"/>
              <a:t>chỉ</a:t>
            </a:r>
            <a:r>
              <a:rPr lang="en-US" sz="3200" i="1" dirty="0"/>
              <a:t> </a:t>
            </a:r>
            <a:r>
              <a:rPr lang="en-US" sz="3200" i="1" dirty="0" err="1"/>
              <a:t>định</a:t>
            </a:r>
            <a:r>
              <a:rPr lang="en-US" sz="3200" i="1" dirty="0"/>
              <a:t> </a:t>
            </a:r>
            <a:r>
              <a:rPr lang="en-US" sz="3200" i="1" dirty="0" err="1"/>
              <a:t>việc</a:t>
            </a:r>
            <a:r>
              <a:rPr lang="en-US" sz="3200" i="1" dirty="0"/>
              <a:t> </a:t>
            </a:r>
            <a:r>
              <a:rPr lang="en-US" sz="3200" i="1" dirty="0" err="1"/>
              <a:t>đọc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tại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thứ</a:t>
            </a:r>
            <a:r>
              <a:rPr lang="en-US" sz="3200" i="1" dirty="0"/>
              <a:t> n </a:t>
            </a:r>
            <a:r>
              <a:rPr lang="en-US" sz="3200" i="1" dirty="0" err="1"/>
              <a:t>đếm</a:t>
            </a:r>
            <a:r>
              <a:rPr lang="en-US" sz="3200" i="1" dirty="0"/>
              <a:t> </a:t>
            </a:r>
            <a:r>
              <a:rPr lang="en-US" sz="3200" i="1" dirty="0" err="1"/>
              <a:t>từ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đầu</a:t>
            </a:r>
            <a:r>
              <a:rPr lang="en-US" sz="3200" i="1" dirty="0"/>
              <a:t> </a:t>
            </a:r>
            <a:r>
              <a:rPr lang="en-US" sz="3200" i="1" dirty="0" err="1"/>
              <a:t>tiên</a:t>
            </a:r>
            <a:r>
              <a:rPr lang="en-US" sz="3200" i="1" dirty="0"/>
              <a:t>, n&lt;0 </a:t>
            </a:r>
            <a:r>
              <a:rPr lang="en-US" sz="3200" i="1" dirty="0" err="1"/>
              <a:t>dùng</a:t>
            </a:r>
            <a:r>
              <a:rPr lang="en-US" sz="3200" i="1" dirty="0"/>
              <a:t> </a:t>
            </a:r>
            <a:r>
              <a:rPr lang="en-US" sz="3200" i="1" dirty="0" err="1"/>
              <a:t>chỉ</a:t>
            </a:r>
            <a:r>
              <a:rPr lang="en-US" sz="3200" i="1" dirty="0"/>
              <a:t> </a:t>
            </a:r>
            <a:r>
              <a:rPr lang="en-US" sz="3200" i="1" dirty="0" err="1"/>
              <a:t>định</a:t>
            </a:r>
            <a:r>
              <a:rPr lang="en-US" sz="3200" i="1" dirty="0"/>
              <a:t> </a:t>
            </a:r>
            <a:r>
              <a:rPr lang="en-US" sz="3200" i="1" dirty="0" err="1"/>
              <a:t>việc</a:t>
            </a:r>
            <a:r>
              <a:rPr lang="en-US" sz="3200" i="1" dirty="0"/>
              <a:t> </a:t>
            </a:r>
            <a:r>
              <a:rPr lang="en-US" sz="3200" i="1" dirty="0" err="1"/>
              <a:t>đọc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tại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thứ</a:t>
            </a:r>
            <a:r>
              <a:rPr lang="en-US" sz="3200" i="1" dirty="0"/>
              <a:t> n </a:t>
            </a:r>
            <a:r>
              <a:rPr lang="en-US" sz="3200" i="1" dirty="0" err="1"/>
              <a:t>được</a:t>
            </a:r>
            <a:r>
              <a:rPr lang="en-US" sz="3200" i="1" dirty="0"/>
              <a:t> </a:t>
            </a:r>
            <a:r>
              <a:rPr lang="en-US" sz="3200" i="1" dirty="0" err="1"/>
              <a:t>đếm</a:t>
            </a:r>
            <a:r>
              <a:rPr lang="en-US" sz="3200" i="1" dirty="0"/>
              <a:t> </a:t>
            </a:r>
            <a:r>
              <a:rPr lang="en-US" sz="3200" i="1" dirty="0" err="1"/>
              <a:t>ngược</a:t>
            </a:r>
            <a:r>
              <a:rPr lang="en-US" sz="3200" i="1" dirty="0"/>
              <a:t> </a:t>
            </a:r>
            <a:r>
              <a:rPr lang="en-US" sz="3200" i="1" dirty="0" err="1"/>
              <a:t>từ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cuối</a:t>
            </a:r>
            <a:r>
              <a:rPr lang="en-US" sz="3200" i="1" dirty="0"/>
              <a:t> </a:t>
            </a:r>
            <a:r>
              <a:rPr lang="en-US" sz="3200" i="1" dirty="0" err="1"/>
              <a:t>trở</a:t>
            </a:r>
            <a:r>
              <a:rPr lang="en-US" sz="3200" i="1" dirty="0"/>
              <a:t> </a:t>
            </a:r>
            <a:r>
              <a:rPr lang="en-US" sz="3200" i="1" dirty="0" err="1"/>
              <a:t>lên</a:t>
            </a:r>
            <a:r>
              <a:rPr lang="en-US" sz="3200" i="1" dirty="0"/>
              <a:t>.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b="1" i="1" dirty="0"/>
              <a:t>Relative:</a:t>
            </a:r>
            <a:r>
              <a:rPr lang="en-US" sz="3200" i="1" dirty="0"/>
              <a:t>  </a:t>
            </a:r>
            <a:r>
              <a:rPr lang="en-US" sz="3200" i="1" dirty="0" err="1"/>
              <a:t>dùng</a:t>
            </a:r>
            <a:r>
              <a:rPr lang="en-US" sz="3200" i="1" dirty="0"/>
              <a:t> </a:t>
            </a:r>
            <a:r>
              <a:rPr lang="en-US" sz="3200" i="1" dirty="0" err="1"/>
              <a:t>chỉ</a:t>
            </a:r>
            <a:r>
              <a:rPr lang="en-US" sz="3200" i="1" dirty="0"/>
              <a:t> </a:t>
            </a:r>
            <a:r>
              <a:rPr lang="en-US" sz="3200" i="1" dirty="0" err="1"/>
              <a:t>định</a:t>
            </a:r>
            <a:r>
              <a:rPr lang="en-US" sz="3200" i="1" dirty="0"/>
              <a:t> </a:t>
            </a:r>
            <a:r>
              <a:rPr lang="en-US" sz="3200" i="1" dirty="0" err="1"/>
              <a:t>việc</a:t>
            </a:r>
            <a:r>
              <a:rPr lang="en-US" sz="3200" i="1" dirty="0"/>
              <a:t> </a:t>
            </a:r>
            <a:r>
              <a:rPr lang="en-US" sz="3200" i="1" dirty="0" err="1"/>
              <a:t>đọc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tại</a:t>
            </a:r>
            <a:r>
              <a:rPr lang="en-US" sz="3200" i="1" dirty="0"/>
              <a:t> </a:t>
            </a:r>
            <a:r>
              <a:rPr lang="en-US" sz="3200" i="1" dirty="0" err="1"/>
              <a:t>một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tương</a:t>
            </a:r>
            <a:r>
              <a:rPr lang="en-US" sz="3200" i="1" dirty="0"/>
              <a:t> </a:t>
            </a:r>
            <a:r>
              <a:rPr lang="en-US" sz="3200" i="1" dirty="0" err="1"/>
              <a:t>đối</a:t>
            </a:r>
            <a:r>
              <a:rPr lang="en-US" sz="3200" i="1" dirty="0"/>
              <a:t> so </a:t>
            </a:r>
            <a:r>
              <a:rPr lang="en-US" sz="3200" i="1" dirty="0" err="1"/>
              <a:t>với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hiện</a:t>
            </a:r>
            <a:r>
              <a:rPr lang="en-US" sz="3200" i="1" dirty="0"/>
              <a:t> </a:t>
            </a:r>
            <a:r>
              <a:rPr lang="en-US" sz="3200" i="1" dirty="0" err="1"/>
              <a:t>hành</a:t>
            </a:r>
            <a:r>
              <a:rPr lang="en-US" sz="3200" i="1" dirty="0"/>
              <a:t>. N </a:t>
            </a:r>
            <a:r>
              <a:rPr lang="en-US" sz="3200" i="1" dirty="0" err="1"/>
              <a:t>là</a:t>
            </a:r>
            <a:r>
              <a:rPr lang="en-US" sz="3200" i="1" dirty="0"/>
              <a:t> </a:t>
            </a:r>
            <a:r>
              <a:rPr lang="en-US" sz="3200" i="1" dirty="0" err="1"/>
              <a:t>một</a:t>
            </a:r>
            <a:r>
              <a:rPr lang="en-US" sz="3200" i="1" dirty="0"/>
              <a:t> </a:t>
            </a:r>
            <a:r>
              <a:rPr lang="en-US" sz="3200" i="1" dirty="0" err="1"/>
              <a:t>số</a:t>
            </a:r>
            <a:r>
              <a:rPr lang="en-US" sz="3200" i="1" dirty="0"/>
              <a:t> </a:t>
            </a:r>
            <a:r>
              <a:rPr lang="en-US" sz="3200" i="1" dirty="0" err="1"/>
              <a:t>nguyên</a:t>
            </a:r>
            <a:r>
              <a:rPr lang="en-US" sz="3200" i="1" dirty="0"/>
              <a:t> </a:t>
            </a:r>
            <a:r>
              <a:rPr lang="en-US" sz="3200" i="1" dirty="0" err="1"/>
              <a:t>có</a:t>
            </a:r>
            <a:r>
              <a:rPr lang="en-US" sz="3200" i="1" dirty="0"/>
              <a:t> </a:t>
            </a:r>
            <a:r>
              <a:rPr lang="en-US" sz="3200" i="1" dirty="0" err="1"/>
              <a:t>thể</a:t>
            </a:r>
            <a:r>
              <a:rPr lang="en-US" sz="3200" i="1" dirty="0"/>
              <a:t> </a:t>
            </a:r>
            <a:r>
              <a:rPr lang="en-US" sz="3200" i="1" dirty="0" err="1"/>
              <a:t>dương</a:t>
            </a:r>
            <a:r>
              <a:rPr lang="en-US" sz="3200" i="1" dirty="0"/>
              <a:t> </a:t>
            </a:r>
            <a:r>
              <a:rPr lang="en-US" sz="3200" i="1" dirty="0" err="1"/>
              <a:t>có</a:t>
            </a:r>
            <a:r>
              <a:rPr lang="en-US" sz="3200" i="1" dirty="0"/>
              <a:t> </a:t>
            </a:r>
            <a:r>
              <a:rPr lang="en-US" sz="3200" i="1" dirty="0" err="1"/>
              <a:t>thể</a:t>
            </a:r>
            <a:r>
              <a:rPr lang="en-US" sz="3200" i="1" dirty="0"/>
              <a:t> </a:t>
            </a:r>
            <a:r>
              <a:rPr lang="en-US" sz="3200" i="1" dirty="0" err="1"/>
              <a:t>âm</a:t>
            </a:r>
            <a:r>
              <a:rPr lang="en-US" sz="3200" i="1" dirty="0"/>
              <a:t> </a:t>
            </a:r>
            <a:r>
              <a:rPr lang="en-US" sz="3200" i="1" dirty="0" err="1"/>
              <a:t>để</a:t>
            </a:r>
            <a:r>
              <a:rPr lang="en-US" sz="3200" i="1" dirty="0"/>
              <a:t> </a:t>
            </a:r>
            <a:r>
              <a:rPr lang="en-US" sz="3200" i="1" dirty="0" err="1"/>
              <a:t>chỉ</a:t>
            </a:r>
            <a:r>
              <a:rPr lang="en-US" sz="3200" i="1" dirty="0"/>
              <a:t> </a:t>
            </a:r>
            <a:r>
              <a:rPr lang="en-US" sz="3200" i="1" dirty="0" err="1"/>
              <a:t>định</a:t>
            </a:r>
            <a:r>
              <a:rPr lang="en-US" sz="3200" i="1" dirty="0"/>
              <a:t> </a:t>
            </a:r>
            <a:r>
              <a:rPr lang="en-US" sz="3200" i="1" dirty="0" err="1"/>
              <a:t>theo</a:t>
            </a:r>
            <a:r>
              <a:rPr lang="en-US" sz="3200" i="1" dirty="0"/>
              <a:t> </a:t>
            </a:r>
            <a:r>
              <a:rPr lang="en-US" sz="3200" i="1" dirty="0" err="1"/>
              <a:t>chiều</a:t>
            </a:r>
            <a:r>
              <a:rPr lang="en-US" sz="3200" i="1" dirty="0"/>
              <a:t> </a:t>
            </a:r>
            <a:r>
              <a:rPr lang="en-US" sz="3200" i="1" dirty="0" err="1"/>
              <a:t>tới</a:t>
            </a:r>
            <a:r>
              <a:rPr lang="en-US" sz="3200" i="1" dirty="0"/>
              <a:t> </a:t>
            </a:r>
            <a:r>
              <a:rPr lang="en-US" sz="3200" i="1" dirty="0" err="1"/>
              <a:t>hoặc</a:t>
            </a:r>
            <a:r>
              <a:rPr lang="en-US" sz="3200" i="1" dirty="0"/>
              <a:t> </a:t>
            </a:r>
            <a:r>
              <a:rPr lang="en-US" sz="3200" i="1" dirty="0" err="1"/>
              <a:t>lui</a:t>
            </a:r>
            <a:r>
              <a:rPr lang="en-US" sz="3200" i="1" dirty="0"/>
              <a:t> so </a:t>
            </a:r>
            <a:r>
              <a:rPr lang="en-US" sz="3200" i="1" dirty="0" err="1"/>
              <a:t>với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hiện</a:t>
            </a:r>
            <a:r>
              <a:rPr lang="en-US" sz="3200" i="1" dirty="0"/>
              <a:t> </a:t>
            </a:r>
            <a:r>
              <a:rPr lang="en-US" sz="3200" i="1" dirty="0" err="1"/>
              <a:t>hành</a:t>
            </a:r>
            <a:r>
              <a:rPr lang="en-US" sz="3200" i="1" dirty="0"/>
              <a:t>.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3200" i="1" dirty="0"/>
          </a:p>
          <a:p>
            <a:r>
              <a:rPr lang="en-US" sz="3200" dirty="0">
                <a:solidFill>
                  <a:srgbClr val="C00000"/>
                </a:solidFill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2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33DFF-62E3-40E2-A5CA-C018BE9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BDA05B-50A7-452C-8619-C5EC6D39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5FF116-EDE2-42E9-9D72-AA0D4EB2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Image result for cursor trong sql server">
            <a:extLst>
              <a:ext uri="{FF2B5EF4-FFF2-40B4-BE49-F238E27FC236}">
                <a16:creationId xmlns:a16="http://schemas.microsoft.com/office/drawing/2014/main" xmlns="" id="{2F3AC365-ADB3-4873-AE85-6A304514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07" y="1296340"/>
            <a:ext cx="7367667" cy="4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B201F-D139-4257-B209-0E6EFA7B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mtClean="0">
                <a:latin typeface="+mj-lt"/>
              </a:rPr>
              <a:t>B1. Định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cursor.</a:t>
            </a:r>
          </a:p>
          <a:p>
            <a:pPr marL="465138" indent="-465138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mtClean="0">
                <a:latin typeface="+mj-lt"/>
              </a:rPr>
              <a:t>B2. Sử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lệnh</a:t>
            </a:r>
            <a:r>
              <a:rPr lang="en-US" dirty="0">
                <a:latin typeface="+mj-lt"/>
              </a:rPr>
              <a:t> OPEN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mở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cursor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trước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r>
              <a:rPr lang="en-US" dirty="0">
                <a:latin typeface="+mj-lt"/>
              </a:rPr>
              <a:t>.</a:t>
            </a:r>
          </a:p>
          <a:p>
            <a:pPr marL="465138" indent="-465138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mtClean="0">
                <a:latin typeface="+mj-lt"/>
              </a:rPr>
              <a:t>B3. </a:t>
            </a:r>
            <a:r>
              <a:rPr lang="en-US" smtClean="0">
                <a:latin typeface="+mj-lt"/>
              </a:rPr>
              <a:t>Đọc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cursor.</a:t>
            </a:r>
          </a:p>
          <a:p>
            <a:pPr marL="465138" indent="-465138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mtClean="0">
                <a:latin typeface="+mj-lt"/>
              </a:rPr>
              <a:t>B4. Đóng </a:t>
            </a:r>
            <a:r>
              <a:rPr lang="en-US" dirty="0">
                <a:latin typeface="+mj-lt"/>
              </a:rPr>
              <a:t>cursor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lệnh</a:t>
            </a:r>
            <a:r>
              <a:rPr lang="en-US" dirty="0">
                <a:latin typeface="+mj-lt"/>
              </a:rPr>
              <a:t> CLOSE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DEALLOCATE.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55EF37-D38D-4E9E-A9C5-9FF829A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55EF37-D38D-4E9E-A9C5-9FF829A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4C32FBD2-26E8-4190-B54F-89BC3D16AC8A}"/>
              </a:ext>
            </a:extLst>
          </p:cNvPr>
          <p:cNvSpPr txBox="1">
            <a:spLocks/>
          </p:cNvSpPr>
          <p:nvPr/>
        </p:nvSpPr>
        <p:spPr>
          <a:xfrm>
            <a:off x="695790" y="1239185"/>
            <a:ext cx="11453734" cy="5251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i="1" dirty="0" err="1">
                <a:latin typeface="+mj-lt"/>
              </a:rPr>
              <a:t>Ví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dụ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Định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nghĩa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biến</a:t>
            </a:r>
            <a:r>
              <a:rPr lang="en-US" sz="3200" dirty="0">
                <a:latin typeface="+mj-lt"/>
              </a:rPr>
              <a:t> cursor </a:t>
            </a:r>
            <a:r>
              <a:rPr lang="en-US" sz="3200" dirty="0" err="1">
                <a:latin typeface="+mj-lt"/>
              </a:rPr>
              <a:t>chứa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toàn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bộ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dòng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dữ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liệu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bảng</a:t>
            </a:r>
            <a:r>
              <a:rPr lang="en-US" sz="3200" dirty="0">
                <a:latin typeface="+mj-lt"/>
              </a:rPr>
              <a:t> MH,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dữ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liệu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cursor </a:t>
            </a:r>
            <a:r>
              <a:rPr lang="en-US" sz="3200" dirty="0" err="1">
                <a:latin typeface="+mj-lt"/>
              </a:rPr>
              <a:t>chỉ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được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phép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đọc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việc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đọc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dữ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liệu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cursor </a:t>
            </a:r>
            <a:r>
              <a:rPr lang="en-US" sz="3200" dirty="0" err="1">
                <a:latin typeface="+mj-lt"/>
              </a:rPr>
              <a:t>chỉ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theo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chiều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tới</a:t>
            </a:r>
            <a:r>
              <a:rPr lang="en-US" sz="3200" dirty="0">
                <a:latin typeface="+mj-lt"/>
              </a:rPr>
              <a:t>.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3200" dirty="0">
              <a:latin typeface="+mj-lt"/>
            </a:endParaRPr>
          </a:p>
          <a:p>
            <a:pPr marL="922338" lvl="1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Declare 	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C_MH 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cursor</a:t>
            </a:r>
            <a:r>
              <a:rPr lang="en-US" sz="3200" dirty="0">
                <a:latin typeface="+mj-lt"/>
              </a:rPr>
              <a:t> </a:t>
            </a:r>
          </a:p>
          <a:p>
            <a:pPr marL="922338" lvl="1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 err="1">
                <a:latin typeface="+mj-lt"/>
              </a:rPr>
              <a:t>Forward_only</a:t>
            </a:r>
            <a:r>
              <a:rPr lang="en-US" sz="3200" dirty="0">
                <a:latin typeface="+mj-lt"/>
              </a:rPr>
              <a:t> static</a:t>
            </a:r>
          </a:p>
          <a:p>
            <a:pPr marL="922338" lvl="1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 err="1">
                <a:latin typeface="+mj-lt"/>
              </a:rPr>
              <a:t>Read_only</a:t>
            </a:r>
            <a:endParaRPr lang="en-US" sz="3200" dirty="0">
              <a:latin typeface="+mj-lt"/>
            </a:endParaRPr>
          </a:p>
          <a:p>
            <a:pPr marL="922338" lvl="1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For select * From MH</a:t>
            </a:r>
          </a:p>
        </p:txBody>
      </p:sp>
    </p:spTree>
    <p:extLst>
      <p:ext uri="{BB962C8B-B14F-4D97-AF65-F5344CB8AC3E}">
        <p14:creationId xmlns:p14="http://schemas.microsoft.com/office/powerpoint/2010/main" val="168558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55EF37-D38D-4E9E-A9C5-9FF829A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5E09BB41-2E21-4983-9017-345464BA8EE9}"/>
              </a:ext>
            </a:extLst>
          </p:cNvPr>
          <p:cNvSpPr txBox="1">
            <a:spLocks/>
          </p:cNvSpPr>
          <p:nvPr/>
        </p:nvSpPr>
        <p:spPr>
          <a:xfrm>
            <a:off x="838200" y="1258866"/>
            <a:ext cx="10290748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000" dirty="0" err="1">
                <a:latin typeface="+mj-lt"/>
              </a:rPr>
              <a:t>Mở</a:t>
            </a:r>
            <a:r>
              <a:rPr lang="en-US" sz="3000" dirty="0">
                <a:latin typeface="+mj-lt"/>
              </a:rPr>
              <a:t> Cursor 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dirty="0">
                <a:latin typeface="+mj-lt"/>
              </a:rPr>
              <a:t>		OPEN		</a:t>
            </a:r>
            <a:r>
              <a:rPr lang="en-US" sz="3000" dirty="0" err="1">
                <a:latin typeface="+mj-lt"/>
              </a:rPr>
              <a:t>Tên_cursor</a:t>
            </a:r>
            <a:endParaRPr lang="en-US" sz="3000" i="1" dirty="0">
              <a:latin typeface="+mj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72B8ADC7-A3AC-461B-8E48-D156F62229C1}"/>
              </a:ext>
            </a:extLst>
          </p:cNvPr>
          <p:cNvSpPr txBox="1">
            <a:spLocks/>
          </p:cNvSpPr>
          <p:nvPr/>
        </p:nvSpPr>
        <p:spPr>
          <a:xfrm>
            <a:off x="914399" y="3297836"/>
            <a:ext cx="10987791" cy="272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000" i="1" dirty="0" err="1">
                <a:latin typeface="+mj-lt"/>
              </a:rPr>
              <a:t>Ví</a:t>
            </a:r>
            <a:r>
              <a:rPr lang="en-US" sz="3000" i="1" dirty="0">
                <a:latin typeface="+mj-lt"/>
              </a:rPr>
              <a:t> </a:t>
            </a:r>
            <a:r>
              <a:rPr lang="en-US" sz="3000" i="1" dirty="0" err="1">
                <a:latin typeface="+mj-lt"/>
              </a:rPr>
              <a:t>dụ</a:t>
            </a:r>
            <a:r>
              <a:rPr lang="en-US" sz="3000" dirty="0">
                <a:latin typeface="+mj-lt"/>
              </a:rPr>
              <a:t>: </a:t>
            </a:r>
            <a:r>
              <a:rPr lang="en-US" sz="3000" dirty="0" err="1">
                <a:latin typeface="+mj-lt"/>
              </a:rPr>
              <a:t>Mở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các</a:t>
            </a:r>
            <a:r>
              <a:rPr lang="en-US" sz="3000" dirty="0">
                <a:latin typeface="+mj-lt"/>
              </a:rPr>
              <a:t> cursor </a:t>
            </a:r>
            <a:r>
              <a:rPr lang="en-US" sz="3000" dirty="0" err="1">
                <a:latin typeface="+mj-lt"/>
              </a:rPr>
              <a:t>đã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định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nghĩa</a:t>
            </a:r>
            <a:r>
              <a:rPr lang="en-US" sz="3000" dirty="0">
                <a:latin typeface="+mj-lt"/>
              </a:rPr>
              <a:t> ở </a:t>
            </a:r>
            <a:r>
              <a:rPr lang="en-US" sz="3000" dirty="0" err="1">
                <a:latin typeface="+mj-lt"/>
              </a:rPr>
              <a:t>ví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dụ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trên</a:t>
            </a:r>
            <a:r>
              <a:rPr lang="en-US" sz="3000" dirty="0">
                <a:latin typeface="+mj-lt"/>
              </a:rPr>
              <a:t>. 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dirty="0">
                <a:latin typeface="+mj-lt"/>
              </a:rPr>
              <a:t>		OPEN 	</a:t>
            </a:r>
            <a:r>
              <a:rPr lang="en-US" sz="3000" dirty="0">
                <a:solidFill>
                  <a:srgbClr val="0070C0"/>
                </a:solidFill>
                <a:latin typeface="+mj-lt"/>
              </a:rPr>
              <a:t>C_MH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6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55EF37-D38D-4E9E-A9C5-9FF829A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E7DFF771-F244-424A-9A39-B6264D5918E6}"/>
              </a:ext>
            </a:extLst>
          </p:cNvPr>
          <p:cNvSpPr txBox="1">
            <a:spLocks/>
          </p:cNvSpPr>
          <p:nvPr/>
        </p:nvSpPr>
        <p:spPr>
          <a:xfrm>
            <a:off x="914399" y="1447800"/>
            <a:ext cx="975859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Đọc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dữ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và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xử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lý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dữ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liệu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trong</a:t>
            </a:r>
            <a:r>
              <a:rPr lang="en-US" b="1" i="1" dirty="0">
                <a:latin typeface="+mj-lt"/>
              </a:rPr>
              <a:t> con </a:t>
            </a:r>
            <a:r>
              <a:rPr lang="en-US" b="1" i="1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FETCH NEXT  FROM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C_MH 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WHILE @@FETCH_STATUS = 0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BEGIN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i="1" dirty="0">
                <a:latin typeface="+mj-lt"/>
              </a:rPr>
              <a:t>	-- </a:t>
            </a:r>
            <a:r>
              <a:rPr lang="en-US" i="1" dirty="0" err="1">
                <a:latin typeface="+mj-lt"/>
              </a:rPr>
              <a:t>Đọc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tiếp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dòng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kế</a:t>
            </a:r>
            <a:endParaRPr lang="en-US" i="1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	FETCH NEXT  FROM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C_MH 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2388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55EF37-D38D-4E9E-A9C5-9FF829A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E7DFF771-F244-424A-9A39-B6264D5918E6}"/>
              </a:ext>
            </a:extLst>
          </p:cNvPr>
          <p:cNvSpPr txBox="1">
            <a:spLocks/>
          </p:cNvSpPr>
          <p:nvPr/>
        </p:nvSpPr>
        <p:spPr>
          <a:xfrm>
            <a:off x="1520531" y="4776495"/>
            <a:ext cx="9758597" cy="146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i="1" dirty="0" err="1">
                <a:latin typeface="+mj-lt"/>
              </a:rPr>
              <a:t>Ví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dụ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Đóng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r>
              <a:rPr lang="en-US" dirty="0">
                <a:latin typeface="+mj-lt"/>
              </a:rPr>
              <a:t> 	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CLOSE		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C_MH 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DEALLOCATE	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C_MH </a:t>
            </a:r>
            <a:endParaRPr lang="en-US" dirty="0">
              <a:latin typeface="+mj-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DCD319A-C32F-473B-9D72-199CBA6172C8}"/>
              </a:ext>
            </a:extLst>
          </p:cNvPr>
          <p:cNvSpPr txBox="1">
            <a:spLocks/>
          </p:cNvSpPr>
          <p:nvPr/>
        </p:nvSpPr>
        <p:spPr>
          <a:xfrm>
            <a:off x="1224172" y="1191515"/>
            <a:ext cx="10812930" cy="358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Đóng</a:t>
            </a:r>
            <a:r>
              <a:rPr lang="en-US" b="1" dirty="0">
                <a:latin typeface="+mj-lt"/>
              </a:rPr>
              <a:t> cursor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dirty="0">
                <a:latin typeface="+mj-lt"/>
              </a:rPr>
              <a:t>CLOSE  	</a:t>
            </a:r>
            <a:r>
              <a:rPr lang="en-US" dirty="0" err="1">
                <a:latin typeface="+mj-lt"/>
              </a:rPr>
              <a:t>Tên_cursor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DEALLOCATE  	</a:t>
            </a:r>
            <a:r>
              <a:rPr lang="en-US" dirty="0" err="1">
                <a:latin typeface="+mj-lt"/>
              </a:rPr>
              <a:t>Tên_cursor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err="1">
                <a:latin typeface="+mj-lt"/>
              </a:rPr>
              <a:t>Trong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đó</a:t>
            </a:r>
            <a:endParaRPr lang="en-US" sz="2400" b="1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CLOSE </a:t>
            </a:r>
            <a:r>
              <a:rPr lang="en-US" sz="2400" dirty="0" err="1">
                <a:latin typeface="+mj-lt"/>
              </a:rPr>
              <a:t>giải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phóng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dòng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dữ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liệu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chiếu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trong</a:t>
            </a:r>
            <a:r>
              <a:rPr lang="en-US" sz="2400" dirty="0">
                <a:latin typeface="+mj-lt"/>
              </a:rPr>
              <a:t> cursor.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 err="1">
                <a:latin typeface="+mj-lt"/>
              </a:rPr>
              <a:t>Lệnh</a:t>
            </a:r>
            <a:r>
              <a:rPr lang="en-US" sz="2400" dirty="0">
                <a:latin typeface="+mj-lt"/>
              </a:rPr>
              <a:t> DEALLOCATE </a:t>
            </a:r>
            <a:r>
              <a:rPr lang="en-US" sz="2400" dirty="0" err="1">
                <a:latin typeface="+mj-lt"/>
              </a:rPr>
              <a:t>giải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phóng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thật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sự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biến</a:t>
            </a:r>
            <a:r>
              <a:rPr lang="en-US" sz="2400" dirty="0">
                <a:latin typeface="+mj-lt"/>
              </a:rPr>
              <a:t> cursor </a:t>
            </a:r>
            <a:r>
              <a:rPr lang="en-US" sz="2400" dirty="0" err="1">
                <a:latin typeface="+mj-lt"/>
              </a:rPr>
              <a:t>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khỏi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bộ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nhớ</a:t>
            </a:r>
            <a:r>
              <a:rPr lang="en-US" sz="2400" dirty="0">
                <a:latin typeface="+mj-lt"/>
              </a:rPr>
              <a:t> 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63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2862F-B991-4441-A11E-809D389F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CDB23-75E0-470E-8A20-F23BD51E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Cho </a:t>
            </a:r>
            <a:r>
              <a:rPr lang="en-US" dirty="0" err="1">
                <a:latin typeface="+mj-lt"/>
              </a:rPr>
              <a:t>lược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đồ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MAT_HG (</a:t>
            </a:r>
            <a:r>
              <a:rPr lang="en-US" u="sng" dirty="0" err="1">
                <a:latin typeface="+mj-lt"/>
              </a:rPr>
              <a:t>MaMH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TenMH</a:t>
            </a:r>
            <a:r>
              <a:rPr lang="en-US" dirty="0">
                <a:latin typeface="+mj-lt"/>
              </a:rPr>
              <a:t>, DVT, </a:t>
            </a:r>
            <a:r>
              <a:rPr lang="en-US" dirty="0" err="1">
                <a:latin typeface="+mj-lt"/>
              </a:rPr>
              <a:t>MaNCC</a:t>
            </a:r>
            <a:r>
              <a:rPr lang="en-US" dirty="0">
                <a:latin typeface="+mj-lt"/>
              </a:rPr>
              <a:t>)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err="1">
                <a:latin typeface="+mj-lt"/>
              </a:rPr>
              <a:t>PNhap</a:t>
            </a:r>
            <a:r>
              <a:rPr lang="en-US" dirty="0">
                <a:latin typeface="+mj-lt"/>
              </a:rPr>
              <a:t> (</a:t>
            </a:r>
            <a:r>
              <a:rPr lang="en-US" u="sng" dirty="0" err="1">
                <a:latin typeface="+mj-lt"/>
              </a:rPr>
              <a:t>MaPN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NgayNhap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ThanhTien</a:t>
            </a:r>
            <a:r>
              <a:rPr lang="en-US" dirty="0">
                <a:latin typeface="+mj-lt"/>
              </a:rPr>
              <a:t>)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err="1">
                <a:latin typeface="+mj-lt"/>
              </a:rPr>
              <a:t>CTPNhap</a:t>
            </a:r>
            <a:r>
              <a:rPr lang="en-US" dirty="0">
                <a:latin typeface="+mj-lt"/>
              </a:rPr>
              <a:t> (</a:t>
            </a:r>
            <a:r>
              <a:rPr lang="en-US" u="sng" dirty="0" err="1">
                <a:latin typeface="+mj-lt"/>
              </a:rPr>
              <a:t>MaMH</a:t>
            </a:r>
            <a:r>
              <a:rPr lang="en-US" u="sng" dirty="0">
                <a:latin typeface="+mj-lt"/>
              </a:rPr>
              <a:t>, </a:t>
            </a:r>
            <a:r>
              <a:rPr lang="en-US" u="sng" dirty="0" err="1">
                <a:latin typeface="+mj-lt"/>
              </a:rPr>
              <a:t>MaPN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SLNhap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DonGia</a:t>
            </a:r>
            <a:r>
              <a:rPr lang="en-US" dirty="0">
                <a:latin typeface="+mj-lt"/>
              </a:rPr>
              <a:t>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B1BA2-B8D1-4768-A4A2-F098E7CD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4B39-4195-49B4-A603-469DFA3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2862F-B991-4441-A11E-809D389F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CDB23-75E0-470E-8A20-F23BD51E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0"/>
            <a:ext cx="10515600" cy="1382947"/>
          </a:xfrm>
        </p:spPr>
        <p:txBody>
          <a:bodyPr>
            <a:normAutofit fontScale="92500" lnSpcReduction="10000"/>
          </a:bodyPr>
          <a:lstStyle/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US" i="1" dirty="0" err="1">
                <a:solidFill>
                  <a:srgbClr val="C00000"/>
                </a:solidFill>
                <a:latin typeface="+mj-lt"/>
              </a:rPr>
              <a:t>Ví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+mj-lt"/>
              </a:rPr>
              <a:t>dụ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 1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: </a:t>
            </a:r>
            <a:r>
              <a:rPr lang="en-US" dirty="0" err="1">
                <a:latin typeface="+mj-lt"/>
              </a:rPr>
              <a:t>Đọc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cursor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MAT_HANG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Tivi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B1BA2-B8D1-4768-A4A2-F098E7CD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4B39-4195-49B4-A603-469DFA3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0077972A-91CC-4F15-879C-46C7F3482D9A}"/>
              </a:ext>
            </a:extLst>
          </p:cNvPr>
          <p:cNvSpPr txBox="1">
            <a:spLocks/>
          </p:cNvSpPr>
          <p:nvPr/>
        </p:nvSpPr>
        <p:spPr>
          <a:xfrm>
            <a:off x="1374913" y="2812781"/>
            <a:ext cx="9978887" cy="3753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Khai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báo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biến</a:t>
            </a:r>
            <a:r>
              <a:rPr lang="en-US" b="1" i="1" dirty="0">
                <a:latin typeface="+mj-lt"/>
              </a:rPr>
              <a:t> 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declare	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cr_MatHang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  cursor	keyset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FOR	SELECT  *  FROM	MAT_HANG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	WHERE	</a:t>
            </a:r>
            <a:r>
              <a:rPr lang="en-US" dirty="0" err="1">
                <a:latin typeface="+mj-lt"/>
              </a:rPr>
              <a:t>MaMH</a:t>
            </a:r>
            <a:r>
              <a:rPr lang="en-US" dirty="0">
                <a:latin typeface="+mj-lt"/>
              </a:rPr>
              <a:t> like ‘TV%’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	ORDER BY 	</a:t>
            </a:r>
            <a:r>
              <a:rPr lang="en-US" dirty="0" err="1">
                <a:latin typeface="+mj-lt"/>
              </a:rPr>
              <a:t>MaMH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Mở</a:t>
            </a:r>
            <a:r>
              <a:rPr lang="en-US" b="1" i="1" dirty="0">
                <a:latin typeface="+mj-lt"/>
              </a:rPr>
              <a:t> 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OPEN		</a:t>
            </a:r>
            <a:r>
              <a:rPr lang="en-US" dirty="0" err="1">
                <a:latin typeface="+mj-lt"/>
              </a:rPr>
              <a:t>cr_MatHang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963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6B0A7-9979-4703-8602-234EC595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2112CE-BE04-4CB6-993B-8A9BD051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1398978"/>
            <a:ext cx="11594691" cy="451512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Tại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Khái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niệm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Cách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Nhận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xét</a:t>
            </a:r>
            <a:r>
              <a:rPr lang="en-US" dirty="0">
                <a:latin typeface="+mj-lt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store procedure</a:t>
            </a:r>
            <a:endParaRPr lang="en-US" sz="6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041F4D-4054-4013-9DDF-245AF52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603F48-7541-464F-8549-E7AEFE3F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6A8FD-D98D-43F5-A499-C4B985E3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6BA59D-4935-40E8-8339-3A2AA82E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2D7C8A-DCF1-49F3-867E-F453F1FF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F32A331C-7C21-4F35-9E8B-580D949FF50D}"/>
              </a:ext>
            </a:extLst>
          </p:cNvPr>
          <p:cNvSpPr txBox="1">
            <a:spLocks/>
          </p:cNvSpPr>
          <p:nvPr/>
        </p:nvSpPr>
        <p:spPr>
          <a:xfrm>
            <a:off x="838200" y="1336482"/>
            <a:ext cx="10428798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Đọc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dữ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liệu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FETCH NEXT  FROM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cr_MatHang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WHILE @@FETCH_STATUS = 0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BEGIN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i="1" dirty="0">
                <a:latin typeface="+mj-lt"/>
              </a:rPr>
              <a:t>	-- </a:t>
            </a:r>
            <a:r>
              <a:rPr lang="en-US" i="1" dirty="0" err="1">
                <a:latin typeface="+mj-lt"/>
              </a:rPr>
              <a:t>Đọc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tiếp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dòng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kế</a:t>
            </a:r>
            <a:endParaRPr lang="en-US" i="1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	FETCH NEXT  FROM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cur_MatHang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END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Đóng</a:t>
            </a:r>
            <a:r>
              <a:rPr lang="en-US" b="1" i="1" dirty="0">
                <a:latin typeface="+mj-lt"/>
              </a:rPr>
              <a:t> 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CLOSE		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cr_MatHang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DEALLOCATE 	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cr_MatHang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848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4C0E1-9AEC-49CE-A4DF-242C5D8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55C51E-FEEE-47A9-BC3D-B636ABE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B93C45-62C9-4B50-A1FE-4373222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2554982-9B37-46AA-B67A-4EA71186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0"/>
            <a:ext cx="10913828" cy="4832613"/>
          </a:xfrm>
        </p:spPr>
        <p:txBody>
          <a:bodyPr>
            <a:normAutofit/>
          </a:bodyPr>
          <a:lstStyle/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i="1" dirty="0" err="1">
                <a:solidFill>
                  <a:srgbClr val="C00000"/>
                </a:solidFill>
                <a:latin typeface="+mj-lt"/>
              </a:rPr>
              <a:t>Ví</a:t>
            </a:r>
            <a:r>
              <a:rPr lang="en-US" sz="2800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+mj-lt"/>
              </a:rPr>
              <a:t>dụ</a:t>
            </a:r>
            <a:r>
              <a:rPr lang="en-US" sz="2800" i="1" dirty="0">
                <a:solidFill>
                  <a:srgbClr val="C00000"/>
                </a:solidFill>
                <a:latin typeface="+mj-lt"/>
              </a:rPr>
              <a:t> 2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: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dữ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liệu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ThanhTien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bảng</a:t>
            </a:r>
            <a:r>
              <a:rPr lang="en-US" sz="2800" dirty="0">
                <a:latin typeface="+mj-lt"/>
              </a:rPr>
              <a:t> PNHAP </a:t>
            </a:r>
            <a:r>
              <a:rPr lang="en-US" sz="2800" dirty="0" err="1"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duyệt</a:t>
            </a:r>
            <a:r>
              <a:rPr lang="en-US" sz="2800" dirty="0">
                <a:latin typeface="+mj-lt"/>
              </a:rPr>
              <a:t> qua </a:t>
            </a:r>
            <a:r>
              <a:rPr lang="en-US" sz="2800" dirty="0" err="1">
                <a:latin typeface="+mj-lt"/>
              </a:rPr>
              <a:t>từng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phiếu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từng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phiếu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căn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cứ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lượng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từng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tư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bảng</a:t>
            </a:r>
            <a:r>
              <a:rPr lang="en-US" sz="2800" dirty="0">
                <a:latin typeface="+mj-lt"/>
              </a:rPr>
              <a:t> CTPNHAP, </a:t>
            </a:r>
            <a:r>
              <a:rPr lang="en-US" sz="2800" dirty="0" err="1">
                <a:latin typeface="+mj-lt"/>
              </a:rPr>
              <a:t>sau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cùng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ThanhTien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8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4C0E1-9AEC-49CE-A4DF-242C5D8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55C51E-FEEE-47A9-BC3D-B636ABE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B93C45-62C9-4B50-A1FE-4373222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2554982-9B37-46AA-B67A-4EA71186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346"/>
            <a:ext cx="10913828" cy="5096207"/>
          </a:xfrm>
        </p:spPr>
        <p:txBody>
          <a:bodyPr>
            <a:noAutofit/>
          </a:bodyPr>
          <a:lstStyle/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i="1" dirty="0">
                <a:latin typeface="+mj-lt"/>
              </a:rPr>
              <a:t>-- </a:t>
            </a:r>
            <a:r>
              <a:rPr lang="en-US" sz="2800" b="1" i="1" dirty="0" err="1">
                <a:latin typeface="+mj-lt"/>
              </a:rPr>
              <a:t>Khai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báo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biến</a:t>
            </a:r>
            <a:r>
              <a:rPr lang="en-US" sz="2800" b="1" i="1" dirty="0">
                <a:latin typeface="+mj-lt"/>
              </a:rPr>
              <a:t> cursor, </a:t>
            </a:r>
            <a:r>
              <a:rPr lang="en-US" sz="2800" b="1" i="1" dirty="0" err="1">
                <a:latin typeface="+mj-lt"/>
              </a:rPr>
              <a:t>các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biến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cục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bộ</a:t>
            </a:r>
            <a:endParaRPr lang="en-US" sz="2800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declare	@</a:t>
            </a:r>
            <a:r>
              <a:rPr lang="en-US" sz="2800" dirty="0" err="1">
                <a:latin typeface="+mj-lt"/>
              </a:rPr>
              <a:t>Sopn</a:t>
            </a:r>
            <a:r>
              <a:rPr lang="en-US" sz="2800" dirty="0">
                <a:latin typeface="+mj-lt"/>
              </a:rPr>
              <a:t> char(4), @</a:t>
            </a:r>
            <a:r>
              <a:rPr lang="en-US" sz="2800" dirty="0" err="1">
                <a:latin typeface="+mj-lt"/>
              </a:rPr>
              <a:t>TongTT</a:t>
            </a:r>
            <a:r>
              <a:rPr lang="en-US" sz="2800" dirty="0">
                <a:latin typeface="+mj-lt"/>
              </a:rPr>
              <a:t> 	Money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DECLARE	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	CURSOR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FORWARD_ONLY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FOR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	SELECT     MAPN	FROM		PNHAP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i="1" dirty="0">
                <a:latin typeface="+mj-lt"/>
              </a:rPr>
              <a:t>-- </a:t>
            </a:r>
            <a:r>
              <a:rPr lang="en-US" sz="2800" b="1" i="1" dirty="0" err="1">
                <a:latin typeface="+mj-lt"/>
              </a:rPr>
              <a:t>Mở</a:t>
            </a:r>
            <a:r>
              <a:rPr lang="en-US" sz="2800" b="1" i="1" dirty="0">
                <a:latin typeface="+mj-lt"/>
              </a:rPr>
              <a:t> cursor</a:t>
            </a:r>
            <a:endParaRPr lang="en-US" sz="2800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OPEN		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2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4C0E1-9AEC-49CE-A4DF-242C5D8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55C51E-FEEE-47A9-BC3D-B636ABE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B93C45-62C9-4B50-A1FE-4373222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2554982-9B37-46AA-B67A-4EA71186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11"/>
            <a:ext cx="10913828" cy="5801892"/>
          </a:xfrm>
        </p:spPr>
        <p:txBody>
          <a:bodyPr>
            <a:normAutofit/>
          </a:bodyPr>
          <a:lstStyle/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 dirty="0">
                <a:latin typeface="+mj-lt"/>
              </a:rPr>
              <a:t>-- </a:t>
            </a:r>
            <a:r>
              <a:rPr lang="en-US" sz="2800" b="1" i="1" dirty="0" err="1">
                <a:latin typeface="+mj-lt"/>
              </a:rPr>
              <a:t>Đọc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dữ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liệu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và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cập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nhật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giá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trị</a:t>
            </a:r>
            <a:endParaRPr lang="en-US" sz="2800" b="1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Fetch next from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r>
              <a:rPr lang="en-US" sz="2800" dirty="0">
                <a:latin typeface="+mj-lt"/>
              </a:rPr>
              <a:t>  into @</a:t>
            </a:r>
            <a:r>
              <a:rPr lang="en-US" sz="2800" dirty="0" err="1">
                <a:latin typeface="+mj-lt"/>
              </a:rPr>
              <a:t>Sopn</a:t>
            </a:r>
            <a:endParaRPr lang="en-US" sz="2800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while	  @@</a:t>
            </a:r>
            <a:r>
              <a:rPr lang="en-US" sz="2800" dirty="0" err="1">
                <a:latin typeface="+mj-lt"/>
              </a:rPr>
              <a:t>fetch_status</a:t>
            </a:r>
            <a:r>
              <a:rPr lang="en-US" sz="2800" dirty="0">
                <a:latin typeface="+mj-lt"/>
              </a:rPr>
              <a:t> = 0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begin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select @</a:t>
            </a:r>
            <a:r>
              <a:rPr lang="en-US" sz="2800" dirty="0" err="1">
                <a:latin typeface="+mj-lt"/>
              </a:rPr>
              <a:t>Tongtt</a:t>
            </a:r>
            <a:r>
              <a:rPr lang="en-US" sz="2800" dirty="0">
                <a:latin typeface="+mj-lt"/>
              </a:rPr>
              <a:t> = sum(</a:t>
            </a:r>
            <a:r>
              <a:rPr lang="en-US" sz="2800" dirty="0" err="1">
                <a:latin typeface="+mj-lt"/>
              </a:rPr>
              <a:t>SLNhap</a:t>
            </a:r>
            <a:r>
              <a:rPr lang="en-US" sz="2800" dirty="0">
                <a:latin typeface="+mj-lt"/>
              </a:rPr>
              <a:t>*</a:t>
            </a:r>
            <a:r>
              <a:rPr lang="en-US" sz="2800" dirty="0" err="1">
                <a:latin typeface="+mj-lt"/>
              </a:rPr>
              <a:t>dongia</a:t>
            </a:r>
            <a:r>
              <a:rPr lang="en-US" sz="2800" dirty="0">
                <a:latin typeface="+mj-lt"/>
              </a:rPr>
              <a:t>)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from  </a:t>
            </a:r>
            <a:r>
              <a:rPr lang="en-US" sz="2800" dirty="0" err="1">
                <a:latin typeface="+mj-lt"/>
              </a:rPr>
              <a:t>ctpnhap</a:t>
            </a:r>
            <a:r>
              <a:rPr lang="en-US" sz="2800" dirty="0">
                <a:latin typeface="+mj-lt"/>
              </a:rPr>
              <a:t>   where	</a:t>
            </a:r>
            <a:r>
              <a:rPr lang="en-US" sz="2800" dirty="0" err="1">
                <a:latin typeface="+mj-lt"/>
              </a:rPr>
              <a:t>mapn</a:t>
            </a:r>
            <a:r>
              <a:rPr lang="en-US" sz="2800" dirty="0">
                <a:latin typeface="+mj-lt"/>
              </a:rPr>
              <a:t> = @</a:t>
            </a:r>
            <a:r>
              <a:rPr lang="en-US" sz="2800" dirty="0" err="1">
                <a:latin typeface="+mj-lt"/>
              </a:rPr>
              <a:t>sopn</a:t>
            </a:r>
            <a:endParaRPr lang="en-US" sz="2800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fr-FR" sz="2800" dirty="0">
                <a:latin typeface="+mj-lt"/>
              </a:rPr>
              <a:t>	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fr-FR" sz="28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update	</a:t>
            </a:r>
            <a:r>
              <a:rPr lang="en-US" sz="2800" dirty="0" err="1">
                <a:latin typeface="+mj-lt"/>
              </a:rPr>
              <a:t>pnhap</a:t>
            </a:r>
            <a:endParaRPr lang="en-US" sz="2800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set  </a:t>
            </a:r>
            <a:r>
              <a:rPr lang="en-US" sz="2800" dirty="0" err="1">
                <a:latin typeface="+mj-lt"/>
              </a:rPr>
              <a:t>Thanhtien</a:t>
            </a:r>
            <a:r>
              <a:rPr lang="en-US" sz="2800" dirty="0">
                <a:latin typeface="+mj-lt"/>
              </a:rPr>
              <a:t> = @</a:t>
            </a:r>
            <a:r>
              <a:rPr lang="en-US" sz="2800" dirty="0" err="1">
                <a:latin typeface="+mj-lt"/>
              </a:rPr>
              <a:t>TongTT</a:t>
            </a:r>
            <a:endParaRPr lang="en-US" sz="2800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Where </a:t>
            </a:r>
            <a:r>
              <a:rPr lang="en-US" sz="2800" dirty="0" err="1">
                <a:latin typeface="+mj-lt"/>
              </a:rPr>
              <a:t>mapn</a:t>
            </a:r>
            <a:r>
              <a:rPr lang="en-US" sz="2800" dirty="0">
                <a:latin typeface="+mj-lt"/>
              </a:rPr>
              <a:t>=@SOPN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i="1" dirty="0">
                <a:latin typeface="+mj-lt"/>
              </a:rPr>
              <a:t>	-- </a:t>
            </a:r>
            <a:r>
              <a:rPr lang="en-US" sz="2800" i="1" dirty="0" err="1">
                <a:latin typeface="+mj-lt"/>
              </a:rPr>
              <a:t>dịch</a:t>
            </a:r>
            <a:r>
              <a:rPr lang="en-US" sz="2800" i="1" dirty="0">
                <a:latin typeface="+mj-lt"/>
              </a:rPr>
              <a:t>  con </a:t>
            </a:r>
            <a:r>
              <a:rPr lang="en-US" sz="2800" i="1" dirty="0" err="1">
                <a:latin typeface="+mj-lt"/>
              </a:rPr>
              <a:t>trỏ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đến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dòng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kế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tiếp</a:t>
            </a:r>
            <a:endParaRPr lang="en-US" sz="2800" i="1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fetch next from 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 </a:t>
            </a:r>
            <a:r>
              <a:rPr lang="en-US" sz="2800" dirty="0">
                <a:latin typeface="+mj-lt"/>
              </a:rPr>
              <a:t>into @</a:t>
            </a:r>
            <a:r>
              <a:rPr lang="en-US" sz="2800" dirty="0" err="1">
                <a:latin typeface="+mj-lt"/>
              </a:rPr>
              <a:t>Sopn</a:t>
            </a:r>
            <a:r>
              <a:rPr lang="en-US" sz="2800" dirty="0">
                <a:latin typeface="+mj-lt"/>
              </a:rPr>
              <a:t> 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end</a:t>
            </a:r>
            <a:endParaRPr lang="en-US" sz="2800" b="1" i="1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800" b="1" i="1" dirty="0">
              <a:latin typeface="+mj-lt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E2E9035B-785D-4D6D-A1B6-17E3B024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760" y="1688022"/>
            <a:ext cx="3936268" cy="744537"/>
          </a:xfrm>
          <a:prstGeom prst="wedgeRectCallout">
            <a:avLst>
              <a:gd name="adj1" fmla="val -78154"/>
              <a:gd name="adj2" fmla="val -31175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sz="2400" dirty="0" err="1">
                <a:latin typeface="Arial" charset="0"/>
              </a:rPr>
              <a:t>Dịch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chuyển</a:t>
            </a:r>
            <a:r>
              <a:rPr lang="en-US" sz="2400" dirty="0">
                <a:latin typeface="Arial" charset="0"/>
              </a:rPr>
              <a:t> con </a:t>
            </a:r>
            <a:r>
              <a:rPr lang="en-US" sz="2400" dirty="0" err="1">
                <a:latin typeface="Arial" charset="0"/>
              </a:rPr>
              <a:t>trỏ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cr_Pnhap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vào</a:t>
            </a:r>
            <a:r>
              <a:rPr lang="en-US" sz="2400" dirty="0">
                <a:latin typeface="Arial" charset="0"/>
              </a:rPr>
              <a:t> @</a:t>
            </a:r>
            <a:r>
              <a:rPr lang="en-US" sz="2400" dirty="0" err="1">
                <a:latin typeface="Arial" charset="0"/>
              </a:rPr>
              <a:t>SoPN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5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4C0E1-9AEC-49CE-A4DF-242C5D8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55C51E-FEEE-47A9-BC3D-B636ABE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B93C45-62C9-4B50-A1FE-4373222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2554982-9B37-46AA-B67A-4EA71186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11"/>
            <a:ext cx="10913828" cy="5801892"/>
          </a:xfrm>
        </p:spPr>
        <p:txBody>
          <a:bodyPr>
            <a:normAutofit/>
          </a:bodyPr>
          <a:lstStyle/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 dirty="0">
                <a:latin typeface="+mj-lt"/>
              </a:rPr>
              <a:t>-- </a:t>
            </a:r>
            <a:r>
              <a:rPr lang="en-US" sz="2800" b="1" i="1" dirty="0" err="1">
                <a:latin typeface="+mj-lt"/>
              </a:rPr>
              <a:t>Đóng</a:t>
            </a:r>
            <a:r>
              <a:rPr lang="en-US" sz="2800" b="1" i="1" dirty="0">
                <a:latin typeface="+mj-lt"/>
              </a:rPr>
              <a:t> cursor</a:t>
            </a:r>
            <a:endParaRPr lang="en-US" sz="2800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CLOSE 		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DEALLOCATE 	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3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02121-D880-43A6-898A-4B5B8B1E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4651E5-8E40-4F47-A471-088890ED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496"/>
            <a:ext cx="11041049" cy="522342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+mj-lt"/>
              </a:rPr>
              <a:t>SQL Server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 CSDL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(Relational Database Management System) do </a:t>
            </a:r>
            <a:r>
              <a:rPr lang="en-US" dirty="0" err="1">
                <a:latin typeface="+mj-lt"/>
              </a:rPr>
              <a:t>đó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chúng</a:t>
            </a:r>
            <a:r>
              <a:rPr lang="en-US" dirty="0">
                <a:latin typeface="+mj-lt"/>
              </a:rPr>
              <a:t> ta </a:t>
            </a:r>
            <a:r>
              <a:rPr lang="en-US" dirty="0" err="1">
                <a:latin typeface="+mj-lt"/>
              </a:rPr>
              <a:t>nên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chọn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các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bộ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mẩu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tin</a:t>
            </a:r>
            <a:r>
              <a:rPr lang="en-US" dirty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vấn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đề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cập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nhật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dữ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liệu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latin typeface="+mj-lt"/>
              </a:rPr>
              <a:t>thì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chọn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bộ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mẫu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tin </a:t>
            </a:r>
            <a:r>
              <a:rPr lang="en-US" dirty="0" err="1">
                <a:latin typeface="+mj-lt"/>
              </a:rPr>
              <a:t>bởi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xử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lý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nhanh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hơn</a:t>
            </a:r>
            <a:r>
              <a:rPr lang="en-US" dirty="0">
                <a:latin typeface="+mj-lt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Sau </a:t>
            </a:r>
            <a:r>
              <a:rPr lang="en-US" dirty="0" err="1">
                <a:latin typeface="+mj-lt"/>
              </a:rPr>
              <a:t>cùng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cursor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là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giải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pháp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sau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nhất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chọn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lựa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khi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không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còn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giải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pháp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nào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tốt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hơn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. </a:t>
            </a:r>
          </a:p>
          <a:p>
            <a:pPr algn="just"/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C01D99-0BEF-441D-9855-2B83F132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9CD37D-A2B0-4A48-B980-6C903D33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D1003F-4CD8-45DE-897F-E6BB9651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store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73331-91F7-4C69-9225-7D3CABDC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latin typeface="+mj-lt"/>
              </a:rPr>
              <a:t>Làm</a:t>
            </a:r>
            <a:r>
              <a:rPr lang="en-US" sz="6600" dirty="0">
                <a:latin typeface="+mj-lt"/>
              </a:rPr>
              <a:t> </a:t>
            </a:r>
            <a:r>
              <a:rPr lang="en-US" sz="6600" dirty="0" err="1">
                <a:latin typeface="+mj-lt"/>
              </a:rPr>
              <a:t>bài</a:t>
            </a:r>
            <a:r>
              <a:rPr lang="en-US" sz="6600" dirty="0">
                <a:latin typeface="+mj-lt"/>
              </a:rPr>
              <a:t> </a:t>
            </a:r>
            <a:r>
              <a:rPr lang="en-US" sz="6600" dirty="0" err="1">
                <a:latin typeface="+mj-lt"/>
              </a:rPr>
              <a:t>tập</a:t>
            </a:r>
            <a:endParaRPr lang="en-US" sz="6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2585B8-FBC1-4C01-90B2-811B171B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71A5EE-AEAA-4D17-B617-58D711B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582A3C-CD64-4613-81B1-1FB44351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335CBA-106C-4D7E-BDA6-89E7FF0C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C9FCC49-721A-4BC8-86C3-A1847433A836}"/>
              </a:ext>
            </a:extLst>
          </p:cNvPr>
          <p:cNvSpPr/>
          <p:nvPr/>
        </p:nvSpPr>
        <p:spPr>
          <a:xfrm>
            <a:off x="3986423" y="1445342"/>
            <a:ext cx="4265300" cy="2698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8964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34373-0BBE-4FC6-90BB-15B298B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6ED9AA-3AED-4107-9CAD-28385E9C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+mj-lt"/>
              </a:rPr>
              <a:t>CSDL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mẫu</a:t>
            </a:r>
            <a:r>
              <a:rPr lang="en-US" dirty="0">
                <a:latin typeface="+mj-lt"/>
              </a:rPr>
              <a:t> tin –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gọi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mẩu</a:t>
            </a:r>
            <a:r>
              <a:rPr lang="en-US" dirty="0">
                <a:latin typeface="+mj-lt"/>
              </a:rPr>
              <a:t> tin. </a:t>
            </a:r>
            <a:r>
              <a:rPr lang="en-US" dirty="0" err="1">
                <a:latin typeface="+mj-lt"/>
              </a:rPr>
              <a:t>Ví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lệnh</a:t>
            </a:r>
            <a:r>
              <a:rPr lang="en-US" dirty="0">
                <a:latin typeface="+mj-lt"/>
              </a:rPr>
              <a:t> SELECT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Tuy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riêng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lẻ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yêu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này</a:t>
            </a:r>
            <a:r>
              <a:rPr lang="en-US" dirty="0">
                <a:latin typeface="+mj-lt"/>
              </a:rPr>
              <a:t> SQL Server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cursor.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8E75AE-DD9F-42B3-AA55-4A8FEA41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D394B2-397C-4F5C-8AE8-A0CDAB3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34373-0BBE-4FC6-90BB-15B298B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8E75AE-DD9F-42B3-AA55-4A8FEA41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D394B2-397C-4F5C-8AE8-A0CDAB3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09A9DD73-58B4-40DB-89F1-12BA3DB5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04" y="1296340"/>
            <a:ext cx="6893325" cy="502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ABFE5-0B06-4981-870D-51FF33BA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03530A-F0B0-4620-9FA4-3A6250D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Cursor </a:t>
            </a:r>
            <a:r>
              <a:rPr lang="en-US" dirty="0" err="1">
                <a:latin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cấu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trúc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ánh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xạ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đến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dòng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dữ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liệu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kết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quả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một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câu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truy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vấn</a:t>
            </a:r>
            <a:r>
              <a:rPr lang="vi-VN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được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duyệt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với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từng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dòng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dữ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đó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r>
              <a:rPr lang="en-US" dirty="0" err="1">
                <a:latin typeface="Cambria" panose="02040503050406030204" pitchFamily="18" charset="0"/>
              </a:rPr>
              <a:t>Vị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trí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hiện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smtClean="0">
                <a:latin typeface="Cambria" panose="02040503050406030204" pitchFamily="18" charset="0"/>
              </a:rPr>
              <a:t>hành </a:t>
            </a:r>
            <a:r>
              <a:rPr lang="en-US" dirty="0" err="1">
                <a:latin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</a:rPr>
              <a:t> cursor </a:t>
            </a:r>
            <a:r>
              <a:rPr lang="en-US" dirty="0" err="1">
                <a:latin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thể</a:t>
            </a:r>
            <a:r>
              <a:rPr lang="en-US" dirty="0">
                <a:latin typeface="Cambria" panose="02040503050406030204" pitchFamily="18" charset="0"/>
              </a:rPr>
              <a:t> đ</a:t>
            </a:r>
            <a:r>
              <a:rPr lang="vi-VN" dirty="0">
                <a:latin typeface="Cambria" panose="02040503050406030204" pitchFamily="18" charset="0"/>
              </a:rPr>
              <a:t>ư</a:t>
            </a:r>
            <a:r>
              <a:rPr lang="en-US" dirty="0" err="1">
                <a:latin typeface="Cambria" panose="02040503050406030204" pitchFamily="18" charset="0"/>
              </a:rPr>
              <a:t>ợc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dùng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</a:t>
            </a:r>
            <a:r>
              <a:rPr lang="vi-VN" dirty="0">
                <a:latin typeface="Cambria" panose="02040503050406030204" pitchFamily="18" charset="0"/>
              </a:rPr>
              <a:t>ư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điều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kiện</a:t>
            </a:r>
            <a:r>
              <a:rPr lang="en-US" dirty="0">
                <a:latin typeface="Cambria" panose="02040503050406030204" pitchFamily="18" charset="0"/>
              </a:rPr>
              <a:t> where ở </a:t>
            </a:r>
            <a:r>
              <a:rPr lang="en-US" dirty="0" err="1">
                <a:latin typeface="Cambria" panose="02040503050406030204" pitchFamily="18" charset="0"/>
              </a:rPr>
              <a:t>lệnh</a:t>
            </a:r>
            <a:r>
              <a:rPr lang="en-US" dirty="0">
                <a:latin typeface="Cambria" panose="02040503050406030204" pitchFamily="18" charset="0"/>
              </a:rPr>
              <a:t> Update </a:t>
            </a:r>
            <a:r>
              <a:rPr lang="en-US" dirty="0" err="1">
                <a:latin typeface="Cambria" panose="02040503050406030204" pitchFamily="18" charset="0"/>
              </a:rPr>
              <a:t>hoặc</a:t>
            </a:r>
            <a:r>
              <a:rPr lang="en-US" dirty="0">
                <a:latin typeface="Cambria" panose="02040503050406030204" pitchFamily="18" charset="0"/>
              </a:rPr>
              <a:t> Delete.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00CDA4-0815-4E32-9708-4AAA58FD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0F93B7-C273-4E9A-83F1-CEB1AE78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69794-DB24-4689-9DCE-F48E724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cursor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FAAF63-49D4-444D-B172-249E892D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BF5FC-2A30-4FEF-89CD-8BEA451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0A619FB4-C038-454D-9F08-7AE029092C87}"/>
              </a:ext>
            </a:extLst>
          </p:cNvPr>
          <p:cNvSpPr txBox="1">
            <a:spLocks/>
          </p:cNvSpPr>
          <p:nvPr/>
        </p:nvSpPr>
        <p:spPr>
          <a:xfrm>
            <a:off x="740760" y="1158848"/>
            <a:ext cx="8382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dirty="0" err="1"/>
              <a:t>Cú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kiểu</a:t>
            </a:r>
            <a:r>
              <a:rPr lang="en-US" sz="3200" dirty="0"/>
              <a:t> cursor 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DECLARE	</a:t>
            </a:r>
            <a:r>
              <a:rPr lang="en-US" sz="3200" dirty="0" err="1">
                <a:solidFill>
                  <a:srgbClr val="C00000"/>
                </a:solidFill>
              </a:rPr>
              <a:t>Tên_cursor</a:t>
            </a:r>
            <a:r>
              <a:rPr lang="en-US" sz="3200">
                <a:solidFill>
                  <a:srgbClr val="C00000"/>
                </a:solidFill>
              </a:rPr>
              <a:t>	</a:t>
            </a:r>
            <a:r>
              <a:rPr lang="en-US" sz="3200" smtClean="0">
                <a:solidFill>
                  <a:srgbClr val="C00000"/>
                </a:solidFill>
              </a:rPr>
              <a:t> </a:t>
            </a:r>
            <a:r>
              <a:rPr lang="en-US" sz="3200" smtClean="0">
                <a:solidFill>
                  <a:srgbClr val="0070C0"/>
                </a:solidFill>
              </a:rPr>
              <a:t>CURSOR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3200" smtClean="0"/>
              <a:t>	</a:t>
            </a:r>
            <a:r>
              <a:rPr lang="en-US" sz="3200" smtClean="0"/>
              <a:t>[</a:t>
            </a:r>
            <a:r>
              <a:rPr lang="en-US" sz="3200" dirty="0"/>
              <a:t>LOCAL | GLOBAL]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[FORWARD_ONLY | SCROLL]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[STATIC | DYNAMIC | KEYSET]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[READ_ONLY | </a:t>
            </a:r>
            <a:r>
              <a:rPr lang="en-US" sz="3200"/>
              <a:t>SCROLL_LOCK</a:t>
            </a:r>
            <a:r>
              <a:rPr lang="en-US" sz="3200" smtClean="0"/>
              <a:t>]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3200" smtClean="0"/>
              <a:t>	FOR </a:t>
            </a:r>
            <a:r>
              <a:rPr lang="en-US" sz="3200"/>
              <a:t>Câu_lệnh SELECT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[FOR UPDATE [OF </a:t>
            </a:r>
            <a:r>
              <a:rPr lang="en-US" sz="3200" dirty="0" err="1"/>
              <a:t>danh_sách_cột_n</a:t>
            </a:r>
            <a:r>
              <a:rPr lang="en-US" sz="3200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8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69794-DB24-4689-9DCE-F48E724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cursor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FAAF63-49D4-444D-B172-249E892D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BF5FC-2A30-4FEF-89CD-8BEA451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BFE9822-5494-4BFD-887F-1F90EA39D3DF}"/>
              </a:ext>
            </a:extLst>
          </p:cNvPr>
          <p:cNvSpPr txBox="1">
            <a:spLocks/>
          </p:cNvSpPr>
          <p:nvPr/>
        </p:nvSpPr>
        <p:spPr>
          <a:xfrm>
            <a:off x="652073" y="1060450"/>
            <a:ext cx="1137753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: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dirty="0" err="1">
                <a:solidFill>
                  <a:srgbClr val="C00000"/>
                </a:solidFill>
              </a:rPr>
              <a:t>Tên</a:t>
            </a:r>
            <a:r>
              <a:rPr lang="en-US" sz="3200" dirty="0">
                <a:solidFill>
                  <a:srgbClr val="C00000"/>
                </a:solidFill>
              </a:rPr>
              <a:t> cursor: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kiểu</a:t>
            </a:r>
            <a:r>
              <a:rPr lang="en-US" sz="3200" dirty="0"/>
              <a:t> cursor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dirty="0" err="1">
                <a:solidFill>
                  <a:srgbClr val="C00000"/>
                </a:solidFill>
              </a:rPr>
              <a:t>Từ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khoá</a:t>
            </a:r>
            <a:r>
              <a:rPr lang="en-US" sz="3200" dirty="0">
                <a:solidFill>
                  <a:srgbClr val="C00000"/>
                </a:solidFill>
              </a:rPr>
              <a:t> LOCAL | GLOBAL: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phạm</a:t>
            </a:r>
            <a:r>
              <a:rPr lang="en-US" sz="3200" dirty="0"/>
              <a:t> vi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cursor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cục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(local) </a:t>
            </a:r>
            <a:r>
              <a:rPr lang="en-US" sz="3200" dirty="0" err="1"/>
              <a:t>bên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tục</a:t>
            </a:r>
            <a:r>
              <a:rPr lang="en-US" sz="3200" dirty="0"/>
              <a:t>. 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FORWARD_ONLY:</a:t>
            </a:r>
            <a:r>
              <a:rPr lang="en-US" sz="3200" dirty="0"/>
              <a:t> </a:t>
            </a:r>
            <a:r>
              <a:rPr lang="en-US" sz="3200" dirty="0" err="1"/>
              <a:t>đọc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cursor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chiều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</a:t>
            </a:r>
            <a:r>
              <a:rPr lang="en-US" sz="3200" dirty="0" err="1"/>
              <a:t>tới</a:t>
            </a:r>
            <a:r>
              <a:rPr lang="en-US" sz="3200" dirty="0"/>
              <a:t> </a:t>
            </a:r>
            <a:r>
              <a:rPr lang="en-US" sz="3200" dirty="0" err="1"/>
              <a:t>duyệt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tin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tiên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tin </a:t>
            </a:r>
            <a:r>
              <a:rPr lang="en-US" sz="3200" dirty="0" err="1"/>
              <a:t>cuối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.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SCROLL:</a:t>
            </a:r>
            <a:r>
              <a:rPr lang="en-US" sz="3200" dirty="0"/>
              <a:t> </a:t>
            </a:r>
            <a:r>
              <a:rPr lang="en-US" sz="3200" dirty="0" err="1"/>
              <a:t>Đọc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cursor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di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tới</a:t>
            </a:r>
            <a:r>
              <a:rPr lang="en-US" sz="3200" dirty="0"/>
              <a:t> </a:t>
            </a:r>
            <a:r>
              <a:rPr lang="en-US" sz="3200" dirty="0" err="1"/>
              <a:t>lui</a:t>
            </a:r>
            <a:r>
              <a:rPr lang="en-US" sz="3200" dirty="0"/>
              <a:t>, qua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dòng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tin </a:t>
            </a:r>
            <a:r>
              <a:rPr lang="en-US" sz="3200" dirty="0" err="1"/>
              <a:t>bên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cursor </a:t>
            </a:r>
            <a:r>
              <a:rPr lang="en-US" sz="3200" dirty="0" err="1"/>
              <a:t>tùy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. 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80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69794-DB24-4689-9DCE-F48E724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cursor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FAAF63-49D4-444D-B172-249E892D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BF5FC-2A30-4FEF-89CD-8BEA451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BFE9822-5494-4BFD-887F-1F90EA39D3DF}"/>
              </a:ext>
            </a:extLst>
          </p:cNvPr>
          <p:cNvSpPr txBox="1">
            <a:spLocks/>
          </p:cNvSpPr>
          <p:nvPr/>
        </p:nvSpPr>
        <p:spPr>
          <a:xfrm>
            <a:off x="299803" y="1060450"/>
            <a:ext cx="11729804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READ_ONLY: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cursor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cursor.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cursor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(STATIC)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cursor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.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SCROLL_LOCK: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SQL Server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 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SELECT: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None/>
            </a:pPr>
            <a:endParaRPr lang="en-US" dirty="0"/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4A872-04DE-47AF-9AB8-7876F6B0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44054-E3EA-4028-B949-6A323650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04" y="1276895"/>
            <a:ext cx="11661095" cy="4832613"/>
          </a:xfrm>
        </p:spPr>
        <p:txBody>
          <a:bodyPr>
            <a:noAutofit/>
          </a:bodyPr>
          <a:lstStyle/>
          <a:p>
            <a:pPr algn="just"/>
            <a:r>
              <a:rPr lang="en-US" sz="2700" dirty="0">
                <a:solidFill>
                  <a:srgbClr val="C00000"/>
                </a:solidFill>
              </a:rPr>
              <a:t>STATIC:</a:t>
            </a:r>
            <a:r>
              <a:rPr lang="en-US" sz="2700" dirty="0"/>
              <a:t> </a:t>
            </a:r>
            <a:r>
              <a:rPr lang="en-US" sz="2700" dirty="0" err="1"/>
              <a:t>Đọc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bên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cursor </a:t>
            </a:r>
            <a:r>
              <a:rPr lang="en-US" sz="2700" dirty="0" err="1"/>
              <a:t>tĩnh</a:t>
            </a:r>
            <a:r>
              <a:rPr lang="en-US" sz="2700" dirty="0"/>
              <a:t>. </a:t>
            </a:r>
            <a:r>
              <a:rPr lang="en-US" sz="2700" dirty="0" err="1"/>
              <a:t>Khi</a:t>
            </a:r>
            <a:r>
              <a:rPr lang="en-US" sz="2700" dirty="0"/>
              <a:t> </a:t>
            </a:r>
            <a:r>
              <a:rPr lang="en-US" sz="2700" dirty="0" err="1"/>
              <a:t>đó</a:t>
            </a:r>
            <a:r>
              <a:rPr lang="en-US" sz="2700" dirty="0"/>
              <a:t> </a:t>
            </a:r>
            <a:r>
              <a:rPr lang="en-US" sz="2700" dirty="0" err="1"/>
              <a:t>nếu</a:t>
            </a:r>
            <a:r>
              <a:rPr lang="en-US" sz="2700" dirty="0"/>
              <a:t> </a:t>
            </a:r>
            <a:r>
              <a:rPr lang="en-US" sz="2700" dirty="0" err="1"/>
              <a:t>những</a:t>
            </a:r>
            <a:r>
              <a:rPr lang="en-US" sz="2700" dirty="0"/>
              <a:t> </a:t>
            </a:r>
            <a:r>
              <a:rPr lang="en-US" sz="2700" dirty="0" err="1"/>
              <a:t>người</a:t>
            </a:r>
            <a:r>
              <a:rPr lang="en-US" sz="2700" dirty="0"/>
              <a:t> </a:t>
            </a:r>
            <a:r>
              <a:rPr lang="en-US" sz="2700" dirty="0" err="1"/>
              <a:t>dùng</a:t>
            </a:r>
            <a:r>
              <a:rPr lang="en-US" sz="2700" dirty="0"/>
              <a:t> </a:t>
            </a:r>
            <a:r>
              <a:rPr lang="en-US" sz="2700" dirty="0" err="1"/>
              <a:t>khác</a:t>
            </a:r>
            <a:r>
              <a:rPr lang="en-US" sz="2700" dirty="0"/>
              <a:t> </a:t>
            </a:r>
            <a:r>
              <a:rPr lang="en-US" sz="2700" dirty="0" err="1"/>
              <a:t>có</a:t>
            </a:r>
            <a:r>
              <a:rPr lang="en-US" sz="2700" dirty="0"/>
              <a:t> </a:t>
            </a:r>
            <a:r>
              <a:rPr lang="en-US" sz="2700" dirty="0" err="1"/>
              <a:t>thay</a:t>
            </a:r>
            <a:r>
              <a:rPr lang="en-US" sz="2700" dirty="0"/>
              <a:t> </a:t>
            </a:r>
            <a:r>
              <a:rPr lang="en-US" sz="2700" dirty="0" err="1"/>
              <a:t>đổi</a:t>
            </a:r>
            <a:r>
              <a:rPr lang="en-US" sz="2700" dirty="0"/>
              <a:t> </a:t>
            </a:r>
            <a:r>
              <a:rPr lang="en-US" sz="2700" dirty="0" err="1"/>
              <a:t>bên</a:t>
            </a:r>
            <a:r>
              <a:rPr lang="en-US" sz="2700" dirty="0"/>
              <a:t> </a:t>
            </a:r>
            <a:r>
              <a:rPr lang="en-US" sz="2700" dirty="0" err="1"/>
              <a:t>dưới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gốc</a:t>
            </a:r>
            <a:r>
              <a:rPr lang="en-US" sz="2700" dirty="0"/>
              <a:t> </a:t>
            </a:r>
            <a:r>
              <a:rPr lang="en-US" sz="2700" dirty="0" err="1"/>
              <a:t>thì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thay</a:t>
            </a:r>
            <a:r>
              <a:rPr lang="en-US" sz="2700" dirty="0"/>
              <a:t> </a:t>
            </a:r>
            <a:r>
              <a:rPr lang="en-US" sz="2700" dirty="0" err="1"/>
              <a:t>đổi</a:t>
            </a:r>
            <a:r>
              <a:rPr lang="en-US" sz="2700" dirty="0"/>
              <a:t> </a:t>
            </a:r>
            <a:r>
              <a:rPr lang="en-US" sz="2700" dirty="0" err="1"/>
              <a:t>đó</a:t>
            </a:r>
            <a:r>
              <a:rPr lang="en-US" sz="2700" dirty="0"/>
              <a:t> </a:t>
            </a:r>
            <a:r>
              <a:rPr lang="en-US" sz="2700" dirty="0" err="1"/>
              <a:t>sẽ</a:t>
            </a:r>
            <a:r>
              <a:rPr lang="en-US" sz="2700" dirty="0"/>
              <a:t> </a:t>
            </a:r>
            <a:r>
              <a:rPr lang="en-US" sz="2700" dirty="0" err="1"/>
              <a:t>không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cập</a:t>
            </a:r>
            <a:r>
              <a:rPr lang="en-US" sz="2700" dirty="0"/>
              <a:t> </a:t>
            </a:r>
            <a:r>
              <a:rPr lang="en-US" sz="2700" dirty="0" err="1"/>
              <a:t>nhật</a:t>
            </a:r>
            <a:r>
              <a:rPr lang="en-US" sz="2700" dirty="0"/>
              <a:t> </a:t>
            </a:r>
            <a:r>
              <a:rPr lang="en-US" sz="2700" dirty="0" err="1"/>
              <a:t>tự</a:t>
            </a:r>
            <a:r>
              <a:rPr lang="en-US" sz="2700" dirty="0"/>
              <a:t> </a:t>
            </a:r>
            <a:r>
              <a:rPr lang="en-US" sz="2700" dirty="0" err="1"/>
              <a:t>động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của</a:t>
            </a:r>
            <a:r>
              <a:rPr lang="en-US" sz="2700" dirty="0"/>
              <a:t> cursor. </a:t>
            </a:r>
            <a:r>
              <a:rPr lang="en-US" sz="2700" dirty="0" err="1"/>
              <a:t>Bởi</a:t>
            </a:r>
            <a:r>
              <a:rPr lang="en-US" sz="2700" dirty="0"/>
              <a:t> </a:t>
            </a:r>
            <a:r>
              <a:rPr lang="en-US" sz="2700" dirty="0" err="1"/>
              <a:t>vì</a:t>
            </a:r>
            <a:r>
              <a:rPr lang="en-US" sz="2700" dirty="0"/>
              <a:t> </a:t>
            </a:r>
            <a:r>
              <a:rPr lang="en-US" sz="2700" dirty="0" err="1"/>
              <a:t>khi</a:t>
            </a:r>
            <a:r>
              <a:rPr lang="en-US" sz="2700" dirty="0"/>
              <a:t> </a:t>
            </a:r>
            <a:r>
              <a:rPr lang="en-US" sz="2700" dirty="0" err="1"/>
              <a:t>đó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cursor </a:t>
            </a:r>
            <a:r>
              <a:rPr lang="en-US" sz="2700" dirty="0" err="1"/>
              <a:t>chính</a:t>
            </a:r>
            <a:r>
              <a:rPr lang="en-US" sz="2700" dirty="0"/>
              <a:t> </a:t>
            </a:r>
            <a:r>
              <a:rPr lang="en-US" sz="2700" dirty="0" err="1"/>
              <a:t>là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của</a:t>
            </a:r>
            <a:r>
              <a:rPr lang="en-US" sz="2700" dirty="0"/>
              <a:t> </a:t>
            </a:r>
            <a:r>
              <a:rPr lang="en-US" sz="2700" dirty="0" err="1"/>
              <a:t>bảng</a:t>
            </a:r>
            <a:r>
              <a:rPr lang="en-US" sz="2700" dirty="0"/>
              <a:t> </a:t>
            </a:r>
            <a:r>
              <a:rPr lang="en-US" sz="2700" dirty="0" err="1"/>
              <a:t>tạm</a:t>
            </a:r>
            <a:r>
              <a:rPr lang="en-US" sz="2700" dirty="0"/>
              <a:t> </a:t>
            </a:r>
            <a:r>
              <a:rPr lang="en-US" sz="2700" dirty="0" err="1"/>
              <a:t>đã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hệ</a:t>
            </a:r>
            <a:r>
              <a:rPr lang="en-US" sz="2700" dirty="0"/>
              <a:t> </a:t>
            </a:r>
            <a:r>
              <a:rPr lang="en-US" sz="2700" dirty="0" err="1"/>
              <a:t>thống</a:t>
            </a:r>
            <a:r>
              <a:rPr lang="en-US" sz="2700" dirty="0"/>
              <a:t> </a:t>
            </a:r>
            <a:r>
              <a:rPr lang="en-US" sz="2700" dirty="0" err="1"/>
              <a:t>sao</a:t>
            </a:r>
            <a:r>
              <a:rPr lang="en-US" sz="2700" dirty="0"/>
              <a:t> </a:t>
            </a:r>
            <a:r>
              <a:rPr lang="en-US" sz="2700" dirty="0" err="1"/>
              <a:t>chép</a:t>
            </a:r>
            <a:r>
              <a:rPr lang="en-US" sz="2700" dirty="0"/>
              <a:t> </a:t>
            </a:r>
            <a:r>
              <a:rPr lang="en-US" sz="2700" dirty="0" err="1"/>
              <a:t>và</a:t>
            </a:r>
            <a:r>
              <a:rPr lang="en-US" sz="2700" dirty="0"/>
              <a:t> </a:t>
            </a:r>
            <a:r>
              <a:rPr lang="en-US" sz="2700" dirty="0" err="1"/>
              <a:t>lưu</a:t>
            </a:r>
            <a:r>
              <a:rPr lang="en-US" sz="2700" dirty="0"/>
              <a:t> </a:t>
            </a:r>
            <a:r>
              <a:rPr lang="en-US" sz="2700" dirty="0" err="1"/>
              <a:t>trữ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CSDL </a:t>
            </a:r>
            <a:r>
              <a:rPr lang="en-US" sz="2700" dirty="0" err="1"/>
              <a:t>tempdb</a:t>
            </a:r>
            <a:r>
              <a:rPr lang="en-US" sz="2700" dirty="0"/>
              <a:t> </a:t>
            </a:r>
            <a:r>
              <a:rPr lang="en-US" sz="2700" dirty="0" err="1"/>
              <a:t>của</a:t>
            </a:r>
            <a:r>
              <a:rPr lang="en-US" sz="2700" dirty="0"/>
              <a:t> </a:t>
            </a:r>
            <a:r>
              <a:rPr lang="en-US" sz="2700" dirty="0" err="1"/>
              <a:t>hệ</a:t>
            </a:r>
            <a:r>
              <a:rPr lang="en-US" sz="2700" dirty="0"/>
              <a:t> </a:t>
            </a:r>
            <a:r>
              <a:rPr lang="en-US" sz="2700" dirty="0" err="1"/>
              <a:t>thống</a:t>
            </a:r>
            <a:r>
              <a:rPr lang="en-US" sz="2700" dirty="0"/>
              <a:t> </a:t>
            </a:r>
            <a:r>
              <a:rPr lang="en-US" sz="2700" dirty="0" err="1"/>
              <a:t>khi</a:t>
            </a:r>
            <a:r>
              <a:rPr lang="en-US" sz="2700" dirty="0"/>
              <a:t> </a:t>
            </a:r>
            <a:r>
              <a:rPr lang="en-US" sz="2700" dirty="0" err="1"/>
              <a:t>định</a:t>
            </a:r>
            <a:r>
              <a:rPr lang="en-US" sz="2700" dirty="0"/>
              <a:t> </a:t>
            </a:r>
            <a:r>
              <a:rPr lang="en-US" sz="2700" dirty="0" err="1"/>
              <a:t>nghĩa</a:t>
            </a:r>
            <a:r>
              <a:rPr lang="en-US" sz="2700" dirty="0"/>
              <a:t> cursor</a:t>
            </a:r>
          </a:p>
          <a:p>
            <a:pPr algn="just"/>
            <a:r>
              <a:rPr lang="en-US" sz="2700" dirty="0">
                <a:solidFill>
                  <a:srgbClr val="C00000"/>
                </a:solidFill>
              </a:rPr>
              <a:t>DYNAMIC:</a:t>
            </a:r>
            <a:r>
              <a:rPr lang="en-US" sz="2700" dirty="0"/>
              <a:t> </a:t>
            </a:r>
            <a:r>
              <a:rPr lang="en-US" sz="2700" dirty="0" err="1"/>
              <a:t>dùng</a:t>
            </a:r>
            <a:r>
              <a:rPr lang="en-US" sz="2700" dirty="0"/>
              <a:t> </a:t>
            </a:r>
            <a:r>
              <a:rPr lang="en-US" sz="2700" dirty="0" err="1"/>
              <a:t>chỉ</a:t>
            </a:r>
            <a:r>
              <a:rPr lang="en-US" sz="2700" dirty="0"/>
              <a:t> </a:t>
            </a:r>
            <a:r>
              <a:rPr lang="en-US" sz="2700" dirty="0" err="1"/>
              <a:t>định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cursor </a:t>
            </a:r>
            <a:r>
              <a:rPr lang="en-US" sz="2700" dirty="0" err="1"/>
              <a:t>là</a:t>
            </a:r>
            <a:r>
              <a:rPr lang="en-US" sz="2700" dirty="0"/>
              <a:t> </a:t>
            </a:r>
            <a:r>
              <a:rPr lang="en-US" sz="2700" dirty="0" err="1"/>
              <a:t>động</a:t>
            </a:r>
            <a:r>
              <a:rPr lang="en-US" sz="2700" dirty="0"/>
              <a:t>. </a:t>
            </a:r>
            <a:r>
              <a:rPr lang="en-US" sz="2700" dirty="0" err="1"/>
              <a:t>Khi</a:t>
            </a:r>
            <a:r>
              <a:rPr lang="en-US" sz="2700" dirty="0"/>
              <a:t> </a:t>
            </a:r>
            <a:r>
              <a:rPr lang="en-US" sz="2700" dirty="0" err="1"/>
              <a:t>đó</a:t>
            </a:r>
            <a:r>
              <a:rPr lang="en-US" sz="2700" dirty="0"/>
              <a:t> </a:t>
            </a:r>
            <a:r>
              <a:rPr lang="en-US" sz="2700" dirty="0" err="1"/>
              <a:t>việc</a:t>
            </a:r>
            <a:r>
              <a:rPr lang="en-US" sz="2700" dirty="0"/>
              <a:t> </a:t>
            </a:r>
            <a:r>
              <a:rPr lang="en-US" sz="2700" dirty="0" err="1"/>
              <a:t>cập</a:t>
            </a:r>
            <a:r>
              <a:rPr lang="en-US" sz="2700" dirty="0"/>
              <a:t> </a:t>
            </a:r>
            <a:r>
              <a:rPr lang="en-US" sz="2700" dirty="0" err="1"/>
              <a:t>nhật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bảng</a:t>
            </a:r>
            <a:r>
              <a:rPr lang="en-US" sz="2700" dirty="0"/>
              <a:t> </a:t>
            </a:r>
            <a:r>
              <a:rPr lang="en-US" sz="2700" dirty="0" err="1"/>
              <a:t>cơ</a:t>
            </a:r>
            <a:r>
              <a:rPr lang="en-US" sz="2700" dirty="0"/>
              <a:t> </a:t>
            </a:r>
            <a:r>
              <a:rPr lang="en-US" sz="2700" dirty="0" err="1"/>
              <a:t>sở</a:t>
            </a:r>
            <a:r>
              <a:rPr lang="en-US" sz="2700" dirty="0"/>
              <a:t> </a:t>
            </a:r>
            <a:r>
              <a:rPr lang="en-US" sz="2700" dirty="0" err="1"/>
              <a:t>bởi</a:t>
            </a:r>
            <a:r>
              <a:rPr lang="en-US" sz="2700" dirty="0"/>
              <a:t> </a:t>
            </a:r>
            <a:r>
              <a:rPr lang="en-US" sz="2700" dirty="0" err="1"/>
              <a:t>những</a:t>
            </a:r>
            <a:r>
              <a:rPr lang="en-US" sz="2700" dirty="0"/>
              <a:t> </a:t>
            </a:r>
            <a:r>
              <a:rPr lang="en-US" sz="2700" dirty="0" err="1"/>
              <a:t>người</a:t>
            </a:r>
            <a:r>
              <a:rPr lang="en-US" sz="2700" dirty="0"/>
              <a:t> </a:t>
            </a:r>
            <a:r>
              <a:rPr lang="en-US" sz="2700" dirty="0" err="1"/>
              <a:t>dùng</a:t>
            </a:r>
            <a:r>
              <a:rPr lang="en-US" sz="2700" dirty="0"/>
              <a:t> </a:t>
            </a:r>
            <a:r>
              <a:rPr lang="en-US" sz="2700" dirty="0" err="1"/>
              <a:t>khác</a:t>
            </a:r>
            <a:r>
              <a:rPr lang="en-US" sz="2700" dirty="0"/>
              <a:t> </a:t>
            </a:r>
            <a:r>
              <a:rPr lang="en-US" sz="2700" dirty="0" err="1"/>
              <a:t>sẽ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cập</a:t>
            </a:r>
            <a:r>
              <a:rPr lang="en-US" sz="2700" dirty="0"/>
              <a:t> </a:t>
            </a:r>
            <a:r>
              <a:rPr lang="en-US" sz="2700" dirty="0" err="1"/>
              <a:t>nhật</a:t>
            </a:r>
            <a:r>
              <a:rPr lang="en-US" sz="2700" dirty="0"/>
              <a:t> </a:t>
            </a:r>
            <a:r>
              <a:rPr lang="en-US" sz="2700" dirty="0" err="1"/>
              <a:t>tự</a:t>
            </a:r>
            <a:r>
              <a:rPr lang="en-US" sz="2700" dirty="0"/>
              <a:t> </a:t>
            </a:r>
            <a:r>
              <a:rPr lang="en-US" sz="2700" dirty="0" err="1"/>
              <a:t>động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cursor </a:t>
            </a:r>
            <a:r>
              <a:rPr lang="en-US" sz="2700" dirty="0" err="1"/>
              <a:t>có</a:t>
            </a:r>
            <a:r>
              <a:rPr lang="en-US" sz="2700" dirty="0"/>
              <a:t> </a:t>
            </a:r>
            <a:r>
              <a:rPr lang="en-US" sz="2700" dirty="0" err="1"/>
              <a:t>kiểu</a:t>
            </a:r>
            <a:r>
              <a:rPr lang="en-US" sz="2700" dirty="0"/>
              <a:t> </a:t>
            </a:r>
            <a:r>
              <a:rPr lang="en-US" sz="2700" dirty="0" err="1"/>
              <a:t>là</a:t>
            </a:r>
            <a:r>
              <a:rPr lang="en-US" sz="2700" dirty="0"/>
              <a:t> DYNAMIC.</a:t>
            </a:r>
          </a:p>
          <a:p>
            <a:pPr algn="just"/>
            <a:r>
              <a:rPr lang="en-US" sz="2700" dirty="0">
                <a:solidFill>
                  <a:srgbClr val="C00000"/>
                </a:solidFill>
              </a:rPr>
              <a:t>KEYSET:</a:t>
            </a:r>
            <a:r>
              <a:rPr lang="en-US" sz="2700" dirty="0"/>
              <a:t> </a:t>
            </a:r>
            <a:r>
              <a:rPr lang="en-US" sz="2700" dirty="0" err="1"/>
              <a:t>hoạt</a:t>
            </a:r>
            <a:r>
              <a:rPr lang="en-US" sz="2700" dirty="0"/>
              <a:t> </a:t>
            </a:r>
            <a:r>
              <a:rPr lang="en-US" sz="2700" dirty="0" err="1"/>
              <a:t>động</a:t>
            </a:r>
            <a:r>
              <a:rPr lang="en-US" sz="2700" dirty="0"/>
              <a:t> </a:t>
            </a:r>
            <a:r>
              <a:rPr lang="en-US" sz="2700" dirty="0" err="1"/>
              <a:t>giống</a:t>
            </a:r>
            <a:r>
              <a:rPr lang="en-US" sz="2700" dirty="0"/>
              <a:t> </a:t>
            </a:r>
            <a:r>
              <a:rPr lang="en-US" sz="2700" dirty="0" err="1"/>
              <a:t>với</a:t>
            </a:r>
            <a:r>
              <a:rPr lang="en-US" sz="2700" dirty="0"/>
              <a:t> </a:t>
            </a:r>
            <a:r>
              <a:rPr lang="en-US" sz="2700" dirty="0" err="1"/>
              <a:t>kiểu</a:t>
            </a:r>
            <a:r>
              <a:rPr lang="en-US" sz="2700" dirty="0"/>
              <a:t> DYNAMIC,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thay</a:t>
            </a:r>
            <a:r>
              <a:rPr lang="en-US" sz="2700" dirty="0"/>
              <a:t> </a:t>
            </a:r>
            <a:r>
              <a:rPr lang="en-US" sz="2700" dirty="0" err="1"/>
              <a:t>đổi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</a:t>
            </a:r>
            <a:r>
              <a:rPr lang="en-US" sz="2700" dirty="0" err="1"/>
              <a:t>trên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cột</a:t>
            </a:r>
            <a:r>
              <a:rPr lang="en-US" sz="2700" dirty="0"/>
              <a:t> </a:t>
            </a:r>
            <a:r>
              <a:rPr lang="en-US" sz="2700" dirty="0" err="1"/>
              <a:t>không</a:t>
            </a:r>
            <a:r>
              <a:rPr lang="en-US" sz="2700" dirty="0"/>
              <a:t> </a:t>
            </a:r>
            <a:r>
              <a:rPr lang="en-US" sz="2700" dirty="0" err="1"/>
              <a:t>là</a:t>
            </a:r>
            <a:r>
              <a:rPr lang="en-US" sz="2700" dirty="0"/>
              <a:t> </a:t>
            </a:r>
            <a:r>
              <a:rPr lang="en-US" sz="2700" dirty="0" err="1"/>
              <a:t>khóa</a:t>
            </a:r>
            <a:r>
              <a:rPr lang="en-US" sz="2700" dirty="0"/>
              <a:t> </a:t>
            </a:r>
            <a:r>
              <a:rPr lang="en-US" sz="2700" dirty="0" err="1"/>
              <a:t>chính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bảng</a:t>
            </a:r>
            <a:r>
              <a:rPr lang="en-US" sz="2700" dirty="0"/>
              <a:t> </a:t>
            </a:r>
            <a:r>
              <a:rPr lang="en-US" sz="2700" dirty="0" err="1"/>
              <a:t>cơ</a:t>
            </a:r>
            <a:r>
              <a:rPr lang="en-US" sz="2700" dirty="0"/>
              <a:t> </a:t>
            </a:r>
            <a:r>
              <a:rPr lang="en-US" sz="2700" dirty="0" err="1"/>
              <a:t>sở</a:t>
            </a:r>
            <a:r>
              <a:rPr lang="en-US" sz="2700" dirty="0"/>
              <a:t> </a:t>
            </a:r>
            <a:r>
              <a:rPr lang="en-US" sz="2700" dirty="0" err="1"/>
              <a:t>bởi</a:t>
            </a:r>
            <a:r>
              <a:rPr lang="en-US" sz="2700" dirty="0"/>
              <a:t> </a:t>
            </a:r>
            <a:r>
              <a:rPr lang="en-US" sz="2700" dirty="0" err="1"/>
              <a:t>những</a:t>
            </a:r>
            <a:r>
              <a:rPr lang="en-US" sz="2700" dirty="0"/>
              <a:t> </a:t>
            </a:r>
            <a:r>
              <a:rPr lang="en-US" sz="2700" dirty="0" err="1"/>
              <a:t>người</a:t>
            </a:r>
            <a:r>
              <a:rPr lang="en-US" sz="2700" dirty="0"/>
              <a:t> </a:t>
            </a:r>
            <a:r>
              <a:rPr lang="en-US" sz="2700" dirty="0" err="1"/>
              <a:t>dùng</a:t>
            </a:r>
            <a:r>
              <a:rPr lang="en-US" sz="2700" dirty="0"/>
              <a:t> </a:t>
            </a:r>
            <a:r>
              <a:rPr lang="en-US" sz="2700" dirty="0" err="1"/>
              <a:t>khác</a:t>
            </a:r>
            <a:r>
              <a:rPr lang="en-US" sz="2700" dirty="0"/>
              <a:t> </a:t>
            </a:r>
            <a:r>
              <a:rPr lang="en-US" sz="2700" dirty="0" err="1"/>
              <a:t>sẽ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cập</a:t>
            </a:r>
            <a:r>
              <a:rPr lang="en-US" sz="2700" dirty="0"/>
              <a:t> </a:t>
            </a:r>
            <a:r>
              <a:rPr lang="en-US" sz="2700" dirty="0" err="1"/>
              <a:t>nhật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cursor. </a:t>
            </a:r>
            <a:r>
              <a:rPr lang="en-US" sz="2700" dirty="0" err="1"/>
              <a:t>Tuy</a:t>
            </a:r>
            <a:r>
              <a:rPr lang="en-US" sz="2700" dirty="0"/>
              <a:t> </a:t>
            </a:r>
            <a:r>
              <a:rPr lang="en-US" sz="2700" dirty="0" err="1"/>
              <a:t>nhiên</a:t>
            </a:r>
            <a:r>
              <a:rPr lang="en-US" sz="2700" dirty="0"/>
              <a:t> </a:t>
            </a:r>
            <a:r>
              <a:rPr lang="en-US" sz="2700" dirty="0" err="1"/>
              <a:t>đối</a:t>
            </a:r>
            <a:r>
              <a:rPr lang="en-US" sz="2700" dirty="0"/>
              <a:t> </a:t>
            </a:r>
            <a:r>
              <a:rPr lang="en-US" sz="2700" dirty="0" err="1"/>
              <a:t>với</a:t>
            </a:r>
            <a:r>
              <a:rPr lang="en-US" sz="2700" dirty="0"/>
              <a:t> </a:t>
            </a:r>
            <a:r>
              <a:rPr lang="en-US" sz="2700" dirty="0" err="1"/>
              <a:t>mẫu</a:t>
            </a:r>
            <a:r>
              <a:rPr lang="en-US" sz="2700" dirty="0"/>
              <a:t> tin </a:t>
            </a:r>
            <a:r>
              <a:rPr lang="en-US" sz="2700" dirty="0" err="1"/>
              <a:t>vừa</a:t>
            </a:r>
            <a:r>
              <a:rPr lang="en-US" sz="2700" dirty="0"/>
              <a:t> </a:t>
            </a:r>
            <a:r>
              <a:rPr lang="en-US" sz="2700" dirty="0" err="1"/>
              <a:t>thêm</a:t>
            </a:r>
            <a:r>
              <a:rPr lang="en-US" sz="2700" dirty="0"/>
              <a:t> </a:t>
            </a:r>
            <a:r>
              <a:rPr lang="en-US" sz="2700" dirty="0" err="1"/>
              <a:t>mới</a:t>
            </a:r>
            <a:r>
              <a:rPr lang="en-US" sz="2700" dirty="0"/>
              <a:t> </a:t>
            </a:r>
            <a:r>
              <a:rPr lang="en-US" sz="2700" dirty="0" err="1"/>
              <a:t>hoặc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mẫu</a:t>
            </a:r>
            <a:r>
              <a:rPr lang="en-US" sz="2700" dirty="0"/>
              <a:t> tin </a:t>
            </a:r>
            <a:r>
              <a:rPr lang="en-US" sz="2700" dirty="0" err="1"/>
              <a:t>đã</a:t>
            </a:r>
            <a:r>
              <a:rPr lang="en-US" sz="2700" dirty="0"/>
              <a:t> </a:t>
            </a:r>
            <a:r>
              <a:rPr lang="en-US" sz="2700" dirty="0" err="1"/>
              <a:t>bị</a:t>
            </a:r>
            <a:r>
              <a:rPr lang="en-US" sz="2700" dirty="0"/>
              <a:t> </a:t>
            </a:r>
            <a:r>
              <a:rPr lang="en-US" sz="2700" dirty="0" err="1"/>
              <a:t>hủy</a:t>
            </a:r>
            <a:r>
              <a:rPr lang="en-US" sz="2700" dirty="0"/>
              <a:t> </a:t>
            </a:r>
            <a:r>
              <a:rPr lang="en-US" sz="2700" dirty="0" err="1"/>
              <a:t>bỏ</a:t>
            </a:r>
            <a:r>
              <a:rPr lang="en-US" sz="2700" dirty="0"/>
              <a:t> </a:t>
            </a:r>
            <a:r>
              <a:rPr lang="en-US" sz="2700" dirty="0" err="1"/>
              <a:t>bởi</a:t>
            </a:r>
            <a:r>
              <a:rPr lang="en-US" sz="2700" dirty="0"/>
              <a:t> </a:t>
            </a:r>
            <a:r>
              <a:rPr lang="en-US" sz="2700" dirty="0" err="1"/>
              <a:t>những</a:t>
            </a:r>
            <a:r>
              <a:rPr lang="en-US" sz="2700" dirty="0"/>
              <a:t> </a:t>
            </a:r>
            <a:r>
              <a:rPr lang="en-US" sz="2700" dirty="0" err="1"/>
              <a:t>người</a:t>
            </a:r>
            <a:r>
              <a:rPr lang="en-US" sz="2700" dirty="0"/>
              <a:t> </a:t>
            </a:r>
            <a:r>
              <a:rPr lang="en-US" sz="2700" dirty="0" err="1"/>
              <a:t>dùng</a:t>
            </a:r>
            <a:r>
              <a:rPr lang="en-US" sz="2700" dirty="0"/>
              <a:t> </a:t>
            </a:r>
            <a:r>
              <a:rPr lang="en-US" sz="2700" dirty="0" err="1"/>
              <a:t>khác</a:t>
            </a:r>
            <a:r>
              <a:rPr lang="en-US" sz="2700" dirty="0"/>
              <a:t> </a:t>
            </a:r>
            <a:r>
              <a:rPr lang="en-US" sz="2700" dirty="0" err="1"/>
              <a:t>sẽ</a:t>
            </a:r>
            <a:r>
              <a:rPr lang="en-US" sz="2700" dirty="0"/>
              <a:t> </a:t>
            </a:r>
            <a:r>
              <a:rPr lang="en-US" sz="2700" dirty="0" err="1"/>
              <a:t>không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hiển</a:t>
            </a:r>
            <a:r>
              <a:rPr lang="en-US" sz="2700" dirty="0"/>
              <a:t> </a:t>
            </a:r>
            <a:r>
              <a:rPr lang="en-US" sz="2700" dirty="0" err="1"/>
              <a:t>thị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cursor </a:t>
            </a:r>
            <a:r>
              <a:rPr lang="en-US" sz="2700" dirty="0" err="1"/>
              <a:t>có</a:t>
            </a:r>
            <a:r>
              <a:rPr lang="en-US" sz="2700" dirty="0"/>
              <a:t> </a:t>
            </a:r>
            <a:r>
              <a:rPr lang="en-US" sz="2700" dirty="0" err="1"/>
              <a:t>kiểu</a:t>
            </a:r>
            <a:r>
              <a:rPr lang="en-US" sz="2700" dirty="0"/>
              <a:t> </a:t>
            </a:r>
            <a:r>
              <a:rPr lang="en-US" sz="2700" dirty="0" err="1"/>
              <a:t>là</a:t>
            </a:r>
            <a:r>
              <a:rPr lang="en-US" sz="2700" dirty="0"/>
              <a:t> KEYSET.</a:t>
            </a:r>
          </a:p>
          <a:p>
            <a:pPr algn="just"/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8351ED-2930-4EBF-AFDE-12598FED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AC3FAA-371F-499A-AE1F-306F232C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1505</Words>
  <Application>Microsoft Office PowerPoint</Application>
  <PresentationFormat>Widescreen</PresentationFormat>
  <Paragraphs>210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</vt:lpstr>
      <vt:lpstr>Cambria (Headings)</vt:lpstr>
      <vt:lpstr>Tahoma</vt:lpstr>
      <vt:lpstr>Times New Roman</vt:lpstr>
      <vt:lpstr>Wingdings</vt:lpstr>
      <vt:lpstr>Office Theme</vt:lpstr>
      <vt:lpstr>Chương 7. Con trỏ (Cussor)</vt:lpstr>
      <vt:lpstr>Nội dung</vt:lpstr>
      <vt:lpstr>1. Tại sao phải dùng con trỏ</vt:lpstr>
      <vt:lpstr>1. Tại sao phải dùng con trỏ</vt:lpstr>
      <vt:lpstr>2. Khái niệm</vt:lpstr>
      <vt:lpstr>Định nghĩa cursor</vt:lpstr>
      <vt:lpstr>Định nghĩa cursor</vt:lpstr>
      <vt:lpstr>Định nghĩa cursor</vt:lpstr>
      <vt:lpstr>3. Phân loại con trỏ</vt:lpstr>
      <vt:lpstr>4. Cách duyệt con trỏ</vt:lpstr>
      <vt:lpstr>4. Cách duyệt con trỏ (tt)</vt:lpstr>
      <vt:lpstr>4. Cách duyệt con trỏ (tt)</vt:lpstr>
      <vt:lpstr>5. Quy trình sử dụng con trỏ</vt:lpstr>
      <vt:lpstr>5. Quy trình sử dụng con trỏ (tt)</vt:lpstr>
      <vt:lpstr>5. Quy trình sử dụng con trỏ (tt)</vt:lpstr>
      <vt:lpstr>5. Quy trình sử dụng con trỏ (tt)</vt:lpstr>
      <vt:lpstr>5. Quy trình sử dụng con trỏ (tt)</vt:lpstr>
      <vt:lpstr>Ví dụ</vt:lpstr>
      <vt:lpstr>Ví dụ (tt)</vt:lpstr>
      <vt:lpstr>Ví dụ (tt)</vt:lpstr>
      <vt:lpstr>Ví dụ (tt)</vt:lpstr>
      <vt:lpstr>Ví dụ (tt)</vt:lpstr>
      <vt:lpstr>Ví dụ (tt)</vt:lpstr>
      <vt:lpstr>Ví dụ (tt)</vt:lpstr>
      <vt:lpstr>6. Nhận xét </vt:lpstr>
      <vt:lpstr>7. Kết hợp con trỏ với store procedure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1. Tổng quan về Hệ quản trị  Cơ sở dữ liệu</dc:title>
  <dc:creator>XPS</dc:creator>
  <cp:lastModifiedBy>Windows User</cp:lastModifiedBy>
  <cp:revision>234</cp:revision>
  <dcterms:created xsi:type="dcterms:W3CDTF">2017-07-29T20:44:18Z</dcterms:created>
  <dcterms:modified xsi:type="dcterms:W3CDTF">2019-04-21T14:09:14Z</dcterms:modified>
</cp:coreProperties>
</file>