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0"/>
  </p:notesMasterIdLst>
  <p:sldIdLst>
    <p:sldId id="256" r:id="rId2"/>
    <p:sldId id="257" r:id="rId3"/>
    <p:sldId id="313" r:id="rId4"/>
    <p:sldId id="314" r:id="rId5"/>
    <p:sldId id="315" r:id="rId6"/>
    <p:sldId id="316" r:id="rId7"/>
    <p:sldId id="321" r:id="rId8"/>
    <p:sldId id="320" r:id="rId9"/>
    <p:sldId id="317" r:id="rId10"/>
    <p:sldId id="318" r:id="rId11"/>
    <p:sldId id="319" r:id="rId12"/>
    <p:sldId id="322" r:id="rId13"/>
    <p:sldId id="323" r:id="rId14"/>
    <p:sldId id="324" r:id="rId15"/>
    <p:sldId id="325" r:id="rId16"/>
    <p:sldId id="326" r:id="rId17"/>
    <p:sldId id="327" r:id="rId18"/>
    <p:sldId id="312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77363" autoAdjust="0"/>
  </p:normalViewPr>
  <p:slideViewPr>
    <p:cSldViewPr snapToGrid="0">
      <p:cViewPr varScale="1">
        <p:scale>
          <a:sx n="44" d="100"/>
          <a:sy n="44" d="100"/>
        </p:scale>
        <p:origin x="101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EC106-32C4-4820-8DC8-1DDCF78D9682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6E51-1040-4667-8E4C-246BCD118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C50DC-F6D1-4907-9170-C50B9D16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DBC2BC-AED4-4E2F-8D02-B07C7C66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3B6217-FA21-4515-81CA-A0E0ECD5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605ACB-E18B-436F-8EDE-94AA4B0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2AA6B2-2438-4D6D-BEEA-EE361814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8D124C6-F9E3-4834-85BA-6BC1F4A7A116}"/>
              </a:ext>
            </a:extLst>
          </p:cNvPr>
          <p:cNvCxnSpPr/>
          <p:nvPr userDrawn="1"/>
        </p:nvCxnSpPr>
        <p:spPr>
          <a:xfrm>
            <a:off x="1524000" y="3488499"/>
            <a:ext cx="902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63CC300-3F54-4A20-BF73-597A905FCF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21" y="89259"/>
            <a:ext cx="1256159" cy="8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BF94C-D191-4CDA-A243-D2DAA15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187831-E42E-4CBA-A36D-1C2ECDCC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D2D918-6BF2-4344-A82E-91739003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5A176E-CA12-4271-8DED-150AE94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33D579-FCD9-48BA-9014-0CEEA78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CB0671-E2E6-4154-BBAC-1E9E7FDF9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F26D50-4577-4FD5-8752-C34C260E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C8A967-6F6A-405C-BA30-D0DCD95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CA87DC-4E85-4301-8F87-AA81CFA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2B537D-34F0-46E9-968D-9A53EB8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740AB4-3E9B-44B6-BC5E-16CFA969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18"/>
            <a:ext cx="10043362" cy="1213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5B74D-492D-4EB9-8FCB-0843D565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4832613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2B52C9-D956-44E3-B81D-E7F9EB18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25A9FE-F350-4E25-A9CA-AE477285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CBA401-C00C-4586-835E-45AC9914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C43320E-0CEB-46D2-8B5C-E3113985ED55}"/>
              </a:ext>
            </a:extLst>
          </p:cNvPr>
          <p:cNvCxnSpPr>
            <a:cxnSpLocks/>
          </p:cNvCxnSpPr>
          <p:nvPr userDrawn="1"/>
        </p:nvCxnSpPr>
        <p:spPr>
          <a:xfrm>
            <a:off x="0" y="1258866"/>
            <a:ext cx="1213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7880632-8963-4F67-A43F-98CE097D7ACC}"/>
              </a:ext>
            </a:extLst>
          </p:cNvPr>
          <p:cNvCxnSpPr>
            <a:cxnSpLocks/>
          </p:cNvCxnSpPr>
          <p:nvPr userDrawn="1"/>
        </p:nvCxnSpPr>
        <p:spPr>
          <a:xfrm>
            <a:off x="-4175" y="6321458"/>
            <a:ext cx="1213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046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E8235-D95F-4A2D-93A3-1E7E4F46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3B482A-B1CE-47CD-A2DB-D25C71A7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62F4FA-7D4C-4B46-BC57-00F1EDF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7204D7-D5A5-419B-90D0-97E786E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979B42-91BE-4945-AB61-A303CE93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C5A92B-89F8-4218-A267-A395E5F3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CE60FE-2D0C-4969-B595-C5B294C8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72331B-F98D-43C9-82E8-7647F825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AFD060-4428-46D9-92E6-A10793B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790B28-6E8C-4528-BB82-6E0E7DC1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04CA51-24C8-400F-A710-20874E70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486AC-2799-4BF8-98E9-B3D31465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3356DB-4E99-40D5-BF4F-3373B07C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C554EB-8752-4BFE-8C0F-50CFBF48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78CF06-6C18-4F72-9424-7B9E0238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11A3BC-3341-4C4B-AC51-9EB0364C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D3C85A9-8656-4682-8C3B-C1D3FA23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A6C0435-6709-4D58-8AC4-99DA5C2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20C40E-A15A-4B24-BB2B-2CFCD972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EADD7-6450-43D3-BB0A-DCE31E6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DFBC98-E97E-4EF7-812E-8FBC7A3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37D67-B49F-44AC-9DA7-CD04DD3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1E75D0-EA0A-4121-BB18-FEF13F2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091B84A-98DA-4B0D-9616-7079DE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16C4CE3-F09A-4465-B940-548A3D53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D584F8-8790-4968-B5EA-69B9453F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7C7A01-D1B5-49F3-BC8A-D0DA15DE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3CA963-76CA-4BC2-8F03-B8CA198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D58BAF-FCD1-4A53-B79F-6AD55663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A0C342-B5D0-416B-A974-8E5CA01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383808-EEEB-4FC9-93A4-F3368DF4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4199CE-D2AA-4204-ABAA-591BB4B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6E4CF-C1E1-4646-A73D-7D66C39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7582BE-5D01-4CAD-86B9-C35C9BE9E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3D16BE-DC18-4AEC-B0D0-47C924CB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AD5668-C6B5-48EA-B498-731F3F5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58F635-16BC-4884-A10B-3DB5085D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4498B6-6393-4774-9F54-CF57C886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DA3E9E5-9A6F-493B-B084-57596858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4E38C5-9F1F-49BA-84AD-ADDAC0CE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0EA239-A7BE-4FC3-866B-E891D6B1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CEE7-1271-41DF-922F-4C5F52F70A05}" type="datetimeFigureOut">
              <a:rPr lang="en-US" smtClean="0"/>
              <a:t>21/04/2019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C50A61-DE6E-4722-BB17-D505B001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EBB8AB-7269-4D60-B3B4-9F4875FA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mweb.com.vn/343/pro/71/61/cnt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F6A99-57DD-477F-85A7-AD334C06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61755" cy="2387600"/>
          </a:xfrm>
        </p:spPr>
        <p:txBody>
          <a:bodyPr>
            <a:normAutofit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8.</a:t>
            </a:r>
            <a:br>
              <a:rPr lang="en-US" dirty="0"/>
            </a:br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132E8-4FC6-4EA2-AC5A-D0B83BD90EAE}"/>
              </a:ext>
            </a:extLst>
          </p:cNvPr>
          <p:cNvSpPr txBox="1"/>
          <p:nvPr/>
        </p:nvSpPr>
        <p:spPr>
          <a:xfrm>
            <a:off x="4475110" y="4372163"/>
            <a:ext cx="6291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GV: Lê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Thị</a:t>
            </a:r>
            <a:r>
              <a:rPr lang="en-US" sz="2800" dirty="0">
                <a:solidFill>
                  <a:schemeClr val="tx2"/>
                </a:solidFill>
                <a:latin typeface="Cambria (Headings)"/>
              </a:rPr>
              <a:t> Minh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Nguyện</a:t>
            </a:r>
            <a:endParaRPr lang="en-US" sz="2800" dirty="0">
              <a:solidFill>
                <a:schemeClr val="tx2"/>
              </a:solidFill>
              <a:latin typeface="Cambria (Headings)"/>
            </a:endParaRPr>
          </a:p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Email: nguyenltm@huflit.edu.vn</a:t>
            </a:r>
          </a:p>
          <a:p>
            <a:endParaRPr lang="en-US" sz="2800" dirty="0">
              <a:solidFill>
                <a:schemeClr val="tx2"/>
              </a:solidFill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28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8365A5-0B91-4D50-A02F-E25C950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1"/>
            <a:ext cx="10515600" cy="3346920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sz="2800" i="1" dirty="0">
                <a:latin typeface="+mj-lt"/>
              </a:rPr>
              <a:t>[</a:t>
            </a:r>
            <a:r>
              <a:rPr lang="en-US" sz="2800" i="1" dirty="0" err="1">
                <a:latin typeface="+mj-lt"/>
              </a:rPr>
              <a:t>Danh_Sach_Cac_Tham_So</a:t>
            </a:r>
            <a:r>
              <a:rPr lang="en-US" sz="2800" i="1" dirty="0">
                <a:latin typeface="+mj-lt"/>
              </a:rPr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RETURNS 	TABLE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 (</a:t>
            </a:r>
            <a:r>
              <a:rPr lang="en-US" sz="2800" dirty="0" err="1">
                <a:latin typeface="+mj-lt"/>
                <a:cs typeface="Times New Roman" pitchFamily="18" charset="0"/>
              </a:rPr>
              <a:t>câu_lenh_select</a:t>
            </a:r>
            <a:r>
              <a:rPr lang="en-US" sz="2800" dirty="0">
                <a:latin typeface="+mj-lt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697226-253E-47ED-A4FF-422D09E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2291037-CE3A-43C4-A74D-4A4389E99BEF}"/>
              </a:ext>
            </a:extLst>
          </p:cNvPr>
          <p:cNvSpPr/>
          <p:nvPr/>
        </p:nvSpPr>
        <p:spPr>
          <a:xfrm>
            <a:off x="841715" y="4866200"/>
            <a:ext cx="11101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8365A5-0B91-4D50-A02F-E25C950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1"/>
            <a:ext cx="10515600" cy="3346920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sz="2800" i="1" dirty="0">
                <a:latin typeface="+mj-lt"/>
              </a:rPr>
              <a:t>[</a:t>
            </a:r>
            <a:r>
              <a:rPr lang="en-US" sz="2800" i="1" dirty="0" err="1">
                <a:latin typeface="+mj-lt"/>
              </a:rPr>
              <a:t>Danh_Sach_Cac_Tham_So</a:t>
            </a:r>
            <a:r>
              <a:rPr lang="en-US" sz="2800" i="1" dirty="0">
                <a:latin typeface="+mj-lt"/>
              </a:rPr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RETURNS 	TABLE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 (</a:t>
            </a:r>
            <a:r>
              <a:rPr lang="en-US" sz="2800" dirty="0" err="1">
                <a:latin typeface="+mj-lt"/>
                <a:cs typeface="Times New Roman" pitchFamily="18" charset="0"/>
              </a:rPr>
              <a:t>câu_lenh_select</a:t>
            </a:r>
            <a:r>
              <a:rPr lang="en-US" sz="2800" dirty="0">
                <a:latin typeface="+mj-lt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697226-253E-47ED-A4FF-422D09E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2291037-CE3A-43C4-A74D-4A4389E99BEF}"/>
              </a:ext>
            </a:extLst>
          </p:cNvPr>
          <p:cNvSpPr/>
          <p:nvPr/>
        </p:nvSpPr>
        <p:spPr>
          <a:xfrm>
            <a:off x="841715" y="4866200"/>
            <a:ext cx="11101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RETURNS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RETURN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697226-253E-47ED-A4FF-422D09E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55F9A2D4-CD0D-4B90-A002-2964B0899B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1107616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Tạo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trả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khách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hàng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tùy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thuộc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mã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khách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hàng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truyền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số</a:t>
            </a:r>
            <a:endParaRPr lang="en-US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f_KhachHang</a:t>
            </a: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latin typeface="+mj-lt"/>
                <a:cs typeface="Times New Roman" pitchFamily="18" charset="0"/>
              </a:rPr>
              <a:t>(@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latin typeface="+mj-lt"/>
                <a:cs typeface="Times New Roman" pitchFamily="18" charset="0"/>
              </a:rPr>
              <a:t>int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RETURNS TABLE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		RETURN (Select *</a:t>
            </a: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				From </a:t>
            </a:r>
            <a:r>
              <a:rPr lang="en-US" b="1" dirty="0" err="1">
                <a:latin typeface="+mj-lt"/>
                <a:cs typeface="Times New Roman" pitchFamily="18" charset="0"/>
              </a:rPr>
              <a:t>KhachHang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				Where 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 &gt; @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5A497-D912-46F2-A6B6-71A4A449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Hàm</a:t>
            </a:r>
            <a:r>
              <a:rPr lang="en-US" dirty="0"/>
              <a:t> Inline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697226-253E-47ED-A4FF-422D09E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DC836E-1D4D-499C-B397-451400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77C27F4D-6519-43C6-8E70-21A6523D24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11028459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thi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SELECT </a:t>
            </a:r>
            <a:r>
              <a:rPr lang="en-US" sz="2800" dirty="0" err="1">
                <a:latin typeface="+mj-lt"/>
                <a:cs typeface="Times New Roman" pitchFamily="18" charset="0"/>
              </a:rPr>
              <a:t>tmp.TenKH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dh.NgayDatHang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FROM </a:t>
            </a:r>
            <a:r>
              <a:rPr lang="en-US" sz="2800" dirty="0" err="1">
                <a:latin typeface="+mj-lt"/>
                <a:cs typeface="Times New Roman" pitchFamily="18" charset="0"/>
              </a:rPr>
              <a:t>DonHang</a:t>
            </a:r>
            <a:r>
              <a:rPr lang="en-US" sz="2800" dirty="0">
                <a:latin typeface="+mj-lt"/>
                <a:cs typeface="Times New Roman" pitchFamily="18" charset="0"/>
              </a:rPr>
              <a:t> dh,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dbo.f_KhachHang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(3) as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tmp</a:t>
            </a:r>
            <a:endParaRPr lang="en-US" sz="28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WHERE </a:t>
            </a:r>
            <a:r>
              <a:rPr lang="en-US" sz="2800" dirty="0" err="1">
                <a:latin typeface="+mj-lt"/>
                <a:cs typeface="Times New Roman" pitchFamily="18" charset="0"/>
              </a:rPr>
              <a:t>dh.MaKH</a:t>
            </a:r>
            <a:r>
              <a:rPr lang="en-US" sz="2800" dirty="0">
                <a:latin typeface="+mj-lt"/>
                <a:cs typeface="Times New Roman" pitchFamily="18" charset="0"/>
              </a:rPr>
              <a:t> = </a:t>
            </a:r>
            <a:r>
              <a:rPr lang="en-US" sz="2800" dirty="0" err="1">
                <a:latin typeface="+mj-lt"/>
                <a:cs typeface="Times New Roman" pitchFamily="18" charset="0"/>
              </a:rPr>
              <a:t>tmp.MaKH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3" y="76200"/>
            <a:ext cx="10058400" cy="1140350"/>
          </a:xfrm>
        </p:spPr>
        <p:txBody>
          <a:bodyPr>
            <a:noAutofit/>
          </a:bodyPr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199" y="1344350"/>
            <a:ext cx="11231881" cy="501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gồm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nhiều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câu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lệnh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SQL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bên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80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trả</a:t>
            </a:r>
            <a:r>
              <a:rPr lang="en-US" sz="280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về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dạng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bảng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Cú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pháp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sz="2800" i="1" dirty="0">
                <a:latin typeface="+mj-lt"/>
              </a:rPr>
              <a:t>[</a:t>
            </a:r>
            <a:r>
              <a:rPr lang="en-US" sz="2800" i="1" dirty="0" err="1">
                <a:latin typeface="+mj-lt"/>
              </a:rPr>
              <a:t>Danh_Sach_Cac_Tham_So</a:t>
            </a:r>
            <a:r>
              <a:rPr lang="en-US" sz="2800" i="1" dirty="0">
                <a:latin typeface="+mj-lt"/>
              </a:rPr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RETURNS @</a:t>
            </a:r>
            <a:r>
              <a:rPr lang="en-US" sz="2800" dirty="0" err="1">
                <a:latin typeface="+mj-lt"/>
                <a:cs typeface="Times New Roman" pitchFamily="18" charset="0"/>
              </a:rPr>
              <a:t>biến_bảng</a:t>
            </a:r>
            <a:r>
              <a:rPr lang="en-US" sz="2800" dirty="0">
                <a:latin typeface="+mj-lt"/>
                <a:cs typeface="Times New Roman" pitchFamily="18" charset="0"/>
              </a:rPr>
              <a:t> TABLE 	</a:t>
            </a:r>
            <a:r>
              <a:rPr lang="en-US" sz="2800" dirty="0" err="1">
                <a:latin typeface="+mj-lt"/>
                <a:cs typeface="Times New Roman" pitchFamily="18" charset="0"/>
              </a:rPr>
              <a:t>định_nghia_bảng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 </a:t>
            </a:r>
            <a:r>
              <a:rPr lang="en-US" sz="2800" dirty="0" err="1">
                <a:latin typeface="+mj-lt"/>
                <a:cs typeface="Times New Roman" pitchFamily="18" charset="0"/>
              </a:rPr>
              <a:t>các_câu_lenh_trong_thân_hàm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END</a:t>
            </a:r>
          </a:p>
          <a:p>
            <a:pPr>
              <a:buNone/>
            </a:pP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L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ư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u ý: sau t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ừ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khóa RETURNS là m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ộ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 bi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ế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 b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ả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ng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đượ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đị</a:t>
            </a:r>
            <a:r>
              <a:rPr lang="vi-VN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nghĩa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sau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khóa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RETURN 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cuối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tham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sô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nào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đi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kèm</a:t>
            </a:r>
            <a:endParaRPr lang="en-US" sz="28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8153" y="1447800"/>
            <a:ext cx="11338560" cy="4908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f_DSKhachHang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(@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800" b="1" dirty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RETURNS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table</a:t>
            </a:r>
            <a:r>
              <a:rPr lang="en-US" sz="2800" dirty="0">
                <a:latin typeface="+mj-lt"/>
                <a:cs typeface="Times New Roman" pitchFamily="18" charset="0"/>
              </a:rPr>
              <a:t> (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TenKH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800" dirty="0">
                <a:latin typeface="+mj-lt"/>
                <a:cs typeface="Times New Roman" pitchFamily="18" charset="0"/>
              </a:rPr>
              <a:t>(50), 						</a:t>
            </a:r>
            <a:r>
              <a:rPr lang="en-US" sz="2800" dirty="0" err="1">
                <a:latin typeface="+mj-lt"/>
                <a:cs typeface="Times New Roman" pitchFamily="18" charset="0"/>
              </a:rPr>
              <a:t>NgayDatHang</a:t>
            </a:r>
            <a:r>
              <a:rPr lang="en-US" sz="2800" dirty="0">
                <a:latin typeface="+mj-lt"/>
                <a:cs typeface="Times New Roman" pitchFamily="18" charset="0"/>
              </a:rPr>
              <a:t> datetime)     AS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If @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dirty="0">
                <a:latin typeface="+mj-lt"/>
                <a:cs typeface="Times New Roman" pitchFamily="18" charset="0"/>
              </a:rPr>
              <a:t> = 0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Insert into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Select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kh.TenKH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dh.NgayDatHang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From </a:t>
            </a:r>
            <a:r>
              <a:rPr lang="en-US" sz="2800" dirty="0" err="1">
                <a:latin typeface="+mj-lt"/>
                <a:cs typeface="Times New Roman" pitchFamily="18" charset="0"/>
              </a:rPr>
              <a:t>KhachHang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DonHang</a:t>
            </a:r>
            <a:r>
              <a:rPr lang="en-US" sz="2800" dirty="0">
                <a:latin typeface="+mj-lt"/>
                <a:cs typeface="Times New Roman" pitchFamily="18" charset="0"/>
              </a:rPr>
              <a:t> dh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Where </a:t>
            </a:r>
            <a:r>
              <a:rPr lang="en-US" sz="2800" dirty="0" err="1">
                <a:latin typeface="+mj-lt"/>
                <a:cs typeface="Times New Roman" pitchFamily="18" charset="0"/>
              </a:rPr>
              <a:t>dh.MaKH</a:t>
            </a:r>
            <a:r>
              <a:rPr lang="en-US" sz="2800" dirty="0">
                <a:latin typeface="+mj-lt"/>
                <a:cs typeface="Times New Roman" pitchFamily="18" charset="0"/>
              </a:rPr>
              <a:t> =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---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BF29748-BFC8-4D6A-8E0D-00ED543B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1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74592" y="1195258"/>
            <a:ext cx="11136464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f_DSKhachHang</a:t>
            </a:r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>
                <a:latin typeface="+mj-lt"/>
                <a:cs typeface="Times New Roman" pitchFamily="18" charset="0"/>
              </a:rPr>
              <a:t>(@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800" b="1" dirty="0">
                <a:latin typeface="+mj-lt"/>
                <a:cs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RETURNS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r>
              <a:rPr lang="en-US" sz="2800" dirty="0">
                <a:latin typeface="+mj-lt"/>
                <a:cs typeface="Times New Roman" pitchFamily="18" charset="0"/>
              </a:rPr>
              <a:t> table (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TenKH</a:t>
            </a:r>
            <a:r>
              <a:rPr lang="en-US" sz="2800" dirty="0">
                <a:latin typeface="+mj-lt"/>
                <a:cs typeface="Times New Roman" pitchFamily="18" charset="0"/>
              </a:rPr>
              <a:t>  </a:t>
            </a:r>
            <a:r>
              <a:rPr lang="en-US" sz="28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800" dirty="0">
                <a:latin typeface="+mj-lt"/>
                <a:cs typeface="Times New Roman" pitchFamily="18" charset="0"/>
              </a:rPr>
              <a:t>(50), 							</a:t>
            </a:r>
            <a:r>
              <a:rPr lang="en-US" sz="2800" dirty="0" err="1">
                <a:latin typeface="+mj-lt"/>
                <a:cs typeface="Times New Roman" pitchFamily="18" charset="0"/>
              </a:rPr>
              <a:t>NgayDatHang</a:t>
            </a:r>
            <a:r>
              <a:rPr lang="en-US" sz="2800" dirty="0">
                <a:latin typeface="+mj-lt"/>
                <a:cs typeface="Times New Roman" pitchFamily="18" charset="0"/>
              </a:rPr>
              <a:t> datetime)   AS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---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Insert into @</a:t>
            </a:r>
            <a:r>
              <a:rPr lang="en-US" sz="2800" dirty="0" err="1">
                <a:latin typeface="+mj-lt"/>
                <a:cs typeface="Times New Roman" pitchFamily="18" charset="0"/>
              </a:rPr>
              <a:t>myKhachHang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Select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kh.TenKH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dh.NgayDatHang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From </a:t>
            </a:r>
            <a:r>
              <a:rPr lang="en-US" sz="2800" dirty="0" err="1">
                <a:latin typeface="+mj-lt"/>
                <a:cs typeface="Times New Roman" pitchFamily="18" charset="0"/>
              </a:rPr>
              <a:t>KhachHang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dirty="0" err="1">
                <a:latin typeface="+mj-lt"/>
                <a:cs typeface="Times New Roman" pitchFamily="18" charset="0"/>
              </a:rPr>
              <a:t>DonHang</a:t>
            </a:r>
            <a:r>
              <a:rPr lang="en-US" sz="2800" dirty="0">
                <a:latin typeface="+mj-lt"/>
                <a:cs typeface="Times New Roman" pitchFamily="18" charset="0"/>
              </a:rPr>
              <a:t> dh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Where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=</a:t>
            </a:r>
            <a:r>
              <a:rPr lang="en-US" sz="2800" dirty="0" err="1">
                <a:latin typeface="+mj-lt"/>
                <a:cs typeface="Times New Roman" pitchFamily="18" charset="0"/>
              </a:rPr>
              <a:t>dh.MaKH</a:t>
            </a:r>
            <a:r>
              <a:rPr lang="en-US" sz="2800" dirty="0">
                <a:latin typeface="+mj-lt"/>
                <a:cs typeface="Times New Roman" pitchFamily="18" charset="0"/>
              </a:rPr>
              <a:t> and </a:t>
            </a:r>
            <a:r>
              <a:rPr lang="en-US" sz="2800" dirty="0" err="1">
                <a:latin typeface="+mj-lt"/>
                <a:cs typeface="Times New Roman" pitchFamily="18" charset="0"/>
              </a:rPr>
              <a:t>kh.MaKH</a:t>
            </a:r>
            <a:r>
              <a:rPr lang="en-US" sz="2800" dirty="0">
                <a:latin typeface="+mj-lt"/>
                <a:cs typeface="Times New Roman" pitchFamily="18" charset="0"/>
              </a:rPr>
              <a:t> = @</a:t>
            </a:r>
            <a:r>
              <a:rPr lang="en-US" sz="2800" dirty="0" err="1">
                <a:latin typeface="+mj-lt"/>
                <a:cs typeface="Times New Roman" pitchFamily="18" charset="0"/>
              </a:rPr>
              <a:t>MaKH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Return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End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4D4D7DD4-269A-494F-90EC-BB9C67B0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5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Thực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Select 	*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From 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f_DSKhachHang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(0)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1"/>
            <a:ext cx="4492564" cy="322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1F2DFE6C-E23E-4C48-9F3F-B84D780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Hàm</a:t>
            </a:r>
            <a:r>
              <a:rPr lang="en-US" dirty="0"/>
              <a:t> Multi statement table valued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52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582A3C-CD64-4613-81B1-1FB4435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335CBA-106C-4D7E-BDA6-89E7FF0C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C9FCC49-721A-4BC8-86C3-A1847433A836}"/>
              </a:ext>
            </a:extLst>
          </p:cNvPr>
          <p:cNvSpPr/>
          <p:nvPr/>
        </p:nvSpPr>
        <p:spPr>
          <a:xfrm>
            <a:off x="3986423" y="1445342"/>
            <a:ext cx="4265300" cy="2698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8964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F6B0A7-9979-4703-8602-234EC59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2112CE-BE04-4CB6-993B-8A9BD05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398978"/>
            <a:ext cx="11594691" cy="451512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+mj-lt"/>
              </a:rPr>
              <a:t>Khái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niệm</a:t>
            </a:r>
            <a:endParaRPr lang="en-US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+mj-lt"/>
              </a:rPr>
              <a:t>Các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loại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Function</a:t>
            </a:r>
            <a:endParaRPr lang="en-US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Scalar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Inline table valued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Multi statement table valued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>
                <a:latin typeface="+mj-lt"/>
              </a:rPr>
              <a:t>Nhận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xét</a:t>
            </a:r>
            <a:endParaRPr lang="en-US" sz="6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041F4D-4054-4013-9DDF-245AF52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603F48-7541-464F-8549-E7AEFE3F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879EC-F684-41F2-A613-FD9E8E92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</a:t>
            </a:r>
            <a:r>
              <a:rPr lang="fr-FR" dirty="0" err="1"/>
              <a:t>Khái</a:t>
            </a:r>
            <a:r>
              <a:rPr lang="fr-FR" dirty="0"/>
              <a:t> </a:t>
            </a:r>
            <a:r>
              <a:rPr lang="fr-FR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50DB7A-71D6-4CCB-A258-B921D310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350"/>
            <a:ext cx="11017195" cy="4832613"/>
          </a:xfrm>
        </p:spPr>
        <p:txBody>
          <a:bodyPr/>
          <a:lstStyle/>
          <a:p>
            <a:pPr algn="just"/>
            <a:r>
              <a:rPr lang="vi-VN" dirty="0" err="1">
                <a:latin typeface="Cambria" panose="02040503050406030204" pitchFamily="18" charset="0"/>
              </a:rPr>
              <a:t>Cũng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giống</a:t>
            </a:r>
            <a:r>
              <a:rPr lang="vi-VN" dirty="0">
                <a:latin typeface="Cambria" panose="02040503050406030204" pitchFamily="18" charset="0"/>
              </a:rPr>
              <a:t> như </a:t>
            </a:r>
            <a:r>
              <a:rPr lang="vi-VN" u="sng" dirty="0" err="1">
                <a:latin typeface="Cambria" panose="02040503050406030204" pitchFamily="18" charset="0"/>
                <a:hlinkClick r:id="rId2"/>
              </a:rPr>
              <a:t>Stored</a:t>
            </a:r>
            <a:r>
              <a:rPr lang="vi-VN" u="sng" dirty="0">
                <a:latin typeface="Cambria" panose="02040503050406030204" pitchFamily="18" charset="0"/>
                <a:hlinkClick r:id="rId2"/>
              </a:rPr>
              <a:t> </a:t>
            </a:r>
            <a:r>
              <a:rPr lang="vi-VN" u="sng" dirty="0" err="1">
                <a:latin typeface="Cambria" panose="02040503050406030204" pitchFamily="18" charset="0"/>
                <a:hlinkClick r:id="rId2"/>
              </a:rPr>
              <a:t>Procedure</a:t>
            </a:r>
            <a:r>
              <a:rPr lang="vi-VN" dirty="0">
                <a:latin typeface="Cambria" panose="02040503050406030204" pitchFamily="18" charset="0"/>
              </a:rPr>
              <a:t> 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đối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tượng</a:t>
            </a:r>
            <a:r>
              <a:rPr lang="vi-VN" dirty="0">
                <a:latin typeface="Cambria" panose="02040503050406030204" pitchFamily="18" charset="0"/>
              </a:rPr>
              <a:t> trong cơ </a:t>
            </a:r>
            <a:r>
              <a:rPr lang="vi-VN" dirty="0" err="1">
                <a:latin typeface="Cambria" panose="02040503050406030204" pitchFamily="18" charset="0"/>
              </a:rPr>
              <a:t>sở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dữ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liệu</a:t>
            </a:r>
            <a:r>
              <a:rPr lang="vi-VN" dirty="0">
                <a:latin typeface="Cambria" panose="02040503050406030204" pitchFamily="18" charset="0"/>
              </a:rPr>
              <a:t> bao </a:t>
            </a:r>
            <a:r>
              <a:rPr lang="vi-VN" dirty="0" err="1">
                <a:latin typeface="Cambria" panose="02040503050406030204" pitchFamily="18" charset="0"/>
              </a:rPr>
              <a:t>gồm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tập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nhiều</a:t>
            </a:r>
            <a:r>
              <a:rPr lang="vi-VN" dirty="0">
                <a:latin typeface="Cambria" panose="02040503050406030204" pitchFamily="18" charset="0"/>
              </a:rPr>
              <a:t> câu </a:t>
            </a:r>
            <a:r>
              <a:rPr lang="vi-VN" dirty="0" err="1">
                <a:latin typeface="Cambria" panose="02040503050406030204" pitchFamily="18" charset="0"/>
              </a:rPr>
              <a:t>lệnh</a:t>
            </a:r>
            <a:r>
              <a:rPr lang="vi-VN" dirty="0">
                <a:latin typeface="Cambria" panose="02040503050406030204" pitchFamily="18" charset="0"/>
              </a:rPr>
              <a:t> SQL </a:t>
            </a:r>
            <a:r>
              <a:rPr lang="vi-VN" dirty="0" err="1">
                <a:latin typeface="Cambria" panose="02040503050406030204" pitchFamily="18" charset="0"/>
              </a:rPr>
              <a:t>được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nhóm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lại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với</a:t>
            </a:r>
            <a:r>
              <a:rPr lang="vi-VN" dirty="0">
                <a:latin typeface="Cambria" panose="02040503050406030204" pitchFamily="18" charset="0"/>
              </a:rPr>
              <a:t> nhau </a:t>
            </a:r>
            <a:r>
              <a:rPr lang="vi-VN" dirty="0" err="1">
                <a:latin typeface="Cambria" panose="02040503050406030204" pitchFamily="18" charset="0"/>
              </a:rPr>
              <a:t>thành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nhóm</a:t>
            </a:r>
            <a:r>
              <a:rPr lang="vi-VN" dirty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pPr algn="just"/>
            <a:r>
              <a:rPr lang="vi-VN" dirty="0" err="1">
                <a:latin typeface="Cambria" panose="02040503050406030204" pitchFamily="18" charset="0"/>
              </a:rPr>
              <a:t>Điểm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khác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biệt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giữa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thủ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tục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trả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về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một</a:t>
            </a:r>
            <a:r>
              <a:rPr lang="vi-VN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giá</a:t>
            </a:r>
            <a:r>
              <a:rPr lang="vi-VN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trị</a:t>
            </a:r>
            <a:r>
              <a:rPr lang="vi-VN" dirty="0">
                <a:solidFill>
                  <a:srgbClr val="0070C0"/>
                </a:solidFill>
                <a:latin typeface="Cambria" panose="02040503050406030204" pitchFamily="18" charset="0"/>
              </a:rPr>
              <a:t> thông qua tên </a:t>
            </a:r>
            <a:r>
              <a:rPr lang="vi-VN" dirty="0" err="1">
                <a:solidFill>
                  <a:srgbClr val="0070C0"/>
                </a:solidFill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. </a:t>
            </a:r>
            <a:r>
              <a:rPr lang="vi-VN" dirty="0" err="1">
                <a:latin typeface="Cambria" panose="02040503050406030204" pitchFamily="18" charset="0"/>
              </a:rPr>
              <a:t>Điều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này</a:t>
            </a:r>
            <a:r>
              <a:rPr lang="vi-VN" dirty="0">
                <a:latin typeface="Cambria" panose="02040503050406030204" pitchFamily="18" charset="0"/>
              </a:rPr>
              <a:t> cho </a:t>
            </a:r>
            <a:r>
              <a:rPr lang="vi-VN" dirty="0" err="1">
                <a:latin typeface="Cambria" panose="02040503050406030204" pitchFamily="18" charset="0"/>
              </a:rPr>
              <a:t>phép</a:t>
            </a:r>
            <a:r>
              <a:rPr lang="vi-VN" dirty="0">
                <a:latin typeface="Cambria" panose="02040503050406030204" pitchFamily="18" charset="0"/>
              </a:rPr>
              <a:t> ta </a:t>
            </a:r>
            <a:r>
              <a:rPr lang="vi-VN" dirty="0" err="1">
                <a:latin typeface="Cambria" panose="02040503050406030204" pitchFamily="18" charset="0"/>
              </a:rPr>
              <a:t>sử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dụng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hàm</a:t>
            </a:r>
            <a:r>
              <a:rPr lang="vi-VN" dirty="0">
                <a:latin typeface="Cambria" panose="02040503050406030204" pitchFamily="18" charset="0"/>
              </a:rPr>
              <a:t> như </a:t>
            </a:r>
            <a:r>
              <a:rPr lang="vi-VN" dirty="0" err="1">
                <a:latin typeface="Cambria" panose="02040503050406030204" pitchFamily="18" charset="0"/>
              </a:rPr>
              <a:t>là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thành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phần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của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một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biểu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thức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chẳng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hạn</a:t>
            </a:r>
            <a:r>
              <a:rPr lang="vi-VN" dirty="0">
                <a:latin typeface="Cambria" panose="02040503050406030204" pitchFamily="18" charset="0"/>
              </a:rPr>
              <a:t> như trong </a:t>
            </a:r>
            <a:r>
              <a:rPr lang="vi-VN" dirty="0" err="1">
                <a:latin typeface="Cambria" panose="02040503050406030204" pitchFamily="18" charset="0"/>
              </a:rPr>
              <a:t>các</a:t>
            </a:r>
            <a:r>
              <a:rPr lang="vi-VN" dirty="0">
                <a:latin typeface="Cambria" panose="02040503050406030204" pitchFamily="18" charset="0"/>
              </a:rPr>
              <a:t> câu </a:t>
            </a:r>
            <a:r>
              <a:rPr lang="vi-VN" dirty="0" err="1">
                <a:latin typeface="Cambria" panose="02040503050406030204" pitchFamily="18" charset="0"/>
              </a:rPr>
              <a:t>lệnh</a:t>
            </a:r>
            <a:r>
              <a:rPr lang="vi-VN" dirty="0">
                <a:latin typeface="Cambria" panose="02040503050406030204" pitchFamily="18" charset="0"/>
              </a:rPr>
              <a:t> truy </a:t>
            </a:r>
            <a:r>
              <a:rPr lang="vi-VN" dirty="0" err="1">
                <a:latin typeface="Cambria" panose="02040503050406030204" pitchFamily="18" charset="0"/>
              </a:rPr>
              <a:t>vấn</a:t>
            </a:r>
            <a:r>
              <a:rPr lang="vi-VN" dirty="0">
                <a:latin typeface="Cambria" panose="02040503050406030204" pitchFamily="18" charset="0"/>
              </a:rPr>
              <a:t> hay </a:t>
            </a:r>
            <a:r>
              <a:rPr lang="vi-VN" dirty="0" err="1">
                <a:latin typeface="Cambria" panose="02040503050406030204" pitchFamily="18" charset="0"/>
              </a:rPr>
              <a:t>các</a:t>
            </a:r>
            <a:r>
              <a:rPr lang="vi-VN" dirty="0">
                <a:latin typeface="Cambria" panose="02040503050406030204" pitchFamily="18" charset="0"/>
              </a:rPr>
              <a:t> câu </a:t>
            </a:r>
            <a:r>
              <a:rPr lang="vi-VN" dirty="0" err="1">
                <a:latin typeface="Cambria" panose="02040503050406030204" pitchFamily="18" charset="0"/>
              </a:rPr>
              <a:t>lệnh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thực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hiện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cập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nhật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dữ</a:t>
            </a:r>
            <a:r>
              <a:rPr lang="vi-VN" dirty="0">
                <a:latin typeface="Cambria" panose="02040503050406030204" pitchFamily="18" charset="0"/>
              </a:rPr>
              <a:t> </a:t>
            </a:r>
            <a:r>
              <a:rPr lang="vi-VN" dirty="0" err="1">
                <a:latin typeface="Cambria" panose="02040503050406030204" pitchFamily="18" charset="0"/>
              </a:rPr>
              <a:t>liệu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C8C5DD-9478-45A8-8125-6F2027E1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F390FC-FA10-42DB-BFD1-EE65F02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B8FE84-0D9F-43DC-972A-FF0AB3D3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loại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E0FC4B-7155-4FA9-9151-D036BF17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1: </a:t>
            </a: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đ</a:t>
            </a:r>
            <a:r>
              <a:rPr lang="vi-VN" dirty="0">
                <a:latin typeface="+mj-lt"/>
              </a:rPr>
              <a:t>ư</a:t>
            </a:r>
            <a:r>
              <a:rPr lang="en-US" dirty="0" err="1">
                <a:latin typeface="+mj-lt"/>
              </a:rPr>
              <a:t>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sẵn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DBMS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2: </a:t>
            </a:r>
            <a:r>
              <a:rPr lang="en-US" dirty="0" err="1">
                <a:latin typeface="+mj-lt"/>
              </a:rPr>
              <a:t>Hàm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nghĩa</a:t>
            </a:r>
            <a:endParaRPr lang="en-US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latin typeface="+mj-lt"/>
              </a:rPr>
              <a:t>Giá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trả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về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là</a:t>
            </a:r>
            <a:r>
              <a:rPr lang="en-US" b="1" dirty="0">
                <a:latin typeface="+mj-lt"/>
              </a:rPr>
              <a:t> “</a:t>
            </a:r>
            <a:r>
              <a:rPr lang="en-US" b="1" dirty="0" err="1">
                <a:latin typeface="+mj-lt"/>
              </a:rPr>
              <a:t>dữ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kiểu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bảng</a:t>
            </a:r>
            <a:r>
              <a:rPr lang="en-US" b="1" dirty="0">
                <a:latin typeface="+mj-lt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latin typeface="+mj-lt"/>
              </a:rPr>
              <a:t>Giá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trả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về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một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giá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dirty="0">
                <a:latin typeface="+mj-lt"/>
              </a:rPr>
              <a:t> – Scalar-valued 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1D4C81-C9A1-4E46-B24F-FD0E1161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DB3E3B-49ED-4BAF-8082-32A42A5B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0BB79C-A5B8-42EE-875D-29AB1ED7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C2E0C208-42F2-4B13-AB39-6F82BF67F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9614" y="1447799"/>
            <a:ext cx="11513488" cy="47621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Hàm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vô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hướng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trả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về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duy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nhất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giá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trị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dựa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trên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tham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số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truyền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vào</a:t>
            </a:r>
            <a:r>
              <a:rPr lang="en-US" dirty="0">
                <a:latin typeface="+mj-lt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Cú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pháp</a:t>
            </a:r>
            <a:endParaRPr lang="en-US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CREATE FUNCTION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func_name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</a:t>
            </a:r>
            <a:r>
              <a:rPr lang="en-US" i="1" dirty="0"/>
              <a:t>[</a:t>
            </a:r>
            <a:r>
              <a:rPr lang="en-US" i="1" dirty="0" err="1"/>
              <a:t>Danh_Sach_Cac_Tham_So</a:t>
            </a:r>
            <a:r>
              <a:rPr lang="en-US" i="1" dirty="0"/>
              <a:t>]</a:t>
            </a:r>
            <a:r>
              <a:rPr lang="en-US" sz="2800" dirty="0">
                <a:latin typeface="+mj-lt"/>
                <a:cs typeface="Times New Roman" pitchFamily="18" charset="0"/>
              </a:rPr>
              <a:t>) </a:t>
            </a: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RETURNS 	</a:t>
            </a:r>
            <a:r>
              <a:rPr lang="fr-FR" i="1" dirty="0" err="1"/>
              <a:t>Kieu_Du_Lieu_Tra_Ve_Cua_Ham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AS</a:t>
            </a: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BEGIN</a:t>
            </a: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		</a:t>
            </a:r>
            <a:r>
              <a:rPr lang="en-US" sz="2800" dirty="0" err="1">
                <a:latin typeface="+mj-lt"/>
                <a:cs typeface="Times New Roman" pitchFamily="18" charset="0"/>
              </a:rPr>
              <a:t>các_câu_lenh_của_hàm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8366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0BB79C-A5B8-42EE-875D-29AB1ED7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DD4213FB-C793-49C3-95AD-F6CAD4EC4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3549" y="1278912"/>
            <a:ext cx="8790166" cy="474346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CREATE FUNCTION	</a:t>
            </a:r>
            <a:r>
              <a:rPr lang="en-US" sz="2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Test_function</a:t>
            </a:r>
            <a:r>
              <a:rPr lang="en-US" sz="2400" dirty="0">
                <a:latin typeface="+mj-lt"/>
                <a:cs typeface="Times New Roman" pitchFamily="18" charset="0"/>
              </a:rPr>
              <a:t>(@b 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, @c 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RETURNS 	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 	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declare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if @b&gt;2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set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r>
              <a:rPr lang="en-US" sz="2400" dirty="0">
                <a:latin typeface="+mj-lt"/>
                <a:cs typeface="Times New Roman" pitchFamily="18" charset="0"/>
              </a:rPr>
              <a:t>=@b+@c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set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r>
              <a:rPr lang="en-US" sz="2400" dirty="0">
                <a:latin typeface="+mj-lt"/>
                <a:cs typeface="Times New Roman" pitchFamily="18" charset="0"/>
              </a:rPr>
              <a:t>=@b+@c+1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return @</a:t>
            </a:r>
            <a:r>
              <a:rPr lang="en-US" sz="2400" dirty="0" err="1">
                <a:latin typeface="+mj-lt"/>
                <a:cs typeface="Times New Roman" pitchFamily="18" charset="0"/>
              </a:rPr>
              <a:t>kq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END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9D60D1-7EDB-484C-A971-C28E64F0ADB5}"/>
              </a:ext>
            </a:extLst>
          </p:cNvPr>
          <p:cNvSpPr/>
          <p:nvPr/>
        </p:nvSpPr>
        <p:spPr>
          <a:xfrm>
            <a:off x="6223221" y="4671695"/>
            <a:ext cx="55043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99"/>
                </a:solidFill>
              </a:rPr>
              <a:t>Gọi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hàm</a:t>
            </a:r>
            <a:endParaRPr lang="en-US" sz="280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99"/>
                </a:solidFill>
              </a:rPr>
              <a:t>SELECT 	</a:t>
            </a:r>
            <a:r>
              <a:rPr lang="en-US" sz="2800" dirty="0" err="1">
                <a:solidFill>
                  <a:srgbClr val="000099"/>
                </a:solidFill>
              </a:rPr>
              <a:t>dbo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cs typeface="Times New Roman" pitchFamily="18" charset="0"/>
              </a:rPr>
              <a:t>Test_function</a:t>
            </a:r>
            <a:r>
              <a:rPr lang="en-US" sz="2800" dirty="0">
                <a:solidFill>
                  <a:srgbClr val="000099"/>
                </a:solidFill>
              </a:rPr>
              <a:t>(3,4) </a:t>
            </a:r>
          </a:p>
        </p:txBody>
      </p:sp>
    </p:spTree>
    <p:extLst>
      <p:ext uri="{BB962C8B-B14F-4D97-AF65-F5344CB8AC3E}">
        <p14:creationId xmlns:p14="http://schemas.microsoft.com/office/powerpoint/2010/main" val="22241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0BB79C-A5B8-42EE-875D-29AB1ED7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B034FCD2-D124-47A1-A715-3FA935203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03207"/>
            <a:ext cx="10635725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CREATE 	FUNCTION	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GiaiThua</a:t>
            </a:r>
            <a:r>
              <a:rPr lang="en-US" sz="2400" dirty="0">
                <a:latin typeface="+mj-lt"/>
              </a:rPr>
              <a:t>(@x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RETURNS 	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   AS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Begin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Declare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</a:t>
            </a:r>
            <a:endParaRPr lang="en-US" sz="2400" dirty="0">
              <a:latin typeface="+mj-lt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If @x&gt;20 OR @x IS NULL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Set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NULL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If @x &lt; 2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	Set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@x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		Set @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= @x * </a:t>
            </a:r>
            <a:r>
              <a:rPr lang="en-US" sz="2400" dirty="0" err="1">
                <a:latin typeface="+mj-lt"/>
              </a:rPr>
              <a:t>dbo.GiaiThua</a:t>
            </a:r>
            <a:r>
              <a:rPr lang="en-US" sz="2400" dirty="0">
                <a:latin typeface="+mj-lt"/>
              </a:rPr>
              <a:t>(@x-1)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	Return @</a:t>
            </a:r>
            <a:r>
              <a:rPr lang="en-US" sz="2400" dirty="0" err="1">
                <a:latin typeface="+mj-lt"/>
              </a:rPr>
              <a:t>i</a:t>
            </a:r>
            <a:endParaRPr lang="en-US" sz="2400" dirty="0">
              <a:latin typeface="+mj-lt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End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00EFFC-B8BB-4915-9BA9-002AF1CAD5B8}"/>
              </a:ext>
            </a:extLst>
          </p:cNvPr>
          <p:cNvSpPr/>
          <p:nvPr/>
        </p:nvSpPr>
        <p:spPr>
          <a:xfrm>
            <a:off x="8006818" y="4389322"/>
            <a:ext cx="376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j-lt"/>
              </a:rPr>
              <a:t>SELECT     </a:t>
            </a:r>
            <a:r>
              <a:rPr lang="en-US" sz="2400" dirty="0" err="1">
                <a:solidFill>
                  <a:srgbClr val="000099"/>
                </a:solidFill>
                <a:latin typeface="+mj-lt"/>
              </a:rPr>
              <a:t>dbo.GiaiThua</a:t>
            </a:r>
            <a:r>
              <a:rPr lang="en-US" sz="2400" dirty="0">
                <a:solidFill>
                  <a:srgbClr val="000099"/>
                </a:solidFill>
                <a:latin typeface="+mj-lt"/>
              </a:rPr>
              <a:t>(3) </a:t>
            </a:r>
          </a:p>
        </p:txBody>
      </p:sp>
    </p:spTree>
    <p:extLst>
      <p:ext uri="{BB962C8B-B14F-4D97-AF65-F5344CB8AC3E}">
        <p14:creationId xmlns:p14="http://schemas.microsoft.com/office/powerpoint/2010/main" val="25105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0BB79C-A5B8-42EE-875D-29AB1ED7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F05A428-427C-4AD5-B0F1-304D6B5E6E31}"/>
              </a:ext>
            </a:extLst>
          </p:cNvPr>
          <p:cNvSpPr/>
          <p:nvPr/>
        </p:nvSpPr>
        <p:spPr>
          <a:xfrm>
            <a:off x="779228" y="1170659"/>
            <a:ext cx="84204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CREATE FUNCTION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f_thu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>
                <a:latin typeface="+mj-lt"/>
                <a:cs typeface="Times New Roman" pitchFamily="18" charset="0"/>
              </a:rPr>
              <a:t>(@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ngay</a:t>
            </a:r>
            <a:r>
              <a:rPr lang="en-US" sz="2400" b="1" dirty="0">
                <a:latin typeface="+mj-lt"/>
                <a:cs typeface="Times New Roman" pitchFamily="18" charset="0"/>
              </a:rPr>
              <a:t> datetime)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returns </a:t>
            </a:r>
            <a:r>
              <a:rPr lang="en-US" sz="24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400" dirty="0">
                <a:latin typeface="+mj-lt"/>
                <a:cs typeface="Times New Roman" pitchFamily="18" charset="0"/>
              </a:rPr>
              <a:t>(10)           As 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Begin</a:t>
            </a:r>
          </a:p>
          <a:p>
            <a:pPr marL="0" lvl="1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sz="2400" dirty="0">
                <a:latin typeface="+mj-lt"/>
                <a:cs typeface="Times New Roman" pitchFamily="18" charset="0"/>
              </a:rPr>
              <a:t>declare @</a:t>
            </a:r>
            <a:r>
              <a:rPr lang="en-US" sz="2400" dirty="0" err="1">
                <a:latin typeface="+mj-lt"/>
                <a:cs typeface="Times New Roman" pitchFamily="18" charset="0"/>
              </a:rPr>
              <a:t>st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nvarchar</a:t>
            </a:r>
            <a:r>
              <a:rPr lang="en-US" sz="2400" dirty="0">
                <a:latin typeface="+mj-lt"/>
                <a:cs typeface="Times New Roman" pitchFamily="18" charset="0"/>
              </a:rPr>
              <a:t>(10)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select @</a:t>
            </a:r>
            <a:r>
              <a:rPr lang="en-US" sz="2400" dirty="0" err="1">
                <a:latin typeface="+mj-lt"/>
                <a:cs typeface="Times New Roman" pitchFamily="18" charset="0"/>
              </a:rPr>
              <a:t>st</a:t>
            </a:r>
            <a:r>
              <a:rPr lang="en-US" sz="2400" dirty="0">
                <a:latin typeface="+mj-lt"/>
                <a:cs typeface="Times New Roman" pitchFamily="18" charset="0"/>
              </a:rPr>
              <a:t>=case </a:t>
            </a:r>
            <a:r>
              <a:rPr lang="en-US" sz="2400" dirty="0" err="1">
                <a:latin typeface="+mj-lt"/>
                <a:cs typeface="Times New Roman" pitchFamily="18" charset="0"/>
              </a:rPr>
              <a:t>datepart</a:t>
            </a:r>
            <a:r>
              <a:rPr lang="en-US" sz="2400" dirty="0">
                <a:latin typeface="+mj-lt"/>
                <a:cs typeface="Times New Roman" pitchFamily="18" charset="0"/>
              </a:rPr>
              <a:t>(</a:t>
            </a:r>
            <a:r>
              <a:rPr lang="en-US" sz="2400" dirty="0" err="1">
                <a:latin typeface="+mj-lt"/>
                <a:cs typeface="Times New Roman" pitchFamily="18" charset="0"/>
              </a:rPr>
              <a:t>dw</a:t>
            </a:r>
            <a:r>
              <a:rPr lang="en-US" sz="2400" dirty="0">
                <a:latin typeface="+mj-lt"/>
                <a:cs typeface="Times New Roman" pitchFamily="18" charset="0"/>
              </a:rPr>
              <a:t>,@</a:t>
            </a:r>
            <a:r>
              <a:rPr lang="en-US" sz="2400" dirty="0" err="1">
                <a:latin typeface="+mj-lt"/>
                <a:cs typeface="Times New Roman" pitchFamily="18" charset="0"/>
              </a:rPr>
              <a:t>ngay</a:t>
            </a:r>
            <a:r>
              <a:rPr lang="en-US" sz="2400" dirty="0">
                <a:latin typeface="+mj-lt"/>
                <a:cs typeface="Times New Roman" pitchFamily="18" charset="0"/>
              </a:rPr>
              <a:t>)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	when 1 then </a:t>
            </a:r>
            <a:r>
              <a:rPr lang="en-US" sz="2400" dirty="0" err="1">
                <a:latin typeface="+mj-lt"/>
                <a:cs typeface="Times New Roman" pitchFamily="18" charset="0"/>
              </a:rPr>
              <a:t>N'chủ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nhật</a:t>
            </a:r>
            <a:r>
              <a:rPr lang="en-US" sz="2400" dirty="0">
                <a:latin typeface="+mj-lt"/>
                <a:cs typeface="Times New Roman" pitchFamily="18" charset="0"/>
              </a:rPr>
              <a:t>'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	when 2 then </a:t>
            </a:r>
            <a:r>
              <a:rPr lang="en-US" sz="2400" dirty="0" err="1">
                <a:latin typeface="+mj-lt"/>
                <a:cs typeface="Times New Roman" pitchFamily="18" charset="0"/>
              </a:rPr>
              <a:t>N'thứ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hai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0" lvl="1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	when 3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ba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when 4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tư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when 5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năm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when 6 then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sáu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 marL="914400" lvl="8"/>
            <a:r>
              <a:rPr lang="en-US" sz="2400" dirty="0">
                <a:latin typeface="+mj-lt"/>
                <a:cs typeface="Times New Roman" pitchFamily="18" charset="0"/>
              </a:rPr>
              <a:t>		else N '</a:t>
            </a:r>
            <a:r>
              <a:rPr lang="en-US" sz="2400" dirty="0" err="1">
                <a:latin typeface="+mj-lt"/>
                <a:cs typeface="Times New Roman" pitchFamily="18" charset="0"/>
              </a:rPr>
              <a:t>thứ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bảy</a:t>
            </a:r>
            <a:r>
              <a:rPr lang="en-US" sz="2400" dirty="0">
                <a:latin typeface="+mj-lt"/>
                <a:cs typeface="Times New Roman" pitchFamily="18" charset="0"/>
              </a:rPr>
              <a:t>’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End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Return @</a:t>
            </a:r>
            <a:r>
              <a:rPr lang="en-US" sz="2400" dirty="0" err="1">
                <a:latin typeface="+mj-lt"/>
                <a:cs typeface="Times New Roman" pitchFamily="18" charset="0"/>
              </a:rPr>
              <a:t>st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End</a:t>
            </a:r>
          </a:p>
          <a:p>
            <a:pPr marL="0" lvl="1"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C3CF8-7EE2-4780-8967-0E362E3A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Hàm</a:t>
            </a:r>
            <a:r>
              <a:rPr lang="en-US" dirty="0"/>
              <a:t> Scalar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0BB79C-A5B8-42EE-875D-29AB1ED7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67CF01-2D64-44B0-B0ED-B1D2045F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E70B3AD9-4819-4A61-A7AE-2994214424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0574" y="1592028"/>
            <a:ext cx="785058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Thực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thi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hàm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Select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MaNV</a:t>
            </a:r>
            <a:r>
              <a:rPr lang="en-US" sz="2800" b="1" dirty="0">
                <a:latin typeface="+mj-lt"/>
                <a:cs typeface="Times New Roman" pitchFamily="18" charset="0"/>
              </a:rPr>
              <a:t>,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TenNV</a:t>
            </a:r>
            <a:r>
              <a:rPr lang="en-US" sz="2800" b="1" dirty="0">
                <a:latin typeface="+mj-lt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dbo.f_thu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NgayVaoLam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From </a:t>
            </a:r>
            <a:r>
              <a:rPr lang="en-US" sz="2800" b="1" dirty="0" err="1">
                <a:latin typeface="+mj-lt"/>
                <a:cs typeface="Times New Roman" pitchFamily="18" charset="0"/>
              </a:rPr>
              <a:t>NhanVien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Kết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qủa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</a:t>
            </a:r>
            <a:endParaRPr lang="en-US" sz="28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8FCC63D-29B6-462D-A1DC-19D5C785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399" y="1414404"/>
            <a:ext cx="3749703" cy="47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31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557</Words>
  <Application>Microsoft Office PowerPoint</Application>
  <PresentationFormat>Widescreen</PresentationFormat>
  <Paragraphs>175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Cambria (Headings)</vt:lpstr>
      <vt:lpstr>Tahoma</vt:lpstr>
      <vt:lpstr>Times New Roman</vt:lpstr>
      <vt:lpstr>Wingdings</vt:lpstr>
      <vt:lpstr>Office Theme</vt:lpstr>
      <vt:lpstr>Chương 8. Hàm (Function)</vt:lpstr>
      <vt:lpstr>Nội dung</vt:lpstr>
      <vt:lpstr>1. Khái niệm</vt:lpstr>
      <vt:lpstr>2. Các loại Function</vt:lpstr>
      <vt:lpstr>3. Hàm Scalar</vt:lpstr>
      <vt:lpstr>3. Hàm Scalar (tt)</vt:lpstr>
      <vt:lpstr>3. Hàm Scalar (tt)</vt:lpstr>
      <vt:lpstr>3. Hàm Scalar(tt)</vt:lpstr>
      <vt:lpstr>3. Hàm Scalar (tt)</vt:lpstr>
      <vt:lpstr>4. Hàm Inline table valued</vt:lpstr>
      <vt:lpstr>4. Hàm Inline table valued (tt)</vt:lpstr>
      <vt:lpstr>4. Hàm Inline table valued (tt)</vt:lpstr>
      <vt:lpstr>4. Hàm Inline table valued (tt)</vt:lpstr>
      <vt:lpstr>5. Hàm Multi statement table valued</vt:lpstr>
      <vt:lpstr>5. Hàm Multi statement table valued (tt)</vt:lpstr>
      <vt:lpstr>5. Hàm Multi statement table valued (tt)</vt:lpstr>
      <vt:lpstr>5. Hàm Multi statement table valued (tt)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về Hệ quản trị  Cơ sở dữ liệu</dc:title>
  <dc:creator>XPS</dc:creator>
  <cp:lastModifiedBy>Windows User</cp:lastModifiedBy>
  <cp:revision>235</cp:revision>
  <dcterms:created xsi:type="dcterms:W3CDTF">2017-07-29T20:44:18Z</dcterms:created>
  <dcterms:modified xsi:type="dcterms:W3CDTF">2019-04-21T14:34:46Z</dcterms:modified>
</cp:coreProperties>
</file>