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9"/>
  </p:notesMasterIdLst>
  <p:sldIdLst>
    <p:sldId id="258" r:id="rId2"/>
    <p:sldId id="260" r:id="rId3"/>
    <p:sldId id="259" r:id="rId4"/>
    <p:sldId id="343" r:id="rId5"/>
    <p:sldId id="348" r:id="rId6"/>
    <p:sldId id="349" r:id="rId7"/>
    <p:sldId id="350" r:id="rId8"/>
    <p:sldId id="344" r:id="rId9"/>
    <p:sldId id="345" r:id="rId10"/>
    <p:sldId id="346" r:id="rId11"/>
    <p:sldId id="347" r:id="rId12"/>
    <p:sldId id="262" r:id="rId13"/>
    <p:sldId id="273" r:id="rId14"/>
    <p:sldId id="274" r:id="rId15"/>
    <p:sldId id="278" r:id="rId16"/>
    <p:sldId id="275" r:id="rId17"/>
    <p:sldId id="279" r:id="rId18"/>
    <p:sldId id="280" r:id="rId19"/>
    <p:sldId id="281" r:id="rId20"/>
    <p:sldId id="276" r:id="rId21"/>
    <p:sldId id="282" r:id="rId22"/>
    <p:sldId id="283" r:id="rId23"/>
    <p:sldId id="284" r:id="rId24"/>
    <p:sldId id="285" r:id="rId25"/>
    <p:sldId id="288" r:id="rId26"/>
    <p:sldId id="287" r:id="rId27"/>
    <p:sldId id="289" r:id="rId28"/>
    <p:sldId id="286" r:id="rId29"/>
    <p:sldId id="290" r:id="rId30"/>
    <p:sldId id="292" r:id="rId31"/>
    <p:sldId id="277" r:id="rId32"/>
    <p:sldId id="291" r:id="rId33"/>
    <p:sldId id="481" r:id="rId34"/>
    <p:sldId id="503" r:id="rId35"/>
    <p:sldId id="504" r:id="rId36"/>
    <p:sldId id="506" r:id="rId37"/>
    <p:sldId id="507" r:id="rId38"/>
    <p:sldId id="509" r:id="rId39"/>
    <p:sldId id="512" r:id="rId40"/>
    <p:sldId id="513" r:id="rId41"/>
    <p:sldId id="515" r:id="rId42"/>
    <p:sldId id="516" r:id="rId43"/>
    <p:sldId id="514" r:id="rId44"/>
    <p:sldId id="517" r:id="rId45"/>
    <p:sldId id="518" r:id="rId46"/>
    <p:sldId id="519" r:id="rId47"/>
    <p:sldId id="523" r:id="rId48"/>
    <p:sldId id="524" r:id="rId49"/>
    <p:sldId id="525" r:id="rId50"/>
    <p:sldId id="520" r:id="rId51"/>
    <p:sldId id="295" r:id="rId52"/>
    <p:sldId id="526" r:id="rId53"/>
    <p:sldId id="485" r:id="rId54"/>
    <p:sldId id="299" r:id="rId55"/>
    <p:sldId id="486" r:id="rId56"/>
    <p:sldId id="487" r:id="rId57"/>
    <p:sldId id="488" r:id="rId58"/>
    <p:sldId id="489" r:id="rId59"/>
    <p:sldId id="490" r:id="rId60"/>
    <p:sldId id="491" r:id="rId61"/>
    <p:sldId id="492" r:id="rId62"/>
    <p:sldId id="493" r:id="rId63"/>
    <p:sldId id="494" r:id="rId64"/>
    <p:sldId id="495" r:id="rId65"/>
    <p:sldId id="496" r:id="rId66"/>
    <p:sldId id="497" r:id="rId67"/>
    <p:sldId id="498" r:id="rId68"/>
    <p:sldId id="434" r:id="rId69"/>
    <p:sldId id="499" r:id="rId70"/>
    <p:sldId id="500" r:id="rId71"/>
    <p:sldId id="501" r:id="rId72"/>
    <p:sldId id="502" r:id="rId73"/>
    <p:sldId id="263" r:id="rId74"/>
    <p:sldId id="264" r:id="rId75"/>
    <p:sldId id="293" r:id="rId76"/>
    <p:sldId id="294" r:id="rId77"/>
    <p:sldId id="298" r:id="rId78"/>
    <p:sldId id="297" r:id="rId79"/>
    <p:sldId id="301" r:id="rId80"/>
    <p:sldId id="302" r:id="rId81"/>
    <p:sldId id="303" r:id="rId82"/>
    <p:sldId id="304" r:id="rId83"/>
    <p:sldId id="305" r:id="rId84"/>
    <p:sldId id="306" r:id="rId85"/>
    <p:sldId id="307" r:id="rId86"/>
    <p:sldId id="308" r:id="rId87"/>
    <p:sldId id="309" r:id="rId88"/>
    <p:sldId id="310" r:id="rId89"/>
    <p:sldId id="311" r:id="rId90"/>
    <p:sldId id="312" r:id="rId91"/>
    <p:sldId id="313" r:id="rId92"/>
    <p:sldId id="314" r:id="rId93"/>
    <p:sldId id="315" r:id="rId94"/>
    <p:sldId id="316"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336" r:id="rId111"/>
    <p:sldId id="337" r:id="rId112"/>
    <p:sldId id="338" r:id="rId113"/>
    <p:sldId id="300" r:id="rId114"/>
    <p:sldId id="352" r:id="rId115"/>
    <p:sldId id="353" r:id="rId116"/>
    <p:sldId id="354" r:id="rId117"/>
    <p:sldId id="355" r:id="rId118"/>
    <p:sldId id="356" r:id="rId119"/>
    <p:sldId id="357" r:id="rId120"/>
    <p:sldId id="358" r:id="rId121"/>
    <p:sldId id="359" r:id="rId122"/>
    <p:sldId id="360" r:id="rId123"/>
    <p:sldId id="361" r:id="rId124"/>
    <p:sldId id="362" r:id="rId125"/>
    <p:sldId id="363" r:id="rId126"/>
    <p:sldId id="364" r:id="rId127"/>
    <p:sldId id="365" r:id="rId128"/>
    <p:sldId id="366" r:id="rId129"/>
    <p:sldId id="367" r:id="rId130"/>
    <p:sldId id="317" r:id="rId131"/>
    <p:sldId id="318" r:id="rId132"/>
    <p:sldId id="319" r:id="rId133"/>
    <p:sldId id="320" r:id="rId134"/>
    <p:sldId id="368" r:id="rId135"/>
    <p:sldId id="369" r:id="rId136"/>
    <p:sldId id="370" r:id="rId137"/>
    <p:sldId id="371" r:id="rId138"/>
    <p:sldId id="372" r:id="rId139"/>
    <p:sldId id="479" r:id="rId140"/>
    <p:sldId id="528" r:id="rId141"/>
    <p:sldId id="529" r:id="rId142"/>
    <p:sldId id="530" r:id="rId143"/>
    <p:sldId id="531" r:id="rId144"/>
    <p:sldId id="532" r:id="rId145"/>
    <p:sldId id="533" r:id="rId146"/>
    <p:sldId id="534" r:id="rId147"/>
    <p:sldId id="535" r:id="rId148"/>
  </p:sldIdLst>
  <p:sldSz cx="12798425" cy="7199313"/>
  <p:notesSz cx="6858000" cy="9144000"/>
  <p:defaultTextStyle>
    <a:defPPr>
      <a:defRPr lang="en-US"/>
    </a:defPPr>
    <a:lvl1pPr marL="0" algn="l" defTabSz="959846" rtl="0" eaLnBrk="1" latinLnBrk="0" hangingPunct="1">
      <a:defRPr sz="1889" kern="1200">
        <a:solidFill>
          <a:schemeClr val="tx1"/>
        </a:solidFill>
        <a:latin typeface="+mn-lt"/>
        <a:ea typeface="+mn-ea"/>
        <a:cs typeface="+mn-cs"/>
      </a:defRPr>
    </a:lvl1pPr>
    <a:lvl2pPr marL="479923" algn="l" defTabSz="959846" rtl="0" eaLnBrk="1" latinLnBrk="0" hangingPunct="1">
      <a:defRPr sz="1889" kern="1200">
        <a:solidFill>
          <a:schemeClr val="tx1"/>
        </a:solidFill>
        <a:latin typeface="+mn-lt"/>
        <a:ea typeface="+mn-ea"/>
        <a:cs typeface="+mn-cs"/>
      </a:defRPr>
    </a:lvl2pPr>
    <a:lvl3pPr marL="959846" algn="l" defTabSz="959846" rtl="0" eaLnBrk="1" latinLnBrk="0" hangingPunct="1">
      <a:defRPr sz="1889" kern="1200">
        <a:solidFill>
          <a:schemeClr val="tx1"/>
        </a:solidFill>
        <a:latin typeface="+mn-lt"/>
        <a:ea typeface="+mn-ea"/>
        <a:cs typeface="+mn-cs"/>
      </a:defRPr>
    </a:lvl3pPr>
    <a:lvl4pPr marL="1439769" algn="l" defTabSz="959846" rtl="0" eaLnBrk="1" latinLnBrk="0" hangingPunct="1">
      <a:defRPr sz="1889" kern="1200">
        <a:solidFill>
          <a:schemeClr val="tx1"/>
        </a:solidFill>
        <a:latin typeface="+mn-lt"/>
        <a:ea typeface="+mn-ea"/>
        <a:cs typeface="+mn-cs"/>
      </a:defRPr>
    </a:lvl4pPr>
    <a:lvl5pPr marL="1919691" algn="l" defTabSz="959846" rtl="0" eaLnBrk="1" latinLnBrk="0" hangingPunct="1">
      <a:defRPr sz="1889" kern="1200">
        <a:solidFill>
          <a:schemeClr val="tx1"/>
        </a:solidFill>
        <a:latin typeface="+mn-lt"/>
        <a:ea typeface="+mn-ea"/>
        <a:cs typeface="+mn-cs"/>
      </a:defRPr>
    </a:lvl5pPr>
    <a:lvl6pPr marL="2399614" algn="l" defTabSz="959846" rtl="0" eaLnBrk="1" latinLnBrk="0" hangingPunct="1">
      <a:defRPr sz="1889" kern="1200">
        <a:solidFill>
          <a:schemeClr val="tx1"/>
        </a:solidFill>
        <a:latin typeface="+mn-lt"/>
        <a:ea typeface="+mn-ea"/>
        <a:cs typeface="+mn-cs"/>
      </a:defRPr>
    </a:lvl6pPr>
    <a:lvl7pPr marL="2879537" algn="l" defTabSz="959846" rtl="0" eaLnBrk="1" latinLnBrk="0" hangingPunct="1">
      <a:defRPr sz="1889" kern="1200">
        <a:solidFill>
          <a:schemeClr val="tx1"/>
        </a:solidFill>
        <a:latin typeface="+mn-lt"/>
        <a:ea typeface="+mn-ea"/>
        <a:cs typeface="+mn-cs"/>
      </a:defRPr>
    </a:lvl7pPr>
    <a:lvl8pPr marL="3359460" algn="l" defTabSz="959846" rtl="0" eaLnBrk="1" latinLnBrk="0" hangingPunct="1">
      <a:defRPr sz="1889" kern="1200">
        <a:solidFill>
          <a:schemeClr val="tx1"/>
        </a:solidFill>
        <a:latin typeface="+mn-lt"/>
        <a:ea typeface="+mn-ea"/>
        <a:cs typeface="+mn-cs"/>
      </a:defRPr>
    </a:lvl8pPr>
    <a:lvl9pPr marL="3839383" algn="l" defTabSz="959846" rtl="0" eaLnBrk="1" latinLnBrk="0" hangingPunct="1">
      <a:defRPr sz="188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7" userDrawn="1">
          <p15:clr>
            <a:srgbClr val="A4A3A4"/>
          </p15:clr>
        </p15:guide>
        <p15:guide id="2" pos="40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BEC"/>
    <a:srgbClr val="D51F27"/>
    <a:srgbClr val="D52028"/>
    <a:srgbClr val="2E3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96" y="77"/>
      </p:cViewPr>
      <p:guideLst>
        <p:guide orient="horz" pos="2267"/>
        <p:guide pos="40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8A196-9BC1-4071-96B9-FD6B70043999}"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7CCBC-08AD-40D7-95B9-88BC57800183}" type="slidenum">
              <a:rPr lang="en-US" smtClean="0"/>
              <a:t>‹#›</a:t>
            </a:fld>
            <a:endParaRPr lang="en-US"/>
          </a:p>
        </p:txBody>
      </p:sp>
    </p:spTree>
    <p:extLst>
      <p:ext uri="{BB962C8B-B14F-4D97-AF65-F5344CB8AC3E}">
        <p14:creationId xmlns:p14="http://schemas.microsoft.com/office/powerpoint/2010/main" val="40453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vi-VN" dirty="0">
                <a:sym typeface="+mn-ea"/>
              </a:rPr>
              <a:t>Khi loại người là VIENCHUC thì các thuộc tính bút hiệu và số tác phẩm không</a:t>
            </a:r>
            <a:r>
              <a:rPr lang="en-US" dirty="0">
                <a:sym typeface="+mn-ea"/>
              </a:rPr>
              <a:t> </a:t>
            </a:r>
            <a:r>
              <a:rPr lang="vi-VN" dirty="0">
                <a:sym typeface="+mn-ea"/>
              </a:rPr>
              <a:t>dùng tới, nghĩa là không có giá trị. Tuy nhiên để cho các kiểu thuộc tính đối</a:t>
            </a:r>
            <a:r>
              <a:rPr lang="en-US" dirty="0">
                <a:sym typeface="+mn-ea"/>
              </a:rPr>
              <a:t> </a:t>
            </a:r>
            <a:r>
              <a:rPr lang="vi-VN" dirty="0">
                <a:sym typeface="+mn-ea"/>
              </a:rPr>
              <a:t>với một thực thể luôn luôn có giá trị, trong trường hợp trên người ta gán cho</a:t>
            </a:r>
            <a:r>
              <a:rPr lang="en-US" dirty="0">
                <a:sym typeface="+mn-ea"/>
              </a:rPr>
              <a:t> </a:t>
            </a:r>
            <a:r>
              <a:rPr lang="vi-VN" dirty="0">
                <a:sym typeface="+mn-ea"/>
              </a:rPr>
              <a:t>kiểu thuộc tính một giá trị quy ước Null (được hiểu không tồn tại hoặc chưa</a:t>
            </a:r>
            <a:r>
              <a:rPr lang="en-US" dirty="0">
                <a:sym typeface="+mn-ea"/>
              </a:rPr>
              <a:t> </a:t>
            </a:r>
            <a:r>
              <a:rPr lang="en-US" dirty="0" err="1">
                <a:sym typeface="+mn-ea"/>
              </a:rPr>
              <a:t>biết</a:t>
            </a:r>
            <a:r>
              <a:rPr lang="en-US" dirty="0">
                <a:sym typeface="+mn-ea"/>
              </a:rPr>
              <a:t>)</a:t>
            </a:r>
            <a:endParaRPr lang="en-US" dirty="0"/>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392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F2F50CAA-86BB-4DDA-8F05-2FB6FA1A95CF}" type="slidenum">
              <a:rPr lang="en-US" sz="1200">
                <a:latin typeface="Arial" panose="020B0604020202020204" pitchFamily="34" charset="0"/>
              </a:rPr>
              <a:t>65</a:t>
            </a:fld>
            <a:endParaRPr lang="en-US"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1EF423D-8DE2-40D7-A8EA-849CCC0E9DFB}" type="slidenum">
              <a:rPr lang="en-US" sz="1200">
                <a:latin typeface="Arial" panose="020B0604020202020204" pitchFamily="34" charset="0"/>
              </a:rPr>
              <a:t>66</a:t>
            </a:fld>
            <a:endParaRPr 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p:sp>
      <p:sp>
        <p:nvSpPr>
          <p:cNvPr id="141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1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1AA8F8F0-8F14-49F7-B5F3-6E3ED7EF6C99}" type="slidenum">
              <a:rPr lang="en-US" sz="1200">
                <a:latin typeface="Arial" panose="020B0604020202020204" pitchFamily="34" charset="0"/>
              </a:rPr>
              <a:t>67</a:t>
            </a:fld>
            <a:endParaRPr lang="en-US"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p:sp>
      <p:sp>
        <p:nvSpPr>
          <p:cNvPr id="141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1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1AA8F8F0-8F14-49F7-B5F3-6E3ED7EF6C99}" type="slidenum">
              <a:rPr lang="en-US" sz="1200">
                <a:latin typeface="Arial" panose="020B0604020202020204" pitchFamily="34" charset="0"/>
              </a:rPr>
              <a:t>68</a:t>
            </a:fld>
            <a:endParaRPr 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EDC8C4D-7C6F-49FE-B471-2E90FEBAD8C1}" type="slidenum">
              <a:rPr lang="en-US" sz="1200">
                <a:latin typeface="Arial" panose="020B0604020202020204" pitchFamily="34" charset="0"/>
              </a:rPr>
              <a:t>69</a:t>
            </a:fld>
            <a:endParaRPr lang="en-US" sz="12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3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98AEECB-EB76-41BF-B706-761E4559C724}" type="slidenum">
              <a:rPr lang="en-US" sz="1200">
                <a:latin typeface="Arial" panose="020B0604020202020204" pitchFamily="34" charset="0"/>
              </a:rPr>
              <a:t>70</a:t>
            </a:fld>
            <a:endParaRPr 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D4852E96-3EA3-4753-87B8-6076141A72A0}" type="slidenum">
              <a:rPr lang="en-US" sz="1200">
                <a:latin typeface="Arial" panose="020B0604020202020204" pitchFamily="34" charset="0"/>
              </a:rPr>
              <a:t>71</a:t>
            </a:fld>
            <a:endParaRPr lang="en-US"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p:sp>
      <p:sp>
        <p:nvSpPr>
          <p:cNvPr id="1454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54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67A7ABA0-2290-439D-96BE-10D3B0B43A0E}" type="slidenum">
              <a:rPr lang="en-US" sz="1200">
                <a:latin typeface="Arial" panose="020B0604020202020204" pitchFamily="34" charset="0"/>
              </a:rPr>
              <a:t>72</a:t>
            </a:fld>
            <a:endParaRPr 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9803" y="1178222"/>
            <a:ext cx="9598819" cy="2506427"/>
          </a:xfrm>
        </p:spPr>
        <p:txBody>
          <a:bodyPr anchor="b"/>
          <a:lstStyle>
            <a:lvl1pPr algn="ctr">
              <a:defRPr sz="6298" b="1">
                <a:solidFill>
                  <a:srgbClr val="C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599803" y="3781306"/>
            <a:ext cx="9598819" cy="1738167"/>
          </a:xfrm>
        </p:spPr>
        <p:txBody>
          <a:bodyPr/>
          <a:lstStyle>
            <a:lvl1pPr marL="0" indent="0" algn="ctr">
              <a:buNone/>
              <a:defRPr sz="2519"/>
            </a:lvl1pPr>
            <a:lvl2pPr marL="479923" indent="0" algn="ctr">
              <a:buNone/>
              <a:defRPr sz="2099"/>
            </a:lvl2pPr>
            <a:lvl3pPr marL="959846" indent="0" algn="ctr">
              <a:buNone/>
              <a:defRPr sz="1889"/>
            </a:lvl3pPr>
            <a:lvl4pPr marL="1439769" indent="0" algn="ctr">
              <a:buNone/>
              <a:defRPr sz="1680"/>
            </a:lvl4pPr>
            <a:lvl5pPr marL="1919691" indent="0" algn="ctr">
              <a:buNone/>
              <a:defRPr sz="1680"/>
            </a:lvl5pPr>
            <a:lvl6pPr marL="2399614" indent="0" algn="ctr">
              <a:buNone/>
              <a:defRPr sz="1680"/>
            </a:lvl6pPr>
            <a:lvl7pPr marL="2879537" indent="0" algn="ctr">
              <a:buNone/>
              <a:defRPr sz="1680"/>
            </a:lvl7pPr>
            <a:lvl8pPr marL="3359460" indent="0" algn="ctr">
              <a:buNone/>
              <a:defRPr sz="1680"/>
            </a:lvl8pPr>
            <a:lvl9pPr marL="3839383" indent="0" algn="ctr">
              <a:buNone/>
              <a:defRPr sz="168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E9284-CF28-481B-903D-5227E055DEF3}" type="slidenum">
              <a:rPr lang="en-US" smtClean="0"/>
              <a:t>‹#›</a:t>
            </a:fld>
            <a:endParaRPr lang="en-US"/>
          </a:p>
        </p:txBody>
      </p:sp>
      <p:grpSp>
        <p:nvGrpSpPr>
          <p:cNvPr id="7" name="Group 6">
            <a:extLst>
              <a:ext uri="{FF2B5EF4-FFF2-40B4-BE49-F238E27FC236}">
                <a16:creationId xmlns:a16="http://schemas.microsoft.com/office/drawing/2014/main" id="{AC990F23-5F3C-4AB0-9C41-DDE5D4F140C6}"/>
              </a:ext>
            </a:extLst>
          </p:cNvPr>
          <p:cNvGrpSpPr/>
          <p:nvPr userDrawn="1"/>
        </p:nvGrpSpPr>
        <p:grpSpPr>
          <a:xfrm>
            <a:off x="84345" y="78957"/>
            <a:ext cx="12769004" cy="1232621"/>
            <a:chOff x="217907" y="78957"/>
            <a:chExt cx="12769004" cy="1232621"/>
          </a:xfrm>
        </p:grpSpPr>
        <p:sp>
          <p:nvSpPr>
            <p:cNvPr id="8" name="TextBox 7">
              <a:extLst>
                <a:ext uri="{FF2B5EF4-FFF2-40B4-BE49-F238E27FC236}">
                  <a16:creationId xmlns:a16="http://schemas.microsoft.com/office/drawing/2014/main" id="{FFFF4013-1938-41A4-9638-028B28FCF802}"/>
                </a:ext>
              </a:extLst>
            </p:cNvPr>
            <p:cNvSpPr txBox="1"/>
            <p:nvPr/>
          </p:nvSpPr>
          <p:spPr>
            <a:xfrm>
              <a:off x="1306054" y="253658"/>
              <a:ext cx="11680857" cy="871905"/>
            </a:xfrm>
            <a:prstGeom prst="rect">
              <a:avLst/>
            </a:prstGeom>
            <a:noFill/>
          </p:spPr>
          <p:txBody>
            <a:bodyPr wrap="square" rtlCol="0">
              <a:spAutoFit/>
            </a:bodyPr>
            <a:lstStyle/>
            <a:p>
              <a:pPr algn="ctr"/>
              <a:r>
                <a:rPr lang="en-US" sz="2666" b="1" err="1">
                  <a:solidFill>
                    <a:schemeClr val="accent5">
                      <a:lumMod val="50000"/>
                    </a:schemeClr>
                  </a:solidFill>
                  <a:latin typeface="Times New Roman" panose="02020603050405020304" pitchFamily="18" charset="0"/>
                  <a:cs typeface="Times New Roman" panose="02020603050405020304" pitchFamily="18" charset="0"/>
                </a:rPr>
                <a:t>Trường</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Đại</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học</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Ngoại</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ngữ</a:t>
              </a:r>
              <a:r>
                <a:rPr lang="en-US" sz="2666" b="1">
                  <a:solidFill>
                    <a:schemeClr val="accent5">
                      <a:lumMod val="50000"/>
                    </a:schemeClr>
                  </a:solidFill>
                  <a:latin typeface="Times New Roman" panose="02020603050405020304" pitchFamily="18" charset="0"/>
                  <a:cs typeface="Times New Roman" panose="02020603050405020304" pitchFamily="18" charset="0"/>
                </a:rPr>
                <a:t> - Tin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học</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Thành</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phố</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Hồ</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Chí</a:t>
              </a:r>
              <a:r>
                <a:rPr lang="en-US" sz="2666" b="1">
                  <a:solidFill>
                    <a:schemeClr val="accent5">
                      <a:lumMod val="50000"/>
                    </a:schemeClr>
                  </a:solidFill>
                  <a:latin typeface="Times New Roman" panose="02020603050405020304" pitchFamily="18" charset="0"/>
                  <a:cs typeface="Times New Roman" panose="02020603050405020304" pitchFamily="18" charset="0"/>
                </a:rPr>
                <a:t> Minh</a:t>
              </a:r>
            </a:p>
            <a:p>
              <a:pPr algn="ctr"/>
              <a:r>
                <a:rPr lang="en-US" sz="2400" b="1">
                  <a:solidFill>
                    <a:schemeClr val="accent5">
                      <a:lumMod val="50000"/>
                    </a:schemeClr>
                  </a:solidFill>
                  <a:latin typeface="Times New Roman" panose="02020603050405020304" pitchFamily="18" charset="0"/>
                  <a:cs typeface="Times New Roman" panose="02020603050405020304" pitchFamily="18" charset="0"/>
                </a:rPr>
                <a:t>Ho Chi Minh City University of Foreign Languages – Information Technology</a:t>
              </a:r>
            </a:p>
          </p:txBody>
        </p:sp>
        <p:pic>
          <p:nvPicPr>
            <p:cNvPr id="9" name="Picture 8">
              <a:extLst>
                <a:ext uri="{FF2B5EF4-FFF2-40B4-BE49-F238E27FC236}">
                  <a16:creationId xmlns:a16="http://schemas.microsoft.com/office/drawing/2014/main" id="{2ECBF1F3-98EC-447F-B4B5-7A8E57543F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907" y="78957"/>
              <a:ext cx="1693366" cy="1232621"/>
            </a:xfrm>
            <a:prstGeom prst="rect">
              <a:avLst/>
            </a:prstGeom>
          </p:spPr>
        </p:pic>
      </p:grpSp>
    </p:spTree>
    <p:extLst>
      <p:ext uri="{BB962C8B-B14F-4D97-AF65-F5344CB8AC3E}">
        <p14:creationId xmlns:p14="http://schemas.microsoft.com/office/powerpoint/2010/main" val="395513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9892" y="6672697"/>
            <a:ext cx="2879646" cy="383297"/>
          </a:xfrm>
          <a:prstGeom prst="rect">
            <a:avLst/>
          </a:prstGeom>
        </p:spPr>
        <p:txBody>
          <a:bodyPr/>
          <a:lstStyle/>
          <a:p>
            <a:fld id="{4DBEA139-14AF-4EF3-927D-7DE5D59BEC04}" type="datetime1">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351263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8873" y="383297"/>
            <a:ext cx="2759660"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9892" y="383297"/>
            <a:ext cx="8119001"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9892" y="6672697"/>
            <a:ext cx="2879646" cy="383297"/>
          </a:xfrm>
          <a:prstGeom prst="rect">
            <a:avLst/>
          </a:prstGeom>
        </p:spPr>
        <p:txBody>
          <a:bodyPr/>
          <a:lstStyle/>
          <a:p>
            <a:fld id="{ACFC5FFF-4B5B-429A-BD40-C3A91963F329}" type="datetime1">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135835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9892" y="6672697"/>
            <a:ext cx="2879646" cy="383297"/>
          </a:xfrm>
          <a:prstGeom prst="rect">
            <a:avLst/>
          </a:prstGeom>
        </p:spPr>
        <p:txBody>
          <a:bodyPr/>
          <a:lstStyle/>
          <a:p>
            <a:fld id="{8C558BDF-C8E4-4DD9-9E1C-F4D000E6CC77}" type="datetime1">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214528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226" y="1794830"/>
            <a:ext cx="11038642" cy="2994714"/>
          </a:xfrm>
        </p:spPr>
        <p:txBody>
          <a:bodyPr anchor="b"/>
          <a:lstStyle>
            <a:lvl1pPr>
              <a:defRPr sz="6298"/>
            </a:lvl1pPr>
          </a:lstStyle>
          <a:p>
            <a:r>
              <a:rPr lang="en-US"/>
              <a:t>Click to edit Master title style</a:t>
            </a:r>
            <a:endParaRPr lang="en-US" dirty="0"/>
          </a:p>
        </p:txBody>
      </p:sp>
      <p:sp>
        <p:nvSpPr>
          <p:cNvPr id="3" name="Text Placeholder 2"/>
          <p:cNvSpPr>
            <a:spLocks noGrp="1"/>
          </p:cNvSpPr>
          <p:nvPr>
            <p:ph type="body" idx="1"/>
          </p:nvPr>
        </p:nvSpPr>
        <p:spPr>
          <a:xfrm>
            <a:off x="873226" y="4817875"/>
            <a:ext cx="11038642" cy="1574849"/>
          </a:xfrm>
        </p:spPr>
        <p:txBody>
          <a:bodyPr/>
          <a:lstStyle>
            <a:lvl1pPr marL="0" indent="0">
              <a:buNone/>
              <a:defRPr sz="2519">
                <a:solidFill>
                  <a:schemeClr val="tx1">
                    <a:tint val="75000"/>
                  </a:schemeClr>
                </a:solidFill>
              </a:defRPr>
            </a:lvl1pPr>
            <a:lvl2pPr marL="479923" indent="0">
              <a:buNone/>
              <a:defRPr sz="2099">
                <a:solidFill>
                  <a:schemeClr val="tx1">
                    <a:tint val="75000"/>
                  </a:schemeClr>
                </a:solidFill>
              </a:defRPr>
            </a:lvl2pPr>
            <a:lvl3pPr marL="959846" indent="0">
              <a:buNone/>
              <a:defRPr sz="1889">
                <a:solidFill>
                  <a:schemeClr val="tx1">
                    <a:tint val="75000"/>
                  </a:schemeClr>
                </a:solidFill>
              </a:defRPr>
            </a:lvl3pPr>
            <a:lvl4pPr marL="1439769" indent="0">
              <a:buNone/>
              <a:defRPr sz="1680">
                <a:solidFill>
                  <a:schemeClr val="tx1">
                    <a:tint val="75000"/>
                  </a:schemeClr>
                </a:solidFill>
              </a:defRPr>
            </a:lvl4pPr>
            <a:lvl5pPr marL="1919691" indent="0">
              <a:buNone/>
              <a:defRPr sz="1680">
                <a:solidFill>
                  <a:schemeClr val="tx1">
                    <a:tint val="75000"/>
                  </a:schemeClr>
                </a:solidFill>
              </a:defRPr>
            </a:lvl5pPr>
            <a:lvl6pPr marL="2399614" indent="0">
              <a:buNone/>
              <a:defRPr sz="1680">
                <a:solidFill>
                  <a:schemeClr val="tx1">
                    <a:tint val="75000"/>
                  </a:schemeClr>
                </a:solidFill>
              </a:defRPr>
            </a:lvl6pPr>
            <a:lvl7pPr marL="2879537" indent="0">
              <a:buNone/>
              <a:defRPr sz="1680">
                <a:solidFill>
                  <a:schemeClr val="tx1">
                    <a:tint val="75000"/>
                  </a:schemeClr>
                </a:solidFill>
              </a:defRPr>
            </a:lvl7pPr>
            <a:lvl8pPr marL="3359460" indent="0">
              <a:buNone/>
              <a:defRPr sz="1680">
                <a:solidFill>
                  <a:schemeClr val="tx1">
                    <a:tint val="75000"/>
                  </a:schemeClr>
                </a:solidFill>
              </a:defRPr>
            </a:lvl8pPr>
            <a:lvl9pPr marL="3839383"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9892" y="6672697"/>
            <a:ext cx="2879646" cy="383297"/>
          </a:xfrm>
          <a:prstGeom prst="rect">
            <a:avLst/>
          </a:prstGeom>
        </p:spPr>
        <p:txBody>
          <a:bodyPr/>
          <a:lstStyle/>
          <a:p>
            <a:fld id="{80044AEF-F5BC-4244-A724-FA44C5352578}" type="datetime1">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E9284-CF28-481B-903D-5227E055DEF3}" type="slidenum">
              <a:rPr lang="en-US" smtClean="0"/>
              <a:t>‹#›</a:t>
            </a:fld>
            <a:endParaRPr lang="en-US"/>
          </a:p>
        </p:txBody>
      </p:sp>
      <p:grpSp>
        <p:nvGrpSpPr>
          <p:cNvPr id="7" name="Group 6">
            <a:extLst>
              <a:ext uri="{FF2B5EF4-FFF2-40B4-BE49-F238E27FC236}">
                <a16:creationId xmlns:a16="http://schemas.microsoft.com/office/drawing/2014/main" id="{C3AB569C-17E3-4C7B-B410-C7A92B2D66A7}"/>
              </a:ext>
            </a:extLst>
          </p:cNvPr>
          <p:cNvGrpSpPr/>
          <p:nvPr userDrawn="1"/>
        </p:nvGrpSpPr>
        <p:grpSpPr>
          <a:xfrm>
            <a:off x="94619" y="78957"/>
            <a:ext cx="12769004" cy="1232621"/>
            <a:chOff x="217907" y="78957"/>
            <a:chExt cx="12769004" cy="1232621"/>
          </a:xfrm>
        </p:grpSpPr>
        <p:sp>
          <p:nvSpPr>
            <p:cNvPr id="8" name="TextBox 7">
              <a:extLst>
                <a:ext uri="{FF2B5EF4-FFF2-40B4-BE49-F238E27FC236}">
                  <a16:creationId xmlns:a16="http://schemas.microsoft.com/office/drawing/2014/main" id="{21403621-46F1-4E37-AEAF-C4DA773F7096}"/>
                </a:ext>
              </a:extLst>
            </p:cNvPr>
            <p:cNvSpPr txBox="1"/>
            <p:nvPr/>
          </p:nvSpPr>
          <p:spPr>
            <a:xfrm>
              <a:off x="1306054" y="253658"/>
              <a:ext cx="11680857" cy="871905"/>
            </a:xfrm>
            <a:prstGeom prst="rect">
              <a:avLst/>
            </a:prstGeom>
            <a:noFill/>
          </p:spPr>
          <p:txBody>
            <a:bodyPr wrap="square" rtlCol="0">
              <a:spAutoFit/>
            </a:bodyPr>
            <a:lstStyle/>
            <a:p>
              <a:pPr algn="ctr"/>
              <a:r>
                <a:rPr lang="en-US" sz="2666" b="1" err="1">
                  <a:solidFill>
                    <a:schemeClr val="accent5">
                      <a:lumMod val="50000"/>
                    </a:schemeClr>
                  </a:solidFill>
                  <a:latin typeface="Times New Roman" panose="02020603050405020304" pitchFamily="18" charset="0"/>
                  <a:cs typeface="Times New Roman" panose="02020603050405020304" pitchFamily="18" charset="0"/>
                </a:rPr>
                <a:t>Trường</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Đại</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học</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Ngoại</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ngữ</a:t>
              </a:r>
              <a:r>
                <a:rPr lang="en-US" sz="2666" b="1">
                  <a:solidFill>
                    <a:schemeClr val="accent5">
                      <a:lumMod val="50000"/>
                    </a:schemeClr>
                  </a:solidFill>
                  <a:latin typeface="Times New Roman" panose="02020603050405020304" pitchFamily="18" charset="0"/>
                  <a:cs typeface="Times New Roman" panose="02020603050405020304" pitchFamily="18" charset="0"/>
                </a:rPr>
                <a:t> - Tin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học</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Thành</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phố</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Hồ</a:t>
              </a:r>
              <a:r>
                <a:rPr lang="en-US" sz="2666" b="1">
                  <a:solidFill>
                    <a:schemeClr val="accent5">
                      <a:lumMod val="50000"/>
                    </a:schemeClr>
                  </a:solidFill>
                  <a:latin typeface="Times New Roman" panose="02020603050405020304" pitchFamily="18" charset="0"/>
                  <a:cs typeface="Times New Roman" panose="02020603050405020304" pitchFamily="18" charset="0"/>
                </a:rPr>
                <a:t> </a:t>
              </a:r>
              <a:r>
                <a:rPr lang="en-US" sz="2666" b="1" err="1">
                  <a:solidFill>
                    <a:schemeClr val="accent5">
                      <a:lumMod val="50000"/>
                    </a:schemeClr>
                  </a:solidFill>
                  <a:latin typeface="Times New Roman" panose="02020603050405020304" pitchFamily="18" charset="0"/>
                  <a:cs typeface="Times New Roman" panose="02020603050405020304" pitchFamily="18" charset="0"/>
                </a:rPr>
                <a:t>Chí</a:t>
              </a:r>
              <a:r>
                <a:rPr lang="en-US" sz="2666" b="1">
                  <a:solidFill>
                    <a:schemeClr val="accent5">
                      <a:lumMod val="50000"/>
                    </a:schemeClr>
                  </a:solidFill>
                  <a:latin typeface="Times New Roman" panose="02020603050405020304" pitchFamily="18" charset="0"/>
                  <a:cs typeface="Times New Roman" panose="02020603050405020304" pitchFamily="18" charset="0"/>
                </a:rPr>
                <a:t> Minh</a:t>
              </a:r>
            </a:p>
            <a:p>
              <a:pPr algn="ctr"/>
              <a:r>
                <a:rPr lang="en-US" sz="2400" b="1">
                  <a:solidFill>
                    <a:schemeClr val="accent5">
                      <a:lumMod val="50000"/>
                    </a:schemeClr>
                  </a:solidFill>
                  <a:latin typeface="Times New Roman" panose="02020603050405020304" pitchFamily="18" charset="0"/>
                  <a:cs typeface="Times New Roman" panose="02020603050405020304" pitchFamily="18" charset="0"/>
                </a:rPr>
                <a:t>Ho Chi Minh City University of Foreign Languages – Information Technology</a:t>
              </a:r>
            </a:p>
          </p:txBody>
        </p:sp>
        <p:pic>
          <p:nvPicPr>
            <p:cNvPr id="9" name="Picture 8">
              <a:extLst>
                <a:ext uri="{FF2B5EF4-FFF2-40B4-BE49-F238E27FC236}">
                  <a16:creationId xmlns:a16="http://schemas.microsoft.com/office/drawing/2014/main" id="{ED8792BD-0447-4679-BB90-B8CB8726EF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907" y="78957"/>
              <a:ext cx="1693366" cy="1232621"/>
            </a:xfrm>
            <a:prstGeom prst="rect">
              <a:avLst/>
            </a:prstGeom>
          </p:spPr>
        </p:pic>
      </p:grpSp>
    </p:spTree>
    <p:extLst>
      <p:ext uri="{BB962C8B-B14F-4D97-AF65-F5344CB8AC3E}">
        <p14:creationId xmlns:p14="http://schemas.microsoft.com/office/powerpoint/2010/main" val="402919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989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920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9892" y="6672697"/>
            <a:ext cx="2879646" cy="383297"/>
          </a:xfrm>
          <a:prstGeom prst="rect">
            <a:avLst/>
          </a:prstGeom>
        </p:spPr>
        <p:txBody>
          <a:bodyPr/>
          <a:lstStyle/>
          <a:p>
            <a:fld id="{403EE93D-0C39-42CD-884B-4B3C72F8D081}" type="datetime1">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366567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558" y="383297"/>
            <a:ext cx="11038642"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559" y="1764832"/>
            <a:ext cx="5414333"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4" name="Content Placeholder 3"/>
          <p:cNvSpPr>
            <a:spLocks noGrp="1"/>
          </p:cNvSpPr>
          <p:nvPr>
            <p:ph sz="half" idx="2"/>
          </p:nvPr>
        </p:nvSpPr>
        <p:spPr>
          <a:xfrm>
            <a:off x="881559" y="2629749"/>
            <a:ext cx="5414333"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9202" y="1764832"/>
            <a:ext cx="5440998"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479202" y="2629749"/>
            <a:ext cx="5440998"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9892" y="6672697"/>
            <a:ext cx="2879646" cy="383297"/>
          </a:xfrm>
          <a:prstGeom prst="rect">
            <a:avLst/>
          </a:prstGeom>
        </p:spPr>
        <p:txBody>
          <a:bodyPr/>
          <a:lstStyle/>
          <a:p>
            <a:fld id="{9740C54E-BFE3-46B6-B4C7-A2DA36B78B59}" type="datetime1">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8322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9892" y="6672697"/>
            <a:ext cx="2879646" cy="383297"/>
          </a:xfrm>
          <a:prstGeom prst="rect">
            <a:avLst/>
          </a:prstGeom>
        </p:spPr>
        <p:txBody>
          <a:bodyPr/>
          <a:lstStyle/>
          <a:p>
            <a:fld id="{346F6BD6-27CE-421B-A7DD-73BED00E1B54}" type="datetime1">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177871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9892" y="6672697"/>
            <a:ext cx="2879646" cy="383297"/>
          </a:xfrm>
          <a:prstGeom prst="rect">
            <a:avLst/>
          </a:prstGeom>
        </p:spPr>
        <p:txBody>
          <a:bodyPr/>
          <a:lstStyle/>
          <a:p>
            <a:fld id="{8171E6B7-AD73-4176-9993-A57942D5C4CF}" type="datetime1">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5974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5440997" y="1036569"/>
            <a:ext cx="6479203" cy="5116178"/>
          </a:xfrm>
        </p:spPr>
        <p:txBody>
          <a:bodyPr/>
          <a:lstStyle>
            <a:lvl1pPr>
              <a:defRPr sz="3359"/>
            </a:lvl1pPr>
            <a:lvl2pPr>
              <a:defRPr sz="2939"/>
            </a:lvl2pPr>
            <a:lvl3pPr>
              <a:defRPr sz="251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a:xfrm>
            <a:off x="879892" y="6672697"/>
            <a:ext cx="2879646" cy="383297"/>
          </a:xfrm>
          <a:prstGeom prst="rect">
            <a:avLst/>
          </a:prstGeom>
        </p:spPr>
        <p:txBody>
          <a:bodyPr/>
          <a:lstStyle/>
          <a:p>
            <a:fld id="{8B5B673D-1D04-4466-A525-E29BA035784B}" type="datetime1">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88637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0997" y="1036569"/>
            <a:ext cx="6479203" cy="5116178"/>
          </a:xfrm>
        </p:spPr>
        <p:txBody>
          <a:bodyPr anchor="t"/>
          <a:lstStyle>
            <a:lvl1pPr marL="0" indent="0">
              <a:buNone/>
              <a:defRPr sz="3359"/>
            </a:lvl1pPr>
            <a:lvl2pPr marL="479923" indent="0">
              <a:buNone/>
              <a:defRPr sz="2939"/>
            </a:lvl2pPr>
            <a:lvl3pPr marL="959846" indent="0">
              <a:buNone/>
              <a:defRPr sz="2519"/>
            </a:lvl3pPr>
            <a:lvl4pPr marL="1439769" indent="0">
              <a:buNone/>
              <a:defRPr sz="2099"/>
            </a:lvl4pPr>
            <a:lvl5pPr marL="1919691" indent="0">
              <a:buNone/>
              <a:defRPr sz="2099"/>
            </a:lvl5pPr>
            <a:lvl6pPr marL="2399614" indent="0">
              <a:buNone/>
              <a:defRPr sz="2099"/>
            </a:lvl6pPr>
            <a:lvl7pPr marL="2879537" indent="0">
              <a:buNone/>
              <a:defRPr sz="2099"/>
            </a:lvl7pPr>
            <a:lvl8pPr marL="3359460" indent="0">
              <a:buNone/>
              <a:defRPr sz="2099"/>
            </a:lvl8pPr>
            <a:lvl9pPr marL="3839383" indent="0">
              <a:buNone/>
              <a:defRPr sz="2099"/>
            </a:lvl9pPr>
          </a:lstStyle>
          <a:p>
            <a:r>
              <a:rPr lang="en-US"/>
              <a:t>Click icon to add picture</a:t>
            </a:r>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a:xfrm>
            <a:off x="879892" y="6672697"/>
            <a:ext cx="2879646" cy="383297"/>
          </a:xfrm>
          <a:prstGeom prst="rect">
            <a:avLst/>
          </a:prstGeom>
        </p:spPr>
        <p:txBody>
          <a:bodyPr/>
          <a:lstStyle/>
          <a:p>
            <a:fld id="{BD1A5312-DB31-497C-9D87-4D4BDBB06B0D}" type="datetime1">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E9284-CF28-481B-903D-5227E055DEF3}" type="slidenum">
              <a:rPr lang="en-US" smtClean="0"/>
              <a:t>‹#›</a:t>
            </a:fld>
            <a:endParaRPr lang="en-US"/>
          </a:p>
        </p:txBody>
      </p:sp>
    </p:spTree>
    <p:extLst>
      <p:ext uri="{BB962C8B-B14F-4D97-AF65-F5344CB8AC3E}">
        <p14:creationId xmlns:p14="http://schemas.microsoft.com/office/powerpoint/2010/main" val="30447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7C9A9D-41A7-498B-A876-2C00362BB4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847098"/>
            <a:ext cx="12798425" cy="1352215"/>
          </a:xfrm>
          <a:prstGeom prst="rect">
            <a:avLst/>
          </a:prstGeom>
        </p:spPr>
      </p:pic>
      <p:sp>
        <p:nvSpPr>
          <p:cNvPr id="2" name="Title Placeholder 1"/>
          <p:cNvSpPr>
            <a:spLocks noGrp="1"/>
          </p:cNvSpPr>
          <p:nvPr>
            <p:ph type="title"/>
          </p:nvPr>
        </p:nvSpPr>
        <p:spPr>
          <a:xfrm>
            <a:off x="879892" y="383297"/>
            <a:ext cx="11038642" cy="10379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9891" y="1500473"/>
            <a:ext cx="11038642" cy="4567898"/>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239479" y="6672697"/>
            <a:ext cx="4319468"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38887" y="6672697"/>
            <a:ext cx="2879646" cy="383297"/>
          </a:xfrm>
          <a:prstGeom prst="rect">
            <a:avLst/>
          </a:prstGeom>
        </p:spPr>
        <p:txBody>
          <a:bodyPr vert="horz" lIns="91440" tIns="45720" rIns="91440" bIns="45720" rtlCol="0" anchor="ctr"/>
          <a:lstStyle>
            <a:lvl1pPr algn="r">
              <a:defRPr sz="1260" b="1">
                <a:solidFill>
                  <a:schemeClr val="bg1"/>
                </a:solidFill>
              </a:defRPr>
            </a:lvl1pPr>
          </a:lstStyle>
          <a:p>
            <a:fld id="{493E9284-CF28-481B-903D-5227E055DEF3}" type="slidenum">
              <a:rPr lang="en-US" smtClean="0"/>
              <a:pPr/>
              <a:t>‹#›</a:t>
            </a:fld>
            <a:endParaRPr lang="en-US"/>
          </a:p>
        </p:txBody>
      </p:sp>
      <p:sp>
        <p:nvSpPr>
          <p:cNvPr id="10" name="TextBox 9">
            <a:extLst>
              <a:ext uri="{FF2B5EF4-FFF2-40B4-BE49-F238E27FC236}">
                <a16:creationId xmlns:a16="http://schemas.microsoft.com/office/drawing/2014/main" id="{2882BF7D-65A1-47C9-B09A-25E2DF961B27}"/>
              </a:ext>
            </a:extLst>
          </p:cNvPr>
          <p:cNvSpPr txBox="1"/>
          <p:nvPr userDrawn="1"/>
        </p:nvSpPr>
        <p:spPr>
          <a:xfrm>
            <a:off x="596347" y="6481170"/>
            <a:ext cx="1994200" cy="383054"/>
          </a:xfrm>
          <a:prstGeom prst="rect">
            <a:avLst/>
          </a:prstGeom>
          <a:noFill/>
        </p:spPr>
        <p:txBody>
          <a:bodyPr wrap="none" rtlCol="0">
            <a:spAutoFit/>
          </a:bodyPr>
          <a:lstStyle/>
          <a:p>
            <a:r>
              <a:rPr lang="en-US">
                <a:solidFill>
                  <a:schemeClr val="bg1"/>
                </a:solidFill>
              </a:rPr>
              <a:t>www.huflit.edu.vn</a:t>
            </a:r>
          </a:p>
        </p:txBody>
      </p:sp>
    </p:spTree>
    <p:extLst>
      <p:ext uri="{BB962C8B-B14F-4D97-AF65-F5344CB8AC3E}">
        <p14:creationId xmlns:p14="http://schemas.microsoft.com/office/powerpoint/2010/main" val="15291235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59846" rtl="0" eaLnBrk="1" latinLnBrk="0" hangingPunct="1">
        <a:lnSpc>
          <a:spcPct val="90000"/>
        </a:lnSpc>
        <a:spcBef>
          <a:spcPct val="0"/>
        </a:spcBef>
        <a:buNone/>
        <a:defRPr sz="2800" b="1" kern="1200" cap="all" baseline="0">
          <a:solidFill>
            <a:srgbClr val="C00000"/>
          </a:solidFill>
          <a:latin typeface="Verdana (Headings)"/>
          <a:ea typeface="+mj-ea"/>
          <a:cs typeface="+mj-cs"/>
        </a:defRPr>
      </a:lvl1pPr>
    </p:titleStyle>
    <p:bodyStyle>
      <a:lvl1pPr marL="239961" indent="-239961" algn="l" defTabSz="959846" rtl="0" eaLnBrk="1" latinLnBrk="0" hangingPunct="1">
        <a:lnSpc>
          <a:spcPct val="100000"/>
        </a:lnSpc>
        <a:spcBef>
          <a:spcPts val="1050"/>
        </a:spcBef>
        <a:buFont typeface="Arial" panose="020B0604020202020204" pitchFamily="34" charset="0"/>
        <a:buChar char="•"/>
        <a:defRPr sz="2200" kern="1200">
          <a:solidFill>
            <a:schemeClr val="tx1"/>
          </a:solidFill>
          <a:latin typeface="Verdana (Headings)"/>
          <a:ea typeface="+mn-ea"/>
          <a:cs typeface="+mn-cs"/>
        </a:defRPr>
      </a:lvl1pPr>
      <a:lvl2pPr marL="719884"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2pPr>
      <a:lvl3pPr marL="1199807"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3pPr>
      <a:lvl4pPr marL="1679730"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4pPr>
      <a:lvl5pPr marL="2159653"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p:bodyStyle>
    <p:otherStyle>
      <a:defPPr>
        <a:defRPr lang="en-US"/>
      </a:defPPr>
      <a:lvl1pPr marL="0" algn="l" defTabSz="959846" rtl="0" eaLnBrk="1" latinLnBrk="0" hangingPunct="1">
        <a:defRPr sz="1889" kern="1200">
          <a:solidFill>
            <a:schemeClr val="tx1"/>
          </a:solidFill>
          <a:latin typeface="+mn-lt"/>
          <a:ea typeface="+mn-ea"/>
          <a:cs typeface="+mn-cs"/>
        </a:defRPr>
      </a:lvl1pPr>
      <a:lvl2pPr marL="479923" algn="l" defTabSz="959846" rtl="0" eaLnBrk="1" latinLnBrk="0" hangingPunct="1">
        <a:defRPr sz="1889" kern="1200">
          <a:solidFill>
            <a:schemeClr val="tx1"/>
          </a:solidFill>
          <a:latin typeface="+mn-lt"/>
          <a:ea typeface="+mn-ea"/>
          <a:cs typeface="+mn-cs"/>
        </a:defRPr>
      </a:lvl2pPr>
      <a:lvl3pPr marL="959846" algn="l" defTabSz="959846" rtl="0" eaLnBrk="1" latinLnBrk="0" hangingPunct="1">
        <a:defRPr sz="1889" kern="1200">
          <a:solidFill>
            <a:schemeClr val="tx1"/>
          </a:solidFill>
          <a:latin typeface="+mn-lt"/>
          <a:ea typeface="+mn-ea"/>
          <a:cs typeface="+mn-cs"/>
        </a:defRPr>
      </a:lvl3pPr>
      <a:lvl4pPr marL="1439769" algn="l" defTabSz="959846" rtl="0" eaLnBrk="1" latinLnBrk="0" hangingPunct="1">
        <a:defRPr sz="1889" kern="1200">
          <a:solidFill>
            <a:schemeClr val="tx1"/>
          </a:solidFill>
          <a:latin typeface="+mn-lt"/>
          <a:ea typeface="+mn-ea"/>
          <a:cs typeface="+mn-cs"/>
        </a:defRPr>
      </a:lvl4pPr>
      <a:lvl5pPr marL="1919691" algn="l" defTabSz="959846" rtl="0" eaLnBrk="1" latinLnBrk="0" hangingPunct="1">
        <a:defRPr sz="1889" kern="1200">
          <a:solidFill>
            <a:schemeClr val="tx1"/>
          </a:solidFill>
          <a:latin typeface="+mn-lt"/>
          <a:ea typeface="+mn-ea"/>
          <a:cs typeface="+mn-cs"/>
        </a:defRPr>
      </a:lvl5pPr>
      <a:lvl6pPr marL="2399614" algn="l" defTabSz="959846" rtl="0" eaLnBrk="1" latinLnBrk="0" hangingPunct="1">
        <a:defRPr sz="1889" kern="1200">
          <a:solidFill>
            <a:schemeClr val="tx1"/>
          </a:solidFill>
          <a:latin typeface="+mn-lt"/>
          <a:ea typeface="+mn-ea"/>
          <a:cs typeface="+mn-cs"/>
        </a:defRPr>
      </a:lvl6pPr>
      <a:lvl7pPr marL="2879537" algn="l" defTabSz="959846" rtl="0" eaLnBrk="1" latinLnBrk="0" hangingPunct="1">
        <a:defRPr sz="1889" kern="1200">
          <a:solidFill>
            <a:schemeClr val="tx1"/>
          </a:solidFill>
          <a:latin typeface="+mn-lt"/>
          <a:ea typeface="+mn-ea"/>
          <a:cs typeface="+mn-cs"/>
        </a:defRPr>
      </a:lvl7pPr>
      <a:lvl8pPr marL="3359460" algn="l" defTabSz="959846" rtl="0" eaLnBrk="1" latinLnBrk="0" hangingPunct="1">
        <a:defRPr sz="1889" kern="1200">
          <a:solidFill>
            <a:schemeClr val="tx1"/>
          </a:solidFill>
          <a:latin typeface="+mn-lt"/>
          <a:ea typeface="+mn-ea"/>
          <a:cs typeface="+mn-cs"/>
        </a:defRPr>
      </a:lvl8pPr>
      <a:lvl9pPr marL="3839383" algn="l" defTabSz="959846" rtl="0" eaLnBrk="1" latinLnBrk="0" hangingPunct="1">
        <a:defRPr sz="18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8237-61AB-4301-970B-4E9D884A9317}"/>
              </a:ext>
            </a:extLst>
          </p:cNvPr>
          <p:cNvSpPr>
            <a:spLocks noGrp="1"/>
          </p:cNvSpPr>
          <p:nvPr>
            <p:ph type="ctrTitle"/>
          </p:nvPr>
        </p:nvSpPr>
        <p:spPr/>
        <p:txBody>
          <a:bodyPr anchor="ctr"/>
          <a:lstStyle/>
          <a:p>
            <a:r>
              <a:rPr lang="en-US"/>
              <a:t>CƠ SỞ DỮ LIỆU</a:t>
            </a:r>
          </a:p>
        </p:txBody>
      </p:sp>
      <p:sp>
        <p:nvSpPr>
          <p:cNvPr id="4" name="Slide Number Placeholder 3">
            <a:extLst>
              <a:ext uri="{FF2B5EF4-FFF2-40B4-BE49-F238E27FC236}">
                <a16:creationId xmlns:a16="http://schemas.microsoft.com/office/drawing/2014/main" id="{730A018C-4C83-4547-8612-DC6A0E4BE139}"/>
              </a:ext>
            </a:extLst>
          </p:cNvPr>
          <p:cNvSpPr>
            <a:spLocks noGrp="1"/>
          </p:cNvSpPr>
          <p:nvPr>
            <p:ph type="sldNum" sz="quarter" idx="12"/>
          </p:nvPr>
        </p:nvSpPr>
        <p:spPr/>
        <p:txBody>
          <a:bodyPr/>
          <a:lstStyle/>
          <a:p>
            <a:fld id="{493E9284-CF28-481B-903D-5227E055DEF3}" type="slidenum">
              <a:rPr lang="en-US" smtClean="0"/>
              <a:t>1</a:t>
            </a:fld>
            <a:endParaRPr lang="en-US"/>
          </a:p>
        </p:txBody>
      </p:sp>
      <p:sp>
        <p:nvSpPr>
          <p:cNvPr id="7" name="Subtitle 2">
            <a:extLst>
              <a:ext uri="{FF2B5EF4-FFF2-40B4-BE49-F238E27FC236}">
                <a16:creationId xmlns:a16="http://schemas.microsoft.com/office/drawing/2014/main" id="{82BA73C9-79C9-4252-AC68-861554738EA2}"/>
              </a:ext>
            </a:extLst>
          </p:cNvPr>
          <p:cNvSpPr txBox="1">
            <a:spLocks/>
          </p:cNvSpPr>
          <p:nvPr/>
        </p:nvSpPr>
        <p:spPr>
          <a:xfrm>
            <a:off x="3382297" y="3781306"/>
            <a:ext cx="9497961" cy="1738167"/>
          </a:xfrm>
          <a:prstGeom prst="rect">
            <a:avLst/>
          </a:prstGeom>
        </p:spPr>
        <p:txBody>
          <a:bodyPr vert="horz" lIns="91440" tIns="45720" rIns="91440" bIns="45720" rtlCol="0">
            <a:normAutofit/>
          </a:bodyPr>
          <a:lstStyle>
            <a:lvl1pPr marL="0" indent="0" algn="ctr" defTabSz="959846" rtl="0" eaLnBrk="1" latinLnBrk="0" hangingPunct="1">
              <a:lnSpc>
                <a:spcPct val="90000"/>
              </a:lnSpc>
              <a:spcBef>
                <a:spcPts val="1050"/>
              </a:spcBef>
              <a:buFont typeface="Arial" panose="020B0604020202020204" pitchFamily="34" charset="0"/>
              <a:buNone/>
              <a:defRPr sz="2519" kern="1200">
                <a:solidFill>
                  <a:schemeClr val="tx1"/>
                </a:solidFill>
                <a:latin typeface="Verdana (Headings)"/>
                <a:ea typeface="+mn-ea"/>
                <a:cs typeface="+mn-cs"/>
              </a:defRPr>
            </a:lvl1pPr>
            <a:lvl2pPr marL="479923" indent="0" algn="ctr" defTabSz="959846" rtl="0" eaLnBrk="1" latinLnBrk="0" hangingPunct="1">
              <a:lnSpc>
                <a:spcPct val="90000"/>
              </a:lnSpc>
              <a:spcBef>
                <a:spcPts val="525"/>
              </a:spcBef>
              <a:buFont typeface="Arial" panose="020B0604020202020204" pitchFamily="34" charset="0"/>
              <a:buNone/>
              <a:defRPr sz="2099" kern="1200">
                <a:solidFill>
                  <a:schemeClr val="tx1"/>
                </a:solidFill>
                <a:latin typeface="Verdana (Headings)"/>
                <a:ea typeface="+mn-ea"/>
                <a:cs typeface="+mn-cs"/>
              </a:defRPr>
            </a:lvl2pPr>
            <a:lvl3pPr marL="959846" indent="0" algn="ctr" defTabSz="959846" rtl="0" eaLnBrk="1" latinLnBrk="0" hangingPunct="1">
              <a:lnSpc>
                <a:spcPct val="90000"/>
              </a:lnSpc>
              <a:spcBef>
                <a:spcPts val="525"/>
              </a:spcBef>
              <a:buFont typeface="Arial" panose="020B0604020202020204" pitchFamily="34" charset="0"/>
              <a:buNone/>
              <a:defRPr sz="1889" kern="1200">
                <a:solidFill>
                  <a:schemeClr val="tx1"/>
                </a:solidFill>
                <a:latin typeface="Verdana (Headings)"/>
                <a:ea typeface="+mn-ea"/>
                <a:cs typeface="+mn-cs"/>
              </a:defRPr>
            </a:lvl3pPr>
            <a:lvl4pPr marL="1439769"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Verdana (Headings)"/>
                <a:ea typeface="+mn-ea"/>
                <a:cs typeface="+mn-cs"/>
              </a:defRPr>
            </a:lvl4pPr>
            <a:lvl5pPr marL="1919691"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Verdana (Headings)"/>
                <a:ea typeface="+mn-ea"/>
                <a:cs typeface="+mn-cs"/>
              </a:defRPr>
            </a:lvl5pPr>
            <a:lvl6pPr marL="2399614"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79537"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59460"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39383"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US"/>
              <a:t>Biên soạn: </a:t>
            </a:r>
            <a:r>
              <a:rPr lang="en-US" b="1"/>
              <a:t>Bộ môn Hệ Thống Thông Tin - HUFLIT</a:t>
            </a:r>
          </a:p>
          <a:p>
            <a:pPr algn="l"/>
            <a:r>
              <a:rPr lang="en-US"/>
              <a:t>GV hướng dẫn: </a:t>
            </a:r>
            <a:r>
              <a:rPr lang="en-US" b="1"/>
              <a:t>Trần Anh Duy</a:t>
            </a:r>
          </a:p>
          <a:p>
            <a:pPr algn="l"/>
            <a:r>
              <a:rPr lang="en-US"/>
              <a:t>Email: </a:t>
            </a:r>
            <a:r>
              <a:rPr lang="en-US">
                <a:solidFill>
                  <a:schemeClr val="accent1">
                    <a:lumMod val="75000"/>
                  </a:schemeClr>
                </a:solidFill>
              </a:rPr>
              <a:t>duyta@huflit.edu.vn</a:t>
            </a:r>
          </a:p>
          <a:p>
            <a:endParaRPr lang="en-US"/>
          </a:p>
        </p:txBody>
      </p:sp>
    </p:spTree>
    <p:extLst>
      <p:ext uri="{BB962C8B-B14F-4D97-AF65-F5344CB8AC3E}">
        <p14:creationId xmlns:p14="http://schemas.microsoft.com/office/powerpoint/2010/main" val="195755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7CC7BD-D786-45F0-A175-DDFBE90582F5}" type="slidenum">
              <a:rPr lang="en-US" smtClean="0"/>
              <a:t>10</a:t>
            </a:fld>
            <a:endParaRPr lang="en-US"/>
          </a:p>
        </p:txBody>
      </p:sp>
      <p:pic>
        <p:nvPicPr>
          <p:cNvPr id="9" name="Content Placeholder 8" descr="tieuthuyet"/>
          <p:cNvPicPr>
            <a:picLocks noGrp="1" noChangeAspect="1"/>
          </p:cNvPicPr>
          <p:nvPr>
            <p:ph sz="half" idx="1"/>
          </p:nvPr>
        </p:nvPicPr>
        <p:blipFill>
          <a:blip r:embed="rId2"/>
          <a:stretch>
            <a:fillRect/>
          </a:stretch>
        </p:blipFill>
        <p:spPr>
          <a:xfrm>
            <a:off x="977880" y="1916530"/>
            <a:ext cx="3373585" cy="3036293"/>
          </a:xfrm>
          <a:prstGeom prst="rect">
            <a:avLst/>
          </a:prstGeom>
        </p:spPr>
      </p:pic>
      <p:pic>
        <p:nvPicPr>
          <p:cNvPr id="6" name="Content Placeholder 5" descr="laptrinhvien"/>
          <p:cNvPicPr>
            <a:picLocks noGrp="1" noChangeAspect="1"/>
          </p:cNvPicPr>
          <p:nvPr>
            <p:ph sz="half" idx="2"/>
          </p:nvPr>
        </p:nvPicPr>
        <p:blipFill>
          <a:blip r:embed="rId3"/>
          <a:stretch>
            <a:fillRect/>
          </a:stretch>
        </p:blipFill>
        <p:spPr>
          <a:xfrm>
            <a:off x="5136034" y="2014518"/>
            <a:ext cx="6635183" cy="2840317"/>
          </a:xfrm>
          <a:prstGeom prst="rect">
            <a:avLst/>
          </a:prstGeom>
        </p:spPr>
      </p:pic>
      <p:sp>
        <p:nvSpPr>
          <p:cNvPr id="8" name="Right Arrow 7"/>
          <p:cNvSpPr/>
          <p:nvPr/>
        </p:nvSpPr>
        <p:spPr>
          <a:xfrm>
            <a:off x="3900853" y="2902409"/>
            <a:ext cx="1981756" cy="10645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983"/>
          </a:p>
        </p:txBody>
      </p:sp>
      <p:sp>
        <p:nvSpPr>
          <p:cNvPr id="7" name="Content Placeholder 2"/>
          <p:cNvSpPr>
            <a:spLocks noGrp="1"/>
          </p:cNvSpPr>
          <p:nvPr/>
        </p:nvSpPr>
        <p:spPr>
          <a:xfrm>
            <a:off x="2780473" y="5210457"/>
            <a:ext cx="6635183" cy="1064537"/>
          </a:xfrm>
          <a:prstGeom prst="rect">
            <a:avLst/>
          </a:prstGeom>
          <a:solidFill>
            <a:schemeClr val="bg1"/>
          </a:solidFill>
        </p:spPr>
        <p:txBody>
          <a:bodyPr vert="horz" lIns="95988" tIns="47994" rIns="95988" bIns="47994"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939" b="1">
                <a:solidFill>
                  <a:srgbClr val="C00000"/>
                </a:solidFill>
              </a:rPr>
              <a:t>MÔ TẢ VỀ THÔNG TIN NHÂN VIÊN </a:t>
            </a:r>
          </a:p>
          <a:p>
            <a:pPr marL="0" indent="0" algn="ctr">
              <a:buNone/>
            </a:pPr>
            <a:r>
              <a:rPr lang="en-US" sz="2939" b="1">
                <a:solidFill>
                  <a:srgbClr val="C00000"/>
                </a:solidFill>
              </a:rPr>
              <a:t>NẰM Ở TRANG BAO NHIÊU ???? </a:t>
            </a:r>
          </a:p>
        </p:txBody>
      </p:sp>
      <p:sp>
        <p:nvSpPr>
          <p:cNvPr id="10" name="Title 1">
            <a:extLst>
              <a:ext uri="{FF2B5EF4-FFF2-40B4-BE49-F238E27FC236}">
                <a16:creationId xmlns:a16="http://schemas.microsoft.com/office/drawing/2014/main" id="{2A504CDF-B46F-43F1-937A-465D9E19ED97}"/>
              </a:ext>
            </a:extLst>
          </p:cNvPr>
          <p:cNvSpPr>
            <a:spLocks noGrp="1"/>
          </p:cNvSpPr>
          <p:nvPr>
            <p:ph type="title"/>
          </p:nvPr>
        </p:nvSpPr>
        <p:spPr>
          <a:xfrm>
            <a:off x="879892" y="383297"/>
            <a:ext cx="11038642" cy="1037999"/>
          </a:xfrm>
        </p:spPr>
        <p:txBody>
          <a:bodyPr>
            <a:normAutofit/>
          </a:bodyPr>
          <a:lstStyle/>
          <a:p>
            <a:pPr marL="0" indent="0">
              <a:buNone/>
            </a:pPr>
            <a:r>
              <a:rPr lang="en-US" b="1"/>
              <a:t>2.0. Giới thiệu.</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Mỗi giáo viên thuộc một bộ môn</a:t>
            </a:r>
            <a:endParaRPr lang="en-US" altLang="en-US">
              <a:solidFill>
                <a:srgbClr val="C00000"/>
              </a:solidFill>
            </a:endParaRPr>
          </a:p>
        </p:txBody>
      </p:sp>
      <p:sp>
        <p:nvSpPr>
          <p:cNvPr id="4" name="Slide Number Placeholder 3"/>
          <p:cNvSpPr>
            <a:spLocks noGrp="1"/>
          </p:cNvSpPr>
          <p:nvPr>
            <p:ph type="sldNum" sz="quarter" idx="12"/>
          </p:nvPr>
        </p:nvSpPr>
        <p:spPr/>
        <p:txBody>
          <a:bodyPr/>
          <a:lstStyle/>
          <a:p>
            <a:fld id="{493E9284-CF28-481B-903D-5227E055DEF3}" type="slidenum">
              <a:rPr lang="en-US" smtClean="0"/>
              <a:t>100</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9595052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Một bộ môn có nhiều giáo viên</a:t>
            </a:r>
            <a:endParaRPr lang="en-US" altLang="en-US">
              <a:solidFill>
                <a:srgbClr val="C00000"/>
              </a:solidFill>
            </a:endParaRPr>
          </a:p>
        </p:txBody>
      </p:sp>
      <p:sp>
        <p:nvSpPr>
          <p:cNvPr id="4" name="Slide Number Placeholder 3"/>
          <p:cNvSpPr>
            <a:spLocks noGrp="1"/>
          </p:cNvSpPr>
          <p:nvPr>
            <p:ph type="sldNum" sz="quarter" idx="12"/>
          </p:nvPr>
        </p:nvSpPr>
        <p:spPr/>
        <p:txBody>
          <a:bodyPr/>
          <a:lstStyle/>
          <a:p>
            <a:fld id="{493E9284-CF28-481B-903D-5227E055DEF3}" type="slidenum">
              <a:rPr lang="en-US" smtClean="0"/>
              <a:t>101</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Tree>
    <p:extLst>
      <p:ext uri="{BB962C8B-B14F-4D97-AF65-F5344CB8AC3E}">
        <p14:creationId xmlns:p14="http://schemas.microsoft.com/office/powerpoint/2010/main" val="29908578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trưởng bộ môn(là một giáo viên)</a:t>
            </a:r>
            <a:endParaRPr lang="en-US" altLang="en-US">
              <a:solidFill>
                <a:srgbClr val="C00000"/>
              </a:solidFill>
            </a:endParaRPr>
          </a:p>
        </p:txBody>
      </p:sp>
      <p:sp>
        <p:nvSpPr>
          <p:cNvPr id="4" name="Slide Number Placeholder 3"/>
          <p:cNvSpPr>
            <a:spLocks noGrp="1"/>
          </p:cNvSpPr>
          <p:nvPr>
            <p:ph type="sldNum" sz="quarter" idx="12"/>
          </p:nvPr>
        </p:nvSpPr>
        <p:spPr/>
        <p:txBody>
          <a:bodyPr/>
          <a:lstStyle/>
          <a:p>
            <a:fld id="{493E9284-CF28-481B-903D-5227E055DEF3}" type="slidenum">
              <a:rPr lang="en-US" smtClean="0"/>
              <a:t>102</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17501799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Mỗi bộ môn thuộc khoa</a:t>
            </a:r>
          </a:p>
        </p:txBody>
      </p:sp>
      <p:sp>
        <p:nvSpPr>
          <p:cNvPr id="4" name="Slide Number Placeholder 3"/>
          <p:cNvSpPr>
            <a:spLocks noGrp="1"/>
          </p:cNvSpPr>
          <p:nvPr>
            <p:ph type="sldNum" sz="quarter" idx="12"/>
          </p:nvPr>
        </p:nvSpPr>
        <p:spPr/>
        <p:txBody>
          <a:bodyPr/>
          <a:lstStyle/>
          <a:p>
            <a:fld id="{493E9284-CF28-481B-903D-5227E055DEF3}" type="slidenum">
              <a:rPr lang="en-US" smtClean="0"/>
              <a:t>103</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32839758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lgn="just"/>
            <a:r>
              <a:rPr lang="en-US">
                <a:solidFill>
                  <a:srgbClr val="C00000"/>
                </a:solidFill>
              </a:rPr>
              <a:t>Mỗi khoa có nhiều bộ môn</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104</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Tree>
    <p:extLst>
      <p:ext uri="{BB962C8B-B14F-4D97-AF65-F5344CB8AC3E}">
        <p14:creationId xmlns:p14="http://schemas.microsoft.com/office/powerpoint/2010/main" val="11777220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lgn="just"/>
            <a:r>
              <a:rPr lang="en-US">
                <a:solidFill>
                  <a:srgbClr val="C00000"/>
                </a:solidFill>
              </a:rPr>
              <a:t>một giáo viên làm trưởng khoa</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105</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290361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lgn="just"/>
            <a:r>
              <a:rPr lang="en-US">
                <a:solidFill>
                  <a:srgbClr val="C00000"/>
                </a:solidFill>
              </a:rPr>
              <a:t>Mỗi đề tài sẽ do một giáo viên làm chủ nhiệm</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106</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32467785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lgn="just"/>
            <a:r>
              <a:rPr lang="en-US">
                <a:solidFill>
                  <a:srgbClr val="C00000"/>
                </a:solidFill>
              </a:rPr>
              <a:t>Một giáo viên có thể làm chủ nhiệm nhiều đề tài</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107</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33392341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Mỗi đề tài thuộc về một chủ đề cụ thể.</a:t>
            </a:r>
          </a:p>
        </p:txBody>
      </p:sp>
      <p:sp>
        <p:nvSpPr>
          <p:cNvPr id="4" name="Slide Number Placeholder 3"/>
          <p:cNvSpPr>
            <a:spLocks noGrp="1"/>
          </p:cNvSpPr>
          <p:nvPr>
            <p:ph type="sldNum" sz="quarter" idx="12"/>
          </p:nvPr>
        </p:nvSpPr>
        <p:spPr/>
        <p:txBody>
          <a:bodyPr/>
          <a:lstStyle/>
          <a:p>
            <a:fld id="{493E9284-CF28-481B-903D-5227E055DEF3}" type="slidenum">
              <a:rPr lang="en-US" smtClean="0"/>
              <a:t>108</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5019256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Có thể có nhiều đề tài cùng chủ đề.</a:t>
            </a:r>
          </a:p>
        </p:txBody>
      </p:sp>
      <p:sp>
        <p:nvSpPr>
          <p:cNvPr id="4" name="Slide Number Placeholder 3"/>
          <p:cNvSpPr>
            <a:spLocks noGrp="1"/>
          </p:cNvSpPr>
          <p:nvPr>
            <p:ph type="sldNum" sz="quarter" idx="12"/>
          </p:nvPr>
        </p:nvSpPr>
        <p:spPr/>
        <p:txBody>
          <a:bodyPr/>
          <a:lstStyle/>
          <a:p>
            <a:fld id="{493E9284-CF28-481B-903D-5227E055DEF3}" type="slidenum">
              <a:rPr lang="en-US" smtClean="0"/>
              <a:t>109</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19431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b="1"/>
              <a:t>2.0. Giới thiệu.</a:t>
            </a:r>
          </a:p>
        </p:txBody>
      </p:sp>
      <p:sp>
        <p:nvSpPr>
          <p:cNvPr id="4" name="Content Placeholder 3"/>
          <p:cNvSpPr>
            <a:spLocks noGrp="1"/>
          </p:cNvSpPr>
          <p:nvPr>
            <p:ph sz="half" idx="2"/>
          </p:nvPr>
        </p:nvSpPr>
        <p:spPr>
          <a:xfrm>
            <a:off x="4761414" y="4268241"/>
            <a:ext cx="7622395" cy="2216394"/>
          </a:xfrm>
        </p:spPr>
        <p:txBody>
          <a:bodyPr>
            <a:normAutofit fontScale="90000"/>
          </a:bodyPr>
          <a:lstStyle/>
          <a:p>
            <a:pPr algn="just"/>
            <a:r>
              <a:rPr lang="en-US" b="1">
                <a:solidFill>
                  <a:srgbClr val="C00000"/>
                </a:solidFill>
                <a:latin typeface="Times New Roman" panose="02020603050405020304" pitchFamily="18" charset="0"/>
                <a:cs typeface="Times New Roman" panose="02020603050405020304" pitchFamily="18" charset="0"/>
              </a:rPr>
              <a:t>Mô hình hóa</a:t>
            </a:r>
            <a:r>
              <a:rPr lang="en-US">
                <a:latin typeface="Times New Roman" panose="02020603050405020304" pitchFamily="18" charset="0"/>
                <a:cs typeface="Times New Roman" panose="02020603050405020304" pitchFamily="18" charset="0"/>
              </a:rPr>
              <a:t> là </a:t>
            </a:r>
            <a:r>
              <a:rPr lang="en-US" i="1" u="sng">
                <a:solidFill>
                  <a:schemeClr val="accent2">
                    <a:lumMod val="75000"/>
                  </a:schemeClr>
                </a:solidFill>
                <a:latin typeface="Times New Roman" panose="02020603050405020304" pitchFamily="18" charset="0"/>
                <a:cs typeface="Times New Roman" panose="02020603050405020304" pitchFamily="18" charset="0"/>
              </a:rPr>
              <a:t>hoạt động chuyển đổi</a:t>
            </a:r>
            <a:r>
              <a:rPr lang="en-US">
                <a:latin typeface="Times New Roman" panose="02020603050405020304" pitchFamily="18" charset="0"/>
                <a:cs typeface="Times New Roman" panose="02020603050405020304" pitchFamily="18" charset="0"/>
              </a:rPr>
              <a:t> các mô tả phân tích yêu cầu phần mềm ở dạng </a:t>
            </a:r>
            <a:r>
              <a:rPr lang="en-US" u="sng">
                <a:latin typeface="Times New Roman" panose="02020603050405020304" pitchFamily="18" charset="0"/>
                <a:cs typeface="Times New Roman" panose="02020603050405020304" pitchFamily="18" charset="0"/>
              </a:rPr>
              <a:t>ngôn ngữ tự nhiên</a:t>
            </a:r>
            <a:r>
              <a:rPr lang="en-US">
                <a:latin typeface="Times New Roman" panose="02020603050405020304" pitchFamily="18" charset="0"/>
                <a:cs typeface="Times New Roman" panose="02020603050405020304" pitchFamily="18" charset="0"/>
              </a:rPr>
              <a:t> về dạng các </a:t>
            </a:r>
            <a:r>
              <a:rPr lang="en-US" b="1">
                <a:solidFill>
                  <a:srgbClr val="C00000"/>
                </a:solidFill>
                <a:latin typeface="Times New Roman" panose="02020603050405020304" pitchFamily="18" charset="0"/>
                <a:cs typeface="Times New Roman" panose="02020603050405020304" pitchFamily="18" charset="0"/>
              </a:rPr>
              <a:t>mô hình</a:t>
            </a:r>
            <a:r>
              <a:rPr lang="en-US">
                <a:latin typeface="Times New Roman" panose="02020603050405020304" pitchFamily="18" charset="0"/>
                <a:cs typeface="Times New Roman" panose="02020603050405020304" pitchFamily="18" charset="0"/>
              </a:rPr>
              <a:t>/</a:t>
            </a:r>
            <a:r>
              <a:rPr lang="en-US" b="1">
                <a:solidFill>
                  <a:srgbClr val="C00000"/>
                </a:solidFill>
                <a:latin typeface="Times New Roman" panose="02020603050405020304" pitchFamily="18" charset="0"/>
                <a:cs typeface="Times New Roman" panose="02020603050405020304" pitchFamily="18" charset="0"/>
              </a:rPr>
              <a:t>hình vẽ</a:t>
            </a:r>
            <a:r>
              <a:rPr lang="en-US">
                <a:latin typeface="Times New Roman" panose="02020603050405020304" pitchFamily="18" charset="0"/>
                <a:cs typeface="Times New Roman" panose="02020603050405020304" pitchFamily="18" charset="0"/>
              </a:rPr>
              <a:t>/</a:t>
            </a:r>
            <a:r>
              <a:rPr lang="en-US" b="1">
                <a:solidFill>
                  <a:srgbClr val="C00000"/>
                </a:solidFill>
                <a:latin typeface="Times New Roman" panose="02020603050405020304" pitchFamily="18" charset="0"/>
                <a:cs typeface="Times New Roman" panose="02020603050405020304" pitchFamily="18" charset="0"/>
              </a:rPr>
              <a:t>sơ đồ</a:t>
            </a:r>
            <a:r>
              <a:rPr lang="en-US">
                <a:latin typeface="Times New Roman" panose="02020603050405020304" pitchFamily="18" charset="0"/>
                <a:cs typeface="Times New Roman" panose="02020603050405020304" pitchFamily="18" charset="0"/>
              </a:rPr>
              <a:t>/</a:t>
            </a:r>
            <a:r>
              <a:rPr lang="en-US" b="1">
                <a:solidFill>
                  <a:srgbClr val="C00000"/>
                </a:solidFill>
                <a:latin typeface="Times New Roman" panose="02020603050405020304" pitchFamily="18" charset="0"/>
                <a:cs typeface="Times New Roman" panose="02020603050405020304" pitchFamily="18" charset="0"/>
              </a:rPr>
              <a:t>bảng biểu</a:t>
            </a:r>
            <a:r>
              <a:rPr lang="en-US">
                <a:latin typeface="Times New Roman" panose="02020603050405020304" pitchFamily="18" charset="0"/>
                <a:cs typeface="Times New Roman" panose="02020603050405020304" pitchFamily="18" charset="0"/>
              </a:rPr>
              <a:t> nhằm hỗ trợ lập trình viên trong việc hiểu rõ về yêu cầu phần mềm và tránh nhập nhằng trong ngôn ngữ.  </a:t>
            </a:r>
          </a:p>
        </p:txBody>
      </p:sp>
      <p:sp>
        <p:nvSpPr>
          <p:cNvPr id="5" name="Slide Number Placeholder 4"/>
          <p:cNvSpPr>
            <a:spLocks noGrp="1"/>
          </p:cNvSpPr>
          <p:nvPr>
            <p:ph type="sldNum" sz="quarter" idx="12"/>
          </p:nvPr>
        </p:nvSpPr>
        <p:spPr/>
        <p:txBody>
          <a:bodyPr/>
          <a:lstStyle/>
          <a:p>
            <a:fld id="{0A7CC7BD-D786-45F0-A175-DDFBE90582F5}" type="slidenum">
              <a:rPr lang="en-US" smtClean="0"/>
              <a:t>11</a:t>
            </a:fld>
            <a:endParaRPr lang="en-US"/>
          </a:p>
        </p:txBody>
      </p:sp>
      <p:pic>
        <p:nvPicPr>
          <p:cNvPr id="9" name="Content Placeholder 8" descr="tieuthuyet"/>
          <p:cNvPicPr>
            <a:picLocks noGrp="1" noChangeAspect="1"/>
          </p:cNvPicPr>
          <p:nvPr>
            <p:ph sz="half" idx="1"/>
          </p:nvPr>
        </p:nvPicPr>
        <p:blipFill>
          <a:blip r:embed="rId2"/>
          <a:stretch>
            <a:fillRect/>
          </a:stretch>
        </p:blipFill>
        <p:spPr>
          <a:xfrm>
            <a:off x="1076534" y="1916530"/>
            <a:ext cx="3684880" cy="4092830"/>
          </a:xfrm>
          <a:prstGeom prst="rect">
            <a:avLst/>
          </a:prstGeom>
        </p:spPr>
      </p:pic>
      <p:sp>
        <p:nvSpPr>
          <p:cNvPr id="8" name="Right Arrow 7"/>
          <p:cNvSpPr/>
          <p:nvPr/>
        </p:nvSpPr>
        <p:spPr>
          <a:xfrm>
            <a:off x="4906730" y="2362475"/>
            <a:ext cx="2840317" cy="106453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19" b="1">
                <a:solidFill>
                  <a:srgbClr val="C00000"/>
                </a:solidFill>
              </a:rPr>
              <a:t>Mô hình hóa</a:t>
            </a:r>
          </a:p>
        </p:txBody>
      </p:sp>
      <p:grpSp>
        <p:nvGrpSpPr>
          <p:cNvPr id="10" name="Group 49"/>
          <p:cNvGrpSpPr/>
          <p:nvPr/>
        </p:nvGrpSpPr>
        <p:grpSpPr bwMode="auto">
          <a:xfrm>
            <a:off x="8464460" y="747593"/>
            <a:ext cx="3572894" cy="3332923"/>
            <a:chOff x="5257800" y="1981200"/>
            <a:chExt cx="3402984" cy="3175348"/>
          </a:xfrm>
        </p:grpSpPr>
        <p:cxnSp>
          <p:nvCxnSpPr>
            <p:cNvPr id="11" name="Straight Connector 10"/>
            <p:cNvCxnSpPr/>
            <p:nvPr/>
          </p:nvCxnSpPr>
          <p:spPr>
            <a:xfrm>
              <a:off x="6172035" y="2590867"/>
              <a:ext cx="772973"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5410172" y="3200534"/>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70" b="1">
                <a:solidFill>
                  <a:schemeClr val="tx2"/>
                </a:solidFill>
                <a:latin typeface="Tahoma" panose="020B0604030504040204" pitchFamily="34" charset="0"/>
                <a:cs typeface="Tahoma" panose="020B0604030504040204" pitchFamily="34" charset="0"/>
              </a:endParaRPr>
            </a:p>
          </p:txBody>
        </p:sp>
        <p:cxnSp>
          <p:nvCxnSpPr>
            <p:cNvPr id="13" name="Straight Connector 12"/>
            <p:cNvCxnSpPr/>
            <p:nvPr/>
          </p:nvCxnSpPr>
          <p:spPr>
            <a:xfrm rot="16200000" flipH="1">
              <a:off x="5564066" y="2971909"/>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 name="AutoShape 30"/>
            <p:cNvSpPr>
              <a:spLocks noChangeArrowheads="1"/>
            </p:cNvSpPr>
            <p:nvPr/>
          </p:nvSpPr>
          <p:spPr bwMode="auto">
            <a:xfrm>
              <a:off x="5372099" y="2425352"/>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cxnSp>
          <p:nvCxnSpPr>
            <p:cNvPr id="15" name="Straight Connector 14"/>
            <p:cNvCxnSpPr/>
            <p:nvPr/>
          </p:nvCxnSpPr>
          <p:spPr>
            <a:xfrm rot="16200000" flipH="1">
              <a:off x="5564066" y="3810200"/>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7086203"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91103" y="1981200"/>
              <a:ext cx="152372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5564066"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6921199" y="2400346"/>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70" b="1">
                <a:solidFill>
                  <a:schemeClr val="tx2"/>
                </a:solidFill>
                <a:latin typeface="Tahoma" panose="020B0604030504040204" pitchFamily="34" charset="0"/>
                <a:cs typeface="Tahoma" panose="020B0604030504040204" pitchFamily="34" charset="0"/>
              </a:endParaRPr>
            </a:p>
          </p:txBody>
        </p:sp>
        <p:sp>
          <p:nvSpPr>
            <p:cNvPr id="20" name="Text Box 25"/>
            <p:cNvSpPr txBox="1">
              <a:spLocks noChangeArrowheads="1"/>
            </p:cNvSpPr>
            <p:nvPr/>
          </p:nvSpPr>
          <p:spPr bwMode="auto">
            <a:xfrm>
              <a:off x="5257800" y="213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(0,n)</a:t>
              </a:r>
            </a:p>
          </p:txBody>
        </p:sp>
        <p:sp>
          <p:nvSpPr>
            <p:cNvPr id="21" name="Text Box 25"/>
            <p:cNvSpPr txBox="1">
              <a:spLocks noChangeArrowheads="1"/>
            </p:cNvSpPr>
            <p:nvPr/>
          </p:nvSpPr>
          <p:spPr bwMode="auto">
            <a:xfrm>
              <a:off x="5257800" y="2895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(1,n)</a:t>
              </a:r>
            </a:p>
          </p:txBody>
        </p:sp>
        <p:sp>
          <p:nvSpPr>
            <p:cNvPr id="22" name="Text Box 25"/>
            <p:cNvSpPr txBox="1">
              <a:spLocks noChangeArrowheads="1"/>
            </p:cNvSpPr>
            <p:nvPr/>
          </p:nvSpPr>
          <p:spPr bwMode="auto">
            <a:xfrm>
              <a:off x="6172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(0,n)</a:t>
              </a:r>
            </a:p>
          </p:txBody>
        </p:sp>
        <p:sp>
          <p:nvSpPr>
            <p:cNvPr id="23" name="Text Box 25"/>
            <p:cNvSpPr txBox="1">
              <a:spLocks noChangeArrowheads="1"/>
            </p:cNvSpPr>
            <p:nvPr/>
          </p:nvSpPr>
          <p:spPr bwMode="auto">
            <a:xfrm>
              <a:off x="7315200" y="2057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(1,1)</a:t>
              </a:r>
            </a:p>
          </p:txBody>
        </p:sp>
        <p:sp>
          <p:nvSpPr>
            <p:cNvPr id="24" name="AutoShape 30"/>
            <p:cNvSpPr>
              <a:spLocks noChangeArrowheads="1"/>
            </p:cNvSpPr>
            <p:nvPr/>
          </p:nvSpPr>
          <p:spPr bwMode="auto">
            <a:xfrm>
              <a:off x="7848599" y="4000500"/>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cxnSp>
          <p:nvCxnSpPr>
            <p:cNvPr id="25" name="Straight Connector 24"/>
            <p:cNvCxnSpPr/>
            <p:nvPr/>
          </p:nvCxnSpPr>
          <p:spPr>
            <a:xfrm>
              <a:off x="6172035"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6" name="AutoShape 30"/>
            <p:cNvSpPr>
              <a:spLocks noChangeArrowheads="1"/>
            </p:cNvSpPr>
            <p:nvPr/>
          </p:nvSpPr>
          <p:spPr bwMode="auto">
            <a:xfrm>
              <a:off x="5410199" y="4038600"/>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cxnSp>
          <p:nvCxnSpPr>
            <p:cNvPr id="27" name="Straight Connector 26"/>
            <p:cNvCxnSpPr/>
            <p:nvPr/>
          </p:nvCxnSpPr>
          <p:spPr>
            <a:xfrm>
              <a:off x="7391014"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6783045" y="4572284"/>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9" name="AutoShape 30"/>
            <p:cNvSpPr>
              <a:spLocks noChangeArrowheads="1"/>
            </p:cNvSpPr>
            <p:nvPr/>
          </p:nvSpPr>
          <p:spPr bwMode="auto">
            <a:xfrm>
              <a:off x="6629399" y="4813648"/>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30" name="Diamond 29"/>
            <p:cNvSpPr/>
            <p:nvPr/>
          </p:nvSpPr>
          <p:spPr>
            <a:xfrm>
              <a:off x="6629152" y="4000721"/>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70" b="1">
                <a:solidFill>
                  <a:schemeClr val="tx2"/>
                </a:solidFill>
                <a:latin typeface="Tahoma" panose="020B0604030504040204" pitchFamily="34" charset="0"/>
                <a:cs typeface="Tahoma" panose="020B0604030504040204" pitchFamily="34" charset="0"/>
              </a:endParaRPr>
            </a:p>
          </p:txBody>
        </p:sp>
        <p:sp>
          <p:nvSpPr>
            <p:cNvPr id="31" name="Text Box 30"/>
            <p:cNvSpPr txBox="1">
              <a:spLocks noChangeArrowheads="1"/>
            </p:cNvSpPr>
            <p:nvPr/>
          </p:nvSpPr>
          <p:spPr bwMode="auto">
            <a:xfrm>
              <a:off x="5257800" y="3733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(0,n)</a:t>
              </a:r>
            </a:p>
          </p:txBody>
        </p:sp>
        <p:sp>
          <p:nvSpPr>
            <p:cNvPr id="32" name="Text Box 25"/>
            <p:cNvSpPr txBox="1">
              <a:spLocks noChangeArrowheads="1"/>
            </p:cNvSpPr>
            <p:nvPr/>
          </p:nvSpPr>
          <p:spPr bwMode="auto">
            <a:xfrm>
              <a:off x="7315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(0,n)</a:t>
              </a:r>
            </a:p>
          </p:txBody>
        </p:sp>
        <p:sp>
          <p:nvSpPr>
            <p:cNvPr id="33" name="Text Box 25"/>
            <p:cNvSpPr txBox="1">
              <a:spLocks noChangeArrowheads="1"/>
            </p:cNvSpPr>
            <p:nvPr/>
          </p:nvSpPr>
          <p:spPr bwMode="auto">
            <a:xfrm>
              <a:off x="7010400" y="4495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60">
                  <a:solidFill>
                    <a:schemeClr val="tx2"/>
                  </a:solidFill>
                </a:rPr>
                <a:t>(0,n)</a:t>
              </a: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6</a:t>
            </a:r>
            <a:r>
              <a:rPr lang="en-US" altLang="en-US"/>
              <a:t>: Quyết định (min, max) cho mối quan hệ </a:t>
            </a:r>
          </a:p>
          <a:p>
            <a:pPr lvl="1"/>
            <a:r>
              <a:rPr lang="en-US">
                <a:solidFill>
                  <a:srgbClr val="C00000"/>
                </a:solidFill>
              </a:rPr>
              <a:t>Mỗi đề tài có thể chia làm nhiều công việc.</a:t>
            </a:r>
          </a:p>
        </p:txBody>
      </p:sp>
      <p:sp>
        <p:nvSpPr>
          <p:cNvPr id="4" name="Slide Number Placeholder 3"/>
          <p:cNvSpPr>
            <a:spLocks noGrp="1"/>
          </p:cNvSpPr>
          <p:nvPr>
            <p:ph type="sldNum" sz="quarter" idx="12"/>
          </p:nvPr>
        </p:nvSpPr>
        <p:spPr/>
        <p:txBody>
          <a:bodyPr/>
          <a:lstStyle/>
          <a:p>
            <a:fld id="{493E9284-CF28-481B-903D-5227E055DEF3}" type="slidenum">
              <a:rPr lang="en-US" smtClean="0"/>
              <a:t>110</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9429300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sz="2000" b="1" u="sng"/>
              <a:t>Bước 6</a:t>
            </a:r>
            <a:r>
              <a:rPr lang="en-US" altLang="en-US" sz="2000"/>
              <a:t>: Quyết định (min, max) cho mối quan hệ </a:t>
            </a:r>
          </a:p>
          <a:p>
            <a:pPr lvl="1"/>
            <a:r>
              <a:rPr lang="en-US" sz="2000">
                <a:solidFill>
                  <a:srgbClr val="C00000"/>
                </a:solidFill>
              </a:rPr>
              <a:t>Mỗi giáo viên có thể tham gia vào nhiều công việc</a:t>
            </a:r>
          </a:p>
        </p:txBody>
      </p:sp>
      <p:sp>
        <p:nvSpPr>
          <p:cNvPr id="4" name="Slide Number Placeholder 3"/>
          <p:cNvSpPr>
            <a:spLocks noGrp="1"/>
          </p:cNvSpPr>
          <p:nvPr>
            <p:ph type="sldNum" sz="quarter" idx="12"/>
          </p:nvPr>
        </p:nvSpPr>
        <p:spPr/>
        <p:txBody>
          <a:bodyPr/>
          <a:lstStyle/>
          <a:p>
            <a:fld id="{493E9284-CF28-481B-903D-5227E055DEF3}" type="slidenum">
              <a:rPr lang="en-US" smtClean="0"/>
              <a:t>111</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16025710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Autofit/>
          </a:bodyPr>
          <a:lstStyle/>
          <a:p>
            <a:r>
              <a:rPr lang="en-US" altLang="en-US" sz="2000" b="1" u="sng"/>
              <a:t>Bước 6</a:t>
            </a:r>
            <a:r>
              <a:rPr lang="en-US" altLang="en-US" sz="2000"/>
              <a:t>: Quyết định (min, max) cho mối quan hệ </a:t>
            </a:r>
          </a:p>
          <a:p>
            <a:pPr lvl="1"/>
            <a:r>
              <a:rPr lang="en-US" sz="2000">
                <a:solidFill>
                  <a:srgbClr val="C00000"/>
                </a:solidFill>
              </a:rPr>
              <a:t>Mỗi công việc cũng cho phép nhiều giáo viên tham gia</a:t>
            </a:r>
          </a:p>
        </p:txBody>
      </p:sp>
      <p:sp>
        <p:nvSpPr>
          <p:cNvPr id="4" name="Slide Number Placeholder 3"/>
          <p:cNvSpPr>
            <a:spLocks noGrp="1"/>
          </p:cNvSpPr>
          <p:nvPr>
            <p:ph type="sldNum" sz="quarter" idx="12"/>
          </p:nvPr>
        </p:nvSpPr>
        <p:spPr/>
        <p:txBody>
          <a:bodyPr/>
          <a:lstStyle/>
          <a:p>
            <a:fld id="{493E9284-CF28-481B-903D-5227E055DEF3}" type="slidenum">
              <a:rPr lang="en-US" smtClean="0"/>
              <a:t>112</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18395719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pPr marL="0" indent="0">
              <a:buNone/>
            </a:pPr>
            <a:r>
              <a:rPr lang="en-US"/>
              <a:t>Thứ tự các bước chuyển lượt đồ ER sang lượt đồ quan hệ.</a:t>
            </a:r>
          </a:p>
          <a:p>
            <a:pPr marL="0" indent="0">
              <a:buNone/>
            </a:pPr>
            <a:r>
              <a:rPr lang="en-US" b="1" u="sng"/>
              <a:t>Bước 1</a:t>
            </a:r>
            <a:r>
              <a:rPr lang="en-US"/>
              <a:t>: Chuyển các thực thể mạnh và các thuộc tính đơn </a:t>
            </a:r>
          </a:p>
          <a:p>
            <a:pPr marL="0" indent="0">
              <a:buNone/>
            </a:pPr>
            <a:r>
              <a:rPr lang="en-US" b="1" u="sng"/>
              <a:t>Bước 2</a:t>
            </a:r>
            <a:r>
              <a:rPr lang="en-US"/>
              <a:t>: Chuyển các thuộc tính kết hợp.</a:t>
            </a:r>
          </a:p>
          <a:p>
            <a:pPr marL="0" indent="0">
              <a:buNone/>
            </a:pPr>
            <a:r>
              <a:rPr lang="en-US" b="1" u="sng"/>
              <a:t>Bước 3:</a:t>
            </a:r>
            <a:r>
              <a:rPr lang="en-US"/>
              <a:t> Chuyển các thuộc tính đa trị.</a:t>
            </a:r>
          </a:p>
          <a:p>
            <a:pPr marL="0" indent="0">
              <a:buNone/>
            </a:pPr>
            <a:r>
              <a:rPr lang="en-US" b="1" u="sng"/>
              <a:t>Bước 4</a:t>
            </a:r>
            <a:r>
              <a:rPr lang="en-US"/>
              <a:t>: Chuyển quan hệ 1-1</a:t>
            </a:r>
          </a:p>
          <a:p>
            <a:pPr marL="0" indent="0">
              <a:buNone/>
            </a:pPr>
            <a:r>
              <a:rPr lang="en-US" b="1" u="sng"/>
              <a:t>Bước 5</a:t>
            </a:r>
            <a:r>
              <a:rPr lang="en-US"/>
              <a:t>: Chuyển quan hệ 1-n</a:t>
            </a:r>
          </a:p>
          <a:p>
            <a:pPr marL="0" indent="0">
              <a:buNone/>
            </a:pPr>
            <a:r>
              <a:rPr lang="en-US" b="1" u="sng"/>
              <a:t>Bước 6</a:t>
            </a:r>
            <a:r>
              <a:rPr lang="en-US"/>
              <a:t>: Chuyển các thực thể yếu</a:t>
            </a:r>
          </a:p>
          <a:p>
            <a:pPr marL="0" indent="0">
              <a:buNone/>
            </a:pPr>
            <a:r>
              <a:rPr lang="en-US" b="1" u="sng"/>
              <a:t>Bước 7</a:t>
            </a:r>
            <a:r>
              <a:rPr lang="en-US"/>
              <a:t>: Chuyển quan hệ n-n</a:t>
            </a:r>
          </a:p>
        </p:txBody>
      </p:sp>
      <p:sp>
        <p:nvSpPr>
          <p:cNvPr id="4" name="Slide Number Placeholder 3"/>
          <p:cNvSpPr>
            <a:spLocks noGrp="1"/>
          </p:cNvSpPr>
          <p:nvPr>
            <p:ph type="sldNum" sz="quarter" idx="12"/>
          </p:nvPr>
        </p:nvSpPr>
        <p:spPr/>
        <p:txBody>
          <a:bodyPr/>
          <a:lstStyle/>
          <a:p>
            <a:fld id="{493E9284-CF28-481B-903D-5227E055DEF3}" type="slidenum">
              <a:rPr lang="en-US" smtClean="0"/>
              <a:t>113</a:t>
            </a:fld>
            <a:endParaRPr lang="en-US"/>
          </a:p>
        </p:txBody>
      </p:sp>
    </p:spTree>
    <p:extLst>
      <p:ext uri="{BB962C8B-B14F-4D97-AF65-F5344CB8AC3E}">
        <p14:creationId xmlns:p14="http://schemas.microsoft.com/office/powerpoint/2010/main" val="10627935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92" y="383297"/>
            <a:ext cx="7661435" cy="1037999"/>
          </a:xfrm>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t>Chuyển lượt đồ ER sau thành lượt đồ quan hệ.</a:t>
            </a:r>
          </a:p>
        </p:txBody>
      </p:sp>
      <p:sp>
        <p:nvSpPr>
          <p:cNvPr id="4" name="Slide Number Placeholder 3"/>
          <p:cNvSpPr>
            <a:spLocks noGrp="1"/>
          </p:cNvSpPr>
          <p:nvPr>
            <p:ph type="sldNum" sz="quarter" idx="12"/>
          </p:nvPr>
        </p:nvSpPr>
        <p:spPr/>
        <p:txBody>
          <a:bodyPr/>
          <a:lstStyle/>
          <a:p>
            <a:fld id="{493E9284-CF28-481B-903D-5227E055DEF3}" type="slidenum">
              <a:rPr lang="en-US" smtClean="0"/>
              <a:t>114</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3131479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92" y="383297"/>
            <a:ext cx="8121886" cy="1037999"/>
          </a:xfrm>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sz="2000" b="1" u="sng"/>
              <a:t>Bước 1</a:t>
            </a:r>
            <a:r>
              <a:rPr lang="en-US" sz="2000"/>
              <a:t>: Chuyển các thực thể mạnh và các thuộc tính đơn </a:t>
            </a:r>
          </a:p>
        </p:txBody>
      </p:sp>
      <p:sp>
        <p:nvSpPr>
          <p:cNvPr id="4" name="Slide Number Placeholder 3"/>
          <p:cNvSpPr>
            <a:spLocks noGrp="1"/>
          </p:cNvSpPr>
          <p:nvPr>
            <p:ph type="sldNum" sz="quarter" idx="12"/>
          </p:nvPr>
        </p:nvSpPr>
        <p:spPr/>
        <p:txBody>
          <a:bodyPr/>
          <a:lstStyle/>
          <a:p>
            <a:fld id="{493E9284-CF28-481B-903D-5227E055DEF3}" type="slidenum">
              <a:rPr lang="en-US" smtClean="0"/>
              <a:t>115</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40691442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116</a:t>
            </a:fld>
            <a:endParaRPr lang="en-US"/>
          </a:p>
        </p:txBody>
      </p:sp>
      <p:sp>
        <p:nvSpPr>
          <p:cNvPr id="5" name="Rectangle 4"/>
          <p:cNvSpPr/>
          <p:nvPr/>
        </p:nvSpPr>
        <p:spPr>
          <a:xfrm>
            <a:off x="8206497" y="3719105"/>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Oval 5"/>
          <p:cNvSpPr/>
          <p:nvPr/>
        </p:nvSpPr>
        <p:spPr>
          <a:xfrm>
            <a:off x="10813125" y="3783188"/>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7" name="Oval 6"/>
          <p:cNvSpPr/>
          <p:nvPr/>
        </p:nvSpPr>
        <p:spPr>
          <a:xfrm>
            <a:off x="10274804" y="303360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8" name="Oval 7"/>
          <p:cNvSpPr/>
          <p:nvPr/>
        </p:nvSpPr>
        <p:spPr>
          <a:xfrm>
            <a:off x="8924503" y="2036271"/>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9" name="Oval 8"/>
          <p:cNvSpPr/>
          <p:nvPr/>
        </p:nvSpPr>
        <p:spPr>
          <a:xfrm>
            <a:off x="9910964" y="2450325"/>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sp>
        <p:nvSpPr>
          <p:cNvPr id="10" name="Oval 9"/>
          <p:cNvSpPr/>
          <p:nvPr/>
        </p:nvSpPr>
        <p:spPr>
          <a:xfrm>
            <a:off x="10270775" y="468168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12" name="Straight Connector 11"/>
          <p:cNvCxnSpPr>
            <a:stCxn id="6" idx="4"/>
            <a:endCxn id="5" idx="3"/>
          </p:cNvCxnSpPr>
          <p:nvPr/>
        </p:nvCxnSpPr>
        <p:spPr>
          <a:xfrm flipH="1" flipV="1">
            <a:off x="9645332" y="4014940"/>
            <a:ext cx="1706114" cy="29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5" idx="3"/>
          </p:cNvCxnSpPr>
          <p:nvPr/>
        </p:nvCxnSpPr>
        <p:spPr>
          <a:xfrm flipH="1">
            <a:off x="9645332" y="3561218"/>
            <a:ext cx="1167793" cy="453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4"/>
            <a:endCxn id="5" idx="3"/>
          </p:cNvCxnSpPr>
          <p:nvPr/>
        </p:nvCxnSpPr>
        <p:spPr>
          <a:xfrm>
            <a:off x="9464096" y="2563887"/>
            <a:ext cx="181236" cy="1451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5" idx="3"/>
          </p:cNvCxnSpPr>
          <p:nvPr/>
        </p:nvCxnSpPr>
        <p:spPr>
          <a:xfrm flipH="1">
            <a:off x="9645332" y="2977941"/>
            <a:ext cx="716713" cy="103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1"/>
            <a:endCxn id="5" idx="3"/>
          </p:cNvCxnSpPr>
          <p:nvPr/>
        </p:nvCxnSpPr>
        <p:spPr>
          <a:xfrm flipH="1" flipV="1">
            <a:off x="9645332" y="4014940"/>
            <a:ext cx="783114" cy="7440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1421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pPr marL="0" indent="0">
              <a:buNone/>
            </a:pPr>
            <a:r>
              <a:rPr lang="en-US"/>
              <a:t>BOMON(</a:t>
            </a:r>
            <a:r>
              <a:rPr lang="en-US" b="1" u="sng"/>
              <a:t>MABM</a:t>
            </a:r>
            <a:r>
              <a:rPr lang="en-US"/>
              <a:t>,TENBM,PHONG,DIENTHOAI)</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117</a:t>
            </a:fld>
            <a:endParaRPr lang="en-US"/>
          </a:p>
        </p:txBody>
      </p:sp>
      <p:sp>
        <p:nvSpPr>
          <p:cNvPr id="17" name="Rectangle 16"/>
          <p:cNvSpPr/>
          <p:nvPr/>
        </p:nvSpPr>
        <p:spPr>
          <a:xfrm>
            <a:off x="9225177" y="383487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19" name="Oval 18"/>
          <p:cNvSpPr/>
          <p:nvPr/>
        </p:nvSpPr>
        <p:spPr>
          <a:xfrm>
            <a:off x="10747323" y="2473695"/>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21" name="Oval 20"/>
          <p:cNvSpPr/>
          <p:nvPr/>
        </p:nvSpPr>
        <p:spPr>
          <a:xfrm>
            <a:off x="9430094" y="234822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22" name="Oval 21"/>
          <p:cNvSpPr/>
          <p:nvPr/>
        </p:nvSpPr>
        <p:spPr>
          <a:xfrm>
            <a:off x="8123032" y="28895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23" name="Oval 22"/>
          <p:cNvSpPr/>
          <p:nvPr/>
        </p:nvSpPr>
        <p:spPr>
          <a:xfrm>
            <a:off x="10841891" y="450214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13" name="Straight Connector 12"/>
          <p:cNvCxnSpPr>
            <a:stCxn id="22" idx="4"/>
            <a:endCxn id="17" idx="0"/>
          </p:cNvCxnSpPr>
          <p:nvPr/>
        </p:nvCxnSpPr>
        <p:spPr>
          <a:xfrm>
            <a:off x="8661353" y="3417153"/>
            <a:ext cx="1451331" cy="417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4"/>
            <a:endCxn id="17" idx="0"/>
          </p:cNvCxnSpPr>
          <p:nvPr/>
        </p:nvCxnSpPr>
        <p:spPr>
          <a:xfrm>
            <a:off x="9968415" y="287584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4"/>
            <a:endCxn id="17" idx="0"/>
          </p:cNvCxnSpPr>
          <p:nvPr/>
        </p:nvCxnSpPr>
        <p:spPr>
          <a:xfrm flipH="1">
            <a:off x="10112684" y="3001311"/>
            <a:ext cx="1172960" cy="83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0"/>
            <a:endCxn id="17" idx="3"/>
          </p:cNvCxnSpPr>
          <p:nvPr/>
        </p:nvCxnSpPr>
        <p:spPr>
          <a:xfrm flipH="1" flipV="1">
            <a:off x="11000190" y="4130706"/>
            <a:ext cx="380022" cy="3714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86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pPr marL="0" indent="0">
              <a:buNone/>
            </a:pPr>
            <a:r>
              <a:rPr lang="en-US"/>
              <a:t>BOMON(</a:t>
            </a:r>
            <a:r>
              <a:rPr lang="en-US" b="1" u="sng"/>
              <a:t>MABM</a:t>
            </a:r>
            <a:r>
              <a:rPr lang="en-US"/>
              <a:t>,TENBM,PHONG,DIENTHOAI)</a:t>
            </a:r>
          </a:p>
          <a:p>
            <a:pPr marL="0" indent="0">
              <a:buNone/>
            </a:pPr>
            <a:r>
              <a:rPr lang="en-US"/>
              <a:t>KHOA(</a:t>
            </a:r>
            <a:r>
              <a:rPr lang="en-US" b="1" u="sng"/>
              <a:t>MAKHOA</a:t>
            </a:r>
            <a:r>
              <a:rPr lang="en-US"/>
              <a:t>,TENKHOA,NAMTL,PHONG,DIENTHOAI)</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118</a:t>
            </a:fld>
            <a:endParaRPr lang="en-US"/>
          </a:p>
        </p:txBody>
      </p:sp>
      <p:sp>
        <p:nvSpPr>
          <p:cNvPr id="14" name="Rectangle 13"/>
          <p:cNvSpPr/>
          <p:nvPr/>
        </p:nvSpPr>
        <p:spPr>
          <a:xfrm>
            <a:off x="9038887" y="358489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15" name="Oval 14"/>
          <p:cNvSpPr/>
          <p:nvPr/>
        </p:nvSpPr>
        <p:spPr>
          <a:xfrm>
            <a:off x="8500565" y="4450445"/>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16" name="Oval 15"/>
          <p:cNvSpPr/>
          <p:nvPr/>
        </p:nvSpPr>
        <p:spPr>
          <a:xfrm>
            <a:off x="11197139" y="3338440"/>
            <a:ext cx="1287539" cy="62844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Phong</a:t>
            </a:r>
          </a:p>
        </p:txBody>
      </p:sp>
      <p:sp>
        <p:nvSpPr>
          <p:cNvPr id="18" name="Oval 17"/>
          <p:cNvSpPr/>
          <p:nvPr/>
        </p:nvSpPr>
        <p:spPr>
          <a:xfrm>
            <a:off x="9819823" y="445044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20" name="Oval 19"/>
          <p:cNvSpPr/>
          <p:nvPr/>
        </p:nvSpPr>
        <p:spPr>
          <a:xfrm>
            <a:off x="10937092" y="439167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24" name="Oval 23"/>
          <p:cNvSpPr/>
          <p:nvPr/>
        </p:nvSpPr>
        <p:spPr>
          <a:xfrm>
            <a:off x="10786242" y="2731646"/>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6" name="Straight Connector 5"/>
          <p:cNvCxnSpPr>
            <a:stCxn id="16" idx="4"/>
            <a:endCxn id="14" idx="3"/>
          </p:cNvCxnSpPr>
          <p:nvPr/>
        </p:nvCxnSpPr>
        <p:spPr>
          <a:xfrm flipH="1" flipV="1">
            <a:off x="10477722" y="3880727"/>
            <a:ext cx="1363187" cy="86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4" idx="2"/>
            <a:endCxn id="15" idx="7"/>
          </p:cNvCxnSpPr>
          <p:nvPr/>
        </p:nvCxnSpPr>
        <p:spPr>
          <a:xfrm flipH="1">
            <a:off x="9569030" y="4176562"/>
            <a:ext cx="189275" cy="351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4" idx="2"/>
            <a:endCxn id="18" idx="1"/>
          </p:cNvCxnSpPr>
          <p:nvPr/>
        </p:nvCxnSpPr>
        <p:spPr>
          <a:xfrm>
            <a:off x="9758305" y="4176562"/>
            <a:ext cx="219189" cy="351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4" idx="3"/>
            <a:endCxn id="20" idx="1"/>
          </p:cNvCxnSpPr>
          <p:nvPr/>
        </p:nvCxnSpPr>
        <p:spPr>
          <a:xfrm>
            <a:off x="10477722" y="3880727"/>
            <a:ext cx="617041" cy="588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4" idx="3"/>
            <a:endCxn id="24" idx="2"/>
          </p:cNvCxnSpPr>
          <p:nvPr/>
        </p:nvCxnSpPr>
        <p:spPr>
          <a:xfrm flipV="1">
            <a:off x="10477722" y="2995454"/>
            <a:ext cx="308520" cy="8852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6512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pPr marL="0" indent="0">
              <a:buNone/>
            </a:pPr>
            <a:r>
              <a:rPr lang="en-US"/>
              <a:t>BOMON(</a:t>
            </a:r>
            <a:r>
              <a:rPr lang="en-US" b="1" u="sng"/>
              <a:t>MABM</a:t>
            </a:r>
            <a:r>
              <a:rPr lang="en-US"/>
              <a:t>,TENBM,PHONG,DIENTHOAI)</a:t>
            </a:r>
          </a:p>
          <a:p>
            <a:pPr marL="0" indent="0">
              <a:buNone/>
            </a:pPr>
            <a:r>
              <a:rPr lang="en-US"/>
              <a:t>KHOA(</a:t>
            </a:r>
            <a:r>
              <a:rPr lang="en-US" b="1" u="sng"/>
              <a:t>MAKHOA</a:t>
            </a:r>
            <a:r>
              <a:rPr lang="en-US"/>
              <a:t>,TENKHOA,NAMTL,PHONG,DIENTHOAI)</a:t>
            </a:r>
          </a:p>
          <a:p>
            <a:pPr marL="0" indent="0">
              <a:buNone/>
            </a:pPr>
            <a:r>
              <a:rPr lang="en-US"/>
              <a:t>CHUDE(</a:t>
            </a:r>
            <a:r>
              <a:rPr lang="en-US" b="1" u="sng"/>
              <a:t>MACD</a:t>
            </a:r>
            <a:r>
              <a:rPr lang="en-US"/>
              <a:t>,TENCD)</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119</a:t>
            </a:fld>
            <a:endParaRPr lang="en-US"/>
          </a:p>
        </p:txBody>
      </p:sp>
      <p:sp>
        <p:nvSpPr>
          <p:cNvPr id="17" name="Rectangle 16"/>
          <p:cNvSpPr/>
          <p:nvPr/>
        </p:nvSpPr>
        <p:spPr>
          <a:xfrm>
            <a:off x="10138992" y="363998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9" name="Oval 18"/>
          <p:cNvSpPr/>
          <p:nvPr/>
        </p:nvSpPr>
        <p:spPr>
          <a:xfrm>
            <a:off x="9549568" y="243493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21" name="Oval 20"/>
          <p:cNvSpPr/>
          <p:nvPr/>
        </p:nvSpPr>
        <p:spPr>
          <a:xfrm>
            <a:off x="10841891" y="2451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7" name="Straight Connector 6"/>
          <p:cNvCxnSpPr>
            <a:stCxn id="19" idx="4"/>
            <a:endCxn id="17" idx="0"/>
          </p:cNvCxnSpPr>
          <p:nvPr/>
        </p:nvCxnSpPr>
        <p:spPr>
          <a:xfrm>
            <a:off x="10087889" y="296254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4"/>
            <a:endCxn id="17" idx="0"/>
          </p:cNvCxnSpPr>
          <p:nvPr/>
        </p:nvCxnSpPr>
        <p:spPr>
          <a:xfrm flipH="1">
            <a:off x="11026499" y="2979230"/>
            <a:ext cx="353713" cy="660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05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Mô hình ERD</a:t>
            </a:r>
          </a:p>
        </p:txBody>
      </p:sp>
      <p:sp>
        <p:nvSpPr>
          <p:cNvPr id="3" name="Content Placeholder 2"/>
          <p:cNvSpPr>
            <a:spLocks noGrp="1"/>
          </p:cNvSpPr>
          <p:nvPr>
            <p:ph idx="1"/>
          </p:nvPr>
        </p:nvSpPr>
        <p:spPr>
          <a:xfrm>
            <a:off x="879891" y="1500473"/>
            <a:ext cx="5731924" cy="4567898"/>
          </a:xfrm>
        </p:spPr>
        <p:txBody>
          <a:bodyPr/>
          <a:lstStyle/>
          <a:p>
            <a:pPr marL="0" lvl="1" indent="0">
              <a:buNone/>
            </a:pPr>
            <a:r>
              <a:rPr lang="en-US" altLang="en-US" b="1"/>
              <a:t>2.1.1. Mô hình thực thể - kết hợp</a:t>
            </a:r>
          </a:p>
          <a:p>
            <a:pPr marL="0" lvl="1" indent="0">
              <a:buNone/>
            </a:pPr>
            <a:r>
              <a:rPr lang="en-US" altLang="en-US" b="1"/>
              <a:t>2.1.2. Thực thể</a:t>
            </a:r>
          </a:p>
          <a:p>
            <a:pPr marL="0" lvl="1" indent="0">
              <a:buNone/>
            </a:pPr>
            <a:r>
              <a:rPr lang="en-US" altLang="en-US" b="1"/>
              <a:t>2.1.3. Thuộc tính</a:t>
            </a:r>
          </a:p>
          <a:p>
            <a:pPr marL="0" lvl="1" indent="0">
              <a:buNone/>
            </a:pPr>
            <a:r>
              <a:rPr lang="en-US" altLang="en-US" b="1"/>
              <a:t>2.1.4. Mối kết hợp</a:t>
            </a:r>
          </a:p>
          <a:p>
            <a:pPr marL="0" lvl="1" indent="0">
              <a:buNone/>
            </a:pPr>
            <a:r>
              <a:rPr lang="en-US" altLang="en-US" b="1"/>
              <a:t>2.1.5. Thực thể yếu</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a:t>
            </a:fld>
            <a:endParaRPr lang="en-US"/>
          </a:p>
        </p:txBody>
      </p:sp>
    </p:spTree>
    <p:extLst>
      <p:ext uri="{BB962C8B-B14F-4D97-AF65-F5344CB8AC3E}">
        <p14:creationId xmlns:p14="http://schemas.microsoft.com/office/powerpoint/2010/main" val="34040875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pPr marL="0" indent="0">
              <a:buNone/>
            </a:pPr>
            <a:r>
              <a:rPr lang="en-US"/>
              <a:t>BOMON(</a:t>
            </a:r>
            <a:r>
              <a:rPr lang="en-US" b="1" u="sng"/>
              <a:t>MABM</a:t>
            </a:r>
            <a:r>
              <a:rPr lang="en-US"/>
              <a:t>,TENBM,PHONG,DIENTHOAI)</a:t>
            </a:r>
          </a:p>
          <a:p>
            <a:pPr marL="0" indent="0">
              <a:buNone/>
            </a:pPr>
            <a:r>
              <a:rPr lang="en-US"/>
              <a:t>KHOA(</a:t>
            </a:r>
            <a:r>
              <a:rPr lang="en-US" b="1" u="sng"/>
              <a:t>MAKHOA</a:t>
            </a:r>
            <a:r>
              <a:rPr lang="en-US"/>
              <a:t>,TENKHOA,NAMTL,PHONG,DIENTHOAI)</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120</a:t>
            </a:fld>
            <a:endParaRPr lang="en-US"/>
          </a:p>
        </p:txBody>
      </p:sp>
      <p:sp>
        <p:nvSpPr>
          <p:cNvPr id="20" name="Rectangle 19"/>
          <p:cNvSpPr/>
          <p:nvPr/>
        </p:nvSpPr>
        <p:spPr>
          <a:xfrm>
            <a:off x="9271015" y="2981193"/>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22" name="Oval 21"/>
          <p:cNvSpPr/>
          <p:nvPr/>
        </p:nvSpPr>
        <p:spPr>
          <a:xfrm>
            <a:off x="11292972" y="1500473"/>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23" name="Oval 22"/>
          <p:cNvSpPr/>
          <p:nvPr/>
        </p:nvSpPr>
        <p:spPr>
          <a:xfrm>
            <a:off x="11324855" y="21644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24" name="Oval 23"/>
          <p:cNvSpPr/>
          <p:nvPr/>
        </p:nvSpPr>
        <p:spPr>
          <a:xfrm>
            <a:off x="11308065" y="275908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25" name="Oval 24"/>
          <p:cNvSpPr/>
          <p:nvPr/>
        </p:nvSpPr>
        <p:spPr>
          <a:xfrm>
            <a:off x="11191870" y="353725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26" name="Oval 25"/>
          <p:cNvSpPr/>
          <p:nvPr/>
        </p:nvSpPr>
        <p:spPr>
          <a:xfrm>
            <a:off x="11189552" y="411418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27" name="Oval 26"/>
          <p:cNvSpPr/>
          <p:nvPr/>
        </p:nvSpPr>
        <p:spPr>
          <a:xfrm>
            <a:off x="11204977" y="4798719"/>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6" name="Straight Connector 5"/>
          <p:cNvCxnSpPr>
            <a:stCxn id="22" idx="2"/>
            <a:endCxn id="20" idx="0"/>
          </p:cNvCxnSpPr>
          <p:nvPr/>
        </p:nvCxnSpPr>
        <p:spPr>
          <a:xfrm flipH="1">
            <a:off x="10158522" y="1764281"/>
            <a:ext cx="1134450" cy="1216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0" idx="0"/>
          </p:cNvCxnSpPr>
          <p:nvPr/>
        </p:nvCxnSpPr>
        <p:spPr>
          <a:xfrm flipH="1">
            <a:off x="10158522" y="2428303"/>
            <a:ext cx="1166333" cy="55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2"/>
            <a:endCxn id="20" idx="3"/>
          </p:cNvCxnSpPr>
          <p:nvPr/>
        </p:nvCxnSpPr>
        <p:spPr>
          <a:xfrm flipH="1">
            <a:off x="11046028" y="3022892"/>
            <a:ext cx="262037" cy="25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
            <a:endCxn id="20" idx="3"/>
          </p:cNvCxnSpPr>
          <p:nvPr/>
        </p:nvCxnSpPr>
        <p:spPr>
          <a:xfrm flipH="1" flipV="1">
            <a:off x="11046028" y="3277028"/>
            <a:ext cx="330096" cy="337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2"/>
            <a:endCxn id="20" idx="2"/>
          </p:cNvCxnSpPr>
          <p:nvPr/>
        </p:nvCxnSpPr>
        <p:spPr>
          <a:xfrm flipH="1" flipV="1">
            <a:off x="10158522" y="3572863"/>
            <a:ext cx="1031030" cy="805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20" idx="2"/>
          </p:cNvCxnSpPr>
          <p:nvPr/>
        </p:nvCxnSpPr>
        <p:spPr>
          <a:xfrm flipH="1" flipV="1">
            <a:off x="10158522" y="3572863"/>
            <a:ext cx="1046455" cy="14896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2604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p:txBody>
          <a:bodyPr/>
          <a:lstStyle/>
          <a:p>
            <a:r>
              <a:rPr lang="en-US" b="1" u="sng"/>
              <a:t>Bước 1</a:t>
            </a:r>
            <a:r>
              <a:rPr lang="en-US"/>
              <a:t>: Chuyển các thực thể mạnh và các thuộc tính đơn </a:t>
            </a:r>
          </a:p>
          <a:p>
            <a:pPr marL="0" indent="0">
              <a:buNone/>
            </a:pPr>
            <a:r>
              <a:rPr lang="en-US"/>
              <a:t>GIAOVIEN(</a:t>
            </a:r>
            <a:r>
              <a:rPr lang="en-US" b="1" u="sng"/>
              <a:t>MAGV</a:t>
            </a:r>
            <a:r>
              <a:rPr lang="en-US"/>
              <a:t>,HOTEN,LUONG,PHAI,NGAYSINH)</a:t>
            </a:r>
          </a:p>
          <a:p>
            <a:pPr marL="0" indent="0">
              <a:buNone/>
            </a:pPr>
            <a:r>
              <a:rPr lang="en-US"/>
              <a:t>BOMON(</a:t>
            </a:r>
            <a:r>
              <a:rPr lang="en-US" b="1" u="sng"/>
              <a:t>MABM</a:t>
            </a:r>
            <a:r>
              <a:rPr lang="en-US"/>
              <a:t>,TENBM,PHONG,DIENTHOAI)</a:t>
            </a:r>
          </a:p>
          <a:p>
            <a:pPr marL="0" indent="0">
              <a:buNone/>
            </a:pPr>
            <a:r>
              <a:rPr lang="en-US"/>
              <a:t>KHOA(</a:t>
            </a:r>
            <a:r>
              <a:rPr lang="en-US" b="1" u="sng"/>
              <a:t>MAKHOA</a:t>
            </a:r>
            <a:r>
              <a:rPr lang="en-US"/>
              <a:t>,TENKHOA,NAMTL,PHONG,DIENTHOAI)</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p>
          <a:p>
            <a:pPr marL="0" indent="0">
              <a:buNone/>
            </a:pPr>
            <a:r>
              <a:rPr lang="en-US"/>
              <a:t>CONGVIEC(</a:t>
            </a:r>
            <a:r>
              <a:rPr lang="en-US" b="1" u="sng"/>
              <a:t>MACV</a:t>
            </a:r>
            <a:r>
              <a:rPr lang="en-US"/>
              <a:t>,TENCV,NGAYBD,NGAYKT)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121</a:t>
            </a:fld>
            <a:endParaRPr lang="en-US"/>
          </a:p>
        </p:txBody>
      </p:sp>
      <p:sp>
        <p:nvSpPr>
          <p:cNvPr id="18" name="Rectangle 17"/>
          <p:cNvSpPr/>
          <p:nvPr/>
        </p:nvSpPr>
        <p:spPr>
          <a:xfrm>
            <a:off x="9408322" y="318398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19" name="Oval 18"/>
          <p:cNvSpPr/>
          <p:nvPr/>
        </p:nvSpPr>
        <p:spPr>
          <a:xfrm>
            <a:off x="11190817" y="220367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sp>
        <p:nvSpPr>
          <p:cNvPr id="21" name="Oval 20"/>
          <p:cNvSpPr/>
          <p:nvPr/>
        </p:nvSpPr>
        <p:spPr>
          <a:xfrm>
            <a:off x="11289449" y="3819372"/>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28" name="Oval 27"/>
          <p:cNvSpPr/>
          <p:nvPr/>
        </p:nvSpPr>
        <p:spPr>
          <a:xfrm>
            <a:off x="11232633" y="460313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30" name="Oval 29"/>
          <p:cNvSpPr/>
          <p:nvPr/>
        </p:nvSpPr>
        <p:spPr>
          <a:xfrm>
            <a:off x="11414159" y="2947703"/>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MACV</a:t>
            </a:r>
          </a:p>
        </p:txBody>
      </p:sp>
      <p:cxnSp>
        <p:nvCxnSpPr>
          <p:cNvPr id="7" name="Straight Connector 6"/>
          <p:cNvCxnSpPr>
            <a:stCxn id="19" idx="2"/>
            <a:endCxn id="18" idx="0"/>
          </p:cNvCxnSpPr>
          <p:nvPr/>
        </p:nvCxnSpPr>
        <p:spPr>
          <a:xfrm flipH="1">
            <a:off x="10295829" y="2467485"/>
            <a:ext cx="894988" cy="716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0" idx="2"/>
            <a:endCxn id="18" idx="3"/>
          </p:cNvCxnSpPr>
          <p:nvPr/>
        </p:nvCxnSpPr>
        <p:spPr>
          <a:xfrm flipH="1">
            <a:off x="11183335" y="3211511"/>
            <a:ext cx="230824" cy="268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1" idx="1"/>
            <a:endCxn id="18" idx="3"/>
          </p:cNvCxnSpPr>
          <p:nvPr/>
        </p:nvCxnSpPr>
        <p:spPr>
          <a:xfrm flipH="1" flipV="1">
            <a:off x="11183335" y="3479819"/>
            <a:ext cx="290368" cy="416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8" idx="2"/>
            <a:endCxn id="18" idx="2"/>
          </p:cNvCxnSpPr>
          <p:nvPr/>
        </p:nvCxnSpPr>
        <p:spPr>
          <a:xfrm flipH="1" flipV="1">
            <a:off x="10295829" y="3775654"/>
            <a:ext cx="936804" cy="1091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210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b="1" u="sng"/>
              <a:t>Bước 2</a:t>
            </a:r>
            <a:r>
              <a:rPr lang="en-US"/>
              <a:t>: Chuyển các thuộc tính kết hợp.</a:t>
            </a:r>
          </a:p>
        </p:txBody>
      </p:sp>
      <p:sp>
        <p:nvSpPr>
          <p:cNvPr id="4" name="Slide Number Placeholder 3"/>
          <p:cNvSpPr>
            <a:spLocks noGrp="1"/>
          </p:cNvSpPr>
          <p:nvPr>
            <p:ph type="sldNum" sz="quarter" idx="12"/>
          </p:nvPr>
        </p:nvSpPr>
        <p:spPr/>
        <p:txBody>
          <a:bodyPr/>
          <a:lstStyle/>
          <a:p>
            <a:fld id="{493E9284-CF28-481B-903D-5227E055DEF3}" type="slidenum">
              <a:rPr lang="en-US" smtClean="0"/>
              <a:t>122</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42569924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158996" cy="4567898"/>
          </a:xfrm>
        </p:spPr>
        <p:txBody>
          <a:bodyPr/>
          <a:lstStyle/>
          <a:p>
            <a:pPr marL="0" indent="0">
              <a:buNone/>
            </a:pPr>
            <a:r>
              <a:rPr lang="en-US" b="1" u="sng"/>
              <a:t>Bước 2</a:t>
            </a:r>
            <a:r>
              <a:rPr lang="en-US"/>
              <a:t>: Chuyển các thuộc tính kết hợp.</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a:t>
            </a:r>
          </a:p>
          <a:p>
            <a:pPr marL="0" indent="0">
              <a:buNone/>
            </a:pPr>
            <a:r>
              <a:rPr lang="en-US" sz="2000"/>
              <a:t>KHOA(</a:t>
            </a:r>
            <a:r>
              <a:rPr lang="en-US" sz="2000" b="1" u="sng"/>
              <a:t>MAKHOA</a:t>
            </a:r>
            <a:r>
              <a:rPr lang="en-US" sz="2000"/>
              <a:t>,TENKHOA,NAMTL,PHONG,DIENTHOAI)</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a:t>
            </a:r>
          </a:p>
          <a:p>
            <a:pPr marL="0" indent="0">
              <a:buNone/>
            </a:pPr>
            <a:r>
              <a:rPr lang="en-US" sz="2000"/>
              <a:t>CONGVIEC(</a:t>
            </a:r>
            <a:r>
              <a:rPr lang="en-US" sz="2000" b="1" u="sng"/>
              <a:t>MACV</a:t>
            </a:r>
            <a:r>
              <a:rPr lang="en-US" sz="2000"/>
              <a:t>,TENCV,NGAYBD,NGAYKT)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123</a:t>
            </a:fld>
            <a:endParaRPr lang="en-US"/>
          </a:p>
        </p:txBody>
      </p:sp>
      <p:sp>
        <p:nvSpPr>
          <p:cNvPr id="15" name="Rectangle 14"/>
          <p:cNvSpPr/>
          <p:nvPr/>
        </p:nvSpPr>
        <p:spPr>
          <a:xfrm>
            <a:off x="10061106" y="1443856"/>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16" name="Oval 15"/>
          <p:cNvSpPr/>
          <p:nvPr/>
        </p:nvSpPr>
        <p:spPr>
          <a:xfrm>
            <a:off x="10242203" y="340027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17" name="Straight Connector 16"/>
          <p:cNvCxnSpPr>
            <a:stCxn id="15" idx="2"/>
            <a:endCxn id="16" idx="0"/>
          </p:cNvCxnSpPr>
          <p:nvPr/>
        </p:nvCxnSpPr>
        <p:spPr>
          <a:xfrm>
            <a:off x="10780524" y="2035526"/>
            <a:ext cx="0" cy="1364752"/>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9038887" y="422997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22" name="Oval 21"/>
          <p:cNvSpPr/>
          <p:nvPr/>
        </p:nvSpPr>
        <p:spPr>
          <a:xfrm>
            <a:off x="9619447" y="470919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23" name="Oval 22"/>
          <p:cNvSpPr/>
          <p:nvPr/>
        </p:nvSpPr>
        <p:spPr>
          <a:xfrm>
            <a:off x="10780524" y="470919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24" name="Oval 23"/>
          <p:cNvSpPr/>
          <p:nvPr/>
        </p:nvSpPr>
        <p:spPr>
          <a:xfrm>
            <a:off x="11318845" y="4143122"/>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25" name="Straight Connector 24"/>
          <p:cNvCxnSpPr>
            <a:stCxn id="24" idx="0"/>
            <a:endCxn id="16" idx="4"/>
          </p:cNvCxnSpPr>
          <p:nvPr/>
        </p:nvCxnSpPr>
        <p:spPr>
          <a:xfrm flipH="1" flipV="1">
            <a:off x="10780524" y="3927894"/>
            <a:ext cx="1161630" cy="215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7"/>
            <a:endCxn id="16" idx="4"/>
          </p:cNvCxnSpPr>
          <p:nvPr/>
        </p:nvCxnSpPr>
        <p:spPr>
          <a:xfrm flipV="1">
            <a:off x="9957858" y="3927894"/>
            <a:ext cx="822666" cy="379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16" idx="4"/>
          </p:cNvCxnSpPr>
          <p:nvPr/>
        </p:nvCxnSpPr>
        <p:spPr>
          <a:xfrm flipV="1">
            <a:off x="10538418" y="3927894"/>
            <a:ext cx="242106" cy="858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0"/>
            <a:endCxn id="16" idx="4"/>
          </p:cNvCxnSpPr>
          <p:nvPr/>
        </p:nvCxnSpPr>
        <p:spPr>
          <a:xfrm flipH="1" flipV="1">
            <a:off x="10780524" y="3927894"/>
            <a:ext cx="538321" cy="781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6759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b="1" u="sng"/>
              <a:t>Bước 3:</a:t>
            </a:r>
            <a:r>
              <a:rPr lang="en-US"/>
              <a:t> Chuyển các thuộc tính đa trị.</a:t>
            </a:r>
          </a:p>
          <a:p>
            <a:pPr marL="0" indent="0">
              <a:buNone/>
            </a:pPr>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124</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11701203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9181213" cy="4567898"/>
          </a:xfrm>
        </p:spPr>
        <p:txBody>
          <a:bodyPr/>
          <a:lstStyle/>
          <a:p>
            <a:pPr marL="0" indent="0">
              <a:buNone/>
            </a:pPr>
            <a:r>
              <a:rPr lang="en-US" b="1" u="sng"/>
              <a:t>Bước 3:</a:t>
            </a:r>
            <a:r>
              <a:rPr lang="en-US"/>
              <a:t> Chuyển các thuộc tính đa trị.</a:t>
            </a:r>
          </a:p>
          <a:p>
            <a:pPr marL="0" indent="0">
              <a:buNone/>
            </a:pPr>
            <a:r>
              <a:rPr lang="en-US"/>
              <a:t>GIAOVIEN(</a:t>
            </a:r>
            <a:r>
              <a:rPr lang="en-US" b="1" u="sng"/>
              <a:t>MAGV</a:t>
            </a:r>
            <a:r>
              <a:rPr lang="en-US"/>
              <a:t>,HOTEN,LUONG,PHAI,NGAYSINH,SONHA, DUONG,QUAN,THANHPHO)</a:t>
            </a:r>
          </a:p>
          <a:p>
            <a:pPr marL="0" indent="0">
              <a:buNone/>
            </a:pPr>
            <a:r>
              <a:rPr lang="en-US"/>
              <a:t>BOMON(</a:t>
            </a:r>
            <a:r>
              <a:rPr lang="en-US" b="1" u="sng"/>
              <a:t>MABM</a:t>
            </a:r>
            <a:r>
              <a:rPr lang="en-US"/>
              <a:t>,TENBM,PHONG,DIENTHOAI)</a:t>
            </a:r>
          </a:p>
          <a:p>
            <a:pPr marL="0" indent="0">
              <a:buNone/>
            </a:pPr>
            <a:r>
              <a:rPr lang="en-US"/>
              <a:t>KHOA(</a:t>
            </a:r>
            <a:r>
              <a:rPr lang="en-US" b="1" u="sng"/>
              <a:t>MAKHOA</a:t>
            </a:r>
            <a:r>
              <a:rPr lang="en-US"/>
              <a:t>,TENKHOA,NAMTL,PHONG,DIENTHOAI)</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p>
          <a:p>
            <a:pPr marL="0" indent="0">
              <a:buNone/>
            </a:pPr>
            <a:r>
              <a:rPr lang="en-US"/>
              <a:t>CONGVIEC(</a:t>
            </a:r>
            <a:r>
              <a:rPr lang="en-US" b="1" u="sng"/>
              <a:t>MACV</a:t>
            </a:r>
            <a:r>
              <a:rPr lang="en-US"/>
              <a:t>,TENCV,NGAYBD,NGAYKT)</a:t>
            </a:r>
          </a:p>
          <a:p>
            <a:pPr marL="0" indent="0">
              <a:buNone/>
            </a:pPr>
            <a:r>
              <a:rPr lang="en-US"/>
              <a:t>GVDT(</a:t>
            </a:r>
            <a:r>
              <a:rPr lang="en-US" b="1" u="sng"/>
              <a:t>MAGV,DIENTHOAI</a:t>
            </a:r>
            <a:r>
              <a:rPr lang="en-US"/>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125</a:t>
            </a:fld>
            <a:endParaRPr lang="en-US"/>
          </a:p>
        </p:txBody>
      </p:sp>
      <p:sp>
        <p:nvSpPr>
          <p:cNvPr id="15" name="Rectangle 14"/>
          <p:cNvSpPr/>
          <p:nvPr/>
        </p:nvSpPr>
        <p:spPr>
          <a:xfrm>
            <a:off x="10061106" y="1443856"/>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cxnSp>
        <p:nvCxnSpPr>
          <p:cNvPr id="17" name="Straight Connector 16"/>
          <p:cNvCxnSpPr>
            <a:stCxn id="15" idx="2"/>
            <a:endCxn id="18" idx="0"/>
          </p:cNvCxnSpPr>
          <p:nvPr/>
        </p:nvCxnSpPr>
        <p:spPr>
          <a:xfrm flipH="1">
            <a:off x="10780523" y="2035526"/>
            <a:ext cx="1" cy="1527161"/>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242202" y="3562687"/>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Tree>
    <p:extLst>
      <p:ext uri="{BB962C8B-B14F-4D97-AF65-F5344CB8AC3E}">
        <p14:creationId xmlns:p14="http://schemas.microsoft.com/office/powerpoint/2010/main" val="20157730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b="1" u="sng"/>
              <a:t>Bước 4</a:t>
            </a:r>
            <a:r>
              <a:rPr lang="en-US"/>
              <a:t>: Chuyển quan hệ 1-1</a:t>
            </a:r>
          </a:p>
          <a:p>
            <a:pPr marL="0" indent="0">
              <a:buNone/>
            </a:pPr>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126</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0" name="TextBox 109"/>
          <p:cNvSpPr txBox="1"/>
          <p:nvPr/>
        </p:nvSpPr>
        <p:spPr>
          <a:xfrm>
            <a:off x="4543389" y="2956935"/>
            <a:ext cx="639919" cy="383054"/>
          </a:xfrm>
          <a:prstGeom prst="rect">
            <a:avLst/>
          </a:prstGeom>
          <a:noFill/>
        </p:spPr>
        <p:txBody>
          <a:bodyPr wrap="none" rtlCol="0">
            <a:spAutoFit/>
          </a:bodyPr>
          <a:lstStyle/>
          <a:p>
            <a:r>
              <a:rPr lang="en-US"/>
              <a:t>(0,1)</a:t>
            </a:r>
          </a:p>
        </p:txBody>
      </p:sp>
      <p:sp>
        <p:nvSpPr>
          <p:cNvPr id="111" name="TextBox 110"/>
          <p:cNvSpPr txBox="1"/>
          <p:nvPr/>
        </p:nvSpPr>
        <p:spPr>
          <a:xfrm>
            <a:off x="2382343" y="2747089"/>
            <a:ext cx="639919" cy="383054"/>
          </a:xfrm>
          <a:prstGeom prst="rect">
            <a:avLst/>
          </a:prstGeom>
          <a:noFill/>
        </p:spPr>
        <p:txBody>
          <a:bodyPr wrap="none" rtlCol="0">
            <a:spAutoFit/>
          </a:bodyPr>
          <a:lstStyle/>
          <a:p>
            <a:r>
              <a:rPr lang="en-US"/>
              <a:t>(1,1)</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4" name="TextBox 113"/>
          <p:cNvSpPr txBox="1"/>
          <p:nvPr/>
        </p:nvSpPr>
        <p:spPr>
          <a:xfrm>
            <a:off x="4299869" y="4731925"/>
            <a:ext cx="639919" cy="383054"/>
          </a:xfrm>
          <a:prstGeom prst="rect">
            <a:avLst/>
          </a:prstGeom>
          <a:noFill/>
        </p:spPr>
        <p:txBody>
          <a:bodyPr wrap="none" rtlCol="0">
            <a:spAutoFit/>
          </a:bodyPr>
          <a:lstStyle/>
          <a:p>
            <a:r>
              <a:rPr lang="en-US"/>
              <a:t>(0,1)</a:t>
            </a:r>
          </a:p>
        </p:txBody>
      </p:sp>
      <p:sp>
        <p:nvSpPr>
          <p:cNvPr id="115" name="TextBox 114"/>
          <p:cNvSpPr txBox="1"/>
          <p:nvPr/>
        </p:nvSpPr>
        <p:spPr>
          <a:xfrm>
            <a:off x="2187451" y="5123521"/>
            <a:ext cx="639919" cy="383054"/>
          </a:xfrm>
          <a:prstGeom prst="rect">
            <a:avLst/>
          </a:prstGeom>
          <a:noFill/>
        </p:spPr>
        <p:txBody>
          <a:bodyPr wrap="none" rtlCol="0">
            <a:spAutoFit/>
          </a:bodyPr>
          <a:lstStyle/>
          <a:p>
            <a:r>
              <a:rPr lang="en-US"/>
              <a:t>(1,1)</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10065840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92" y="383297"/>
            <a:ext cx="6830163" cy="1037999"/>
          </a:xfrm>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971792" cy="4567898"/>
          </a:xfrm>
        </p:spPr>
        <p:txBody>
          <a:bodyPr/>
          <a:lstStyle/>
          <a:p>
            <a:pPr marL="0" indent="0">
              <a:buNone/>
            </a:pPr>
            <a:r>
              <a:rPr lang="en-US" b="1" u="sng"/>
              <a:t>Bước 4</a:t>
            </a:r>
            <a:r>
              <a:rPr lang="en-US"/>
              <a:t>: Chuyển quan hệ 1-1</a:t>
            </a:r>
          </a:p>
          <a:p>
            <a:pPr marL="0" indent="0">
              <a:buNone/>
            </a:pPr>
            <a:r>
              <a:rPr lang="en-US"/>
              <a:t>GIAOVIEN(</a:t>
            </a:r>
            <a:r>
              <a:rPr lang="en-US" b="1" u="sng"/>
              <a:t>MAGV</a:t>
            </a:r>
            <a:r>
              <a:rPr lang="en-US"/>
              <a:t>,HOTEN,LUONG,PHAI,NGAYSINH,SONHA, DUONG,QUAN,THANHPHO)</a:t>
            </a:r>
          </a:p>
          <a:p>
            <a:pPr marL="0" indent="0">
              <a:buNone/>
            </a:pPr>
            <a:r>
              <a:rPr lang="en-US"/>
              <a:t>BOMON(</a:t>
            </a:r>
            <a:r>
              <a:rPr lang="en-US" b="1" u="sng"/>
              <a:t>MABM</a:t>
            </a:r>
            <a:r>
              <a:rPr lang="en-US"/>
              <a:t>,TENBM,PHONG,DIENTHOAI,</a:t>
            </a:r>
            <a:r>
              <a:rPr lang="en-US" b="1">
                <a:solidFill>
                  <a:srgbClr val="C00000"/>
                </a:solidFill>
              </a:rPr>
              <a:t>MAGV</a:t>
            </a:r>
            <a:r>
              <a:rPr lang="en-US"/>
              <a:t>,NGAYNC)</a:t>
            </a:r>
          </a:p>
          <a:p>
            <a:pPr marL="0" indent="0">
              <a:buNone/>
            </a:pPr>
            <a:r>
              <a:rPr lang="en-US"/>
              <a:t>KHOA(</a:t>
            </a:r>
            <a:r>
              <a:rPr lang="en-US" b="1" u="sng"/>
              <a:t>MAKHOA</a:t>
            </a:r>
            <a:r>
              <a:rPr lang="en-US"/>
              <a:t>,TENKHOA,NAMTL,PHONG,DIENTHOAI)</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p>
          <a:p>
            <a:pPr marL="0" indent="0">
              <a:buNone/>
            </a:pPr>
            <a:r>
              <a:rPr lang="en-US"/>
              <a:t>CONGVIEC(</a:t>
            </a:r>
            <a:r>
              <a:rPr lang="en-US" b="1" u="sng"/>
              <a:t>MACV</a:t>
            </a:r>
            <a:r>
              <a:rPr lang="en-US"/>
              <a:t>,TENCV,NGAYBD,NGAYKT)</a:t>
            </a:r>
          </a:p>
          <a:p>
            <a:pPr marL="0" indent="0">
              <a:buNone/>
            </a:pPr>
            <a:r>
              <a:rPr lang="en-US"/>
              <a:t>GVDT(</a:t>
            </a:r>
            <a:r>
              <a:rPr lang="en-US" b="1" u="sng"/>
              <a:t>MAGV,DIENTHOAI</a:t>
            </a:r>
            <a:r>
              <a:rPr lang="en-US"/>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127</a:t>
            </a:fld>
            <a:endParaRPr lang="en-US"/>
          </a:p>
        </p:txBody>
      </p:sp>
      <p:sp>
        <p:nvSpPr>
          <p:cNvPr id="8" name="Rectangle 7"/>
          <p:cNvSpPr/>
          <p:nvPr/>
        </p:nvSpPr>
        <p:spPr>
          <a:xfrm>
            <a:off x="10311608" y="584426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9" name="Diamond 8"/>
          <p:cNvSpPr/>
          <p:nvPr/>
        </p:nvSpPr>
        <p:spPr>
          <a:xfrm>
            <a:off x="1031756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0" name="Straight Connector 9"/>
          <p:cNvCxnSpPr>
            <a:stCxn id="13" idx="2"/>
            <a:endCxn id="9" idx="0"/>
          </p:cNvCxnSpPr>
          <p:nvPr/>
        </p:nvCxnSpPr>
        <p:spPr>
          <a:xfrm flipH="1">
            <a:off x="1103102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03102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322864" y="2575055"/>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sp>
        <p:nvSpPr>
          <p:cNvPr id="13" name="Rectangle 12"/>
          <p:cNvSpPr/>
          <p:nvPr/>
        </p:nvSpPr>
        <p:spPr>
          <a:xfrm>
            <a:off x="1014352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cxnSp>
        <p:nvCxnSpPr>
          <p:cNvPr id="24" name="Straight Connector 23"/>
          <p:cNvCxnSpPr>
            <a:stCxn id="12" idx="4"/>
            <a:endCxn id="9" idx="3"/>
          </p:cNvCxnSpPr>
          <p:nvPr/>
        </p:nvCxnSpPr>
        <p:spPr>
          <a:xfrm flipH="1">
            <a:off x="11744490" y="3102671"/>
            <a:ext cx="174043" cy="59891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78710" y="1953896"/>
            <a:ext cx="639919" cy="383054"/>
          </a:xfrm>
          <a:prstGeom prst="rect">
            <a:avLst/>
          </a:prstGeom>
          <a:noFill/>
        </p:spPr>
        <p:txBody>
          <a:bodyPr wrap="none" rtlCol="0">
            <a:spAutoFit/>
          </a:bodyPr>
          <a:lstStyle/>
          <a:p>
            <a:r>
              <a:rPr lang="en-US"/>
              <a:t>(1,1)</a:t>
            </a:r>
          </a:p>
        </p:txBody>
      </p:sp>
      <p:sp>
        <p:nvSpPr>
          <p:cNvPr id="27" name="TextBox 26"/>
          <p:cNvSpPr txBox="1"/>
          <p:nvPr/>
        </p:nvSpPr>
        <p:spPr>
          <a:xfrm>
            <a:off x="11002904" y="4658497"/>
            <a:ext cx="639919" cy="383054"/>
          </a:xfrm>
          <a:prstGeom prst="rect">
            <a:avLst/>
          </a:prstGeom>
          <a:noFill/>
        </p:spPr>
        <p:txBody>
          <a:bodyPr wrap="none" rtlCol="0">
            <a:spAutoFit/>
          </a:bodyPr>
          <a:lstStyle/>
          <a:p>
            <a:r>
              <a:rPr lang="en-US"/>
              <a:t>(0,1)</a:t>
            </a:r>
          </a:p>
        </p:txBody>
      </p:sp>
      <p:sp>
        <p:nvSpPr>
          <p:cNvPr id="28" name="Rectangular Callout 27"/>
          <p:cNvSpPr/>
          <p:nvPr/>
        </p:nvSpPr>
        <p:spPr>
          <a:xfrm>
            <a:off x="7909560" y="502920"/>
            <a:ext cx="1942123" cy="918376"/>
          </a:xfrm>
          <a:prstGeom prst="wedgeRectCallout">
            <a:avLst>
              <a:gd name="adj1" fmla="val 88504"/>
              <a:gd name="adj2" fmla="val 118921"/>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(1,1) Nghĩa là </a:t>
            </a:r>
          </a:p>
          <a:p>
            <a:pPr algn="ctr"/>
            <a:r>
              <a:rPr lang="en-US" b="1">
                <a:solidFill>
                  <a:srgbClr val="C00000"/>
                </a:solidFill>
              </a:rPr>
              <a:t>bắt buộc </a:t>
            </a:r>
            <a:r>
              <a:rPr lang="en-US"/>
              <a:t>phải có</a:t>
            </a:r>
          </a:p>
        </p:txBody>
      </p:sp>
      <p:sp>
        <p:nvSpPr>
          <p:cNvPr id="29" name="Rectangular Callout 28"/>
          <p:cNvSpPr/>
          <p:nvPr/>
        </p:nvSpPr>
        <p:spPr>
          <a:xfrm>
            <a:off x="8729194" y="4259610"/>
            <a:ext cx="1942123" cy="918376"/>
          </a:xfrm>
          <a:prstGeom prst="wedgeRectCallout">
            <a:avLst>
              <a:gd name="adj1" fmla="val -44112"/>
              <a:gd name="adj2" fmla="val -181440"/>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Do bắt buộc nên sẽ thêm vào BOMON</a:t>
            </a:r>
          </a:p>
        </p:txBody>
      </p:sp>
    </p:spTree>
    <p:extLst>
      <p:ext uri="{BB962C8B-B14F-4D97-AF65-F5344CB8AC3E}">
        <p14:creationId xmlns:p14="http://schemas.microsoft.com/office/powerpoint/2010/main" val="30764659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4</a:t>
            </a:r>
            <a:r>
              <a:rPr lang="en-US"/>
              <a:t>: Chuyển quan hệ 1-1</a:t>
            </a:r>
          </a:p>
          <a:p>
            <a:pPr marL="0" indent="0">
              <a:buNone/>
            </a:pPr>
            <a:r>
              <a:rPr lang="en-US"/>
              <a:t>GIAOVIEN(</a:t>
            </a:r>
            <a:r>
              <a:rPr lang="en-US" b="1" u="sng"/>
              <a:t>MAGV</a:t>
            </a:r>
            <a:r>
              <a:rPr lang="en-US"/>
              <a:t>,HOTEN,LUONG,PHAI,NGAYSINH,SONHA, DUONG,QUAN,THANHPHO)</a:t>
            </a:r>
          </a:p>
          <a:p>
            <a:pPr marL="0" indent="0">
              <a:buNone/>
            </a:pPr>
            <a:r>
              <a:rPr lang="en-US"/>
              <a:t>BOMON(</a:t>
            </a:r>
            <a:r>
              <a:rPr lang="en-US" b="1" u="sng"/>
              <a:t>MABM</a:t>
            </a:r>
            <a:r>
              <a:rPr lang="en-US"/>
              <a:t>,TENBM,PHONG,DIENTHOAI,MAGV,NGAYNC)</a:t>
            </a:r>
          </a:p>
          <a:p>
            <a:pPr marL="0" indent="0">
              <a:buNone/>
            </a:pPr>
            <a:r>
              <a:rPr lang="en-US"/>
              <a:t>KHOA(</a:t>
            </a:r>
            <a:r>
              <a:rPr lang="en-US" b="1" u="sng"/>
              <a:t>MAKHOA</a:t>
            </a:r>
            <a:r>
              <a:rPr lang="en-US"/>
              <a:t>,TENKHOA,NAMTL,PHONG,DIENTHOAI, </a:t>
            </a:r>
            <a:r>
              <a:rPr lang="en-US" b="1">
                <a:solidFill>
                  <a:srgbClr val="C00000"/>
                </a:solidFill>
              </a:rPr>
              <a:t>MAGV</a:t>
            </a:r>
            <a:r>
              <a:rPr lang="en-US"/>
              <a:t>, NGAYNC)</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p>
          <a:p>
            <a:pPr marL="0" indent="0">
              <a:buNone/>
            </a:pPr>
            <a:r>
              <a:rPr lang="en-US"/>
              <a:t>CONGVIEC(</a:t>
            </a:r>
            <a:r>
              <a:rPr lang="en-US" b="1" u="sng"/>
              <a:t>MACV</a:t>
            </a:r>
            <a:r>
              <a:rPr lang="en-US"/>
              <a:t>,TENCV,NGAYBD,NGAYKT)</a:t>
            </a:r>
          </a:p>
          <a:p>
            <a:pPr marL="0" indent="0">
              <a:buNone/>
            </a:pPr>
            <a:r>
              <a:rPr lang="en-US"/>
              <a:t>GVDT(</a:t>
            </a:r>
            <a:r>
              <a:rPr lang="en-US" b="1" u="sng"/>
              <a:t>MAGV,DIENTHOAI</a:t>
            </a:r>
            <a:r>
              <a:rPr lang="en-US"/>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128</a:t>
            </a:fld>
            <a:endParaRPr lang="en-US"/>
          </a:p>
        </p:txBody>
      </p:sp>
      <p:sp>
        <p:nvSpPr>
          <p:cNvPr id="8" name="Rectangle 7"/>
          <p:cNvSpPr/>
          <p:nvPr/>
        </p:nvSpPr>
        <p:spPr>
          <a:xfrm>
            <a:off x="10799288" y="584426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9" name="Diamond 8"/>
          <p:cNvSpPr/>
          <p:nvPr/>
        </p:nvSpPr>
        <p:spPr>
          <a:xfrm>
            <a:off x="1080524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KHOA</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456426" y="465849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KHOA</a:t>
            </a:r>
          </a:p>
        </p:txBody>
      </p:sp>
      <p:cxnSp>
        <p:nvCxnSpPr>
          <p:cNvPr id="24" name="Straight Connector 23"/>
          <p:cNvCxnSpPr>
            <a:stCxn id="12" idx="6"/>
            <a:endCxn id="9" idx="1"/>
          </p:cNvCxnSpPr>
          <p:nvPr/>
        </p:nvCxnSpPr>
        <p:spPr>
          <a:xfrm flipV="1">
            <a:off x="10647763" y="3701588"/>
            <a:ext cx="157479" cy="122071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966390" y="1953896"/>
            <a:ext cx="639919" cy="383054"/>
          </a:xfrm>
          <a:prstGeom prst="rect">
            <a:avLst/>
          </a:prstGeom>
          <a:noFill/>
        </p:spPr>
        <p:txBody>
          <a:bodyPr wrap="none" rtlCol="0">
            <a:spAutoFit/>
          </a:bodyPr>
          <a:lstStyle/>
          <a:p>
            <a:r>
              <a:rPr lang="en-US"/>
              <a:t>(1,1)</a:t>
            </a:r>
          </a:p>
        </p:txBody>
      </p:sp>
      <p:sp>
        <p:nvSpPr>
          <p:cNvPr id="27" name="TextBox 26"/>
          <p:cNvSpPr txBox="1"/>
          <p:nvPr/>
        </p:nvSpPr>
        <p:spPr>
          <a:xfrm>
            <a:off x="11490584" y="4658497"/>
            <a:ext cx="639919" cy="383054"/>
          </a:xfrm>
          <a:prstGeom prst="rect">
            <a:avLst/>
          </a:prstGeom>
          <a:noFill/>
        </p:spPr>
        <p:txBody>
          <a:bodyPr wrap="none" rtlCol="0">
            <a:spAutoFit/>
          </a:bodyPr>
          <a:lstStyle/>
          <a:p>
            <a:r>
              <a:rPr lang="en-US"/>
              <a:t>(0,1)</a:t>
            </a:r>
          </a:p>
        </p:txBody>
      </p:sp>
    </p:spTree>
    <p:extLst>
      <p:ext uri="{BB962C8B-B14F-4D97-AF65-F5344CB8AC3E}">
        <p14:creationId xmlns:p14="http://schemas.microsoft.com/office/powerpoint/2010/main" val="834204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b="1" u="sng"/>
              <a:t>Bước 5</a:t>
            </a:r>
            <a:r>
              <a:rPr lang="en-US"/>
              <a:t>: Chuyển quan hệ 1-n</a:t>
            </a:r>
          </a:p>
          <a:p>
            <a:pPr marL="0" indent="0">
              <a:buNone/>
            </a:pPr>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129</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6185" y="3491030"/>
            <a:ext cx="639919" cy="383054"/>
          </a:xfrm>
          <a:prstGeom prst="rect">
            <a:avLst/>
          </a:prstGeom>
          <a:noFill/>
        </p:spPr>
        <p:txBody>
          <a:bodyPr wrap="none" rtlCol="0">
            <a:spAutoFit/>
          </a:bodyPr>
          <a:lstStyle/>
          <a:p>
            <a:r>
              <a:rPr lang="en-US"/>
              <a:t>(1,1)</a:t>
            </a:r>
          </a:p>
        </p:txBody>
      </p:sp>
      <p:sp>
        <p:nvSpPr>
          <p:cNvPr id="109" name="TextBox 108"/>
          <p:cNvSpPr txBox="1"/>
          <p:nvPr/>
        </p:nvSpPr>
        <p:spPr>
          <a:xfrm>
            <a:off x="2243375" y="3575048"/>
            <a:ext cx="643125" cy="383054"/>
          </a:xfrm>
          <a:prstGeom prst="rect">
            <a:avLst/>
          </a:prstGeom>
          <a:noFill/>
        </p:spPr>
        <p:txBody>
          <a:bodyPr wrap="none" rtlCol="0">
            <a:spAutoFit/>
          </a:bodyPr>
          <a:lstStyle/>
          <a:p>
            <a:r>
              <a:rPr lang="en-US"/>
              <a:t>(1,n)</a:t>
            </a:r>
          </a:p>
        </p:txBody>
      </p:sp>
      <p:sp>
        <p:nvSpPr>
          <p:cNvPr id="112" name="TextBox 111"/>
          <p:cNvSpPr txBox="1"/>
          <p:nvPr/>
        </p:nvSpPr>
        <p:spPr>
          <a:xfrm>
            <a:off x="775226" y="4208040"/>
            <a:ext cx="639919" cy="383054"/>
          </a:xfrm>
          <a:prstGeom prst="rect">
            <a:avLst/>
          </a:prstGeom>
          <a:noFill/>
        </p:spPr>
        <p:txBody>
          <a:bodyPr wrap="none" rtlCol="0">
            <a:spAutoFit/>
          </a:bodyPr>
          <a:lstStyle/>
          <a:p>
            <a:r>
              <a:rPr lang="en-US"/>
              <a:t>(1,1)</a:t>
            </a:r>
          </a:p>
        </p:txBody>
      </p:sp>
      <p:sp>
        <p:nvSpPr>
          <p:cNvPr id="113" name="TextBox 112"/>
          <p:cNvSpPr txBox="1"/>
          <p:nvPr/>
        </p:nvSpPr>
        <p:spPr>
          <a:xfrm>
            <a:off x="794448" y="5315048"/>
            <a:ext cx="643125" cy="383054"/>
          </a:xfrm>
          <a:prstGeom prst="rect">
            <a:avLst/>
          </a:prstGeom>
          <a:noFill/>
        </p:spPr>
        <p:txBody>
          <a:bodyPr wrap="none" rtlCol="0">
            <a:spAutoFit/>
          </a:bodyPr>
          <a:lstStyle/>
          <a:p>
            <a:r>
              <a:rPr lang="en-US"/>
              <a:t>(1,n)</a:t>
            </a:r>
          </a:p>
        </p:txBody>
      </p:sp>
      <p:sp>
        <p:nvSpPr>
          <p:cNvPr id="116" name="TextBox 115"/>
          <p:cNvSpPr txBox="1"/>
          <p:nvPr/>
        </p:nvSpPr>
        <p:spPr>
          <a:xfrm>
            <a:off x="8912861" y="3483957"/>
            <a:ext cx="639919" cy="383054"/>
          </a:xfrm>
          <a:prstGeom prst="rect">
            <a:avLst/>
          </a:prstGeom>
          <a:noFill/>
        </p:spPr>
        <p:txBody>
          <a:bodyPr wrap="none" rtlCol="0">
            <a:spAutoFit/>
          </a:bodyPr>
          <a:lstStyle/>
          <a:p>
            <a:r>
              <a:rPr lang="en-US"/>
              <a:t>(1,1)</a:t>
            </a:r>
          </a:p>
        </p:txBody>
      </p:sp>
      <p:sp>
        <p:nvSpPr>
          <p:cNvPr id="117" name="TextBox 116"/>
          <p:cNvSpPr txBox="1"/>
          <p:nvPr/>
        </p:nvSpPr>
        <p:spPr>
          <a:xfrm>
            <a:off x="6484000" y="3470015"/>
            <a:ext cx="643125" cy="383054"/>
          </a:xfrm>
          <a:prstGeom prst="rect">
            <a:avLst/>
          </a:prstGeom>
          <a:noFill/>
        </p:spPr>
        <p:txBody>
          <a:bodyPr wrap="none" rtlCol="0">
            <a:spAutoFit/>
          </a:bodyPr>
          <a:lstStyle/>
          <a:p>
            <a:r>
              <a:rPr lang="en-US"/>
              <a:t>(0,n)</a:t>
            </a:r>
          </a:p>
        </p:txBody>
      </p:sp>
      <p:sp>
        <p:nvSpPr>
          <p:cNvPr id="118" name="TextBox 117"/>
          <p:cNvSpPr txBox="1"/>
          <p:nvPr/>
        </p:nvSpPr>
        <p:spPr>
          <a:xfrm>
            <a:off x="10158748" y="3220847"/>
            <a:ext cx="639919" cy="383054"/>
          </a:xfrm>
          <a:prstGeom prst="rect">
            <a:avLst/>
          </a:prstGeom>
          <a:noFill/>
        </p:spPr>
        <p:txBody>
          <a:bodyPr wrap="none" rtlCol="0">
            <a:spAutoFit/>
          </a:bodyPr>
          <a:lstStyle/>
          <a:p>
            <a:r>
              <a:rPr lang="en-US"/>
              <a:t>(1,1)</a:t>
            </a:r>
          </a:p>
        </p:txBody>
      </p:sp>
      <p:sp>
        <p:nvSpPr>
          <p:cNvPr id="119" name="TextBox 118"/>
          <p:cNvSpPr txBox="1"/>
          <p:nvPr/>
        </p:nvSpPr>
        <p:spPr>
          <a:xfrm>
            <a:off x="9868601" y="2059716"/>
            <a:ext cx="643125" cy="383054"/>
          </a:xfrm>
          <a:prstGeom prst="rect">
            <a:avLst/>
          </a:prstGeom>
          <a:noFill/>
        </p:spPr>
        <p:txBody>
          <a:bodyPr wrap="none" rtlCol="0">
            <a:spAutoFit/>
          </a:bodyPr>
          <a:lstStyle/>
          <a:p>
            <a:r>
              <a:rPr lang="en-US"/>
              <a:t>(0,n)</a:t>
            </a:r>
          </a:p>
        </p:txBody>
      </p:sp>
      <p:sp>
        <p:nvSpPr>
          <p:cNvPr id="120" name="TextBox 119"/>
          <p:cNvSpPr txBox="1"/>
          <p:nvPr/>
        </p:nvSpPr>
        <p:spPr>
          <a:xfrm>
            <a:off x="9901509" y="4137505"/>
            <a:ext cx="643125" cy="383054"/>
          </a:xfrm>
          <a:prstGeom prst="rect">
            <a:avLst/>
          </a:prstGeom>
          <a:noFill/>
        </p:spPr>
        <p:txBody>
          <a:bodyPr wrap="none" rtlCol="0">
            <a:spAutoFit/>
          </a:bodyPr>
          <a:lstStyle/>
          <a:p>
            <a:r>
              <a:rPr lang="en-US"/>
              <a:t>(1,n)</a:t>
            </a:r>
          </a:p>
        </p:txBody>
      </p:sp>
      <p:sp>
        <p:nvSpPr>
          <p:cNvPr id="121" name="TextBox 120"/>
          <p:cNvSpPr txBox="1"/>
          <p:nvPr/>
        </p:nvSpPr>
        <p:spPr>
          <a:xfrm>
            <a:off x="10424653" y="5202348"/>
            <a:ext cx="639919" cy="383054"/>
          </a:xfrm>
          <a:prstGeom prst="rect">
            <a:avLst/>
          </a:prstGeom>
          <a:noFill/>
        </p:spPr>
        <p:txBody>
          <a:bodyPr wrap="none" rtlCol="0">
            <a:spAutoFit/>
          </a:bodyPr>
          <a:lstStyle/>
          <a:p>
            <a:r>
              <a:rPr lang="en-US"/>
              <a:t>(1,1)</a:t>
            </a:r>
          </a:p>
        </p:txBody>
      </p: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48123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2.1.1. Mô hình thực thể - kết hợp</a:t>
            </a:r>
          </a:p>
        </p:txBody>
      </p:sp>
      <p:sp>
        <p:nvSpPr>
          <p:cNvPr id="3" name="Content Placeholder 2"/>
          <p:cNvSpPr>
            <a:spLocks noGrp="1"/>
          </p:cNvSpPr>
          <p:nvPr>
            <p:ph idx="1"/>
          </p:nvPr>
        </p:nvSpPr>
        <p:spPr>
          <a:xfrm>
            <a:off x="879891" y="1500473"/>
            <a:ext cx="8736394" cy="4567898"/>
          </a:xfrm>
        </p:spPr>
        <p:txBody>
          <a:bodyPr/>
          <a:lstStyle/>
          <a:p>
            <a:r>
              <a:rPr lang="en-US" b="1" i="1">
                <a:solidFill>
                  <a:srgbClr val="C00000"/>
                </a:solidFill>
              </a:rPr>
              <a:t>Mô hình thực thể kết hợp</a:t>
            </a:r>
            <a:r>
              <a:rPr lang="en-US"/>
              <a:t> (</a:t>
            </a:r>
            <a:r>
              <a:rPr lang="vi-VN">
                <a:solidFill>
                  <a:srgbClr val="C00000"/>
                </a:solidFill>
              </a:rPr>
              <a:t>Entity Relationship</a:t>
            </a:r>
            <a:r>
              <a:rPr lang="en-US"/>
              <a:t>), ký hiệu là </a:t>
            </a:r>
            <a:r>
              <a:rPr lang="en-US" b="1">
                <a:solidFill>
                  <a:srgbClr val="C00000"/>
                </a:solidFill>
              </a:rPr>
              <a:t>E/R</a:t>
            </a:r>
            <a:r>
              <a:rPr lang="en-US"/>
              <a:t>. </a:t>
            </a:r>
            <a:endParaRPr lang="vi-VN"/>
          </a:p>
          <a:p>
            <a:pPr lvl="1"/>
            <a:r>
              <a:rPr lang="vi-VN"/>
              <a:t>Được giới thiệu bởi Chen, 1976 </a:t>
            </a:r>
          </a:p>
          <a:p>
            <a:pPr lvl="1"/>
            <a:r>
              <a:rPr lang="vi-VN"/>
              <a:t>Phổ biến rộng rãi trong thiết kế quan niệm dữ liệu</a:t>
            </a:r>
          </a:p>
          <a:p>
            <a:pPr lvl="1"/>
            <a:r>
              <a:rPr lang="vi-VN"/>
              <a:t>ANSI công nhận mô hình chuẩn, 1988</a:t>
            </a:r>
            <a:endParaRPr lang="en-US"/>
          </a:p>
          <a:p>
            <a:endParaRPr lang="en-US" altLang="en-US"/>
          </a:p>
          <a:p>
            <a:r>
              <a:rPr lang="en-US" altLang="en-US"/>
              <a:t>Được dùng để thiết kế CSDL ở </a:t>
            </a:r>
            <a:r>
              <a:rPr lang="en-US" altLang="en-US" b="1">
                <a:solidFill>
                  <a:srgbClr val="C00000"/>
                </a:solidFill>
              </a:rPr>
              <a:t>mức quan niệm</a:t>
            </a:r>
          </a:p>
          <a:p>
            <a:r>
              <a:rPr lang="en-US" altLang="en-US"/>
              <a:t>Biểu diễn </a:t>
            </a:r>
            <a:r>
              <a:rPr lang="en-US" altLang="en-US" b="1" u="sng">
                <a:solidFill>
                  <a:srgbClr val="C00000"/>
                </a:solidFill>
              </a:rPr>
              <a:t>trừu tượng</a:t>
            </a:r>
            <a:r>
              <a:rPr lang="en-US" altLang="en-US" b="1">
                <a:solidFill>
                  <a:srgbClr val="C00000"/>
                </a:solidFill>
              </a:rPr>
              <a:t> </a:t>
            </a:r>
            <a:r>
              <a:rPr lang="en-US" altLang="en-US"/>
              <a:t>cấu trúc của CSDL.</a:t>
            </a:r>
          </a:p>
          <a:p>
            <a:r>
              <a:rPr lang="en-US" altLang="en-US" b="1" i="1">
                <a:solidFill>
                  <a:srgbClr val="C00000"/>
                </a:solidFill>
              </a:rPr>
              <a:t>Mô hình thực thể kết hợp </a:t>
            </a:r>
            <a:r>
              <a:rPr lang="en-US" altLang="en-US"/>
              <a:t>cho phép nhà thiết kế </a:t>
            </a:r>
            <a:r>
              <a:rPr lang="en-US" altLang="en-US" b="1" i="1">
                <a:solidFill>
                  <a:srgbClr val="C00000"/>
                </a:solidFill>
              </a:rPr>
              <a:t>biểu diễn</a:t>
            </a:r>
            <a:r>
              <a:rPr lang="en-US" altLang="en-US"/>
              <a:t> thông tin của </a:t>
            </a:r>
            <a:r>
              <a:rPr lang="en-US" altLang="en-US" b="1" i="1">
                <a:solidFill>
                  <a:srgbClr val="C00000"/>
                </a:solidFill>
              </a:rPr>
              <a:t>thế giới thực </a:t>
            </a:r>
            <a:r>
              <a:rPr lang="en-US" altLang="en-US"/>
              <a:t>về các </a:t>
            </a:r>
            <a:r>
              <a:rPr lang="en-US" altLang="en-US" b="1" i="1">
                <a:solidFill>
                  <a:srgbClr val="C00000"/>
                </a:solidFill>
              </a:rPr>
              <a:t>khái niệm </a:t>
            </a:r>
            <a:r>
              <a:rPr lang="en-US" altLang="en-US"/>
              <a:t>gần gũi với chuyên ngành </a:t>
            </a:r>
            <a:r>
              <a:rPr lang="en-US" altLang="en-US" b="1" i="1">
                <a:solidFill>
                  <a:srgbClr val="C00000"/>
                </a:solidFill>
              </a:rPr>
              <a:t>công nghệ thông tin</a:t>
            </a:r>
            <a:r>
              <a:rPr lang="en-US" altLang="en-US"/>
              <a:t>.</a:t>
            </a:r>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a:t>
            </a:fld>
            <a:endParaRPr lang="en-US"/>
          </a:p>
        </p:txBody>
      </p:sp>
      <p:grpSp>
        <p:nvGrpSpPr>
          <p:cNvPr id="5" name="Group 49"/>
          <p:cNvGrpSpPr/>
          <p:nvPr/>
        </p:nvGrpSpPr>
        <p:grpSpPr bwMode="auto">
          <a:xfrm>
            <a:off x="9213009" y="2025622"/>
            <a:ext cx="3403600" cy="3175000"/>
            <a:chOff x="5257800" y="1981200"/>
            <a:chExt cx="3402984" cy="3175348"/>
          </a:xfrm>
        </p:grpSpPr>
        <p:cxnSp>
          <p:nvCxnSpPr>
            <p:cNvPr id="6" name="Straight Connector 5"/>
            <p:cNvCxnSpPr/>
            <p:nvPr/>
          </p:nvCxnSpPr>
          <p:spPr>
            <a:xfrm>
              <a:off x="6172035" y="2590867"/>
              <a:ext cx="772973"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5410172" y="3200534"/>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anose="020B0604030504040204" pitchFamily="34" charset="0"/>
                <a:cs typeface="Tahoma" panose="020B0604030504040204" pitchFamily="34" charset="0"/>
              </a:endParaRPr>
            </a:p>
          </p:txBody>
        </p:sp>
        <p:cxnSp>
          <p:nvCxnSpPr>
            <p:cNvPr id="8" name="Straight Connector 7"/>
            <p:cNvCxnSpPr/>
            <p:nvPr/>
          </p:nvCxnSpPr>
          <p:spPr>
            <a:xfrm rot="16200000" flipH="1">
              <a:off x="5564066" y="2971909"/>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 name="AutoShape 30"/>
            <p:cNvSpPr>
              <a:spLocks noChangeArrowheads="1"/>
            </p:cNvSpPr>
            <p:nvPr/>
          </p:nvSpPr>
          <p:spPr bwMode="auto">
            <a:xfrm>
              <a:off x="5372099" y="2425352"/>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10" name="Straight Connector 9"/>
            <p:cNvCxnSpPr/>
            <p:nvPr/>
          </p:nvCxnSpPr>
          <p:spPr>
            <a:xfrm rot="16200000" flipH="1">
              <a:off x="5564066" y="3810200"/>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7086203"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103" y="1981200"/>
              <a:ext cx="152372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5564066"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6921199" y="2400346"/>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anose="020B0604030504040204" pitchFamily="34" charset="0"/>
                <a:cs typeface="Tahoma" panose="020B0604030504040204" pitchFamily="34" charset="0"/>
              </a:endParaRPr>
            </a:p>
          </p:txBody>
        </p:sp>
        <p:sp>
          <p:nvSpPr>
            <p:cNvPr id="15" name="Text Box 25"/>
            <p:cNvSpPr txBox="1">
              <a:spLocks noChangeArrowheads="1"/>
            </p:cNvSpPr>
            <p:nvPr/>
          </p:nvSpPr>
          <p:spPr bwMode="auto">
            <a:xfrm>
              <a:off x="5257800" y="213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16" name="Text Box 25"/>
            <p:cNvSpPr txBox="1">
              <a:spLocks noChangeArrowheads="1"/>
            </p:cNvSpPr>
            <p:nvPr/>
          </p:nvSpPr>
          <p:spPr bwMode="auto">
            <a:xfrm>
              <a:off x="5257800" y="2895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(1,n)</a:t>
              </a:r>
            </a:p>
          </p:txBody>
        </p:sp>
        <p:sp>
          <p:nvSpPr>
            <p:cNvPr id="17" name="Text Box 25"/>
            <p:cNvSpPr txBox="1">
              <a:spLocks noChangeArrowheads="1"/>
            </p:cNvSpPr>
            <p:nvPr/>
          </p:nvSpPr>
          <p:spPr bwMode="auto">
            <a:xfrm>
              <a:off x="6172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18" name="Text Box 25"/>
            <p:cNvSpPr txBox="1">
              <a:spLocks noChangeArrowheads="1"/>
            </p:cNvSpPr>
            <p:nvPr/>
          </p:nvSpPr>
          <p:spPr bwMode="auto">
            <a:xfrm>
              <a:off x="7315200" y="2057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(1,1)</a:t>
              </a:r>
            </a:p>
          </p:txBody>
        </p:sp>
        <p:sp>
          <p:nvSpPr>
            <p:cNvPr id="19" name="AutoShape 30"/>
            <p:cNvSpPr>
              <a:spLocks noChangeArrowheads="1"/>
            </p:cNvSpPr>
            <p:nvPr/>
          </p:nvSpPr>
          <p:spPr bwMode="auto">
            <a:xfrm>
              <a:off x="7848599" y="4000500"/>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20" name="Straight Connector 19"/>
            <p:cNvCxnSpPr/>
            <p:nvPr/>
          </p:nvCxnSpPr>
          <p:spPr>
            <a:xfrm>
              <a:off x="6172035"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1" name="AutoShape 30"/>
            <p:cNvSpPr>
              <a:spLocks noChangeArrowheads="1"/>
            </p:cNvSpPr>
            <p:nvPr/>
          </p:nvSpPr>
          <p:spPr bwMode="auto">
            <a:xfrm>
              <a:off x="5410199" y="4038600"/>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22" name="Straight Connector 21"/>
            <p:cNvCxnSpPr/>
            <p:nvPr/>
          </p:nvCxnSpPr>
          <p:spPr>
            <a:xfrm>
              <a:off x="7391014"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6783045" y="4572284"/>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4" name="AutoShape 30"/>
            <p:cNvSpPr>
              <a:spLocks noChangeArrowheads="1"/>
            </p:cNvSpPr>
            <p:nvPr/>
          </p:nvSpPr>
          <p:spPr bwMode="auto">
            <a:xfrm>
              <a:off x="6629399" y="4813648"/>
              <a:ext cx="812185" cy="3429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5" name="Diamond 24"/>
            <p:cNvSpPr/>
            <p:nvPr/>
          </p:nvSpPr>
          <p:spPr>
            <a:xfrm>
              <a:off x="6629152" y="4000721"/>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anose="020B0604030504040204" pitchFamily="34" charset="0"/>
                <a:cs typeface="Tahoma" panose="020B0604030504040204" pitchFamily="34" charset="0"/>
              </a:endParaRPr>
            </a:p>
          </p:txBody>
        </p:sp>
        <p:sp>
          <p:nvSpPr>
            <p:cNvPr id="26" name="Text Box 30"/>
            <p:cNvSpPr txBox="1">
              <a:spLocks noChangeArrowheads="1"/>
            </p:cNvSpPr>
            <p:nvPr/>
          </p:nvSpPr>
          <p:spPr bwMode="auto">
            <a:xfrm>
              <a:off x="5257800" y="3733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27" name="Text Box 25"/>
            <p:cNvSpPr txBox="1">
              <a:spLocks noChangeArrowheads="1"/>
            </p:cNvSpPr>
            <p:nvPr/>
          </p:nvSpPr>
          <p:spPr bwMode="auto">
            <a:xfrm>
              <a:off x="7315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28" name="Text Box 25"/>
            <p:cNvSpPr txBox="1">
              <a:spLocks noChangeArrowheads="1"/>
            </p:cNvSpPr>
            <p:nvPr/>
          </p:nvSpPr>
          <p:spPr bwMode="auto">
            <a:xfrm>
              <a:off x="7010400" y="4495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grpSp>
    </p:spTree>
    <p:extLst>
      <p:ext uri="{BB962C8B-B14F-4D97-AF65-F5344CB8AC3E}">
        <p14:creationId xmlns:p14="http://schemas.microsoft.com/office/powerpoint/2010/main" val="42620127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86495" cy="4567898"/>
          </a:xfrm>
        </p:spPr>
        <p:txBody>
          <a:bodyPr/>
          <a:lstStyle/>
          <a:p>
            <a:pPr marL="0" indent="0">
              <a:buNone/>
            </a:pPr>
            <a:r>
              <a:rPr lang="en-US" b="1" u="sng"/>
              <a:t>Bước 5</a:t>
            </a:r>
            <a:r>
              <a:rPr lang="en-US"/>
              <a:t>: Chuyển quan hệ 1-n</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a:t>
            </a:r>
            <a:r>
              <a:rPr lang="en-US" sz="2000" b="1">
                <a:solidFill>
                  <a:srgbClr val="C00000"/>
                </a:solidFill>
              </a:rPr>
              <a:t>MAKHOA</a:t>
            </a:r>
            <a:r>
              <a:rPr lang="en-US" sz="2000"/>
              <a:t>)</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a:t>
            </a:r>
          </a:p>
          <a:p>
            <a:pPr marL="0" indent="0">
              <a:buNone/>
            </a:pPr>
            <a:r>
              <a:rPr lang="en-US" sz="2000"/>
              <a:t>CONGVIEC(</a:t>
            </a:r>
            <a:r>
              <a:rPr lang="en-US" sz="2000" b="1" u="sng"/>
              <a:t>MACV</a:t>
            </a:r>
            <a:r>
              <a:rPr lang="en-US" sz="2000"/>
              <a:t>,TENCV,NGAYBD,NGAYKT)</a:t>
            </a:r>
          </a:p>
          <a:p>
            <a:pPr marL="0" indent="0">
              <a:buNone/>
            </a:pPr>
            <a:r>
              <a:rPr lang="en-US" sz="2000"/>
              <a:t>GVDT(</a:t>
            </a:r>
            <a:r>
              <a:rPr lang="en-US" sz="2000" b="1" u="sng"/>
              <a:t>MAGV,DIENTHOAI</a:t>
            </a:r>
            <a:r>
              <a:rPr lang="en-US" sz="2000"/>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130</a:t>
            </a:fld>
            <a:endParaRPr lang="en-US"/>
          </a:p>
        </p:txBody>
      </p:sp>
      <p:sp>
        <p:nvSpPr>
          <p:cNvPr id="8" name="Rectangle 7"/>
          <p:cNvSpPr/>
          <p:nvPr/>
        </p:nvSpPr>
        <p:spPr>
          <a:xfrm>
            <a:off x="10799288" y="584426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BOMON</a:t>
            </a:r>
          </a:p>
        </p:txBody>
      </p:sp>
      <p:sp>
        <p:nvSpPr>
          <p:cNvPr id="9" name="Diamond 8"/>
          <p:cNvSpPr/>
          <p:nvPr/>
        </p:nvSpPr>
        <p:spPr>
          <a:xfrm>
            <a:off x="1080524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KHOA</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(1,n)</a:t>
            </a:r>
          </a:p>
        </p:txBody>
      </p:sp>
      <p:sp>
        <p:nvSpPr>
          <p:cNvPr id="27" name="TextBox 26"/>
          <p:cNvSpPr txBox="1"/>
          <p:nvPr/>
        </p:nvSpPr>
        <p:spPr>
          <a:xfrm>
            <a:off x="11490584" y="465849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739059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5</a:t>
            </a:r>
            <a:r>
              <a:rPr lang="en-US"/>
              <a:t>: Chuyển quan hệ 1-n</a:t>
            </a:r>
          </a:p>
          <a:p>
            <a:pPr marL="0" indent="0">
              <a:buNone/>
            </a:pPr>
            <a:r>
              <a:rPr lang="en-US"/>
              <a:t>GIAOVIEN(</a:t>
            </a:r>
            <a:r>
              <a:rPr lang="en-US" b="1" u="sng"/>
              <a:t>MAGV</a:t>
            </a:r>
            <a:r>
              <a:rPr lang="en-US"/>
              <a:t>,HOTEN,LUONG,PHAI,NGAYSINH,SONHA, DUONG,QUAN,THANHPHO)</a:t>
            </a:r>
          </a:p>
          <a:p>
            <a:pPr marL="0" indent="0">
              <a:buNone/>
            </a:pPr>
            <a:r>
              <a:rPr lang="en-US"/>
              <a:t>BOMON(</a:t>
            </a:r>
            <a:r>
              <a:rPr lang="en-US" b="1" u="sng"/>
              <a:t>MABM</a:t>
            </a:r>
            <a:r>
              <a:rPr lang="en-US"/>
              <a:t>,TENBM,PHONG,DIENTHOAI,MAGV,NGAYNC,MAKHOA)</a:t>
            </a:r>
          </a:p>
          <a:p>
            <a:pPr marL="0" indent="0">
              <a:buNone/>
            </a:pPr>
            <a:r>
              <a:rPr lang="en-US"/>
              <a:t>KHOA(</a:t>
            </a:r>
            <a:r>
              <a:rPr lang="en-US" b="1" u="sng"/>
              <a:t>MAKHOA</a:t>
            </a:r>
            <a:r>
              <a:rPr lang="en-US"/>
              <a:t>,TENKHOA,NAMTL,PHONG,DIENTHOAI, MAGV, NGAYNC)</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a:t>
            </a:r>
            <a:r>
              <a:rPr lang="en-US" b="1">
                <a:solidFill>
                  <a:srgbClr val="C00000"/>
                </a:solidFill>
              </a:rPr>
              <a:t>MACD</a:t>
            </a:r>
            <a:r>
              <a:rPr lang="en-US"/>
              <a:t>)</a:t>
            </a:r>
          </a:p>
          <a:p>
            <a:pPr marL="0" indent="0">
              <a:buNone/>
            </a:pPr>
            <a:r>
              <a:rPr lang="en-US"/>
              <a:t>CONGVIEC(</a:t>
            </a:r>
            <a:r>
              <a:rPr lang="en-US" b="1" u="sng"/>
              <a:t>MACV</a:t>
            </a:r>
            <a:r>
              <a:rPr lang="en-US"/>
              <a:t>,TENCV,NGAYBD,NGAYKT)</a:t>
            </a:r>
          </a:p>
          <a:p>
            <a:pPr marL="0" indent="0">
              <a:buNone/>
            </a:pPr>
            <a:r>
              <a:rPr lang="en-US"/>
              <a:t>GVDT(</a:t>
            </a:r>
            <a:r>
              <a:rPr lang="en-US" b="1" u="sng"/>
              <a:t>MAGV,DIENTHOAI</a:t>
            </a:r>
            <a:r>
              <a:rPr lang="en-US"/>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131</a:t>
            </a:fld>
            <a:endParaRPr lang="en-US"/>
          </a:p>
        </p:txBody>
      </p:sp>
      <p:sp>
        <p:nvSpPr>
          <p:cNvPr id="8" name="Rectangle 7"/>
          <p:cNvSpPr/>
          <p:nvPr/>
        </p:nvSpPr>
        <p:spPr>
          <a:xfrm>
            <a:off x="10799288" y="584426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ĐỀ TÀI</a:t>
            </a:r>
          </a:p>
        </p:txBody>
      </p:sp>
      <p:sp>
        <p:nvSpPr>
          <p:cNvPr id="9" name="Diamond 8"/>
          <p:cNvSpPr/>
          <p:nvPr/>
        </p:nvSpPr>
        <p:spPr>
          <a:xfrm>
            <a:off x="1080524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(0,n)</a:t>
            </a:r>
          </a:p>
        </p:txBody>
      </p:sp>
      <p:sp>
        <p:nvSpPr>
          <p:cNvPr id="27" name="TextBox 26"/>
          <p:cNvSpPr txBox="1"/>
          <p:nvPr/>
        </p:nvSpPr>
        <p:spPr>
          <a:xfrm>
            <a:off x="11490584" y="465849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33045363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5</a:t>
            </a:r>
            <a:r>
              <a:rPr lang="en-US"/>
              <a:t>: Chuyển quan hệ 1-n</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,TENBM,PHONG,DIENTHOAI,MAGV,NGAYNC,MAKHOA)</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,TENDT,KINHPHI,CAPQL,NGAYBD,NGAYKT,MACD,</a:t>
            </a:r>
            <a:r>
              <a:rPr lang="en-US" sz="2000" b="1">
                <a:solidFill>
                  <a:srgbClr val="C00000"/>
                </a:solidFill>
              </a:rPr>
              <a:t>MAGV</a:t>
            </a:r>
            <a:r>
              <a:rPr lang="en-US" sz="2000"/>
              <a:t>)</a:t>
            </a:r>
          </a:p>
          <a:p>
            <a:pPr marL="0" indent="0">
              <a:buNone/>
            </a:pPr>
            <a:r>
              <a:rPr lang="en-US" sz="2000"/>
              <a:t>CONGVIEC(</a:t>
            </a:r>
            <a:r>
              <a:rPr lang="en-US" sz="2000" b="1" u="sng"/>
              <a:t>MACV</a:t>
            </a:r>
            <a:r>
              <a:rPr lang="en-US" sz="2000"/>
              <a:t>,TENCV,NGAYBD,NGAYKT)</a:t>
            </a:r>
          </a:p>
          <a:p>
            <a:pPr marL="0" indent="0">
              <a:buNone/>
            </a:pPr>
            <a:r>
              <a:rPr lang="en-US" sz="2000"/>
              <a:t>GVDT(</a:t>
            </a:r>
            <a:r>
              <a:rPr lang="en-US" sz="2000" b="1" u="sng"/>
              <a:t>MAGV,DIENTHOAI</a:t>
            </a:r>
            <a:r>
              <a:rPr lang="en-US" sz="2000"/>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132</a:t>
            </a:fld>
            <a:endParaRPr lang="en-US"/>
          </a:p>
        </p:txBody>
      </p:sp>
      <p:sp>
        <p:nvSpPr>
          <p:cNvPr id="8" name="Rectangle 7"/>
          <p:cNvSpPr/>
          <p:nvPr/>
        </p:nvSpPr>
        <p:spPr>
          <a:xfrm>
            <a:off x="10799288" y="5844262"/>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ĐỀ TÀI</a:t>
            </a:r>
          </a:p>
        </p:txBody>
      </p:sp>
      <p:sp>
        <p:nvSpPr>
          <p:cNvPr id="9" name="Diamond 8"/>
          <p:cNvSpPr/>
          <p:nvPr/>
        </p:nvSpPr>
        <p:spPr>
          <a:xfrm>
            <a:off x="1080524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GIAOVIEN</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(0,n)</a:t>
            </a:r>
          </a:p>
        </p:txBody>
      </p:sp>
      <p:sp>
        <p:nvSpPr>
          <p:cNvPr id="27" name="TextBox 26"/>
          <p:cNvSpPr txBox="1"/>
          <p:nvPr/>
        </p:nvSpPr>
        <p:spPr>
          <a:xfrm>
            <a:off x="11490584" y="465849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2356579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5</a:t>
            </a:r>
            <a:r>
              <a:rPr lang="en-US"/>
              <a:t>: Chuyển quan hệ 1-n</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,TENBM,PHONG,DIENTHOAI,MAGV,NGAYNC,MAKHOA)</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,TENDT,KINHPHI,CAPQL,NGAYBD,NGAYKT,MACD,MAGV)</a:t>
            </a:r>
          </a:p>
          <a:p>
            <a:pPr marL="0" indent="0">
              <a:buNone/>
            </a:pPr>
            <a:r>
              <a:rPr lang="en-US" sz="2000"/>
              <a:t>CONGVIEC(</a:t>
            </a:r>
            <a:r>
              <a:rPr lang="en-US" sz="2000" b="1" u="sng"/>
              <a:t>MACV</a:t>
            </a:r>
            <a:r>
              <a:rPr lang="en-US" sz="2000"/>
              <a:t>,TENCV,NGAYBD,NGAYKT,</a:t>
            </a:r>
            <a:r>
              <a:rPr lang="en-US" sz="2000" b="1">
                <a:solidFill>
                  <a:srgbClr val="C00000"/>
                </a:solidFill>
              </a:rPr>
              <a:t>MADT</a:t>
            </a:r>
            <a:r>
              <a:rPr lang="en-US" sz="2000"/>
              <a:t>)</a:t>
            </a:r>
          </a:p>
          <a:p>
            <a:pPr marL="0" indent="0">
              <a:buNone/>
            </a:pPr>
            <a:r>
              <a:rPr lang="en-US" sz="2000"/>
              <a:t>GVDT(</a:t>
            </a:r>
            <a:r>
              <a:rPr lang="en-US" sz="2000" b="1" u="sng"/>
              <a:t>MAGV,DIENTHOAI</a:t>
            </a:r>
            <a:r>
              <a:rPr lang="en-US" sz="2000"/>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133</a:t>
            </a:fld>
            <a:endParaRPr lang="en-US"/>
          </a:p>
        </p:txBody>
      </p:sp>
      <p:sp>
        <p:nvSpPr>
          <p:cNvPr id="8" name="Rectangle 7"/>
          <p:cNvSpPr/>
          <p:nvPr/>
        </p:nvSpPr>
        <p:spPr>
          <a:xfrm>
            <a:off x="10631200" y="5844262"/>
            <a:ext cx="160692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9" name="Diamond 8"/>
          <p:cNvSpPr/>
          <p:nvPr/>
        </p:nvSpPr>
        <p:spPr>
          <a:xfrm>
            <a:off x="10805242" y="327295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(1,n)</a:t>
            </a:r>
          </a:p>
        </p:txBody>
      </p:sp>
      <p:sp>
        <p:nvSpPr>
          <p:cNvPr id="27" name="TextBox 26"/>
          <p:cNvSpPr txBox="1"/>
          <p:nvPr/>
        </p:nvSpPr>
        <p:spPr>
          <a:xfrm>
            <a:off x="11490584" y="4658497"/>
            <a:ext cx="639919" cy="383054"/>
          </a:xfrm>
          <a:prstGeom prst="rect">
            <a:avLst/>
          </a:prstGeom>
          <a:noFill/>
        </p:spPr>
        <p:txBody>
          <a:bodyPr wrap="none" rtlCol="0">
            <a:spAutoFit/>
          </a:bodyPr>
          <a:lstStyle/>
          <a:p>
            <a:r>
              <a:rPr lang="en-US"/>
              <a:t>(1,1)</a:t>
            </a:r>
          </a:p>
        </p:txBody>
      </p:sp>
    </p:spTree>
    <p:extLst>
      <p:ext uri="{BB962C8B-B14F-4D97-AF65-F5344CB8AC3E}">
        <p14:creationId xmlns:p14="http://schemas.microsoft.com/office/powerpoint/2010/main" val="42911251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92" y="383297"/>
            <a:ext cx="5011753" cy="1037999"/>
          </a:xfrm>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6</a:t>
            </a:r>
            <a:r>
              <a:rPr lang="en-US"/>
              <a:t>: Chuyển các thực thể yếu</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,TENBM,PHONG,DIENTHOAI,MAGV,NGAYNC,MAKHOA)</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,TENDT,KINHPHI,CAPQL,NGAYBD,NGAYKT,MACD,MAGV)</a:t>
            </a:r>
          </a:p>
          <a:p>
            <a:pPr marL="0" indent="0">
              <a:buNone/>
            </a:pPr>
            <a:r>
              <a:rPr lang="en-US" sz="2000"/>
              <a:t>CONGVIEC(</a:t>
            </a:r>
            <a:r>
              <a:rPr lang="en-US" sz="2000" b="1" u="sng"/>
              <a:t>MACV</a:t>
            </a:r>
            <a:r>
              <a:rPr lang="en-US" sz="2000" u="sng"/>
              <a:t>,</a:t>
            </a:r>
            <a:r>
              <a:rPr lang="en-US" sz="2000" b="1" u="sng">
                <a:solidFill>
                  <a:srgbClr val="C00000"/>
                </a:solidFill>
              </a:rPr>
              <a:t>MADT</a:t>
            </a:r>
            <a:r>
              <a:rPr lang="en-US" sz="2000" b="1">
                <a:solidFill>
                  <a:srgbClr val="C00000"/>
                </a:solidFill>
              </a:rPr>
              <a:t>,</a:t>
            </a:r>
            <a:r>
              <a:rPr lang="en-US" sz="2000"/>
              <a:t>TENCV,NGAYBD,NGAYKT)</a:t>
            </a:r>
          </a:p>
          <a:p>
            <a:pPr marL="0" indent="0">
              <a:buNone/>
            </a:pPr>
            <a:r>
              <a:rPr lang="en-US" sz="2000"/>
              <a:t>GVDT(</a:t>
            </a:r>
            <a:r>
              <a:rPr lang="en-US" sz="2000" b="1" u="sng"/>
              <a:t>MAGV,DIENTHOAI</a:t>
            </a:r>
            <a:r>
              <a:rPr lang="en-US" sz="2000"/>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134</a:t>
            </a:fld>
            <a:endParaRPr lang="en-US"/>
          </a:p>
        </p:txBody>
      </p:sp>
      <p:sp>
        <p:nvSpPr>
          <p:cNvPr id="8" name="Rectangle 7"/>
          <p:cNvSpPr/>
          <p:nvPr/>
        </p:nvSpPr>
        <p:spPr>
          <a:xfrm>
            <a:off x="10631200" y="5844262"/>
            <a:ext cx="1606923" cy="591670"/>
          </a:xfrm>
          <a:prstGeom prst="rect">
            <a:avLst/>
          </a:prstGeom>
          <a:ln w="10477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9" name="Diamond 8"/>
          <p:cNvSpPr/>
          <p:nvPr/>
        </p:nvSpPr>
        <p:spPr>
          <a:xfrm>
            <a:off x="10805242" y="3272957"/>
            <a:ext cx="1426928" cy="857261"/>
          </a:xfrm>
          <a:prstGeom prst="diamond">
            <a:avLst/>
          </a:prstGeom>
          <a:ln w="63500"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a:ln w="66675" cmpd="dbl">
            <a:solidFill>
              <a:schemeClr val="accent1">
                <a:alpha val="86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(1,n)</a:t>
            </a:r>
          </a:p>
        </p:txBody>
      </p:sp>
      <p:sp>
        <p:nvSpPr>
          <p:cNvPr id="27" name="TextBox 26"/>
          <p:cNvSpPr txBox="1"/>
          <p:nvPr/>
        </p:nvSpPr>
        <p:spPr>
          <a:xfrm>
            <a:off x="10842652" y="4720196"/>
            <a:ext cx="639919" cy="383054"/>
          </a:xfrm>
          <a:prstGeom prst="rect">
            <a:avLst/>
          </a:prstGeom>
          <a:noFill/>
        </p:spPr>
        <p:txBody>
          <a:bodyPr wrap="none" rtlCol="0">
            <a:spAutoFit/>
          </a:bodyPr>
          <a:lstStyle/>
          <a:p>
            <a:r>
              <a:rPr lang="en-US"/>
              <a:t>(1,1)</a:t>
            </a:r>
          </a:p>
        </p:txBody>
      </p:sp>
      <p:sp>
        <p:nvSpPr>
          <p:cNvPr id="5" name="Rectangular Callout 4"/>
          <p:cNvSpPr/>
          <p:nvPr/>
        </p:nvSpPr>
        <p:spPr>
          <a:xfrm>
            <a:off x="9043183" y="4549796"/>
            <a:ext cx="1485900" cy="1185765"/>
          </a:xfrm>
          <a:prstGeom prst="wedgeRectCallout">
            <a:avLst>
              <a:gd name="adj1" fmla="val 64744"/>
              <a:gd name="adj2" fmla="val -21844"/>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Công việc </a:t>
            </a:r>
            <a:r>
              <a:rPr lang="en-US">
                <a:solidFill>
                  <a:srgbClr val="FF0000"/>
                </a:solidFill>
              </a:rPr>
              <a:t>tham gia toàn phần</a:t>
            </a:r>
          </a:p>
          <a:p>
            <a:pPr algn="ctr"/>
            <a:r>
              <a:rPr lang="en-US"/>
              <a:t>(1,1)</a:t>
            </a:r>
          </a:p>
        </p:txBody>
      </p:sp>
      <p:sp>
        <p:nvSpPr>
          <p:cNvPr id="7" name="TextBox 6"/>
          <p:cNvSpPr txBox="1"/>
          <p:nvPr/>
        </p:nvSpPr>
        <p:spPr>
          <a:xfrm>
            <a:off x="5757887" y="456801"/>
            <a:ext cx="4565984" cy="964495"/>
          </a:xfrm>
          <a:prstGeom prst="rect">
            <a:avLst/>
          </a:prstGeom>
          <a:solidFill>
            <a:schemeClr val="accent4">
              <a:lumMod val="20000"/>
              <a:lumOff val="80000"/>
            </a:schemeClr>
          </a:solidFill>
        </p:spPr>
        <p:txBody>
          <a:bodyPr wrap="square" rtlCol="0">
            <a:spAutoFit/>
          </a:bodyPr>
          <a:lstStyle/>
          <a:p>
            <a:r>
              <a:rPr lang="en-US">
                <a:solidFill>
                  <a:srgbClr val="C00000"/>
                </a:solidFill>
              </a:rPr>
              <a:t>Khi một thực thể </a:t>
            </a:r>
            <a:r>
              <a:rPr lang="en-US" b="1" i="1">
                <a:solidFill>
                  <a:srgbClr val="C00000"/>
                </a:solidFill>
              </a:rPr>
              <a:t>tham gia toàn phần(1-1) </a:t>
            </a:r>
            <a:r>
              <a:rPr lang="en-US">
                <a:solidFill>
                  <a:srgbClr val="C00000"/>
                </a:solidFill>
              </a:rPr>
              <a:t>vào </a:t>
            </a:r>
            <a:r>
              <a:rPr lang="en-US" b="1" i="1">
                <a:solidFill>
                  <a:srgbClr val="C00000"/>
                </a:solidFill>
              </a:rPr>
              <a:t>mối quan hệ (1-n)</a:t>
            </a:r>
            <a:r>
              <a:rPr lang="en-US">
                <a:solidFill>
                  <a:srgbClr val="C00000"/>
                </a:solidFill>
              </a:rPr>
              <a:t> ta có thể xác định thực thể đó là thực thể yếu</a:t>
            </a:r>
          </a:p>
        </p:txBody>
      </p:sp>
    </p:spTree>
    <p:extLst>
      <p:ext uri="{BB962C8B-B14F-4D97-AF65-F5344CB8AC3E}">
        <p14:creationId xmlns:p14="http://schemas.microsoft.com/office/powerpoint/2010/main" val="2600701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92" y="383297"/>
            <a:ext cx="5281917" cy="1037999"/>
          </a:xfrm>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567898"/>
          </a:xfrm>
        </p:spPr>
        <p:txBody>
          <a:bodyPr/>
          <a:lstStyle/>
          <a:p>
            <a:pPr marL="0" indent="0">
              <a:buNone/>
            </a:pPr>
            <a:r>
              <a:rPr lang="en-US" b="1" u="sng"/>
              <a:t>Bước 6</a:t>
            </a:r>
            <a:r>
              <a:rPr lang="en-US"/>
              <a:t>: Chuyển các thực thể yếu</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,TENBM,PHONG,DIENTHOAI,MAGV,NGAYNC,MAKHOA)</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,TENDT,KINHPHI,CAPQL,NGAYBD,NGAYKT,MACD,MAGV)</a:t>
            </a:r>
          </a:p>
          <a:p>
            <a:pPr marL="0" indent="0">
              <a:buNone/>
            </a:pPr>
            <a:r>
              <a:rPr lang="en-US" sz="2000"/>
              <a:t>CONGVIEC(</a:t>
            </a:r>
            <a:r>
              <a:rPr lang="en-US" sz="2000" b="1" u="sng">
                <a:solidFill>
                  <a:srgbClr val="C00000"/>
                </a:solidFill>
              </a:rPr>
              <a:t>MACV</a:t>
            </a:r>
            <a:r>
              <a:rPr lang="en-US" sz="2000" u="sng">
                <a:solidFill>
                  <a:srgbClr val="C00000"/>
                </a:solidFill>
              </a:rPr>
              <a:t>,</a:t>
            </a:r>
            <a:r>
              <a:rPr lang="en-US" sz="2000" b="1" u="sng">
                <a:solidFill>
                  <a:srgbClr val="C00000"/>
                </a:solidFill>
              </a:rPr>
              <a:t>MADT</a:t>
            </a:r>
            <a:r>
              <a:rPr lang="en-US" sz="2000" b="1">
                <a:solidFill>
                  <a:srgbClr val="C00000"/>
                </a:solidFill>
              </a:rPr>
              <a:t>,</a:t>
            </a:r>
            <a:r>
              <a:rPr lang="en-US" sz="2000"/>
              <a:t>TENCV,NGAYBD,NGAYKT)</a:t>
            </a:r>
          </a:p>
          <a:p>
            <a:pPr marL="0" indent="0">
              <a:buNone/>
            </a:pPr>
            <a:r>
              <a:rPr lang="en-US" sz="2000"/>
              <a:t>GVDT(</a:t>
            </a:r>
            <a:r>
              <a:rPr lang="en-US" sz="2000" b="1" u="sng"/>
              <a:t>MAGV,DIENTHOAI</a:t>
            </a:r>
            <a:r>
              <a:rPr lang="en-US" sz="2000"/>
              <a:t>)</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135</a:t>
            </a:fld>
            <a:endParaRPr lang="en-US"/>
          </a:p>
        </p:txBody>
      </p:sp>
      <p:sp>
        <p:nvSpPr>
          <p:cNvPr id="8" name="Rectangle 7"/>
          <p:cNvSpPr/>
          <p:nvPr/>
        </p:nvSpPr>
        <p:spPr>
          <a:xfrm>
            <a:off x="10631200" y="5844262"/>
            <a:ext cx="1606923" cy="591670"/>
          </a:xfrm>
          <a:prstGeom prst="rect">
            <a:avLst/>
          </a:prstGeom>
          <a:ln w="10477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9" name="Diamond 8"/>
          <p:cNvSpPr/>
          <p:nvPr/>
        </p:nvSpPr>
        <p:spPr>
          <a:xfrm>
            <a:off x="10805242" y="3272957"/>
            <a:ext cx="1426928" cy="857261"/>
          </a:xfrm>
          <a:prstGeom prst="diamond">
            <a:avLst/>
          </a:prstGeom>
          <a:ln w="63500"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10" name="Straight Connector 9"/>
          <p:cNvCxnSpPr>
            <a:stCxn id="13" idx="2"/>
            <a:endCxn id="9" idx="0"/>
          </p:cNvCxnSpPr>
          <p:nvPr/>
        </p:nvCxnSpPr>
        <p:spPr>
          <a:xfrm flipH="1">
            <a:off x="11518706" y="1717131"/>
            <a:ext cx="1" cy="155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518706" y="4130218"/>
            <a:ext cx="0" cy="1714044"/>
          </a:xfrm>
          <a:prstGeom prst="line">
            <a:avLst/>
          </a:prstGeom>
          <a:ln w="66675" cmpd="dbl">
            <a:solidFill>
              <a:schemeClr val="accent1">
                <a:alpha val="86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31200" y="11254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26" name="TextBox 25"/>
          <p:cNvSpPr txBox="1"/>
          <p:nvPr/>
        </p:nvSpPr>
        <p:spPr>
          <a:xfrm>
            <a:off x="10966390" y="1953896"/>
            <a:ext cx="643125" cy="383054"/>
          </a:xfrm>
          <a:prstGeom prst="rect">
            <a:avLst/>
          </a:prstGeom>
          <a:noFill/>
        </p:spPr>
        <p:txBody>
          <a:bodyPr wrap="none" rtlCol="0">
            <a:spAutoFit/>
          </a:bodyPr>
          <a:lstStyle/>
          <a:p>
            <a:r>
              <a:rPr lang="en-US"/>
              <a:t>(1,n)</a:t>
            </a:r>
          </a:p>
        </p:txBody>
      </p:sp>
      <p:sp>
        <p:nvSpPr>
          <p:cNvPr id="27" name="TextBox 26"/>
          <p:cNvSpPr txBox="1"/>
          <p:nvPr/>
        </p:nvSpPr>
        <p:spPr>
          <a:xfrm>
            <a:off x="10842652" y="4720196"/>
            <a:ext cx="639919" cy="383054"/>
          </a:xfrm>
          <a:prstGeom prst="rect">
            <a:avLst/>
          </a:prstGeom>
          <a:noFill/>
        </p:spPr>
        <p:txBody>
          <a:bodyPr wrap="none" rtlCol="0">
            <a:spAutoFit/>
          </a:bodyPr>
          <a:lstStyle/>
          <a:p>
            <a:r>
              <a:rPr lang="en-US"/>
              <a:t>(1,1)</a:t>
            </a:r>
          </a:p>
        </p:txBody>
      </p:sp>
      <p:sp>
        <p:nvSpPr>
          <p:cNvPr id="5" name="Rectangular Callout 4"/>
          <p:cNvSpPr/>
          <p:nvPr/>
        </p:nvSpPr>
        <p:spPr>
          <a:xfrm>
            <a:off x="5154645" y="5184769"/>
            <a:ext cx="4269574" cy="1185765"/>
          </a:xfrm>
          <a:prstGeom prst="wedgeRectCallout">
            <a:avLst>
              <a:gd name="adj1" fmla="val -70357"/>
              <a:gd name="adj2" fmla="val -80302"/>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Khi đó, </a:t>
            </a:r>
            <a:r>
              <a:rPr lang="en-US">
                <a:solidFill>
                  <a:srgbClr val="C00000"/>
                </a:solidFill>
              </a:rPr>
              <a:t>khóa của thực thể yếu </a:t>
            </a:r>
            <a:r>
              <a:rPr lang="en-US"/>
              <a:t>sẽ gồm </a:t>
            </a:r>
            <a:r>
              <a:rPr lang="en-US">
                <a:solidFill>
                  <a:srgbClr val="C00000"/>
                </a:solidFill>
              </a:rPr>
              <a:t>khóa riêng phần(MACV</a:t>
            </a:r>
            <a:r>
              <a:rPr lang="en-US"/>
              <a:t>) và </a:t>
            </a:r>
            <a:r>
              <a:rPr lang="en-US">
                <a:solidFill>
                  <a:srgbClr val="C00000"/>
                </a:solidFill>
              </a:rPr>
              <a:t>khóa</a:t>
            </a:r>
            <a:r>
              <a:rPr lang="en-US"/>
              <a:t> của thực thể mạnh mà nó phụ thuộc (</a:t>
            </a:r>
            <a:r>
              <a:rPr lang="en-US" b="1">
                <a:solidFill>
                  <a:srgbClr val="C00000"/>
                </a:solidFill>
              </a:rPr>
              <a:t>MADT</a:t>
            </a:r>
            <a:r>
              <a:rPr lang="en-US"/>
              <a:t>)</a:t>
            </a:r>
          </a:p>
        </p:txBody>
      </p:sp>
      <p:sp>
        <p:nvSpPr>
          <p:cNvPr id="7" name="TextBox 6"/>
          <p:cNvSpPr txBox="1"/>
          <p:nvPr/>
        </p:nvSpPr>
        <p:spPr>
          <a:xfrm>
            <a:off x="5757887" y="456801"/>
            <a:ext cx="4269658" cy="964495"/>
          </a:xfrm>
          <a:prstGeom prst="rect">
            <a:avLst/>
          </a:prstGeom>
          <a:solidFill>
            <a:schemeClr val="accent4">
              <a:lumMod val="20000"/>
              <a:lumOff val="80000"/>
            </a:schemeClr>
          </a:solidFill>
        </p:spPr>
        <p:txBody>
          <a:bodyPr wrap="square" rtlCol="0">
            <a:spAutoFit/>
          </a:bodyPr>
          <a:lstStyle/>
          <a:p>
            <a:r>
              <a:rPr lang="en-US">
                <a:solidFill>
                  <a:srgbClr val="C00000"/>
                </a:solidFill>
              </a:rPr>
              <a:t>Khi một thực thể tham gia toàn phần vào mối quan hệ (1-n) ta có thể xác định thực thể đó là thực thể yếu</a:t>
            </a:r>
          </a:p>
        </p:txBody>
      </p:sp>
    </p:spTree>
    <p:extLst>
      <p:ext uri="{BB962C8B-B14F-4D97-AF65-F5344CB8AC3E}">
        <p14:creationId xmlns:p14="http://schemas.microsoft.com/office/powerpoint/2010/main" val="17996833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1" y="1500473"/>
            <a:ext cx="8337851" cy="903370"/>
          </a:xfrm>
        </p:spPr>
        <p:txBody>
          <a:bodyPr>
            <a:normAutofit/>
          </a:bodyPr>
          <a:lstStyle/>
          <a:p>
            <a:pPr marL="0" indent="0">
              <a:buNone/>
            </a:pPr>
            <a:r>
              <a:rPr lang="en-US" b="1" u="sng"/>
              <a:t>Bước 7</a:t>
            </a:r>
            <a:r>
              <a:rPr lang="en-US"/>
              <a:t>: Chuyển quan hệ n-n</a:t>
            </a:r>
          </a:p>
          <a:p>
            <a:pPr marL="0" indent="0">
              <a:buNone/>
            </a:pPr>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136</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7" name="Rectangle 6"/>
          <p:cNvSpPr/>
          <p:nvPr/>
        </p:nvSpPr>
        <p:spPr>
          <a:xfrm>
            <a:off x="9591202" y="5591904"/>
            <a:ext cx="1775013" cy="591670"/>
          </a:xfrm>
          <a:prstGeom prst="rect">
            <a:avLst/>
          </a:prstGeom>
          <a:ln w="82550"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137214" y="4700163"/>
            <a:ext cx="643125" cy="383054"/>
          </a:xfrm>
          <a:prstGeom prst="rect">
            <a:avLst/>
          </a:prstGeom>
          <a:noFill/>
        </p:spPr>
        <p:txBody>
          <a:bodyPr wrap="none" rtlCol="0">
            <a:spAutoFit/>
          </a:bodyPr>
          <a:lstStyle/>
          <a:p>
            <a:r>
              <a:rPr lang="en-US"/>
              <a:t>(0,n)</a:t>
            </a:r>
          </a:p>
        </p:txBody>
      </p:sp>
      <p:sp>
        <p:nvSpPr>
          <p:cNvPr id="123" name="TextBox 122"/>
          <p:cNvSpPr txBox="1"/>
          <p:nvPr/>
        </p:nvSpPr>
        <p:spPr>
          <a:xfrm>
            <a:off x="8416479" y="5297214"/>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40430983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3"/>
            <a:ext cx="10035411" cy="4952282"/>
          </a:xfrm>
        </p:spPr>
        <p:txBody>
          <a:bodyPr/>
          <a:lstStyle/>
          <a:p>
            <a:pPr marL="0" indent="0">
              <a:buNone/>
            </a:pPr>
            <a:r>
              <a:rPr lang="en-US" b="1" u="sng"/>
              <a:t>Bước 7</a:t>
            </a:r>
            <a:r>
              <a:rPr lang="en-US"/>
              <a:t>: Chuyển quan hệ n-n</a:t>
            </a:r>
          </a:p>
          <a:p>
            <a:pPr marL="0" indent="0">
              <a:buNone/>
            </a:pPr>
            <a:r>
              <a:rPr lang="en-US" sz="2000"/>
              <a:t>GIAOVIEN(</a:t>
            </a:r>
            <a:r>
              <a:rPr lang="en-US" sz="2000" b="1" u="sng"/>
              <a:t>MAGV</a:t>
            </a:r>
            <a:r>
              <a:rPr lang="en-US" sz="2000"/>
              <a:t>,HOTEN,LUONG,PHAI,NGAYSINH,SONHA, DUONG,QUAN,THANHPHO)</a:t>
            </a:r>
          </a:p>
          <a:p>
            <a:pPr marL="0" indent="0">
              <a:buNone/>
            </a:pPr>
            <a:r>
              <a:rPr lang="en-US" sz="2000"/>
              <a:t>BOMON(</a:t>
            </a:r>
            <a:r>
              <a:rPr lang="en-US" sz="2000" b="1" u="sng"/>
              <a:t>MABM</a:t>
            </a:r>
            <a:r>
              <a:rPr lang="en-US" sz="2000"/>
              <a:t>,TENBM,PHONG,DIENTHOAI,MAGV,NGAYNC,MAKHOA)</a:t>
            </a:r>
          </a:p>
          <a:p>
            <a:pPr marL="0" indent="0">
              <a:buNone/>
            </a:pPr>
            <a:r>
              <a:rPr lang="en-US" sz="2000"/>
              <a:t>KHOA(</a:t>
            </a:r>
            <a:r>
              <a:rPr lang="en-US" sz="2000" b="1" u="sng"/>
              <a:t>MAKHOA</a:t>
            </a:r>
            <a:r>
              <a:rPr lang="en-US" sz="2000"/>
              <a:t>,TENKHOA,NAMTL,PHONG,DIENTHOAI, MAGV, NGAYNC)</a:t>
            </a:r>
          </a:p>
          <a:p>
            <a:pPr marL="0" indent="0">
              <a:buNone/>
            </a:pPr>
            <a:r>
              <a:rPr lang="en-US" sz="2000"/>
              <a:t>CHUDE(</a:t>
            </a:r>
            <a:r>
              <a:rPr lang="en-US" sz="2000" b="1" u="sng"/>
              <a:t>MACD</a:t>
            </a:r>
            <a:r>
              <a:rPr lang="en-US" sz="2000"/>
              <a:t>,TENCD)</a:t>
            </a:r>
          </a:p>
          <a:p>
            <a:pPr marL="0" indent="0">
              <a:buNone/>
            </a:pPr>
            <a:r>
              <a:rPr lang="en-US" sz="2000"/>
              <a:t>DETAI(</a:t>
            </a:r>
            <a:r>
              <a:rPr lang="en-US" sz="2000" b="1" u="sng"/>
              <a:t>MADT</a:t>
            </a:r>
            <a:r>
              <a:rPr lang="en-US" sz="2000"/>
              <a:t>,TENDT,KINHPHI,CAPQL,NGAYBD,NGAYKT,MACD,MAGV)</a:t>
            </a:r>
          </a:p>
          <a:p>
            <a:pPr marL="0" indent="0">
              <a:buNone/>
            </a:pPr>
            <a:r>
              <a:rPr lang="en-US" sz="2000"/>
              <a:t>CONGVIEC(</a:t>
            </a:r>
            <a:r>
              <a:rPr lang="en-US" sz="2000" b="1" u="sng"/>
              <a:t>MACV</a:t>
            </a:r>
            <a:r>
              <a:rPr lang="en-US" sz="2000" u="sng"/>
              <a:t>,</a:t>
            </a:r>
            <a:r>
              <a:rPr lang="en-US" sz="2000" b="1" u="sng"/>
              <a:t>MADT</a:t>
            </a:r>
            <a:r>
              <a:rPr lang="en-US" sz="2000" b="1"/>
              <a:t>,</a:t>
            </a:r>
            <a:r>
              <a:rPr lang="en-US" sz="2000"/>
              <a:t>TENCV,NGAYBD,NGAYKT)</a:t>
            </a:r>
          </a:p>
          <a:p>
            <a:pPr marL="0" indent="0">
              <a:buNone/>
            </a:pPr>
            <a:r>
              <a:rPr lang="en-US" sz="2000"/>
              <a:t>GVDT(</a:t>
            </a:r>
            <a:r>
              <a:rPr lang="en-US" sz="2000" b="1" u="sng"/>
              <a:t>MAGV,DIENTHOAI</a:t>
            </a:r>
            <a:r>
              <a:rPr lang="en-US" sz="2000"/>
              <a:t>)</a:t>
            </a:r>
          </a:p>
          <a:p>
            <a:pPr marL="0" indent="0">
              <a:buNone/>
            </a:pPr>
            <a:r>
              <a:rPr lang="en-US" sz="2000"/>
              <a:t>THAMGIADT(</a:t>
            </a:r>
            <a:r>
              <a:rPr lang="en-US" sz="2000" b="1" u="sng"/>
              <a:t>MAGV, MACV</a:t>
            </a:r>
            <a:r>
              <a:rPr lang="en-US" sz="2000" u="sng"/>
              <a:t>,</a:t>
            </a:r>
            <a:r>
              <a:rPr lang="en-US" sz="2000" b="1" u="sng"/>
              <a:t>MADT</a:t>
            </a:r>
            <a:r>
              <a:rPr lang="en-US" sz="2000"/>
              <a:t>,PHUCAP,KETQUA)</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137</a:t>
            </a:fld>
            <a:endParaRPr lang="en-US"/>
          </a:p>
        </p:txBody>
      </p:sp>
      <p:sp>
        <p:nvSpPr>
          <p:cNvPr id="14" name="Rectangle 13"/>
          <p:cNvSpPr/>
          <p:nvPr/>
        </p:nvSpPr>
        <p:spPr>
          <a:xfrm>
            <a:off x="10596582" y="1204638"/>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15" name="Rectangle 14"/>
          <p:cNvSpPr/>
          <p:nvPr/>
        </p:nvSpPr>
        <p:spPr>
          <a:xfrm>
            <a:off x="10428494" y="5476701"/>
            <a:ext cx="1775013" cy="591670"/>
          </a:xfrm>
          <a:prstGeom prst="rect">
            <a:avLst/>
          </a:prstGeom>
          <a:ln w="82550"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16" name="Diamond 15"/>
          <p:cNvSpPr/>
          <p:nvPr/>
        </p:nvSpPr>
        <p:spPr>
          <a:xfrm>
            <a:off x="10608489" y="3060958"/>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17" name="Straight Connector 16"/>
          <p:cNvCxnSpPr>
            <a:stCxn id="14" idx="2"/>
            <a:endCxn id="16" idx="0"/>
          </p:cNvCxnSpPr>
          <p:nvPr/>
        </p:nvCxnSpPr>
        <p:spPr>
          <a:xfrm>
            <a:off x="11316000" y="1796308"/>
            <a:ext cx="5953" cy="126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2"/>
            <a:endCxn id="15" idx="0"/>
          </p:cNvCxnSpPr>
          <p:nvPr/>
        </p:nvCxnSpPr>
        <p:spPr>
          <a:xfrm flipH="1">
            <a:off x="11316001" y="3918219"/>
            <a:ext cx="5952" cy="155848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1458233" y="2169780"/>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20" name="Oval 19"/>
          <p:cNvSpPr/>
          <p:nvPr/>
        </p:nvSpPr>
        <p:spPr>
          <a:xfrm>
            <a:off x="11526855" y="3956574"/>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21" name="Straight Connector 20"/>
          <p:cNvCxnSpPr>
            <a:stCxn id="19" idx="5"/>
            <a:endCxn id="16" idx="3"/>
          </p:cNvCxnSpPr>
          <p:nvPr/>
        </p:nvCxnSpPr>
        <p:spPr>
          <a:xfrm flipH="1">
            <a:off x="12035417" y="2620128"/>
            <a:ext cx="408130" cy="86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7"/>
            <a:endCxn id="16" idx="3"/>
          </p:cNvCxnSpPr>
          <p:nvPr/>
        </p:nvCxnSpPr>
        <p:spPr>
          <a:xfrm flipH="1" flipV="1">
            <a:off x="12035417" y="3489589"/>
            <a:ext cx="476752" cy="54425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608489" y="1970786"/>
            <a:ext cx="643125" cy="383054"/>
          </a:xfrm>
          <a:prstGeom prst="rect">
            <a:avLst/>
          </a:prstGeom>
          <a:noFill/>
        </p:spPr>
        <p:txBody>
          <a:bodyPr wrap="none" rtlCol="0">
            <a:spAutoFit/>
          </a:bodyPr>
          <a:lstStyle/>
          <a:p>
            <a:r>
              <a:rPr lang="en-US"/>
              <a:t>(0,n)</a:t>
            </a:r>
          </a:p>
        </p:txBody>
      </p:sp>
      <p:sp>
        <p:nvSpPr>
          <p:cNvPr id="24" name="TextBox 23"/>
          <p:cNvSpPr txBox="1"/>
          <p:nvPr/>
        </p:nvSpPr>
        <p:spPr>
          <a:xfrm>
            <a:off x="10672874" y="4910162"/>
            <a:ext cx="643125" cy="383054"/>
          </a:xfrm>
          <a:prstGeom prst="rect">
            <a:avLst/>
          </a:prstGeom>
          <a:noFill/>
        </p:spPr>
        <p:txBody>
          <a:bodyPr wrap="none" rtlCol="0">
            <a:spAutoFit/>
          </a:bodyPr>
          <a:lstStyle/>
          <a:p>
            <a:r>
              <a:rPr lang="en-US"/>
              <a:t>(0,n)</a:t>
            </a:r>
          </a:p>
        </p:txBody>
      </p:sp>
    </p:spTree>
    <p:extLst>
      <p:ext uri="{BB962C8B-B14F-4D97-AF65-F5344CB8AC3E}">
        <p14:creationId xmlns:p14="http://schemas.microsoft.com/office/powerpoint/2010/main" val="5476660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2.7. Ví dụ chuyển đổi sang CSDL quan hệ</a:t>
            </a:r>
            <a:endParaRPr lang="en-US"/>
          </a:p>
        </p:txBody>
      </p:sp>
      <p:sp>
        <p:nvSpPr>
          <p:cNvPr id="3" name="Content Placeholder 2"/>
          <p:cNvSpPr>
            <a:spLocks noGrp="1"/>
          </p:cNvSpPr>
          <p:nvPr>
            <p:ph idx="1"/>
          </p:nvPr>
        </p:nvSpPr>
        <p:spPr>
          <a:xfrm>
            <a:off x="879890" y="1500472"/>
            <a:ext cx="11038642" cy="5315544"/>
          </a:xfrm>
        </p:spPr>
        <p:txBody>
          <a:bodyPr/>
          <a:lstStyle/>
          <a:p>
            <a:pPr marL="0" indent="0">
              <a:buNone/>
            </a:pPr>
            <a:r>
              <a:rPr lang="en-US" b="1" i="1" u="sng">
                <a:solidFill>
                  <a:srgbClr val="C00000"/>
                </a:solidFill>
              </a:rPr>
              <a:t>Kết quả:</a:t>
            </a:r>
            <a:endParaRPr lang="en-US" i="1">
              <a:solidFill>
                <a:srgbClr val="C00000"/>
              </a:solidFill>
            </a:endParaRPr>
          </a:p>
          <a:p>
            <a:pPr marL="0" indent="0">
              <a:buNone/>
            </a:pPr>
            <a:r>
              <a:rPr lang="en-US"/>
              <a:t>GIAOVIEN(</a:t>
            </a:r>
            <a:r>
              <a:rPr lang="en-US" b="1" u="sng"/>
              <a:t>MAGV</a:t>
            </a:r>
            <a:r>
              <a:rPr lang="en-US"/>
              <a:t>,HOTEN,LUONG,PHAI,NGAYSINH,SONHA, DUONG,QUAN,THANHPHO)</a:t>
            </a:r>
          </a:p>
          <a:p>
            <a:pPr marL="0" indent="0">
              <a:buNone/>
            </a:pPr>
            <a:r>
              <a:rPr lang="en-US"/>
              <a:t>BOMON(</a:t>
            </a:r>
            <a:r>
              <a:rPr lang="en-US" b="1" u="sng"/>
              <a:t>MABM</a:t>
            </a:r>
            <a:r>
              <a:rPr lang="en-US"/>
              <a:t>,TENBM,PHONG,DIENTHOAI,MAGV,NGAYNC,MAKHOA)</a:t>
            </a:r>
          </a:p>
          <a:p>
            <a:pPr marL="0" indent="0">
              <a:buNone/>
            </a:pPr>
            <a:r>
              <a:rPr lang="en-US"/>
              <a:t>KHOA(</a:t>
            </a:r>
            <a:r>
              <a:rPr lang="en-US" b="1" u="sng"/>
              <a:t>MAKHOA</a:t>
            </a:r>
            <a:r>
              <a:rPr lang="en-US"/>
              <a:t>,TENKHOA,NAMTL,PHONG,DIENTHOAI, MAGV, NGAYNC)</a:t>
            </a:r>
          </a:p>
          <a:p>
            <a:pPr marL="0" indent="0">
              <a:buNone/>
            </a:pPr>
            <a:r>
              <a:rPr lang="en-US"/>
              <a:t>CHUDE(</a:t>
            </a:r>
            <a:r>
              <a:rPr lang="en-US" b="1" u="sng"/>
              <a:t>MACD</a:t>
            </a:r>
            <a:r>
              <a:rPr lang="en-US"/>
              <a:t>,TENCD)</a:t>
            </a:r>
          </a:p>
          <a:p>
            <a:pPr marL="0" indent="0">
              <a:buNone/>
            </a:pPr>
            <a:r>
              <a:rPr lang="en-US"/>
              <a:t>DETAI(</a:t>
            </a:r>
            <a:r>
              <a:rPr lang="en-US" b="1" u="sng"/>
              <a:t>MADT</a:t>
            </a:r>
            <a:r>
              <a:rPr lang="en-US"/>
              <a:t>,TENDT,KINHPHI,CAPQL,NGAYBD,NGAYKT,MACD,MAGV)</a:t>
            </a:r>
          </a:p>
          <a:p>
            <a:pPr marL="0" indent="0">
              <a:buNone/>
            </a:pPr>
            <a:r>
              <a:rPr lang="en-US"/>
              <a:t>CONGVIEC(</a:t>
            </a:r>
            <a:r>
              <a:rPr lang="en-US" b="1" u="sng"/>
              <a:t>MACV</a:t>
            </a:r>
            <a:r>
              <a:rPr lang="en-US" u="sng"/>
              <a:t>,</a:t>
            </a:r>
            <a:r>
              <a:rPr lang="en-US" b="1" u="sng"/>
              <a:t>MADT</a:t>
            </a:r>
            <a:r>
              <a:rPr lang="en-US" b="1"/>
              <a:t>,</a:t>
            </a:r>
            <a:r>
              <a:rPr lang="en-US"/>
              <a:t>TENCV,NGAYBD,NGAYKT)</a:t>
            </a:r>
          </a:p>
          <a:p>
            <a:pPr marL="0" indent="0">
              <a:buNone/>
            </a:pPr>
            <a:r>
              <a:rPr lang="en-US"/>
              <a:t>GVDT(</a:t>
            </a:r>
            <a:r>
              <a:rPr lang="en-US" b="1" u="sng"/>
              <a:t>MAGV,DIENTHOAI</a:t>
            </a:r>
            <a:r>
              <a:rPr lang="en-US"/>
              <a:t>)</a:t>
            </a:r>
          </a:p>
          <a:p>
            <a:pPr marL="0" indent="0">
              <a:buNone/>
            </a:pPr>
            <a:r>
              <a:rPr lang="en-US"/>
              <a:t>THAMGIADT(</a:t>
            </a:r>
            <a:r>
              <a:rPr lang="en-US" b="1" u="sng"/>
              <a:t>MAGV, MACV</a:t>
            </a:r>
            <a:r>
              <a:rPr lang="en-US" u="sng"/>
              <a:t>,</a:t>
            </a:r>
            <a:r>
              <a:rPr lang="en-US" b="1" u="sng"/>
              <a:t>MADT</a:t>
            </a:r>
            <a:r>
              <a:rPr lang="en-US"/>
              <a:t>,PHUCAP,KETQUA)</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138</a:t>
            </a:fld>
            <a:endParaRPr lang="en-US"/>
          </a:p>
        </p:txBody>
      </p:sp>
    </p:spTree>
    <p:extLst>
      <p:ext uri="{BB962C8B-B14F-4D97-AF65-F5344CB8AC3E}">
        <p14:creationId xmlns:p14="http://schemas.microsoft.com/office/powerpoint/2010/main" val="34784745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Bài tập</a:t>
            </a:r>
          </a:p>
        </p:txBody>
      </p:sp>
      <p:sp>
        <p:nvSpPr>
          <p:cNvPr id="3" name="Content Placeholder 2"/>
          <p:cNvSpPr>
            <a:spLocks noGrp="1"/>
          </p:cNvSpPr>
          <p:nvPr>
            <p:ph idx="1"/>
          </p:nvPr>
        </p:nvSpPr>
        <p:spPr>
          <a:xfrm>
            <a:off x="409048" y="1421296"/>
            <a:ext cx="12152504" cy="4568105"/>
          </a:xfrm>
        </p:spPr>
        <p:txBody>
          <a:bodyPr>
            <a:noAutofit/>
          </a:bodyPr>
          <a:lstStyle/>
          <a:p>
            <a:pPr algn="just"/>
            <a:r>
              <a:rPr sz="2519" dirty="0">
                <a:sym typeface="+mn-ea"/>
              </a:rPr>
              <a:t>Một cửa hàng mua bán nước giải khát (NGK) cần tin học hóa việc mua bán nước giải khát </a:t>
            </a:r>
            <a:r>
              <a:rPr sz="2519">
                <a:sym typeface="+mn-ea"/>
              </a:rPr>
              <a:t>của cửa</a:t>
            </a:r>
            <a:r>
              <a:rPr lang="en-US" sz="2519">
                <a:sym typeface="+mn-ea"/>
              </a:rPr>
              <a:t> </a:t>
            </a:r>
            <a:r>
              <a:rPr sz="2519">
                <a:sym typeface="+mn-ea"/>
              </a:rPr>
              <a:t>hàng.</a:t>
            </a:r>
            <a:r>
              <a:rPr lang="en-US" sz="2519">
                <a:sym typeface="+mn-ea"/>
              </a:rPr>
              <a:t> Họ đã tìm đến công ty tin học ABC để thuê công ty ABC thực hiện điều đó.</a:t>
            </a:r>
          </a:p>
          <a:p>
            <a:pPr algn="just"/>
            <a:r>
              <a:rPr lang="en-US" sz="2519">
                <a:sym typeface="+mn-ea"/>
              </a:rPr>
              <a:t>Để thu thập thông tin cho việc tin học hóa, một buổi phỏng vấn đã được tổ chức.</a:t>
            </a:r>
          </a:p>
          <a:p>
            <a:pPr algn="just"/>
            <a:r>
              <a:rPr lang="en-US" sz="2519">
                <a:sym typeface="+mn-ea"/>
              </a:rPr>
              <a:t>Sau buổi phỏng vấn, nhân viên phân tích mang về những kết quả như sau.</a:t>
            </a:r>
          </a:p>
          <a:p>
            <a:pPr marL="0" indent="0" algn="just">
              <a:buNone/>
            </a:pPr>
            <a:r>
              <a:rPr lang="en-US" sz="2519" b="1" i="1" u="sng">
                <a:solidFill>
                  <a:srgbClr val="C00000"/>
                </a:solidFill>
                <a:sym typeface="+mn-ea"/>
              </a:rPr>
              <a:t>Yêu cầu</a:t>
            </a:r>
            <a:r>
              <a:rPr lang="en-US" sz="2519">
                <a:sym typeface="+mn-ea"/>
              </a:rPr>
              <a:t>: Hãy vận dụng kiến thức và các quy tắc trong thiết kế để vẽ lượt đồ ERD và chuyển đổi ERD thành lượt đồ CSDL.</a:t>
            </a:r>
            <a:endParaRPr lang="en-US" sz="2519" i="1">
              <a:sym typeface="+mn-ea"/>
            </a:endParaRPr>
          </a:p>
          <a:p>
            <a:pPr algn="just"/>
            <a:endParaRPr lang="en-US" sz="2519" i="1">
              <a:sym typeface="+mn-ea"/>
            </a:endParaRPr>
          </a:p>
          <a:p>
            <a:pPr marL="0" indent="0" algn="just">
              <a:buNone/>
            </a:pPr>
            <a:endParaRPr sz="2519" i="1" dirty="0">
              <a:sym typeface="+mn-ea"/>
            </a:endParaRPr>
          </a:p>
        </p:txBody>
      </p:sp>
      <p:sp>
        <p:nvSpPr>
          <p:cNvPr id="4" name="Slide Number Placeholder 3"/>
          <p:cNvSpPr>
            <a:spLocks noGrp="1"/>
          </p:cNvSpPr>
          <p:nvPr>
            <p:ph type="sldNum" sz="quarter" idx="12"/>
          </p:nvPr>
        </p:nvSpPr>
        <p:spPr/>
        <p:txBody>
          <a:bodyPr/>
          <a:lstStyle/>
          <a:p>
            <a:fld id="{0A7CC7BD-D786-45F0-A175-DDFBE90582F5}" type="slidenum">
              <a:rPr lang="en-US" smtClean="0"/>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2.1.2. Thực thể</a:t>
            </a:r>
          </a:p>
        </p:txBody>
      </p:sp>
      <p:sp>
        <p:nvSpPr>
          <p:cNvPr id="3" name="Content Placeholder 2"/>
          <p:cNvSpPr>
            <a:spLocks noGrp="1"/>
          </p:cNvSpPr>
          <p:nvPr>
            <p:ph idx="1"/>
          </p:nvPr>
        </p:nvSpPr>
        <p:spPr/>
        <p:txBody>
          <a:bodyPr/>
          <a:lstStyle/>
          <a:p>
            <a:r>
              <a:rPr lang="en-US" altLang="en-US"/>
              <a:t>Một </a:t>
            </a:r>
            <a:r>
              <a:rPr lang="en-US" altLang="en-US" b="1" u="sng">
                <a:solidFill>
                  <a:srgbClr val="C00000"/>
                </a:solidFill>
              </a:rPr>
              <a:t>thực thể</a:t>
            </a:r>
            <a:r>
              <a:rPr lang="en-US" altLang="en-US" b="1">
                <a:solidFill>
                  <a:srgbClr val="C00000"/>
                </a:solidFill>
              </a:rPr>
              <a:t> </a:t>
            </a:r>
            <a:r>
              <a:rPr lang="en-US" altLang="en-US"/>
              <a:t>là một </a:t>
            </a:r>
            <a:r>
              <a:rPr lang="en-US" altLang="en-US" b="1">
                <a:solidFill>
                  <a:srgbClr val="C00000"/>
                </a:solidFill>
              </a:rPr>
              <a:t>đối tượng </a:t>
            </a:r>
            <a:r>
              <a:rPr lang="en-US" altLang="en-US"/>
              <a:t>của </a:t>
            </a:r>
            <a:r>
              <a:rPr lang="en-US" altLang="en-US" b="1">
                <a:solidFill>
                  <a:srgbClr val="C00000"/>
                </a:solidFill>
              </a:rPr>
              <a:t>thế giới thực</a:t>
            </a:r>
          </a:p>
          <a:p>
            <a:r>
              <a:rPr lang="en-US" altLang="en-US"/>
              <a:t>Tập hợp các thực thể có </a:t>
            </a:r>
            <a:r>
              <a:rPr lang="en-US" altLang="en-US" b="1" i="1">
                <a:solidFill>
                  <a:srgbClr val="C00000"/>
                </a:solidFill>
              </a:rPr>
              <a:t>tính chất giống </a:t>
            </a:r>
            <a:r>
              <a:rPr lang="en-US" altLang="en-US"/>
              <a:t>nhau tạo thành 1 </a:t>
            </a:r>
            <a:r>
              <a:rPr lang="en-US" altLang="en-US" b="1" i="1" u="sng">
                <a:solidFill>
                  <a:srgbClr val="C00000"/>
                </a:solidFill>
              </a:rPr>
              <a:t>tập thực thể</a:t>
            </a:r>
          </a:p>
          <a:p>
            <a:r>
              <a:rPr lang="en-US" b="1" i="1"/>
              <a:t>Ký hiệu </a:t>
            </a:r>
            <a:r>
              <a:rPr lang="en-US"/>
              <a:t>: </a:t>
            </a:r>
            <a:r>
              <a:rPr lang="en-US" b="1">
                <a:solidFill>
                  <a:srgbClr val="C00000"/>
                </a:solidFill>
              </a:rPr>
              <a:t>Hình chữ nhật</a:t>
            </a:r>
            <a:r>
              <a:rPr lang="en-US"/>
              <a:t>, bên trong có đặt </a:t>
            </a:r>
            <a:r>
              <a:rPr lang="en-US" b="1" i="1">
                <a:solidFill>
                  <a:srgbClr val="C00000"/>
                </a:solidFill>
              </a:rPr>
              <a:t>tên</a:t>
            </a:r>
            <a:r>
              <a:rPr lang="en-US"/>
              <a:t> của tập thực thể.</a:t>
            </a:r>
          </a:p>
          <a:p>
            <a:pPr lvl="1"/>
            <a:r>
              <a:rPr lang="en-US"/>
              <a:t>Tên của tập thực thể là </a:t>
            </a:r>
            <a:r>
              <a:rPr lang="en-US" i="1">
                <a:solidFill>
                  <a:srgbClr val="C00000"/>
                </a:solidFill>
              </a:rPr>
              <a:t>danh từ </a:t>
            </a:r>
            <a:r>
              <a:rPr lang="en-US"/>
              <a:t>hoặc </a:t>
            </a:r>
            <a:r>
              <a:rPr lang="en-US">
                <a:solidFill>
                  <a:srgbClr val="C00000"/>
                </a:solidFill>
              </a:rPr>
              <a:t>cụm danh từ</a:t>
            </a:r>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14</a:t>
            </a:fld>
            <a:endParaRPr lang="en-US"/>
          </a:p>
        </p:txBody>
      </p:sp>
      <p:sp>
        <p:nvSpPr>
          <p:cNvPr id="5" name="Rectangle 4"/>
          <p:cNvSpPr/>
          <p:nvPr/>
        </p:nvSpPr>
        <p:spPr>
          <a:xfrm>
            <a:off x="879891" y="3474573"/>
            <a:ext cx="6397625" cy="2534284"/>
          </a:xfrm>
          <a:prstGeom prst="rect">
            <a:avLst/>
          </a:prstGeom>
          <a:solidFill>
            <a:schemeClr val="accent4">
              <a:lumMod val="20000"/>
              <a:lumOff val="80000"/>
            </a:schemeClr>
          </a:solidFill>
        </p:spPr>
        <p:txBody>
          <a:bodyPr>
            <a:spAutoFit/>
          </a:bodyPr>
          <a:lstStyle/>
          <a:p>
            <a:pPr lvl="1">
              <a:defRPr/>
            </a:pPr>
            <a:r>
              <a:rPr lang="en-US" b="1">
                <a:solidFill>
                  <a:srgbClr val="C00000"/>
                </a:solidFill>
              </a:rPr>
              <a:t>Trực quan</a:t>
            </a:r>
            <a:endParaRPr lang="en-US">
              <a:solidFill>
                <a:srgbClr val="C00000"/>
              </a:solidFill>
            </a:endParaRPr>
          </a:p>
          <a:p>
            <a:pPr lvl="2">
              <a:spcAft>
                <a:spcPct val="10000"/>
              </a:spcAft>
              <a:defRPr/>
            </a:pPr>
            <a:r>
              <a:rPr lang="en-US" b="1"/>
              <a:t>Con người</a:t>
            </a:r>
            <a:r>
              <a:rPr lang="en-US"/>
              <a:t>: nhân viên, sinh viên, khách hàng…</a:t>
            </a:r>
          </a:p>
          <a:p>
            <a:pPr lvl="2">
              <a:spcAft>
                <a:spcPct val="10000"/>
              </a:spcAft>
              <a:defRPr/>
            </a:pPr>
            <a:r>
              <a:rPr lang="en-US" b="1"/>
              <a:t>Nơi chốn</a:t>
            </a:r>
            <a:r>
              <a:rPr lang="en-US"/>
              <a:t>: phòng học, chi nhánh, văn phòng…</a:t>
            </a:r>
          </a:p>
          <a:p>
            <a:pPr lvl="2">
              <a:spcAft>
                <a:spcPct val="10000"/>
              </a:spcAft>
              <a:defRPr/>
            </a:pPr>
            <a:r>
              <a:rPr lang="en-US" b="1"/>
              <a:t>Đối tượng</a:t>
            </a:r>
            <a:r>
              <a:rPr lang="en-US"/>
              <a:t>: sách, máy móc, sản phẩm, xe…</a:t>
            </a:r>
          </a:p>
          <a:p>
            <a:pPr lvl="2">
              <a:spcAft>
                <a:spcPct val="10000"/>
              </a:spcAft>
              <a:defRPr/>
            </a:pPr>
            <a:r>
              <a:rPr lang="en-US" b="1"/>
              <a:t>Sự kiện</a:t>
            </a:r>
            <a:r>
              <a:rPr lang="en-US"/>
              <a:t>: đăng ký, bán hàng, đặt trước, yêu cầu…</a:t>
            </a:r>
          </a:p>
          <a:p>
            <a:pPr lvl="2">
              <a:defRPr/>
            </a:pPr>
            <a:endParaRPr lang="en-US"/>
          </a:p>
          <a:p>
            <a:pPr lvl="1">
              <a:defRPr/>
            </a:pPr>
            <a:r>
              <a:rPr lang="en-US" b="1">
                <a:solidFill>
                  <a:srgbClr val="C00000"/>
                </a:solidFill>
              </a:rPr>
              <a:t>Không trực quan</a:t>
            </a:r>
          </a:p>
          <a:p>
            <a:pPr lvl="2">
              <a:spcAft>
                <a:spcPct val="10000"/>
              </a:spcAft>
              <a:defRPr/>
            </a:pPr>
            <a:r>
              <a:rPr lang="en-US"/>
              <a:t>Tài khoản, thời gian, khóa học, khả năng, nguồn vốn…</a:t>
            </a:r>
          </a:p>
        </p:txBody>
      </p:sp>
      <p:pic>
        <p:nvPicPr>
          <p:cNvPr id="6" name="Content Placeholder 2" descr="connguoi"/>
          <p:cNvPicPr>
            <a:picLocks noChangeAspect="1"/>
          </p:cNvPicPr>
          <p:nvPr/>
        </p:nvPicPr>
        <p:blipFill>
          <a:blip r:embed="rId2"/>
          <a:stretch>
            <a:fillRect/>
          </a:stretch>
        </p:blipFill>
        <p:spPr>
          <a:xfrm>
            <a:off x="7572522" y="3434327"/>
            <a:ext cx="2232660" cy="1717352"/>
          </a:xfrm>
          <a:prstGeom prst="rect">
            <a:avLst/>
          </a:prstGeom>
        </p:spPr>
      </p:pic>
      <p:pic>
        <p:nvPicPr>
          <p:cNvPr id="7" name="Picture 6" descr="xe"/>
          <p:cNvPicPr>
            <a:picLocks noChangeAspect="1"/>
          </p:cNvPicPr>
          <p:nvPr/>
        </p:nvPicPr>
        <p:blipFill>
          <a:blip r:embed="rId3"/>
          <a:stretch>
            <a:fillRect/>
          </a:stretch>
        </p:blipFill>
        <p:spPr>
          <a:xfrm>
            <a:off x="7519461" y="5127989"/>
            <a:ext cx="2285721" cy="1621944"/>
          </a:xfrm>
          <a:prstGeom prst="rect">
            <a:avLst/>
          </a:prstGeom>
        </p:spPr>
      </p:pic>
      <p:sp>
        <p:nvSpPr>
          <p:cNvPr id="8" name="Right Arrow 7"/>
          <p:cNvSpPr/>
          <p:nvPr/>
        </p:nvSpPr>
        <p:spPr>
          <a:xfrm>
            <a:off x="10047127" y="3604846"/>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10768818" y="3705675"/>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Khách hàng</a:t>
            </a:r>
          </a:p>
        </p:txBody>
      </p:sp>
      <p:sp>
        <p:nvSpPr>
          <p:cNvPr id="13" name="Rectangle 12"/>
          <p:cNvSpPr/>
          <p:nvPr/>
        </p:nvSpPr>
        <p:spPr>
          <a:xfrm>
            <a:off x="10789174" y="545860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Xe Máy</a:t>
            </a:r>
          </a:p>
        </p:txBody>
      </p:sp>
      <p:sp>
        <p:nvSpPr>
          <p:cNvPr id="14" name="Right Arrow 13"/>
          <p:cNvSpPr/>
          <p:nvPr/>
        </p:nvSpPr>
        <p:spPr>
          <a:xfrm>
            <a:off x="10047127" y="5388184"/>
            <a:ext cx="531523" cy="703470"/>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09129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140</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3115493860"/>
              </p:ext>
            </p:extLst>
          </p:nvPr>
        </p:nvGraphicFramePr>
        <p:xfrm>
          <a:off x="879475" y="1500187"/>
          <a:ext cx="11039474" cy="5120640"/>
        </p:xfrm>
        <a:graphic>
          <a:graphicData uri="http://schemas.openxmlformats.org/drawingml/2006/table">
            <a:tbl>
              <a:tblPr firstRow="1" bandRow="1">
                <a:tableStyleId>{5940675A-B579-460E-94D1-54222C63F5DA}</a:tableStyleId>
              </a:tblPr>
              <a:tblGrid>
                <a:gridCol w="5519737">
                  <a:extLst>
                    <a:ext uri="{9D8B030D-6E8A-4147-A177-3AD203B41FA5}">
                      <a16:colId xmlns:a16="http://schemas.microsoft.com/office/drawing/2014/main" val="2300455965"/>
                    </a:ext>
                  </a:extLst>
                </a:gridCol>
                <a:gridCol w="5519737">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1</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Cửa hàng kinh doanh những sản phẩm nào?  </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Cửa hàng buôn bán nhiều loại NGK của nhiều nhãn hiệu khác nhau. </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r h="388685">
                <a:tc>
                  <a:txBody>
                    <a:bodyPr/>
                    <a:lstStyle/>
                    <a:p>
                      <a:r>
                        <a:rPr lang="en-US" sz="2400" b="1" i="1">
                          <a:latin typeface="Times New Roman" panose="02020603050405020304" pitchFamily="18" charset="0"/>
                          <a:cs typeface="Times New Roman" panose="02020603050405020304" pitchFamily="18" charset="0"/>
                        </a:rPr>
                        <a:t>Câu hỏi 2</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Cửa hàng có ghi nhận những thông tin gì của sản phẩm để quản lý sản phẩm không?</a:t>
                      </a:r>
                    </a:p>
                    <a:p>
                      <a:endParaRPr lang="en-US" sz="240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Mỗi sản phẩm sẽ có tên sản phẩm, nhà cung cấp, giá thu mua, giá bán, nhãn hiệu, ... </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117393373"/>
                  </a:ext>
                </a:extLst>
              </a:tr>
            </a:tbl>
          </a:graphicData>
        </a:graphic>
      </p:graphicFrame>
    </p:spTree>
    <p:extLst>
      <p:ext uri="{BB962C8B-B14F-4D97-AF65-F5344CB8AC3E}">
        <p14:creationId xmlns:p14="http://schemas.microsoft.com/office/powerpoint/2010/main" val="1453052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141</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1984148744"/>
              </p:ext>
            </p:extLst>
          </p:nvPr>
        </p:nvGraphicFramePr>
        <p:xfrm>
          <a:off x="862445" y="1500187"/>
          <a:ext cx="11668991" cy="5120640"/>
        </p:xfrm>
        <a:graphic>
          <a:graphicData uri="http://schemas.openxmlformats.org/drawingml/2006/table">
            <a:tbl>
              <a:tblPr firstRow="1" bandRow="1">
                <a:tableStyleId>{5940675A-B579-460E-94D1-54222C63F5DA}</a:tableStyleId>
              </a:tblPr>
              <a:tblGrid>
                <a:gridCol w="5843220">
                  <a:extLst>
                    <a:ext uri="{9D8B030D-6E8A-4147-A177-3AD203B41FA5}">
                      <a16:colId xmlns:a16="http://schemas.microsoft.com/office/drawing/2014/main" val="2300455965"/>
                    </a:ext>
                  </a:extLst>
                </a:gridCol>
                <a:gridCol w="5825771">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3</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Các sản phẩm chỉ được bày bán trong cửa hàng hay còn được cất ở đâu không? Bên mình có sử dụng kho hàng không?</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Các sản phẩm được bày bán trong cửa hàng, và có cả kho hàng nữa. Những sản phẩm bán hết sẽ được lấy từ kho để đưa lên.</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r h="388685">
                <a:tc>
                  <a:txBody>
                    <a:bodyPr/>
                    <a:lstStyle/>
                    <a:p>
                      <a:r>
                        <a:rPr lang="en-US" sz="2400" b="1" i="1">
                          <a:latin typeface="Times New Roman" panose="02020603050405020304" pitchFamily="18" charset="0"/>
                          <a:cs typeface="Times New Roman" panose="02020603050405020304" pitchFamily="18" charset="0"/>
                        </a:rPr>
                        <a:t>Câu hỏi 4</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Khi khách hàng đến mua hàng thì mình có ghi nhận thông tin khách hàng không?</a:t>
                      </a:r>
                    </a:p>
                    <a:p>
                      <a:endParaRPr lang="en-US" sz="240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Có chứ, với khách quen, chúng tôi ghi nhận lại thông tin như tên, số điện thoại, địa chỉ, ...</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117393373"/>
                  </a:ext>
                </a:extLst>
              </a:tr>
            </a:tbl>
          </a:graphicData>
        </a:graphic>
      </p:graphicFrame>
    </p:spTree>
    <p:extLst>
      <p:ext uri="{BB962C8B-B14F-4D97-AF65-F5344CB8AC3E}">
        <p14:creationId xmlns:p14="http://schemas.microsoft.com/office/powerpoint/2010/main" val="3804425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142</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3576608193"/>
              </p:ext>
            </p:extLst>
          </p:nvPr>
        </p:nvGraphicFramePr>
        <p:xfrm>
          <a:off x="879891" y="1432254"/>
          <a:ext cx="11668991" cy="4663440"/>
        </p:xfrm>
        <a:graphic>
          <a:graphicData uri="http://schemas.openxmlformats.org/drawingml/2006/table">
            <a:tbl>
              <a:tblPr firstRow="1" bandRow="1">
                <a:tableStyleId>{5940675A-B579-460E-94D1-54222C63F5DA}</a:tableStyleId>
              </a:tblPr>
              <a:tblGrid>
                <a:gridCol w="5843220">
                  <a:extLst>
                    <a:ext uri="{9D8B030D-6E8A-4147-A177-3AD203B41FA5}">
                      <a16:colId xmlns:a16="http://schemas.microsoft.com/office/drawing/2014/main" val="2300455965"/>
                    </a:ext>
                  </a:extLst>
                </a:gridCol>
                <a:gridCol w="5825771">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5</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Việc mua hàng diễn ra như thế nào? Nếu tôi là khách hàng đến mua thì nhân viên cửa hàng sẽ thực hiện những công việc gì?</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pPr algn="just"/>
                      <a:r>
                        <a:rPr lang="vi-VN" sz="2400" i="0">
                          <a:latin typeface="+mj-lt"/>
                          <a:sym typeface="+mn-ea"/>
                        </a:rPr>
                        <a:t>Khi khách đến mua hàng,  cửa hàng sẽ kiểm tra trong kho số lượng các loại NGK khách yêu cầu. Nếu số lượng có đủ trong  kho thì khách được giao hàng ngay cùng với hóa đơn tính tiền cần thanh toán. Nếu không đủ thì  đối với các khách quen cửa hàng sẽ hẹn giao hàng vào một ngày khác.</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10060315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143</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1556530453"/>
              </p:ext>
            </p:extLst>
          </p:nvPr>
        </p:nvGraphicFramePr>
        <p:xfrm>
          <a:off x="654627" y="1394305"/>
          <a:ext cx="11668991" cy="3566160"/>
        </p:xfrm>
        <a:graphic>
          <a:graphicData uri="http://schemas.openxmlformats.org/drawingml/2006/table">
            <a:tbl>
              <a:tblPr firstRow="1" bandRow="1">
                <a:tableStyleId>{5940675A-B579-460E-94D1-54222C63F5DA}</a:tableStyleId>
              </a:tblPr>
              <a:tblGrid>
                <a:gridCol w="4395355">
                  <a:extLst>
                    <a:ext uri="{9D8B030D-6E8A-4147-A177-3AD203B41FA5}">
                      <a16:colId xmlns:a16="http://schemas.microsoft.com/office/drawing/2014/main" val="2300455965"/>
                    </a:ext>
                  </a:extLst>
                </a:gridCol>
                <a:gridCol w="7273636">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6</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Trong hóa đơn thường ghi nhận những thông tin gì?</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Mỗi hóa đơn sẽ lưu lại ngày mua, số hóa đơn đó trong ngày, danh sách sản phẩm được mua và có thể có thông tin nếu là khách hàng quen.</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40037979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144</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221223183"/>
              </p:ext>
            </p:extLst>
          </p:nvPr>
        </p:nvGraphicFramePr>
        <p:xfrm>
          <a:off x="654627" y="1394305"/>
          <a:ext cx="11668991" cy="3931920"/>
        </p:xfrm>
        <a:graphic>
          <a:graphicData uri="http://schemas.openxmlformats.org/drawingml/2006/table">
            <a:tbl>
              <a:tblPr firstRow="1" bandRow="1">
                <a:tableStyleId>{5940675A-B579-460E-94D1-54222C63F5DA}</a:tableStyleId>
              </a:tblPr>
              <a:tblGrid>
                <a:gridCol w="4395355">
                  <a:extLst>
                    <a:ext uri="{9D8B030D-6E8A-4147-A177-3AD203B41FA5}">
                      <a16:colId xmlns:a16="http://schemas.microsoft.com/office/drawing/2014/main" val="2300455965"/>
                    </a:ext>
                  </a:extLst>
                </a:gridCol>
                <a:gridCol w="7273636">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7</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Việc thanh toán có gì đặc biệt không? Nếu tôi là khách quen thì có gì khác với khách thường không?</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vi-VN" sz="2400">
                          <a:latin typeface="Times New Roman" panose="02020603050405020304" pitchFamily="18" charset="0"/>
                          <a:cs typeface="Times New Roman" panose="02020603050405020304" pitchFamily="18" charset="0"/>
                        </a:rPr>
                        <a:t>Đối với khách vãng lai thì hóa đơn sẽ được thanh toán ngay, còn đối với các khách quen cửa hàng  cho phép trả chậm và sẽ ghi nhận lại ngày khách trả tiền cho hóa đơn đã nợ. </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41174048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145</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355965275"/>
              </p:ext>
            </p:extLst>
          </p:nvPr>
        </p:nvGraphicFramePr>
        <p:xfrm>
          <a:off x="654627" y="1394305"/>
          <a:ext cx="11668991" cy="3200400"/>
        </p:xfrm>
        <a:graphic>
          <a:graphicData uri="http://schemas.openxmlformats.org/drawingml/2006/table">
            <a:tbl>
              <a:tblPr firstRow="1" bandRow="1">
                <a:tableStyleId>{5940675A-B579-460E-94D1-54222C63F5DA}</a:tableStyleId>
              </a:tblPr>
              <a:tblGrid>
                <a:gridCol w="4395355">
                  <a:extLst>
                    <a:ext uri="{9D8B030D-6E8A-4147-A177-3AD203B41FA5}">
                      <a16:colId xmlns:a16="http://schemas.microsoft.com/office/drawing/2014/main" val="2300455965"/>
                    </a:ext>
                  </a:extLst>
                </a:gridCol>
                <a:gridCol w="7273636">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8</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Có khi nào khách hàng đến mua mà không có sản phẩm không? Làm sao cửa hàng kiểm soát được việc đó?</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vi-VN" sz="2400">
                          <a:latin typeface="Times New Roman" panose="02020603050405020304" pitchFamily="18" charset="0"/>
                          <a:cs typeface="Times New Roman" panose="02020603050405020304" pitchFamily="18" charset="0"/>
                        </a:rPr>
                        <a:t>Cuối ngày, cửa hàng sẽ kiểm tra hàng trong kho và quyết định cần mua thêm những mặt hàng  nào. </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33782194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146</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2571602999"/>
              </p:ext>
            </p:extLst>
          </p:nvPr>
        </p:nvGraphicFramePr>
        <p:xfrm>
          <a:off x="654627" y="1394305"/>
          <a:ext cx="11668991" cy="3931920"/>
        </p:xfrm>
        <a:graphic>
          <a:graphicData uri="http://schemas.openxmlformats.org/drawingml/2006/table">
            <a:tbl>
              <a:tblPr firstRow="1" bandRow="1">
                <a:tableStyleId>{5940675A-B579-460E-94D1-54222C63F5DA}</a:tableStyleId>
              </a:tblPr>
              <a:tblGrid>
                <a:gridCol w="4395355">
                  <a:extLst>
                    <a:ext uri="{9D8B030D-6E8A-4147-A177-3AD203B41FA5}">
                      <a16:colId xmlns:a16="http://schemas.microsoft.com/office/drawing/2014/main" val="2300455965"/>
                    </a:ext>
                  </a:extLst>
                </a:gridCol>
                <a:gridCol w="7273636">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9</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Cửa hàng nhập sản phẩm từ đâu? </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vi-VN" sz="2400">
                          <a:latin typeface="Times New Roman" panose="02020603050405020304" pitchFamily="18" charset="0"/>
                          <a:cs typeface="Times New Roman" panose="02020603050405020304" pitchFamily="18" charset="0"/>
                        </a:rPr>
                        <a:t>Mỗi loại nước giải khát cửa hàng chỉ mua của một nhà cung ứng. Với những hàng cần mua,  cửa hàng sẽ lập đơn đặt hàng (ĐĐH) đến các nhà cung ứng. Mỗi ĐĐH có thể giao tối đa 3 đợt. </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7179714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AC9A-76EB-48B7-B1A4-059C71466E88}"/>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D2645901-81DF-4A72-BEFB-459A21E002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C71EFF-65B0-4954-A6FF-D15CE0A6E5D8}"/>
              </a:ext>
            </a:extLst>
          </p:cNvPr>
          <p:cNvSpPr>
            <a:spLocks noGrp="1"/>
          </p:cNvSpPr>
          <p:nvPr>
            <p:ph type="sldNum" sz="quarter" idx="12"/>
          </p:nvPr>
        </p:nvSpPr>
        <p:spPr/>
        <p:txBody>
          <a:bodyPr/>
          <a:lstStyle/>
          <a:p>
            <a:fld id="{493E9284-CF28-481B-903D-5227E055DEF3}" type="slidenum">
              <a:rPr lang="en-US" smtClean="0"/>
              <a:t>147</a:t>
            </a:fld>
            <a:endParaRPr lang="en-US"/>
          </a:p>
        </p:txBody>
      </p:sp>
      <p:graphicFrame>
        <p:nvGraphicFramePr>
          <p:cNvPr id="5" name="Table 5">
            <a:extLst>
              <a:ext uri="{FF2B5EF4-FFF2-40B4-BE49-F238E27FC236}">
                <a16:creationId xmlns:a16="http://schemas.microsoft.com/office/drawing/2014/main" id="{8737015E-271E-415A-B2A6-FFE705595FE2}"/>
              </a:ext>
            </a:extLst>
          </p:cNvPr>
          <p:cNvGraphicFramePr>
            <a:graphicFrameLocks/>
          </p:cNvGraphicFramePr>
          <p:nvPr>
            <p:extLst>
              <p:ext uri="{D42A27DB-BD31-4B8C-83A1-F6EECF244321}">
                <p14:modId xmlns:p14="http://schemas.microsoft.com/office/powerpoint/2010/main" val="510857588"/>
              </p:ext>
            </p:extLst>
          </p:nvPr>
        </p:nvGraphicFramePr>
        <p:xfrm>
          <a:off x="654627" y="1394305"/>
          <a:ext cx="11668991" cy="3566160"/>
        </p:xfrm>
        <a:graphic>
          <a:graphicData uri="http://schemas.openxmlformats.org/drawingml/2006/table">
            <a:tbl>
              <a:tblPr firstRow="1" bandRow="1">
                <a:tableStyleId>{5940675A-B579-460E-94D1-54222C63F5DA}</a:tableStyleId>
              </a:tblPr>
              <a:tblGrid>
                <a:gridCol w="4395355">
                  <a:extLst>
                    <a:ext uri="{9D8B030D-6E8A-4147-A177-3AD203B41FA5}">
                      <a16:colId xmlns:a16="http://schemas.microsoft.com/office/drawing/2014/main" val="2300455965"/>
                    </a:ext>
                  </a:extLst>
                </a:gridCol>
                <a:gridCol w="7273636">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Z...</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05/09/2022</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10</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Cửa hàng có ghi nhận lại thông tin trong mỗi đợt nhập hàng không? </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vi-VN" sz="2400">
                          <a:latin typeface="Times New Roman" panose="02020603050405020304" pitchFamily="18" charset="0"/>
                          <a:cs typeface="Times New Roman" panose="02020603050405020304" pitchFamily="18" charset="0"/>
                        </a:rPr>
                        <a:t>Mỗi đợt giao hàng nhà cung ứng sẽ gởi kèm theo phiếu giao hàng, trên đó ghi Ngày giao, các mặt hàng được giao, số lượng và tiền phải trả.</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bl>
          </a:graphicData>
        </a:graphic>
      </p:graphicFrame>
    </p:spTree>
    <p:extLst>
      <p:ext uri="{BB962C8B-B14F-4D97-AF65-F5344CB8AC3E}">
        <p14:creationId xmlns:p14="http://schemas.microsoft.com/office/powerpoint/2010/main" val="262485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2.1.2. Thực thể</a:t>
            </a:r>
          </a:p>
        </p:txBody>
      </p:sp>
      <p:sp>
        <p:nvSpPr>
          <p:cNvPr id="3" name="Content Placeholder 2"/>
          <p:cNvSpPr>
            <a:spLocks noGrp="1"/>
          </p:cNvSpPr>
          <p:nvPr>
            <p:ph idx="1"/>
          </p:nvPr>
        </p:nvSpPr>
        <p:spPr/>
        <p:txBody>
          <a:bodyPr/>
          <a:lstStyle/>
          <a:p>
            <a:pPr marL="0" indent="0">
              <a:buNone/>
            </a:pPr>
            <a:r>
              <a:rPr lang="en-US" b="1" i="1"/>
              <a:t>Ví dụ</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15</a:t>
            </a:fld>
            <a:endParaRPr lang="en-US"/>
          </a:p>
        </p:txBody>
      </p:sp>
      <p:pic>
        <p:nvPicPr>
          <p:cNvPr id="5" name="Picture 4" descr="thietbij"/>
          <p:cNvPicPr>
            <a:picLocks noChangeAspect="1"/>
          </p:cNvPicPr>
          <p:nvPr/>
        </p:nvPicPr>
        <p:blipFill>
          <a:blip r:embed="rId2"/>
          <a:stretch>
            <a:fillRect/>
          </a:stretch>
        </p:blipFill>
        <p:spPr>
          <a:xfrm>
            <a:off x="1789382" y="1500474"/>
            <a:ext cx="2810754" cy="2071790"/>
          </a:xfrm>
          <a:prstGeom prst="rect">
            <a:avLst/>
          </a:prstGeom>
        </p:spPr>
      </p:pic>
      <p:sp>
        <p:nvSpPr>
          <p:cNvPr id="6" name="Right Arrow 5"/>
          <p:cNvSpPr/>
          <p:nvPr/>
        </p:nvSpPr>
        <p:spPr>
          <a:xfrm>
            <a:off x="4490388" y="2302411"/>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212079" y="2403240"/>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Thiết bị</a:t>
            </a:r>
          </a:p>
        </p:txBody>
      </p:sp>
      <p:pic>
        <p:nvPicPr>
          <p:cNvPr id="8" name="Content Placeholder 5"/>
          <p:cNvPicPr>
            <a:picLocks noGrp="1" noChangeAspect="1"/>
          </p:cNvPicPr>
          <p:nvPr/>
        </p:nvPicPr>
        <p:blipFill>
          <a:blip r:embed="rId3"/>
          <a:stretch>
            <a:fillRect/>
          </a:stretch>
        </p:blipFill>
        <p:spPr>
          <a:xfrm>
            <a:off x="431459" y="4166654"/>
            <a:ext cx="4558735" cy="1975484"/>
          </a:xfrm>
          <a:prstGeom prst="rect">
            <a:avLst/>
          </a:prstGeom>
        </p:spPr>
      </p:pic>
      <p:sp>
        <p:nvSpPr>
          <p:cNvPr id="9" name="Right Arrow 8"/>
          <p:cNvSpPr/>
          <p:nvPr/>
        </p:nvSpPr>
        <p:spPr>
          <a:xfrm>
            <a:off x="4797438" y="4677507"/>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5519129" y="477833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Nhà máy</a:t>
            </a:r>
          </a:p>
        </p:txBody>
      </p:sp>
      <p:sp>
        <p:nvSpPr>
          <p:cNvPr id="12" name="Right Arrow 11"/>
          <p:cNvSpPr/>
          <p:nvPr/>
        </p:nvSpPr>
        <p:spPr>
          <a:xfrm>
            <a:off x="10304140" y="2403240"/>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10894587" y="242211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Sách</a:t>
            </a:r>
          </a:p>
        </p:txBody>
      </p:sp>
      <p:pic>
        <p:nvPicPr>
          <p:cNvPr id="14" name="Picture 13" descr="connhanmay"/>
          <p:cNvPicPr>
            <a:picLocks noChangeAspect="1"/>
          </p:cNvPicPr>
          <p:nvPr/>
        </p:nvPicPr>
        <p:blipFill>
          <a:blip r:embed="rId4"/>
          <a:stretch>
            <a:fillRect/>
          </a:stretch>
        </p:blipFill>
        <p:spPr>
          <a:xfrm>
            <a:off x="7376771" y="4184568"/>
            <a:ext cx="3295932" cy="2448543"/>
          </a:xfrm>
          <a:prstGeom prst="rect">
            <a:avLst/>
          </a:prstGeom>
        </p:spPr>
      </p:pic>
      <p:sp>
        <p:nvSpPr>
          <p:cNvPr id="15" name="Right Arrow 14"/>
          <p:cNvSpPr/>
          <p:nvPr/>
        </p:nvSpPr>
        <p:spPr>
          <a:xfrm>
            <a:off x="10314280" y="5077855"/>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1035971" y="5178684"/>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Công nhân</a:t>
            </a:r>
          </a:p>
        </p:txBody>
      </p:sp>
      <p:pic>
        <p:nvPicPr>
          <p:cNvPr id="19" name="Picture 18"/>
          <p:cNvPicPr>
            <a:picLocks noChangeAspect="1"/>
          </p:cNvPicPr>
          <p:nvPr/>
        </p:nvPicPr>
        <p:blipFill rotWithShape="1">
          <a:blip r:embed="rId5"/>
          <a:srcRect l="62338" t="34638" r="20255" b="38631"/>
          <a:stretch/>
        </p:blipFill>
        <p:spPr>
          <a:xfrm>
            <a:off x="7467023" y="1467808"/>
            <a:ext cx="2847257" cy="2458191"/>
          </a:xfrm>
          <a:prstGeom prst="rect">
            <a:avLst/>
          </a:prstGeom>
        </p:spPr>
      </p:pic>
    </p:spTree>
    <p:extLst>
      <p:ext uri="{BB962C8B-B14F-4D97-AF65-F5344CB8AC3E}">
        <p14:creationId xmlns:p14="http://schemas.microsoft.com/office/powerpoint/2010/main" val="367547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0440" y="3230880"/>
            <a:ext cx="5760720" cy="5638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2.1.3. Thuộc tính</a:t>
            </a:r>
          </a:p>
        </p:txBody>
      </p:sp>
      <p:sp>
        <p:nvSpPr>
          <p:cNvPr id="3" name="Content Placeholder 2"/>
          <p:cNvSpPr>
            <a:spLocks noGrp="1"/>
          </p:cNvSpPr>
          <p:nvPr>
            <p:ph idx="1"/>
          </p:nvPr>
        </p:nvSpPr>
        <p:spPr>
          <a:noFill/>
        </p:spPr>
        <p:txBody>
          <a:bodyPr/>
          <a:lstStyle/>
          <a:p>
            <a:r>
              <a:rPr lang="en-US" b="1" i="1">
                <a:solidFill>
                  <a:srgbClr val="C00000"/>
                </a:solidFill>
              </a:rPr>
              <a:t>Thuộc tính </a:t>
            </a:r>
            <a:r>
              <a:rPr lang="en-US"/>
              <a:t>là các </a:t>
            </a:r>
            <a:r>
              <a:rPr lang="en-US" b="1">
                <a:solidFill>
                  <a:srgbClr val="C00000"/>
                </a:solidFill>
              </a:rPr>
              <a:t>đặc trưng </a:t>
            </a:r>
            <a:r>
              <a:rPr lang="en-US"/>
              <a:t>mô tả cho tập thực thể hay mối kết hợp</a:t>
            </a:r>
          </a:p>
          <a:p>
            <a:r>
              <a:rPr lang="en-US" b="1"/>
              <a:t>Ký hiệu</a:t>
            </a:r>
            <a:r>
              <a:rPr lang="en-US"/>
              <a:t>: </a:t>
            </a:r>
            <a:r>
              <a:rPr lang="en-US" b="1" i="1">
                <a:solidFill>
                  <a:srgbClr val="C00000"/>
                </a:solidFill>
              </a:rPr>
              <a:t>Hình elip </a:t>
            </a:r>
            <a:r>
              <a:rPr lang="en-US"/>
              <a:t>bên trong có đặt </a:t>
            </a:r>
            <a:r>
              <a:rPr lang="en-US" b="1">
                <a:solidFill>
                  <a:srgbClr val="C00000"/>
                </a:solidFill>
              </a:rPr>
              <a:t>tên</a:t>
            </a:r>
            <a:r>
              <a:rPr lang="en-US"/>
              <a:t> của thuộc tính.</a:t>
            </a:r>
          </a:p>
          <a:p>
            <a:pPr lvl="1"/>
            <a:r>
              <a:rPr lang="en-US"/>
              <a:t>Tên của thuộc tính là </a:t>
            </a:r>
            <a:r>
              <a:rPr lang="en-US">
                <a:solidFill>
                  <a:srgbClr val="C00000"/>
                </a:solidFill>
              </a:rPr>
              <a:t>danh từ </a:t>
            </a:r>
            <a:r>
              <a:rPr lang="en-US"/>
              <a:t>hoặc </a:t>
            </a:r>
            <a:r>
              <a:rPr lang="en-US">
                <a:solidFill>
                  <a:srgbClr val="C00000"/>
                </a:solidFill>
              </a:rPr>
              <a:t>cụm danh từ</a:t>
            </a:r>
            <a:r>
              <a:rPr lang="en-US"/>
              <a:t>.</a:t>
            </a:r>
          </a:p>
          <a:p>
            <a:r>
              <a:rPr lang="en-US"/>
              <a:t>Để </a:t>
            </a:r>
            <a:r>
              <a:rPr lang="en-US" b="1" i="1">
                <a:solidFill>
                  <a:srgbClr val="C00000"/>
                </a:solidFill>
              </a:rPr>
              <a:t>xác định thuộc tính </a:t>
            </a:r>
            <a:r>
              <a:rPr lang="en-US"/>
              <a:t>cần trả lời câu hỏi : </a:t>
            </a:r>
          </a:p>
          <a:p>
            <a:pPr marL="0" indent="0" algn="ctr">
              <a:buNone/>
            </a:pPr>
            <a:r>
              <a:rPr lang="en-US"/>
              <a:t>"</a:t>
            </a:r>
            <a:r>
              <a:rPr lang="en-US" sz="2000" b="1" i="1">
                <a:solidFill>
                  <a:srgbClr val="C00000"/>
                </a:solidFill>
              </a:rPr>
              <a:t>Lưu trữ</a:t>
            </a:r>
            <a:r>
              <a:rPr lang="en-US" sz="2000"/>
              <a:t> những </a:t>
            </a:r>
            <a:r>
              <a:rPr lang="en-US" sz="2000" b="1" i="1">
                <a:solidFill>
                  <a:srgbClr val="C00000"/>
                </a:solidFill>
              </a:rPr>
              <a:t>thông tin gì</a:t>
            </a:r>
            <a:r>
              <a:rPr lang="en-US" sz="2000"/>
              <a:t> về đối tượng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16</a:t>
            </a:fld>
            <a:endParaRPr lang="en-US"/>
          </a:p>
        </p:txBody>
      </p:sp>
      <p:pic>
        <p:nvPicPr>
          <p:cNvPr id="6" name="Content Placeholder 5" descr="connhanmay"/>
          <p:cNvPicPr>
            <a:picLocks noChangeAspect="1"/>
          </p:cNvPicPr>
          <p:nvPr/>
        </p:nvPicPr>
        <p:blipFill rotWithShape="1">
          <a:blip r:embed="rId2"/>
          <a:srcRect l="35551" r="17527"/>
          <a:stretch/>
        </p:blipFill>
        <p:spPr>
          <a:xfrm>
            <a:off x="879891" y="3552747"/>
            <a:ext cx="1737360" cy="2750820"/>
          </a:xfrm>
          <a:prstGeom prst="rect">
            <a:avLst/>
          </a:prstGeom>
        </p:spPr>
      </p:pic>
      <p:sp>
        <p:nvSpPr>
          <p:cNvPr id="8" name="Right Arrow 7"/>
          <p:cNvSpPr/>
          <p:nvPr/>
        </p:nvSpPr>
        <p:spPr>
          <a:xfrm>
            <a:off x="2798749" y="4837010"/>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3520440" y="4937839"/>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Nhân viên</a:t>
            </a:r>
          </a:p>
        </p:txBody>
      </p:sp>
      <p:sp>
        <p:nvSpPr>
          <p:cNvPr id="10" name="Rectangular Callout 9"/>
          <p:cNvSpPr/>
          <p:nvPr/>
        </p:nvSpPr>
        <p:spPr>
          <a:xfrm>
            <a:off x="3520440" y="5838092"/>
            <a:ext cx="2767818" cy="707488"/>
          </a:xfrm>
          <a:prstGeom prst="wedgeRectCallout">
            <a:avLst>
              <a:gd name="adj1" fmla="val -23292"/>
              <a:gd name="adj2" fmla="val -64758"/>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diễn </a:t>
            </a:r>
            <a:r>
              <a:rPr lang="en-US" b="1" i="1">
                <a:solidFill>
                  <a:srgbClr val="C00000"/>
                </a:solidFill>
              </a:rPr>
              <a:t>cô công nhân </a:t>
            </a:r>
            <a:r>
              <a:rPr lang="en-US"/>
              <a:t>bằng 1 </a:t>
            </a:r>
            <a:r>
              <a:rPr lang="en-US" b="1" i="1">
                <a:solidFill>
                  <a:srgbClr val="C00000"/>
                </a:solidFill>
              </a:rPr>
              <a:t>tập thực thể </a:t>
            </a:r>
          </a:p>
        </p:txBody>
      </p:sp>
      <p:sp>
        <p:nvSpPr>
          <p:cNvPr id="11" name="TextBox 10"/>
          <p:cNvSpPr txBox="1"/>
          <p:nvPr/>
        </p:nvSpPr>
        <p:spPr>
          <a:xfrm>
            <a:off x="5883183" y="4356984"/>
            <a:ext cx="6327574" cy="1255215"/>
          </a:xfrm>
          <a:prstGeom prst="rect">
            <a:avLst/>
          </a:prstGeom>
          <a:solidFill>
            <a:schemeClr val="accent4">
              <a:lumMod val="20000"/>
              <a:lumOff val="80000"/>
            </a:schemeClr>
          </a:solidFill>
        </p:spPr>
        <p:txBody>
          <a:bodyPr wrap="square" rtlCol="0">
            <a:spAutoFit/>
          </a:bodyPr>
          <a:lstStyle/>
          <a:p>
            <a:r>
              <a:rPr lang="en-US"/>
              <a:t>Nếu </a:t>
            </a:r>
            <a:r>
              <a:rPr lang="en-US" b="1" i="1">
                <a:solidFill>
                  <a:srgbClr val="C00000"/>
                </a:solidFill>
              </a:rPr>
              <a:t>lưu trữ thông tin </a:t>
            </a:r>
            <a:r>
              <a:rPr lang="en-US"/>
              <a:t>về </a:t>
            </a:r>
            <a:r>
              <a:rPr lang="en-US" i="1" u="sng"/>
              <a:t>cô công nhân </a:t>
            </a:r>
            <a:r>
              <a:rPr lang="en-US"/>
              <a:t>thì lưu trữ </a:t>
            </a:r>
            <a:r>
              <a:rPr lang="en-US" b="1">
                <a:solidFill>
                  <a:srgbClr val="C00000"/>
                </a:solidFill>
              </a:rPr>
              <a:t>thông tin gì</a:t>
            </a:r>
            <a:r>
              <a:rPr lang="en-US"/>
              <a:t>?</a:t>
            </a:r>
          </a:p>
          <a:p>
            <a:pPr>
              <a:tabLst>
                <a:tab pos="463550" algn="l"/>
                <a:tab pos="1828800" algn="l"/>
                <a:tab pos="3657600" algn="l"/>
              </a:tabLst>
            </a:pPr>
            <a:r>
              <a:rPr lang="en-US"/>
              <a:t>	</a:t>
            </a:r>
            <a:r>
              <a:rPr lang="en-US">
                <a:sym typeface="Wingdings" panose="05000000000000000000" pitchFamily="2" charset="2"/>
              </a:rPr>
              <a:t> </a:t>
            </a:r>
            <a:r>
              <a:rPr lang="en-US"/>
              <a:t>Họ tên	</a:t>
            </a:r>
            <a:r>
              <a:rPr lang="en-US">
                <a:sym typeface="Wingdings" panose="05000000000000000000" pitchFamily="2" charset="2"/>
              </a:rPr>
              <a:t>  </a:t>
            </a:r>
            <a:r>
              <a:rPr lang="en-US"/>
              <a:t>Giới tính	</a:t>
            </a:r>
            <a:r>
              <a:rPr lang="en-US">
                <a:sym typeface="Wingdings" panose="05000000000000000000" pitchFamily="2" charset="2"/>
              </a:rPr>
              <a:t>  </a:t>
            </a:r>
            <a:r>
              <a:rPr lang="en-US"/>
              <a:t>Ngày sinh</a:t>
            </a:r>
          </a:p>
          <a:p>
            <a:pPr>
              <a:tabLst>
                <a:tab pos="463550" algn="l"/>
                <a:tab pos="1828800" algn="l"/>
                <a:tab pos="3657600" algn="l"/>
              </a:tabLst>
            </a:pPr>
            <a:r>
              <a:rPr lang="en-US"/>
              <a:t>	</a:t>
            </a:r>
            <a:r>
              <a:rPr lang="en-US">
                <a:sym typeface="Wingdings" panose="05000000000000000000" pitchFamily="2" charset="2"/>
              </a:rPr>
              <a:t> </a:t>
            </a:r>
            <a:r>
              <a:rPr lang="en-US"/>
              <a:t>Địa chỉ	</a:t>
            </a:r>
            <a:r>
              <a:rPr lang="en-US">
                <a:sym typeface="Wingdings" panose="05000000000000000000" pitchFamily="2" charset="2"/>
              </a:rPr>
              <a:t>  </a:t>
            </a:r>
            <a:r>
              <a:rPr lang="en-US"/>
              <a:t>Số điện thoại	</a:t>
            </a:r>
            <a:r>
              <a:rPr lang="en-US">
                <a:sym typeface="Wingdings" panose="05000000000000000000" pitchFamily="2" charset="2"/>
              </a:rPr>
              <a:t>  </a:t>
            </a:r>
            <a:r>
              <a:rPr lang="en-US"/>
              <a:t>Trình độ học vấn</a:t>
            </a:r>
          </a:p>
          <a:p>
            <a:pPr>
              <a:tabLst>
                <a:tab pos="463550" algn="l"/>
                <a:tab pos="1884363" algn="l"/>
              </a:tabLst>
            </a:pPr>
            <a:r>
              <a:rPr lang="en-US"/>
              <a:t>	</a:t>
            </a:r>
            <a:r>
              <a:rPr lang="en-US">
                <a:sym typeface="Wingdings" panose="05000000000000000000" pitchFamily="2" charset="2"/>
              </a:rPr>
              <a:t> Lương	 Căn cước công dân 	...</a:t>
            </a:r>
            <a:endParaRPr lang="en-US"/>
          </a:p>
        </p:txBody>
      </p:sp>
    </p:spTree>
    <p:extLst>
      <p:ext uri="{BB962C8B-B14F-4D97-AF65-F5344CB8AC3E}">
        <p14:creationId xmlns:p14="http://schemas.microsoft.com/office/powerpoint/2010/main" val="101409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0440" y="3230880"/>
            <a:ext cx="5760720" cy="5638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2.1.3. Thuộc tính</a:t>
            </a:r>
          </a:p>
        </p:txBody>
      </p:sp>
      <p:sp>
        <p:nvSpPr>
          <p:cNvPr id="3" name="Content Placeholder 2"/>
          <p:cNvSpPr>
            <a:spLocks noGrp="1"/>
          </p:cNvSpPr>
          <p:nvPr>
            <p:ph idx="1"/>
          </p:nvPr>
        </p:nvSpPr>
        <p:spPr>
          <a:noFill/>
        </p:spPr>
        <p:txBody>
          <a:bodyPr/>
          <a:lstStyle/>
          <a:p>
            <a:r>
              <a:rPr lang="en-US" b="1" i="1">
                <a:solidFill>
                  <a:srgbClr val="C00000"/>
                </a:solidFill>
              </a:rPr>
              <a:t>Thuộc tính </a:t>
            </a:r>
            <a:r>
              <a:rPr lang="en-US"/>
              <a:t>là các </a:t>
            </a:r>
            <a:r>
              <a:rPr lang="en-US" b="1">
                <a:solidFill>
                  <a:srgbClr val="C00000"/>
                </a:solidFill>
              </a:rPr>
              <a:t>đặc trưng </a:t>
            </a:r>
            <a:r>
              <a:rPr lang="en-US"/>
              <a:t>mô tả cho tập thực thể hay mối kết hợp</a:t>
            </a:r>
          </a:p>
          <a:p>
            <a:r>
              <a:rPr lang="en-US" b="1"/>
              <a:t>Ký hiệu</a:t>
            </a:r>
            <a:r>
              <a:rPr lang="en-US"/>
              <a:t>: </a:t>
            </a:r>
            <a:r>
              <a:rPr lang="en-US" b="1" i="1">
                <a:solidFill>
                  <a:srgbClr val="C00000"/>
                </a:solidFill>
              </a:rPr>
              <a:t>Hình elip </a:t>
            </a:r>
            <a:r>
              <a:rPr lang="en-US"/>
              <a:t>bên trong có đặt </a:t>
            </a:r>
            <a:r>
              <a:rPr lang="en-US" b="1">
                <a:solidFill>
                  <a:srgbClr val="C00000"/>
                </a:solidFill>
              </a:rPr>
              <a:t>tên</a:t>
            </a:r>
            <a:r>
              <a:rPr lang="en-US"/>
              <a:t> của thuộc tính.</a:t>
            </a:r>
          </a:p>
          <a:p>
            <a:pPr lvl="1"/>
            <a:r>
              <a:rPr lang="en-US"/>
              <a:t>Tên của thuộc tính là </a:t>
            </a:r>
            <a:r>
              <a:rPr lang="en-US">
                <a:solidFill>
                  <a:srgbClr val="C00000"/>
                </a:solidFill>
              </a:rPr>
              <a:t>danh từ </a:t>
            </a:r>
            <a:r>
              <a:rPr lang="en-US"/>
              <a:t>hoặc </a:t>
            </a:r>
            <a:r>
              <a:rPr lang="en-US">
                <a:solidFill>
                  <a:srgbClr val="C00000"/>
                </a:solidFill>
              </a:rPr>
              <a:t>cụm danh từ</a:t>
            </a:r>
            <a:r>
              <a:rPr lang="en-US"/>
              <a:t>.</a:t>
            </a:r>
          </a:p>
          <a:p>
            <a:r>
              <a:rPr lang="en-US"/>
              <a:t>Để </a:t>
            </a:r>
            <a:r>
              <a:rPr lang="en-US" b="1" i="1">
                <a:solidFill>
                  <a:srgbClr val="C00000"/>
                </a:solidFill>
              </a:rPr>
              <a:t>xác định thuộc tính </a:t>
            </a:r>
            <a:r>
              <a:rPr lang="en-US"/>
              <a:t>cần trả lời câu hỏi : </a:t>
            </a:r>
          </a:p>
          <a:p>
            <a:pPr marL="0" indent="0" algn="ctr">
              <a:buNone/>
            </a:pPr>
            <a:r>
              <a:rPr lang="en-US"/>
              <a:t>"</a:t>
            </a:r>
            <a:r>
              <a:rPr lang="en-US" sz="2000" b="1" i="1">
                <a:solidFill>
                  <a:srgbClr val="C00000"/>
                </a:solidFill>
              </a:rPr>
              <a:t>Lưu trữ</a:t>
            </a:r>
            <a:r>
              <a:rPr lang="en-US" sz="2000"/>
              <a:t> những </a:t>
            </a:r>
            <a:r>
              <a:rPr lang="en-US" sz="2000" b="1" i="1">
                <a:solidFill>
                  <a:srgbClr val="C00000"/>
                </a:solidFill>
              </a:rPr>
              <a:t>thông tin gì</a:t>
            </a:r>
            <a:r>
              <a:rPr lang="en-US" sz="2000"/>
              <a:t> về đối tượng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17</a:t>
            </a:fld>
            <a:endParaRPr lang="en-US"/>
          </a:p>
        </p:txBody>
      </p:sp>
      <p:pic>
        <p:nvPicPr>
          <p:cNvPr id="6" name="Content Placeholder 5" descr="connhanmay"/>
          <p:cNvPicPr>
            <a:picLocks noChangeAspect="1"/>
          </p:cNvPicPr>
          <p:nvPr/>
        </p:nvPicPr>
        <p:blipFill rotWithShape="1">
          <a:blip r:embed="rId2"/>
          <a:srcRect l="35551" r="17527"/>
          <a:stretch/>
        </p:blipFill>
        <p:spPr>
          <a:xfrm>
            <a:off x="879891" y="3552747"/>
            <a:ext cx="1737360" cy="2750820"/>
          </a:xfrm>
          <a:prstGeom prst="rect">
            <a:avLst/>
          </a:prstGeom>
        </p:spPr>
      </p:pic>
      <p:sp>
        <p:nvSpPr>
          <p:cNvPr id="8" name="Right Arrow 7"/>
          <p:cNvSpPr/>
          <p:nvPr/>
        </p:nvSpPr>
        <p:spPr>
          <a:xfrm>
            <a:off x="2798749" y="4837010"/>
            <a:ext cx="499806" cy="733877"/>
          </a:xfrm>
          <a:prstGeom prst="rightArrow">
            <a:avLst>
              <a:gd name="adj1" fmla="val 50000"/>
              <a:gd name="adj2" fmla="val 33680"/>
            </a:avLst>
          </a:prstGeom>
          <a:solidFill>
            <a:srgbClr val="C00000"/>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6201700" y="5195482"/>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Nhân viên</a:t>
            </a:r>
          </a:p>
        </p:txBody>
      </p:sp>
      <p:sp>
        <p:nvSpPr>
          <p:cNvPr id="11" name="TextBox 10"/>
          <p:cNvSpPr txBox="1"/>
          <p:nvPr/>
        </p:nvSpPr>
        <p:spPr>
          <a:xfrm>
            <a:off x="3520440" y="3905396"/>
            <a:ext cx="6311408" cy="383054"/>
          </a:xfrm>
          <a:prstGeom prst="rect">
            <a:avLst/>
          </a:prstGeom>
          <a:noFill/>
        </p:spPr>
        <p:txBody>
          <a:bodyPr wrap="none" rtlCol="0">
            <a:spAutoFit/>
          </a:bodyPr>
          <a:lstStyle/>
          <a:p>
            <a:r>
              <a:rPr lang="en-US"/>
              <a:t>Nếu </a:t>
            </a:r>
            <a:r>
              <a:rPr lang="en-US" b="1" i="1">
                <a:solidFill>
                  <a:srgbClr val="C00000"/>
                </a:solidFill>
              </a:rPr>
              <a:t>lưu trữ thông tin </a:t>
            </a:r>
            <a:r>
              <a:rPr lang="en-US"/>
              <a:t>về </a:t>
            </a:r>
            <a:r>
              <a:rPr lang="en-US" i="1" u="sng"/>
              <a:t>cô công nhân </a:t>
            </a:r>
            <a:r>
              <a:rPr lang="en-US"/>
              <a:t>thì lưu trữ </a:t>
            </a:r>
            <a:r>
              <a:rPr lang="en-US" b="1">
                <a:solidFill>
                  <a:srgbClr val="C00000"/>
                </a:solidFill>
              </a:rPr>
              <a:t>thông tin gì</a:t>
            </a:r>
            <a:r>
              <a:rPr lang="en-US"/>
              <a:t>?</a:t>
            </a:r>
          </a:p>
        </p:txBody>
      </p:sp>
      <p:sp>
        <p:nvSpPr>
          <p:cNvPr id="7" name="Oval 6"/>
          <p:cNvSpPr/>
          <p:nvPr/>
        </p:nvSpPr>
        <p:spPr>
          <a:xfrm>
            <a:off x="4320864" y="4474640"/>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Họ tên</a:t>
            </a:r>
          </a:p>
        </p:txBody>
      </p:sp>
      <p:sp>
        <p:nvSpPr>
          <p:cNvPr id="12" name="Oval 11"/>
          <p:cNvSpPr/>
          <p:nvPr/>
        </p:nvSpPr>
        <p:spPr>
          <a:xfrm>
            <a:off x="4175760" y="5257841"/>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Địa chỉ</a:t>
            </a:r>
          </a:p>
        </p:txBody>
      </p:sp>
      <p:sp>
        <p:nvSpPr>
          <p:cNvPr id="13" name="Oval 12"/>
          <p:cNvSpPr/>
          <p:nvPr/>
        </p:nvSpPr>
        <p:spPr>
          <a:xfrm>
            <a:off x="5170901" y="6086634"/>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Số điện thoại</a:t>
            </a:r>
          </a:p>
        </p:txBody>
      </p:sp>
      <p:sp>
        <p:nvSpPr>
          <p:cNvPr id="14" name="Oval 13"/>
          <p:cNvSpPr/>
          <p:nvPr/>
        </p:nvSpPr>
        <p:spPr>
          <a:xfrm>
            <a:off x="6294033" y="4323287"/>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Giới tính</a:t>
            </a:r>
          </a:p>
        </p:txBody>
      </p:sp>
      <p:sp>
        <p:nvSpPr>
          <p:cNvPr id="15" name="Oval 14"/>
          <p:cNvSpPr/>
          <p:nvPr/>
        </p:nvSpPr>
        <p:spPr>
          <a:xfrm>
            <a:off x="6718005" y="6135051"/>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Trình độ</a:t>
            </a:r>
          </a:p>
        </p:txBody>
      </p:sp>
      <p:sp>
        <p:nvSpPr>
          <p:cNvPr id="16" name="Oval 15"/>
          <p:cNvSpPr/>
          <p:nvPr/>
        </p:nvSpPr>
        <p:spPr>
          <a:xfrm>
            <a:off x="8528538" y="5631709"/>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CCCD</a:t>
            </a:r>
          </a:p>
        </p:txBody>
      </p:sp>
      <p:sp>
        <p:nvSpPr>
          <p:cNvPr id="17" name="Oval 16"/>
          <p:cNvSpPr/>
          <p:nvPr/>
        </p:nvSpPr>
        <p:spPr>
          <a:xfrm>
            <a:off x="8119698" y="4393506"/>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sp>
        <p:nvSpPr>
          <p:cNvPr id="18" name="Oval 17"/>
          <p:cNvSpPr/>
          <p:nvPr/>
        </p:nvSpPr>
        <p:spPr>
          <a:xfrm>
            <a:off x="8872319" y="4990515"/>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cxnSp>
        <p:nvCxnSpPr>
          <p:cNvPr id="20" name="Straight Connector 19"/>
          <p:cNvCxnSpPr>
            <a:stCxn id="7" idx="4"/>
            <a:endCxn id="9" idx="1"/>
          </p:cNvCxnSpPr>
          <p:nvPr/>
        </p:nvCxnSpPr>
        <p:spPr>
          <a:xfrm>
            <a:off x="5073486" y="5009291"/>
            <a:ext cx="1128214" cy="479855"/>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a:stCxn id="12" idx="6"/>
            <a:endCxn id="9" idx="1"/>
          </p:cNvCxnSpPr>
          <p:nvPr/>
        </p:nvCxnSpPr>
        <p:spPr>
          <a:xfrm flipV="1">
            <a:off x="5681003" y="5489146"/>
            <a:ext cx="520697" cy="36021"/>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3" idx="0"/>
            <a:endCxn id="9" idx="1"/>
          </p:cNvCxnSpPr>
          <p:nvPr/>
        </p:nvCxnSpPr>
        <p:spPr>
          <a:xfrm flipV="1">
            <a:off x="5923523" y="5489146"/>
            <a:ext cx="278177" cy="597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15" idx="0"/>
            <a:endCxn id="9" idx="2"/>
          </p:cNvCxnSpPr>
          <p:nvPr/>
        </p:nvCxnSpPr>
        <p:spPr>
          <a:xfrm flipH="1" flipV="1">
            <a:off x="7059830" y="5782810"/>
            <a:ext cx="410797" cy="352241"/>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a:stCxn id="16" idx="2"/>
            <a:endCxn id="9" idx="3"/>
          </p:cNvCxnSpPr>
          <p:nvPr/>
        </p:nvCxnSpPr>
        <p:spPr>
          <a:xfrm flipH="1" flipV="1">
            <a:off x="7917959" y="5489146"/>
            <a:ext cx="610579" cy="409889"/>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a:stCxn id="9" idx="3"/>
            <a:endCxn id="18" idx="2"/>
          </p:cNvCxnSpPr>
          <p:nvPr/>
        </p:nvCxnSpPr>
        <p:spPr>
          <a:xfrm flipV="1">
            <a:off x="7917959" y="5257841"/>
            <a:ext cx="954360" cy="231305"/>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p:cNvCxnSpPr>
            <a:stCxn id="17" idx="2"/>
            <a:endCxn id="9" idx="0"/>
          </p:cNvCxnSpPr>
          <p:nvPr/>
        </p:nvCxnSpPr>
        <p:spPr>
          <a:xfrm flipH="1">
            <a:off x="7059830" y="4660832"/>
            <a:ext cx="1059868" cy="53465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a:stCxn id="14" idx="4"/>
            <a:endCxn id="9" idx="0"/>
          </p:cNvCxnSpPr>
          <p:nvPr/>
        </p:nvCxnSpPr>
        <p:spPr>
          <a:xfrm>
            <a:off x="7046655" y="4857938"/>
            <a:ext cx="13175" cy="337544"/>
          </a:xfrm>
          <a:prstGeom prst="line">
            <a:avLst/>
          </a:prstGeom>
        </p:spPr>
        <p:style>
          <a:lnRef idx="1">
            <a:schemeClr val="accent2"/>
          </a:lnRef>
          <a:fillRef idx="0">
            <a:schemeClr val="accent2"/>
          </a:fillRef>
          <a:effectRef idx="0">
            <a:schemeClr val="accent2"/>
          </a:effectRef>
          <a:fontRef idx="minor">
            <a:schemeClr val="tx1"/>
          </a:fontRef>
        </p:style>
      </p:cxnSp>
      <p:sp>
        <p:nvSpPr>
          <p:cNvPr id="39" name="Rectangular Callout 38"/>
          <p:cNvSpPr/>
          <p:nvPr/>
        </p:nvSpPr>
        <p:spPr>
          <a:xfrm>
            <a:off x="10620081" y="4728974"/>
            <a:ext cx="1540972" cy="1805469"/>
          </a:xfrm>
          <a:prstGeom prst="wedgeRectCallout">
            <a:avLst>
              <a:gd name="adj1" fmla="val -58895"/>
              <a:gd name="adj2" fmla="val -21904"/>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diễn </a:t>
            </a:r>
            <a:r>
              <a:rPr lang="en-US" b="1" i="1">
                <a:solidFill>
                  <a:srgbClr val="C00000"/>
                </a:solidFill>
              </a:rPr>
              <a:t>thông tin cần lưu trữ </a:t>
            </a:r>
            <a:r>
              <a:rPr lang="en-US"/>
              <a:t>bằng 1 </a:t>
            </a:r>
            <a:r>
              <a:rPr lang="en-US" b="1" i="1">
                <a:solidFill>
                  <a:srgbClr val="C00000"/>
                </a:solidFill>
              </a:rPr>
              <a:t>thuộc tính</a:t>
            </a:r>
          </a:p>
        </p:txBody>
      </p:sp>
    </p:spTree>
    <p:extLst>
      <p:ext uri="{BB962C8B-B14F-4D97-AF65-F5344CB8AC3E}">
        <p14:creationId xmlns:p14="http://schemas.microsoft.com/office/powerpoint/2010/main" val="185347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2.1.3. Thuộc tính</a:t>
            </a:r>
          </a:p>
        </p:txBody>
      </p:sp>
      <p:sp>
        <p:nvSpPr>
          <p:cNvPr id="3" name="Content Placeholder 2"/>
          <p:cNvSpPr>
            <a:spLocks noGrp="1"/>
          </p:cNvSpPr>
          <p:nvPr>
            <p:ph idx="1"/>
          </p:nvPr>
        </p:nvSpPr>
        <p:spPr>
          <a:xfrm>
            <a:off x="879890" y="1500473"/>
            <a:ext cx="11685735" cy="4033247"/>
          </a:xfrm>
        </p:spPr>
        <p:txBody>
          <a:bodyPr/>
          <a:lstStyle/>
          <a:p>
            <a:r>
              <a:rPr lang="en-US" sz="2000"/>
              <a:t>Trong các thuộc tính của một tập thực thể, có một số </a:t>
            </a:r>
            <a:r>
              <a:rPr lang="en-US" sz="2000" b="1">
                <a:solidFill>
                  <a:srgbClr val="C00000"/>
                </a:solidFill>
              </a:rPr>
              <a:t>thuộc tính đặc biệt </a:t>
            </a:r>
            <a:r>
              <a:rPr lang="en-US" sz="2000"/>
              <a:t>dùng để </a:t>
            </a:r>
            <a:r>
              <a:rPr lang="en-US" sz="2000" b="1">
                <a:solidFill>
                  <a:srgbClr val="C00000"/>
                </a:solidFill>
              </a:rPr>
              <a:t>phân biệt </a:t>
            </a:r>
            <a:r>
              <a:rPr lang="en-US" sz="2000"/>
              <a:t>các </a:t>
            </a:r>
            <a:r>
              <a:rPr lang="en-US" sz="2000" b="1">
                <a:solidFill>
                  <a:srgbClr val="C00000"/>
                </a:solidFill>
              </a:rPr>
              <a:t>thực thể </a:t>
            </a:r>
            <a:r>
              <a:rPr lang="en-US" sz="2000"/>
              <a:t>trong một </a:t>
            </a:r>
            <a:r>
              <a:rPr lang="en-US" sz="2000" b="1">
                <a:solidFill>
                  <a:srgbClr val="C00000"/>
                </a:solidFill>
              </a:rPr>
              <a:t>tập thực thể</a:t>
            </a:r>
            <a:r>
              <a:rPr lang="en-US" sz="2000"/>
              <a:t>.</a:t>
            </a:r>
          </a:p>
          <a:p>
            <a:r>
              <a:rPr lang="en-US" sz="2000" b="1" i="1"/>
              <a:t>Ví dụ</a:t>
            </a:r>
            <a:r>
              <a:rPr lang="en-US" sz="2000"/>
              <a:t>: Trong một lớp học với rất đông sinh viên, làm sao để </a:t>
            </a:r>
            <a:r>
              <a:rPr lang="en-US" sz="2000" b="1" i="1">
                <a:solidFill>
                  <a:srgbClr val="C00000"/>
                </a:solidFill>
              </a:rPr>
              <a:t>tìm ra được một</a:t>
            </a:r>
            <a:r>
              <a:rPr lang="en-US" sz="2000"/>
              <a:t> sinh viên cụ thể nào đó? =&gt; Đọc </a:t>
            </a:r>
            <a:r>
              <a:rPr lang="en-US" sz="2000" b="1">
                <a:solidFill>
                  <a:srgbClr val="C00000"/>
                </a:solidFill>
              </a:rPr>
              <a:t>MSSV</a:t>
            </a:r>
            <a:r>
              <a:rPr lang="en-US" sz="2000"/>
              <a:t> của sinh viên cần tìm. MSSV gọi là </a:t>
            </a:r>
            <a:r>
              <a:rPr lang="en-US" sz="2000" b="1" i="1" u="sng"/>
              <a:t>Khóa</a:t>
            </a:r>
            <a:r>
              <a:rPr lang="en-US" sz="2000"/>
              <a:t>.</a:t>
            </a:r>
          </a:p>
          <a:p>
            <a:r>
              <a:rPr lang="en-US" sz="2000" b="1" i="1" u="sng">
                <a:solidFill>
                  <a:srgbClr val="C00000"/>
                </a:solidFill>
              </a:rPr>
              <a:t>Khóa</a:t>
            </a:r>
            <a:r>
              <a:rPr lang="en-US" sz="2000"/>
              <a:t> là một </a:t>
            </a:r>
            <a:r>
              <a:rPr lang="en-US" sz="2000" b="1" i="1">
                <a:solidFill>
                  <a:srgbClr val="C00000"/>
                </a:solidFill>
              </a:rPr>
              <a:t>tập ít nhất các thuộc tính </a:t>
            </a:r>
            <a:r>
              <a:rPr lang="en-US" sz="2000"/>
              <a:t>giúp </a:t>
            </a:r>
            <a:r>
              <a:rPr lang="en-US" sz="2000" b="1" i="1">
                <a:solidFill>
                  <a:srgbClr val="C00000"/>
                </a:solidFill>
              </a:rPr>
              <a:t>xác định duy nhất </a:t>
            </a:r>
            <a:r>
              <a:rPr lang="en-US" sz="2000"/>
              <a:t>một </a:t>
            </a:r>
            <a:r>
              <a:rPr lang="en-US" sz="2000" b="1" i="1">
                <a:solidFill>
                  <a:srgbClr val="C00000"/>
                </a:solidFill>
              </a:rPr>
              <a:t>thực thể </a:t>
            </a:r>
            <a:r>
              <a:rPr lang="en-US" sz="2000"/>
              <a:t>trong một </a:t>
            </a:r>
            <a:r>
              <a:rPr lang="en-US" sz="2000" b="1" i="1">
                <a:solidFill>
                  <a:srgbClr val="C00000"/>
                </a:solidFill>
              </a:rPr>
              <a:t>tập thực thể</a:t>
            </a:r>
            <a:r>
              <a:rPr lang="en-US" sz="2000"/>
              <a:t>.</a:t>
            </a:r>
          </a:p>
          <a:p>
            <a:r>
              <a:rPr lang="en-US" sz="2000"/>
              <a:t>Khóa của tập thực thể gồm </a:t>
            </a:r>
            <a:r>
              <a:rPr lang="en-US" sz="2000" b="1">
                <a:solidFill>
                  <a:srgbClr val="C00000"/>
                </a:solidFill>
              </a:rPr>
              <a:t>một</a:t>
            </a:r>
            <a:r>
              <a:rPr lang="en-US" sz="2000"/>
              <a:t> hoặc </a:t>
            </a:r>
            <a:r>
              <a:rPr lang="en-US" sz="2000" b="1">
                <a:solidFill>
                  <a:srgbClr val="C00000"/>
                </a:solidFill>
              </a:rPr>
              <a:t>nhiều</a:t>
            </a:r>
            <a:r>
              <a:rPr lang="en-US" sz="2000"/>
              <a:t> thuộc tính.</a:t>
            </a:r>
          </a:p>
          <a:p>
            <a:r>
              <a:rPr lang="en-US" sz="2000" b="1" i="1"/>
              <a:t>Các thuộc tính khóa </a:t>
            </a:r>
            <a:r>
              <a:rPr lang="en-US" sz="2000"/>
              <a:t>được </a:t>
            </a:r>
            <a:r>
              <a:rPr lang="en-US" sz="2000" b="1"/>
              <a:t>ký hiệu </a:t>
            </a:r>
            <a:r>
              <a:rPr lang="en-US" sz="2000"/>
              <a:t>bằng cách </a:t>
            </a:r>
            <a:r>
              <a:rPr lang="en-US" sz="2000" b="1" i="1">
                <a:solidFill>
                  <a:srgbClr val="C00000"/>
                </a:solidFill>
              </a:rPr>
              <a:t>gạch chân dưới tên </a:t>
            </a:r>
            <a:r>
              <a:rPr lang="en-US" sz="2000"/>
              <a:t>thuộc tính.</a:t>
            </a:r>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18</a:t>
            </a:fld>
            <a:endParaRPr lang="en-US"/>
          </a:p>
        </p:txBody>
      </p:sp>
      <p:sp>
        <p:nvSpPr>
          <p:cNvPr id="6" name="Rectangle 5"/>
          <p:cNvSpPr/>
          <p:nvPr/>
        </p:nvSpPr>
        <p:spPr>
          <a:xfrm>
            <a:off x="6205988" y="524005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7" name="Oval 6"/>
          <p:cNvSpPr/>
          <p:nvPr/>
        </p:nvSpPr>
        <p:spPr>
          <a:xfrm>
            <a:off x="4207316" y="5266394"/>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a:t>MSSV</a:t>
            </a:r>
          </a:p>
        </p:txBody>
      </p:sp>
      <p:cxnSp>
        <p:nvCxnSpPr>
          <p:cNvPr id="8" name="Straight Connector 7"/>
          <p:cNvCxnSpPr>
            <a:stCxn id="7" idx="6"/>
            <a:endCxn id="6" idx="1"/>
          </p:cNvCxnSpPr>
          <p:nvPr/>
        </p:nvCxnSpPr>
        <p:spPr>
          <a:xfrm>
            <a:off x="5712559" y="5533720"/>
            <a:ext cx="493429"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ular Callout 12"/>
          <p:cNvSpPr/>
          <p:nvPr/>
        </p:nvSpPr>
        <p:spPr>
          <a:xfrm>
            <a:off x="1921317" y="5206524"/>
            <a:ext cx="2025747" cy="587328"/>
          </a:xfrm>
          <a:prstGeom prst="wedgeRectCallout">
            <a:avLst>
              <a:gd name="adj1" fmla="val 56250"/>
              <a:gd name="adj2" fmla="val 19386"/>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a:solidFill>
                  <a:srgbClr val="C00000"/>
                </a:solidFill>
              </a:rPr>
              <a:t>Gạch chân</a:t>
            </a:r>
            <a:r>
              <a:rPr lang="en-US"/>
              <a:t> </a:t>
            </a:r>
            <a:r>
              <a:rPr lang="en-US" b="1" i="1">
                <a:solidFill>
                  <a:srgbClr val="C00000"/>
                </a:solidFill>
              </a:rPr>
              <a:t>tên</a:t>
            </a:r>
            <a:r>
              <a:rPr lang="en-US"/>
              <a:t> thuộc tính </a:t>
            </a:r>
            <a:r>
              <a:rPr lang="en-US" b="1" i="1">
                <a:solidFill>
                  <a:srgbClr val="C00000"/>
                </a:solidFill>
              </a:rPr>
              <a:t>MSSV</a:t>
            </a:r>
          </a:p>
        </p:txBody>
      </p:sp>
    </p:spTree>
    <p:extLst>
      <p:ext uri="{BB962C8B-B14F-4D97-AF65-F5344CB8AC3E}">
        <p14:creationId xmlns:p14="http://schemas.microsoft.com/office/powerpoint/2010/main" val="101746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2.1.3. Thuộc tính</a:t>
            </a:r>
          </a:p>
        </p:txBody>
      </p:sp>
      <p:sp>
        <p:nvSpPr>
          <p:cNvPr id="3" name="Content Placeholder 2"/>
          <p:cNvSpPr>
            <a:spLocks noGrp="1"/>
          </p:cNvSpPr>
          <p:nvPr>
            <p:ph sz="half" idx="1"/>
          </p:nvPr>
        </p:nvSpPr>
        <p:spPr>
          <a:xfrm>
            <a:off x="879892" y="1438642"/>
            <a:ext cx="5439331" cy="4078408"/>
          </a:xfrm>
        </p:spPr>
        <p:txBody>
          <a:bodyPr/>
          <a:lstStyle/>
          <a:p>
            <a:pPr marL="0" indent="0">
              <a:buNone/>
            </a:pPr>
            <a:r>
              <a:rPr lang="en-US" b="1" i="1">
                <a:solidFill>
                  <a:srgbClr val="C00000"/>
                </a:solidFill>
              </a:rPr>
              <a:t>Có nhiều loại thuộc tính</a:t>
            </a:r>
            <a:r>
              <a:rPr lang="en-US"/>
              <a:t>: </a:t>
            </a:r>
          </a:p>
          <a:p>
            <a:pPr marL="239713" lvl="1" indent="-239713"/>
            <a:r>
              <a:rPr lang="en-US"/>
              <a:t>Thuộc tính </a:t>
            </a:r>
            <a:r>
              <a:rPr lang="en-US" b="1" i="1">
                <a:solidFill>
                  <a:srgbClr val="C00000"/>
                </a:solidFill>
              </a:rPr>
              <a:t>đơn trị</a:t>
            </a:r>
            <a:r>
              <a:rPr lang="en-US"/>
              <a:t>: chỉ nhận </a:t>
            </a:r>
            <a:r>
              <a:rPr lang="en-US" b="1">
                <a:solidFill>
                  <a:srgbClr val="C00000"/>
                </a:solidFill>
              </a:rPr>
              <a:t>một</a:t>
            </a:r>
            <a:r>
              <a:rPr lang="en-US"/>
              <a:t> giá trị đơn đối với một thực thể cụ thể.</a:t>
            </a:r>
          </a:p>
          <a:p>
            <a:pPr marL="239713" lvl="1" indent="-239713"/>
            <a:endParaRPr lang="en-US"/>
          </a:p>
          <a:p>
            <a:pPr marL="239713" lvl="1" indent="-239713"/>
            <a:endParaRPr lang="en-US"/>
          </a:p>
          <a:p>
            <a:pPr marL="239713" lvl="1" indent="-239713"/>
            <a:r>
              <a:rPr lang="en-US"/>
              <a:t>Thuộc tính </a:t>
            </a:r>
            <a:r>
              <a:rPr lang="en-US" b="1" i="1">
                <a:solidFill>
                  <a:srgbClr val="C00000"/>
                </a:solidFill>
              </a:rPr>
              <a:t>đa trị</a:t>
            </a:r>
            <a:r>
              <a:rPr lang="en-US"/>
              <a:t>: nhận </a:t>
            </a:r>
            <a:r>
              <a:rPr lang="en-US" b="1">
                <a:solidFill>
                  <a:srgbClr val="C00000"/>
                </a:solidFill>
              </a:rPr>
              <a:t>nhiều</a:t>
            </a:r>
            <a:r>
              <a:rPr lang="en-US"/>
              <a:t> giá trị đối với một thực thể cụ thể.</a:t>
            </a:r>
          </a:p>
          <a:p>
            <a:pPr marL="239713" lvl="1" indent="-239713"/>
            <a:endParaRPr lang="en-US"/>
          </a:p>
          <a:p>
            <a:pPr marL="0" lvl="1" indent="0">
              <a:buNone/>
            </a:pPr>
            <a:endParaRPr lang="en-US"/>
          </a:p>
          <a:p>
            <a:pPr lvl="1"/>
            <a:endParaRPr lang="en-US"/>
          </a:p>
          <a:p>
            <a:endParaRPr lang="en-US"/>
          </a:p>
          <a:p>
            <a:endParaRPr lang="en-US"/>
          </a:p>
          <a:p>
            <a:endParaRPr lang="en-US"/>
          </a:p>
          <a:p>
            <a:endParaRPr lang="en-US"/>
          </a:p>
        </p:txBody>
      </p:sp>
      <p:sp>
        <p:nvSpPr>
          <p:cNvPr id="5" name="Content Placeholder 4"/>
          <p:cNvSpPr>
            <a:spLocks noGrp="1"/>
          </p:cNvSpPr>
          <p:nvPr>
            <p:ph sz="half" idx="2"/>
          </p:nvPr>
        </p:nvSpPr>
        <p:spPr>
          <a:xfrm>
            <a:off x="6497534" y="1421296"/>
            <a:ext cx="5439331" cy="4223326"/>
          </a:xfrm>
        </p:spPr>
        <p:txBody>
          <a:bodyPr/>
          <a:lstStyle/>
          <a:p>
            <a:pPr marL="239961" lvl="1">
              <a:spcBef>
                <a:spcPts val="1050"/>
              </a:spcBef>
            </a:pPr>
            <a:r>
              <a:rPr lang="en-US"/>
              <a:t>Thuộc tính </a:t>
            </a:r>
            <a:r>
              <a:rPr lang="en-US" b="1" i="1">
                <a:solidFill>
                  <a:srgbClr val="C00000"/>
                </a:solidFill>
              </a:rPr>
              <a:t>suy diễn</a:t>
            </a:r>
            <a:r>
              <a:rPr lang="en-US"/>
              <a:t>: là thuộc tính mà giá trị của nó được </a:t>
            </a:r>
            <a:r>
              <a:rPr lang="en-US" b="1" i="1">
                <a:solidFill>
                  <a:srgbClr val="C00000"/>
                </a:solidFill>
              </a:rPr>
              <a:t>tính toán </a:t>
            </a:r>
            <a:r>
              <a:rPr lang="en-US"/>
              <a:t>từ giá trị của các </a:t>
            </a:r>
            <a:r>
              <a:rPr lang="en-US" b="1" i="1">
                <a:solidFill>
                  <a:srgbClr val="C00000"/>
                </a:solidFill>
              </a:rPr>
              <a:t>thuộc tính khác</a:t>
            </a:r>
          </a:p>
          <a:p>
            <a:pPr marL="239961" lvl="1">
              <a:spcBef>
                <a:spcPts val="1050"/>
              </a:spcBef>
            </a:pPr>
            <a:endParaRPr lang="en-US"/>
          </a:p>
          <a:p>
            <a:pPr marL="239961" lvl="1">
              <a:spcBef>
                <a:spcPts val="1050"/>
              </a:spcBef>
            </a:pPr>
            <a:endParaRPr lang="en-US"/>
          </a:p>
          <a:p>
            <a:pPr marL="239961" lvl="1">
              <a:spcBef>
                <a:spcPts val="1050"/>
              </a:spcBef>
            </a:pPr>
            <a:r>
              <a:rPr lang="en-US"/>
              <a:t>Thuộc tính </a:t>
            </a:r>
            <a:r>
              <a:rPr lang="en-US" b="1" i="1">
                <a:solidFill>
                  <a:srgbClr val="C00000"/>
                </a:solidFill>
              </a:rPr>
              <a:t>kết hợp</a:t>
            </a:r>
            <a:r>
              <a:rPr lang="en-US"/>
              <a:t>: là thuộc tính gồm nhiều </a:t>
            </a:r>
            <a:r>
              <a:rPr lang="en-US" b="1" i="1">
                <a:solidFill>
                  <a:srgbClr val="C00000"/>
                </a:solidFill>
              </a:rPr>
              <a:t>thành phần nhỏ hơn</a:t>
            </a:r>
            <a:r>
              <a:rPr lang="en-US"/>
              <a:t>.</a:t>
            </a:r>
          </a:p>
          <a:p>
            <a:pPr marL="239961" lvl="1">
              <a:spcBef>
                <a:spcPts val="1050"/>
              </a:spcBef>
            </a:pPr>
            <a:endParaRPr lang="en-US"/>
          </a:p>
          <a:p>
            <a:pPr marL="239961" lvl="1">
              <a:spcBef>
                <a:spcPts val="1050"/>
              </a:spcBef>
            </a:pPr>
            <a:endParaRPr lang="en-US"/>
          </a:p>
          <a:p>
            <a:pPr marL="239961" lvl="1">
              <a:spcBef>
                <a:spcPts val="1050"/>
              </a:spcBef>
            </a:pPr>
            <a:endParaRPr lang="en-US"/>
          </a:p>
          <a:p>
            <a:pPr marL="239961" lvl="1">
              <a:spcBef>
                <a:spcPts val="1050"/>
              </a:spcBef>
            </a:pPr>
            <a:endParaRPr lang="en-US"/>
          </a:p>
          <a:p>
            <a:pPr marL="239961" lvl="1">
              <a:spcBef>
                <a:spcPts val="1050"/>
              </a:spcBef>
            </a:pPr>
            <a:endParaRPr lang="en-US"/>
          </a:p>
          <a:p>
            <a:pPr marL="0" lvl="1" indent="0">
              <a:spcBef>
                <a:spcPts val="1050"/>
              </a:spcBef>
              <a:buNone/>
            </a:pP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19</a:t>
            </a:fld>
            <a:endParaRPr lang="en-US"/>
          </a:p>
        </p:txBody>
      </p:sp>
      <p:grpSp>
        <p:nvGrpSpPr>
          <p:cNvPr id="15" name="Group 14"/>
          <p:cNvGrpSpPr/>
          <p:nvPr/>
        </p:nvGrpSpPr>
        <p:grpSpPr>
          <a:xfrm>
            <a:off x="1973027" y="2813809"/>
            <a:ext cx="3877124" cy="587328"/>
            <a:chOff x="1535514" y="2666716"/>
            <a:chExt cx="3877124" cy="587328"/>
          </a:xfrm>
        </p:grpSpPr>
        <p:sp>
          <p:nvSpPr>
            <p:cNvPr id="6" name="Rectangle 5"/>
            <p:cNvSpPr/>
            <p:nvPr/>
          </p:nvSpPr>
          <p:spPr>
            <a:xfrm>
              <a:off x="1535514" y="266671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viên</a:t>
              </a:r>
            </a:p>
          </p:txBody>
        </p:sp>
        <p:sp>
          <p:nvSpPr>
            <p:cNvPr id="7" name="Oval 6"/>
            <p:cNvSpPr/>
            <p:nvPr/>
          </p:nvSpPr>
          <p:spPr>
            <a:xfrm>
              <a:off x="3907395" y="2693054"/>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a:t>MSGV</a:t>
              </a:r>
            </a:p>
          </p:txBody>
        </p:sp>
        <p:cxnSp>
          <p:nvCxnSpPr>
            <p:cNvPr id="8" name="Straight Connector 7"/>
            <p:cNvCxnSpPr>
              <a:stCxn id="7" idx="2"/>
              <a:endCxn id="6" idx="3"/>
            </p:cNvCxnSpPr>
            <p:nvPr/>
          </p:nvCxnSpPr>
          <p:spPr>
            <a:xfrm flipH="1">
              <a:off x="3251773" y="2960380"/>
              <a:ext cx="655622" cy="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6" name="Group 15"/>
          <p:cNvGrpSpPr/>
          <p:nvPr/>
        </p:nvGrpSpPr>
        <p:grpSpPr>
          <a:xfrm>
            <a:off x="8465029" y="2719096"/>
            <a:ext cx="3819257" cy="587328"/>
            <a:chOff x="1835955" y="2666716"/>
            <a:chExt cx="3819257" cy="587328"/>
          </a:xfrm>
        </p:grpSpPr>
        <p:sp>
          <p:nvSpPr>
            <p:cNvPr id="17" name="Rectangle 16"/>
            <p:cNvSpPr/>
            <p:nvPr/>
          </p:nvSpPr>
          <p:spPr>
            <a:xfrm>
              <a:off x="1835955" y="266671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viên</a:t>
              </a:r>
            </a:p>
          </p:txBody>
        </p:sp>
        <p:sp>
          <p:nvSpPr>
            <p:cNvPr id="18" name="Oval 17"/>
            <p:cNvSpPr/>
            <p:nvPr/>
          </p:nvSpPr>
          <p:spPr>
            <a:xfrm>
              <a:off x="3907395" y="2693054"/>
              <a:ext cx="1747817" cy="534651"/>
            </a:xfrm>
            <a:prstGeom prst="ellipse">
              <a:avLst/>
            </a:prstGeom>
            <a:ln w="38100" cmpd="sng">
              <a:solidFill>
                <a:schemeClr val="accent5">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Tuổi</a:t>
              </a:r>
            </a:p>
          </p:txBody>
        </p:sp>
        <p:cxnSp>
          <p:nvCxnSpPr>
            <p:cNvPr id="19" name="Straight Connector 18"/>
            <p:cNvCxnSpPr>
              <a:stCxn id="18" idx="2"/>
              <a:endCxn id="17" idx="3"/>
            </p:cNvCxnSpPr>
            <p:nvPr/>
          </p:nvCxnSpPr>
          <p:spPr>
            <a:xfrm flipH="1">
              <a:off x="3552214" y="2960380"/>
              <a:ext cx="355181" cy="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21" name="Group 20"/>
          <p:cNvGrpSpPr/>
          <p:nvPr/>
        </p:nvGrpSpPr>
        <p:grpSpPr>
          <a:xfrm>
            <a:off x="1937247" y="4581191"/>
            <a:ext cx="4119698" cy="587328"/>
            <a:chOff x="1535514" y="2666716"/>
            <a:chExt cx="4119698" cy="587328"/>
          </a:xfrm>
        </p:grpSpPr>
        <p:sp>
          <p:nvSpPr>
            <p:cNvPr id="22" name="Rectangle 21"/>
            <p:cNvSpPr/>
            <p:nvPr/>
          </p:nvSpPr>
          <p:spPr>
            <a:xfrm>
              <a:off x="1535514" y="266671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viên</a:t>
              </a:r>
            </a:p>
          </p:txBody>
        </p:sp>
        <p:sp>
          <p:nvSpPr>
            <p:cNvPr id="23" name="Oval 22"/>
            <p:cNvSpPr/>
            <p:nvPr/>
          </p:nvSpPr>
          <p:spPr>
            <a:xfrm>
              <a:off x="3907395" y="2693054"/>
              <a:ext cx="1747817" cy="534651"/>
            </a:xfrm>
            <a:prstGeom prst="ellipse">
              <a:avLst/>
            </a:prstGeom>
            <a:ln w="73025" cmpd="dbl">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Điện thoại</a:t>
              </a:r>
            </a:p>
          </p:txBody>
        </p:sp>
        <p:cxnSp>
          <p:nvCxnSpPr>
            <p:cNvPr id="24" name="Straight Connector 23"/>
            <p:cNvCxnSpPr>
              <a:stCxn id="23" idx="2"/>
              <a:endCxn id="22" idx="3"/>
            </p:cNvCxnSpPr>
            <p:nvPr/>
          </p:nvCxnSpPr>
          <p:spPr>
            <a:xfrm flipH="1">
              <a:off x="3251773" y="2960380"/>
              <a:ext cx="655622" cy="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6497534" y="4258356"/>
            <a:ext cx="5681838" cy="2705513"/>
            <a:chOff x="6601586" y="2104799"/>
            <a:chExt cx="5681838" cy="2705513"/>
          </a:xfrm>
        </p:grpSpPr>
        <p:grpSp>
          <p:nvGrpSpPr>
            <p:cNvPr id="25" name="Group 24"/>
            <p:cNvGrpSpPr/>
            <p:nvPr/>
          </p:nvGrpSpPr>
          <p:grpSpPr>
            <a:xfrm>
              <a:off x="6601586" y="2640093"/>
              <a:ext cx="3877124" cy="587328"/>
              <a:chOff x="1535514" y="2666716"/>
              <a:chExt cx="3877124" cy="587328"/>
            </a:xfrm>
          </p:grpSpPr>
          <p:sp>
            <p:nvSpPr>
              <p:cNvPr id="26" name="Rectangle 25"/>
              <p:cNvSpPr/>
              <p:nvPr/>
            </p:nvSpPr>
            <p:spPr>
              <a:xfrm>
                <a:off x="1535514" y="2666716"/>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viên</a:t>
                </a:r>
              </a:p>
            </p:txBody>
          </p:sp>
          <p:sp>
            <p:nvSpPr>
              <p:cNvPr id="27" name="Oval 26"/>
              <p:cNvSpPr/>
              <p:nvPr/>
            </p:nvSpPr>
            <p:spPr>
              <a:xfrm>
                <a:off x="3907395" y="2693054"/>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Địa chỉ</a:t>
                </a:r>
              </a:p>
            </p:txBody>
          </p:sp>
          <p:cxnSp>
            <p:nvCxnSpPr>
              <p:cNvPr id="28" name="Straight Connector 27"/>
              <p:cNvCxnSpPr>
                <a:stCxn id="27" idx="2"/>
                <a:endCxn id="26" idx="3"/>
              </p:cNvCxnSpPr>
              <p:nvPr/>
            </p:nvCxnSpPr>
            <p:spPr>
              <a:xfrm flipH="1">
                <a:off x="3251773" y="2960380"/>
                <a:ext cx="655622"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9" name="Oval 28"/>
            <p:cNvSpPr/>
            <p:nvPr/>
          </p:nvSpPr>
          <p:spPr>
            <a:xfrm>
              <a:off x="10741101" y="2104799"/>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sp>
          <p:nvSpPr>
            <p:cNvPr id="30" name="Oval 29"/>
            <p:cNvSpPr/>
            <p:nvPr/>
          </p:nvSpPr>
          <p:spPr>
            <a:xfrm>
              <a:off x="10778181" y="2828842"/>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Quận</a:t>
              </a:r>
            </a:p>
          </p:txBody>
        </p:sp>
        <p:sp>
          <p:nvSpPr>
            <p:cNvPr id="31" name="Oval 30"/>
            <p:cNvSpPr/>
            <p:nvPr/>
          </p:nvSpPr>
          <p:spPr>
            <a:xfrm>
              <a:off x="10741101" y="3583190"/>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Đường</a:t>
              </a:r>
            </a:p>
          </p:txBody>
        </p:sp>
        <p:sp>
          <p:nvSpPr>
            <p:cNvPr id="32" name="Oval 31"/>
            <p:cNvSpPr/>
            <p:nvPr/>
          </p:nvSpPr>
          <p:spPr>
            <a:xfrm>
              <a:off x="10778181" y="4275661"/>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Số nhà</a:t>
              </a:r>
            </a:p>
          </p:txBody>
        </p:sp>
      </p:grpSp>
      <p:cxnSp>
        <p:nvCxnSpPr>
          <p:cNvPr id="34" name="Straight Connector 33"/>
          <p:cNvCxnSpPr>
            <a:stCxn id="29" idx="2"/>
            <a:endCxn id="27" idx="6"/>
          </p:cNvCxnSpPr>
          <p:nvPr/>
        </p:nvCxnSpPr>
        <p:spPr>
          <a:xfrm flipH="1">
            <a:off x="10374658" y="4525682"/>
            <a:ext cx="262391" cy="561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2"/>
            <a:endCxn id="27" idx="6"/>
          </p:cNvCxnSpPr>
          <p:nvPr/>
        </p:nvCxnSpPr>
        <p:spPr>
          <a:xfrm flipH="1" flipV="1">
            <a:off x="10374658" y="5087314"/>
            <a:ext cx="299471" cy="162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27" idx="6"/>
          </p:cNvCxnSpPr>
          <p:nvPr/>
        </p:nvCxnSpPr>
        <p:spPr>
          <a:xfrm flipH="1" flipV="1">
            <a:off x="10374658" y="5087314"/>
            <a:ext cx="262391" cy="91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2"/>
            <a:endCxn id="27" idx="6"/>
          </p:cNvCxnSpPr>
          <p:nvPr/>
        </p:nvCxnSpPr>
        <p:spPr>
          <a:xfrm flipH="1" flipV="1">
            <a:off x="10374658" y="5087314"/>
            <a:ext cx="299471" cy="160923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604605" y="2745433"/>
            <a:ext cx="1505243" cy="534651"/>
          </a:xfrm>
          <a:prstGeom prst="ellipse">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47" name="Straight Connector 46"/>
          <p:cNvCxnSpPr>
            <a:stCxn id="45" idx="6"/>
            <a:endCxn id="17" idx="1"/>
          </p:cNvCxnSpPr>
          <p:nvPr/>
        </p:nvCxnSpPr>
        <p:spPr>
          <a:xfrm>
            <a:off x="8109848" y="3012759"/>
            <a:ext cx="355181"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21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8237-61AB-4301-970B-4E9D884A9317}"/>
              </a:ext>
            </a:extLst>
          </p:cNvPr>
          <p:cNvSpPr>
            <a:spLocks noGrp="1"/>
          </p:cNvSpPr>
          <p:nvPr>
            <p:ph type="ctrTitle"/>
          </p:nvPr>
        </p:nvSpPr>
        <p:spPr>
          <a:xfrm>
            <a:off x="1599802" y="1467075"/>
            <a:ext cx="9598819" cy="2506427"/>
          </a:xfrm>
        </p:spPr>
        <p:txBody>
          <a:bodyPr anchor="b">
            <a:normAutofit/>
          </a:bodyPr>
          <a:lstStyle/>
          <a:p>
            <a:pPr>
              <a:lnSpc>
                <a:spcPct val="100000"/>
              </a:lnSpc>
              <a:spcAft>
                <a:spcPts val="3600"/>
              </a:spcAft>
            </a:pPr>
            <a:r>
              <a:rPr lang="en-US"/>
              <a:t>Phân tích yêu cầu</a:t>
            </a:r>
            <a:br>
              <a:rPr lang="en-US"/>
            </a:br>
            <a:r>
              <a:rPr lang="en-US"/>
              <a:t>mô hình hóa erd</a:t>
            </a:r>
          </a:p>
        </p:txBody>
      </p:sp>
      <p:sp>
        <p:nvSpPr>
          <p:cNvPr id="4" name="Slide Number Placeholder 3">
            <a:extLst>
              <a:ext uri="{FF2B5EF4-FFF2-40B4-BE49-F238E27FC236}">
                <a16:creationId xmlns:a16="http://schemas.microsoft.com/office/drawing/2014/main" id="{730A018C-4C83-4547-8612-DC6A0E4BE139}"/>
              </a:ext>
            </a:extLst>
          </p:cNvPr>
          <p:cNvSpPr>
            <a:spLocks noGrp="1"/>
          </p:cNvSpPr>
          <p:nvPr>
            <p:ph type="sldNum" sz="quarter" idx="12"/>
          </p:nvPr>
        </p:nvSpPr>
        <p:spPr/>
        <p:txBody>
          <a:bodyPr/>
          <a:lstStyle/>
          <a:p>
            <a:fld id="{493E9284-CF28-481B-903D-5227E055DEF3}" type="slidenum">
              <a:rPr lang="en-US" smtClean="0"/>
              <a:t>2</a:t>
            </a:fld>
            <a:endParaRPr lang="en-US"/>
          </a:p>
        </p:txBody>
      </p:sp>
      <p:sp>
        <p:nvSpPr>
          <p:cNvPr id="5" name="TextBox 4">
            <a:extLst>
              <a:ext uri="{FF2B5EF4-FFF2-40B4-BE49-F238E27FC236}">
                <a16:creationId xmlns:a16="http://schemas.microsoft.com/office/drawing/2014/main" id="{A6399BC0-915A-48E3-AEAE-BCBA6B83FA61}"/>
              </a:ext>
            </a:extLst>
          </p:cNvPr>
          <p:cNvSpPr txBox="1"/>
          <p:nvPr/>
        </p:nvSpPr>
        <p:spPr>
          <a:xfrm>
            <a:off x="5463185" y="1307177"/>
            <a:ext cx="1872051" cy="523220"/>
          </a:xfrm>
          <a:prstGeom prst="rect">
            <a:avLst/>
          </a:prstGeom>
          <a:noFill/>
        </p:spPr>
        <p:txBody>
          <a:bodyPr wrap="none" rtlCol="0">
            <a:spAutoFit/>
          </a:bodyPr>
          <a:lstStyle/>
          <a:p>
            <a:r>
              <a:rPr lang="en-US" sz="2800" b="1">
                <a:solidFill>
                  <a:schemeClr val="accent2">
                    <a:lumMod val="75000"/>
                  </a:schemeClr>
                </a:solidFill>
              </a:rPr>
              <a:t>CHƯƠNG 2</a:t>
            </a:r>
          </a:p>
        </p:txBody>
      </p:sp>
      <p:sp>
        <p:nvSpPr>
          <p:cNvPr id="8" name="Subtitle 2">
            <a:extLst>
              <a:ext uri="{FF2B5EF4-FFF2-40B4-BE49-F238E27FC236}">
                <a16:creationId xmlns:a16="http://schemas.microsoft.com/office/drawing/2014/main" id="{2AEF2CD5-A8A2-4319-AC65-F3FB4F560F6C}"/>
              </a:ext>
            </a:extLst>
          </p:cNvPr>
          <p:cNvSpPr txBox="1">
            <a:spLocks/>
          </p:cNvSpPr>
          <p:nvPr/>
        </p:nvSpPr>
        <p:spPr>
          <a:xfrm>
            <a:off x="3372464" y="3899293"/>
            <a:ext cx="9497961" cy="1738167"/>
          </a:xfrm>
          <a:prstGeom prst="rect">
            <a:avLst/>
          </a:prstGeom>
        </p:spPr>
        <p:txBody>
          <a:bodyPr vert="horz" lIns="91440" tIns="45720" rIns="91440" bIns="45720" rtlCol="0">
            <a:normAutofit/>
          </a:bodyPr>
          <a:lstStyle>
            <a:lvl1pPr marL="0" indent="0" algn="ctr" defTabSz="959846" rtl="0" eaLnBrk="1" latinLnBrk="0" hangingPunct="1">
              <a:lnSpc>
                <a:spcPct val="90000"/>
              </a:lnSpc>
              <a:spcBef>
                <a:spcPts val="1050"/>
              </a:spcBef>
              <a:buFont typeface="Arial" panose="020B0604020202020204" pitchFamily="34" charset="0"/>
              <a:buNone/>
              <a:defRPr sz="2519" kern="1200">
                <a:solidFill>
                  <a:schemeClr val="tx1"/>
                </a:solidFill>
                <a:latin typeface="Verdana (Headings)"/>
                <a:ea typeface="+mn-ea"/>
                <a:cs typeface="+mn-cs"/>
              </a:defRPr>
            </a:lvl1pPr>
            <a:lvl2pPr marL="479923" indent="0" algn="ctr" defTabSz="959846" rtl="0" eaLnBrk="1" latinLnBrk="0" hangingPunct="1">
              <a:lnSpc>
                <a:spcPct val="90000"/>
              </a:lnSpc>
              <a:spcBef>
                <a:spcPts val="525"/>
              </a:spcBef>
              <a:buFont typeface="Arial" panose="020B0604020202020204" pitchFamily="34" charset="0"/>
              <a:buNone/>
              <a:defRPr sz="2099" kern="1200">
                <a:solidFill>
                  <a:schemeClr val="tx1"/>
                </a:solidFill>
                <a:latin typeface="Verdana (Headings)"/>
                <a:ea typeface="+mn-ea"/>
                <a:cs typeface="+mn-cs"/>
              </a:defRPr>
            </a:lvl2pPr>
            <a:lvl3pPr marL="959846" indent="0" algn="ctr" defTabSz="959846" rtl="0" eaLnBrk="1" latinLnBrk="0" hangingPunct="1">
              <a:lnSpc>
                <a:spcPct val="90000"/>
              </a:lnSpc>
              <a:spcBef>
                <a:spcPts val="525"/>
              </a:spcBef>
              <a:buFont typeface="Arial" panose="020B0604020202020204" pitchFamily="34" charset="0"/>
              <a:buNone/>
              <a:defRPr sz="1889" kern="1200">
                <a:solidFill>
                  <a:schemeClr val="tx1"/>
                </a:solidFill>
                <a:latin typeface="Verdana (Headings)"/>
                <a:ea typeface="+mn-ea"/>
                <a:cs typeface="+mn-cs"/>
              </a:defRPr>
            </a:lvl3pPr>
            <a:lvl4pPr marL="1439769"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Verdana (Headings)"/>
                <a:ea typeface="+mn-ea"/>
                <a:cs typeface="+mn-cs"/>
              </a:defRPr>
            </a:lvl4pPr>
            <a:lvl5pPr marL="1919691"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Verdana (Headings)"/>
                <a:ea typeface="+mn-ea"/>
                <a:cs typeface="+mn-cs"/>
              </a:defRPr>
            </a:lvl5pPr>
            <a:lvl6pPr marL="2399614"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79537"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59460"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39383" indent="0" algn="ctr" defTabSz="959846"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US"/>
              <a:t>Biên soạn: </a:t>
            </a:r>
            <a:r>
              <a:rPr lang="en-US" b="1"/>
              <a:t>Bộ môn Hệ Thống Thông Tin - HUFLIT</a:t>
            </a:r>
          </a:p>
          <a:p>
            <a:pPr algn="l"/>
            <a:r>
              <a:rPr lang="en-US"/>
              <a:t>GV hướng dẫn: </a:t>
            </a:r>
            <a:r>
              <a:rPr lang="en-US" b="1"/>
              <a:t>Trần Anh Duy</a:t>
            </a:r>
          </a:p>
          <a:p>
            <a:pPr algn="l"/>
            <a:r>
              <a:rPr lang="en-US"/>
              <a:t>Email: </a:t>
            </a:r>
            <a:r>
              <a:rPr lang="en-US">
                <a:solidFill>
                  <a:schemeClr val="accent1">
                    <a:lumMod val="75000"/>
                  </a:schemeClr>
                </a:solidFill>
              </a:rPr>
              <a:t>duyta@huflit.edu.vn</a:t>
            </a:r>
          </a:p>
          <a:p>
            <a:endParaRPr lang="en-US"/>
          </a:p>
        </p:txBody>
      </p:sp>
    </p:spTree>
    <p:extLst>
      <p:ext uri="{BB962C8B-B14F-4D97-AF65-F5344CB8AC3E}">
        <p14:creationId xmlns:p14="http://schemas.microsoft.com/office/powerpoint/2010/main" val="24001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 Mối kết hợp</a:t>
            </a:r>
          </a:p>
        </p:txBody>
      </p:sp>
      <p:sp>
        <p:nvSpPr>
          <p:cNvPr id="3" name="Content Placeholder 2"/>
          <p:cNvSpPr>
            <a:spLocks noGrp="1"/>
          </p:cNvSpPr>
          <p:nvPr>
            <p:ph idx="1"/>
          </p:nvPr>
        </p:nvSpPr>
        <p:spPr/>
        <p:txBody>
          <a:bodyPr/>
          <a:lstStyle/>
          <a:p>
            <a:r>
              <a:rPr lang="vi-VN" b="1" i="1">
                <a:solidFill>
                  <a:srgbClr val="C00000"/>
                </a:solidFill>
              </a:rPr>
              <a:t>Các thực thể </a:t>
            </a:r>
            <a:r>
              <a:rPr lang="vi-VN"/>
              <a:t>tồn tại trong thực tế có thể có những </a:t>
            </a:r>
            <a:r>
              <a:rPr lang="vi-VN" b="1" i="1">
                <a:solidFill>
                  <a:srgbClr val="C00000"/>
                </a:solidFill>
              </a:rPr>
              <a:t>mối liên hệ </a:t>
            </a:r>
            <a:r>
              <a:rPr lang="vi-VN"/>
              <a:t>với nhau. </a:t>
            </a:r>
          </a:p>
          <a:p>
            <a:r>
              <a:rPr lang="vi-VN" b="1" i="1"/>
              <a:t>Ví dụ</a:t>
            </a:r>
            <a:r>
              <a:rPr lang="vi-VN"/>
              <a:t>: </a:t>
            </a:r>
            <a:r>
              <a:rPr lang="en-US"/>
              <a:t>Sinh</a:t>
            </a:r>
            <a:r>
              <a:rPr lang="vi-VN"/>
              <a:t> viên </a:t>
            </a:r>
            <a:r>
              <a:rPr lang="vi-VN" b="1" i="1">
                <a:solidFill>
                  <a:srgbClr val="C00000"/>
                </a:solidFill>
              </a:rPr>
              <a:t>được phân công </a:t>
            </a:r>
            <a:r>
              <a:rPr lang="vi-VN"/>
              <a:t>vào 1 </a:t>
            </a:r>
            <a:r>
              <a:rPr lang="en-US"/>
              <a:t>lớp học </a:t>
            </a:r>
            <a:r>
              <a:rPr lang="vi-VN"/>
              <a:t>thì </a:t>
            </a:r>
            <a:r>
              <a:rPr lang="en-US" b="1">
                <a:solidFill>
                  <a:srgbClr val="C00000"/>
                </a:solidFill>
              </a:rPr>
              <a:t>sinh</a:t>
            </a:r>
            <a:r>
              <a:rPr lang="vi-VN" b="1">
                <a:solidFill>
                  <a:srgbClr val="C00000"/>
                </a:solidFill>
              </a:rPr>
              <a:t> viên </a:t>
            </a:r>
            <a:r>
              <a:rPr lang="vi-VN"/>
              <a:t>và </a:t>
            </a:r>
            <a:r>
              <a:rPr lang="en-US" b="1">
                <a:solidFill>
                  <a:srgbClr val="C00000"/>
                </a:solidFill>
              </a:rPr>
              <a:t>lớp học </a:t>
            </a:r>
            <a:r>
              <a:rPr lang="vi-VN"/>
              <a:t>có sự liên hệ với nhau</a:t>
            </a:r>
            <a:r>
              <a:rPr lang="en-US"/>
              <a:t>.</a:t>
            </a:r>
          </a:p>
          <a:p>
            <a:r>
              <a:rPr lang="en-US" b="1" i="1">
                <a:solidFill>
                  <a:srgbClr val="C00000"/>
                </a:solidFill>
              </a:rPr>
              <a:t>Mối kết hợp </a:t>
            </a:r>
            <a:r>
              <a:rPr lang="en-US"/>
              <a:t>là </a:t>
            </a:r>
            <a:r>
              <a:rPr lang="en-US" b="1" i="1">
                <a:solidFill>
                  <a:srgbClr val="C00000"/>
                </a:solidFill>
              </a:rPr>
              <a:t>sự liên kết </a:t>
            </a:r>
            <a:r>
              <a:rPr lang="en-US"/>
              <a:t>giữa </a:t>
            </a:r>
            <a:r>
              <a:rPr lang="en-US" b="1">
                <a:solidFill>
                  <a:srgbClr val="C00000"/>
                </a:solidFill>
              </a:rPr>
              <a:t>hai</a:t>
            </a:r>
            <a:r>
              <a:rPr lang="en-US"/>
              <a:t> hay </a:t>
            </a:r>
            <a:r>
              <a:rPr lang="en-US" b="1">
                <a:solidFill>
                  <a:srgbClr val="C00000"/>
                </a:solidFill>
              </a:rPr>
              <a:t>nhiều</a:t>
            </a:r>
            <a:r>
              <a:rPr lang="en-US"/>
              <a:t> thực thể.</a:t>
            </a:r>
          </a:p>
          <a:p>
            <a:r>
              <a:rPr lang="en-US"/>
              <a:t>Tập hợp các mối kết hợp tương tự nhau được gọi là tập mối kết hợp.</a:t>
            </a:r>
          </a:p>
          <a:p>
            <a:r>
              <a:rPr lang="en-US" b="1"/>
              <a:t>Ký hiệu</a:t>
            </a:r>
            <a:r>
              <a:rPr lang="en-US"/>
              <a:t>: </a:t>
            </a:r>
            <a:r>
              <a:rPr lang="en-US" b="1" i="1">
                <a:solidFill>
                  <a:srgbClr val="C00000"/>
                </a:solidFill>
              </a:rPr>
              <a:t>Hình thoi</a:t>
            </a:r>
            <a:r>
              <a:rPr lang="en-US"/>
              <a:t>, bên trong có đặt tên cho mối kết hợp đó.</a:t>
            </a:r>
          </a:p>
          <a:p>
            <a:pPr lvl="1"/>
            <a:r>
              <a:rPr lang="en-US"/>
              <a:t>Tên của tập mối kết hợp thường là:</a:t>
            </a:r>
          </a:p>
          <a:p>
            <a:pPr lvl="2"/>
            <a:r>
              <a:rPr lang="en-US">
                <a:solidFill>
                  <a:srgbClr val="C00000"/>
                </a:solidFill>
              </a:rPr>
              <a:t>Động từ</a:t>
            </a:r>
          </a:p>
          <a:p>
            <a:pPr lvl="2"/>
            <a:r>
              <a:rPr lang="en-US">
                <a:solidFill>
                  <a:srgbClr val="C00000"/>
                </a:solidFill>
              </a:rPr>
              <a:t>Cụm danh từ</a:t>
            </a:r>
          </a:p>
          <a:p>
            <a:pPr lvl="2"/>
            <a:r>
              <a:rPr lang="en-US">
                <a:solidFill>
                  <a:srgbClr val="C00000"/>
                </a:solidFill>
              </a:rPr>
              <a:t>Liên từ</a:t>
            </a:r>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20</a:t>
            </a:fld>
            <a:endParaRPr lang="en-US"/>
          </a:p>
        </p:txBody>
      </p:sp>
      <p:grpSp>
        <p:nvGrpSpPr>
          <p:cNvPr id="12" name="Group 11"/>
          <p:cNvGrpSpPr/>
          <p:nvPr/>
        </p:nvGrpSpPr>
        <p:grpSpPr>
          <a:xfrm>
            <a:off x="5193114" y="4725875"/>
            <a:ext cx="7256585" cy="1167619"/>
            <a:chOff x="5193114" y="4725875"/>
            <a:chExt cx="7256585" cy="1167619"/>
          </a:xfrm>
        </p:grpSpPr>
        <p:sp>
          <p:nvSpPr>
            <p:cNvPr id="5" name="Rectangle 4"/>
            <p:cNvSpPr/>
            <p:nvPr/>
          </p:nvSpPr>
          <p:spPr>
            <a:xfrm>
              <a:off x="5193114"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6" name="Rectangle 5"/>
            <p:cNvSpPr/>
            <p:nvPr/>
          </p:nvSpPr>
          <p:spPr>
            <a:xfrm>
              <a:off x="10733440"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Lớp học</a:t>
              </a:r>
            </a:p>
          </p:txBody>
        </p:sp>
        <p:sp>
          <p:nvSpPr>
            <p:cNvPr id="7" name="Diamond 6"/>
            <p:cNvSpPr/>
            <p:nvPr/>
          </p:nvSpPr>
          <p:spPr>
            <a:xfrm>
              <a:off x="7970311" y="4725875"/>
              <a:ext cx="1702190" cy="1167619"/>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thuộc</a:t>
              </a:r>
            </a:p>
          </p:txBody>
        </p:sp>
        <p:cxnSp>
          <p:nvCxnSpPr>
            <p:cNvPr id="9" name="Straight Connector 8"/>
            <p:cNvCxnSpPr>
              <a:stCxn id="5" idx="3"/>
              <a:endCxn id="7" idx="1"/>
            </p:cNvCxnSpPr>
            <p:nvPr/>
          </p:nvCxnSpPr>
          <p:spPr>
            <a:xfrm>
              <a:off x="6909373" y="5309685"/>
              <a:ext cx="10609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7" idx="3"/>
              <a:endCxn id="6" idx="1"/>
            </p:cNvCxnSpPr>
            <p:nvPr/>
          </p:nvCxnSpPr>
          <p:spPr>
            <a:xfrm>
              <a:off x="9672501" y="5309685"/>
              <a:ext cx="1060939" cy="0"/>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6518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2.1.4.1. tập Mối kết hợp MỘT-MỘT (1-1)</a:t>
            </a:r>
          </a:p>
        </p:txBody>
      </p:sp>
      <p:sp>
        <p:nvSpPr>
          <p:cNvPr id="3" name="Content Placeholder 2"/>
          <p:cNvSpPr>
            <a:spLocks noGrp="1"/>
          </p:cNvSpPr>
          <p:nvPr>
            <p:ph idx="1"/>
          </p:nvPr>
        </p:nvSpPr>
        <p:spPr>
          <a:xfrm>
            <a:off x="879891" y="1500473"/>
            <a:ext cx="11666070" cy="3816379"/>
          </a:xfrm>
        </p:spPr>
        <p:txBody>
          <a:bodyPr/>
          <a:lstStyle/>
          <a:p>
            <a:r>
              <a:rPr lang="en-US" sz="1800" b="1" i="1">
                <a:solidFill>
                  <a:srgbClr val="C00000"/>
                </a:solidFill>
              </a:rPr>
              <a:t>Tập mối quan hệ 1-1 </a:t>
            </a:r>
            <a:r>
              <a:rPr lang="en-US" sz="1800"/>
              <a:t>được mô tả là:</a:t>
            </a:r>
          </a:p>
          <a:p>
            <a:pPr lvl="1"/>
            <a:r>
              <a:rPr lang="en-US" sz="1800" b="1">
                <a:solidFill>
                  <a:srgbClr val="C00000"/>
                </a:solidFill>
              </a:rPr>
              <a:t>Một</a:t>
            </a:r>
            <a:r>
              <a:rPr lang="en-US" sz="1800"/>
              <a:t> thực thể trong </a:t>
            </a:r>
            <a:r>
              <a:rPr lang="en-US" sz="1800" b="1">
                <a:solidFill>
                  <a:srgbClr val="C00000"/>
                </a:solidFill>
              </a:rPr>
              <a:t>tập thực thể A </a:t>
            </a:r>
            <a:r>
              <a:rPr lang="en-US" sz="1800"/>
              <a:t>kết hợp với </a:t>
            </a:r>
            <a:r>
              <a:rPr lang="en-US" sz="1800" b="1">
                <a:solidFill>
                  <a:srgbClr val="C00000"/>
                </a:solidFill>
              </a:rPr>
              <a:t>một</a:t>
            </a:r>
            <a:r>
              <a:rPr lang="en-US" sz="1800"/>
              <a:t> thực thể trong </a:t>
            </a:r>
            <a:r>
              <a:rPr lang="en-US" sz="1800" b="1">
                <a:solidFill>
                  <a:srgbClr val="C00000"/>
                </a:solidFill>
              </a:rPr>
              <a:t>tập thực thể B</a:t>
            </a:r>
          </a:p>
          <a:p>
            <a:pPr lvl="1"/>
            <a:r>
              <a:rPr lang="en-US" sz="1800" b="1">
                <a:solidFill>
                  <a:srgbClr val="C00000"/>
                </a:solidFill>
              </a:rPr>
              <a:t>Một</a:t>
            </a:r>
            <a:r>
              <a:rPr lang="en-US" sz="1800"/>
              <a:t> thực thể trong </a:t>
            </a:r>
            <a:r>
              <a:rPr lang="en-US" sz="1800" b="1">
                <a:solidFill>
                  <a:srgbClr val="C00000"/>
                </a:solidFill>
              </a:rPr>
              <a:t>tập thực thể B </a:t>
            </a:r>
            <a:r>
              <a:rPr lang="en-US" sz="1800"/>
              <a:t>kết hợp với </a:t>
            </a:r>
            <a:r>
              <a:rPr lang="en-US" sz="1800" b="1">
                <a:solidFill>
                  <a:srgbClr val="C00000"/>
                </a:solidFill>
              </a:rPr>
              <a:t>một</a:t>
            </a:r>
            <a:r>
              <a:rPr lang="en-US" sz="1800"/>
              <a:t> thực thể trong </a:t>
            </a:r>
            <a:r>
              <a:rPr lang="en-US" sz="1800" b="1">
                <a:solidFill>
                  <a:srgbClr val="C00000"/>
                </a:solidFill>
              </a:rPr>
              <a:t>tập thực thể A</a:t>
            </a:r>
          </a:p>
          <a:p>
            <a:r>
              <a:rPr lang="en-US" sz="1800" b="1"/>
              <a:t>Ký hiệu</a:t>
            </a:r>
            <a:r>
              <a:rPr lang="en-US" sz="1800"/>
              <a:t>:</a:t>
            </a:r>
          </a:p>
          <a:p>
            <a:endParaRPr lang="en-US" sz="1800" b="1" i="1"/>
          </a:p>
          <a:p>
            <a:r>
              <a:rPr lang="en-US" sz="1800" b="1" i="1"/>
              <a:t>Ví dụ</a:t>
            </a:r>
            <a:r>
              <a:rPr lang="en-US" sz="1800"/>
              <a:t>: </a:t>
            </a:r>
          </a:p>
          <a:p>
            <a:pPr lvl="1"/>
            <a:r>
              <a:rPr lang="en-US" sz="1800" b="1" cap="all">
                <a:solidFill>
                  <a:schemeClr val="accent5"/>
                </a:solidFill>
              </a:rPr>
              <a:t>Một</a:t>
            </a:r>
            <a:r>
              <a:rPr lang="en-US" sz="1800"/>
              <a:t> </a:t>
            </a:r>
            <a:r>
              <a:rPr lang="en-US" sz="1800" b="1">
                <a:solidFill>
                  <a:srgbClr val="C00000"/>
                </a:solidFill>
              </a:rPr>
              <a:t>lớp học(A) </a:t>
            </a:r>
            <a:r>
              <a:rPr lang="en-US" sz="1800"/>
              <a:t>chỉ có </a:t>
            </a:r>
            <a:r>
              <a:rPr lang="en-US" sz="1800" b="1" cap="all">
                <a:solidFill>
                  <a:schemeClr val="accent5"/>
                </a:solidFill>
              </a:rPr>
              <a:t>một</a:t>
            </a:r>
            <a:r>
              <a:rPr lang="en-US" sz="1800"/>
              <a:t> </a:t>
            </a:r>
            <a:r>
              <a:rPr lang="en-US" sz="1800" b="1">
                <a:solidFill>
                  <a:srgbClr val="C00000"/>
                </a:solidFill>
              </a:rPr>
              <a:t>sinh viên (B) </a:t>
            </a:r>
            <a:r>
              <a:rPr lang="en-US" sz="1800"/>
              <a:t>làm lớp trưởng, </a:t>
            </a:r>
          </a:p>
          <a:p>
            <a:pPr lvl="1"/>
            <a:r>
              <a:rPr lang="en-US" sz="1800" b="1" cap="all">
                <a:solidFill>
                  <a:schemeClr val="accent5"/>
                </a:solidFill>
              </a:rPr>
              <a:t>một</a:t>
            </a:r>
            <a:r>
              <a:rPr lang="en-US" sz="1800"/>
              <a:t> </a:t>
            </a:r>
            <a:r>
              <a:rPr lang="en-US" sz="1800" b="1">
                <a:solidFill>
                  <a:srgbClr val="C00000"/>
                </a:solidFill>
              </a:rPr>
              <a:t>sinh viên(B)</a:t>
            </a:r>
            <a:r>
              <a:rPr lang="en-US" sz="1800"/>
              <a:t> chỉ được làm lớp trưởng của </a:t>
            </a:r>
            <a:r>
              <a:rPr lang="en-US" sz="1800" b="1" cap="all">
                <a:solidFill>
                  <a:schemeClr val="accent5"/>
                </a:solidFill>
              </a:rPr>
              <a:t>một</a:t>
            </a:r>
            <a:r>
              <a:rPr lang="en-US" sz="1800"/>
              <a:t> </a:t>
            </a:r>
            <a:r>
              <a:rPr lang="en-US" sz="1800" b="1">
                <a:solidFill>
                  <a:srgbClr val="C00000"/>
                </a:solidFill>
              </a:rPr>
              <a:t>lớp học(A)</a:t>
            </a:r>
            <a:r>
              <a:rPr lang="en-US" sz="1800"/>
              <a:t>. </a:t>
            </a:r>
          </a:p>
          <a:p>
            <a:pPr lvl="1"/>
            <a:r>
              <a:rPr lang="en-US" sz="1800"/>
              <a:t>Sẽ có trường hợp một lớp </a:t>
            </a:r>
            <a:r>
              <a:rPr lang="en-US" sz="1800" b="1">
                <a:solidFill>
                  <a:srgbClr val="C00000"/>
                </a:solidFill>
              </a:rPr>
              <a:t>không có </a:t>
            </a:r>
            <a:r>
              <a:rPr lang="en-US" sz="1800"/>
              <a:t>lớp trưởng hoặc một sinh viên </a:t>
            </a:r>
            <a:r>
              <a:rPr lang="en-US" sz="1800" i="1">
                <a:solidFill>
                  <a:srgbClr val="C00000"/>
                </a:solidFill>
              </a:rPr>
              <a:t>không làm lớp trưởng </a:t>
            </a:r>
            <a:r>
              <a:rPr lang="en-US" sz="1800"/>
              <a:t>của lớp nào cả</a:t>
            </a:r>
          </a:p>
          <a:p>
            <a:endParaRPr lang="en-US"/>
          </a:p>
          <a:p>
            <a:pPr marL="0" indent="0">
              <a:buNone/>
            </a:pPr>
            <a:endParaRPr lang="en-US"/>
          </a:p>
          <a:p>
            <a:endParaRPr lang="en-US"/>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21</a:t>
            </a:fld>
            <a:endParaRPr lang="en-US"/>
          </a:p>
        </p:txBody>
      </p:sp>
      <p:grpSp>
        <p:nvGrpSpPr>
          <p:cNvPr id="14" name="Group 13"/>
          <p:cNvGrpSpPr/>
          <p:nvPr/>
        </p:nvGrpSpPr>
        <p:grpSpPr>
          <a:xfrm>
            <a:off x="3860304" y="4976808"/>
            <a:ext cx="6156732" cy="857261"/>
            <a:chOff x="2729756" y="3052689"/>
            <a:chExt cx="6156732" cy="857261"/>
          </a:xfrm>
          <a:solidFill>
            <a:schemeClr val="bg1"/>
          </a:solidFill>
        </p:grpSpPr>
        <p:grpSp>
          <p:nvGrpSpPr>
            <p:cNvPr id="5" name="Group 4"/>
            <p:cNvGrpSpPr/>
            <p:nvPr/>
          </p:nvGrpSpPr>
          <p:grpSpPr>
            <a:xfrm>
              <a:off x="2729756" y="3052689"/>
              <a:ext cx="6156732" cy="857261"/>
              <a:chOff x="5193114" y="4725875"/>
              <a:chExt cx="8631059" cy="1167619"/>
            </a:xfrm>
            <a:grpFill/>
          </p:grpSpPr>
          <p:sp>
            <p:nvSpPr>
              <p:cNvPr id="6" name="Rectangle 5"/>
              <p:cNvSpPr/>
              <p:nvPr/>
            </p:nvSpPr>
            <p:spPr>
              <a:xfrm>
                <a:off x="51931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7" name="Rectangle 6"/>
              <p:cNvSpPr/>
              <p:nvPr/>
            </p:nvSpPr>
            <p:spPr>
              <a:xfrm>
                <a:off x="121079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Lớp học</a:t>
                </a:r>
              </a:p>
            </p:txBody>
          </p:sp>
          <p:sp>
            <p:nvSpPr>
              <p:cNvPr id="8" name="Diamond 7"/>
              <p:cNvSpPr/>
              <p:nvPr/>
            </p:nvSpPr>
            <p:spPr>
              <a:xfrm>
                <a:off x="7970311" y="4725875"/>
                <a:ext cx="2964130"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Làm lớp trưởng</a:t>
                </a:r>
              </a:p>
            </p:txBody>
          </p:sp>
          <p:cxnSp>
            <p:nvCxnSpPr>
              <p:cNvPr id="9" name="Straight Connector 8"/>
              <p:cNvCxnSpPr>
                <a:stCxn id="6" idx="3"/>
                <a:endCxn id="8" idx="1"/>
              </p:cNvCxnSpPr>
              <p:nvPr/>
            </p:nvCxnSpPr>
            <p:spPr>
              <a:xfrm>
                <a:off x="6909373" y="5309685"/>
                <a:ext cx="106093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10" name="Straight Connector 9"/>
              <p:cNvCxnSpPr>
                <a:stCxn id="8" idx="3"/>
                <a:endCxn id="7" idx="1"/>
              </p:cNvCxnSpPr>
              <p:nvPr/>
            </p:nvCxnSpPr>
            <p:spPr>
              <a:xfrm>
                <a:off x="10934441" y="5309685"/>
                <a:ext cx="1173473"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12" name="TextBox 11"/>
            <p:cNvSpPr txBox="1"/>
            <p:nvPr/>
          </p:nvSpPr>
          <p:spPr>
            <a:xfrm>
              <a:off x="4079882" y="3074185"/>
              <a:ext cx="639919" cy="383054"/>
            </a:xfrm>
            <a:prstGeom prst="rect">
              <a:avLst/>
            </a:prstGeom>
            <a:grpFill/>
          </p:spPr>
          <p:txBody>
            <a:bodyPr wrap="none" rtlCol="0">
              <a:spAutoFit/>
            </a:bodyPr>
            <a:lstStyle/>
            <a:p>
              <a:r>
                <a:rPr lang="en-US"/>
                <a:t>(0,1)</a:t>
              </a:r>
            </a:p>
          </p:txBody>
        </p:sp>
        <p:sp>
          <p:nvSpPr>
            <p:cNvPr id="13" name="TextBox 12"/>
            <p:cNvSpPr txBox="1"/>
            <p:nvPr/>
          </p:nvSpPr>
          <p:spPr>
            <a:xfrm>
              <a:off x="6879312" y="3074185"/>
              <a:ext cx="639919" cy="383054"/>
            </a:xfrm>
            <a:prstGeom prst="rect">
              <a:avLst/>
            </a:prstGeom>
            <a:grpFill/>
          </p:spPr>
          <p:txBody>
            <a:bodyPr wrap="none" rtlCol="0">
              <a:spAutoFit/>
            </a:bodyPr>
            <a:lstStyle/>
            <a:p>
              <a:r>
                <a:rPr lang="en-US"/>
                <a:t>(0,1)</a:t>
              </a:r>
            </a:p>
          </p:txBody>
        </p:sp>
      </p:grpSp>
      <p:grpSp>
        <p:nvGrpSpPr>
          <p:cNvPr id="15" name="Group 14"/>
          <p:cNvGrpSpPr/>
          <p:nvPr/>
        </p:nvGrpSpPr>
        <p:grpSpPr>
          <a:xfrm>
            <a:off x="2904315" y="2698189"/>
            <a:ext cx="5176288" cy="857261"/>
            <a:chOff x="2729756" y="3052689"/>
            <a:chExt cx="5176288" cy="857261"/>
          </a:xfrm>
        </p:grpSpPr>
        <p:grpSp>
          <p:nvGrpSpPr>
            <p:cNvPr id="16" name="Group 15"/>
            <p:cNvGrpSpPr/>
            <p:nvPr/>
          </p:nvGrpSpPr>
          <p:grpSpPr>
            <a:xfrm>
              <a:off x="2729756" y="3052689"/>
              <a:ext cx="5176288" cy="857261"/>
              <a:chOff x="5193114" y="4725875"/>
              <a:chExt cx="7256585" cy="1167619"/>
            </a:xfrm>
          </p:grpSpPr>
          <p:sp>
            <p:nvSpPr>
              <p:cNvPr id="19" name="Rectangle 18"/>
              <p:cNvSpPr/>
              <p:nvPr/>
            </p:nvSpPr>
            <p:spPr>
              <a:xfrm>
                <a:off x="5193114"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A</a:t>
                </a:r>
              </a:p>
            </p:txBody>
          </p:sp>
          <p:sp>
            <p:nvSpPr>
              <p:cNvPr id="20" name="Rectangle 19"/>
              <p:cNvSpPr/>
              <p:nvPr/>
            </p:nvSpPr>
            <p:spPr>
              <a:xfrm>
                <a:off x="10733440"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B</a:t>
                </a:r>
              </a:p>
            </p:txBody>
          </p:sp>
          <p:sp>
            <p:nvSpPr>
              <p:cNvPr id="21" name="Diamond 20"/>
              <p:cNvSpPr/>
              <p:nvPr/>
            </p:nvSpPr>
            <p:spPr>
              <a:xfrm>
                <a:off x="7970311" y="4725875"/>
                <a:ext cx="1702190" cy="1167619"/>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a:t>
                </a:r>
              </a:p>
            </p:txBody>
          </p:sp>
          <p:cxnSp>
            <p:nvCxnSpPr>
              <p:cNvPr id="22" name="Straight Connector 21"/>
              <p:cNvCxnSpPr>
                <a:stCxn id="19" idx="3"/>
                <a:endCxn id="21" idx="1"/>
              </p:cNvCxnSpPr>
              <p:nvPr/>
            </p:nvCxnSpPr>
            <p:spPr>
              <a:xfrm>
                <a:off x="6909373" y="5309685"/>
                <a:ext cx="10609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21" idx="3"/>
                <a:endCxn id="20" idx="1"/>
              </p:cNvCxnSpPr>
              <p:nvPr/>
            </p:nvCxnSpPr>
            <p:spPr>
              <a:xfrm>
                <a:off x="9672501" y="5309685"/>
                <a:ext cx="1060939"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17" name="TextBox 16"/>
            <p:cNvSpPr txBox="1"/>
            <p:nvPr/>
          </p:nvSpPr>
          <p:spPr>
            <a:xfrm>
              <a:off x="4070875" y="3114341"/>
              <a:ext cx="639919" cy="383054"/>
            </a:xfrm>
            <a:prstGeom prst="rect">
              <a:avLst/>
            </a:prstGeom>
            <a:noFill/>
          </p:spPr>
          <p:txBody>
            <a:bodyPr wrap="none" rtlCol="0">
              <a:spAutoFit/>
            </a:bodyPr>
            <a:lstStyle/>
            <a:p>
              <a:r>
                <a:rPr lang="en-US"/>
                <a:t>(0,1)</a:t>
              </a:r>
            </a:p>
          </p:txBody>
        </p:sp>
        <p:sp>
          <p:nvSpPr>
            <p:cNvPr id="18" name="TextBox 17"/>
            <p:cNvSpPr txBox="1"/>
            <p:nvPr/>
          </p:nvSpPr>
          <p:spPr>
            <a:xfrm>
              <a:off x="5983441" y="3114341"/>
              <a:ext cx="639919" cy="383054"/>
            </a:xfrm>
            <a:prstGeom prst="rect">
              <a:avLst/>
            </a:prstGeom>
            <a:noFill/>
          </p:spPr>
          <p:txBody>
            <a:bodyPr wrap="none" rtlCol="0">
              <a:spAutoFit/>
            </a:bodyPr>
            <a:lstStyle/>
            <a:p>
              <a:r>
                <a:rPr lang="en-US"/>
                <a:t>(0,1)</a:t>
              </a:r>
            </a:p>
          </p:txBody>
        </p:sp>
      </p:grpSp>
    </p:spTree>
    <p:extLst>
      <p:ext uri="{BB962C8B-B14F-4D97-AF65-F5344CB8AC3E}">
        <p14:creationId xmlns:p14="http://schemas.microsoft.com/office/powerpoint/2010/main" val="1918114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2.1.4.2. tập Mối kết hợp MỘT-Nhiều (1-n)</a:t>
            </a:r>
          </a:p>
        </p:txBody>
      </p:sp>
      <p:sp>
        <p:nvSpPr>
          <p:cNvPr id="3" name="Content Placeholder 2"/>
          <p:cNvSpPr>
            <a:spLocks noGrp="1"/>
          </p:cNvSpPr>
          <p:nvPr>
            <p:ph idx="1"/>
          </p:nvPr>
        </p:nvSpPr>
        <p:spPr>
          <a:xfrm>
            <a:off x="879890" y="1500472"/>
            <a:ext cx="11668491" cy="4752844"/>
          </a:xfrm>
        </p:spPr>
        <p:txBody>
          <a:bodyPr/>
          <a:lstStyle/>
          <a:p>
            <a:r>
              <a:rPr lang="en-US" sz="1800" b="1" i="1">
                <a:solidFill>
                  <a:srgbClr val="C00000"/>
                </a:solidFill>
              </a:rPr>
              <a:t>Tập mối quan hệ 1-n </a:t>
            </a:r>
            <a:r>
              <a:rPr lang="en-US" sz="1800"/>
              <a:t>được mô tả là:</a:t>
            </a:r>
          </a:p>
          <a:p>
            <a:pPr lvl="1"/>
            <a:r>
              <a:rPr lang="en-US" sz="1800" b="1">
                <a:solidFill>
                  <a:srgbClr val="C00000"/>
                </a:solidFill>
              </a:rPr>
              <a:t>Một</a:t>
            </a:r>
            <a:r>
              <a:rPr lang="en-US" sz="1800"/>
              <a:t> thực thể trong </a:t>
            </a:r>
            <a:r>
              <a:rPr lang="en-US" sz="1800" b="1">
                <a:solidFill>
                  <a:srgbClr val="C00000"/>
                </a:solidFill>
              </a:rPr>
              <a:t>tập thực thể A </a:t>
            </a:r>
            <a:r>
              <a:rPr lang="en-US" sz="1800"/>
              <a:t>kết hợp với </a:t>
            </a:r>
            <a:r>
              <a:rPr lang="en-US" sz="1800" b="1">
                <a:solidFill>
                  <a:srgbClr val="C00000"/>
                </a:solidFill>
              </a:rPr>
              <a:t>một số</a:t>
            </a:r>
            <a:r>
              <a:rPr lang="en-US" sz="1800"/>
              <a:t> thực thể trong </a:t>
            </a:r>
            <a:r>
              <a:rPr lang="en-US" sz="1800" b="1">
                <a:solidFill>
                  <a:srgbClr val="C00000"/>
                </a:solidFill>
              </a:rPr>
              <a:t>tập thực thể B</a:t>
            </a:r>
          </a:p>
          <a:p>
            <a:pPr lvl="1"/>
            <a:r>
              <a:rPr lang="en-US" sz="1800" b="1">
                <a:solidFill>
                  <a:srgbClr val="C00000"/>
                </a:solidFill>
              </a:rPr>
              <a:t>Một</a:t>
            </a:r>
            <a:r>
              <a:rPr lang="en-US" sz="1800"/>
              <a:t> thực thể trong </a:t>
            </a:r>
            <a:r>
              <a:rPr lang="en-US" sz="1800" b="1">
                <a:solidFill>
                  <a:srgbClr val="C00000"/>
                </a:solidFill>
              </a:rPr>
              <a:t>tập thực thể B </a:t>
            </a:r>
            <a:r>
              <a:rPr lang="en-US" sz="1800"/>
              <a:t>kết hợp với </a:t>
            </a:r>
            <a:r>
              <a:rPr lang="en-US" sz="1800" b="1">
                <a:solidFill>
                  <a:srgbClr val="C00000"/>
                </a:solidFill>
              </a:rPr>
              <a:t>một</a:t>
            </a:r>
            <a:r>
              <a:rPr lang="en-US" sz="1800"/>
              <a:t> thực thể trong </a:t>
            </a:r>
            <a:r>
              <a:rPr lang="en-US" sz="1800" b="1">
                <a:solidFill>
                  <a:srgbClr val="C00000"/>
                </a:solidFill>
              </a:rPr>
              <a:t>tập thực thể A</a:t>
            </a:r>
          </a:p>
          <a:p>
            <a:r>
              <a:rPr lang="en-US" sz="1800" b="1"/>
              <a:t>Ký hiệu</a:t>
            </a:r>
            <a:r>
              <a:rPr lang="en-US" sz="1800"/>
              <a:t>:</a:t>
            </a:r>
          </a:p>
          <a:p>
            <a:endParaRPr lang="en-US" sz="1800" b="1" i="1"/>
          </a:p>
          <a:p>
            <a:r>
              <a:rPr lang="en-US" sz="1800" b="1" i="1"/>
              <a:t>Ví dụ</a:t>
            </a:r>
            <a:r>
              <a:rPr lang="en-US" sz="1800"/>
              <a:t>:</a:t>
            </a:r>
          </a:p>
          <a:p>
            <a:pPr lvl="1"/>
            <a:r>
              <a:rPr lang="en-US" sz="1800" b="1" cap="all">
                <a:solidFill>
                  <a:schemeClr val="accent5"/>
                </a:solidFill>
              </a:rPr>
              <a:t>Một</a:t>
            </a:r>
            <a:r>
              <a:rPr lang="en-US" sz="1800"/>
              <a:t> </a:t>
            </a:r>
            <a:r>
              <a:rPr lang="en-US" sz="1800" b="1">
                <a:solidFill>
                  <a:srgbClr val="C00000"/>
                </a:solidFill>
              </a:rPr>
              <a:t>sinh viên(A) </a:t>
            </a:r>
            <a:r>
              <a:rPr lang="en-US" sz="1800"/>
              <a:t>có thể mua </a:t>
            </a:r>
            <a:r>
              <a:rPr lang="en-US" sz="1800" b="1" cap="all">
                <a:solidFill>
                  <a:schemeClr val="accent5"/>
                </a:solidFill>
              </a:rPr>
              <a:t>nhiều</a:t>
            </a:r>
            <a:r>
              <a:rPr lang="en-US" sz="1800"/>
              <a:t> cuốn </a:t>
            </a:r>
            <a:r>
              <a:rPr lang="en-US" sz="1800" b="1">
                <a:solidFill>
                  <a:srgbClr val="C00000"/>
                </a:solidFill>
              </a:rPr>
              <a:t>sách giáo trình(B)</a:t>
            </a:r>
            <a:r>
              <a:rPr lang="en-US" sz="1800"/>
              <a:t>.</a:t>
            </a:r>
          </a:p>
          <a:p>
            <a:pPr lvl="1"/>
            <a:r>
              <a:rPr lang="en-US" sz="1800" b="1" cap="all">
                <a:solidFill>
                  <a:schemeClr val="accent5"/>
                </a:solidFill>
              </a:rPr>
              <a:t>Một</a:t>
            </a:r>
            <a:r>
              <a:rPr lang="en-US" sz="1800"/>
              <a:t> cuốn </a:t>
            </a:r>
            <a:r>
              <a:rPr lang="en-US" sz="1800" b="1">
                <a:solidFill>
                  <a:srgbClr val="C00000"/>
                </a:solidFill>
              </a:rPr>
              <a:t>sách giáo trình(B)</a:t>
            </a:r>
            <a:r>
              <a:rPr lang="en-US" sz="1800"/>
              <a:t> chỉ bán cho </a:t>
            </a:r>
            <a:r>
              <a:rPr lang="en-US" sz="1800" b="1" cap="all">
                <a:solidFill>
                  <a:schemeClr val="accent5"/>
                </a:solidFill>
              </a:rPr>
              <a:t>một</a:t>
            </a:r>
            <a:r>
              <a:rPr lang="en-US" sz="1800"/>
              <a:t> </a:t>
            </a:r>
            <a:r>
              <a:rPr lang="en-US" sz="1800" b="1">
                <a:solidFill>
                  <a:srgbClr val="C00000"/>
                </a:solidFill>
              </a:rPr>
              <a:t>sinh viên(A)</a:t>
            </a:r>
            <a:r>
              <a:rPr lang="en-US" sz="1800"/>
              <a:t>.</a:t>
            </a:r>
          </a:p>
          <a:p>
            <a:pPr lvl="1"/>
            <a:r>
              <a:rPr lang="en-US" sz="1800"/>
              <a:t>Có trường hợp một sinh viên </a:t>
            </a:r>
            <a:r>
              <a:rPr lang="en-US" sz="1800" b="1">
                <a:solidFill>
                  <a:srgbClr val="C00000"/>
                </a:solidFill>
              </a:rPr>
              <a:t>không mua </a:t>
            </a:r>
            <a:r>
              <a:rPr lang="en-US" sz="1800"/>
              <a:t>cuốn sách nào cả.</a:t>
            </a:r>
          </a:p>
          <a:p>
            <a:pPr lvl="1"/>
            <a:r>
              <a:rPr lang="en-US" sz="1800"/>
              <a:t>Có trường hợp một cuốn sách để trên kệ và </a:t>
            </a:r>
            <a:r>
              <a:rPr lang="en-US" sz="1800" b="1">
                <a:solidFill>
                  <a:srgbClr val="C00000"/>
                </a:solidFill>
              </a:rPr>
              <a:t>không</a:t>
            </a:r>
            <a:r>
              <a:rPr lang="en-US" sz="1800"/>
              <a:t> ai mua cả.</a:t>
            </a:r>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22</a:t>
            </a:fld>
            <a:endParaRPr lang="en-US"/>
          </a:p>
        </p:txBody>
      </p:sp>
      <p:grpSp>
        <p:nvGrpSpPr>
          <p:cNvPr id="5" name="Group 4"/>
          <p:cNvGrpSpPr/>
          <p:nvPr/>
        </p:nvGrpSpPr>
        <p:grpSpPr>
          <a:xfrm>
            <a:off x="3100711" y="2634592"/>
            <a:ext cx="5176288" cy="857261"/>
            <a:chOff x="2729756" y="3052689"/>
            <a:chExt cx="5176288" cy="857261"/>
          </a:xfrm>
        </p:grpSpPr>
        <p:grpSp>
          <p:nvGrpSpPr>
            <p:cNvPr id="6" name="Group 5"/>
            <p:cNvGrpSpPr/>
            <p:nvPr/>
          </p:nvGrpSpPr>
          <p:grpSpPr>
            <a:xfrm>
              <a:off x="2729756" y="3052689"/>
              <a:ext cx="5176288" cy="857261"/>
              <a:chOff x="5193114" y="4725875"/>
              <a:chExt cx="7256585" cy="1167619"/>
            </a:xfrm>
          </p:grpSpPr>
          <p:sp>
            <p:nvSpPr>
              <p:cNvPr id="9" name="Rectangle 8"/>
              <p:cNvSpPr/>
              <p:nvPr/>
            </p:nvSpPr>
            <p:spPr>
              <a:xfrm>
                <a:off x="5193114"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A</a:t>
                </a:r>
              </a:p>
            </p:txBody>
          </p:sp>
          <p:sp>
            <p:nvSpPr>
              <p:cNvPr id="10" name="Rectangle 9"/>
              <p:cNvSpPr/>
              <p:nvPr/>
            </p:nvSpPr>
            <p:spPr>
              <a:xfrm>
                <a:off x="10733440"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B</a:t>
                </a:r>
              </a:p>
            </p:txBody>
          </p:sp>
          <p:sp>
            <p:nvSpPr>
              <p:cNvPr id="11" name="Diamond 10"/>
              <p:cNvSpPr/>
              <p:nvPr/>
            </p:nvSpPr>
            <p:spPr>
              <a:xfrm>
                <a:off x="7970311" y="4725875"/>
                <a:ext cx="1702190" cy="1167619"/>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a:t>
                </a:r>
              </a:p>
            </p:txBody>
          </p:sp>
          <p:cxnSp>
            <p:nvCxnSpPr>
              <p:cNvPr id="12" name="Straight Connector 11"/>
              <p:cNvCxnSpPr>
                <a:stCxn id="9" idx="3"/>
                <a:endCxn id="11" idx="1"/>
              </p:cNvCxnSpPr>
              <p:nvPr/>
            </p:nvCxnSpPr>
            <p:spPr>
              <a:xfrm>
                <a:off x="6909373" y="5309685"/>
                <a:ext cx="10609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a:stCxn id="11" idx="3"/>
                <a:endCxn id="10" idx="1"/>
              </p:cNvCxnSpPr>
              <p:nvPr/>
            </p:nvCxnSpPr>
            <p:spPr>
              <a:xfrm>
                <a:off x="9672501" y="5309685"/>
                <a:ext cx="1060939"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7" name="TextBox 6"/>
            <p:cNvSpPr txBox="1"/>
            <p:nvPr/>
          </p:nvSpPr>
          <p:spPr>
            <a:xfrm>
              <a:off x="4070875" y="3114341"/>
              <a:ext cx="643125" cy="383054"/>
            </a:xfrm>
            <a:prstGeom prst="rect">
              <a:avLst/>
            </a:prstGeom>
            <a:noFill/>
          </p:spPr>
          <p:txBody>
            <a:bodyPr wrap="none" rtlCol="0">
              <a:spAutoFit/>
            </a:bodyPr>
            <a:lstStyle/>
            <a:p>
              <a:r>
                <a:rPr lang="en-US"/>
                <a:t>(0,n)</a:t>
              </a:r>
            </a:p>
          </p:txBody>
        </p:sp>
        <p:sp>
          <p:nvSpPr>
            <p:cNvPr id="8" name="TextBox 7"/>
            <p:cNvSpPr txBox="1"/>
            <p:nvPr/>
          </p:nvSpPr>
          <p:spPr>
            <a:xfrm>
              <a:off x="5983441" y="3114341"/>
              <a:ext cx="639919" cy="383054"/>
            </a:xfrm>
            <a:prstGeom prst="rect">
              <a:avLst/>
            </a:prstGeom>
            <a:noFill/>
          </p:spPr>
          <p:txBody>
            <a:bodyPr wrap="none" rtlCol="0">
              <a:spAutoFit/>
            </a:bodyPr>
            <a:lstStyle/>
            <a:p>
              <a:r>
                <a:rPr lang="en-US"/>
                <a:t>(0,1)</a:t>
              </a:r>
            </a:p>
          </p:txBody>
        </p:sp>
      </p:grpSp>
      <p:grpSp>
        <p:nvGrpSpPr>
          <p:cNvPr id="14" name="Group 13"/>
          <p:cNvGrpSpPr/>
          <p:nvPr/>
        </p:nvGrpSpPr>
        <p:grpSpPr>
          <a:xfrm>
            <a:off x="2920065" y="5270210"/>
            <a:ext cx="6324157" cy="857261"/>
            <a:chOff x="2729756" y="3052689"/>
            <a:chExt cx="6324157" cy="857261"/>
          </a:xfrm>
          <a:solidFill>
            <a:schemeClr val="bg1"/>
          </a:solidFill>
        </p:grpSpPr>
        <p:grpSp>
          <p:nvGrpSpPr>
            <p:cNvPr id="15" name="Group 14"/>
            <p:cNvGrpSpPr/>
            <p:nvPr/>
          </p:nvGrpSpPr>
          <p:grpSpPr>
            <a:xfrm>
              <a:off x="2729756" y="3052689"/>
              <a:ext cx="6324157" cy="857261"/>
              <a:chOff x="5193114" y="4725875"/>
              <a:chExt cx="8865771" cy="1167619"/>
            </a:xfrm>
            <a:grpFill/>
          </p:grpSpPr>
          <p:sp>
            <p:nvSpPr>
              <p:cNvPr id="18" name="Rectangle 17"/>
              <p:cNvSpPr/>
              <p:nvPr/>
            </p:nvSpPr>
            <p:spPr>
              <a:xfrm>
                <a:off x="51931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19" name="Rectangle 18"/>
              <p:cNvSpPr/>
              <p:nvPr/>
            </p:nvSpPr>
            <p:spPr>
              <a:xfrm>
                <a:off x="12107914"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trình</a:t>
                </a:r>
              </a:p>
            </p:txBody>
          </p:sp>
          <p:sp>
            <p:nvSpPr>
              <p:cNvPr id="20" name="Diamond 19"/>
              <p:cNvSpPr/>
              <p:nvPr/>
            </p:nvSpPr>
            <p:spPr>
              <a:xfrm>
                <a:off x="7970311" y="4725875"/>
                <a:ext cx="2964130"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Mua</a:t>
                </a:r>
              </a:p>
            </p:txBody>
          </p:sp>
          <p:cxnSp>
            <p:nvCxnSpPr>
              <p:cNvPr id="21" name="Straight Connector 20"/>
              <p:cNvCxnSpPr>
                <a:stCxn id="18" idx="3"/>
                <a:endCxn id="20" idx="1"/>
              </p:cNvCxnSpPr>
              <p:nvPr/>
            </p:nvCxnSpPr>
            <p:spPr>
              <a:xfrm>
                <a:off x="6909373" y="5309685"/>
                <a:ext cx="106093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22" name="Straight Connector 21"/>
              <p:cNvCxnSpPr>
                <a:stCxn id="20" idx="3"/>
                <a:endCxn id="19" idx="1"/>
              </p:cNvCxnSpPr>
              <p:nvPr/>
            </p:nvCxnSpPr>
            <p:spPr>
              <a:xfrm>
                <a:off x="10934441" y="5309685"/>
                <a:ext cx="1173473"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16" name="TextBox 15"/>
            <p:cNvSpPr txBox="1"/>
            <p:nvPr/>
          </p:nvSpPr>
          <p:spPr>
            <a:xfrm>
              <a:off x="4079882" y="3074185"/>
              <a:ext cx="643125" cy="383054"/>
            </a:xfrm>
            <a:prstGeom prst="rect">
              <a:avLst/>
            </a:prstGeom>
            <a:grpFill/>
          </p:spPr>
          <p:txBody>
            <a:bodyPr wrap="none" rtlCol="0">
              <a:spAutoFit/>
            </a:bodyPr>
            <a:lstStyle/>
            <a:p>
              <a:r>
                <a:rPr lang="en-US"/>
                <a:t>(0,n)</a:t>
              </a:r>
            </a:p>
          </p:txBody>
        </p:sp>
        <p:sp>
          <p:nvSpPr>
            <p:cNvPr id="17" name="TextBox 16"/>
            <p:cNvSpPr txBox="1"/>
            <p:nvPr/>
          </p:nvSpPr>
          <p:spPr>
            <a:xfrm>
              <a:off x="6879312" y="3074185"/>
              <a:ext cx="639919" cy="383054"/>
            </a:xfrm>
            <a:prstGeom prst="rect">
              <a:avLst/>
            </a:prstGeom>
            <a:grpFill/>
          </p:spPr>
          <p:txBody>
            <a:bodyPr wrap="none" rtlCol="0">
              <a:spAutoFit/>
            </a:bodyPr>
            <a:lstStyle/>
            <a:p>
              <a:r>
                <a:rPr lang="en-US"/>
                <a:t>(0,1)</a:t>
              </a:r>
            </a:p>
          </p:txBody>
        </p:sp>
      </p:grpSp>
    </p:spTree>
    <p:extLst>
      <p:ext uri="{BB962C8B-B14F-4D97-AF65-F5344CB8AC3E}">
        <p14:creationId xmlns:p14="http://schemas.microsoft.com/office/powerpoint/2010/main" val="189921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2.1.4.3. tập Mối kết hợp Nhiều-một (n-1)</a:t>
            </a:r>
          </a:p>
        </p:txBody>
      </p:sp>
      <p:sp>
        <p:nvSpPr>
          <p:cNvPr id="3" name="Content Placeholder 2"/>
          <p:cNvSpPr>
            <a:spLocks noGrp="1"/>
          </p:cNvSpPr>
          <p:nvPr>
            <p:ph idx="1"/>
          </p:nvPr>
        </p:nvSpPr>
        <p:spPr>
          <a:xfrm>
            <a:off x="879891" y="1327532"/>
            <a:ext cx="11668491" cy="4483333"/>
          </a:xfrm>
        </p:spPr>
        <p:txBody>
          <a:bodyPr/>
          <a:lstStyle/>
          <a:p>
            <a:r>
              <a:rPr lang="en-US" sz="1800" b="1" i="1">
                <a:solidFill>
                  <a:srgbClr val="C00000"/>
                </a:solidFill>
              </a:rPr>
              <a:t>Tập mối quan hệ n-1 </a:t>
            </a:r>
            <a:r>
              <a:rPr lang="en-US" sz="1800"/>
              <a:t>được mô tả là:</a:t>
            </a:r>
          </a:p>
          <a:p>
            <a:pPr lvl="1"/>
            <a:r>
              <a:rPr lang="en-US" sz="1800" b="1">
                <a:solidFill>
                  <a:srgbClr val="C00000"/>
                </a:solidFill>
              </a:rPr>
              <a:t>Một</a:t>
            </a:r>
            <a:r>
              <a:rPr lang="en-US" sz="1800"/>
              <a:t> thực thể trong </a:t>
            </a:r>
            <a:r>
              <a:rPr lang="en-US" sz="1800" b="1">
                <a:solidFill>
                  <a:srgbClr val="C00000"/>
                </a:solidFill>
              </a:rPr>
              <a:t>tập thực thể A </a:t>
            </a:r>
            <a:r>
              <a:rPr lang="en-US" sz="1800"/>
              <a:t>kết hợp với </a:t>
            </a:r>
            <a:r>
              <a:rPr lang="en-US" sz="1800" b="1">
                <a:solidFill>
                  <a:srgbClr val="C00000"/>
                </a:solidFill>
              </a:rPr>
              <a:t>một</a:t>
            </a:r>
            <a:r>
              <a:rPr lang="en-US" sz="1800"/>
              <a:t> thực thể trong </a:t>
            </a:r>
            <a:r>
              <a:rPr lang="en-US" sz="1800" b="1">
                <a:solidFill>
                  <a:srgbClr val="C00000"/>
                </a:solidFill>
              </a:rPr>
              <a:t>tập thực thể B</a:t>
            </a:r>
          </a:p>
          <a:p>
            <a:pPr lvl="1"/>
            <a:r>
              <a:rPr lang="en-US" sz="1800" b="1">
                <a:solidFill>
                  <a:srgbClr val="C00000"/>
                </a:solidFill>
              </a:rPr>
              <a:t>Một</a:t>
            </a:r>
            <a:r>
              <a:rPr lang="en-US" sz="1800"/>
              <a:t> thực thể trong </a:t>
            </a:r>
            <a:r>
              <a:rPr lang="en-US" sz="1800" b="1">
                <a:solidFill>
                  <a:srgbClr val="C00000"/>
                </a:solidFill>
              </a:rPr>
              <a:t>tập thực thể B </a:t>
            </a:r>
            <a:r>
              <a:rPr lang="en-US" sz="1800"/>
              <a:t>kết hợp với </a:t>
            </a:r>
            <a:r>
              <a:rPr lang="en-US" sz="1800" b="1">
                <a:solidFill>
                  <a:srgbClr val="C00000"/>
                </a:solidFill>
              </a:rPr>
              <a:t>một số</a:t>
            </a:r>
            <a:r>
              <a:rPr lang="en-US" sz="1800"/>
              <a:t> thực thể trong </a:t>
            </a:r>
            <a:r>
              <a:rPr lang="en-US" sz="1800" b="1">
                <a:solidFill>
                  <a:srgbClr val="C00000"/>
                </a:solidFill>
              </a:rPr>
              <a:t>tập thực thể A</a:t>
            </a:r>
          </a:p>
          <a:p>
            <a:r>
              <a:rPr lang="en-US" sz="1800" b="1"/>
              <a:t>Ký hiệu</a:t>
            </a:r>
            <a:r>
              <a:rPr lang="en-US" sz="1800"/>
              <a:t>:</a:t>
            </a:r>
          </a:p>
          <a:p>
            <a:endParaRPr lang="en-US" sz="1800" b="1" i="1"/>
          </a:p>
          <a:p>
            <a:r>
              <a:rPr lang="en-US" sz="1800" b="1" i="1"/>
              <a:t>Ví dụ</a:t>
            </a:r>
            <a:r>
              <a:rPr lang="en-US" sz="1800"/>
              <a:t>:</a:t>
            </a:r>
          </a:p>
          <a:p>
            <a:pPr lvl="1"/>
            <a:r>
              <a:rPr lang="en-US" sz="1800" b="1" cap="all">
                <a:solidFill>
                  <a:schemeClr val="accent5"/>
                </a:solidFill>
              </a:rPr>
              <a:t>Một</a:t>
            </a:r>
            <a:r>
              <a:rPr lang="en-US" sz="1800"/>
              <a:t> </a:t>
            </a:r>
            <a:r>
              <a:rPr lang="en-US" sz="1800" b="1">
                <a:solidFill>
                  <a:srgbClr val="C00000"/>
                </a:solidFill>
              </a:rPr>
              <a:t>sinh viên(B) </a:t>
            </a:r>
            <a:r>
              <a:rPr lang="en-US" sz="1800"/>
              <a:t>có thể mua </a:t>
            </a:r>
            <a:r>
              <a:rPr lang="en-US" sz="1800" b="1" cap="all">
                <a:solidFill>
                  <a:schemeClr val="accent5"/>
                </a:solidFill>
              </a:rPr>
              <a:t>nhiều</a:t>
            </a:r>
            <a:r>
              <a:rPr lang="en-US" sz="1800"/>
              <a:t> cuốn </a:t>
            </a:r>
            <a:r>
              <a:rPr lang="en-US" sz="1800" b="1">
                <a:solidFill>
                  <a:srgbClr val="C00000"/>
                </a:solidFill>
              </a:rPr>
              <a:t>sách giáo trình(A)</a:t>
            </a:r>
            <a:r>
              <a:rPr lang="en-US" sz="1800"/>
              <a:t>.</a:t>
            </a:r>
          </a:p>
          <a:p>
            <a:pPr lvl="1"/>
            <a:r>
              <a:rPr lang="en-US" sz="1800" b="1" cap="all">
                <a:solidFill>
                  <a:schemeClr val="accent5"/>
                </a:solidFill>
              </a:rPr>
              <a:t>Một</a:t>
            </a:r>
            <a:r>
              <a:rPr lang="en-US" sz="1800"/>
              <a:t> cuốn </a:t>
            </a:r>
            <a:r>
              <a:rPr lang="en-US" sz="1800" b="1">
                <a:solidFill>
                  <a:srgbClr val="C00000"/>
                </a:solidFill>
              </a:rPr>
              <a:t>sách giáo trình(A)</a:t>
            </a:r>
            <a:r>
              <a:rPr lang="en-US" sz="1800"/>
              <a:t> chỉ bán cho </a:t>
            </a:r>
            <a:r>
              <a:rPr lang="en-US" sz="1800" b="1" cap="all">
                <a:solidFill>
                  <a:schemeClr val="accent5"/>
                </a:solidFill>
              </a:rPr>
              <a:t>một</a:t>
            </a:r>
            <a:r>
              <a:rPr lang="en-US" sz="1800"/>
              <a:t> </a:t>
            </a:r>
            <a:r>
              <a:rPr lang="en-US" sz="1800" b="1">
                <a:solidFill>
                  <a:srgbClr val="C00000"/>
                </a:solidFill>
              </a:rPr>
              <a:t>sinh viên(B)</a:t>
            </a:r>
            <a:r>
              <a:rPr lang="en-US" sz="1800"/>
              <a:t>.</a:t>
            </a:r>
          </a:p>
          <a:p>
            <a:pPr lvl="1"/>
            <a:r>
              <a:rPr lang="en-US" sz="1800"/>
              <a:t>Có trường hợp một sinh viên </a:t>
            </a:r>
            <a:r>
              <a:rPr lang="en-US" sz="1800" b="1">
                <a:solidFill>
                  <a:srgbClr val="C00000"/>
                </a:solidFill>
              </a:rPr>
              <a:t>không mua </a:t>
            </a:r>
            <a:r>
              <a:rPr lang="en-US" sz="1800"/>
              <a:t>cuốn sách nào cả.</a:t>
            </a:r>
          </a:p>
          <a:p>
            <a:pPr lvl="1"/>
            <a:r>
              <a:rPr lang="en-US" sz="1800"/>
              <a:t>Có trường hợp một cuốn sách để trên kệ và </a:t>
            </a:r>
            <a:r>
              <a:rPr lang="en-US" sz="1800" b="1">
                <a:solidFill>
                  <a:srgbClr val="C00000"/>
                </a:solidFill>
              </a:rPr>
              <a:t>không</a:t>
            </a:r>
            <a:r>
              <a:rPr lang="en-US" sz="1800"/>
              <a:t> ai mua cả.</a:t>
            </a:r>
          </a:p>
          <a:p>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23</a:t>
            </a:fld>
            <a:endParaRPr lang="en-US"/>
          </a:p>
        </p:txBody>
      </p:sp>
      <p:grpSp>
        <p:nvGrpSpPr>
          <p:cNvPr id="5" name="Group 4"/>
          <p:cNvGrpSpPr/>
          <p:nvPr/>
        </p:nvGrpSpPr>
        <p:grpSpPr>
          <a:xfrm>
            <a:off x="3144292" y="2467158"/>
            <a:ext cx="5176288" cy="857261"/>
            <a:chOff x="2729756" y="3052689"/>
            <a:chExt cx="5176288" cy="857261"/>
          </a:xfrm>
        </p:grpSpPr>
        <p:grpSp>
          <p:nvGrpSpPr>
            <p:cNvPr id="6" name="Group 5"/>
            <p:cNvGrpSpPr/>
            <p:nvPr/>
          </p:nvGrpSpPr>
          <p:grpSpPr>
            <a:xfrm>
              <a:off x="2729756" y="3052689"/>
              <a:ext cx="5176288" cy="857261"/>
              <a:chOff x="5193114" y="4725875"/>
              <a:chExt cx="7256585" cy="1167619"/>
            </a:xfrm>
          </p:grpSpPr>
          <p:sp>
            <p:nvSpPr>
              <p:cNvPr id="9" name="Rectangle 8"/>
              <p:cNvSpPr/>
              <p:nvPr/>
            </p:nvSpPr>
            <p:spPr>
              <a:xfrm>
                <a:off x="5193114"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A</a:t>
                </a:r>
              </a:p>
            </p:txBody>
          </p:sp>
          <p:sp>
            <p:nvSpPr>
              <p:cNvPr id="10" name="Rectangle 9"/>
              <p:cNvSpPr/>
              <p:nvPr/>
            </p:nvSpPr>
            <p:spPr>
              <a:xfrm>
                <a:off x="10733440"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B</a:t>
                </a:r>
              </a:p>
            </p:txBody>
          </p:sp>
          <p:sp>
            <p:nvSpPr>
              <p:cNvPr id="11" name="Diamond 10"/>
              <p:cNvSpPr/>
              <p:nvPr/>
            </p:nvSpPr>
            <p:spPr>
              <a:xfrm>
                <a:off x="7970311" y="4725875"/>
                <a:ext cx="1702190" cy="1167619"/>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a:t>
                </a:r>
              </a:p>
            </p:txBody>
          </p:sp>
          <p:cxnSp>
            <p:nvCxnSpPr>
              <p:cNvPr id="12" name="Straight Connector 11"/>
              <p:cNvCxnSpPr>
                <a:stCxn id="9" idx="3"/>
                <a:endCxn id="11" idx="1"/>
              </p:cNvCxnSpPr>
              <p:nvPr/>
            </p:nvCxnSpPr>
            <p:spPr>
              <a:xfrm>
                <a:off x="6909373" y="5309685"/>
                <a:ext cx="10609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a:stCxn id="11" idx="3"/>
                <a:endCxn id="10" idx="1"/>
              </p:cNvCxnSpPr>
              <p:nvPr/>
            </p:nvCxnSpPr>
            <p:spPr>
              <a:xfrm>
                <a:off x="9672501" y="5309685"/>
                <a:ext cx="1060939"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7" name="TextBox 6"/>
            <p:cNvSpPr txBox="1"/>
            <p:nvPr/>
          </p:nvSpPr>
          <p:spPr>
            <a:xfrm>
              <a:off x="4070875" y="3114341"/>
              <a:ext cx="639919" cy="383054"/>
            </a:xfrm>
            <a:prstGeom prst="rect">
              <a:avLst/>
            </a:prstGeom>
            <a:noFill/>
          </p:spPr>
          <p:txBody>
            <a:bodyPr wrap="none" rtlCol="0">
              <a:spAutoFit/>
            </a:bodyPr>
            <a:lstStyle/>
            <a:p>
              <a:r>
                <a:rPr lang="en-US"/>
                <a:t>(0,1)</a:t>
              </a:r>
            </a:p>
          </p:txBody>
        </p:sp>
        <p:sp>
          <p:nvSpPr>
            <p:cNvPr id="8" name="TextBox 7"/>
            <p:cNvSpPr txBox="1"/>
            <p:nvPr/>
          </p:nvSpPr>
          <p:spPr>
            <a:xfrm>
              <a:off x="5983441" y="3114341"/>
              <a:ext cx="643125" cy="383054"/>
            </a:xfrm>
            <a:prstGeom prst="rect">
              <a:avLst/>
            </a:prstGeom>
            <a:noFill/>
          </p:spPr>
          <p:txBody>
            <a:bodyPr wrap="none" rtlCol="0">
              <a:spAutoFit/>
            </a:bodyPr>
            <a:lstStyle/>
            <a:p>
              <a:r>
                <a:rPr lang="en-US"/>
                <a:t>(0,n)</a:t>
              </a:r>
            </a:p>
          </p:txBody>
        </p:sp>
      </p:grpSp>
      <p:grpSp>
        <p:nvGrpSpPr>
          <p:cNvPr id="14" name="Group 13"/>
          <p:cNvGrpSpPr/>
          <p:nvPr/>
        </p:nvGrpSpPr>
        <p:grpSpPr>
          <a:xfrm>
            <a:off x="2939542" y="5014520"/>
            <a:ext cx="6492635" cy="857261"/>
            <a:chOff x="2561278" y="3052689"/>
            <a:chExt cx="6492635" cy="857261"/>
          </a:xfrm>
          <a:solidFill>
            <a:schemeClr val="bg1"/>
          </a:solidFill>
        </p:grpSpPr>
        <p:grpSp>
          <p:nvGrpSpPr>
            <p:cNvPr id="15" name="Group 14"/>
            <p:cNvGrpSpPr/>
            <p:nvPr/>
          </p:nvGrpSpPr>
          <p:grpSpPr>
            <a:xfrm>
              <a:off x="2561278" y="3052689"/>
              <a:ext cx="6492635" cy="857261"/>
              <a:chOff x="4956926" y="4725875"/>
              <a:chExt cx="9101959" cy="1167619"/>
            </a:xfrm>
            <a:grpFill/>
          </p:grpSpPr>
          <p:sp>
            <p:nvSpPr>
              <p:cNvPr id="18" name="Rectangle 17"/>
              <p:cNvSpPr/>
              <p:nvPr/>
            </p:nvSpPr>
            <p:spPr>
              <a:xfrm>
                <a:off x="4956926" y="5016021"/>
                <a:ext cx="1952447"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trình</a:t>
                </a:r>
              </a:p>
            </p:txBody>
          </p:sp>
          <p:sp>
            <p:nvSpPr>
              <p:cNvPr id="19" name="Rectangle 18"/>
              <p:cNvSpPr/>
              <p:nvPr/>
            </p:nvSpPr>
            <p:spPr>
              <a:xfrm>
                <a:off x="12107914"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20" name="Diamond 19"/>
              <p:cNvSpPr/>
              <p:nvPr/>
            </p:nvSpPr>
            <p:spPr>
              <a:xfrm>
                <a:off x="7970311" y="4725875"/>
                <a:ext cx="2964130"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Bán cho</a:t>
                </a:r>
              </a:p>
            </p:txBody>
          </p:sp>
          <p:cxnSp>
            <p:nvCxnSpPr>
              <p:cNvPr id="21" name="Straight Connector 20"/>
              <p:cNvCxnSpPr>
                <a:stCxn id="18" idx="3"/>
                <a:endCxn id="20" idx="1"/>
              </p:cNvCxnSpPr>
              <p:nvPr/>
            </p:nvCxnSpPr>
            <p:spPr>
              <a:xfrm>
                <a:off x="6909373" y="5309685"/>
                <a:ext cx="106093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22" name="Straight Connector 21"/>
              <p:cNvCxnSpPr>
                <a:stCxn id="20" idx="3"/>
                <a:endCxn id="19" idx="1"/>
              </p:cNvCxnSpPr>
              <p:nvPr/>
            </p:nvCxnSpPr>
            <p:spPr>
              <a:xfrm>
                <a:off x="10934441" y="5309685"/>
                <a:ext cx="1173473"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16" name="TextBox 15"/>
            <p:cNvSpPr txBox="1"/>
            <p:nvPr/>
          </p:nvSpPr>
          <p:spPr>
            <a:xfrm>
              <a:off x="4079882" y="3074185"/>
              <a:ext cx="639919" cy="383054"/>
            </a:xfrm>
            <a:prstGeom prst="rect">
              <a:avLst/>
            </a:prstGeom>
            <a:grpFill/>
          </p:spPr>
          <p:txBody>
            <a:bodyPr wrap="none" rtlCol="0">
              <a:spAutoFit/>
            </a:bodyPr>
            <a:lstStyle/>
            <a:p>
              <a:r>
                <a:rPr lang="en-US"/>
                <a:t>(0,1)</a:t>
              </a:r>
            </a:p>
          </p:txBody>
        </p:sp>
        <p:sp>
          <p:nvSpPr>
            <p:cNvPr id="17" name="TextBox 16"/>
            <p:cNvSpPr txBox="1"/>
            <p:nvPr/>
          </p:nvSpPr>
          <p:spPr>
            <a:xfrm>
              <a:off x="6879312" y="3074185"/>
              <a:ext cx="643125" cy="383054"/>
            </a:xfrm>
            <a:prstGeom prst="rect">
              <a:avLst/>
            </a:prstGeom>
            <a:grpFill/>
          </p:spPr>
          <p:txBody>
            <a:bodyPr wrap="none" rtlCol="0">
              <a:spAutoFit/>
            </a:bodyPr>
            <a:lstStyle/>
            <a:p>
              <a:r>
                <a:rPr lang="en-US"/>
                <a:t>(0,n)</a:t>
              </a:r>
            </a:p>
          </p:txBody>
        </p:sp>
      </p:grpSp>
    </p:spTree>
    <p:extLst>
      <p:ext uri="{BB962C8B-B14F-4D97-AF65-F5344CB8AC3E}">
        <p14:creationId xmlns:p14="http://schemas.microsoft.com/office/powerpoint/2010/main" val="417311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2.1.4.4. tập Mối kết hợp Nhiều-nhiều(n-n)</a:t>
            </a:r>
          </a:p>
        </p:txBody>
      </p:sp>
      <p:sp>
        <p:nvSpPr>
          <p:cNvPr id="3" name="Content Placeholder 2"/>
          <p:cNvSpPr>
            <a:spLocks noGrp="1"/>
          </p:cNvSpPr>
          <p:nvPr>
            <p:ph idx="1"/>
          </p:nvPr>
        </p:nvSpPr>
        <p:spPr>
          <a:xfrm>
            <a:off x="879891" y="1500473"/>
            <a:ext cx="11682558" cy="4615192"/>
          </a:xfrm>
        </p:spPr>
        <p:txBody>
          <a:bodyPr>
            <a:normAutofit/>
          </a:bodyPr>
          <a:lstStyle/>
          <a:p>
            <a:r>
              <a:rPr lang="en-US" sz="1800" b="1" i="1">
                <a:solidFill>
                  <a:srgbClr val="C00000"/>
                </a:solidFill>
              </a:rPr>
              <a:t>Tập mối quan hệ n-n </a:t>
            </a:r>
            <a:r>
              <a:rPr lang="en-US" sz="1800"/>
              <a:t>được mô tả là:</a:t>
            </a:r>
          </a:p>
          <a:p>
            <a:pPr lvl="1"/>
            <a:r>
              <a:rPr lang="en-US" sz="1800" b="1">
                <a:solidFill>
                  <a:srgbClr val="C00000"/>
                </a:solidFill>
              </a:rPr>
              <a:t>Một</a:t>
            </a:r>
            <a:r>
              <a:rPr lang="en-US" sz="1800"/>
              <a:t> thực thể trong </a:t>
            </a:r>
            <a:r>
              <a:rPr lang="en-US" sz="1800" b="1">
                <a:solidFill>
                  <a:srgbClr val="C00000"/>
                </a:solidFill>
              </a:rPr>
              <a:t>tập thực thể A </a:t>
            </a:r>
            <a:r>
              <a:rPr lang="en-US" sz="1800"/>
              <a:t>kết hợp với </a:t>
            </a:r>
            <a:r>
              <a:rPr lang="en-US" sz="1800" b="1">
                <a:solidFill>
                  <a:srgbClr val="C00000"/>
                </a:solidFill>
              </a:rPr>
              <a:t>một số</a:t>
            </a:r>
            <a:r>
              <a:rPr lang="en-US" sz="1800"/>
              <a:t> thực thể trong </a:t>
            </a:r>
            <a:r>
              <a:rPr lang="en-US" sz="1800" b="1">
                <a:solidFill>
                  <a:srgbClr val="C00000"/>
                </a:solidFill>
              </a:rPr>
              <a:t>tập thực thể B</a:t>
            </a:r>
          </a:p>
          <a:p>
            <a:pPr lvl="1"/>
            <a:r>
              <a:rPr lang="en-US" sz="1800" b="1">
                <a:solidFill>
                  <a:srgbClr val="C00000"/>
                </a:solidFill>
              </a:rPr>
              <a:t>Một</a:t>
            </a:r>
            <a:r>
              <a:rPr lang="en-US" sz="1800"/>
              <a:t> thực thể trong </a:t>
            </a:r>
            <a:r>
              <a:rPr lang="en-US" sz="1800" b="1">
                <a:solidFill>
                  <a:srgbClr val="C00000"/>
                </a:solidFill>
              </a:rPr>
              <a:t>tập thực thể B </a:t>
            </a:r>
            <a:r>
              <a:rPr lang="en-US" sz="1800"/>
              <a:t>kết hợp với </a:t>
            </a:r>
            <a:r>
              <a:rPr lang="en-US" sz="1800" b="1">
                <a:solidFill>
                  <a:srgbClr val="C00000"/>
                </a:solidFill>
              </a:rPr>
              <a:t>một số</a:t>
            </a:r>
            <a:r>
              <a:rPr lang="en-US" sz="1800"/>
              <a:t> thực thể trong </a:t>
            </a:r>
            <a:r>
              <a:rPr lang="en-US" sz="1800" b="1">
                <a:solidFill>
                  <a:srgbClr val="C00000"/>
                </a:solidFill>
              </a:rPr>
              <a:t>tập thực thể A</a:t>
            </a:r>
          </a:p>
          <a:p>
            <a:r>
              <a:rPr lang="en-US" sz="1800" b="1"/>
              <a:t>Ký hiệu</a:t>
            </a:r>
            <a:r>
              <a:rPr lang="en-US" sz="1800"/>
              <a:t>:</a:t>
            </a:r>
            <a:endParaRPr lang="en-US" sz="1800" b="1" i="1"/>
          </a:p>
          <a:p>
            <a:endParaRPr lang="en-US" sz="1800" b="1" i="1"/>
          </a:p>
          <a:p>
            <a:r>
              <a:rPr lang="en-US" sz="1800" b="1" i="1"/>
              <a:t>Ví dụ</a:t>
            </a:r>
            <a:r>
              <a:rPr lang="en-US" sz="1800"/>
              <a:t>:</a:t>
            </a:r>
          </a:p>
          <a:p>
            <a:pPr lvl="1"/>
            <a:r>
              <a:rPr lang="en-US" sz="1800" b="1" cap="all">
                <a:solidFill>
                  <a:schemeClr val="accent5"/>
                </a:solidFill>
              </a:rPr>
              <a:t>Một</a:t>
            </a:r>
            <a:r>
              <a:rPr lang="en-US" sz="1800"/>
              <a:t> </a:t>
            </a:r>
            <a:r>
              <a:rPr lang="en-US" sz="1800" b="1">
                <a:solidFill>
                  <a:srgbClr val="C00000"/>
                </a:solidFill>
              </a:rPr>
              <a:t>sinh viên(A) </a:t>
            </a:r>
            <a:r>
              <a:rPr lang="en-US" sz="1800"/>
              <a:t>có thể học </a:t>
            </a:r>
            <a:r>
              <a:rPr lang="en-US" sz="1800" b="1" cap="all">
                <a:solidFill>
                  <a:schemeClr val="accent5"/>
                </a:solidFill>
              </a:rPr>
              <a:t>nhiều</a:t>
            </a:r>
            <a:r>
              <a:rPr lang="en-US" sz="1800"/>
              <a:t> </a:t>
            </a:r>
            <a:r>
              <a:rPr lang="en-US" sz="1800" b="1">
                <a:solidFill>
                  <a:srgbClr val="C00000"/>
                </a:solidFill>
              </a:rPr>
              <a:t>môn học(B).</a:t>
            </a:r>
          </a:p>
          <a:p>
            <a:pPr lvl="1"/>
            <a:r>
              <a:rPr lang="en-US" sz="1800" b="1" cap="all">
                <a:solidFill>
                  <a:schemeClr val="accent5"/>
                </a:solidFill>
              </a:rPr>
              <a:t>Một</a:t>
            </a:r>
            <a:r>
              <a:rPr lang="en-US" sz="1800"/>
              <a:t> </a:t>
            </a:r>
            <a:r>
              <a:rPr lang="en-US" sz="1800" b="1">
                <a:solidFill>
                  <a:srgbClr val="C00000"/>
                </a:solidFill>
              </a:rPr>
              <a:t>môn học(B) </a:t>
            </a:r>
            <a:r>
              <a:rPr lang="en-US" sz="1800"/>
              <a:t>có thể được </a:t>
            </a:r>
            <a:r>
              <a:rPr lang="en-US" sz="1800" b="1" cap="all">
                <a:solidFill>
                  <a:schemeClr val="accent5"/>
                </a:solidFill>
              </a:rPr>
              <a:t>nhiều</a:t>
            </a:r>
            <a:r>
              <a:rPr lang="en-US" sz="1800"/>
              <a:t> </a:t>
            </a:r>
            <a:r>
              <a:rPr lang="en-US" sz="1800" b="1">
                <a:solidFill>
                  <a:srgbClr val="C00000"/>
                </a:solidFill>
              </a:rPr>
              <a:t>sinh viên(A) </a:t>
            </a:r>
            <a:r>
              <a:rPr lang="en-US" sz="1800"/>
              <a:t>đăng ký học.</a:t>
            </a:r>
          </a:p>
          <a:p>
            <a:pPr lvl="1"/>
            <a:r>
              <a:rPr lang="en-US" sz="1800"/>
              <a:t>Có trường hợp sinh viên </a:t>
            </a:r>
            <a:r>
              <a:rPr lang="en-US" sz="1800" b="1">
                <a:solidFill>
                  <a:srgbClr val="C00000"/>
                </a:solidFill>
              </a:rPr>
              <a:t>không</a:t>
            </a:r>
            <a:r>
              <a:rPr lang="en-US" sz="1800"/>
              <a:t> học môn nào.</a:t>
            </a:r>
          </a:p>
          <a:p>
            <a:pPr lvl="1"/>
            <a:r>
              <a:rPr lang="en-US" sz="1800"/>
              <a:t>Có một số môn học quá khó nên </a:t>
            </a:r>
            <a:r>
              <a:rPr lang="en-US" sz="1800" b="1">
                <a:solidFill>
                  <a:srgbClr val="C00000"/>
                </a:solidFill>
              </a:rPr>
              <a:t>không có </a:t>
            </a:r>
            <a:r>
              <a:rPr lang="en-US" sz="1800"/>
              <a:t>sinh viên nào học</a:t>
            </a:r>
          </a:p>
        </p:txBody>
      </p:sp>
      <p:sp>
        <p:nvSpPr>
          <p:cNvPr id="4" name="Slide Number Placeholder 3"/>
          <p:cNvSpPr>
            <a:spLocks noGrp="1"/>
          </p:cNvSpPr>
          <p:nvPr>
            <p:ph type="sldNum" sz="quarter" idx="12"/>
          </p:nvPr>
        </p:nvSpPr>
        <p:spPr/>
        <p:txBody>
          <a:bodyPr/>
          <a:lstStyle/>
          <a:p>
            <a:fld id="{493E9284-CF28-481B-903D-5227E055DEF3}" type="slidenum">
              <a:rPr lang="en-US" smtClean="0"/>
              <a:t>24</a:t>
            </a:fld>
            <a:endParaRPr lang="en-US"/>
          </a:p>
        </p:txBody>
      </p:sp>
      <p:grpSp>
        <p:nvGrpSpPr>
          <p:cNvPr id="6" name="Group 5"/>
          <p:cNvGrpSpPr/>
          <p:nvPr/>
        </p:nvGrpSpPr>
        <p:grpSpPr>
          <a:xfrm>
            <a:off x="3120129" y="2628689"/>
            <a:ext cx="5176288" cy="857261"/>
            <a:chOff x="2729756" y="3052689"/>
            <a:chExt cx="5176288" cy="857261"/>
          </a:xfrm>
        </p:grpSpPr>
        <p:grpSp>
          <p:nvGrpSpPr>
            <p:cNvPr id="7" name="Group 6"/>
            <p:cNvGrpSpPr/>
            <p:nvPr/>
          </p:nvGrpSpPr>
          <p:grpSpPr>
            <a:xfrm>
              <a:off x="2729756" y="3052689"/>
              <a:ext cx="5176288" cy="857261"/>
              <a:chOff x="5193114" y="4725875"/>
              <a:chExt cx="7256585" cy="1167619"/>
            </a:xfrm>
          </p:grpSpPr>
          <p:sp>
            <p:nvSpPr>
              <p:cNvPr id="10" name="Rectangle 9"/>
              <p:cNvSpPr/>
              <p:nvPr/>
            </p:nvSpPr>
            <p:spPr>
              <a:xfrm>
                <a:off x="5193114"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A</a:t>
                </a:r>
              </a:p>
            </p:txBody>
          </p:sp>
          <p:sp>
            <p:nvSpPr>
              <p:cNvPr id="11" name="Rectangle 10"/>
              <p:cNvSpPr/>
              <p:nvPr/>
            </p:nvSpPr>
            <p:spPr>
              <a:xfrm>
                <a:off x="10733440" y="5016021"/>
                <a:ext cx="1716259" cy="587328"/>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B</a:t>
                </a:r>
              </a:p>
            </p:txBody>
          </p:sp>
          <p:sp>
            <p:nvSpPr>
              <p:cNvPr id="12" name="Diamond 11"/>
              <p:cNvSpPr/>
              <p:nvPr/>
            </p:nvSpPr>
            <p:spPr>
              <a:xfrm>
                <a:off x="7970311" y="4725875"/>
                <a:ext cx="1702190" cy="1167619"/>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a:t>
                </a:r>
              </a:p>
            </p:txBody>
          </p:sp>
          <p:cxnSp>
            <p:nvCxnSpPr>
              <p:cNvPr id="13" name="Straight Connector 12"/>
              <p:cNvCxnSpPr>
                <a:stCxn id="10" idx="3"/>
                <a:endCxn id="12" idx="1"/>
              </p:cNvCxnSpPr>
              <p:nvPr/>
            </p:nvCxnSpPr>
            <p:spPr>
              <a:xfrm>
                <a:off x="6909373" y="5309685"/>
                <a:ext cx="10609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12" idx="3"/>
                <a:endCxn id="11" idx="1"/>
              </p:cNvCxnSpPr>
              <p:nvPr/>
            </p:nvCxnSpPr>
            <p:spPr>
              <a:xfrm>
                <a:off x="9672501" y="5309685"/>
                <a:ext cx="1060939"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8" name="TextBox 7"/>
            <p:cNvSpPr txBox="1"/>
            <p:nvPr/>
          </p:nvSpPr>
          <p:spPr>
            <a:xfrm>
              <a:off x="4070875" y="3114341"/>
              <a:ext cx="643125" cy="383054"/>
            </a:xfrm>
            <a:prstGeom prst="rect">
              <a:avLst/>
            </a:prstGeom>
            <a:noFill/>
          </p:spPr>
          <p:txBody>
            <a:bodyPr wrap="none" rtlCol="0">
              <a:spAutoFit/>
            </a:bodyPr>
            <a:lstStyle/>
            <a:p>
              <a:r>
                <a:rPr lang="en-US"/>
                <a:t>(0,n)</a:t>
              </a:r>
            </a:p>
          </p:txBody>
        </p:sp>
        <p:sp>
          <p:nvSpPr>
            <p:cNvPr id="9" name="TextBox 8"/>
            <p:cNvSpPr txBox="1"/>
            <p:nvPr/>
          </p:nvSpPr>
          <p:spPr>
            <a:xfrm>
              <a:off x="5983441" y="3114341"/>
              <a:ext cx="643125" cy="383054"/>
            </a:xfrm>
            <a:prstGeom prst="rect">
              <a:avLst/>
            </a:prstGeom>
            <a:noFill/>
          </p:spPr>
          <p:txBody>
            <a:bodyPr wrap="none" rtlCol="0">
              <a:spAutoFit/>
            </a:bodyPr>
            <a:lstStyle/>
            <a:p>
              <a:r>
                <a:rPr lang="en-US"/>
                <a:t>(0,n)</a:t>
              </a:r>
            </a:p>
          </p:txBody>
        </p:sp>
      </p:grpSp>
      <p:grpSp>
        <p:nvGrpSpPr>
          <p:cNvPr id="15" name="Group 14"/>
          <p:cNvGrpSpPr/>
          <p:nvPr/>
        </p:nvGrpSpPr>
        <p:grpSpPr>
          <a:xfrm>
            <a:off x="2818598" y="5258404"/>
            <a:ext cx="6492635" cy="857261"/>
            <a:chOff x="2561278" y="3052689"/>
            <a:chExt cx="6492635" cy="857261"/>
          </a:xfrm>
          <a:solidFill>
            <a:schemeClr val="bg1"/>
          </a:solidFill>
        </p:grpSpPr>
        <p:grpSp>
          <p:nvGrpSpPr>
            <p:cNvPr id="16" name="Group 15"/>
            <p:cNvGrpSpPr/>
            <p:nvPr/>
          </p:nvGrpSpPr>
          <p:grpSpPr>
            <a:xfrm>
              <a:off x="2561278" y="3052689"/>
              <a:ext cx="6492635" cy="857261"/>
              <a:chOff x="4956926" y="4725875"/>
              <a:chExt cx="9101959" cy="1167619"/>
            </a:xfrm>
            <a:grpFill/>
          </p:grpSpPr>
          <p:sp>
            <p:nvSpPr>
              <p:cNvPr id="19" name="Rectangle 18"/>
              <p:cNvSpPr/>
              <p:nvPr/>
            </p:nvSpPr>
            <p:spPr>
              <a:xfrm>
                <a:off x="4956926" y="5016021"/>
                <a:ext cx="1952447"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20" name="Rectangle 19"/>
              <p:cNvSpPr/>
              <p:nvPr/>
            </p:nvSpPr>
            <p:spPr>
              <a:xfrm>
                <a:off x="12107914"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Môn học</a:t>
                </a:r>
              </a:p>
            </p:txBody>
          </p:sp>
          <p:sp>
            <p:nvSpPr>
              <p:cNvPr id="21" name="Diamond 20"/>
              <p:cNvSpPr/>
              <p:nvPr/>
            </p:nvSpPr>
            <p:spPr>
              <a:xfrm>
                <a:off x="7970311" y="4725875"/>
                <a:ext cx="2964130"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Đăng ký</a:t>
                </a:r>
              </a:p>
            </p:txBody>
          </p:sp>
          <p:cxnSp>
            <p:nvCxnSpPr>
              <p:cNvPr id="22" name="Straight Connector 21"/>
              <p:cNvCxnSpPr>
                <a:stCxn id="19" idx="3"/>
                <a:endCxn id="21" idx="1"/>
              </p:cNvCxnSpPr>
              <p:nvPr/>
            </p:nvCxnSpPr>
            <p:spPr>
              <a:xfrm>
                <a:off x="6909373" y="5309685"/>
                <a:ext cx="106093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21" idx="3"/>
                <a:endCxn id="20" idx="1"/>
              </p:cNvCxnSpPr>
              <p:nvPr/>
            </p:nvCxnSpPr>
            <p:spPr>
              <a:xfrm>
                <a:off x="10934441" y="5309685"/>
                <a:ext cx="1173473"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17" name="TextBox 16"/>
            <p:cNvSpPr txBox="1"/>
            <p:nvPr/>
          </p:nvSpPr>
          <p:spPr>
            <a:xfrm>
              <a:off x="4079882" y="3074185"/>
              <a:ext cx="643125" cy="383054"/>
            </a:xfrm>
            <a:prstGeom prst="rect">
              <a:avLst/>
            </a:prstGeom>
            <a:grpFill/>
          </p:spPr>
          <p:txBody>
            <a:bodyPr wrap="none" rtlCol="0">
              <a:spAutoFit/>
            </a:bodyPr>
            <a:lstStyle/>
            <a:p>
              <a:r>
                <a:rPr lang="en-US"/>
                <a:t>(0,n)</a:t>
              </a:r>
            </a:p>
          </p:txBody>
        </p:sp>
        <p:sp>
          <p:nvSpPr>
            <p:cNvPr id="18" name="TextBox 17"/>
            <p:cNvSpPr txBox="1"/>
            <p:nvPr/>
          </p:nvSpPr>
          <p:spPr>
            <a:xfrm>
              <a:off x="6879312" y="3074185"/>
              <a:ext cx="643125" cy="383054"/>
            </a:xfrm>
            <a:prstGeom prst="rect">
              <a:avLst/>
            </a:prstGeom>
            <a:grpFill/>
          </p:spPr>
          <p:txBody>
            <a:bodyPr wrap="none" rtlCol="0">
              <a:spAutoFit/>
            </a:bodyPr>
            <a:lstStyle/>
            <a:p>
              <a:r>
                <a:rPr lang="en-US"/>
                <a:t>(0,n)</a:t>
              </a:r>
            </a:p>
          </p:txBody>
        </p:sp>
      </p:grpSp>
    </p:spTree>
    <p:extLst>
      <p:ext uri="{BB962C8B-B14F-4D97-AF65-F5344CB8AC3E}">
        <p14:creationId xmlns:p14="http://schemas.microsoft.com/office/powerpoint/2010/main" val="9976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2.1.4.5. tập Mối kết hợp phản thân (vòng)</a:t>
            </a:r>
          </a:p>
        </p:txBody>
      </p:sp>
      <p:sp>
        <p:nvSpPr>
          <p:cNvPr id="3" name="Content Placeholder 2"/>
          <p:cNvSpPr>
            <a:spLocks noGrp="1"/>
          </p:cNvSpPr>
          <p:nvPr>
            <p:ph idx="1"/>
          </p:nvPr>
        </p:nvSpPr>
        <p:spPr>
          <a:xfrm>
            <a:off x="879890" y="1500473"/>
            <a:ext cx="11682355" cy="3690092"/>
          </a:xfrm>
        </p:spPr>
        <p:txBody>
          <a:bodyPr>
            <a:normAutofit/>
          </a:bodyPr>
          <a:lstStyle/>
          <a:p>
            <a:r>
              <a:rPr lang="en-US" sz="2000" b="1" i="1">
                <a:solidFill>
                  <a:srgbClr val="C00000"/>
                </a:solidFill>
              </a:rPr>
              <a:t>Tập mối kết hợp phản thân </a:t>
            </a:r>
            <a:r>
              <a:rPr lang="en-US" sz="2000"/>
              <a:t>là tập mối kết hợp giữa một tập thực thể </a:t>
            </a:r>
            <a:r>
              <a:rPr lang="en-US" sz="2000" b="1">
                <a:solidFill>
                  <a:srgbClr val="C00000"/>
                </a:solidFill>
              </a:rPr>
              <a:t>với chính nó</a:t>
            </a:r>
            <a:r>
              <a:rPr lang="en-US" sz="2000"/>
              <a:t>.</a:t>
            </a:r>
          </a:p>
          <a:p>
            <a:r>
              <a:rPr lang="en-US" sz="2000" b="1"/>
              <a:t>Ví dụ</a:t>
            </a:r>
            <a:r>
              <a:rPr lang="en-US" sz="2000"/>
              <a:t>: </a:t>
            </a:r>
          </a:p>
          <a:p>
            <a:pPr lvl="1"/>
            <a:r>
              <a:rPr lang="en-US" sz="2000" b="1" cap="all">
                <a:solidFill>
                  <a:schemeClr val="accent5"/>
                </a:solidFill>
              </a:rPr>
              <a:t>Một</a:t>
            </a:r>
            <a:r>
              <a:rPr lang="en-US" sz="2000"/>
              <a:t> </a:t>
            </a:r>
            <a:r>
              <a:rPr lang="en-US" sz="2000" b="1">
                <a:solidFill>
                  <a:srgbClr val="C00000"/>
                </a:solidFill>
              </a:rPr>
              <a:t>lớp trưởng </a:t>
            </a:r>
            <a:r>
              <a:rPr lang="en-US" sz="2000"/>
              <a:t>có nhiệm vụ </a:t>
            </a:r>
            <a:r>
              <a:rPr lang="en-US" sz="2000" b="1" i="1">
                <a:solidFill>
                  <a:srgbClr val="C00000"/>
                </a:solidFill>
              </a:rPr>
              <a:t>quản lý </a:t>
            </a:r>
            <a:r>
              <a:rPr lang="en-US" sz="2000" b="1" i="1" cap="all">
                <a:solidFill>
                  <a:schemeClr val="accent5"/>
                </a:solidFill>
              </a:rPr>
              <a:t>các</a:t>
            </a:r>
            <a:r>
              <a:rPr lang="en-US" sz="2000" b="1" i="1">
                <a:solidFill>
                  <a:srgbClr val="C00000"/>
                </a:solidFill>
              </a:rPr>
              <a:t> sinh viên </a:t>
            </a:r>
            <a:r>
              <a:rPr lang="en-US" sz="2000"/>
              <a:t>trong lớp trong thời gian giáo viên chưa vào lớp.</a:t>
            </a:r>
          </a:p>
          <a:p>
            <a:pPr lvl="1"/>
            <a:r>
              <a:rPr lang="en-US" sz="2000" b="1" cap="all">
                <a:solidFill>
                  <a:schemeClr val="accent5"/>
                </a:solidFill>
              </a:rPr>
              <a:t>Một</a:t>
            </a:r>
            <a:r>
              <a:rPr lang="en-US" sz="2000"/>
              <a:t> </a:t>
            </a:r>
            <a:r>
              <a:rPr lang="en-US" sz="2000" b="1" i="1">
                <a:solidFill>
                  <a:srgbClr val="C00000"/>
                </a:solidFill>
              </a:rPr>
              <a:t>sinh viên </a:t>
            </a:r>
            <a:r>
              <a:rPr lang="en-US" sz="2000"/>
              <a:t>được quản lý bởi </a:t>
            </a:r>
            <a:r>
              <a:rPr lang="en-US" sz="2000" b="1" cap="all">
                <a:solidFill>
                  <a:schemeClr val="accent5"/>
                </a:solidFill>
              </a:rPr>
              <a:t>một</a:t>
            </a:r>
            <a:r>
              <a:rPr lang="en-US" sz="2000"/>
              <a:t> </a:t>
            </a:r>
            <a:r>
              <a:rPr lang="en-US" sz="2000" b="1" i="1">
                <a:solidFill>
                  <a:srgbClr val="C00000"/>
                </a:solidFill>
              </a:rPr>
              <a:t>lớp trưởng</a:t>
            </a:r>
            <a:r>
              <a:rPr lang="en-US" sz="2000"/>
              <a:t>. </a:t>
            </a:r>
          </a:p>
          <a:p>
            <a:pPr lvl="1"/>
            <a:r>
              <a:rPr lang="en-US" sz="2000"/>
              <a:t>Và một lớp trưởng </a:t>
            </a:r>
            <a:r>
              <a:rPr lang="en-US" sz="2000" b="1" i="1">
                <a:solidFill>
                  <a:srgbClr val="C00000"/>
                </a:solidFill>
              </a:rPr>
              <a:t>cũng là một sinh viên</a:t>
            </a:r>
            <a:r>
              <a:rPr lang="en-US" sz="2000"/>
              <a:t>. </a:t>
            </a:r>
          </a:p>
          <a:p>
            <a:pPr lvl="1"/>
            <a:r>
              <a:rPr lang="en-US" sz="2000"/>
              <a:t>Nên xuất hiện </a:t>
            </a:r>
            <a:r>
              <a:rPr lang="en-US" sz="2000" b="1">
                <a:solidFill>
                  <a:srgbClr val="C00000"/>
                </a:solidFill>
              </a:rPr>
              <a:t>tập mối kết hợp vòng</a:t>
            </a:r>
            <a:r>
              <a:rPr lang="en-US" sz="2000"/>
              <a:t>. </a:t>
            </a:r>
          </a:p>
        </p:txBody>
      </p:sp>
      <p:sp>
        <p:nvSpPr>
          <p:cNvPr id="4" name="Slide Number Placeholder 3"/>
          <p:cNvSpPr>
            <a:spLocks noGrp="1"/>
          </p:cNvSpPr>
          <p:nvPr>
            <p:ph type="sldNum" sz="quarter" idx="12"/>
          </p:nvPr>
        </p:nvSpPr>
        <p:spPr/>
        <p:txBody>
          <a:bodyPr/>
          <a:lstStyle/>
          <a:p>
            <a:fld id="{493E9284-CF28-481B-903D-5227E055DEF3}" type="slidenum">
              <a:rPr lang="en-US" smtClean="0"/>
              <a:t>25</a:t>
            </a:fld>
            <a:endParaRPr lang="en-US"/>
          </a:p>
        </p:txBody>
      </p:sp>
      <p:grpSp>
        <p:nvGrpSpPr>
          <p:cNvPr id="30" name="Group 29"/>
          <p:cNvGrpSpPr/>
          <p:nvPr/>
        </p:nvGrpSpPr>
        <p:grpSpPr>
          <a:xfrm>
            <a:off x="8304273" y="3994139"/>
            <a:ext cx="3614260" cy="1775160"/>
            <a:chOff x="7828288" y="3728668"/>
            <a:chExt cx="3614260" cy="1775160"/>
          </a:xfrm>
        </p:grpSpPr>
        <p:sp>
          <p:nvSpPr>
            <p:cNvPr id="6" name="TextBox 5"/>
            <p:cNvSpPr txBox="1"/>
            <p:nvPr/>
          </p:nvSpPr>
          <p:spPr>
            <a:xfrm>
              <a:off x="9256580" y="5120774"/>
              <a:ext cx="643125" cy="383054"/>
            </a:xfrm>
            <a:prstGeom prst="rect">
              <a:avLst/>
            </a:prstGeom>
            <a:noFill/>
          </p:spPr>
          <p:txBody>
            <a:bodyPr wrap="none" rtlCol="0">
              <a:spAutoFit/>
            </a:bodyPr>
            <a:lstStyle/>
            <a:p>
              <a:r>
                <a:rPr lang="en-US"/>
                <a:t>(0,n)</a:t>
              </a:r>
            </a:p>
          </p:txBody>
        </p:sp>
        <p:grpSp>
          <p:nvGrpSpPr>
            <p:cNvPr id="29" name="Group 28"/>
            <p:cNvGrpSpPr/>
            <p:nvPr/>
          </p:nvGrpSpPr>
          <p:grpSpPr>
            <a:xfrm>
              <a:off x="7828288" y="3728668"/>
              <a:ext cx="3614260" cy="1461897"/>
              <a:chOff x="2547699" y="3422013"/>
              <a:chExt cx="3614260" cy="1461897"/>
            </a:xfrm>
          </p:grpSpPr>
          <p:sp>
            <p:nvSpPr>
              <p:cNvPr id="7" name="Rectangle 6"/>
              <p:cNvSpPr/>
              <p:nvPr/>
            </p:nvSpPr>
            <p:spPr>
              <a:xfrm>
                <a:off x="2547699" y="3642648"/>
                <a:ext cx="1224247" cy="431214"/>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grpSp>
            <p:nvGrpSpPr>
              <p:cNvPr id="27" name="Group 26"/>
              <p:cNvGrpSpPr/>
              <p:nvPr/>
            </p:nvGrpSpPr>
            <p:grpSpPr>
              <a:xfrm>
                <a:off x="3146612" y="3422013"/>
                <a:ext cx="3015347" cy="1461897"/>
                <a:chOff x="3146612" y="3422013"/>
                <a:chExt cx="3015347" cy="1461897"/>
              </a:xfrm>
            </p:grpSpPr>
            <p:sp>
              <p:nvSpPr>
                <p:cNvPr id="5" name="Diamond 4"/>
                <p:cNvSpPr/>
                <p:nvPr/>
              </p:nvSpPr>
              <p:spPr>
                <a:xfrm>
                  <a:off x="4735031" y="3422013"/>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Quản lý</a:t>
                  </a:r>
                </a:p>
              </p:txBody>
            </p:sp>
            <p:cxnSp>
              <p:nvCxnSpPr>
                <p:cNvPr id="9" name="Straight Connector 8"/>
                <p:cNvCxnSpPr>
                  <a:stCxn id="7" idx="3"/>
                  <a:endCxn id="5" idx="1"/>
                </p:cNvCxnSpPr>
                <p:nvPr/>
              </p:nvCxnSpPr>
              <p:spPr>
                <a:xfrm flipV="1">
                  <a:off x="3771946" y="3850644"/>
                  <a:ext cx="963085" cy="7611"/>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3146612" y="4073862"/>
                  <a:ext cx="2342994" cy="810048"/>
                  <a:chOff x="3146612" y="4073862"/>
                  <a:chExt cx="2342994" cy="810048"/>
                </a:xfrm>
              </p:grpSpPr>
              <p:cxnSp>
                <p:nvCxnSpPr>
                  <p:cNvPr id="12" name="Straight Connector 11"/>
                  <p:cNvCxnSpPr>
                    <a:stCxn id="7" idx="2"/>
                  </p:cNvCxnSpPr>
                  <p:nvPr/>
                </p:nvCxnSpPr>
                <p:spPr>
                  <a:xfrm flipH="1">
                    <a:off x="3146612" y="4073862"/>
                    <a:ext cx="13211" cy="793973"/>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146612" y="4279274"/>
                    <a:ext cx="2342994" cy="604636"/>
                    <a:chOff x="3146612" y="4279274"/>
                    <a:chExt cx="2342994" cy="604636"/>
                  </a:xfrm>
                </p:grpSpPr>
                <p:cxnSp>
                  <p:nvCxnSpPr>
                    <p:cNvPr id="14" name="Straight Connector 13"/>
                    <p:cNvCxnSpPr/>
                    <p:nvPr/>
                  </p:nvCxnSpPr>
                  <p:spPr>
                    <a:xfrm>
                      <a:off x="3146612" y="4867835"/>
                      <a:ext cx="2339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H="1" flipV="1">
                      <a:off x="5448495" y="4279274"/>
                      <a:ext cx="41111" cy="604636"/>
                    </a:xfrm>
                    <a:prstGeom prst="line">
                      <a:avLst/>
                    </a:prstGeom>
                  </p:spPr>
                  <p:style>
                    <a:lnRef idx="1">
                      <a:schemeClr val="accent1"/>
                    </a:lnRef>
                    <a:fillRef idx="0">
                      <a:schemeClr val="accent1"/>
                    </a:fillRef>
                    <a:effectRef idx="0">
                      <a:schemeClr val="accent1"/>
                    </a:effectRef>
                    <a:fontRef idx="minor">
                      <a:schemeClr val="tx1"/>
                    </a:fontRef>
                  </p:style>
                </p:cxnSp>
              </p:grpSp>
            </p:grpSp>
          </p:grpSp>
        </p:grpSp>
        <p:sp>
          <p:nvSpPr>
            <p:cNvPr id="24" name="TextBox 23"/>
            <p:cNvSpPr txBox="1"/>
            <p:nvPr/>
          </p:nvSpPr>
          <p:spPr>
            <a:xfrm>
              <a:off x="9277135" y="3751457"/>
              <a:ext cx="639919" cy="383054"/>
            </a:xfrm>
            <a:prstGeom prst="rect">
              <a:avLst/>
            </a:prstGeom>
            <a:noFill/>
          </p:spPr>
          <p:txBody>
            <a:bodyPr wrap="none" rtlCol="0">
              <a:spAutoFit/>
            </a:bodyPr>
            <a:lstStyle/>
            <a:p>
              <a:r>
                <a:rPr lang="en-US"/>
                <a:t>(0,1)</a:t>
              </a:r>
            </a:p>
          </p:txBody>
        </p:sp>
      </p:grpSp>
      <p:sp>
        <p:nvSpPr>
          <p:cNvPr id="8" name="Rectangle 7">
            <a:extLst>
              <a:ext uri="{FF2B5EF4-FFF2-40B4-BE49-F238E27FC236}">
                <a16:creationId xmlns:a16="http://schemas.microsoft.com/office/drawing/2014/main" id="{9CFD1CCA-BA9F-41C6-8712-8236DD6F7456}"/>
              </a:ext>
            </a:extLst>
          </p:cNvPr>
          <p:cNvSpPr/>
          <p:nvPr/>
        </p:nvSpPr>
        <p:spPr>
          <a:xfrm>
            <a:off x="1386348" y="4399982"/>
            <a:ext cx="1481293" cy="643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SINH VIEN</a:t>
            </a:r>
          </a:p>
        </p:txBody>
      </p:sp>
      <p:sp>
        <p:nvSpPr>
          <p:cNvPr id="19" name="Rectangle 18">
            <a:extLst>
              <a:ext uri="{FF2B5EF4-FFF2-40B4-BE49-F238E27FC236}">
                <a16:creationId xmlns:a16="http://schemas.microsoft.com/office/drawing/2014/main" id="{AFA44480-99D7-4757-950A-78CE9943FF92}"/>
              </a:ext>
            </a:extLst>
          </p:cNvPr>
          <p:cNvSpPr/>
          <p:nvPr/>
        </p:nvSpPr>
        <p:spPr>
          <a:xfrm>
            <a:off x="5287600" y="4404945"/>
            <a:ext cx="1481293" cy="643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SINH VIEN</a:t>
            </a:r>
          </a:p>
        </p:txBody>
      </p:sp>
      <p:sp>
        <p:nvSpPr>
          <p:cNvPr id="21" name="Diamond 20">
            <a:extLst>
              <a:ext uri="{FF2B5EF4-FFF2-40B4-BE49-F238E27FC236}">
                <a16:creationId xmlns:a16="http://schemas.microsoft.com/office/drawing/2014/main" id="{5DDE5A7E-DA39-46B8-8711-15438F29CADD}"/>
              </a:ext>
            </a:extLst>
          </p:cNvPr>
          <p:cNvSpPr/>
          <p:nvPr/>
        </p:nvSpPr>
        <p:spPr>
          <a:xfrm>
            <a:off x="3287513" y="42682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Quản lý</a:t>
            </a:r>
          </a:p>
        </p:txBody>
      </p:sp>
      <p:cxnSp>
        <p:nvCxnSpPr>
          <p:cNvPr id="11" name="Straight Connector 10">
            <a:extLst>
              <a:ext uri="{FF2B5EF4-FFF2-40B4-BE49-F238E27FC236}">
                <a16:creationId xmlns:a16="http://schemas.microsoft.com/office/drawing/2014/main" id="{E4228ABF-11B6-4CBC-BB46-6EA6ECF24A97}"/>
              </a:ext>
            </a:extLst>
          </p:cNvPr>
          <p:cNvCxnSpPr>
            <a:stCxn id="8" idx="3"/>
            <a:endCxn id="21" idx="1"/>
          </p:cNvCxnSpPr>
          <p:nvPr/>
        </p:nvCxnSpPr>
        <p:spPr>
          <a:xfrm flipV="1">
            <a:off x="2867641" y="4696918"/>
            <a:ext cx="419872" cy="25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B5D780-4E80-4977-87A1-8726DA255F92}"/>
              </a:ext>
            </a:extLst>
          </p:cNvPr>
          <p:cNvCxnSpPr>
            <a:stCxn id="21" idx="3"/>
            <a:endCxn id="19" idx="1"/>
          </p:cNvCxnSpPr>
          <p:nvPr/>
        </p:nvCxnSpPr>
        <p:spPr>
          <a:xfrm>
            <a:off x="4714441" y="4696918"/>
            <a:ext cx="573159" cy="30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750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2.1.4.6. Tên vai trò</a:t>
            </a:r>
          </a:p>
        </p:txBody>
      </p:sp>
      <p:sp>
        <p:nvSpPr>
          <p:cNvPr id="3" name="Content Placeholder 2"/>
          <p:cNvSpPr>
            <a:spLocks noGrp="1"/>
          </p:cNvSpPr>
          <p:nvPr>
            <p:ph idx="1"/>
          </p:nvPr>
        </p:nvSpPr>
        <p:spPr>
          <a:xfrm>
            <a:off x="879891" y="1500473"/>
            <a:ext cx="11518586" cy="2975501"/>
          </a:xfrm>
        </p:spPr>
        <p:txBody>
          <a:bodyPr/>
          <a:lstStyle/>
          <a:p>
            <a:r>
              <a:rPr lang="en-US"/>
              <a:t>Đôi khi </a:t>
            </a:r>
            <a:r>
              <a:rPr lang="en-US" b="1" i="1">
                <a:solidFill>
                  <a:srgbClr val="C00000"/>
                </a:solidFill>
              </a:rPr>
              <a:t>tên mối kết hợp </a:t>
            </a:r>
            <a:r>
              <a:rPr lang="en-US" i="1" u="sng">
                <a:solidFill>
                  <a:schemeClr val="accent1"/>
                </a:solidFill>
              </a:rPr>
              <a:t>không thể hiện rõ ràng </a:t>
            </a:r>
            <a:r>
              <a:rPr lang="en-US" b="1">
                <a:solidFill>
                  <a:srgbClr val="C00000"/>
                </a:solidFill>
              </a:rPr>
              <a:t>sự liên hệ</a:t>
            </a:r>
            <a:r>
              <a:rPr lang="en-US"/>
              <a:t> giữa hai thực thể.</a:t>
            </a:r>
          </a:p>
          <a:p>
            <a:r>
              <a:rPr lang="en-US" b="1">
                <a:solidFill>
                  <a:srgbClr val="C00000"/>
                </a:solidFill>
              </a:rPr>
              <a:t>Tên vai trò</a:t>
            </a:r>
            <a:r>
              <a:rPr lang="en-US"/>
              <a:t> được bổ sung vào lượt đồ để </a:t>
            </a:r>
            <a:r>
              <a:rPr lang="en-US" b="1">
                <a:solidFill>
                  <a:srgbClr val="C00000"/>
                </a:solidFill>
              </a:rPr>
              <a:t>làm rõ nghĩa </a:t>
            </a:r>
            <a:r>
              <a:rPr lang="en-US"/>
              <a:t>của một mối kết hợp.</a:t>
            </a:r>
          </a:p>
          <a:p>
            <a:pPr marL="239961" lvl="1">
              <a:spcBef>
                <a:spcPts val="1050"/>
              </a:spcBef>
            </a:pPr>
            <a:r>
              <a:rPr lang="en-US" b="1" i="1"/>
              <a:t>Ví dụ</a:t>
            </a:r>
            <a:r>
              <a:rPr lang="en-US"/>
              <a:t>: </a:t>
            </a:r>
            <a:r>
              <a:rPr lang="en-US" b="1" cap="all">
                <a:solidFill>
                  <a:schemeClr val="accent5"/>
                </a:solidFill>
              </a:rPr>
              <a:t>Một</a:t>
            </a:r>
            <a:r>
              <a:rPr lang="en-US"/>
              <a:t> </a:t>
            </a:r>
            <a:r>
              <a:rPr lang="en-US" b="1">
                <a:solidFill>
                  <a:srgbClr val="C00000"/>
                </a:solidFill>
              </a:rPr>
              <a:t>sinh viên(A) </a:t>
            </a:r>
            <a:r>
              <a:rPr lang="en-US"/>
              <a:t>có thể mua </a:t>
            </a:r>
            <a:r>
              <a:rPr lang="en-US" b="1" cap="all">
                <a:solidFill>
                  <a:schemeClr val="accent5"/>
                </a:solidFill>
              </a:rPr>
              <a:t>nhiều</a:t>
            </a:r>
            <a:r>
              <a:rPr lang="en-US"/>
              <a:t> cuốn </a:t>
            </a:r>
            <a:r>
              <a:rPr lang="en-US" b="1">
                <a:solidFill>
                  <a:srgbClr val="C00000"/>
                </a:solidFill>
              </a:rPr>
              <a:t>sách giáo trình(B)</a:t>
            </a:r>
            <a:r>
              <a:rPr lang="en-US"/>
              <a:t>.</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26</a:t>
            </a:fld>
            <a:endParaRPr lang="en-US"/>
          </a:p>
        </p:txBody>
      </p:sp>
      <p:grpSp>
        <p:nvGrpSpPr>
          <p:cNvPr id="5" name="Group 4"/>
          <p:cNvGrpSpPr/>
          <p:nvPr/>
        </p:nvGrpSpPr>
        <p:grpSpPr>
          <a:xfrm>
            <a:off x="1559860" y="3189735"/>
            <a:ext cx="7479028" cy="857261"/>
            <a:chOff x="2729756" y="3052689"/>
            <a:chExt cx="6324157" cy="857261"/>
          </a:xfrm>
          <a:solidFill>
            <a:schemeClr val="bg1"/>
          </a:solidFill>
        </p:grpSpPr>
        <p:grpSp>
          <p:nvGrpSpPr>
            <p:cNvPr id="6" name="Group 5"/>
            <p:cNvGrpSpPr/>
            <p:nvPr/>
          </p:nvGrpSpPr>
          <p:grpSpPr>
            <a:xfrm>
              <a:off x="2729756" y="3052689"/>
              <a:ext cx="6324157" cy="857261"/>
              <a:chOff x="5193114" y="4725875"/>
              <a:chExt cx="8865771" cy="1167619"/>
            </a:xfrm>
            <a:grpFill/>
          </p:grpSpPr>
          <p:sp>
            <p:nvSpPr>
              <p:cNvPr id="9" name="Rectangle 8"/>
              <p:cNvSpPr/>
              <p:nvPr/>
            </p:nvSpPr>
            <p:spPr>
              <a:xfrm>
                <a:off x="51931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10" name="Rectangle 9"/>
              <p:cNvSpPr/>
              <p:nvPr/>
            </p:nvSpPr>
            <p:spPr>
              <a:xfrm>
                <a:off x="12107914"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trình</a:t>
                </a:r>
              </a:p>
            </p:txBody>
          </p:sp>
          <p:sp>
            <p:nvSpPr>
              <p:cNvPr id="11" name="Diamond 10"/>
              <p:cNvSpPr/>
              <p:nvPr/>
            </p:nvSpPr>
            <p:spPr>
              <a:xfrm>
                <a:off x="8332321" y="4725875"/>
                <a:ext cx="2240108"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Mua</a:t>
                </a:r>
              </a:p>
            </p:txBody>
          </p:sp>
          <p:cxnSp>
            <p:nvCxnSpPr>
              <p:cNvPr id="12" name="Straight Connector 11"/>
              <p:cNvCxnSpPr>
                <a:stCxn id="9" idx="3"/>
                <a:endCxn id="11" idx="1"/>
              </p:cNvCxnSpPr>
              <p:nvPr/>
            </p:nvCxnSpPr>
            <p:spPr>
              <a:xfrm>
                <a:off x="6909373" y="5309685"/>
                <a:ext cx="142294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13" name="Straight Connector 12"/>
              <p:cNvCxnSpPr>
                <a:stCxn id="11" idx="3"/>
                <a:endCxn id="10" idx="1"/>
              </p:cNvCxnSpPr>
              <p:nvPr/>
            </p:nvCxnSpPr>
            <p:spPr>
              <a:xfrm>
                <a:off x="10572430" y="5309685"/>
                <a:ext cx="1535484"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7" name="TextBox 6"/>
            <p:cNvSpPr txBox="1"/>
            <p:nvPr/>
          </p:nvSpPr>
          <p:spPr>
            <a:xfrm>
              <a:off x="4079882" y="3074185"/>
              <a:ext cx="643125" cy="383054"/>
            </a:xfrm>
            <a:prstGeom prst="rect">
              <a:avLst/>
            </a:prstGeom>
            <a:grpFill/>
          </p:spPr>
          <p:txBody>
            <a:bodyPr wrap="none" rtlCol="0">
              <a:spAutoFit/>
            </a:bodyPr>
            <a:lstStyle/>
            <a:p>
              <a:r>
                <a:rPr lang="en-US"/>
                <a:t>(0,n)</a:t>
              </a:r>
            </a:p>
          </p:txBody>
        </p:sp>
        <p:sp>
          <p:nvSpPr>
            <p:cNvPr id="8" name="TextBox 7"/>
            <p:cNvSpPr txBox="1"/>
            <p:nvPr/>
          </p:nvSpPr>
          <p:spPr>
            <a:xfrm>
              <a:off x="6879312" y="3074185"/>
              <a:ext cx="639919" cy="383054"/>
            </a:xfrm>
            <a:prstGeom prst="rect">
              <a:avLst/>
            </a:prstGeom>
            <a:grpFill/>
          </p:spPr>
          <p:txBody>
            <a:bodyPr wrap="none" rtlCol="0">
              <a:spAutoFit/>
            </a:bodyPr>
            <a:lstStyle/>
            <a:p>
              <a:r>
                <a:rPr lang="en-US"/>
                <a:t>(0,1)</a:t>
              </a:r>
            </a:p>
          </p:txBody>
        </p:sp>
      </p:grpSp>
      <p:sp>
        <p:nvSpPr>
          <p:cNvPr id="14" name="Down Arrow 13"/>
          <p:cNvSpPr/>
          <p:nvPr/>
        </p:nvSpPr>
        <p:spPr>
          <a:xfrm>
            <a:off x="4682261" y="4230690"/>
            <a:ext cx="941294" cy="30604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559860" y="4659668"/>
            <a:ext cx="8011382" cy="857261"/>
            <a:chOff x="2729756" y="3052689"/>
            <a:chExt cx="6774308" cy="857261"/>
          </a:xfrm>
          <a:solidFill>
            <a:schemeClr val="bg1"/>
          </a:solidFill>
        </p:grpSpPr>
        <p:grpSp>
          <p:nvGrpSpPr>
            <p:cNvPr id="16" name="Group 15"/>
            <p:cNvGrpSpPr/>
            <p:nvPr/>
          </p:nvGrpSpPr>
          <p:grpSpPr>
            <a:xfrm>
              <a:off x="2729756" y="3052689"/>
              <a:ext cx="6774308" cy="857261"/>
              <a:chOff x="5193114" y="4725875"/>
              <a:chExt cx="9496833" cy="1167619"/>
            </a:xfrm>
            <a:grpFill/>
          </p:grpSpPr>
          <p:sp>
            <p:nvSpPr>
              <p:cNvPr id="19" name="Rectangle 18"/>
              <p:cNvSpPr/>
              <p:nvPr/>
            </p:nvSpPr>
            <p:spPr>
              <a:xfrm>
                <a:off x="51931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20" name="Rectangle 19"/>
              <p:cNvSpPr/>
              <p:nvPr/>
            </p:nvSpPr>
            <p:spPr>
              <a:xfrm>
                <a:off x="12738976"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trình</a:t>
                </a:r>
              </a:p>
            </p:txBody>
          </p:sp>
          <p:sp>
            <p:nvSpPr>
              <p:cNvPr id="21" name="Diamond 20"/>
              <p:cNvSpPr/>
              <p:nvPr/>
            </p:nvSpPr>
            <p:spPr>
              <a:xfrm>
                <a:off x="8332321" y="4725875"/>
                <a:ext cx="2240108"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Mua</a:t>
                </a:r>
              </a:p>
            </p:txBody>
          </p:sp>
          <p:cxnSp>
            <p:nvCxnSpPr>
              <p:cNvPr id="22" name="Straight Connector 21"/>
              <p:cNvCxnSpPr>
                <a:stCxn id="19" idx="3"/>
                <a:endCxn id="21" idx="1"/>
              </p:cNvCxnSpPr>
              <p:nvPr/>
            </p:nvCxnSpPr>
            <p:spPr>
              <a:xfrm>
                <a:off x="6909373" y="5309685"/>
                <a:ext cx="142294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21" idx="3"/>
                <a:endCxn id="20" idx="1"/>
              </p:cNvCxnSpPr>
              <p:nvPr/>
            </p:nvCxnSpPr>
            <p:spPr>
              <a:xfrm>
                <a:off x="10572430" y="5309685"/>
                <a:ext cx="2166546"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17" name="TextBox 16"/>
            <p:cNvSpPr txBox="1"/>
            <p:nvPr/>
          </p:nvSpPr>
          <p:spPr>
            <a:xfrm>
              <a:off x="4077779" y="3488221"/>
              <a:ext cx="643125" cy="383054"/>
            </a:xfrm>
            <a:prstGeom prst="rect">
              <a:avLst/>
            </a:prstGeom>
            <a:noFill/>
          </p:spPr>
          <p:txBody>
            <a:bodyPr wrap="none" rtlCol="0">
              <a:spAutoFit/>
            </a:bodyPr>
            <a:lstStyle/>
            <a:p>
              <a:r>
                <a:rPr lang="en-US"/>
                <a:t>(0,n)</a:t>
              </a:r>
            </a:p>
          </p:txBody>
        </p:sp>
        <p:sp>
          <p:nvSpPr>
            <p:cNvPr id="18" name="TextBox 17"/>
            <p:cNvSpPr txBox="1"/>
            <p:nvPr/>
          </p:nvSpPr>
          <p:spPr>
            <a:xfrm>
              <a:off x="6879312" y="3505400"/>
              <a:ext cx="639919" cy="383054"/>
            </a:xfrm>
            <a:prstGeom prst="rect">
              <a:avLst/>
            </a:prstGeom>
            <a:grpFill/>
          </p:spPr>
          <p:txBody>
            <a:bodyPr wrap="none" rtlCol="0">
              <a:spAutoFit/>
            </a:bodyPr>
            <a:lstStyle/>
            <a:p>
              <a:r>
                <a:rPr lang="en-US"/>
                <a:t>(0,1)</a:t>
              </a:r>
            </a:p>
          </p:txBody>
        </p:sp>
      </p:grpSp>
      <p:sp>
        <p:nvSpPr>
          <p:cNvPr id="32" name="TextBox 31"/>
          <p:cNvSpPr txBox="1"/>
          <p:nvPr/>
        </p:nvSpPr>
        <p:spPr>
          <a:xfrm>
            <a:off x="3154049" y="4670357"/>
            <a:ext cx="620683" cy="383054"/>
          </a:xfrm>
          <a:prstGeom prst="rect">
            <a:avLst/>
          </a:prstGeom>
          <a:noFill/>
        </p:spPr>
        <p:txBody>
          <a:bodyPr wrap="none" rtlCol="0">
            <a:spAutoFit/>
          </a:bodyPr>
          <a:lstStyle/>
          <a:p>
            <a:r>
              <a:rPr lang="en-US"/>
              <a:t>mua</a:t>
            </a:r>
          </a:p>
        </p:txBody>
      </p:sp>
      <p:sp>
        <p:nvSpPr>
          <p:cNvPr id="42" name="TextBox 41"/>
          <p:cNvSpPr txBox="1"/>
          <p:nvPr/>
        </p:nvSpPr>
        <p:spPr>
          <a:xfrm>
            <a:off x="6258416" y="4729325"/>
            <a:ext cx="1558440" cy="383054"/>
          </a:xfrm>
          <a:prstGeom prst="rect">
            <a:avLst/>
          </a:prstGeom>
          <a:noFill/>
        </p:spPr>
        <p:txBody>
          <a:bodyPr wrap="none" rtlCol="0">
            <a:spAutoFit/>
          </a:bodyPr>
          <a:lstStyle/>
          <a:p>
            <a:r>
              <a:rPr lang="en-US"/>
              <a:t>Được bán cho</a:t>
            </a:r>
          </a:p>
        </p:txBody>
      </p:sp>
      <p:sp>
        <p:nvSpPr>
          <p:cNvPr id="44" name="Rectangular Callout 43"/>
          <p:cNvSpPr/>
          <p:nvPr/>
        </p:nvSpPr>
        <p:spPr>
          <a:xfrm>
            <a:off x="1692099" y="5639862"/>
            <a:ext cx="2515948" cy="802276"/>
          </a:xfrm>
          <a:prstGeom prst="wedgeRectCallout">
            <a:avLst>
              <a:gd name="adj1" fmla="val 20694"/>
              <a:gd name="adj2" fmla="val -68237"/>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C00000"/>
                </a:solidFill>
              </a:rPr>
              <a:t>Mỗi </a:t>
            </a:r>
            <a:r>
              <a:rPr lang="en-US" sz="2000"/>
              <a:t>sinh viên mua từ </a:t>
            </a:r>
            <a:r>
              <a:rPr lang="en-US" sz="2000" b="1">
                <a:solidFill>
                  <a:srgbClr val="C00000"/>
                </a:solidFill>
              </a:rPr>
              <a:t>0</a:t>
            </a:r>
            <a:r>
              <a:rPr lang="en-US" sz="2000"/>
              <a:t> đến </a:t>
            </a:r>
            <a:r>
              <a:rPr lang="en-US" sz="2000" b="1">
                <a:solidFill>
                  <a:srgbClr val="C00000"/>
                </a:solidFill>
              </a:rPr>
              <a:t>nhiều</a:t>
            </a:r>
            <a:r>
              <a:rPr lang="en-US" sz="2000"/>
              <a:t> giáo trình</a:t>
            </a:r>
            <a:endParaRPr lang="en-US"/>
          </a:p>
        </p:txBody>
      </p:sp>
      <p:sp>
        <p:nvSpPr>
          <p:cNvPr id="45" name="Rectangular Callout 44"/>
          <p:cNvSpPr/>
          <p:nvPr/>
        </p:nvSpPr>
        <p:spPr>
          <a:xfrm>
            <a:off x="5904067" y="5639862"/>
            <a:ext cx="2978023" cy="802276"/>
          </a:xfrm>
          <a:prstGeom prst="wedgeRectCallout">
            <a:avLst>
              <a:gd name="adj1" fmla="val -22204"/>
              <a:gd name="adj2" fmla="val -63209"/>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C00000"/>
                </a:solidFill>
              </a:rPr>
              <a:t>Mỗi </a:t>
            </a:r>
            <a:r>
              <a:rPr lang="en-US" sz="2000"/>
              <a:t>giáo trình được bán cho </a:t>
            </a:r>
            <a:r>
              <a:rPr lang="en-US" sz="2000" b="1">
                <a:solidFill>
                  <a:srgbClr val="C00000"/>
                </a:solidFill>
              </a:rPr>
              <a:t>0</a:t>
            </a:r>
            <a:r>
              <a:rPr lang="en-US" sz="2000"/>
              <a:t> đến </a:t>
            </a:r>
            <a:r>
              <a:rPr lang="en-US" sz="2000" b="1">
                <a:solidFill>
                  <a:srgbClr val="C00000"/>
                </a:solidFill>
              </a:rPr>
              <a:t>1 </a:t>
            </a:r>
            <a:r>
              <a:rPr lang="en-US" sz="2000">
                <a:solidFill>
                  <a:schemeClr val="tx1"/>
                </a:solidFill>
              </a:rPr>
              <a:t>sinh viên</a:t>
            </a:r>
            <a:endParaRPr lang="en-US">
              <a:solidFill>
                <a:schemeClr val="tx1"/>
              </a:solidFill>
            </a:endParaRPr>
          </a:p>
        </p:txBody>
      </p:sp>
    </p:spTree>
    <p:extLst>
      <p:ext uri="{BB962C8B-B14F-4D97-AF65-F5344CB8AC3E}">
        <p14:creationId xmlns:p14="http://schemas.microsoft.com/office/powerpoint/2010/main" val="1373172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2.1.4.6. Tên vai trò</a:t>
            </a:r>
          </a:p>
        </p:txBody>
      </p:sp>
      <p:sp>
        <p:nvSpPr>
          <p:cNvPr id="3" name="Content Placeholder 2"/>
          <p:cNvSpPr>
            <a:spLocks noGrp="1"/>
          </p:cNvSpPr>
          <p:nvPr>
            <p:ph idx="1"/>
          </p:nvPr>
        </p:nvSpPr>
        <p:spPr>
          <a:xfrm>
            <a:off x="879891" y="1500473"/>
            <a:ext cx="11038642" cy="3595962"/>
          </a:xfrm>
        </p:spPr>
        <p:txBody>
          <a:bodyPr/>
          <a:lstStyle/>
          <a:p>
            <a:pPr marL="0" indent="0">
              <a:buNone/>
            </a:pPr>
            <a:r>
              <a:rPr lang="en-US" b="1"/>
              <a:t>Ví dụ</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27</a:t>
            </a:fld>
            <a:endParaRPr lang="en-US"/>
          </a:p>
        </p:txBody>
      </p:sp>
      <p:grpSp>
        <p:nvGrpSpPr>
          <p:cNvPr id="5" name="Group 48"/>
          <p:cNvGrpSpPr/>
          <p:nvPr/>
        </p:nvGrpSpPr>
        <p:grpSpPr bwMode="auto">
          <a:xfrm>
            <a:off x="5577914" y="1421296"/>
            <a:ext cx="6635750" cy="838200"/>
            <a:chOff x="1371600" y="2248422"/>
            <a:chExt cx="6324600" cy="838200"/>
          </a:xfrm>
        </p:grpSpPr>
        <p:grpSp>
          <p:nvGrpSpPr>
            <p:cNvPr id="6" name="Group 11"/>
            <p:cNvGrpSpPr/>
            <p:nvPr/>
          </p:nvGrpSpPr>
          <p:grpSpPr bwMode="auto">
            <a:xfrm>
              <a:off x="6172200" y="2438400"/>
              <a:ext cx="1524000" cy="381000"/>
              <a:chOff x="1295400" y="5257800"/>
              <a:chExt cx="1524000" cy="381000"/>
            </a:xfrm>
          </p:grpSpPr>
          <p:sp>
            <p:nvSpPr>
              <p:cNvPr id="17"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8" name="TextBox 40"/>
              <p:cNvSpPr txBox="1">
                <a:spLocks noChangeArrowheads="1"/>
              </p:cNvSpPr>
              <p:nvPr/>
            </p:nvSpPr>
            <p:spPr bwMode="auto">
              <a:xfrm>
                <a:off x="1295400" y="5295378"/>
                <a:ext cx="15240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Máy may</a:t>
                </a:r>
              </a:p>
            </p:txBody>
          </p:sp>
        </p:grpSp>
        <p:grpSp>
          <p:nvGrpSpPr>
            <p:cNvPr id="7" name="Group 14"/>
            <p:cNvGrpSpPr/>
            <p:nvPr/>
          </p:nvGrpSpPr>
          <p:grpSpPr bwMode="auto">
            <a:xfrm>
              <a:off x="1371600" y="2514600"/>
              <a:ext cx="1371600" cy="381000"/>
              <a:chOff x="3733800" y="5334000"/>
              <a:chExt cx="1371600" cy="381000"/>
            </a:xfrm>
          </p:grpSpPr>
          <p:sp>
            <p:nvSpPr>
              <p:cNvPr id="15"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6" name="TextBox 38"/>
              <p:cNvSpPr txBox="1">
                <a:spLocks noChangeArrowheads="1"/>
              </p:cNvSpPr>
              <p:nvPr/>
            </p:nvSpPr>
            <p:spPr bwMode="auto">
              <a:xfrm>
                <a:off x="3758852" y="5371578"/>
                <a:ext cx="12954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Công nhân</a:t>
                </a:r>
              </a:p>
            </p:txBody>
          </p:sp>
        </p:grpSp>
        <p:grpSp>
          <p:nvGrpSpPr>
            <p:cNvPr id="8" name="Group 42"/>
            <p:cNvGrpSpPr/>
            <p:nvPr/>
          </p:nvGrpSpPr>
          <p:grpSpPr bwMode="auto">
            <a:xfrm>
              <a:off x="3810000" y="2248422"/>
              <a:ext cx="1219200" cy="838200"/>
              <a:chOff x="3810000" y="2438400"/>
              <a:chExt cx="1219200" cy="838200"/>
            </a:xfrm>
          </p:grpSpPr>
          <p:sp>
            <p:nvSpPr>
              <p:cNvPr id="13" name="Diamond 12"/>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35"/>
              <p:cNvSpPr txBox="1">
                <a:spLocks noChangeArrowheads="1"/>
              </p:cNvSpPr>
              <p:nvPr/>
            </p:nvSpPr>
            <p:spPr bwMode="auto">
              <a:xfrm>
                <a:off x="3886200" y="2705622"/>
                <a:ext cx="10668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Làm việc</a:t>
                </a:r>
              </a:p>
            </p:txBody>
          </p:sp>
        </p:grpSp>
        <p:cxnSp>
          <p:nvCxnSpPr>
            <p:cNvPr id="9" name="Straight Connector 8"/>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TextBox 41"/>
            <p:cNvSpPr txBox="1">
              <a:spLocks noChangeArrowheads="1"/>
            </p:cNvSpPr>
            <p:nvPr/>
          </p:nvSpPr>
          <p:spPr bwMode="auto">
            <a:xfrm>
              <a:off x="4953000" y="2362087"/>
              <a:ext cx="12827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Được cấp cho</a:t>
              </a:r>
            </a:p>
          </p:txBody>
        </p:sp>
        <p:sp>
          <p:nvSpPr>
            <p:cNvPr id="12" name="TextBox 47"/>
            <p:cNvSpPr txBox="1">
              <a:spLocks noChangeArrowheads="1"/>
            </p:cNvSpPr>
            <p:nvPr/>
          </p:nvSpPr>
          <p:spPr bwMode="auto">
            <a:xfrm>
              <a:off x="2743200" y="2362087"/>
              <a:ext cx="11430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Sở hữu</a:t>
              </a:r>
            </a:p>
          </p:txBody>
        </p:sp>
      </p:grpSp>
      <p:pic>
        <p:nvPicPr>
          <p:cNvPr id="19" name="Content Placeholder 5" descr="connhanmay"/>
          <p:cNvPicPr>
            <a:picLocks noChangeAspect="1"/>
          </p:cNvPicPr>
          <p:nvPr/>
        </p:nvPicPr>
        <p:blipFill>
          <a:blip r:embed="rId2"/>
          <a:stretch>
            <a:fillRect/>
          </a:stretch>
        </p:blipFill>
        <p:spPr>
          <a:xfrm>
            <a:off x="2218764" y="1500473"/>
            <a:ext cx="3082290" cy="2079625"/>
          </a:xfrm>
          <a:prstGeom prst="rect">
            <a:avLst/>
          </a:prstGeom>
        </p:spPr>
      </p:pic>
      <p:sp>
        <p:nvSpPr>
          <p:cNvPr id="20" name="TextBox 64"/>
          <p:cNvSpPr txBox="1">
            <a:spLocks noChangeArrowheads="1"/>
          </p:cNvSpPr>
          <p:nvPr/>
        </p:nvSpPr>
        <p:spPr bwMode="auto">
          <a:xfrm>
            <a:off x="2012019" y="5001863"/>
            <a:ext cx="8003053" cy="706755"/>
          </a:xfrm>
          <a:prstGeom prst="rect">
            <a:avLst/>
          </a:prstGeom>
          <a:solidFill>
            <a:schemeClr val="accent4">
              <a:lumMod val="20000"/>
              <a:lumOff val="80000"/>
            </a:schemeClr>
          </a:solidFill>
          <a:ln>
            <a:noFill/>
          </a:ln>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2000">
                <a:cs typeface="Tahoma" panose="020B0604030504040204" pitchFamily="34" charset="0"/>
              </a:rPr>
              <a:t>Thông thường </a:t>
            </a:r>
            <a:r>
              <a:rPr lang="en-US" sz="2000" b="1">
                <a:solidFill>
                  <a:srgbClr val="002060"/>
                </a:solidFill>
                <a:cs typeface="Tahoma" panose="020B0604030504040204" pitchFamily="34" charset="0"/>
              </a:rPr>
              <a:t>tên-mối-kết-hợp </a:t>
            </a:r>
            <a:r>
              <a:rPr lang="en-US" sz="2000">
                <a:cs typeface="Tahoma" panose="020B0604030504040204" pitchFamily="34" charset="0"/>
              </a:rPr>
              <a:t>sẽ lấy</a:t>
            </a:r>
            <a:r>
              <a:rPr lang="en-US" sz="2000" b="1">
                <a:solidFill>
                  <a:srgbClr val="002060"/>
                </a:solidFill>
                <a:cs typeface="Tahoma" panose="020B0604030504040204" pitchFamily="34" charset="0"/>
              </a:rPr>
              <a:t> 1 </a:t>
            </a:r>
            <a:r>
              <a:rPr lang="en-US" sz="2000">
                <a:cs typeface="Tahoma" panose="020B0604030504040204" pitchFamily="34" charset="0"/>
              </a:rPr>
              <a:t>trong các </a:t>
            </a:r>
            <a:r>
              <a:rPr lang="en-US" sz="2000" b="1">
                <a:solidFill>
                  <a:srgbClr val="002060"/>
                </a:solidFill>
                <a:cs typeface="Tahoma" panose="020B0604030504040204" pitchFamily="34" charset="0"/>
              </a:rPr>
              <a:t>tên-vai-trò </a:t>
            </a:r>
          </a:p>
          <a:p>
            <a:pPr algn="ctr" eaLnBrk="1" hangingPunct="1"/>
            <a:r>
              <a:rPr lang="en-US" sz="2000">
                <a:cs typeface="Tahoma" panose="020B0604030504040204" pitchFamily="34" charset="0"/>
              </a:rPr>
              <a:t>(tên-vai-trò sẽ được </a:t>
            </a:r>
            <a:r>
              <a:rPr lang="en-US" sz="2000" b="1">
                <a:solidFill>
                  <a:srgbClr val="002060"/>
                </a:solidFill>
                <a:cs typeface="Tahoma" panose="020B0604030504040204" pitchFamily="34" charset="0"/>
              </a:rPr>
              <a:t>che giấu đi</a:t>
            </a:r>
            <a:r>
              <a:rPr lang="en-US" sz="2000">
                <a:cs typeface="Tahoma" panose="020B0604030504040204" pitchFamily="34" charset="0"/>
              </a:rPr>
              <a:t>)</a:t>
            </a:r>
          </a:p>
        </p:txBody>
      </p:sp>
      <p:grpSp>
        <p:nvGrpSpPr>
          <p:cNvPr id="21" name="Group 20"/>
          <p:cNvGrpSpPr/>
          <p:nvPr/>
        </p:nvGrpSpPr>
        <p:grpSpPr>
          <a:xfrm>
            <a:off x="5692519" y="2946695"/>
            <a:ext cx="3614260" cy="1763417"/>
            <a:chOff x="7828288" y="3728668"/>
            <a:chExt cx="3614260" cy="1763417"/>
          </a:xfrm>
        </p:grpSpPr>
        <p:sp>
          <p:nvSpPr>
            <p:cNvPr id="22" name="TextBox 21"/>
            <p:cNvSpPr txBox="1"/>
            <p:nvPr/>
          </p:nvSpPr>
          <p:spPr>
            <a:xfrm>
              <a:off x="9232183" y="4152473"/>
              <a:ext cx="643125" cy="383054"/>
            </a:xfrm>
            <a:prstGeom prst="rect">
              <a:avLst/>
            </a:prstGeom>
            <a:noFill/>
          </p:spPr>
          <p:txBody>
            <a:bodyPr wrap="none" rtlCol="0">
              <a:spAutoFit/>
            </a:bodyPr>
            <a:lstStyle/>
            <a:p>
              <a:r>
                <a:rPr lang="en-US"/>
                <a:t>(0,n)</a:t>
              </a:r>
            </a:p>
          </p:txBody>
        </p:sp>
        <p:grpSp>
          <p:nvGrpSpPr>
            <p:cNvPr id="23" name="Group 22"/>
            <p:cNvGrpSpPr/>
            <p:nvPr/>
          </p:nvGrpSpPr>
          <p:grpSpPr>
            <a:xfrm>
              <a:off x="7828288" y="3728668"/>
              <a:ext cx="3614260" cy="1461897"/>
              <a:chOff x="2547699" y="3422013"/>
              <a:chExt cx="3614260" cy="1461897"/>
            </a:xfrm>
          </p:grpSpPr>
          <p:sp>
            <p:nvSpPr>
              <p:cNvPr id="25" name="Rectangle 24"/>
              <p:cNvSpPr/>
              <p:nvPr/>
            </p:nvSpPr>
            <p:spPr>
              <a:xfrm>
                <a:off x="2547699" y="3642648"/>
                <a:ext cx="1224247" cy="431214"/>
              </a:xfrm>
              <a:prstGeom prst="rect">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grpSp>
            <p:nvGrpSpPr>
              <p:cNvPr id="26" name="Group 25"/>
              <p:cNvGrpSpPr/>
              <p:nvPr/>
            </p:nvGrpSpPr>
            <p:grpSpPr>
              <a:xfrm>
                <a:off x="3146612" y="3422013"/>
                <a:ext cx="3015347" cy="1461897"/>
                <a:chOff x="3146612" y="3422013"/>
                <a:chExt cx="3015347" cy="1461897"/>
              </a:xfrm>
            </p:grpSpPr>
            <p:sp>
              <p:nvSpPr>
                <p:cNvPr id="27" name="Diamond 26"/>
                <p:cNvSpPr/>
                <p:nvPr/>
              </p:nvSpPr>
              <p:spPr>
                <a:xfrm>
                  <a:off x="4735031" y="3422013"/>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Quản lý</a:t>
                  </a:r>
                </a:p>
              </p:txBody>
            </p:sp>
            <p:cxnSp>
              <p:nvCxnSpPr>
                <p:cNvPr id="28" name="Straight Connector 27"/>
                <p:cNvCxnSpPr>
                  <a:stCxn id="25" idx="3"/>
                  <a:endCxn id="27" idx="1"/>
                </p:cNvCxnSpPr>
                <p:nvPr/>
              </p:nvCxnSpPr>
              <p:spPr>
                <a:xfrm flipV="1">
                  <a:off x="3771946" y="3850644"/>
                  <a:ext cx="963085" cy="7611"/>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146612" y="4073862"/>
                  <a:ext cx="2342994" cy="810048"/>
                  <a:chOff x="3146612" y="4073862"/>
                  <a:chExt cx="2342994" cy="810048"/>
                </a:xfrm>
              </p:grpSpPr>
              <p:cxnSp>
                <p:nvCxnSpPr>
                  <p:cNvPr id="30" name="Straight Connector 29"/>
                  <p:cNvCxnSpPr>
                    <a:stCxn id="25" idx="2"/>
                  </p:cNvCxnSpPr>
                  <p:nvPr/>
                </p:nvCxnSpPr>
                <p:spPr>
                  <a:xfrm flipH="1">
                    <a:off x="3146612" y="4073862"/>
                    <a:ext cx="13211" cy="793973"/>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146612" y="4279274"/>
                    <a:ext cx="2342994" cy="604636"/>
                    <a:chOff x="3146612" y="4279274"/>
                    <a:chExt cx="2342994" cy="604636"/>
                  </a:xfrm>
                </p:grpSpPr>
                <p:cxnSp>
                  <p:nvCxnSpPr>
                    <p:cNvPr id="32" name="Straight Connector 31"/>
                    <p:cNvCxnSpPr/>
                    <p:nvPr/>
                  </p:nvCxnSpPr>
                  <p:spPr>
                    <a:xfrm>
                      <a:off x="3146612" y="4867835"/>
                      <a:ext cx="2339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7" idx="2"/>
                    </p:cNvCxnSpPr>
                    <p:nvPr/>
                  </p:nvCxnSpPr>
                  <p:spPr>
                    <a:xfrm flipH="1" flipV="1">
                      <a:off x="5448495" y="4279274"/>
                      <a:ext cx="41111" cy="604636"/>
                    </a:xfrm>
                    <a:prstGeom prst="line">
                      <a:avLst/>
                    </a:prstGeom>
                  </p:spPr>
                  <p:style>
                    <a:lnRef idx="1">
                      <a:schemeClr val="accent1"/>
                    </a:lnRef>
                    <a:fillRef idx="0">
                      <a:schemeClr val="accent1"/>
                    </a:fillRef>
                    <a:effectRef idx="0">
                      <a:schemeClr val="accent1"/>
                    </a:effectRef>
                    <a:fontRef idx="minor">
                      <a:schemeClr val="tx1"/>
                    </a:fontRef>
                  </p:style>
                </p:cxnSp>
              </p:grpSp>
            </p:grpSp>
          </p:grpSp>
        </p:grpSp>
        <p:sp>
          <p:nvSpPr>
            <p:cNvPr id="24" name="TextBox 23"/>
            <p:cNvSpPr txBox="1"/>
            <p:nvPr/>
          </p:nvSpPr>
          <p:spPr>
            <a:xfrm>
              <a:off x="9221998" y="5109031"/>
              <a:ext cx="639919" cy="383054"/>
            </a:xfrm>
            <a:prstGeom prst="rect">
              <a:avLst/>
            </a:prstGeom>
            <a:noFill/>
          </p:spPr>
          <p:txBody>
            <a:bodyPr wrap="none" rtlCol="0">
              <a:spAutoFit/>
            </a:bodyPr>
            <a:lstStyle/>
            <a:p>
              <a:r>
                <a:rPr lang="en-US"/>
                <a:t>(0,1)</a:t>
              </a:r>
            </a:p>
          </p:txBody>
        </p:sp>
      </p:grpSp>
      <p:sp>
        <p:nvSpPr>
          <p:cNvPr id="34" name="TextBox 33"/>
          <p:cNvSpPr txBox="1"/>
          <p:nvPr/>
        </p:nvSpPr>
        <p:spPr>
          <a:xfrm>
            <a:off x="6993088" y="3039891"/>
            <a:ext cx="936475" cy="383054"/>
          </a:xfrm>
          <a:prstGeom prst="rect">
            <a:avLst/>
          </a:prstGeom>
          <a:noFill/>
        </p:spPr>
        <p:txBody>
          <a:bodyPr wrap="none" rtlCol="0">
            <a:spAutoFit/>
          </a:bodyPr>
          <a:lstStyle/>
          <a:p>
            <a:r>
              <a:rPr lang="en-US"/>
              <a:t>Quản lý</a:t>
            </a:r>
          </a:p>
        </p:txBody>
      </p:sp>
      <p:sp>
        <p:nvSpPr>
          <p:cNvPr id="35" name="TextBox 34"/>
          <p:cNvSpPr txBox="1"/>
          <p:nvPr/>
        </p:nvSpPr>
        <p:spPr>
          <a:xfrm>
            <a:off x="6641921" y="4045799"/>
            <a:ext cx="1869423" cy="383054"/>
          </a:xfrm>
          <a:prstGeom prst="rect">
            <a:avLst/>
          </a:prstGeom>
          <a:noFill/>
        </p:spPr>
        <p:txBody>
          <a:bodyPr wrap="none" rtlCol="0">
            <a:spAutoFit/>
          </a:bodyPr>
          <a:lstStyle/>
          <a:p>
            <a:r>
              <a:rPr lang="en-US"/>
              <a:t>Được quản lý bởi</a:t>
            </a:r>
          </a:p>
        </p:txBody>
      </p:sp>
    </p:spTree>
    <p:extLst>
      <p:ext uri="{BB962C8B-B14F-4D97-AF65-F5344CB8AC3E}">
        <p14:creationId xmlns:p14="http://schemas.microsoft.com/office/powerpoint/2010/main" val="223673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2.1.4.7. Bản số</a:t>
            </a:r>
          </a:p>
        </p:txBody>
      </p:sp>
      <p:sp>
        <p:nvSpPr>
          <p:cNvPr id="3" name="Content Placeholder 2"/>
          <p:cNvSpPr>
            <a:spLocks noGrp="1"/>
          </p:cNvSpPr>
          <p:nvPr>
            <p:ph idx="1"/>
          </p:nvPr>
        </p:nvSpPr>
        <p:spPr>
          <a:xfrm>
            <a:off x="879890" y="1500473"/>
            <a:ext cx="11548084" cy="4044921"/>
          </a:xfrm>
        </p:spPr>
        <p:txBody>
          <a:bodyPr/>
          <a:lstStyle/>
          <a:p>
            <a:r>
              <a:rPr lang="en-US" sz="2000" b="1" i="1">
                <a:solidFill>
                  <a:srgbClr val="C00000"/>
                </a:solidFill>
              </a:rPr>
              <a:t>Một thực thể </a:t>
            </a:r>
            <a:r>
              <a:rPr lang="en-US" sz="2000"/>
              <a:t>có thể có </a:t>
            </a:r>
            <a:r>
              <a:rPr lang="en-US" sz="2000" b="1" i="1">
                <a:solidFill>
                  <a:srgbClr val="C00000"/>
                </a:solidFill>
              </a:rPr>
              <a:t>liên hệ </a:t>
            </a:r>
            <a:r>
              <a:rPr lang="en-US" sz="2000"/>
              <a:t>đến </a:t>
            </a:r>
            <a:r>
              <a:rPr lang="en-US" sz="2000" b="1" i="1">
                <a:solidFill>
                  <a:srgbClr val="C00000"/>
                </a:solidFill>
              </a:rPr>
              <a:t>nhiều thực thể </a:t>
            </a:r>
            <a:r>
              <a:rPr lang="en-US" sz="2000"/>
              <a:t>trong một tập thực thể khác.</a:t>
            </a:r>
          </a:p>
          <a:p>
            <a:r>
              <a:rPr lang="en-US" sz="2000" b="1" i="1">
                <a:solidFill>
                  <a:srgbClr val="C00000"/>
                </a:solidFill>
              </a:rPr>
              <a:t>Sự liên hệ </a:t>
            </a:r>
            <a:r>
              <a:rPr lang="en-US" sz="2000"/>
              <a:t>thể hiện qua </a:t>
            </a:r>
            <a:r>
              <a:rPr lang="en-US" sz="2000" b="1" i="1">
                <a:solidFill>
                  <a:srgbClr val="C00000"/>
                </a:solidFill>
              </a:rPr>
              <a:t>tập mối kết hợp</a:t>
            </a:r>
            <a:r>
              <a:rPr lang="en-US" sz="2000"/>
              <a:t>.</a:t>
            </a:r>
          </a:p>
          <a:p>
            <a:r>
              <a:rPr lang="en-US" sz="2000" b="1">
                <a:solidFill>
                  <a:srgbClr val="C00000"/>
                </a:solidFill>
              </a:rPr>
              <a:t>Số lượng </a:t>
            </a:r>
            <a:r>
              <a:rPr lang="en-US" sz="2000"/>
              <a:t>của các </a:t>
            </a:r>
            <a:r>
              <a:rPr lang="en-US" sz="2000" i="1">
                <a:solidFill>
                  <a:srgbClr val="C00000"/>
                </a:solidFill>
              </a:rPr>
              <a:t>thực thể tham gia </a:t>
            </a:r>
            <a:r>
              <a:rPr lang="en-US" sz="2000"/>
              <a:t>mối kết hợp phải được khai báo trên lượt đồ E/D.</a:t>
            </a:r>
          </a:p>
          <a:p>
            <a:r>
              <a:rPr lang="en-US" sz="2000" b="1" i="1">
                <a:solidFill>
                  <a:srgbClr val="C00000"/>
                </a:solidFill>
              </a:rPr>
              <a:t>Bản số </a:t>
            </a:r>
            <a:r>
              <a:rPr lang="en-US" sz="2000"/>
              <a:t>cho phép </a:t>
            </a:r>
            <a:r>
              <a:rPr lang="en-US" sz="2000" b="1" i="1">
                <a:solidFill>
                  <a:srgbClr val="C00000"/>
                </a:solidFill>
              </a:rPr>
              <a:t>khai báo số lượng </a:t>
            </a:r>
            <a:r>
              <a:rPr lang="en-US" sz="2000"/>
              <a:t>các thực thể tham gia mối kết hợp.</a:t>
            </a:r>
          </a:p>
          <a:p>
            <a:r>
              <a:rPr lang="en-US" sz="2000"/>
              <a:t>Bản số được xác định bởi </a:t>
            </a:r>
            <a:r>
              <a:rPr lang="en-US" sz="2000">
                <a:solidFill>
                  <a:srgbClr val="C00000"/>
                </a:solidFill>
              </a:rPr>
              <a:t>cặp chỉ số (min,max)</a:t>
            </a:r>
          </a:p>
          <a:p>
            <a:pPr lvl="1"/>
            <a:r>
              <a:rPr lang="en-US" sz="2000" b="1">
                <a:solidFill>
                  <a:srgbClr val="C00000"/>
                </a:solidFill>
              </a:rPr>
              <a:t>Min </a:t>
            </a:r>
            <a:r>
              <a:rPr lang="en-US" sz="2000"/>
              <a:t>: qui định giá trị </a:t>
            </a:r>
            <a:r>
              <a:rPr lang="en-US" sz="2000" u="sng"/>
              <a:t>tối thiểu</a:t>
            </a:r>
            <a:r>
              <a:rPr lang="en-US" sz="2000"/>
              <a:t> các thực thể khi tham gia vào mối kết hợp</a:t>
            </a:r>
          </a:p>
          <a:p>
            <a:pPr lvl="2"/>
            <a:r>
              <a:rPr lang="en-US" sz="2000"/>
              <a:t>Giá trị đi từ 0, 1, 2, … đến k (k là hằng số)</a:t>
            </a:r>
          </a:p>
          <a:p>
            <a:pPr lvl="1"/>
            <a:r>
              <a:rPr lang="en-US" sz="2000" b="1">
                <a:solidFill>
                  <a:srgbClr val="C00000"/>
                </a:solidFill>
              </a:rPr>
              <a:t>Max </a:t>
            </a:r>
            <a:r>
              <a:rPr lang="en-US" sz="2000"/>
              <a:t>: qui định giá trị </a:t>
            </a:r>
            <a:r>
              <a:rPr lang="en-US" sz="2000" u="sng"/>
              <a:t>tối đa</a:t>
            </a:r>
            <a:r>
              <a:rPr lang="en-US" sz="2000"/>
              <a:t> các thực thể khi tham gia vào mối kết hợp</a:t>
            </a:r>
          </a:p>
          <a:p>
            <a:pPr lvl="2"/>
            <a:r>
              <a:rPr lang="en-US" sz="2000"/>
              <a:t>Giá trị đi từ 1, 2, … đến n</a:t>
            </a:r>
          </a:p>
          <a:p>
            <a:pPr lvl="1"/>
            <a:endParaRPr lang="en-US">
              <a:solidFill>
                <a:srgbClr val="C00000"/>
              </a:solidFill>
            </a:endParaRPr>
          </a:p>
        </p:txBody>
      </p:sp>
      <p:sp>
        <p:nvSpPr>
          <p:cNvPr id="4" name="Slide Number Placeholder 3"/>
          <p:cNvSpPr>
            <a:spLocks noGrp="1"/>
          </p:cNvSpPr>
          <p:nvPr>
            <p:ph type="sldNum" sz="quarter" idx="12"/>
          </p:nvPr>
        </p:nvSpPr>
        <p:spPr/>
        <p:txBody>
          <a:bodyPr/>
          <a:lstStyle/>
          <a:p>
            <a:fld id="{493E9284-CF28-481B-903D-5227E055DEF3}" type="slidenum">
              <a:rPr lang="en-US" smtClean="0"/>
              <a:t>28</a:t>
            </a:fld>
            <a:endParaRPr lang="en-US"/>
          </a:p>
        </p:txBody>
      </p:sp>
    </p:spTree>
    <p:extLst>
      <p:ext uri="{BB962C8B-B14F-4D97-AF65-F5344CB8AC3E}">
        <p14:creationId xmlns:p14="http://schemas.microsoft.com/office/powerpoint/2010/main" val="3541764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2.1.4.7. Bản số</a:t>
            </a:r>
          </a:p>
        </p:txBody>
      </p:sp>
      <p:sp>
        <p:nvSpPr>
          <p:cNvPr id="3" name="Content Placeholder 2"/>
          <p:cNvSpPr>
            <a:spLocks noGrp="1"/>
          </p:cNvSpPr>
          <p:nvPr>
            <p:ph idx="1"/>
          </p:nvPr>
        </p:nvSpPr>
        <p:spPr/>
        <p:txBody>
          <a:bodyPr/>
          <a:lstStyle/>
          <a:p>
            <a:r>
              <a:rPr lang="en-US" b="1" i="1"/>
              <a:t>Ví dụ 1</a:t>
            </a:r>
            <a:r>
              <a:rPr lang="en-US"/>
              <a:t>:</a:t>
            </a:r>
          </a:p>
          <a:p>
            <a:endParaRPr lang="en-US"/>
          </a:p>
          <a:p>
            <a:endParaRPr lang="en-US"/>
          </a:p>
          <a:p>
            <a:endParaRPr lang="en-US"/>
          </a:p>
          <a:p>
            <a:endParaRPr lang="en-US"/>
          </a:p>
          <a:p>
            <a:r>
              <a:rPr lang="en-US" b="1" i="1"/>
              <a:t>Ví dụ 2</a:t>
            </a:r>
            <a:r>
              <a:rPr lang="en-US"/>
              <a:t>:</a:t>
            </a:r>
          </a:p>
        </p:txBody>
      </p:sp>
      <p:sp>
        <p:nvSpPr>
          <p:cNvPr id="4" name="Slide Number Placeholder 3"/>
          <p:cNvSpPr>
            <a:spLocks noGrp="1"/>
          </p:cNvSpPr>
          <p:nvPr>
            <p:ph type="sldNum" sz="quarter" idx="12"/>
          </p:nvPr>
        </p:nvSpPr>
        <p:spPr/>
        <p:txBody>
          <a:bodyPr/>
          <a:lstStyle/>
          <a:p>
            <a:fld id="{493E9284-CF28-481B-903D-5227E055DEF3}" type="slidenum">
              <a:rPr lang="en-US" smtClean="0"/>
              <a:t>29</a:t>
            </a:fld>
            <a:endParaRPr lang="en-US"/>
          </a:p>
        </p:txBody>
      </p:sp>
      <p:pic>
        <p:nvPicPr>
          <p:cNvPr id="5" name="Content Placeholder 5" descr="connhanmay"/>
          <p:cNvPicPr>
            <a:picLocks noChangeAspect="1"/>
          </p:cNvPicPr>
          <p:nvPr/>
        </p:nvPicPr>
        <p:blipFill>
          <a:blip r:embed="rId2"/>
          <a:stretch>
            <a:fillRect/>
          </a:stretch>
        </p:blipFill>
        <p:spPr>
          <a:xfrm>
            <a:off x="2218764" y="1500473"/>
            <a:ext cx="3082290" cy="2079625"/>
          </a:xfrm>
          <a:prstGeom prst="rect">
            <a:avLst/>
          </a:prstGeom>
        </p:spPr>
      </p:pic>
      <p:grpSp>
        <p:nvGrpSpPr>
          <p:cNvPr id="6" name="Group 40"/>
          <p:cNvGrpSpPr/>
          <p:nvPr/>
        </p:nvGrpSpPr>
        <p:grpSpPr bwMode="auto">
          <a:xfrm>
            <a:off x="5634652" y="1500473"/>
            <a:ext cx="6808470" cy="838200"/>
            <a:chOff x="1371600" y="1905000"/>
            <a:chExt cx="6324600" cy="838200"/>
          </a:xfrm>
        </p:grpSpPr>
        <p:grpSp>
          <p:nvGrpSpPr>
            <p:cNvPr id="7" name="Group 23"/>
            <p:cNvGrpSpPr/>
            <p:nvPr/>
          </p:nvGrpSpPr>
          <p:grpSpPr bwMode="auto">
            <a:xfrm>
              <a:off x="1371600" y="1905000"/>
              <a:ext cx="6324600" cy="838200"/>
              <a:chOff x="1371600" y="2248422"/>
              <a:chExt cx="6324600" cy="838200"/>
            </a:xfrm>
          </p:grpSpPr>
          <p:grpSp>
            <p:nvGrpSpPr>
              <p:cNvPr id="10" name="Group 11"/>
              <p:cNvGrpSpPr/>
              <p:nvPr/>
            </p:nvGrpSpPr>
            <p:grpSpPr bwMode="auto">
              <a:xfrm>
                <a:off x="6172200" y="2438400"/>
                <a:ext cx="1524000" cy="381000"/>
                <a:chOff x="1295400" y="5257800"/>
                <a:chExt cx="1524000" cy="381000"/>
              </a:xfrm>
            </p:grpSpPr>
            <p:sp>
              <p:nvSpPr>
                <p:cNvPr id="2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2" name="TextBox 36"/>
                <p:cNvSpPr txBox="1">
                  <a:spLocks noChangeArrowheads="1"/>
                </p:cNvSpPr>
                <p:nvPr/>
              </p:nvSpPr>
              <p:spPr bwMode="auto">
                <a:xfrm>
                  <a:off x="1295400" y="5295378"/>
                  <a:ext cx="15240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Máy may</a:t>
                  </a:r>
                </a:p>
              </p:txBody>
            </p:sp>
          </p:grpSp>
          <p:grpSp>
            <p:nvGrpSpPr>
              <p:cNvPr id="11" name="Group 14"/>
              <p:cNvGrpSpPr/>
              <p:nvPr/>
            </p:nvGrpSpPr>
            <p:grpSpPr bwMode="auto">
              <a:xfrm>
                <a:off x="1371600" y="2514600"/>
                <a:ext cx="1371600" cy="381000"/>
                <a:chOff x="3733800" y="5334000"/>
                <a:chExt cx="1371600" cy="381000"/>
              </a:xfrm>
            </p:grpSpPr>
            <p:sp>
              <p:nvSpPr>
                <p:cNvPr id="1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0" name="TextBox 34"/>
                <p:cNvSpPr txBox="1">
                  <a:spLocks noChangeArrowheads="1"/>
                </p:cNvSpPr>
                <p:nvPr/>
              </p:nvSpPr>
              <p:spPr bwMode="auto">
                <a:xfrm>
                  <a:off x="3758852" y="5371578"/>
                  <a:ext cx="12954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err="1">
                      <a:solidFill>
                        <a:schemeClr val="tx2"/>
                      </a:solidFill>
                      <a:cs typeface="Tahoma" panose="020B0604030504040204" pitchFamily="34" charset="0"/>
                    </a:rPr>
                    <a:t>Công nhân</a:t>
                  </a:r>
                  <a:endParaRPr lang="en-US" sz="1400" b="1" dirty="0">
                    <a:solidFill>
                      <a:schemeClr val="tx2"/>
                    </a:solidFill>
                    <a:cs typeface="Tahoma" panose="020B0604030504040204" pitchFamily="34" charset="0"/>
                  </a:endParaRPr>
                </a:p>
              </p:txBody>
            </p:sp>
          </p:grpSp>
          <p:grpSp>
            <p:nvGrpSpPr>
              <p:cNvPr id="12" name="Group 42"/>
              <p:cNvGrpSpPr/>
              <p:nvPr/>
            </p:nvGrpSpPr>
            <p:grpSpPr bwMode="auto">
              <a:xfrm>
                <a:off x="3810000" y="2248422"/>
                <a:ext cx="1219200" cy="838200"/>
                <a:chOff x="3810000" y="2438400"/>
                <a:chExt cx="1219200" cy="838200"/>
              </a:xfrm>
            </p:grpSpPr>
            <p:sp>
              <p:nvSpPr>
                <p:cNvPr id="17" name="Diamond 16"/>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32"/>
                <p:cNvSpPr txBox="1">
                  <a:spLocks noChangeArrowheads="1"/>
                </p:cNvSpPr>
                <p:nvPr/>
              </p:nvSpPr>
              <p:spPr bwMode="auto">
                <a:xfrm>
                  <a:off x="3886200" y="2705622"/>
                  <a:ext cx="10668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Làm việc</a:t>
                  </a:r>
                </a:p>
              </p:txBody>
            </p:sp>
          </p:grpSp>
          <p:cxnSp>
            <p:nvCxnSpPr>
              <p:cNvPr id="13" name="Straight Connector 12"/>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5" name="TextBox 29"/>
              <p:cNvSpPr txBox="1">
                <a:spLocks noChangeArrowheads="1"/>
              </p:cNvSpPr>
              <p:nvPr/>
            </p:nvSpPr>
            <p:spPr bwMode="auto">
              <a:xfrm>
                <a:off x="4813790" y="2362087"/>
                <a:ext cx="142303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Được cấp cho</a:t>
                </a:r>
              </a:p>
            </p:txBody>
          </p:sp>
          <p:sp>
            <p:nvSpPr>
              <p:cNvPr id="16" name="TextBox 30"/>
              <p:cNvSpPr txBox="1">
                <a:spLocks noChangeArrowheads="1"/>
              </p:cNvSpPr>
              <p:nvPr/>
            </p:nvSpPr>
            <p:spPr bwMode="auto">
              <a:xfrm>
                <a:off x="2743200" y="2362200"/>
                <a:ext cx="11430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Sở hữu</a:t>
                </a:r>
              </a:p>
            </p:txBody>
          </p:sp>
        </p:grpSp>
        <p:sp>
          <p:nvSpPr>
            <p:cNvPr id="8" name="TextBox 38"/>
            <p:cNvSpPr txBox="1">
              <a:spLocks noChangeArrowheads="1"/>
            </p:cNvSpPr>
            <p:nvPr/>
          </p:nvSpPr>
          <p:spPr bwMode="auto">
            <a:xfrm>
              <a:off x="2819400" y="2362200"/>
              <a:ext cx="6858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(0,1)</a:t>
              </a:r>
              <a:endParaRPr lang="en-US" sz="1400" i="1" dirty="0">
                <a:solidFill>
                  <a:schemeClr val="tx2"/>
                </a:solidFill>
                <a:cs typeface="Tahoma" panose="020B0604030504040204" pitchFamily="34" charset="0"/>
              </a:endParaRPr>
            </a:p>
          </p:txBody>
        </p:sp>
        <p:sp>
          <p:nvSpPr>
            <p:cNvPr id="9" name="TextBox 39"/>
            <p:cNvSpPr txBox="1">
              <a:spLocks noChangeArrowheads="1"/>
            </p:cNvSpPr>
            <p:nvPr/>
          </p:nvSpPr>
          <p:spPr bwMode="auto">
            <a:xfrm>
              <a:off x="5181600" y="2362200"/>
              <a:ext cx="6858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(0,1)</a:t>
              </a:r>
            </a:p>
          </p:txBody>
        </p:sp>
      </p:grpSp>
      <p:sp>
        <p:nvSpPr>
          <p:cNvPr id="24" name="Rectangular Callout 23"/>
          <p:cNvSpPr/>
          <p:nvPr/>
        </p:nvSpPr>
        <p:spPr>
          <a:xfrm>
            <a:off x="5752830" y="2403478"/>
            <a:ext cx="2515948" cy="802276"/>
          </a:xfrm>
          <a:prstGeom prst="wedgeRectCallout">
            <a:avLst>
              <a:gd name="adj1" fmla="val 20694"/>
              <a:gd name="adj2" fmla="val -68237"/>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C00000"/>
                </a:solidFill>
              </a:rPr>
              <a:t>Mỗi </a:t>
            </a:r>
            <a:r>
              <a:rPr lang="en-US" sz="2000"/>
              <a:t>công nhân sở hữu từ </a:t>
            </a:r>
            <a:r>
              <a:rPr lang="en-US" sz="2000" b="1">
                <a:solidFill>
                  <a:srgbClr val="C00000"/>
                </a:solidFill>
              </a:rPr>
              <a:t>0</a:t>
            </a:r>
            <a:r>
              <a:rPr lang="en-US" sz="2000"/>
              <a:t> đến </a:t>
            </a:r>
            <a:r>
              <a:rPr lang="en-US" sz="2000" b="1">
                <a:solidFill>
                  <a:srgbClr val="C00000"/>
                </a:solidFill>
              </a:rPr>
              <a:t>1 </a:t>
            </a:r>
            <a:r>
              <a:rPr lang="en-US" sz="2000"/>
              <a:t>máy may</a:t>
            </a:r>
            <a:endParaRPr lang="en-US"/>
          </a:p>
        </p:txBody>
      </p:sp>
      <p:sp>
        <p:nvSpPr>
          <p:cNvPr id="25" name="Rectangular Callout 24"/>
          <p:cNvSpPr/>
          <p:nvPr/>
        </p:nvSpPr>
        <p:spPr>
          <a:xfrm>
            <a:off x="9259977" y="2408451"/>
            <a:ext cx="2967724" cy="802276"/>
          </a:xfrm>
          <a:prstGeom prst="wedgeRectCallout">
            <a:avLst>
              <a:gd name="adj1" fmla="val -22517"/>
              <a:gd name="adj2" fmla="val -68237"/>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a:solidFill>
                  <a:srgbClr val="C00000"/>
                </a:solidFill>
              </a:rPr>
              <a:t>Mỗi</a:t>
            </a:r>
            <a:r>
              <a:rPr lang="en-US" sz="2000"/>
              <a:t> Máy may được cấp cho từ </a:t>
            </a:r>
            <a:r>
              <a:rPr lang="en-US" sz="2000" b="1">
                <a:solidFill>
                  <a:srgbClr val="C00000"/>
                </a:solidFill>
              </a:rPr>
              <a:t>0</a:t>
            </a:r>
            <a:r>
              <a:rPr lang="en-US" sz="2000"/>
              <a:t> đến </a:t>
            </a:r>
            <a:r>
              <a:rPr lang="en-US" sz="2000" b="1">
                <a:solidFill>
                  <a:srgbClr val="C00000"/>
                </a:solidFill>
              </a:rPr>
              <a:t>1</a:t>
            </a:r>
            <a:r>
              <a:rPr lang="en-US" sz="2000"/>
              <a:t> công nhân.</a:t>
            </a:r>
          </a:p>
        </p:txBody>
      </p:sp>
      <p:grpSp>
        <p:nvGrpSpPr>
          <p:cNvPr id="26" name="Group 40"/>
          <p:cNvGrpSpPr/>
          <p:nvPr/>
        </p:nvGrpSpPr>
        <p:grpSpPr bwMode="auto">
          <a:xfrm>
            <a:off x="2935377" y="3732498"/>
            <a:ext cx="6324600" cy="838200"/>
            <a:chOff x="1371600" y="1905000"/>
            <a:chExt cx="6324600" cy="838200"/>
          </a:xfrm>
        </p:grpSpPr>
        <p:grpSp>
          <p:nvGrpSpPr>
            <p:cNvPr id="27" name="Group 23"/>
            <p:cNvGrpSpPr/>
            <p:nvPr/>
          </p:nvGrpSpPr>
          <p:grpSpPr bwMode="auto">
            <a:xfrm>
              <a:off x="1371600" y="1905000"/>
              <a:ext cx="6324600" cy="838200"/>
              <a:chOff x="1371600" y="2248422"/>
              <a:chExt cx="6324600" cy="838200"/>
            </a:xfrm>
          </p:grpSpPr>
          <p:grpSp>
            <p:nvGrpSpPr>
              <p:cNvPr id="30" name="Group 11"/>
              <p:cNvGrpSpPr/>
              <p:nvPr/>
            </p:nvGrpSpPr>
            <p:grpSpPr bwMode="auto">
              <a:xfrm>
                <a:off x="6172200" y="2438400"/>
                <a:ext cx="1524000" cy="381000"/>
                <a:chOff x="1295400" y="5257800"/>
                <a:chExt cx="1524000" cy="381000"/>
              </a:xfrm>
            </p:grpSpPr>
            <p:sp>
              <p:nvSpPr>
                <p:cNvPr id="4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42" name="TextBox 36"/>
                <p:cNvSpPr txBox="1">
                  <a:spLocks noChangeArrowheads="1"/>
                </p:cNvSpPr>
                <p:nvPr/>
              </p:nvSpPr>
              <p:spPr bwMode="auto">
                <a:xfrm>
                  <a:off x="1295400" y="5295378"/>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Phòng ban</a:t>
                  </a:r>
                </a:p>
              </p:txBody>
            </p:sp>
          </p:grpSp>
          <p:grpSp>
            <p:nvGrpSpPr>
              <p:cNvPr id="31" name="Group 14"/>
              <p:cNvGrpSpPr/>
              <p:nvPr/>
            </p:nvGrpSpPr>
            <p:grpSpPr bwMode="auto">
              <a:xfrm>
                <a:off x="1371600" y="2514600"/>
                <a:ext cx="1371600" cy="381000"/>
                <a:chOff x="3733800" y="5334000"/>
                <a:chExt cx="1371600" cy="381000"/>
              </a:xfrm>
            </p:grpSpPr>
            <p:sp>
              <p:nvSpPr>
                <p:cNvPr id="3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40" name="TextBox 34"/>
                <p:cNvSpPr txBox="1">
                  <a:spLocks noChangeArrowheads="1"/>
                </p:cNvSpPr>
                <p:nvPr/>
              </p:nvSpPr>
              <p:spPr bwMode="auto">
                <a:xfrm>
                  <a:off x="3758852" y="537157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err="1">
                      <a:solidFill>
                        <a:schemeClr val="tx2"/>
                      </a:solidFill>
                      <a:cs typeface="Tahoma" panose="020B0604030504040204" pitchFamily="34" charset="0"/>
                    </a:rPr>
                    <a:t>Nhân</a:t>
                  </a:r>
                  <a:r>
                    <a:rPr lang="en-US" sz="1400" b="1" dirty="0">
                      <a:solidFill>
                        <a:schemeClr val="tx2"/>
                      </a:solidFill>
                      <a:cs typeface="Tahoma" panose="020B0604030504040204" pitchFamily="34" charset="0"/>
                    </a:rPr>
                    <a:t> </a:t>
                  </a:r>
                  <a:r>
                    <a:rPr lang="en-US" sz="1400" b="1" dirty="0" err="1">
                      <a:solidFill>
                        <a:schemeClr val="tx2"/>
                      </a:solidFill>
                      <a:cs typeface="Tahoma" panose="020B0604030504040204" pitchFamily="34" charset="0"/>
                    </a:rPr>
                    <a:t>viên</a:t>
                  </a:r>
                  <a:endParaRPr lang="en-US" sz="1400" b="1" dirty="0">
                    <a:solidFill>
                      <a:schemeClr val="tx2"/>
                    </a:solidFill>
                    <a:cs typeface="Tahoma" panose="020B0604030504040204" pitchFamily="34" charset="0"/>
                  </a:endParaRPr>
                </a:p>
              </p:txBody>
            </p:sp>
          </p:grpSp>
          <p:grpSp>
            <p:nvGrpSpPr>
              <p:cNvPr id="32" name="Group 42"/>
              <p:cNvGrpSpPr/>
              <p:nvPr/>
            </p:nvGrpSpPr>
            <p:grpSpPr bwMode="auto">
              <a:xfrm>
                <a:off x="3810000" y="2248422"/>
                <a:ext cx="1219200" cy="838200"/>
                <a:chOff x="3810000" y="2438400"/>
                <a:chExt cx="1219200" cy="838200"/>
              </a:xfrm>
            </p:grpSpPr>
            <p:sp>
              <p:nvSpPr>
                <p:cNvPr id="37" name="Diamond 36"/>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32"/>
                <p:cNvSpPr txBox="1">
                  <a:spLocks noChangeArrowheads="1"/>
                </p:cNvSpPr>
                <p:nvPr/>
              </p:nvSpPr>
              <p:spPr bwMode="auto">
                <a:xfrm>
                  <a:off x="3886200" y="2705622"/>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Làm việc</a:t>
                  </a:r>
                </a:p>
              </p:txBody>
            </p:sp>
          </p:grpSp>
          <p:cxnSp>
            <p:nvCxnSpPr>
              <p:cNvPr id="33" name="Straight Connector 32"/>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5" name="TextBox 29"/>
              <p:cNvSpPr txBox="1">
                <a:spLocks noChangeArrowheads="1"/>
              </p:cNvSpPr>
              <p:nvPr/>
            </p:nvSpPr>
            <p:spPr bwMode="auto">
              <a:xfrm>
                <a:off x="49530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Gồm có</a:t>
                </a:r>
              </a:p>
            </p:txBody>
          </p:sp>
          <p:sp>
            <p:nvSpPr>
              <p:cNvPr id="36" name="TextBox 30"/>
              <p:cNvSpPr txBox="1">
                <a:spLocks noChangeArrowheads="1"/>
              </p:cNvSpPr>
              <p:nvPr/>
            </p:nvSpPr>
            <p:spPr bwMode="auto">
              <a:xfrm>
                <a:off x="27432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Làm việc tại</a:t>
                </a:r>
              </a:p>
            </p:txBody>
          </p:sp>
        </p:grpSp>
        <p:sp>
          <p:nvSpPr>
            <p:cNvPr id="28" name="TextBox 38"/>
            <p:cNvSpPr txBox="1">
              <a:spLocks noChangeArrowheads="1"/>
            </p:cNvSpPr>
            <p:nvPr/>
          </p:nvSpPr>
          <p:spPr bwMode="auto">
            <a:xfrm>
              <a:off x="2819400" y="23622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(0,1)</a:t>
              </a:r>
              <a:endParaRPr lang="en-US" sz="1400" i="1" dirty="0">
                <a:solidFill>
                  <a:schemeClr val="tx2"/>
                </a:solidFill>
                <a:cs typeface="Tahoma" panose="020B0604030504040204" pitchFamily="34" charset="0"/>
              </a:endParaRPr>
            </a:p>
          </p:txBody>
        </p:sp>
        <p:sp>
          <p:nvSpPr>
            <p:cNvPr id="29" name="TextBox 39"/>
            <p:cNvSpPr txBox="1">
              <a:spLocks noChangeArrowheads="1"/>
            </p:cNvSpPr>
            <p:nvPr/>
          </p:nvSpPr>
          <p:spPr bwMode="auto">
            <a:xfrm>
              <a:off x="5181600" y="23622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sp>
        <p:nvSpPr>
          <p:cNvPr id="43" name="Rectangular Callout 42"/>
          <p:cNvSpPr/>
          <p:nvPr/>
        </p:nvSpPr>
        <p:spPr>
          <a:xfrm>
            <a:off x="2785547" y="4684998"/>
            <a:ext cx="2664430" cy="802276"/>
          </a:xfrm>
          <a:prstGeom prst="wedgeRectCallout">
            <a:avLst>
              <a:gd name="adj1" fmla="val 20694"/>
              <a:gd name="adj2" fmla="val -68237"/>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C00000"/>
                </a:solidFill>
              </a:rPr>
              <a:t>Mỗi </a:t>
            </a:r>
            <a:r>
              <a:rPr lang="en-US" sz="2000"/>
              <a:t>nhân viên làm việc tại </a:t>
            </a:r>
            <a:r>
              <a:rPr lang="en-US" sz="2000" b="1">
                <a:solidFill>
                  <a:srgbClr val="C00000"/>
                </a:solidFill>
              </a:rPr>
              <a:t>0</a:t>
            </a:r>
            <a:r>
              <a:rPr lang="en-US" sz="2000"/>
              <a:t> đến </a:t>
            </a:r>
            <a:r>
              <a:rPr lang="en-US" sz="2000" b="1">
                <a:solidFill>
                  <a:srgbClr val="C00000"/>
                </a:solidFill>
              </a:rPr>
              <a:t>1 </a:t>
            </a:r>
            <a:r>
              <a:rPr lang="en-US" sz="2000">
                <a:solidFill>
                  <a:schemeClr val="tx1"/>
                </a:solidFill>
              </a:rPr>
              <a:t>phòng ban</a:t>
            </a:r>
            <a:endParaRPr lang="en-US">
              <a:solidFill>
                <a:schemeClr val="tx1"/>
              </a:solidFill>
            </a:endParaRPr>
          </a:p>
        </p:txBody>
      </p:sp>
      <p:sp>
        <p:nvSpPr>
          <p:cNvPr id="44" name="Rectangular Callout 43"/>
          <p:cNvSpPr/>
          <p:nvPr/>
        </p:nvSpPr>
        <p:spPr>
          <a:xfrm>
            <a:off x="6374457" y="4709640"/>
            <a:ext cx="2664430" cy="802276"/>
          </a:xfrm>
          <a:prstGeom prst="wedgeRectCallout">
            <a:avLst>
              <a:gd name="adj1" fmla="val -22204"/>
              <a:gd name="adj2" fmla="val -63209"/>
            </a:avLst>
          </a:prstGeom>
          <a:solidFill>
            <a:schemeClr val="accent4">
              <a:lumMod val="20000"/>
              <a:lumOff val="80000"/>
            </a:schemeClr>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rgbClr val="C00000"/>
                </a:solidFill>
              </a:rPr>
              <a:t>Mỗi </a:t>
            </a:r>
            <a:r>
              <a:rPr lang="en-US" sz="2000"/>
              <a:t>phòng ban gồm có </a:t>
            </a:r>
            <a:r>
              <a:rPr lang="en-US" sz="2000" b="1">
                <a:solidFill>
                  <a:srgbClr val="C00000"/>
                </a:solidFill>
              </a:rPr>
              <a:t>1</a:t>
            </a:r>
            <a:r>
              <a:rPr lang="en-US" sz="2000"/>
              <a:t> đến </a:t>
            </a:r>
            <a:r>
              <a:rPr lang="en-US" sz="2000" b="1">
                <a:solidFill>
                  <a:srgbClr val="C00000"/>
                </a:solidFill>
              </a:rPr>
              <a:t>nhiều </a:t>
            </a:r>
            <a:r>
              <a:rPr lang="en-US" sz="2000">
                <a:solidFill>
                  <a:schemeClr val="tx1"/>
                </a:solidFill>
              </a:rPr>
              <a:t>nhân viên</a:t>
            </a:r>
            <a:endParaRPr lang="en-US">
              <a:solidFill>
                <a:schemeClr val="tx1"/>
              </a:solidFill>
            </a:endParaRPr>
          </a:p>
        </p:txBody>
      </p:sp>
    </p:spTree>
    <p:extLst>
      <p:ext uri="{BB962C8B-B14F-4D97-AF65-F5344CB8AC3E}">
        <p14:creationId xmlns:p14="http://schemas.microsoft.com/office/powerpoint/2010/main" val="424402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55D8-BB10-4AC1-9D00-F3363F0441FA}"/>
              </a:ext>
            </a:extLst>
          </p:cNvPr>
          <p:cNvSpPr>
            <a:spLocks noGrp="1"/>
          </p:cNvSpPr>
          <p:nvPr>
            <p:ph type="title"/>
          </p:nvPr>
        </p:nvSpPr>
        <p:spPr/>
        <p:txBody>
          <a:bodyPr/>
          <a:lstStyle/>
          <a:p>
            <a:r>
              <a:rPr lang="en-US"/>
              <a:t>nội dung buổi học</a:t>
            </a:r>
          </a:p>
        </p:txBody>
      </p:sp>
      <p:sp>
        <p:nvSpPr>
          <p:cNvPr id="3" name="Content Placeholder 2">
            <a:extLst>
              <a:ext uri="{FF2B5EF4-FFF2-40B4-BE49-F238E27FC236}">
                <a16:creationId xmlns:a16="http://schemas.microsoft.com/office/drawing/2014/main" id="{414E0C2A-1373-473C-8E94-67A0FE87DCE4}"/>
              </a:ext>
            </a:extLst>
          </p:cNvPr>
          <p:cNvSpPr>
            <a:spLocks noGrp="1"/>
          </p:cNvSpPr>
          <p:nvPr>
            <p:ph idx="1"/>
          </p:nvPr>
        </p:nvSpPr>
        <p:spPr>
          <a:xfrm>
            <a:off x="973410" y="1438503"/>
            <a:ext cx="11038642" cy="4401858"/>
          </a:xfrm>
          <a:solidFill>
            <a:schemeClr val="bg1"/>
          </a:solidFill>
        </p:spPr>
        <p:txBody>
          <a:bodyPr>
            <a:normAutofit/>
          </a:bodyPr>
          <a:lstStyle/>
          <a:p>
            <a:pPr marL="0" indent="0">
              <a:buNone/>
            </a:pPr>
            <a:r>
              <a:rPr lang="en-US" b="1"/>
              <a:t>2.0. Giới thiệu.</a:t>
            </a:r>
          </a:p>
          <a:p>
            <a:pPr marL="0" indent="0">
              <a:buNone/>
            </a:pPr>
            <a:r>
              <a:rPr lang="en-US" b="1"/>
              <a:t>2.1. Mô hình ERD</a:t>
            </a:r>
          </a:p>
          <a:p>
            <a:pPr marL="0" indent="0">
              <a:buNone/>
            </a:pPr>
            <a:r>
              <a:rPr lang="en-US" b="1"/>
              <a:t>2.2. Mô hình ERD mở rộng</a:t>
            </a:r>
          </a:p>
          <a:p>
            <a:pPr marL="0" indent="0">
              <a:buNone/>
            </a:pPr>
            <a:r>
              <a:rPr lang="en-US" b="1"/>
              <a:t>2.3. Quy tắc mô hình hóa.</a:t>
            </a:r>
          </a:p>
          <a:p>
            <a:pPr marL="0" indent="0">
              <a:buNone/>
            </a:pPr>
            <a:r>
              <a:rPr lang="en-US" b="1"/>
              <a:t>2.4. Các kiểu thực thể con.</a:t>
            </a:r>
          </a:p>
          <a:p>
            <a:pPr marL="0" indent="0">
              <a:buNone/>
            </a:pPr>
            <a:r>
              <a:rPr lang="en-US" b="1"/>
              <a:t>2.5. Tiêu chuẩn lựa chọn khái niệm.</a:t>
            </a:r>
          </a:p>
          <a:p>
            <a:pPr marL="0" indent="0">
              <a:buNone/>
            </a:pPr>
            <a:r>
              <a:rPr lang="en-US" b="1"/>
              <a:t>2.6. Ví dụ mô hình hóa</a:t>
            </a:r>
          </a:p>
          <a:p>
            <a:pPr marL="0" indent="0">
              <a:buNone/>
            </a:pPr>
            <a:r>
              <a:rPr lang="en-US" b="1"/>
              <a:t>2.7. Ví dụ chuyển đổi sang CSDL quan hệ</a:t>
            </a:r>
          </a:p>
          <a:p>
            <a:pPr marL="0" indent="0">
              <a:buNone/>
            </a:pPr>
            <a:r>
              <a:rPr lang="vi-VN" b="1"/>
              <a:t>Bài tập</a:t>
            </a:r>
          </a:p>
          <a:p>
            <a:pPr marL="0" indent="0">
              <a:buNone/>
            </a:pPr>
            <a:endParaRPr lang="en-US"/>
          </a:p>
        </p:txBody>
      </p:sp>
      <p:sp>
        <p:nvSpPr>
          <p:cNvPr id="4" name="Slide Number Placeholder 3">
            <a:extLst>
              <a:ext uri="{FF2B5EF4-FFF2-40B4-BE49-F238E27FC236}">
                <a16:creationId xmlns:a16="http://schemas.microsoft.com/office/drawing/2014/main" id="{187C7035-649B-487A-A0CE-A2A4EB680525}"/>
              </a:ext>
            </a:extLst>
          </p:cNvPr>
          <p:cNvSpPr>
            <a:spLocks noGrp="1"/>
          </p:cNvSpPr>
          <p:nvPr>
            <p:ph type="sldNum" sz="quarter" idx="12"/>
          </p:nvPr>
        </p:nvSpPr>
        <p:spPr/>
        <p:txBody>
          <a:bodyPr/>
          <a:lstStyle/>
          <a:p>
            <a:fld id="{493E9284-CF28-481B-903D-5227E055DEF3}" type="slidenum">
              <a:rPr lang="en-US" smtClean="0"/>
              <a:t>3</a:t>
            </a:fld>
            <a:endParaRPr lang="en-US"/>
          </a:p>
        </p:txBody>
      </p:sp>
    </p:spTree>
    <p:extLst>
      <p:ext uri="{BB962C8B-B14F-4D97-AF65-F5344CB8AC3E}">
        <p14:creationId xmlns:p14="http://schemas.microsoft.com/office/powerpoint/2010/main" val="346717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2.1.4.8. THUỘC TÍNH CỦA MỐI KẾT HỢP</a:t>
            </a:r>
          </a:p>
        </p:txBody>
      </p:sp>
      <p:sp>
        <p:nvSpPr>
          <p:cNvPr id="3" name="Content Placeholder 2"/>
          <p:cNvSpPr>
            <a:spLocks noGrp="1"/>
          </p:cNvSpPr>
          <p:nvPr>
            <p:ph idx="1"/>
          </p:nvPr>
        </p:nvSpPr>
        <p:spPr>
          <a:xfrm>
            <a:off x="879891" y="1500473"/>
            <a:ext cx="11038642" cy="3864903"/>
          </a:xfrm>
        </p:spPr>
        <p:txBody>
          <a:bodyPr/>
          <a:lstStyle/>
          <a:p>
            <a:r>
              <a:rPr lang="en-US" altLang="en-US" b="1" i="1">
                <a:solidFill>
                  <a:srgbClr val="C00000"/>
                </a:solidFill>
              </a:rPr>
              <a:t>Thuộc tính trên mối quan hệ </a:t>
            </a:r>
            <a:r>
              <a:rPr lang="en-US" altLang="en-US"/>
              <a:t>mô tả </a:t>
            </a:r>
            <a:r>
              <a:rPr lang="en-US" altLang="en-US" b="1">
                <a:solidFill>
                  <a:srgbClr val="C00000"/>
                </a:solidFill>
              </a:rPr>
              <a:t>tính chất</a:t>
            </a:r>
            <a:r>
              <a:rPr lang="en-US" altLang="en-US"/>
              <a:t> cho mối quan hệ đó</a:t>
            </a:r>
          </a:p>
          <a:p>
            <a:r>
              <a:rPr lang="en-US" altLang="en-US"/>
              <a:t>Thuộc tính này </a:t>
            </a:r>
            <a:r>
              <a:rPr lang="en-US" altLang="en-US" b="1" i="1">
                <a:solidFill>
                  <a:srgbClr val="C00000"/>
                </a:solidFill>
              </a:rPr>
              <a:t>không thể gắn liền</a:t>
            </a:r>
            <a:r>
              <a:rPr lang="en-US" altLang="en-US"/>
              <a:t> với những thực thể tham gia vào mối quan hệ.</a:t>
            </a:r>
          </a:p>
          <a:p>
            <a:r>
              <a:rPr lang="en-US" altLang="en-US" b="1"/>
              <a:t>Ví dụ</a:t>
            </a:r>
            <a:r>
              <a:rPr lang="en-US" altLang="en-US"/>
              <a:t>: </a:t>
            </a:r>
          </a:p>
          <a:p>
            <a:pPr lvl="1"/>
            <a:r>
              <a:rPr lang="en-US" altLang="en-US"/>
              <a:t>Khi sinh viên mua sách giáo trình có ghi nhận lại thông tin </a:t>
            </a:r>
            <a:r>
              <a:rPr lang="en-US" altLang="en-US" b="1">
                <a:solidFill>
                  <a:srgbClr val="C00000"/>
                </a:solidFill>
              </a:rPr>
              <a:t>ngày mua</a:t>
            </a:r>
            <a:r>
              <a:rPr lang="en-US" altLang="en-US"/>
              <a:t>.</a:t>
            </a:r>
          </a:p>
          <a:p>
            <a:pPr lvl="1"/>
            <a:r>
              <a:rPr lang="en-US" altLang="en-US"/>
              <a:t>Thông tin ngày mua này </a:t>
            </a:r>
            <a:r>
              <a:rPr lang="en-US" altLang="en-US" b="1">
                <a:solidFill>
                  <a:srgbClr val="C00000"/>
                </a:solidFill>
              </a:rPr>
              <a:t>không phải</a:t>
            </a:r>
            <a:r>
              <a:rPr lang="en-US" altLang="en-US"/>
              <a:t> thuộc tính của Sinh viên và cũng </a:t>
            </a:r>
            <a:r>
              <a:rPr lang="en-US" altLang="en-US" b="1">
                <a:solidFill>
                  <a:srgbClr val="C00000"/>
                </a:solidFill>
              </a:rPr>
              <a:t>không phải</a:t>
            </a:r>
            <a:r>
              <a:rPr lang="en-US" altLang="en-US"/>
              <a:t> thuộc tính của Giáo trình</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30</a:t>
            </a:fld>
            <a:endParaRPr lang="en-US"/>
          </a:p>
        </p:txBody>
      </p:sp>
      <p:grpSp>
        <p:nvGrpSpPr>
          <p:cNvPr id="5" name="Group 4"/>
          <p:cNvGrpSpPr/>
          <p:nvPr/>
        </p:nvGrpSpPr>
        <p:grpSpPr>
          <a:xfrm>
            <a:off x="1663820" y="4483071"/>
            <a:ext cx="7479028" cy="857261"/>
            <a:chOff x="2729756" y="3052689"/>
            <a:chExt cx="6324157" cy="857261"/>
          </a:xfrm>
          <a:solidFill>
            <a:schemeClr val="bg1"/>
          </a:solidFill>
        </p:grpSpPr>
        <p:grpSp>
          <p:nvGrpSpPr>
            <p:cNvPr id="6" name="Group 5"/>
            <p:cNvGrpSpPr/>
            <p:nvPr/>
          </p:nvGrpSpPr>
          <p:grpSpPr>
            <a:xfrm>
              <a:off x="2729756" y="3052689"/>
              <a:ext cx="6324157" cy="857261"/>
              <a:chOff x="5193114" y="4725875"/>
              <a:chExt cx="8865771" cy="1167619"/>
            </a:xfrm>
            <a:grpFill/>
          </p:grpSpPr>
          <p:sp>
            <p:nvSpPr>
              <p:cNvPr id="9" name="Rectangle 8"/>
              <p:cNvSpPr/>
              <p:nvPr/>
            </p:nvSpPr>
            <p:spPr>
              <a:xfrm>
                <a:off x="5193114" y="5016021"/>
                <a:ext cx="1716259"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Sinh viên</a:t>
                </a:r>
              </a:p>
            </p:txBody>
          </p:sp>
          <p:sp>
            <p:nvSpPr>
              <p:cNvPr id="10" name="Rectangle 9"/>
              <p:cNvSpPr/>
              <p:nvPr/>
            </p:nvSpPr>
            <p:spPr>
              <a:xfrm>
                <a:off x="12107914" y="5016021"/>
                <a:ext cx="1950971" cy="587328"/>
              </a:xfrm>
              <a:prstGeom prst="rect">
                <a:avLst/>
              </a:prstGeom>
              <a:grpFill/>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nchorCtr="1"/>
              <a:lstStyle/>
              <a:p>
                <a:r>
                  <a:rPr lang="en-US" sz="2000" b="1">
                    <a:solidFill>
                      <a:schemeClr val="tx2"/>
                    </a:solidFill>
                    <a:cs typeface="Tahoma" panose="020B0604030504040204" pitchFamily="34" charset="0"/>
                  </a:rPr>
                  <a:t>Giáo trình</a:t>
                </a:r>
              </a:p>
            </p:txBody>
          </p:sp>
          <p:sp>
            <p:nvSpPr>
              <p:cNvPr id="11" name="Diamond 10"/>
              <p:cNvSpPr/>
              <p:nvPr/>
            </p:nvSpPr>
            <p:spPr>
              <a:xfrm>
                <a:off x="8332321" y="4725875"/>
                <a:ext cx="2240108" cy="1167619"/>
              </a:xfrm>
              <a:prstGeom prst="diamond">
                <a:avLst/>
              </a:prstGeom>
              <a:grp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Mua</a:t>
                </a:r>
              </a:p>
            </p:txBody>
          </p:sp>
          <p:cxnSp>
            <p:nvCxnSpPr>
              <p:cNvPr id="12" name="Straight Connector 11"/>
              <p:cNvCxnSpPr>
                <a:stCxn id="9" idx="3"/>
                <a:endCxn id="11" idx="1"/>
              </p:cNvCxnSpPr>
              <p:nvPr/>
            </p:nvCxnSpPr>
            <p:spPr>
              <a:xfrm>
                <a:off x="6909373" y="5309685"/>
                <a:ext cx="1422948" cy="0"/>
              </a:xfrm>
              <a:prstGeom prst="line">
                <a:avLst/>
              </a:prstGeom>
              <a:grpFill/>
            </p:spPr>
            <p:style>
              <a:lnRef idx="1">
                <a:schemeClr val="accent2"/>
              </a:lnRef>
              <a:fillRef idx="0">
                <a:schemeClr val="accent2"/>
              </a:fillRef>
              <a:effectRef idx="0">
                <a:schemeClr val="accent2"/>
              </a:effectRef>
              <a:fontRef idx="minor">
                <a:schemeClr val="tx1"/>
              </a:fontRef>
            </p:style>
          </p:cxnSp>
          <p:cxnSp>
            <p:nvCxnSpPr>
              <p:cNvPr id="13" name="Straight Connector 12"/>
              <p:cNvCxnSpPr>
                <a:stCxn id="11" idx="3"/>
                <a:endCxn id="10" idx="1"/>
              </p:cNvCxnSpPr>
              <p:nvPr/>
            </p:nvCxnSpPr>
            <p:spPr>
              <a:xfrm>
                <a:off x="10572430" y="5309685"/>
                <a:ext cx="1535484" cy="0"/>
              </a:xfrm>
              <a:prstGeom prst="line">
                <a:avLst/>
              </a:prstGeom>
              <a:grpFill/>
            </p:spPr>
            <p:style>
              <a:lnRef idx="1">
                <a:schemeClr val="accent2"/>
              </a:lnRef>
              <a:fillRef idx="0">
                <a:schemeClr val="accent2"/>
              </a:fillRef>
              <a:effectRef idx="0">
                <a:schemeClr val="accent2"/>
              </a:effectRef>
              <a:fontRef idx="minor">
                <a:schemeClr val="tx1"/>
              </a:fontRef>
            </p:style>
          </p:cxnSp>
        </p:grpSp>
        <p:sp>
          <p:nvSpPr>
            <p:cNvPr id="7" name="TextBox 6"/>
            <p:cNvSpPr txBox="1"/>
            <p:nvPr/>
          </p:nvSpPr>
          <p:spPr>
            <a:xfrm>
              <a:off x="4079882" y="3074185"/>
              <a:ext cx="643125" cy="383054"/>
            </a:xfrm>
            <a:prstGeom prst="rect">
              <a:avLst/>
            </a:prstGeom>
            <a:grpFill/>
          </p:spPr>
          <p:txBody>
            <a:bodyPr wrap="none" rtlCol="0">
              <a:spAutoFit/>
            </a:bodyPr>
            <a:lstStyle/>
            <a:p>
              <a:r>
                <a:rPr lang="en-US"/>
                <a:t>(0,n)</a:t>
              </a:r>
            </a:p>
          </p:txBody>
        </p:sp>
        <p:sp>
          <p:nvSpPr>
            <p:cNvPr id="8" name="TextBox 7"/>
            <p:cNvSpPr txBox="1"/>
            <p:nvPr/>
          </p:nvSpPr>
          <p:spPr>
            <a:xfrm>
              <a:off x="6879312" y="3074185"/>
              <a:ext cx="639919" cy="383054"/>
            </a:xfrm>
            <a:prstGeom prst="rect">
              <a:avLst/>
            </a:prstGeom>
            <a:grpFill/>
          </p:spPr>
          <p:txBody>
            <a:bodyPr wrap="none" rtlCol="0">
              <a:spAutoFit/>
            </a:bodyPr>
            <a:lstStyle/>
            <a:p>
              <a:r>
                <a:rPr lang="en-US"/>
                <a:t>(0,1)</a:t>
              </a:r>
            </a:p>
          </p:txBody>
        </p:sp>
      </p:grpSp>
      <p:sp>
        <p:nvSpPr>
          <p:cNvPr id="14" name="Oval 13"/>
          <p:cNvSpPr/>
          <p:nvPr/>
        </p:nvSpPr>
        <p:spPr>
          <a:xfrm>
            <a:off x="5845072" y="5407943"/>
            <a:ext cx="1651967" cy="581794"/>
          </a:xfrm>
          <a:prstGeom prst="ellipse">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Ngày mua</a:t>
            </a:r>
          </a:p>
        </p:txBody>
      </p:sp>
      <p:cxnSp>
        <p:nvCxnSpPr>
          <p:cNvPr id="16" name="Straight Connector 15"/>
          <p:cNvCxnSpPr>
            <a:stCxn id="14" idx="2"/>
            <a:endCxn id="11" idx="2"/>
          </p:cNvCxnSpPr>
          <p:nvPr/>
        </p:nvCxnSpPr>
        <p:spPr>
          <a:xfrm flipH="1" flipV="1">
            <a:off x="5256868" y="5340332"/>
            <a:ext cx="588204" cy="35850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7795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2.1.5. Thực thể yếu</a:t>
            </a:r>
          </a:p>
        </p:txBody>
      </p:sp>
      <p:sp>
        <p:nvSpPr>
          <p:cNvPr id="3" name="Content Placeholder 2"/>
          <p:cNvSpPr>
            <a:spLocks noGrp="1"/>
          </p:cNvSpPr>
          <p:nvPr>
            <p:ph idx="1"/>
          </p:nvPr>
        </p:nvSpPr>
        <p:spPr>
          <a:xfrm>
            <a:off x="879891" y="1500473"/>
            <a:ext cx="11733450" cy="3864904"/>
          </a:xfrm>
        </p:spPr>
        <p:txBody>
          <a:bodyPr/>
          <a:lstStyle/>
          <a:p>
            <a:r>
              <a:rPr lang="en-US" altLang="en-US" b="1" i="1">
                <a:solidFill>
                  <a:srgbClr val="C00000"/>
                </a:solidFill>
              </a:rPr>
              <a:t>Thực thể yếu </a:t>
            </a:r>
            <a:r>
              <a:rPr lang="en-US" altLang="en-US"/>
              <a:t>là thực thể mà </a:t>
            </a:r>
            <a:r>
              <a:rPr lang="en-US" altLang="en-US" b="1" i="1">
                <a:solidFill>
                  <a:srgbClr val="C00000"/>
                </a:solidFill>
              </a:rPr>
              <a:t>khóa</a:t>
            </a:r>
            <a:r>
              <a:rPr lang="en-US" altLang="en-US"/>
              <a:t> có được từ những </a:t>
            </a:r>
            <a:r>
              <a:rPr lang="en-US" altLang="en-US" b="1" i="1">
                <a:solidFill>
                  <a:srgbClr val="C00000"/>
                </a:solidFill>
              </a:rPr>
              <a:t>thuộc tính </a:t>
            </a:r>
            <a:r>
              <a:rPr lang="en-US" altLang="en-US"/>
              <a:t>của </a:t>
            </a:r>
            <a:r>
              <a:rPr lang="en-US" altLang="en-US" b="1" i="1">
                <a:solidFill>
                  <a:srgbClr val="C00000"/>
                </a:solidFill>
              </a:rPr>
              <a:t>tập thực thể khác</a:t>
            </a:r>
          </a:p>
          <a:p>
            <a:r>
              <a:rPr lang="en-US" altLang="en-US" b="1" i="1">
                <a:solidFill>
                  <a:srgbClr val="C00000"/>
                </a:solidFill>
              </a:rPr>
              <a:t>Thực thể yếu (weak entity set)</a:t>
            </a:r>
            <a:r>
              <a:rPr lang="en-US" altLang="en-US" b="1" i="1"/>
              <a:t> </a:t>
            </a:r>
            <a:r>
              <a:rPr lang="en-US" altLang="en-US"/>
              <a:t>phải </a:t>
            </a:r>
            <a:r>
              <a:rPr lang="en-US" altLang="en-US" b="1" i="1">
                <a:solidFill>
                  <a:srgbClr val="C00000"/>
                </a:solidFill>
              </a:rPr>
              <a:t>tham gia </a:t>
            </a:r>
            <a:r>
              <a:rPr lang="en-US" altLang="en-US"/>
              <a:t>vào </a:t>
            </a:r>
            <a:r>
              <a:rPr lang="en-US" altLang="en-US" b="1" i="1">
                <a:solidFill>
                  <a:srgbClr val="C00000"/>
                </a:solidFill>
              </a:rPr>
              <a:t>mối quan hệ </a:t>
            </a:r>
            <a:r>
              <a:rPr lang="en-US" altLang="en-US"/>
              <a:t>mà trong đó có một </a:t>
            </a:r>
            <a:r>
              <a:rPr lang="en-US" altLang="en-US" b="1" i="1">
                <a:solidFill>
                  <a:schemeClr val="accent5"/>
                </a:solidFill>
              </a:rPr>
              <a:t>tập thực thể chính</a:t>
            </a:r>
          </a:p>
          <a:p>
            <a:r>
              <a:rPr lang="en-US" altLang="en-US" b="1" i="1"/>
              <a:t>Ví dụ</a:t>
            </a:r>
            <a:r>
              <a:rPr lang="en-US" altLang="en-US"/>
              <a:t>:</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31</a:t>
            </a:fld>
            <a:endParaRPr lang="en-US"/>
          </a:p>
        </p:txBody>
      </p:sp>
      <p:grpSp>
        <p:nvGrpSpPr>
          <p:cNvPr id="5" name="Group 108"/>
          <p:cNvGrpSpPr>
            <a:grpSpLocks/>
          </p:cNvGrpSpPr>
          <p:nvPr/>
        </p:nvGrpSpPr>
        <p:grpSpPr bwMode="auto">
          <a:xfrm>
            <a:off x="2848769" y="3079377"/>
            <a:ext cx="7100888" cy="2743200"/>
            <a:chOff x="672" y="2304"/>
            <a:chExt cx="4473" cy="1728"/>
          </a:xfrm>
        </p:grpSpPr>
        <p:grpSp>
          <p:nvGrpSpPr>
            <p:cNvPr id="6" name="Group 82"/>
            <p:cNvGrpSpPr>
              <a:grpSpLocks/>
            </p:cNvGrpSpPr>
            <p:nvPr/>
          </p:nvGrpSpPr>
          <p:grpSpPr bwMode="auto">
            <a:xfrm>
              <a:off x="672" y="2304"/>
              <a:ext cx="2376" cy="1248"/>
              <a:chOff x="192" y="2160"/>
              <a:chExt cx="2376" cy="1248"/>
            </a:xfrm>
          </p:grpSpPr>
          <p:sp>
            <p:nvSpPr>
              <p:cNvPr id="30" name="Text Box 25"/>
              <p:cNvSpPr txBox="1">
                <a:spLocks noChangeArrowheads="1"/>
              </p:cNvSpPr>
              <p:nvPr/>
            </p:nvSpPr>
            <p:spPr bwMode="auto">
              <a:xfrm>
                <a:off x="992" y="2784"/>
                <a:ext cx="1008" cy="23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t>NHANVIEN</a:t>
                </a:r>
              </a:p>
            </p:txBody>
          </p:sp>
          <p:grpSp>
            <p:nvGrpSpPr>
              <p:cNvPr id="31" name="Group 26"/>
              <p:cNvGrpSpPr>
                <a:grpSpLocks/>
              </p:cNvGrpSpPr>
              <p:nvPr/>
            </p:nvGrpSpPr>
            <p:grpSpPr bwMode="auto">
              <a:xfrm>
                <a:off x="288" y="2832"/>
                <a:ext cx="528" cy="240"/>
                <a:chOff x="192" y="1080"/>
                <a:chExt cx="528" cy="240"/>
              </a:xfrm>
            </p:grpSpPr>
            <p:sp>
              <p:nvSpPr>
                <p:cNvPr id="57" name="Oval 27"/>
                <p:cNvSpPr>
                  <a:spLocks noChangeArrowheads="1"/>
                </p:cNvSpPr>
                <p:nvPr/>
              </p:nvSpPr>
              <p:spPr bwMode="auto">
                <a:xfrm>
                  <a:off x="192" y="1080"/>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8" name="Text Box 28"/>
                <p:cNvSpPr txBox="1">
                  <a:spLocks noChangeArrowheads="1"/>
                </p:cNvSpPr>
                <p:nvPr/>
              </p:nvSpPr>
              <p:spPr bwMode="auto">
                <a:xfrm>
                  <a:off x="192" y="1104"/>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TENNV</a:t>
                  </a:r>
                </a:p>
              </p:txBody>
            </p:sp>
          </p:grpSp>
          <p:grpSp>
            <p:nvGrpSpPr>
              <p:cNvPr id="32" name="Group 29"/>
              <p:cNvGrpSpPr>
                <a:grpSpLocks/>
              </p:cNvGrpSpPr>
              <p:nvPr/>
            </p:nvGrpSpPr>
            <p:grpSpPr bwMode="auto">
              <a:xfrm>
                <a:off x="816" y="2256"/>
                <a:ext cx="576" cy="240"/>
                <a:chOff x="864" y="840"/>
                <a:chExt cx="576" cy="240"/>
              </a:xfrm>
            </p:grpSpPr>
            <p:sp>
              <p:nvSpPr>
                <p:cNvPr id="55" name="Oval 30"/>
                <p:cNvSpPr>
                  <a:spLocks noChangeArrowheads="1"/>
                </p:cNvSpPr>
                <p:nvPr/>
              </p:nvSpPr>
              <p:spPr bwMode="auto">
                <a:xfrm>
                  <a:off x="888" y="840"/>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6" name="Text Box 31"/>
                <p:cNvSpPr txBox="1">
                  <a:spLocks noChangeArrowheads="1"/>
                </p:cNvSpPr>
                <p:nvPr/>
              </p:nvSpPr>
              <p:spPr bwMode="auto">
                <a:xfrm>
                  <a:off x="864" y="864"/>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NGSINH</a:t>
                  </a:r>
                </a:p>
              </p:txBody>
            </p:sp>
          </p:grpSp>
          <p:grpSp>
            <p:nvGrpSpPr>
              <p:cNvPr id="33" name="Group 32"/>
              <p:cNvGrpSpPr>
                <a:grpSpLocks/>
              </p:cNvGrpSpPr>
              <p:nvPr/>
            </p:nvGrpSpPr>
            <p:grpSpPr bwMode="auto">
              <a:xfrm>
                <a:off x="2016" y="2256"/>
                <a:ext cx="552" cy="240"/>
                <a:chOff x="3888" y="3792"/>
                <a:chExt cx="552" cy="240"/>
              </a:xfrm>
            </p:grpSpPr>
            <p:sp>
              <p:nvSpPr>
                <p:cNvPr id="53" name="Oval 33"/>
                <p:cNvSpPr>
                  <a:spLocks noChangeArrowheads="1"/>
                </p:cNvSpPr>
                <p:nvPr/>
              </p:nvSpPr>
              <p:spPr bwMode="auto">
                <a:xfrm>
                  <a:off x="3912" y="3792"/>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4" name="Text Box 34"/>
                <p:cNvSpPr txBox="1">
                  <a:spLocks noChangeArrowheads="1"/>
                </p:cNvSpPr>
                <p:nvPr/>
              </p:nvSpPr>
              <p:spPr bwMode="auto">
                <a:xfrm>
                  <a:off x="3888" y="38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DCHI</a:t>
                  </a:r>
                </a:p>
              </p:txBody>
            </p:sp>
          </p:grpSp>
          <p:grpSp>
            <p:nvGrpSpPr>
              <p:cNvPr id="34" name="Group 35"/>
              <p:cNvGrpSpPr>
                <a:grpSpLocks/>
              </p:cNvGrpSpPr>
              <p:nvPr/>
            </p:nvGrpSpPr>
            <p:grpSpPr bwMode="auto">
              <a:xfrm>
                <a:off x="288" y="3168"/>
                <a:ext cx="528" cy="240"/>
                <a:chOff x="168" y="1416"/>
                <a:chExt cx="528" cy="240"/>
              </a:xfrm>
            </p:grpSpPr>
            <p:sp>
              <p:nvSpPr>
                <p:cNvPr id="51" name="Oval 36"/>
                <p:cNvSpPr>
                  <a:spLocks noChangeArrowheads="1"/>
                </p:cNvSpPr>
                <p:nvPr/>
              </p:nvSpPr>
              <p:spPr bwMode="auto">
                <a:xfrm>
                  <a:off x="168" y="1416"/>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2" name="Text Box 37"/>
                <p:cNvSpPr txBox="1">
                  <a:spLocks noChangeArrowheads="1"/>
                </p:cNvSpPr>
                <p:nvPr/>
              </p:nvSpPr>
              <p:spPr bwMode="auto">
                <a:xfrm>
                  <a:off x="192" y="1440"/>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PHAI</a:t>
                  </a:r>
                </a:p>
              </p:txBody>
            </p:sp>
          </p:grpSp>
          <p:grpSp>
            <p:nvGrpSpPr>
              <p:cNvPr id="35" name="Group 38"/>
              <p:cNvGrpSpPr>
                <a:grpSpLocks/>
              </p:cNvGrpSpPr>
              <p:nvPr/>
            </p:nvGrpSpPr>
            <p:grpSpPr bwMode="auto">
              <a:xfrm>
                <a:off x="1440" y="2256"/>
                <a:ext cx="528" cy="240"/>
                <a:chOff x="3576" y="3456"/>
                <a:chExt cx="528" cy="240"/>
              </a:xfrm>
            </p:grpSpPr>
            <p:sp>
              <p:nvSpPr>
                <p:cNvPr id="49" name="Oval 39"/>
                <p:cNvSpPr>
                  <a:spLocks noChangeArrowheads="1"/>
                </p:cNvSpPr>
                <p:nvPr/>
              </p:nvSpPr>
              <p:spPr bwMode="auto">
                <a:xfrm>
                  <a:off x="3576" y="3456"/>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0" name="Text Box 40"/>
                <p:cNvSpPr txBox="1">
                  <a:spLocks noChangeArrowheads="1"/>
                </p:cNvSpPr>
                <p:nvPr/>
              </p:nvSpPr>
              <p:spPr bwMode="auto">
                <a:xfrm>
                  <a:off x="3600" y="3480"/>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LUONG</a:t>
                  </a:r>
                </a:p>
              </p:txBody>
            </p:sp>
          </p:grpSp>
          <p:grpSp>
            <p:nvGrpSpPr>
              <p:cNvPr id="36" name="Group 41"/>
              <p:cNvGrpSpPr>
                <a:grpSpLocks/>
              </p:cNvGrpSpPr>
              <p:nvPr/>
            </p:nvGrpSpPr>
            <p:grpSpPr bwMode="auto">
              <a:xfrm>
                <a:off x="240" y="2496"/>
                <a:ext cx="528" cy="240"/>
                <a:chOff x="192" y="744"/>
                <a:chExt cx="528" cy="240"/>
              </a:xfrm>
            </p:grpSpPr>
            <p:sp>
              <p:nvSpPr>
                <p:cNvPr id="47" name="Oval 42"/>
                <p:cNvSpPr>
                  <a:spLocks noChangeArrowheads="1"/>
                </p:cNvSpPr>
                <p:nvPr/>
              </p:nvSpPr>
              <p:spPr bwMode="auto">
                <a:xfrm>
                  <a:off x="192" y="744"/>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48" name="Text Box 43"/>
                <p:cNvSpPr txBox="1">
                  <a:spLocks noChangeArrowheads="1"/>
                </p:cNvSpPr>
                <p:nvPr/>
              </p:nvSpPr>
              <p:spPr bwMode="auto">
                <a:xfrm>
                  <a:off x="192" y="768"/>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HONV</a:t>
                  </a:r>
                </a:p>
              </p:txBody>
            </p:sp>
          </p:grpSp>
          <p:sp>
            <p:nvSpPr>
              <p:cNvPr id="37" name="Line 44"/>
              <p:cNvSpPr>
                <a:spLocks noChangeShapeType="1"/>
              </p:cNvSpPr>
              <p:nvPr/>
            </p:nvSpPr>
            <p:spPr bwMode="auto">
              <a:xfrm flipH="1">
                <a:off x="768" y="3024"/>
                <a:ext cx="24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 name="Line 45"/>
              <p:cNvSpPr>
                <a:spLocks noChangeShapeType="1"/>
              </p:cNvSpPr>
              <p:nvPr/>
            </p:nvSpPr>
            <p:spPr bwMode="auto">
              <a:xfrm flipH="1">
                <a:off x="816" y="2880"/>
                <a:ext cx="192"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 name="Line 46"/>
              <p:cNvSpPr>
                <a:spLocks noChangeShapeType="1"/>
              </p:cNvSpPr>
              <p:nvPr/>
            </p:nvSpPr>
            <p:spPr bwMode="auto">
              <a:xfrm flipH="1" flipV="1">
                <a:off x="768" y="2640"/>
                <a:ext cx="24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 name="Line 47"/>
              <p:cNvSpPr>
                <a:spLocks noChangeShapeType="1"/>
              </p:cNvSpPr>
              <p:nvPr/>
            </p:nvSpPr>
            <p:spPr bwMode="auto">
              <a:xfrm flipH="1" flipV="1">
                <a:off x="1104" y="2496"/>
                <a:ext cx="9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Line 48"/>
              <p:cNvSpPr>
                <a:spLocks noChangeShapeType="1"/>
              </p:cNvSpPr>
              <p:nvPr/>
            </p:nvSpPr>
            <p:spPr bwMode="auto">
              <a:xfrm flipV="1">
                <a:off x="1536" y="2496"/>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Line 49"/>
              <p:cNvSpPr>
                <a:spLocks noChangeShapeType="1"/>
              </p:cNvSpPr>
              <p:nvPr/>
            </p:nvSpPr>
            <p:spPr bwMode="auto">
              <a:xfrm flipV="1">
                <a:off x="1824" y="2496"/>
                <a:ext cx="43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3" name="Group 81"/>
              <p:cNvGrpSpPr>
                <a:grpSpLocks/>
              </p:cNvGrpSpPr>
              <p:nvPr/>
            </p:nvGrpSpPr>
            <p:grpSpPr bwMode="auto">
              <a:xfrm>
                <a:off x="192" y="2160"/>
                <a:ext cx="528" cy="240"/>
                <a:chOff x="192" y="2160"/>
                <a:chExt cx="528" cy="240"/>
              </a:xfrm>
            </p:grpSpPr>
            <p:sp>
              <p:nvSpPr>
                <p:cNvPr id="45" name="Oval 71"/>
                <p:cNvSpPr>
                  <a:spLocks noChangeArrowheads="1"/>
                </p:cNvSpPr>
                <p:nvPr/>
              </p:nvSpPr>
              <p:spPr bwMode="auto">
                <a:xfrm>
                  <a:off x="192" y="2160"/>
                  <a:ext cx="528" cy="240"/>
                </a:xfrm>
                <a:prstGeom prst="ellipse">
                  <a:avLst/>
                </a:prstGeom>
                <a:solidFill>
                  <a:srgbClr val="CC0000">
                    <a:alpha val="54901"/>
                  </a:srgbClr>
                </a:solidFill>
                <a:ln w="12700"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46" name="Text Box 72"/>
                <p:cNvSpPr txBox="1">
                  <a:spLocks noChangeArrowheads="1"/>
                </p:cNvSpPr>
                <p:nvPr/>
              </p:nvSpPr>
              <p:spPr bwMode="auto">
                <a:xfrm>
                  <a:off x="216" y="2184"/>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u="sng"/>
                    <a:t>MANV</a:t>
                  </a:r>
                </a:p>
              </p:txBody>
            </p:sp>
          </p:grpSp>
          <p:sp>
            <p:nvSpPr>
              <p:cNvPr id="44" name="Line 73"/>
              <p:cNvSpPr>
                <a:spLocks noChangeShapeType="1"/>
              </p:cNvSpPr>
              <p:nvPr/>
            </p:nvSpPr>
            <p:spPr bwMode="auto">
              <a:xfrm flipH="1" flipV="1">
                <a:off x="672" y="2352"/>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7" name="Group 106"/>
            <p:cNvGrpSpPr>
              <a:grpSpLocks/>
            </p:cNvGrpSpPr>
            <p:nvPr/>
          </p:nvGrpSpPr>
          <p:grpSpPr bwMode="auto">
            <a:xfrm>
              <a:off x="3240" y="2928"/>
              <a:ext cx="1905" cy="1104"/>
              <a:chOff x="3240" y="2928"/>
              <a:chExt cx="1905" cy="1104"/>
            </a:xfrm>
          </p:grpSpPr>
          <p:sp>
            <p:nvSpPr>
              <p:cNvPr id="16" name="Text Box 62"/>
              <p:cNvSpPr txBox="1">
                <a:spLocks noChangeArrowheads="1"/>
              </p:cNvSpPr>
              <p:nvPr/>
            </p:nvSpPr>
            <p:spPr bwMode="auto">
              <a:xfrm>
                <a:off x="3240" y="3633"/>
                <a:ext cx="1008" cy="25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t>THANNHAN</a:t>
                </a:r>
              </a:p>
            </p:txBody>
          </p:sp>
          <p:grpSp>
            <p:nvGrpSpPr>
              <p:cNvPr id="17" name="Group 105"/>
              <p:cNvGrpSpPr>
                <a:grpSpLocks/>
              </p:cNvGrpSpPr>
              <p:nvPr/>
            </p:nvGrpSpPr>
            <p:grpSpPr bwMode="auto">
              <a:xfrm>
                <a:off x="4608" y="3792"/>
                <a:ext cx="537" cy="240"/>
                <a:chOff x="4608" y="3792"/>
                <a:chExt cx="537" cy="240"/>
              </a:xfrm>
            </p:grpSpPr>
            <p:sp>
              <p:nvSpPr>
                <p:cNvPr id="28" name="Oval 64"/>
                <p:cNvSpPr>
                  <a:spLocks noChangeArrowheads="1"/>
                </p:cNvSpPr>
                <p:nvPr/>
              </p:nvSpPr>
              <p:spPr bwMode="auto">
                <a:xfrm>
                  <a:off x="4608" y="3792"/>
                  <a:ext cx="528" cy="240"/>
                </a:xfrm>
                <a:prstGeom prst="ellipse">
                  <a:avLst/>
                </a:prstGeom>
                <a:solidFill>
                  <a:srgbClr val="CC0000">
                    <a:alpha val="30196"/>
                  </a:srgbClr>
                </a:solidFill>
                <a:ln w="12700"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9" name="Text Box 65"/>
                <p:cNvSpPr txBox="1">
                  <a:spLocks noChangeArrowheads="1"/>
                </p:cNvSpPr>
                <p:nvPr/>
              </p:nvSpPr>
              <p:spPr bwMode="auto">
                <a:xfrm>
                  <a:off x="4617" y="3819"/>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u="sng"/>
                    <a:t>TENTN</a:t>
                  </a:r>
                </a:p>
              </p:txBody>
            </p:sp>
          </p:grpSp>
          <p:sp>
            <p:nvSpPr>
              <p:cNvPr id="18" name="Oval 84"/>
              <p:cNvSpPr>
                <a:spLocks noChangeArrowheads="1"/>
              </p:cNvSpPr>
              <p:nvPr/>
            </p:nvSpPr>
            <p:spPr bwMode="auto">
              <a:xfrm>
                <a:off x="4608" y="3504"/>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19" name="Text Box 85"/>
              <p:cNvSpPr txBox="1">
                <a:spLocks noChangeArrowheads="1"/>
              </p:cNvSpPr>
              <p:nvPr/>
            </p:nvSpPr>
            <p:spPr bwMode="auto">
              <a:xfrm>
                <a:off x="4608" y="3528"/>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PHAI</a:t>
                </a:r>
              </a:p>
            </p:txBody>
          </p:sp>
          <p:sp>
            <p:nvSpPr>
              <p:cNvPr id="20" name="Oval 87"/>
              <p:cNvSpPr>
                <a:spLocks noChangeArrowheads="1"/>
              </p:cNvSpPr>
              <p:nvPr/>
            </p:nvSpPr>
            <p:spPr bwMode="auto">
              <a:xfrm>
                <a:off x="4608" y="3216"/>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1" name="Text Box 88"/>
              <p:cNvSpPr txBox="1">
                <a:spLocks noChangeArrowheads="1"/>
              </p:cNvSpPr>
              <p:nvPr/>
            </p:nvSpPr>
            <p:spPr bwMode="auto">
              <a:xfrm>
                <a:off x="4608" y="324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NGSINH</a:t>
                </a:r>
              </a:p>
            </p:txBody>
          </p:sp>
          <p:sp>
            <p:nvSpPr>
              <p:cNvPr id="22" name="Oval 90"/>
              <p:cNvSpPr>
                <a:spLocks noChangeArrowheads="1"/>
              </p:cNvSpPr>
              <p:nvPr/>
            </p:nvSpPr>
            <p:spPr bwMode="auto">
              <a:xfrm>
                <a:off x="4584" y="2928"/>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3" name="Text Box 91"/>
              <p:cNvSpPr txBox="1">
                <a:spLocks noChangeArrowheads="1"/>
              </p:cNvSpPr>
              <p:nvPr/>
            </p:nvSpPr>
            <p:spPr bwMode="auto">
              <a:xfrm>
                <a:off x="4560" y="2952"/>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QUANHE</a:t>
                </a:r>
              </a:p>
            </p:txBody>
          </p:sp>
          <p:sp>
            <p:nvSpPr>
              <p:cNvPr id="24" name="Line 94"/>
              <p:cNvSpPr>
                <a:spLocks noChangeShapeType="1"/>
              </p:cNvSpPr>
              <p:nvPr/>
            </p:nvSpPr>
            <p:spPr bwMode="auto">
              <a:xfrm flipV="1">
                <a:off x="4224" y="3120"/>
                <a:ext cx="384"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 name="Line 95"/>
              <p:cNvSpPr>
                <a:spLocks noChangeShapeType="1"/>
              </p:cNvSpPr>
              <p:nvPr/>
            </p:nvSpPr>
            <p:spPr bwMode="auto">
              <a:xfrm flipV="1">
                <a:off x="4248" y="3360"/>
                <a:ext cx="36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96"/>
              <p:cNvSpPr>
                <a:spLocks noChangeShapeType="1"/>
              </p:cNvSpPr>
              <p:nvPr/>
            </p:nvSpPr>
            <p:spPr bwMode="auto">
              <a:xfrm flipV="1">
                <a:off x="4248" y="3648"/>
                <a:ext cx="36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 name="Line 97"/>
              <p:cNvSpPr>
                <a:spLocks noChangeShapeType="1"/>
              </p:cNvSpPr>
              <p:nvPr/>
            </p:nvSpPr>
            <p:spPr bwMode="auto">
              <a:xfrm>
                <a:off x="4248" y="3840"/>
                <a:ext cx="36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8" name="Group 107"/>
            <p:cNvGrpSpPr>
              <a:grpSpLocks/>
            </p:cNvGrpSpPr>
            <p:nvPr/>
          </p:nvGrpSpPr>
          <p:grpSpPr bwMode="auto">
            <a:xfrm>
              <a:off x="2472" y="2832"/>
              <a:ext cx="1824" cy="816"/>
              <a:chOff x="2472" y="2832"/>
              <a:chExt cx="1824" cy="816"/>
            </a:xfrm>
          </p:grpSpPr>
          <p:grpSp>
            <p:nvGrpSpPr>
              <p:cNvPr id="9" name="Group 80"/>
              <p:cNvGrpSpPr>
                <a:grpSpLocks/>
              </p:cNvGrpSpPr>
              <p:nvPr/>
            </p:nvGrpSpPr>
            <p:grpSpPr bwMode="auto">
              <a:xfrm>
                <a:off x="3096" y="2880"/>
                <a:ext cx="1200" cy="384"/>
                <a:chOff x="3744" y="2496"/>
                <a:chExt cx="1200" cy="384"/>
              </a:xfrm>
            </p:grpSpPr>
            <p:sp>
              <p:nvSpPr>
                <p:cNvPr id="14" name="AutoShape 58"/>
                <p:cNvSpPr>
                  <a:spLocks noChangeArrowheads="1"/>
                </p:cNvSpPr>
                <p:nvPr/>
              </p:nvSpPr>
              <p:spPr bwMode="auto">
                <a:xfrm>
                  <a:off x="3744" y="2496"/>
                  <a:ext cx="1200" cy="384"/>
                </a:xfrm>
                <a:prstGeom prst="flowChartDecision">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15" name="Text Box 59"/>
                <p:cNvSpPr txBox="1">
                  <a:spLocks noChangeArrowheads="1"/>
                </p:cNvSpPr>
                <p:nvPr/>
              </p:nvSpPr>
              <p:spPr bwMode="auto">
                <a:xfrm>
                  <a:off x="3840" y="2576"/>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600"/>
                    <a:t>Co_than_nhan</a:t>
                  </a:r>
                </a:p>
              </p:txBody>
            </p:sp>
          </p:grpSp>
          <p:sp>
            <p:nvSpPr>
              <p:cNvPr id="10" name="Line 93"/>
              <p:cNvSpPr>
                <a:spLocks noChangeShapeType="1"/>
              </p:cNvSpPr>
              <p:nvPr/>
            </p:nvSpPr>
            <p:spPr bwMode="auto">
              <a:xfrm>
                <a:off x="2472" y="3072"/>
                <a:ext cx="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99"/>
              <p:cNvSpPr>
                <a:spLocks noChangeShapeType="1"/>
              </p:cNvSpPr>
              <p:nvPr/>
            </p:nvSpPr>
            <p:spPr bwMode="auto">
              <a:xfrm>
                <a:off x="3704" y="3264"/>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Text Box 101"/>
              <p:cNvSpPr txBox="1">
                <a:spLocks noChangeArrowheads="1"/>
              </p:cNvSpPr>
              <p:nvPr/>
            </p:nvSpPr>
            <p:spPr bwMode="auto">
              <a:xfrm>
                <a:off x="3264" y="331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(1,1)</a:t>
                </a:r>
              </a:p>
            </p:txBody>
          </p:sp>
          <p:sp>
            <p:nvSpPr>
              <p:cNvPr id="13" name="Text Box 102"/>
              <p:cNvSpPr txBox="1">
                <a:spLocks noChangeArrowheads="1"/>
              </p:cNvSpPr>
              <p:nvPr/>
            </p:nvSpPr>
            <p:spPr bwMode="auto">
              <a:xfrm>
                <a:off x="2592" y="283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(1,n)</a:t>
                </a:r>
              </a:p>
            </p:txBody>
          </p:sp>
        </p:grpSp>
      </p:grpSp>
    </p:spTree>
    <p:extLst>
      <p:ext uri="{BB962C8B-B14F-4D97-AF65-F5344CB8AC3E}">
        <p14:creationId xmlns:p14="http://schemas.microsoft.com/office/powerpoint/2010/main" val="257785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2.1.5. Thực thể yếu</a:t>
            </a:r>
          </a:p>
        </p:txBody>
      </p:sp>
      <p:sp>
        <p:nvSpPr>
          <p:cNvPr id="3" name="Content Placeholder 2"/>
          <p:cNvSpPr>
            <a:spLocks noGrp="1"/>
          </p:cNvSpPr>
          <p:nvPr>
            <p:ph idx="1"/>
          </p:nvPr>
        </p:nvSpPr>
        <p:spPr>
          <a:xfrm>
            <a:off x="879890" y="1500473"/>
            <a:ext cx="6892507" cy="2145023"/>
          </a:xfrm>
        </p:spPr>
        <p:txBody>
          <a:bodyPr/>
          <a:lstStyle/>
          <a:p>
            <a:r>
              <a:rPr lang="en-US" b="1"/>
              <a:t>Ví dụ</a:t>
            </a:r>
            <a:r>
              <a:rPr lang="en-US"/>
              <a:t>:</a:t>
            </a:r>
          </a:p>
          <a:p>
            <a:pPr lvl="1"/>
            <a:r>
              <a:rPr lang="en-US" b="1">
                <a:solidFill>
                  <a:srgbClr val="C00000"/>
                </a:solidFill>
              </a:rPr>
              <a:t>Thực thể HOADON </a:t>
            </a:r>
            <a:r>
              <a:rPr lang="en-US"/>
              <a:t>có khóa chính là </a:t>
            </a:r>
            <a:r>
              <a:rPr lang="en-US" b="1">
                <a:solidFill>
                  <a:srgbClr val="C00000"/>
                </a:solidFill>
              </a:rPr>
              <a:t>MAHD</a:t>
            </a:r>
          </a:p>
          <a:p>
            <a:pPr lvl="1"/>
            <a:r>
              <a:rPr lang="en-US" b="1">
                <a:solidFill>
                  <a:srgbClr val="C00000"/>
                </a:solidFill>
              </a:rPr>
              <a:t>Thực thể HANGHOA </a:t>
            </a:r>
            <a:r>
              <a:rPr lang="en-US"/>
              <a:t>có khóa chính là </a:t>
            </a:r>
            <a:r>
              <a:rPr lang="en-US" b="1">
                <a:solidFill>
                  <a:srgbClr val="C00000"/>
                </a:solidFill>
              </a:rPr>
              <a:t>MAHH</a:t>
            </a:r>
            <a:r>
              <a:rPr lang="en-US"/>
              <a:t>.</a:t>
            </a:r>
          </a:p>
          <a:p>
            <a:pPr lvl="1"/>
            <a:r>
              <a:rPr lang="en-US" b="1">
                <a:solidFill>
                  <a:srgbClr val="C00000"/>
                </a:solidFill>
              </a:rPr>
              <a:t>Thực thể CHI_TIET </a:t>
            </a:r>
            <a:r>
              <a:rPr lang="en-US"/>
              <a:t>có khóa chính là kết hợp </a:t>
            </a:r>
            <a:r>
              <a:rPr lang="en-US" b="1">
                <a:solidFill>
                  <a:srgbClr val="C00000"/>
                </a:solidFill>
              </a:rPr>
              <a:t>MAHD</a:t>
            </a:r>
            <a:r>
              <a:rPr lang="en-US"/>
              <a:t> và </a:t>
            </a:r>
            <a:r>
              <a:rPr lang="en-US" b="1">
                <a:solidFill>
                  <a:srgbClr val="C00000"/>
                </a:solidFill>
              </a:rPr>
              <a:t>MAHH</a:t>
            </a:r>
            <a:r>
              <a:rPr lang="en-US"/>
              <a:t> từ 2 thực thể trên.</a:t>
            </a:r>
          </a:p>
        </p:txBody>
      </p:sp>
      <p:sp>
        <p:nvSpPr>
          <p:cNvPr id="4" name="Slide Number Placeholder 3"/>
          <p:cNvSpPr>
            <a:spLocks noGrp="1"/>
          </p:cNvSpPr>
          <p:nvPr>
            <p:ph type="sldNum" sz="quarter" idx="12"/>
          </p:nvPr>
        </p:nvSpPr>
        <p:spPr/>
        <p:txBody>
          <a:bodyPr/>
          <a:lstStyle/>
          <a:p>
            <a:fld id="{493E9284-CF28-481B-903D-5227E055DEF3}" type="slidenum">
              <a:rPr lang="en-US" smtClean="0"/>
              <a:t>32</a:t>
            </a:fld>
            <a:endParaRPr lang="en-US"/>
          </a:p>
        </p:txBody>
      </p:sp>
      <p:grpSp>
        <p:nvGrpSpPr>
          <p:cNvPr id="5" name="Group 84"/>
          <p:cNvGrpSpPr>
            <a:grpSpLocks/>
          </p:cNvGrpSpPr>
          <p:nvPr/>
        </p:nvGrpSpPr>
        <p:grpSpPr bwMode="auto">
          <a:xfrm>
            <a:off x="7721601" y="902296"/>
            <a:ext cx="4495800" cy="4953000"/>
            <a:chOff x="1264" y="912"/>
            <a:chExt cx="2832" cy="3120"/>
          </a:xfrm>
        </p:grpSpPr>
        <p:grpSp>
          <p:nvGrpSpPr>
            <p:cNvPr id="6" name="Group 5"/>
            <p:cNvGrpSpPr>
              <a:grpSpLocks/>
            </p:cNvGrpSpPr>
            <p:nvPr/>
          </p:nvGrpSpPr>
          <p:grpSpPr bwMode="auto">
            <a:xfrm>
              <a:off x="2256" y="1920"/>
              <a:ext cx="816" cy="384"/>
              <a:chOff x="3744" y="2496"/>
              <a:chExt cx="1200" cy="384"/>
            </a:xfrm>
          </p:grpSpPr>
          <p:sp>
            <p:nvSpPr>
              <p:cNvPr id="55" name="AutoShape 6"/>
              <p:cNvSpPr>
                <a:spLocks noChangeArrowheads="1"/>
              </p:cNvSpPr>
              <p:nvPr/>
            </p:nvSpPr>
            <p:spPr bwMode="auto">
              <a:xfrm>
                <a:off x="3744" y="2496"/>
                <a:ext cx="1200" cy="384"/>
              </a:xfrm>
              <a:prstGeom prst="flowChartDecision">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6" name="Text Box 7"/>
              <p:cNvSpPr txBox="1">
                <a:spLocks noChangeArrowheads="1"/>
              </p:cNvSpPr>
              <p:nvPr/>
            </p:nvSpPr>
            <p:spPr bwMode="auto">
              <a:xfrm>
                <a:off x="3840" y="2576"/>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600"/>
                  <a:t>HD_CT</a:t>
                </a:r>
              </a:p>
            </p:txBody>
          </p:sp>
        </p:grpSp>
        <p:grpSp>
          <p:nvGrpSpPr>
            <p:cNvPr id="7" name="Group 66"/>
            <p:cNvGrpSpPr>
              <a:grpSpLocks/>
            </p:cNvGrpSpPr>
            <p:nvPr/>
          </p:nvGrpSpPr>
          <p:grpSpPr bwMode="auto">
            <a:xfrm>
              <a:off x="1264" y="912"/>
              <a:ext cx="1904" cy="912"/>
              <a:chOff x="480" y="1488"/>
              <a:chExt cx="1904" cy="912"/>
            </a:xfrm>
          </p:grpSpPr>
          <p:sp>
            <p:nvSpPr>
              <p:cNvPr id="42" name="Text Box 9"/>
              <p:cNvSpPr txBox="1">
                <a:spLocks noChangeArrowheads="1"/>
              </p:cNvSpPr>
              <p:nvPr/>
            </p:nvSpPr>
            <p:spPr bwMode="auto">
              <a:xfrm>
                <a:off x="1376" y="2112"/>
                <a:ext cx="1008" cy="23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t>HOA_DON</a:t>
                </a:r>
              </a:p>
            </p:txBody>
          </p:sp>
          <p:grpSp>
            <p:nvGrpSpPr>
              <p:cNvPr id="43" name="Group 61"/>
              <p:cNvGrpSpPr>
                <a:grpSpLocks/>
              </p:cNvGrpSpPr>
              <p:nvPr/>
            </p:nvGrpSpPr>
            <p:grpSpPr bwMode="auto">
              <a:xfrm>
                <a:off x="480" y="2160"/>
                <a:ext cx="672" cy="240"/>
                <a:chOff x="528" y="2160"/>
                <a:chExt cx="672" cy="240"/>
              </a:xfrm>
            </p:grpSpPr>
            <p:sp>
              <p:nvSpPr>
                <p:cNvPr id="53" name="Oval 11"/>
                <p:cNvSpPr>
                  <a:spLocks noChangeArrowheads="1"/>
                </p:cNvSpPr>
                <p:nvPr/>
              </p:nvSpPr>
              <p:spPr bwMode="auto">
                <a:xfrm>
                  <a:off x="528" y="2160"/>
                  <a:ext cx="672"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4" name="Text Box 12"/>
                <p:cNvSpPr txBox="1">
                  <a:spLocks noChangeArrowheads="1"/>
                </p:cNvSpPr>
                <p:nvPr/>
              </p:nvSpPr>
              <p:spPr bwMode="auto">
                <a:xfrm>
                  <a:off x="528" y="2192"/>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TONGTIEN</a:t>
                  </a:r>
                </a:p>
              </p:txBody>
            </p:sp>
          </p:grpSp>
          <p:grpSp>
            <p:nvGrpSpPr>
              <p:cNvPr id="44" name="Group 60"/>
              <p:cNvGrpSpPr>
                <a:grpSpLocks/>
              </p:cNvGrpSpPr>
              <p:nvPr/>
            </p:nvGrpSpPr>
            <p:grpSpPr bwMode="auto">
              <a:xfrm>
                <a:off x="576" y="1824"/>
                <a:ext cx="576" cy="240"/>
                <a:chOff x="576" y="1824"/>
                <a:chExt cx="576" cy="240"/>
              </a:xfrm>
            </p:grpSpPr>
            <p:sp>
              <p:nvSpPr>
                <p:cNvPr id="51" name="Oval 26"/>
                <p:cNvSpPr>
                  <a:spLocks noChangeArrowheads="1"/>
                </p:cNvSpPr>
                <p:nvPr/>
              </p:nvSpPr>
              <p:spPr bwMode="auto">
                <a:xfrm>
                  <a:off x="576" y="1824"/>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2" name="Text Box 27"/>
                <p:cNvSpPr txBox="1">
                  <a:spLocks noChangeArrowheads="1"/>
                </p:cNvSpPr>
                <p:nvPr/>
              </p:nvSpPr>
              <p:spPr bwMode="auto">
                <a:xfrm>
                  <a:off x="576" y="184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NGAYHD</a:t>
                  </a:r>
                </a:p>
              </p:txBody>
            </p:sp>
          </p:grpSp>
          <p:sp>
            <p:nvSpPr>
              <p:cNvPr id="45" name="Line 29"/>
              <p:cNvSpPr>
                <a:spLocks noChangeShapeType="1"/>
              </p:cNvSpPr>
              <p:nvPr/>
            </p:nvSpPr>
            <p:spPr bwMode="auto">
              <a:xfrm flipH="1">
                <a:off x="1152" y="2208"/>
                <a:ext cx="240"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 name="Line 30"/>
              <p:cNvSpPr>
                <a:spLocks noChangeShapeType="1"/>
              </p:cNvSpPr>
              <p:nvPr/>
            </p:nvSpPr>
            <p:spPr bwMode="auto">
              <a:xfrm flipH="1" flipV="1">
                <a:off x="1104" y="1968"/>
                <a:ext cx="28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7" name="Group 34"/>
              <p:cNvGrpSpPr>
                <a:grpSpLocks/>
              </p:cNvGrpSpPr>
              <p:nvPr/>
            </p:nvGrpSpPr>
            <p:grpSpPr bwMode="auto">
              <a:xfrm>
                <a:off x="576" y="1488"/>
                <a:ext cx="528" cy="240"/>
                <a:chOff x="192" y="2160"/>
                <a:chExt cx="528" cy="240"/>
              </a:xfrm>
            </p:grpSpPr>
            <p:sp>
              <p:nvSpPr>
                <p:cNvPr id="49" name="Oval 35"/>
                <p:cNvSpPr>
                  <a:spLocks noChangeArrowheads="1"/>
                </p:cNvSpPr>
                <p:nvPr/>
              </p:nvSpPr>
              <p:spPr bwMode="auto">
                <a:xfrm>
                  <a:off x="192" y="2160"/>
                  <a:ext cx="528" cy="240"/>
                </a:xfrm>
                <a:prstGeom prst="ellipse">
                  <a:avLst/>
                </a:prstGeom>
                <a:solidFill>
                  <a:srgbClr val="CC0000">
                    <a:alpha val="54901"/>
                  </a:srgbClr>
                </a:solidFill>
                <a:ln w="12700"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50" name="Text Box 36"/>
                <p:cNvSpPr txBox="1">
                  <a:spLocks noChangeArrowheads="1"/>
                </p:cNvSpPr>
                <p:nvPr/>
              </p:nvSpPr>
              <p:spPr bwMode="auto">
                <a:xfrm>
                  <a:off x="216" y="2184"/>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u="sng"/>
                    <a:t>MAHD</a:t>
                  </a:r>
                </a:p>
              </p:txBody>
            </p:sp>
          </p:grpSp>
          <p:sp>
            <p:nvSpPr>
              <p:cNvPr id="48" name="Line 37"/>
              <p:cNvSpPr>
                <a:spLocks noChangeShapeType="1"/>
              </p:cNvSpPr>
              <p:nvPr/>
            </p:nvSpPr>
            <p:spPr bwMode="auto">
              <a:xfrm flipH="1" flipV="1">
                <a:off x="1056" y="1680"/>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8" name="Group 80"/>
            <p:cNvGrpSpPr>
              <a:grpSpLocks/>
            </p:cNvGrpSpPr>
            <p:nvPr/>
          </p:nvGrpSpPr>
          <p:grpSpPr bwMode="auto">
            <a:xfrm>
              <a:off x="2208" y="3216"/>
              <a:ext cx="1888" cy="816"/>
              <a:chOff x="2208" y="3216"/>
              <a:chExt cx="1888" cy="816"/>
            </a:xfrm>
          </p:grpSpPr>
          <p:sp>
            <p:nvSpPr>
              <p:cNvPr id="30" name="Text Box 40"/>
              <p:cNvSpPr txBox="1">
                <a:spLocks noChangeArrowheads="1"/>
              </p:cNvSpPr>
              <p:nvPr/>
            </p:nvSpPr>
            <p:spPr bwMode="auto">
              <a:xfrm>
                <a:off x="2208" y="3441"/>
                <a:ext cx="1008" cy="23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t>HANG_HOA</a:t>
                </a:r>
              </a:p>
            </p:txBody>
          </p:sp>
          <p:sp>
            <p:nvSpPr>
              <p:cNvPr id="31" name="Oval 42"/>
              <p:cNvSpPr>
                <a:spLocks noChangeArrowheads="1"/>
              </p:cNvSpPr>
              <p:nvPr/>
            </p:nvSpPr>
            <p:spPr bwMode="auto">
              <a:xfrm>
                <a:off x="3552" y="3792"/>
                <a:ext cx="528" cy="240"/>
              </a:xfrm>
              <a:prstGeom prst="ellipse">
                <a:avLst/>
              </a:prstGeom>
              <a:solidFill>
                <a:srgbClr val="CC0000">
                  <a:alpha val="54901"/>
                </a:srgbClr>
              </a:solidFill>
              <a:ln w="12700"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32" name="Text Box 43"/>
              <p:cNvSpPr txBox="1">
                <a:spLocks noChangeArrowheads="1"/>
              </p:cNvSpPr>
              <p:nvPr/>
            </p:nvSpPr>
            <p:spPr bwMode="auto">
              <a:xfrm>
                <a:off x="3568" y="3808"/>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u="sng"/>
                  <a:t>MAHH</a:t>
                </a:r>
              </a:p>
            </p:txBody>
          </p:sp>
          <p:grpSp>
            <p:nvGrpSpPr>
              <p:cNvPr id="33" name="Group 44"/>
              <p:cNvGrpSpPr>
                <a:grpSpLocks/>
              </p:cNvGrpSpPr>
              <p:nvPr/>
            </p:nvGrpSpPr>
            <p:grpSpPr bwMode="auto">
              <a:xfrm>
                <a:off x="3552" y="3504"/>
                <a:ext cx="528" cy="240"/>
                <a:chOff x="2112" y="3792"/>
                <a:chExt cx="528" cy="240"/>
              </a:xfrm>
            </p:grpSpPr>
            <p:sp>
              <p:nvSpPr>
                <p:cNvPr id="40" name="Oval 45"/>
                <p:cNvSpPr>
                  <a:spLocks noChangeArrowheads="1"/>
                </p:cNvSpPr>
                <p:nvPr/>
              </p:nvSpPr>
              <p:spPr bwMode="auto">
                <a:xfrm>
                  <a:off x="2112" y="3792"/>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41" name="Text Box 46"/>
                <p:cNvSpPr txBox="1">
                  <a:spLocks noChangeArrowheads="1"/>
                </p:cNvSpPr>
                <p:nvPr/>
              </p:nvSpPr>
              <p:spPr bwMode="auto">
                <a:xfrm>
                  <a:off x="2112" y="38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DGIA</a:t>
                  </a:r>
                </a:p>
              </p:txBody>
            </p:sp>
          </p:grpSp>
          <p:grpSp>
            <p:nvGrpSpPr>
              <p:cNvPr id="34" name="Group 47"/>
              <p:cNvGrpSpPr>
                <a:grpSpLocks/>
              </p:cNvGrpSpPr>
              <p:nvPr/>
            </p:nvGrpSpPr>
            <p:grpSpPr bwMode="auto">
              <a:xfrm>
                <a:off x="3552" y="3216"/>
                <a:ext cx="528" cy="240"/>
                <a:chOff x="2112" y="3792"/>
                <a:chExt cx="528" cy="240"/>
              </a:xfrm>
            </p:grpSpPr>
            <p:sp>
              <p:nvSpPr>
                <p:cNvPr id="38" name="Oval 48"/>
                <p:cNvSpPr>
                  <a:spLocks noChangeArrowheads="1"/>
                </p:cNvSpPr>
                <p:nvPr/>
              </p:nvSpPr>
              <p:spPr bwMode="auto">
                <a:xfrm>
                  <a:off x="2112" y="3792"/>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39" name="Text Box 49"/>
                <p:cNvSpPr txBox="1">
                  <a:spLocks noChangeArrowheads="1"/>
                </p:cNvSpPr>
                <p:nvPr/>
              </p:nvSpPr>
              <p:spPr bwMode="auto">
                <a:xfrm>
                  <a:off x="2112" y="38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TENHH</a:t>
                  </a:r>
                </a:p>
              </p:txBody>
            </p:sp>
          </p:grpSp>
          <p:sp>
            <p:nvSpPr>
              <p:cNvPr id="35" name="Line 54"/>
              <p:cNvSpPr>
                <a:spLocks noChangeShapeType="1"/>
              </p:cNvSpPr>
              <p:nvPr/>
            </p:nvSpPr>
            <p:spPr bwMode="auto">
              <a:xfrm flipV="1">
                <a:off x="3216" y="3360"/>
                <a:ext cx="336"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 name="Line 55"/>
              <p:cNvSpPr>
                <a:spLocks noChangeShapeType="1"/>
              </p:cNvSpPr>
              <p:nvPr/>
            </p:nvSpPr>
            <p:spPr bwMode="auto">
              <a:xfrm>
                <a:off x="3216" y="3600"/>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Line 56"/>
              <p:cNvSpPr>
                <a:spLocks noChangeShapeType="1"/>
              </p:cNvSpPr>
              <p:nvPr/>
            </p:nvSpPr>
            <p:spPr bwMode="auto">
              <a:xfrm>
                <a:off x="3216" y="3648"/>
                <a:ext cx="33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9" name="Text Box 58"/>
            <p:cNvSpPr txBox="1">
              <a:spLocks noChangeArrowheads="1"/>
            </p:cNvSpPr>
            <p:nvPr/>
          </p:nvSpPr>
          <p:spPr bwMode="auto">
            <a:xfrm>
              <a:off x="2736" y="2304"/>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(1,1)</a:t>
              </a:r>
            </a:p>
          </p:txBody>
        </p:sp>
        <p:sp>
          <p:nvSpPr>
            <p:cNvPr id="10" name="Text Box 59"/>
            <p:cNvSpPr txBox="1">
              <a:spLocks noChangeArrowheads="1"/>
            </p:cNvSpPr>
            <p:nvPr/>
          </p:nvSpPr>
          <p:spPr bwMode="auto">
            <a:xfrm>
              <a:off x="2832" y="1824"/>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(1,n)</a:t>
              </a:r>
            </a:p>
          </p:txBody>
        </p:sp>
        <p:grpSp>
          <p:nvGrpSpPr>
            <p:cNvPr id="11" name="Group 63"/>
            <p:cNvGrpSpPr>
              <a:grpSpLocks/>
            </p:cNvGrpSpPr>
            <p:nvPr/>
          </p:nvGrpSpPr>
          <p:grpSpPr bwMode="auto">
            <a:xfrm>
              <a:off x="2256" y="2928"/>
              <a:ext cx="816" cy="384"/>
              <a:chOff x="3744" y="2496"/>
              <a:chExt cx="1200" cy="384"/>
            </a:xfrm>
          </p:grpSpPr>
          <p:sp>
            <p:nvSpPr>
              <p:cNvPr id="28" name="AutoShape 64"/>
              <p:cNvSpPr>
                <a:spLocks noChangeArrowheads="1"/>
              </p:cNvSpPr>
              <p:nvPr/>
            </p:nvSpPr>
            <p:spPr bwMode="auto">
              <a:xfrm>
                <a:off x="3744" y="2496"/>
                <a:ext cx="1200" cy="384"/>
              </a:xfrm>
              <a:prstGeom prst="flowChartDecision">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9" name="Text Box 65"/>
              <p:cNvSpPr txBox="1">
                <a:spLocks noChangeArrowheads="1"/>
              </p:cNvSpPr>
              <p:nvPr/>
            </p:nvSpPr>
            <p:spPr bwMode="auto">
              <a:xfrm>
                <a:off x="3840" y="2576"/>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600"/>
                  <a:t>HH_CT</a:t>
                </a:r>
              </a:p>
            </p:txBody>
          </p:sp>
        </p:grpSp>
        <p:sp>
          <p:nvSpPr>
            <p:cNvPr id="12" name="Line 68"/>
            <p:cNvSpPr>
              <a:spLocks noChangeShapeType="1"/>
            </p:cNvSpPr>
            <p:nvPr/>
          </p:nvSpPr>
          <p:spPr bwMode="auto">
            <a:xfrm>
              <a:off x="2656" y="1776"/>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Line 71"/>
            <p:cNvSpPr>
              <a:spLocks noChangeShapeType="1"/>
            </p:cNvSpPr>
            <p:nvPr/>
          </p:nvSpPr>
          <p:spPr bwMode="auto">
            <a:xfrm>
              <a:off x="2672" y="3296"/>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 name="Text Box 72"/>
            <p:cNvSpPr txBox="1">
              <a:spLocks noChangeArrowheads="1"/>
            </p:cNvSpPr>
            <p:nvPr/>
          </p:nvSpPr>
          <p:spPr bwMode="auto">
            <a:xfrm>
              <a:off x="2064" y="2784"/>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(1,1)</a:t>
              </a:r>
            </a:p>
          </p:txBody>
        </p:sp>
        <p:sp>
          <p:nvSpPr>
            <p:cNvPr id="15" name="Text Box 73"/>
            <p:cNvSpPr txBox="1">
              <a:spLocks noChangeArrowheads="1"/>
            </p:cNvSpPr>
            <p:nvPr/>
          </p:nvSpPr>
          <p:spPr bwMode="auto">
            <a:xfrm>
              <a:off x="2064" y="321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(1,n)</a:t>
              </a:r>
            </a:p>
          </p:txBody>
        </p:sp>
        <p:grpSp>
          <p:nvGrpSpPr>
            <p:cNvPr id="16" name="Group 83"/>
            <p:cNvGrpSpPr>
              <a:grpSpLocks/>
            </p:cNvGrpSpPr>
            <p:nvPr/>
          </p:nvGrpSpPr>
          <p:grpSpPr bwMode="auto">
            <a:xfrm>
              <a:off x="2208" y="2320"/>
              <a:ext cx="1776" cy="584"/>
              <a:chOff x="2208" y="2320"/>
              <a:chExt cx="1776" cy="584"/>
            </a:xfrm>
          </p:grpSpPr>
          <p:sp>
            <p:nvSpPr>
              <p:cNvPr id="17" name="Text Box 62"/>
              <p:cNvSpPr txBox="1">
                <a:spLocks noChangeArrowheads="1"/>
              </p:cNvSpPr>
              <p:nvPr/>
            </p:nvSpPr>
            <p:spPr bwMode="auto">
              <a:xfrm>
                <a:off x="2208" y="2496"/>
                <a:ext cx="1008" cy="25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a:t>CHI_TIET</a:t>
                </a:r>
              </a:p>
            </p:txBody>
          </p:sp>
          <p:sp>
            <p:nvSpPr>
              <p:cNvPr id="18" name="Line 69"/>
              <p:cNvSpPr>
                <a:spLocks noChangeShapeType="1"/>
              </p:cNvSpPr>
              <p:nvPr/>
            </p:nvSpPr>
            <p:spPr bwMode="auto">
              <a:xfrm>
                <a:off x="2672" y="2320"/>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Line 70"/>
              <p:cNvSpPr>
                <a:spLocks noChangeShapeType="1"/>
              </p:cNvSpPr>
              <p:nvPr/>
            </p:nvSpPr>
            <p:spPr bwMode="auto">
              <a:xfrm>
                <a:off x="2664" y="2760"/>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0" name="Group 74"/>
              <p:cNvGrpSpPr>
                <a:grpSpLocks/>
              </p:cNvGrpSpPr>
              <p:nvPr/>
            </p:nvGrpSpPr>
            <p:grpSpPr bwMode="auto">
              <a:xfrm>
                <a:off x="3456" y="2352"/>
                <a:ext cx="528" cy="240"/>
                <a:chOff x="2112" y="3792"/>
                <a:chExt cx="528" cy="240"/>
              </a:xfrm>
            </p:grpSpPr>
            <p:sp>
              <p:nvSpPr>
                <p:cNvPr id="26" name="Oval 75"/>
                <p:cNvSpPr>
                  <a:spLocks noChangeArrowheads="1"/>
                </p:cNvSpPr>
                <p:nvPr/>
              </p:nvSpPr>
              <p:spPr bwMode="auto">
                <a:xfrm>
                  <a:off x="2112" y="3792"/>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7" name="Text Box 76"/>
                <p:cNvSpPr txBox="1">
                  <a:spLocks noChangeArrowheads="1"/>
                </p:cNvSpPr>
                <p:nvPr/>
              </p:nvSpPr>
              <p:spPr bwMode="auto">
                <a:xfrm>
                  <a:off x="2112" y="38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SL_HH</a:t>
                  </a:r>
                </a:p>
              </p:txBody>
            </p:sp>
          </p:grpSp>
          <p:grpSp>
            <p:nvGrpSpPr>
              <p:cNvPr id="21" name="Group 77"/>
              <p:cNvGrpSpPr>
                <a:grpSpLocks/>
              </p:cNvGrpSpPr>
              <p:nvPr/>
            </p:nvGrpSpPr>
            <p:grpSpPr bwMode="auto">
              <a:xfrm>
                <a:off x="3456" y="2640"/>
                <a:ext cx="528" cy="240"/>
                <a:chOff x="2112" y="3792"/>
                <a:chExt cx="528" cy="240"/>
              </a:xfrm>
            </p:grpSpPr>
            <p:sp>
              <p:nvSpPr>
                <p:cNvPr id="24" name="Oval 78"/>
                <p:cNvSpPr>
                  <a:spLocks noChangeArrowheads="1"/>
                </p:cNvSpPr>
                <p:nvPr/>
              </p:nvSpPr>
              <p:spPr bwMode="auto">
                <a:xfrm>
                  <a:off x="2112" y="3792"/>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en-US" altLang="en-US"/>
                </a:p>
              </p:txBody>
            </p:sp>
            <p:sp>
              <p:nvSpPr>
                <p:cNvPr id="25" name="Text Box 79"/>
                <p:cNvSpPr txBox="1">
                  <a:spLocks noChangeArrowheads="1"/>
                </p:cNvSpPr>
                <p:nvPr/>
              </p:nvSpPr>
              <p:spPr bwMode="auto">
                <a:xfrm>
                  <a:off x="2112" y="38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en-US" sz="1400"/>
                    <a:t>SOTIEN</a:t>
                  </a:r>
                </a:p>
              </p:txBody>
            </p:sp>
          </p:grpSp>
          <p:sp>
            <p:nvSpPr>
              <p:cNvPr id="22" name="Line 81"/>
              <p:cNvSpPr>
                <a:spLocks noChangeShapeType="1"/>
              </p:cNvSpPr>
              <p:nvPr/>
            </p:nvSpPr>
            <p:spPr bwMode="auto">
              <a:xfrm flipV="1">
                <a:off x="3216" y="2496"/>
                <a:ext cx="24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Line 82"/>
              <p:cNvSpPr>
                <a:spLocks noChangeShapeType="1"/>
              </p:cNvSpPr>
              <p:nvPr/>
            </p:nvSpPr>
            <p:spPr bwMode="auto">
              <a:xfrm>
                <a:off x="3216" y="2640"/>
                <a:ext cx="24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57" name="Content Placeholder 2"/>
          <p:cNvSpPr txBox="1">
            <a:spLocks/>
          </p:cNvSpPr>
          <p:nvPr/>
        </p:nvSpPr>
        <p:spPr>
          <a:xfrm>
            <a:off x="872421" y="4325584"/>
            <a:ext cx="7001579" cy="2145023"/>
          </a:xfrm>
          <a:prstGeom prst="rect">
            <a:avLst/>
          </a:prstGeom>
          <a:solidFill>
            <a:schemeClr val="bg1"/>
          </a:solidFill>
        </p:spPr>
        <p:txBody>
          <a:bodyPr vert="horz" lIns="91440" tIns="45720" rIns="91440" bIns="45720" rtlCol="0">
            <a:normAutofit/>
          </a:bodyPr>
          <a:lstStyle>
            <a:lvl1pPr marL="239961" indent="-239961" algn="l" defTabSz="959846" rtl="0" eaLnBrk="1" latinLnBrk="0" hangingPunct="1">
              <a:lnSpc>
                <a:spcPct val="100000"/>
              </a:lnSpc>
              <a:spcBef>
                <a:spcPts val="1050"/>
              </a:spcBef>
              <a:buFont typeface="Arial" panose="020B0604020202020204" pitchFamily="34" charset="0"/>
              <a:buChar char="•"/>
              <a:defRPr sz="2200" kern="1200">
                <a:solidFill>
                  <a:schemeClr val="tx1"/>
                </a:solidFill>
                <a:latin typeface="Verdana (Headings)"/>
                <a:ea typeface="+mn-ea"/>
                <a:cs typeface="+mn-cs"/>
              </a:defRPr>
            </a:lvl1pPr>
            <a:lvl2pPr marL="719884"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2pPr>
            <a:lvl3pPr marL="1199807"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3pPr>
            <a:lvl4pPr marL="1679730"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4pPr>
            <a:lvl5pPr marL="2159653"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r>
              <a:rPr lang="en-US" b="1"/>
              <a:t>Cụ thể</a:t>
            </a:r>
            <a:r>
              <a:rPr lang="en-US"/>
              <a:t>:</a:t>
            </a:r>
          </a:p>
          <a:p>
            <a:pPr lvl="1"/>
            <a:r>
              <a:rPr lang="en-US"/>
              <a:t>HOADON(</a:t>
            </a:r>
            <a:r>
              <a:rPr lang="en-US" b="1" u="sng">
                <a:solidFill>
                  <a:srgbClr val="C00000"/>
                </a:solidFill>
              </a:rPr>
              <a:t>MAHD</a:t>
            </a:r>
            <a:r>
              <a:rPr lang="en-US"/>
              <a:t>,NGAYHD,TONGTIEN)</a:t>
            </a:r>
          </a:p>
          <a:p>
            <a:pPr lvl="1"/>
            <a:r>
              <a:rPr lang="en-US"/>
              <a:t>HANGHOA(</a:t>
            </a:r>
            <a:r>
              <a:rPr lang="en-US" b="1" u="sng">
                <a:solidFill>
                  <a:srgbClr val="C00000"/>
                </a:solidFill>
              </a:rPr>
              <a:t>MAHH</a:t>
            </a:r>
            <a:r>
              <a:rPr lang="en-US"/>
              <a:t>,TENHH,DGIA)</a:t>
            </a:r>
          </a:p>
          <a:p>
            <a:pPr lvl="1"/>
            <a:r>
              <a:rPr lang="en-US"/>
              <a:t>CHI_TIET(</a:t>
            </a:r>
            <a:r>
              <a:rPr lang="en-US" b="1" u="sng">
                <a:solidFill>
                  <a:srgbClr val="C00000"/>
                </a:solidFill>
              </a:rPr>
              <a:t>MAHD,MAHH</a:t>
            </a:r>
            <a:r>
              <a:rPr lang="en-US"/>
              <a:t>,SL_HH,SOTIEN)</a:t>
            </a:r>
          </a:p>
        </p:txBody>
      </p:sp>
    </p:spTree>
    <p:extLst>
      <p:ext uri="{BB962C8B-B14F-4D97-AF65-F5344CB8AC3E}">
        <p14:creationId xmlns:p14="http://schemas.microsoft.com/office/powerpoint/2010/main" val="361521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9620-8A53-495E-AF3B-7E14BAB7164F}"/>
              </a:ext>
            </a:extLst>
          </p:cNvPr>
          <p:cNvSpPr>
            <a:spLocks noGrp="1"/>
          </p:cNvSpPr>
          <p:nvPr>
            <p:ph type="title"/>
          </p:nvPr>
        </p:nvSpPr>
        <p:spPr/>
        <p:txBody>
          <a:bodyPr/>
          <a:lstStyle/>
          <a:p>
            <a:r>
              <a:rPr lang="en-US"/>
              <a:t>2.2. Mô hình ERD mở rộng</a:t>
            </a:r>
          </a:p>
        </p:txBody>
      </p:sp>
      <p:sp>
        <p:nvSpPr>
          <p:cNvPr id="3" name="Content Placeholder 2">
            <a:extLst>
              <a:ext uri="{FF2B5EF4-FFF2-40B4-BE49-F238E27FC236}">
                <a16:creationId xmlns:a16="http://schemas.microsoft.com/office/drawing/2014/main" id="{0AB349A0-F69B-44E7-B343-1A4566579FB2}"/>
              </a:ext>
            </a:extLst>
          </p:cNvPr>
          <p:cNvSpPr>
            <a:spLocks noGrp="1"/>
          </p:cNvSpPr>
          <p:nvPr>
            <p:ph idx="1"/>
          </p:nvPr>
        </p:nvSpPr>
        <p:spPr/>
        <p:txBody>
          <a:bodyPr/>
          <a:lstStyle/>
          <a:p>
            <a:pPr marL="0" indent="0">
              <a:buNone/>
            </a:pPr>
            <a:r>
              <a:rPr lang="en-US"/>
              <a:t>2.2.1. Cấu trúc phân cấp</a:t>
            </a:r>
          </a:p>
          <a:p>
            <a:pPr marL="0" indent="0">
              <a:buNone/>
            </a:pPr>
            <a:r>
              <a:rPr lang="en-US"/>
              <a:t>2.2.2. Tập con</a:t>
            </a:r>
          </a:p>
          <a:p>
            <a:pPr marL="0" indent="0">
              <a:buNone/>
            </a:pPr>
            <a:r>
              <a:rPr lang="en-US"/>
              <a:t>2.2.3. Thuộc tính kết hợp</a:t>
            </a:r>
          </a:p>
          <a:p>
            <a:pPr marL="0" indent="0">
              <a:buNone/>
            </a:pPr>
            <a:r>
              <a:rPr lang="en-US"/>
              <a:t>2.2.4. Định danh</a:t>
            </a:r>
          </a:p>
          <a:p>
            <a:pPr marL="0" indent="0">
              <a:buNone/>
            </a:pPr>
            <a:r>
              <a:rPr lang="en-US"/>
              <a:t>2.2.5. Mối kết hợp mở rộng</a:t>
            </a:r>
          </a:p>
          <a:p>
            <a:endParaRPr lang="en-US"/>
          </a:p>
        </p:txBody>
      </p:sp>
      <p:sp>
        <p:nvSpPr>
          <p:cNvPr id="4" name="Slide Number Placeholder 3">
            <a:extLst>
              <a:ext uri="{FF2B5EF4-FFF2-40B4-BE49-F238E27FC236}">
                <a16:creationId xmlns:a16="http://schemas.microsoft.com/office/drawing/2014/main" id="{937F0245-AC2D-4038-ADD9-4A92F701EE73}"/>
              </a:ext>
            </a:extLst>
          </p:cNvPr>
          <p:cNvSpPr>
            <a:spLocks noGrp="1"/>
          </p:cNvSpPr>
          <p:nvPr>
            <p:ph type="sldNum" sz="quarter" idx="12"/>
          </p:nvPr>
        </p:nvSpPr>
        <p:spPr/>
        <p:txBody>
          <a:bodyPr/>
          <a:lstStyle/>
          <a:p>
            <a:fld id="{493E9284-CF28-481B-903D-5227E055DEF3}" type="slidenum">
              <a:rPr lang="en-US" smtClean="0"/>
              <a:t>33</a:t>
            </a:fld>
            <a:endParaRPr lang="en-US"/>
          </a:p>
        </p:txBody>
      </p:sp>
    </p:spTree>
    <p:extLst>
      <p:ext uri="{BB962C8B-B14F-4D97-AF65-F5344CB8AC3E}">
        <p14:creationId xmlns:p14="http://schemas.microsoft.com/office/powerpoint/2010/main" val="1617278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endParaRPr lang="en-US" dirty="0"/>
          </a:p>
        </p:txBody>
      </p:sp>
      <p:sp>
        <p:nvSpPr>
          <p:cNvPr id="24579" name="Content Placeholder 2"/>
          <p:cNvSpPr>
            <a:spLocks noGrp="1"/>
          </p:cNvSpPr>
          <p:nvPr>
            <p:ph idx="1"/>
          </p:nvPr>
        </p:nvSpPr>
        <p:spPr>
          <a:xfrm>
            <a:off x="879891" y="1500473"/>
            <a:ext cx="7180382" cy="4567898"/>
          </a:xfrm>
        </p:spPr>
        <p:txBody>
          <a:bodyPr/>
          <a:lstStyle/>
          <a:p>
            <a:r>
              <a:rPr lang="en-US" dirty="0" err="1"/>
              <a:t>Thiết</a:t>
            </a:r>
            <a:r>
              <a:rPr lang="en-US" dirty="0"/>
              <a:t> </a:t>
            </a:r>
            <a:r>
              <a:rPr lang="en-US" dirty="0" err="1"/>
              <a:t>lập</a:t>
            </a:r>
            <a:r>
              <a:rPr lang="en-US" dirty="0"/>
              <a:t> </a:t>
            </a:r>
            <a:r>
              <a:rPr lang="en-US" b="1" i="1" dirty="0" err="1">
                <a:solidFill>
                  <a:srgbClr val="C00000"/>
                </a:solidFill>
              </a:rPr>
              <a:t>cấu</a:t>
            </a:r>
            <a:r>
              <a:rPr lang="en-US" b="1" i="1" dirty="0">
                <a:solidFill>
                  <a:srgbClr val="C00000"/>
                </a:solidFill>
              </a:rPr>
              <a:t> </a:t>
            </a:r>
            <a:r>
              <a:rPr lang="en-US" b="1" i="1" dirty="0" err="1">
                <a:solidFill>
                  <a:srgbClr val="C00000"/>
                </a:solidFill>
              </a:rPr>
              <a:t>trúc</a:t>
            </a:r>
            <a:r>
              <a:rPr lang="en-US" b="1" i="1" dirty="0">
                <a:solidFill>
                  <a:srgbClr val="C00000"/>
                </a:solidFill>
              </a:rPr>
              <a:t> </a:t>
            </a:r>
            <a:r>
              <a:rPr lang="en-US" b="1" i="1" dirty="0" err="1">
                <a:solidFill>
                  <a:srgbClr val="C00000"/>
                </a:solidFill>
              </a:rPr>
              <a:t>cây</a:t>
            </a:r>
            <a:r>
              <a:rPr lang="en-US" b="1" i="1" dirty="0">
                <a:solidFill>
                  <a:srgbClr val="C00000"/>
                </a:solidFill>
              </a:rPr>
              <a:t> </a:t>
            </a:r>
            <a:r>
              <a:rPr lang="en-US" dirty="0" err="1"/>
              <a:t>phân</a:t>
            </a:r>
            <a:r>
              <a:rPr lang="en-US" dirty="0"/>
              <a:t> </a:t>
            </a:r>
            <a:r>
              <a:rPr lang="en-US" dirty="0" err="1"/>
              <a:t>cấp</a:t>
            </a:r>
            <a:r>
              <a:rPr lang="en-US" dirty="0"/>
              <a:t> </a:t>
            </a:r>
            <a:r>
              <a:rPr lang="en-US" dirty="0" err="1"/>
              <a:t>giữa</a:t>
            </a:r>
            <a:r>
              <a:rPr lang="en-US" dirty="0"/>
              <a:t> </a:t>
            </a:r>
            <a:r>
              <a:rPr lang="en-US" dirty="0" err="1"/>
              <a:t>các</a:t>
            </a:r>
            <a:r>
              <a:rPr lang="en-US" dirty="0"/>
              <a:t> </a:t>
            </a:r>
            <a:r>
              <a:rPr lang="en-US" dirty="0" err="1"/>
              <a:t>thực</a:t>
            </a:r>
            <a:r>
              <a:rPr lang="en-US" dirty="0"/>
              <a:t> </a:t>
            </a:r>
            <a:r>
              <a:rPr lang="en-US" dirty="0" err="1"/>
              <a:t>thể</a:t>
            </a:r>
            <a:endParaRPr lang="en-US" dirty="0"/>
          </a:p>
          <a:p>
            <a:pPr lvl="1"/>
            <a:r>
              <a:rPr lang="en-US"/>
              <a:t>E </a:t>
            </a:r>
            <a:r>
              <a:rPr lang="en-US" dirty="0" err="1"/>
              <a:t>là</a:t>
            </a:r>
            <a:r>
              <a:rPr lang="en-US" dirty="0"/>
              <a:t> </a:t>
            </a:r>
            <a:r>
              <a:rPr lang="en-US" dirty="0" err="1"/>
              <a:t>một</a:t>
            </a:r>
            <a:r>
              <a:rPr lang="en-US" dirty="0"/>
              <a:t> </a:t>
            </a:r>
            <a:r>
              <a:rPr lang="en-US" dirty="0" err="1"/>
              <a:t>tổng</a:t>
            </a:r>
            <a:r>
              <a:rPr lang="en-US" dirty="0"/>
              <a:t> </a:t>
            </a:r>
            <a:r>
              <a:rPr lang="en-US" dirty="0" err="1"/>
              <a:t>quát</a:t>
            </a:r>
            <a:r>
              <a:rPr lang="en-US" dirty="0"/>
              <a:t> </a:t>
            </a:r>
            <a:r>
              <a:rPr lang="en-US" dirty="0" err="1"/>
              <a:t>hóa</a:t>
            </a:r>
            <a:r>
              <a:rPr lang="en-US" dirty="0"/>
              <a:t> </a:t>
            </a:r>
            <a:r>
              <a:rPr lang="en-US" dirty="0" err="1"/>
              <a:t>của</a:t>
            </a:r>
            <a:r>
              <a:rPr lang="en-US" dirty="0"/>
              <a:t> 1 </a:t>
            </a:r>
            <a:r>
              <a:rPr lang="en-US" dirty="0" err="1"/>
              <a:t>nhóm</a:t>
            </a:r>
            <a:r>
              <a:rPr lang="en-US" dirty="0"/>
              <a:t> </a:t>
            </a:r>
            <a:r>
              <a:rPr lang="en-US" dirty="0" err="1"/>
              <a:t>thực</a:t>
            </a:r>
            <a:r>
              <a:rPr lang="en-US" dirty="0"/>
              <a:t> </a:t>
            </a:r>
            <a:r>
              <a:rPr lang="en-US" dirty="0" err="1"/>
              <a:t>thể</a:t>
            </a:r>
            <a:r>
              <a:rPr lang="en-US" dirty="0"/>
              <a:t> E1, E2, E3 </a:t>
            </a:r>
            <a:r>
              <a:rPr lang="en-US" dirty="0" err="1"/>
              <a:t>khi</a:t>
            </a:r>
            <a:endParaRPr lang="en-US" dirty="0"/>
          </a:p>
          <a:p>
            <a:pPr lvl="2"/>
            <a:r>
              <a:rPr lang="en-US" dirty="0" err="1"/>
              <a:t>Mỗi</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E1, E2, E3 </a:t>
            </a:r>
            <a:r>
              <a:rPr lang="en-US" dirty="0" err="1"/>
              <a:t>cũng</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a:t>
            </a:r>
          </a:p>
          <a:p>
            <a:r>
              <a:rPr lang="en-US" b="1" i="1">
                <a:solidFill>
                  <a:srgbClr val="C00000"/>
                </a:solidFill>
              </a:rPr>
              <a:t>Tính kế thừa</a:t>
            </a:r>
          </a:p>
          <a:p>
            <a:pPr lvl="1"/>
            <a:r>
              <a:rPr lang="en-US"/>
              <a:t>Thực-thể-chuyên-biệt kế thừa thuộc tính và mối kết hợp của thực-thể-tổng-quát</a:t>
            </a:r>
          </a:p>
          <a:p>
            <a:endParaRPr lang="en-US" dirty="0"/>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A34E8783-4CB6-4B3B-B594-4F32FDB2908F}" type="slidenum">
              <a:rPr lang="en-US" sz="1050">
                <a:solidFill>
                  <a:srgbClr val="898989"/>
                </a:solidFill>
                <a:cs typeface="Tahoma" panose="020B0604030504040204" pitchFamily="34" charset="0"/>
              </a:rPr>
              <a:t>34</a:t>
            </a:fld>
            <a:endParaRPr lang="en-US" sz="1050">
              <a:solidFill>
                <a:srgbClr val="898989"/>
              </a:solidFill>
              <a:cs typeface="Tahoma" panose="020B0604030504040204" pitchFamily="34" charset="0"/>
            </a:endParaRPr>
          </a:p>
        </p:txBody>
      </p:sp>
      <p:grpSp>
        <p:nvGrpSpPr>
          <p:cNvPr id="24583" name="Group 21"/>
          <p:cNvGrpSpPr/>
          <p:nvPr/>
        </p:nvGrpSpPr>
        <p:grpSpPr bwMode="auto">
          <a:xfrm>
            <a:off x="8351603" y="990835"/>
            <a:ext cx="4436961" cy="2126041"/>
            <a:chOff x="2590800" y="2587823"/>
            <a:chExt cx="4227144" cy="2025108"/>
          </a:xfrm>
        </p:grpSpPr>
        <p:sp>
          <p:nvSpPr>
            <p:cNvPr id="24584" name="Rectangle 4"/>
            <p:cNvSpPr>
              <a:spLocks noChangeArrowheads="1"/>
            </p:cNvSpPr>
            <p:nvPr/>
          </p:nvSpPr>
          <p:spPr bwMode="auto">
            <a:xfrm>
              <a:off x="3848100" y="2705100"/>
              <a:ext cx="457200" cy="341313"/>
            </a:xfrm>
            <a:prstGeom prst="rect">
              <a:avLst/>
            </a:prstGeom>
            <a:solidFill>
              <a:srgbClr val="FFFFFF"/>
            </a:solidFill>
            <a:ln w="25400" algn="ctr">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chemeClr val="tx2"/>
                  </a:solidFill>
                  <a:cs typeface="Tahoma" panose="020B0604030504040204" pitchFamily="34" charset="0"/>
                </a:rPr>
                <a:t>E</a:t>
              </a:r>
            </a:p>
          </p:txBody>
        </p:sp>
        <p:sp>
          <p:nvSpPr>
            <p:cNvPr id="24585" name="Rectangle 5"/>
            <p:cNvSpPr>
              <a:spLocks noChangeArrowheads="1"/>
            </p:cNvSpPr>
            <p:nvPr/>
          </p:nvSpPr>
          <p:spPr bwMode="auto">
            <a:xfrm>
              <a:off x="2590800" y="3505200"/>
              <a:ext cx="457200" cy="342900"/>
            </a:xfrm>
            <a:prstGeom prst="rect">
              <a:avLst/>
            </a:prstGeom>
            <a:solidFill>
              <a:srgbClr val="FFFFFF"/>
            </a:solidFill>
            <a:ln w="25400" algn="ctr">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chemeClr val="tx2"/>
                  </a:solidFill>
                  <a:cs typeface="Tahoma" panose="020B0604030504040204" pitchFamily="34" charset="0"/>
                </a:rPr>
                <a:t>E1</a:t>
              </a:r>
            </a:p>
          </p:txBody>
        </p:sp>
        <p:sp>
          <p:nvSpPr>
            <p:cNvPr id="24586" name="Rectangle 6"/>
            <p:cNvSpPr>
              <a:spLocks noChangeArrowheads="1"/>
            </p:cNvSpPr>
            <p:nvPr/>
          </p:nvSpPr>
          <p:spPr bwMode="auto">
            <a:xfrm>
              <a:off x="3848100" y="3505200"/>
              <a:ext cx="457200" cy="341313"/>
            </a:xfrm>
            <a:prstGeom prst="rect">
              <a:avLst/>
            </a:prstGeom>
            <a:solidFill>
              <a:srgbClr val="FFFFFF"/>
            </a:solidFill>
            <a:ln w="25400" algn="ctr">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chemeClr val="tx2"/>
                  </a:solidFill>
                  <a:cs typeface="Tahoma" panose="020B0604030504040204" pitchFamily="34" charset="0"/>
                </a:rPr>
                <a:t>E2</a:t>
              </a:r>
            </a:p>
          </p:txBody>
        </p:sp>
        <p:sp>
          <p:nvSpPr>
            <p:cNvPr id="24587" name="Rectangle 7"/>
            <p:cNvSpPr>
              <a:spLocks noChangeArrowheads="1"/>
            </p:cNvSpPr>
            <p:nvPr/>
          </p:nvSpPr>
          <p:spPr bwMode="auto">
            <a:xfrm>
              <a:off x="5105400" y="3505200"/>
              <a:ext cx="457200" cy="341313"/>
            </a:xfrm>
            <a:prstGeom prst="rect">
              <a:avLst/>
            </a:prstGeom>
            <a:solidFill>
              <a:srgbClr val="FFFFFF"/>
            </a:solidFill>
            <a:ln w="25400" algn="ctr">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chemeClr val="tx2"/>
                  </a:solidFill>
                  <a:cs typeface="Tahoma" panose="020B0604030504040204" pitchFamily="34" charset="0"/>
                </a:rPr>
                <a:t>E3</a:t>
              </a:r>
            </a:p>
          </p:txBody>
        </p:sp>
        <p:sp>
          <p:nvSpPr>
            <p:cNvPr id="24588" name="Line 8"/>
            <p:cNvSpPr>
              <a:spLocks noChangeShapeType="1"/>
            </p:cNvSpPr>
            <p:nvPr/>
          </p:nvSpPr>
          <p:spPr bwMode="auto">
            <a:xfrm>
              <a:off x="2819400" y="3276600"/>
              <a:ext cx="2514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2099"/>
            </a:p>
          </p:txBody>
        </p:sp>
        <p:sp>
          <p:nvSpPr>
            <p:cNvPr id="24589" name="Line 9"/>
            <p:cNvSpPr>
              <a:spLocks noChangeShapeType="1"/>
            </p:cNvSpPr>
            <p:nvPr/>
          </p:nvSpPr>
          <p:spPr bwMode="auto">
            <a:xfrm flipV="1">
              <a:off x="4076700" y="3048000"/>
              <a:ext cx="0" cy="45720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en-US" sz="2099"/>
            </a:p>
          </p:txBody>
        </p:sp>
        <p:sp>
          <p:nvSpPr>
            <p:cNvPr id="24590" name="Line 10"/>
            <p:cNvSpPr>
              <a:spLocks noChangeShapeType="1"/>
            </p:cNvSpPr>
            <p:nvPr/>
          </p:nvSpPr>
          <p:spPr bwMode="auto">
            <a:xfrm>
              <a:off x="2819400" y="3276600"/>
              <a:ext cx="0" cy="2286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2099"/>
            </a:p>
          </p:txBody>
        </p:sp>
        <p:sp>
          <p:nvSpPr>
            <p:cNvPr id="24591" name="Line 11"/>
            <p:cNvSpPr>
              <a:spLocks noChangeShapeType="1"/>
            </p:cNvSpPr>
            <p:nvPr/>
          </p:nvSpPr>
          <p:spPr bwMode="auto">
            <a:xfrm>
              <a:off x="5334000" y="3276600"/>
              <a:ext cx="0" cy="2286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2099"/>
            </a:p>
          </p:txBody>
        </p:sp>
        <p:sp>
          <p:nvSpPr>
            <p:cNvPr id="24592" name="Text Box 12"/>
            <p:cNvSpPr txBox="1">
              <a:spLocks noChangeArrowheads="1"/>
            </p:cNvSpPr>
            <p:nvPr/>
          </p:nvSpPr>
          <p:spPr bwMode="auto">
            <a:xfrm>
              <a:off x="5715000" y="2587823"/>
              <a:ext cx="1102944" cy="33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a:solidFill>
                    <a:schemeClr val="tx2"/>
                  </a:solidFill>
                </a:rPr>
                <a:t>Tổng quát</a:t>
              </a:r>
            </a:p>
          </p:txBody>
        </p:sp>
        <p:sp>
          <p:nvSpPr>
            <p:cNvPr id="24593" name="Text Box 13"/>
            <p:cNvSpPr txBox="1">
              <a:spLocks noChangeArrowheads="1"/>
            </p:cNvSpPr>
            <p:nvPr/>
          </p:nvSpPr>
          <p:spPr bwMode="auto">
            <a:xfrm>
              <a:off x="5486400" y="4278723"/>
              <a:ext cx="1255664" cy="33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a:solidFill>
                    <a:schemeClr val="tx2"/>
                  </a:solidFill>
                </a:rPr>
                <a:t>Chuyên biệt</a:t>
              </a:r>
            </a:p>
          </p:txBody>
        </p:sp>
        <p:sp>
          <p:nvSpPr>
            <p:cNvPr id="24594" name="Line 14"/>
            <p:cNvSpPr>
              <a:spLocks noChangeShapeType="1"/>
            </p:cNvSpPr>
            <p:nvPr/>
          </p:nvSpPr>
          <p:spPr bwMode="auto">
            <a:xfrm flipH="1">
              <a:off x="4419600" y="2743200"/>
              <a:ext cx="1371600" cy="152400"/>
            </a:xfrm>
            <a:prstGeom prst="line">
              <a:avLst/>
            </a:prstGeom>
            <a:noFill/>
            <a:ln w="12700">
              <a:solidFill>
                <a:schemeClr val="tx2"/>
              </a:solidFill>
              <a:prstDash val="dash"/>
              <a:round/>
              <a:tailEnd type="arrow" w="med" len="med"/>
            </a:ln>
            <a:extLst>
              <a:ext uri="{909E8E84-426E-40DD-AFC4-6F175D3DCCD1}">
                <a14:hiddenFill xmlns:a14="http://schemas.microsoft.com/office/drawing/2010/main">
                  <a:noFill/>
                </a14:hiddenFill>
              </a:ext>
            </a:extLst>
          </p:spPr>
          <p:txBody>
            <a:bodyPr/>
            <a:lstStyle/>
            <a:p>
              <a:endParaRPr lang="en-US" sz="2099"/>
            </a:p>
          </p:txBody>
        </p:sp>
        <p:sp>
          <p:nvSpPr>
            <p:cNvPr id="24595" name="Line 15"/>
            <p:cNvSpPr>
              <a:spLocks noChangeShapeType="1"/>
            </p:cNvSpPr>
            <p:nvPr/>
          </p:nvSpPr>
          <p:spPr bwMode="auto">
            <a:xfrm flipH="1" flipV="1">
              <a:off x="5410200" y="3962400"/>
              <a:ext cx="228600" cy="381000"/>
            </a:xfrm>
            <a:prstGeom prst="line">
              <a:avLst/>
            </a:prstGeom>
            <a:noFill/>
            <a:ln w="12700">
              <a:solidFill>
                <a:schemeClr val="tx2"/>
              </a:solidFill>
              <a:prstDash val="dash"/>
              <a:round/>
              <a:tailEnd type="arrow" w="med" len="med"/>
            </a:ln>
            <a:extLst>
              <a:ext uri="{909E8E84-426E-40DD-AFC4-6F175D3DCCD1}">
                <a14:hiddenFill xmlns:a14="http://schemas.microsoft.com/office/drawing/2010/main">
                  <a:noFill/>
                </a14:hiddenFill>
              </a:ext>
            </a:extLst>
          </p:spPr>
          <p:txBody>
            <a:bodyPr/>
            <a:lstStyle/>
            <a:p>
              <a:endParaRPr lang="en-US" sz="2099"/>
            </a:p>
          </p:txBody>
        </p:sp>
        <p:sp>
          <p:nvSpPr>
            <p:cNvPr id="24596" name="Line 16"/>
            <p:cNvSpPr>
              <a:spLocks noChangeShapeType="1"/>
            </p:cNvSpPr>
            <p:nvPr/>
          </p:nvSpPr>
          <p:spPr bwMode="auto">
            <a:xfrm flipH="1" flipV="1">
              <a:off x="4267200" y="3962400"/>
              <a:ext cx="1295400" cy="381000"/>
            </a:xfrm>
            <a:prstGeom prst="line">
              <a:avLst/>
            </a:prstGeom>
            <a:noFill/>
            <a:ln w="12700">
              <a:solidFill>
                <a:schemeClr val="tx2"/>
              </a:solidFill>
              <a:prstDash val="dash"/>
              <a:round/>
              <a:tailEnd type="arrow" w="med" len="med"/>
            </a:ln>
            <a:extLst>
              <a:ext uri="{909E8E84-426E-40DD-AFC4-6F175D3DCCD1}">
                <a14:hiddenFill xmlns:a14="http://schemas.microsoft.com/office/drawing/2010/main">
                  <a:noFill/>
                </a14:hiddenFill>
              </a:ext>
            </a:extLst>
          </p:spPr>
          <p:txBody>
            <a:bodyPr/>
            <a:lstStyle/>
            <a:p>
              <a:endParaRPr lang="en-US" sz="2099"/>
            </a:p>
          </p:txBody>
        </p:sp>
        <p:sp>
          <p:nvSpPr>
            <p:cNvPr id="24597" name="Line 17"/>
            <p:cNvSpPr>
              <a:spLocks noChangeShapeType="1"/>
            </p:cNvSpPr>
            <p:nvPr/>
          </p:nvSpPr>
          <p:spPr bwMode="auto">
            <a:xfrm flipH="1" flipV="1">
              <a:off x="3200400" y="3886200"/>
              <a:ext cx="2286000" cy="533400"/>
            </a:xfrm>
            <a:prstGeom prst="line">
              <a:avLst/>
            </a:prstGeom>
            <a:noFill/>
            <a:ln w="12700">
              <a:solidFill>
                <a:schemeClr val="tx2"/>
              </a:solidFill>
              <a:prstDash val="dash"/>
              <a:round/>
              <a:tailEnd type="arrow" w="med" len="med"/>
            </a:ln>
            <a:extLst>
              <a:ext uri="{909E8E84-426E-40DD-AFC4-6F175D3DCCD1}">
                <a14:hiddenFill xmlns:a14="http://schemas.microsoft.com/office/drawing/2010/main">
                  <a:noFill/>
                </a14:hiddenFill>
              </a:ext>
            </a:extLst>
          </p:spPr>
          <p:txBody>
            <a:bodyPr/>
            <a:lstStyle/>
            <a:p>
              <a:endParaRPr lang="en-US" sz="2099"/>
            </a:p>
          </p:txBody>
        </p:sp>
      </p:grpSp>
      <p:grpSp>
        <p:nvGrpSpPr>
          <p:cNvPr id="20" name="Group 55">
            <a:extLst>
              <a:ext uri="{FF2B5EF4-FFF2-40B4-BE49-F238E27FC236}">
                <a16:creationId xmlns:a16="http://schemas.microsoft.com/office/drawing/2014/main" id="{E907CCD1-0C41-4C28-B607-12B8BB0718D5}"/>
              </a:ext>
            </a:extLst>
          </p:cNvPr>
          <p:cNvGrpSpPr/>
          <p:nvPr/>
        </p:nvGrpSpPr>
        <p:grpSpPr bwMode="auto">
          <a:xfrm>
            <a:off x="7814428" y="4452839"/>
            <a:ext cx="4730750" cy="1485900"/>
            <a:chOff x="1495168" y="3886200"/>
            <a:chExt cx="4730578" cy="1485900"/>
          </a:xfrm>
        </p:grpSpPr>
        <p:sp>
          <p:nvSpPr>
            <p:cNvPr id="21" name="Rectangle 40">
              <a:extLst>
                <a:ext uri="{FF2B5EF4-FFF2-40B4-BE49-F238E27FC236}">
                  <a16:creationId xmlns:a16="http://schemas.microsoft.com/office/drawing/2014/main" id="{F3154EBB-50FB-44C6-9E4F-B854800E5CA9}"/>
                </a:ext>
              </a:extLst>
            </p:cNvPr>
            <p:cNvSpPr>
              <a:spLocks noChangeArrowheads="1"/>
            </p:cNvSpPr>
            <p:nvPr/>
          </p:nvSpPr>
          <p:spPr bwMode="auto">
            <a:xfrm>
              <a:off x="3092278" y="3952009"/>
              <a:ext cx="514865" cy="424055"/>
            </a:xfrm>
            <a:prstGeom prst="rect">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a:t>
              </a:r>
            </a:p>
          </p:txBody>
        </p:sp>
        <p:sp>
          <p:nvSpPr>
            <p:cNvPr id="22" name="Rectangle 41">
              <a:extLst>
                <a:ext uri="{FF2B5EF4-FFF2-40B4-BE49-F238E27FC236}">
                  <a16:creationId xmlns:a16="http://schemas.microsoft.com/office/drawing/2014/main" id="{016959AB-ADE8-4D51-8196-51EB64C1E6DA}"/>
                </a:ext>
              </a:extLst>
            </p:cNvPr>
            <p:cNvSpPr>
              <a:spLocks noChangeArrowheads="1"/>
            </p:cNvSpPr>
            <p:nvPr/>
          </p:nvSpPr>
          <p:spPr bwMode="auto">
            <a:xfrm>
              <a:off x="2319981" y="4946073"/>
              <a:ext cx="514865" cy="426027"/>
            </a:xfrm>
            <a:prstGeom prst="rect">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E1</a:t>
              </a:r>
            </a:p>
          </p:txBody>
        </p:sp>
        <p:sp>
          <p:nvSpPr>
            <p:cNvPr id="23" name="Rectangle 42">
              <a:extLst>
                <a:ext uri="{FF2B5EF4-FFF2-40B4-BE49-F238E27FC236}">
                  <a16:creationId xmlns:a16="http://schemas.microsoft.com/office/drawing/2014/main" id="{E76ED6EF-9D0E-4474-8944-F033E0A87684}"/>
                </a:ext>
              </a:extLst>
            </p:cNvPr>
            <p:cNvSpPr>
              <a:spLocks noChangeArrowheads="1"/>
            </p:cNvSpPr>
            <p:nvPr/>
          </p:nvSpPr>
          <p:spPr bwMode="auto">
            <a:xfrm>
              <a:off x="5710881" y="3952009"/>
              <a:ext cx="514865" cy="426027"/>
            </a:xfrm>
            <a:prstGeom prst="rect">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a:t>
              </a:r>
            </a:p>
          </p:txBody>
        </p:sp>
        <p:sp>
          <p:nvSpPr>
            <p:cNvPr id="24" name="Rectangle 43">
              <a:extLst>
                <a:ext uri="{FF2B5EF4-FFF2-40B4-BE49-F238E27FC236}">
                  <a16:creationId xmlns:a16="http://schemas.microsoft.com/office/drawing/2014/main" id="{22F1815F-1295-42A8-85A9-0358A3958A35}"/>
                </a:ext>
              </a:extLst>
            </p:cNvPr>
            <p:cNvSpPr>
              <a:spLocks noChangeArrowheads="1"/>
            </p:cNvSpPr>
            <p:nvPr/>
          </p:nvSpPr>
          <p:spPr bwMode="auto">
            <a:xfrm>
              <a:off x="3735859" y="4946073"/>
              <a:ext cx="514865" cy="424055"/>
            </a:xfrm>
            <a:prstGeom prst="rect">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E2</a:t>
              </a:r>
            </a:p>
          </p:txBody>
        </p:sp>
        <p:sp>
          <p:nvSpPr>
            <p:cNvPr id="25" name="Line 44">
              <a:extLst>
                <a:ext uri="{FF2B5EF4-FFF2-40B4-BE49-F238E27FC236}">
                  <a16:creationId xmlns:a16="http://schemas.microsoft.com/office/drawing/2014/main" id="{BF35C83E-EE90-4E3F-8038-F43465CC3AD9}"/>
                </a:ext>
              </a:extLst>
            </p:cNvPr>
            <p:cNvSpPr>
              <a:spLocks noChangeShapeType="1"/>
            </p:cNvSpPr>
            <p:nvPr/>
          </p:nvSpPr>
          <p:spPr bwMode="auto">
            <a:xfrm>
              <a:off x="2577414" y="4662055"/>
              <a:ext cx="1415878"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6" name="Line 45">
              <a:extLst>
                <a:ext uri="{FF2B5EF4-FFF2-40B4-BE49-F238E27FC236}">
                  <a16:creationId xmlns:a16="http://schemas.microsoft.com/office/drawing/2014/main" id="{5C6C76E4-EFED-4BBC-8F2A-A3F1CF7ECECB}"/>
                </a:ext>
              </a:extLst>
            </p:cNvPr>
            <p:cNvSpPr>
              <a:spLocks noChangeShapeType="1"/>
            </p:cNvSpPr>
            <p:nvPr/>
          </p:nvSpPr>
          <p:spPr bwMode="auto">
            <a:xfrm flipV="1">
              <a:off x="3349711" y="4378036"/>
              <a:ext cx="0" cy="284018"/>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 name="Line 46">
              <a:extLst>
                <a:ext uri="{FF2B5EF4-FFF2-40B4-BE49-F238E27FC236}">
                  <a16:creationId xmlns:a16="http://schemas.microsoft.com/office/drawing/2014/main" id="{33BD9187-7C67-4015-BB93-8A90BFAE6EA7}"/>
                </a:ext>
              </a:extLst>
            </p:cNvPr>
            <p:cNvSpPr>
              <a:spLocks noChangeShapeType="1"/>
            </p:cNvSpPr>
            <p:nvPr/>
          </p:nvSpPr>
          <p:spPr bwMode="auto">
            <a:xfrm>
              <a:off x="2577414" y="4662055"/>
              <a:ext cx="0" cy="28401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8" name="Line 47">
              <a:extLst>
                <a:ext uri="{FF2B5EF4-FFF2-40B4-BE49-F238E27FC236}">
                  <a16:creationId xmlns:a16="http://schemas.microsoft.com/office/drawing/2014/main" id="{52A6121E-75E0-439F-A526-BDD07BB64405}"/>
                </a:ext>
              </a:extLst>
            </p:cNvPr>
            <p:cNvSpPr>
              <a:spLocks noChangeShapeType="1"/>
            </p:cNvSpPr>
            <p:nvPr/>
          </p:nvSpPr>
          <p:spPr bwMode="auto">
            <a:xfrm>
              <a:off x="3993292" y="4662055"/>
              <a:ext cx="0" cy="28401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9" name="AutoShape 48">
              <a:extLst>
                <a:ext uri="{FF2B5EF4-FFF2-40B4-BE49-F238E27FC236}">
                  <a16:creationId xmlns:a16="http://schemas.microsoft.com/office/drawing/2014/main" id="{F4029727-83FD-4AC7-8089-2A3FE6872637}"/>
                </a:ext>
              </a:extLst>
            </p:cNvPr>
            <p:cNvSpPr>
              <a:spLocks noChangeArrowheads="1"/>
            </p:cNvSpPr>
            <p:nvPr/>
          </p:nvSpPr>
          <p:spPr bwMode="auto">
            <a:xfrm>
              <a:off x="4508157" y="3886200"/>
              <a:ext cx="559143" cy="5334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R</a:t>
              </a:r>
            </a:p>
          </p:txBody>
        </p:sp>
        <p:sp>
          <p:nvSpPr>
            <p:cNvPr id="30" name="Line 49">
              <a:extLst>
                <a:ext uri="{FF2B5EF4-FFF2-40B4-BE49-F238E27FC236}">
                  <a16:creationId xmlns:a16="http://schemas.microsoft.com/office/drawing/2014/main" id="{852446E2-D956-4714-8F50-EDDF0A6B81BA}"/>
                </a:ext>
              </a:extLst>
            </p:cNvPr>
            <p:cNvSpPr>
              <a:spLocks noChangeShapeType="1"/>
            </p:cNvSpPr>
            <p:nvPr/>
          </p:nvSpPr>
          <p:spPr bwMode="auto">
            <a:xfrm>
              <a:off x="3607143" y="4165023"/>
              <a:ext cx="901014"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1" name="Line 50">
              <a:extLst>
                <a:ext uri="{FF2B5EF4-FFF2-40B4-BE49-F238E27FC236}">
                  <a16:creationId xmlns:a16="http://schemas.microsoft.com/office/drawing/2014/main" id="{E9EB894F-F4FD-452F-ABD3-56996FFF6B57}"/>
                </a:ext>
              </a:extLst>
            </p:cNvPr>
            <p:cNvSpPr>
              <a:spLocks noChangeShapeType="1"/>
            </p:cNvSpPr>
            <p:nvPr/>
          </p:nvSpPr>
          <p:spPr bwMode="auto">
            <a:xfrm>
              <a:off x="5067300" y="4165023"/>
              <a:ext cx="643581"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2" name="Text Box 60">
              <a:extLst>
                <a:ext uri="{FF2B5EF4-FFF2-40B4-BE49-F238E27FC236}">
                  <a16:creationId xmlns:a16="http://schemas.microsoft.com/office/drawing/2014/main" id="{EDA95DAC-DBBC-4967-8FCE-3E133B30341E}"/>
                </a:ext>
              </a:extLst>
            </p:cNvPr>
            <p:cNvSpPr txBox="1">
              <a:spLocks noChangeArrowheads="1"/>
            </p:cNvSpPr>
            <p:nvPr/>
          </p:nvSpPr>
          <p:spPr bwMode="auto">
            <a:xfrm>
              <a:off x="2257168" y="40593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A</a:t>
              </a:r>
            </a:p>
          </p:txBody>
        </p:sp>
        <p:sp>
          <p:nvSpPr>
            <p:cNvPr id="33" name="Text Box 61">
              <a:extLst>
                <a:ext uri="{FF2B5EF4-FFF2-40B4-BE49-F238E27FC236}">
                  <a16:creationId xmlns:a16="http://schemas.microsoft.com/office/drawing/2014/main" id="{CA320DA7-DE3F-4892-9D1C-969BD2A99849}"/>
                </a:ext>
              </a:extLst>
            </p:cNvPr>
            <p:cNvSpPr txBox="1">
              <a:spLocks noChangeArrowheads="1"/>
            </p:cNvSpPr>
            <p:nvPr/>
          </p:nvSpPr>
          <p:spPr bwMode="auto">
            <a:xfrm>
              <a:off x="1495168"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B</a:t>
              </a:r>
            </a:p>
          </p:txBody>
        </p:sp>
        <p:sp>
          <p:nvSpPr>
            <p:cNvPr id="34" name="Text Box 62">
              <a:extLst>
                <a:ext uri="{FF2B5EF4-FFF2-40B4-BE49-F238E27FC236}">
                  <a16:creationId xmlns:a16="http://schemas.microsoft.com/office/drawing/2014/main" id="{6E6EC2DC-54B1-46C0-A7CD-89BF5CE803B4}"/>
                </a:ext>
              </a:extLst>
            </p:cNvPr>
            <p:cNvSpPr txBox="1">
              <a:spLocks noChangeArrowheads="1"/>
            </p:cNvSpPr>
            <p:nvPr/>
          </p:nvSpPr>
          <p:spPr bwMode="auto">
            <a:xfrm>
              <a:off x="4876800"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C</a:t>
              </a:r>
            </a:p>
          </p:txBody>
        </p:sp>
        <p:grpSp>
          <p:nvGrpSpPr>
            <p:cNvPr id="35" name="Group 54">
              <a:extLst>
                <a:ext uri="{FF2B5EF4-FFF2-40B4-BE49-F238E27FC236}">
                  <a16:creationId xmlns:a16="http://schemas.microsoft.com/office/drawing/2014/main" id="{A5851565-73AB-4BC1-A548-775ABB656484}"/>
                </a:ext>
              </a:extLst>
            </p:cNvPr>
            <p:cNvGrpSpPr/>
            <p:nvPr/>
          </p:nvGrpSpPr>
          <p:grpSpPr bwMode="auto">
            <a:xfrm>
              <a:off x="1752600" y="5105400"/>
              <a:ext cx="591214" cy="121737"/>
              <a:chOff x="5946047" y="4724400"/>
              <a:chExt cx="591214" cy="121737"/>
            </a:xfrm>
          </p:grpSpPr>
          <p:sp>
            <p:nvSpPr>
              <p:cNvPr id="42" name="Line 109">
                <a:extLst>
                  <a:ext uri="{FF2B5EF4-FFF2-40B4-BE49-F238E27FC236}">
                    <a16:creationId xmlns:a16="http://schemas.microsoft.com/office/drawing/2014/main" id="{95570CE8-8BA4-4659-98D7-ADBBF0CC5A32}"/>
                  </a:ext>
                </a:extLst>
              </p:cNvPr>
              <p:cNvSpPr>
                <a:spLocks noChangeShapeType="1"/>
              </p:cNvSpPr>
              <p:nvPr/>
            </p:nvSpPr>
            <p:spPr bwMode="auto">
              <a:xfrm rot="16834042">
                <a:off x="6263268" y="4552959"/>
                <a:ext cx="85725" cy="463534"/>
              </a:xfrm>
              <a:prstGeom prst="line">
                <a:avLst/>
              </a:prstGeom>
              <a:noFill/>
              <a:ln w="25400">
                <a:solidFill>
                  <a:schemeClr val="tx2"/>
                </a:solidFill>
                <a:round/>
              </a:ln>
              <a:effectLst/>
            </p:spPr>
            <p:txBody>
              <a:bodyPr/>
              <a:lstStyle/>
              <a:p>
                <a:pPr algn="ctr">
                  <a:defRPr/>
                </a:pPr>
                <a:endParaRPr lang="en-US" sz="1600" b="1">
                  <a:solidFill>
                    <a:schemeClr val="accent6">
                      <a:lumMod val="75000"/>
                    </a:schemeClr>
                  </a:solidFill>
                  <a:cs typeface="Arial" panose="020B0604020202020204" pitchFamily="34" charset="0"/>
                </a:endParaRPr>
              </a:p>
            </p:txBody>
          </p:sp>
          <p:sp>
            <p:nvSpPr>
              <p:cNvPr id="43" name="Oval 110">
                <a:extLst>
                  <a:ext uri="{FF2B5EF4-FFF2-40B4-BE49-F238E27FC236}">
                    <a16:creationId xmlns:a16="http://schemas.microsoft.com/office/drawing/2014/main" id="{F5753306-FCB3-414D-816D-D912E9332EB5}"/>
                  </a:ext>
                </a:extLst>
              </p:cNvPr>
              <p:cNvSpPr>
                <a:spLocks noChangeArrowheads="1"/>
              </p:cNvSpPr>
              <p:nvPr/>
            </p:nvSpPr>
            <p:spPr bwMode="auto">
              <a:xfrm rot="-4765958">
                <a:off x="5943759" y="4726688"/>
                <a:ext cx="121737" cy="117162"/>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nvGrpSpPr>
            <p:cNvPr id="36" name="Group 50">
              <a:extLst>
                <a:ext uri="{FF2B5EF4-FFF2-40B4-BE49-F238E27FC236}">
                  <a16:creationId xmlns:a16="http://schemas.microsoft.com/office/drawing/2014/main" id="{272E3ADD-5E83-421F-BFA2-9EA58BB9F127}"/>
                </a:ext>
              </a:extLst>
            </p:cNvPr>
            <p:cNvGrpSpPr/>
            <p:nvPr/>
          </p:nvGrpSpPr>
          <p:grpSpPr bwMode="auto">
            <a:xfrm>
              <a:off x="4267200" y="5105400"/>
              <a:ext cx="572821" cy="121737"/>
              <a:chOff x="5642788" y="4876800"/>
              <a:chExt cx="572821" cy="121737"/>
            </a:xfrm>
          </p:grpSpPr>
          <p:sp>
            <p:nvSpPr>
              <p:cNvPr id="40" name="Line 109">
                <a:extLst>
                  <a:ext uri="{FF2B5EF4-FFF2-40B4-BE49-F238E27FC236}">
                    <a16:creationId xmlns:a16="http://schemas.microsoft.com/office/drawing/2014/main" id="{775620B0-4D6A-48DF-BDA7-230846096F5B}"/>
                  </a:ext>
                </a:extLst>
              </p:cNvPr>
              <p:cNvSpPr>
                <a:spLocks noChangeShapeType="1"/>
              </p:cNvSpPr>
              <p:nvPr/>
            </p:nvSpPr>
            <p:spPr bwMode="auto">
              <a:xfrm rot="16834042">
                <a:off x="5830541" y="4722027"/>
                <a:ext cx="85725" cy="461946"/>
              </a:xfrm>
              <a:prstGeom prst="line">
                <a:avLst/>
              </a:prstGeom>
              <a:noFill/>
              <a:ln w="25400">
                <a:solidFill>
                  <a:schemeClr val="tx2"/>
                </a:solidFill>
                <a:round/>
              </a:ln>
              <a:effectLst/>
            </p:spPr>
            <p:txBody>
              <a:bodyPr/>
              <a:lstStyle/>
              <a:p>
                <a:pPr algn="ctr">
                  <a:defRPr/>
                </a:pPr>
                <a:endParaRPr lang="en-US" sz="1600" b="1">
                  <a:solidFill>
                    <a:schemeClr val="accent6">
                      <a:lumMod val="75000"/>
                    </a:schemeClr>
                  </a:solidFill>
                  <a:cs typeface="Arial" panose="020B0604020202020204" pitchFamily="34" charset="0"/>
                </a:endParaRPr>
              </a:p>
            </p:txBody>
          </p:sp>
          <p:sp>
            <p:nvSpPr>
              <p:cNvPr id="41" name="Oval 110">
                <a:extLst>
                  <a:ext uri="{FF2B5EF4-FFF2-40B4-BE49-F238E27FC236}">
                    <a16:creationId xmlns:a16="http://schemas.microsoft.com/office/drawing/2014/main" id="{53540737-BDD9-49F5-AFA6-262779F104BE}"/>
                  </a:ext>
                </a:extLst>
              </p:cNvPr>
              <p:cNvSpPr>
                <a:spLocks noChangeArrowheads="1"/>
              </p:cNvSpPr>
              <p:nvPr/>
            </p:nvSpPr>
            <p:spPr bwMode="auto">
              <a:xfrm rot="-4765958">
                <a:off x="6096159" y="4879088"/>
                <a:ext cx="121737" cy="117162"/>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nvGrpSpPr>
            <p:cNvPr id="37" name="Group 53">
              <a:extLst>
                <a:ext uri="{FF2B5EF4-FFF2-40B4-BE49-F238E27FC236}">
                  <a16:creationId xmlns:a16="http://schemas.microsoft.com/office/drawing/2014/main" id="{CFFFCD88-72F7-4632-B256-32E3095C3EC2}"/>
                </a:ext>
              </a:extLst>
            </p:cNvPr>
            <p:cNvGrpSpPr/>
            <p:nvPr/>
          </p:nvGrpSpPr>
          <p:grpSpPr bwMode="auto">
            <a:xfrm>
              <a:off x="2514600" y="4114800"/>
              <a:ext cx="591214" cy="121737"/>
              <a:chOff x="6098447" y="4876800"/>
              <a:chExt cx="591214" cy="121737"/>
            </a:xfrm>
          </p:grpSpPr>
          <p:sp>
            <p:nvSpPr>
              <p:cNvPr id="38" name="Line 109">
                <a:extLst>
                  <a:ext uri="{FF2B5EF4-FFF2-40B4-BE49-F238E27FC236}">
                    <a16:creationId xmlns:a16="http://schemas.microsoft.com/office/drawing/2014/main" id="{6AC58A21-90F8-4E68-9A74-EB490A8611DB}"/>
                  </a:ext>
                </a:extLst>
              </p:cNvPr>
              <p:cNvSpPr>
                <a:spLocks noChangeShapeType="1"/>
              </p:cNvSpPr>
              <p:nvPr/>
            </p:nvSpPr>
            <p:spPr bwMode="auto">
              <a:xfrm rot="16834042">
                <a:off x="6415640" y="4705359"/>
                <a:ext cx="85725" cy="463534"/>
              </a:xfrm>
              <a:prstGeom prst="line">
                <a:avLst/>
              </a:prstGeom>
              <a:noFill/>
              <a:ln w="25400">
                <a:solidFill>
                  <a:schemeClr val="tx2"/>
                </a:solidFill>
                <a:round/>
              </a:ln>
              <a:effectLst/>
            </p:spPr>
            <p:txBody>
              <a:bodyPr/>
              <a:lstStyle/>
              <a:p>
                <a:pPr algn="ctr">
                  <a:defRPr/>
                </a:pPr>
                <a:endParaRPr lang="en-US" sz="1600" b="1">
                  <a:solidFill>
                    <a:schemeClr val="accent6">
                      <a:lumMod val="75000"/>
                    </a:schemeClr>
                  </a:solidFill>
                  <a:cs typeface="Arial" panose="020B0604020202020204" pitchFamily="34" charset="0"/>
                </a:endParaRPr>
              </a:p>
            </p:txBody>
          </p:sp>
          <p:sp>
            <p:nvSpPr>
              <p:cNvPr id="39" name="Oval 110">
                <a:extLst>
                  <a:ext uri="{FF2B5EF4-FFF2-40B4-BE49-F238E27FC236}">
                    <a16:creationId xmlns:a16="http://schemas.microsoft.com/office/drawing/2014/main" id="{7986B16C-F032-44B6-B674-1B40C1298191}"/>
                  </a:ext>
                </a:extLst>
              </p:cNvPr>
              <p:cNvSpPr>
                <a:spLocks noChangeArrowheads="1"/>
              </p:cNvSpPr>
              <p:nvPr/>
            </p:nvSpPr>
            <p:spPr bwMode="auto">
              <a:xfrm rot="-4765958">
                <a:off x="6096159" y="4879088"/>
                <a:ext cx="121737" cy="117162"/>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CB6F4ECB-92B0-47A0-BFEC-4DBE46B39589}"/>
              </a:ext>
            </a:extLst>
          </p:cNvPr>
          <p:cNvSpPr/>
          <p:nvPr/>
        </p:nvSpPr>
        <p:spPr>
          <a:xfrm>
            <a:off x="561109" y="3599656"/>
            <a:ext cx="9762540" cy="2988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A183F-3F95-4F5D-963D-6D7E64EC5FD3}"/>
              </a:ext>
            </a:extLst>
          </p:cNvPr>
          <p:cNvSpPr>
            <a:spLocks noGrp="1"/>
          </p:cNvSpPr>
          <p:nvPr>
            <p:ph type="title"/>
          </p:nvPr>
        </p:nvSpPr>
        <p:spPr/>
        <p:txBody>
          <a:bodyPr/>
          <a:lstStyle/>
          <a:p>
            <a:r>
              <a:rPr lang="en-US"/>
              <a:t>2.2.1.Cấu trúc phân cấp</a:t>
            </a:r>
          </a:p>
        </p:txBody>
      </p:sp>
      <p:sp>
        <p:nvSpPr>
          <p:cNvPr id="3" name="Content Placeholder 2">
            <a:extLst>
              <a:ext uri="{FF2B5EF4-FFF2-40B4-BE49-F238E27FC236}">
                <a16:creationId xmlns:a16="http://schemas.microsoft.com/office/drawing/2014/main" id="{817D9E3F-CB60-42E0-AF16-F591554611B6}"/>
              </a:ext>
            </a:extLst>
          </p:cNvPr>
          <p:cNvSpPr>
            <a:spLocks noGrp="1"/>
          </p:cNvSpPr>
          <p:nvPr>
            <p:ph idx="1"/>
          </p:nvPr>
        </p:nvSpPr>
        <p:spPr>
          <a:xfrm>
            <a:off x="879891" y="1500473"/>
            <a:ext cx="11038642" cy="827090"/>
          </a:xfrm>
        </p:spPr>
        <p:txBody>
          <a:bodyPr/>
          <a:lstStyle/>
          <a:p>
            <a:r>
              <a:rPr lang="en-US"/>
              <a:t>Ví dụ:</a:t>
            </a:r>
          </a:p>
        </p:txBody>
      </p:sp>
      <p:sp>
        <p:nvSpPr>
          <p:cNvPr id="4" name="Slide Number Placeholder 3">
            <a:extLst>
              <a:ext uri="{FF2B5EF4-FFF2-40B4-BE49-F238E27FC236}">
                <a16:creationId xmlns:a16="http://schemas.microsoft.com/office/drawing/2014/main" id="{0BA5F4D8-4792-4158-AF42-20F565A76601}"/>
              </a:ext>
            </a:extLst>
          </p:cNvPr>
          <p:cNvSpPr>
            <a:spLocks noGrp="1"/>
          </p:cNvSpPr>
          <p:nvPr>
            <p:ph type="sldNum" sz="quarter" idx="12"/>
          </p:nvPr>
        </p:nvSpPr>
        <p:spPr/>
        <p:txBody>
          <a:bodyPr/>
          <a:lstStyle/>
          <a:p>
            <a:fld id="{493E9284-CF28-481B-903D-5227E055DEF3}" type="slidenum">
              <a:rPr lang="en-US" smtClean="0"/>
              <a:t>35</a:t>
            </a:fld>
            <a:endParaRPr lang="en-US"/>
          </a:p>
        </p:txBody>
      </p:sp>
      <p:grpSp>
        <p:nvGrpSpPr>
          <p:cNvPr id="5" name="Group 77">
            <a:extLst>
              <a:ext uri="{FF2B5EF4-FFF2-40B4-BE49-F238E27FC236}">
                <a16:creationId xmlns:a16="http://schemas.microsoft.com/office/drawing/2014/main" id="{35CC859F-F046-43B4-A2B3-16D708BEE3F5}"/>
              </a:ext>
            </a:extLst>
          </p:cNvPr>
          <p:cNvGrpSpPr/>
          <p:nvPr/>
        </p:nvGrpSpPr>
        <p:grpSpPr bwMode="auto">
          <a:xfrm>
            <a:off x="1006692" y="3905114"/>
            <a:ext cx="8959887" cy="2532062"/>
            <a:chOff x="530226" y="2133600"/>
            <a:chExt cx="8080374" cy="2532063"/>
          </a:xfrm>
          <a:solidFill>
            <a:schemeClr val="bg1"/>
          </a:solidFill>
        </p:grpSpPr>
        <p:sp>
          <p:nvSpPr>
            <p:cNvPr id="6" name="Text Box 29">
              <a:extLst>
                <a:ext uri="{FF2B5EF4-FFF2-40B4-BE49-F238E27FC236}">
                  <a16:creationId xmlns:a16="http://schemas.microsoft.com/office/drawing/2014/main" id="{DA545937-6B08-4172-B5E6-99CA01969138}"/>
                </a:ext>
              </a:extLst>
            </p:cNvPr>
            <p:cNvSpPr txBox="1">
              <a:spLocks noChangeArrowheads="1"/>
            </p:cNvSpPr>
            <p:nvPr/>
          </p:nvSpPr>
          <p:spPr bwMode="auto">
            <a:xfrm>
              <a:off x="1589088" y="2133600"/>
              <a:ext cx="3709988" cy="339725"/>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CON NGƯỜI</a:t>
              </a:r>
            </a:p>
          </p:txBody>
        </p:sp>
        <p:sp>
          <p:nvSpPr>
            <p:cNvPr id="7" name="Text Box 30">
              <a:extLst>
                <a:ext uri="{FF2B5EF4-FFF2-40B4-BE49-F238E27FC236}">
                  <a16:creationId xmlns:a16="http://schemas.microsoft.com/office/drawing/2014/main" id="{703E3425-C3E3-4E01-A54D-B5E2EB8E2DDA}"/>
                </a:ext>
              </a:extLst>
            </p:cNvPr>
            <p:cNvSpPr txBox="1">
              <a:spLocks noChangeArrowheads="1"/>
            </p:cNvSpPr>
            <p:nvPr/>
          </p:nvSpPr>
          <p:spPr bwMode="auto">
            <a:xfrm>
              <a:off x="530226" y="3006725"/>
              <a:ext cx="1192213" cy="339725"/>
            </a:xfrm>
            <a:prstGeom prst="rect">
              <a:avLst/>
            </a:prstGeom>
            <a:grp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ĐÀN ÔNG</a:t>
              </a:r>
            </a:p>
          </p:txBody>
        </p:sp>
        <p:sp>
          <p:nvSpPr>
            <p:cNvPr id="8" name="Text Box 31">
              <a:extLst>
                <a:ext uri="{FF2B5EF4-FFF2-40B4-BE49-F238E27FC236}">
                  <a16:creationId xmlns:a16="http://schemas.microsoft.com/office/drawing/2014/main" id="{1E384007-4CE8-4C10-94B1-3F207B8E5356}"/>
                </a:ext>
              </a:extLst>
            </p:cNvPr>
            <p:cNvSpPr txBox="1">
              <a:spLocks noChangeArrowheads="1"/>
            </p:cNvSpPr>
            <p:nvPr/>
          </p:nvSpPr>
          <p:spPr bwMode="auto">
            <a:xfrm>
              <a:off x="1854201" y="3006725"/>
              <a:ext cx="1060450" cy="339725"/>
            </a:xfrm>
            <a:prstGeom prst="rect">
              <a:avLst/>
            </a:prstGeom>
            <a:grp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PHỤ NỮ</a:t>
              </a:r>
            </a:p>
          </p:txBody>
        </p:sp>
        <p:sp>
          <p:nvSpPr>
            <p:cNvPr id="9" name="Text Box 32">
              <a:extLst>
                <a:ext uri="{FF2B5EF4-FFF2-40B4-BE49-F238E27FC236}">
                  <a16:creationId xmlns:a16="http://schemas.microsoft.com/office/drawing/2014/main" id="{C990E90D-5C9E-4C03-82D6-E621A5594886}"/>
                </a:ext>
              </a:extLst>
            </p:cNvPr>
            <p:cNvSpPr txBox="1">
              <a:spLocks noChangeArrowheads="1"/>
            </p:cNvSpPr>
            <p:nvPr/>
          </p:nvSpPr>
          <p:spPr bwMode="auto">
            <a:xfrm>
              <a:off x="3046413" y="3006725"/>
              <a:ext cx="1192213" cy="339725"/>
            </a:xfrm>
            <a:prstGeom prst="rect">
              <a:avLst/>
            </a:prstGeom>
            <a:grp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a:t>
              </a:r>
            </a:p>
          </p:txBody>
        </p:sp>
        <p:sp>
          <p:nvSpPr>
            <p:cNvPr id="10" name="Text Box 33">
              <a:extLst>
                <a:ext uri="{FF2B5EF4-FFF2-40B4-BE49-F238E27FC236}">
                  <a16:creationId xmlns:a16="http://schemas.microsoft.com/office/drawing/2014/main" id="{577D7024-C7AB-4CCF-80DE-9DCBC5665872}"/>
                </a:ext>
              </a:extLst>
            </p:cNvPr>
            <p:cNvSpPr txBox="1">
              <a:spLocks noChangeArrowheads="1"/>
            </p:cNvSpPr>
            <p:nvPr/>
          </p:nvSpPr>
          <p:spPr bwMode="auto">
            <a:xfrm>
              <a:off x="4371976" y="3006725"/>
              <a:ext cx="1058863" cy="339725"/>
            </a:xfrm>
            <a:prstGeom prst="rect">
              <a:avLst/>
            </a:prstGeom>
            <a:grp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KÝ</a:t>
              </a:r>
            </a:p>
          </p:txBody>
        </p:sp>
        <p:sp>
          <p:nvSpPr>
            <p:cNvPr id="11" name="Text Box 34">
              <a:extLst>
                <a:ext uri="{FF2B5EF4-FFF2-40B4-BE49-F238E27FC236}">
                  <a16:creationId xmlns:a16="http://schemas.microsoft.com/office/drawing/2014/main" id="{E30CB054-90F2-4B71-95FB-63ADC40FFCE4}"/>
                </a:ext>
              </a:extLst>
            </p:cNvPr>
            <p:cNvSpPr txBox="1">
              <a:spLocks noChangeArrowheads="1"/>
            </p:cNvSpPr>
            <p:nvPr/>
          </p:nvSpPr>
          <p:spPr bwMode="auto">
            <a:xfrm>
              <a:off x="957262" y="4098925"/>
              <a:ext cx="1252538" cy="517525"/>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 </a:t>
              </a:r>
            </a:p>
            <a:p>
              <a:pPr algn="ctr" eaLnBrk="1" hangingPunct="1"/>
              <a:r>
                <a:rPr lang="en-US" sz="1600" b="1">
                  <a:solidFill>
                    <a:schemeClr val="tx2"/>
                  </a:solidFill>
                  <a:cs typeface="Tahoma" panose="020B0604030504040204" pitchFamily="34" charset="0"/>
                </a:rPr>
                <a:t>KỸ THUẬT</a:t>
              </a:r>
            </a:p>
          </p:txBody>
        </p:sp>
        <p:sp>
          <p:nvSpPr>
            <p:cNvPr id="12" name="Text Box 35">
              <a:extLst>
                <a:ext uri="{FF2B5EF4-FFF2-40B4-BE49-F238E27FC236}">
                  <a16:creationId xmlns:a16="http://schemas.microsoft.com/office/drawing/2014/main" id="{34BDB1B0-084D-48CC-BFAD-5CF7417CED21}"/>
                </a:ext>
              </a:extLst>
            </p:cNvPr>
            <p:cNvSpPr txBox="1">
              <a:spLocks noChangeArrowheads="1"/>
            </p:cNvSpPr>
            <p:nvPr/>
          </p:nvSpPr>
          <p:spPr bwMode="auto">
            <a:xfrm>
              <a:off x="5564188" y="3006725"/>
              <a:ext cx="1457325" cy="339725"/>
            </a:xfrm>
            <a:prstGeom prst="rect">
              <a:avLst/>
            </a:prstGeom>
            <a:grp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13" name="Line 36">
              <a:extLst>
                <a:ext uri="{FF2B5EF4-FFF2-40B4-BE49-F238E27FC236}">
                  <a16:creationId xmlns:a16="http://schemas.microsoft.com/office/drawing/2014/main" id="{D982B1F8-71F7-47B5-A783-96B233F70D05}"/>
                </a:ext>
              </a:extLst>
            </p:cNvPr>
            <p:cNvSpPr>
              <a:spLocks noChangeShapeType="1"/>
            </p:cNvSpPr>
            <p:nvPr/>
          </p:nvSpPr>
          <p:spPr bwMode="auto">
            <a:xfrm>
              <a:off x="1323976" y="2787650"/>
              <a:ext cx="1192213" cy="0"/>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4" name="Line 37">
              <a:extLst>
                <a:ext uri="{FF2B5EF4-FFF2-40B4-BE49-F238E27FC236}">
                  <a16:creationId xmlns:a16="http://schemas.microsoft.com/office/drawing/2014/main" id="{4501603D-2486-4566-982C-F4D8A3C47BB2}"/>
                </a:ext>
              </a:extLst>
            </p:cNvPr>
            <p:cNvSpPr>
              <a:spLocks noChangeShapeType="1"/>
            </p:cNvSpPr>
            <p:nvPr/>
          </p:nvSpPr>
          <p:spPr bwMode="auto">
            <a:xfrm>
              <a:off x="3708401" y="2787650"/>
              <a:ext cx="2517775" cy="0"/>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5" name="Line 38">
              <a:extLst>
                <a:ext uri="{FF2B5EF4-FFF2-40B4-BE49-F238E27FC236}">
                  <a16:creationId xmlns:a16="http://schemas.microsoft.com/office/drawing/2014/main" id="{90FB5054-8C2C-4A4C-9A49-0A53306D79B8}"/>
                </a:ext>
              </a:extLst>
            </p:cNvPr>
            <p:cNvSpPr>
              <a:spLocks noChangeShapeType="1"/>
            </p:cNvSpPr>
            <p:nvPr/>
          </p:nvSpPr>
          <p:spPr bwMode="auto">
            <a:xfrm>
              <a:off x="1323976" y="2787650"/>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6" name="Line 39">
              <a:extLst>
                <a:ext uri="{FF2B5EF4-FFF2-40B4-BE49-F238E27FC236}">
                  <a16:creationId xmlns:a16="http://schemas.microsoft.com/office/drawing/2014/main" id="{6E333602-A9A9-4E60-996E-6F1CAA8D04A4}"/>
                </a:ext>
              </a:extLst>
            </p:cNvPr>
            <p:cNvSpPr>
              <a:spLocks noChangeShapeType="1"/>
            </p:cNvSpPr>
            <p:nvPr/>
          </p:nvSpPr>
          <p:spPr bwMode="auto">
            <a:xfrm>
              <a:off x="2516188" y="2787650"/>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7" name="Line 40">
              <a:extLst>
                <a:ext uri="{FF2B5EF4-FFF2-40B4-BE49-F238E27FC236}">
                  <a16:creationId xmlns:a16="http://schemas.microsoft.com/office/drawing/2014/main" id="{31FFEC97-FAE2-4065-B127-0FAD14529A9D}"/>
                </a:ext>
              </a:extLst>
            </p:cNvPr>
            <p:cNvSpPr>
              <a:spLocks noChangeShapeType="1"/>
            </p:cNvSpPr>
            <p:nvPr/>
          </p:nvSpPr>
          <p:spPr bwMode="auto">
            <a:xfrm>
              <a:off x="3708401" y="2787650"/>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8" name="Line 41">
              <a:extLst>
                <a:ext uri="{FF2B5EF4-FFF2-40B4-BE49-F238E27FC236}">
                  <a16:creationId xmlns:a16="http://schemas.microsoft.com/office/drawing/2014/main" id="{295D38E9-2117-4D60-81C4-A40E78FF8506}"/>
                </a:ext>
              </a:extLst>
            </p:cNvPr>
            <p:cNvSpPr>
              <a:spLocks noChangeShapeType="1"/>
            </p:cNvSpPr>
            <p:nvPr/>
          </p:nvSpPr>
          <p:spPr bwMode="auto">
            <a:xfrm>
              <a:off x="6226176" y="2787650"/>
              <a:ext cx="0" cy="227013"/>
            </a:xfrm>
            <a:prstGeom prst="line">
              <a:avLst/>
            </a:prstGeom>
            <a:grpFill/>
            <a:ln w="19050">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19" name="Line 42">
              <a:extLst>
                <a:ext uri="{FF2B5EF4-FFF2-40B4-BE49-F238E27FC236}">
                  <a16:creationId xmlns:a16="http://schemas.microsoft.com/office/drawing/2014/main" id="{83F867AE-70E7-4F96-873F-F1C0633D8250}"/>
                </a:ext>
              </a:extLst>
            </p:cNvPr>
            <p:cNvSpPr>
              <a:spLocks noChangeShapeType="1"/>
            </p:cNvSpPr>
            <p:nvPr/>
          </p:nvSpPr>
          <p:spPr bwMode="auto">
            <a:xfrm>
              <a:off x="4902201" y="2787650"/>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20" name="Line 43">
              <a:extLst>
                <a:ext uri="{FF2B5EF4-FFF2-40B4-BE49-F238E27FC236}">
                  <a16:creationId xmlns:a16="http://schemas.microsoft.com/office/drawing/2014/main" id="{43A76365-4EB4-4DA6-B988-A1FBC969C19D}"/>
                </a:ext>
              </a:extLst>
            </p:cNvPr>
            <p:cNvSpPr>
              <a:spLocks noChangeShapeType="1"/>
            </p:cNvSpPr>
            <p:nvPr/>
          </p:nvSpPr>
          <p:spPr bwMode="auto">
            <a:xfrm flipV="1">
              <a:off x="1987551" y="2455863"/>
              <a:ext cx="0" cy="341313"/>
            </a:xfrm>
            <a:prstGeom prst="line">
              <a:avLst/>
            </a:prstGeom>
            <a:grp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1" name="Line 44">
              <a:extLst>
                <a:ext uri="{FF2B5EF4-FFF2-40B4-BE49-F238E27FC236}">
                  <a16:creationId xmlns:a16="http://schemas.microsoft.com/office/drawing/2014/main" id="{25D7243D-2669-4FEB-844A-A4A426D1C4E8}"/>
                </a:ext>
              </a:extLst>
            </p:cNvPr>
            <p:cNvSpPr>
              <a:spLocks noChangeShapeType="1"/>
            </p:cNvSpPr>
            <p:nvPr/>
          </p:nvSpPr>
          <p:spPr bwMode="auto">
            <a:xfrm flipV="1">
              <a:off x="4902201" y="2455863"/>
              <a:ext cx="0" cy="341313"/>
            </a:xfrm>
            <a:prstGeom prst="line">
              <a:avLst/>
            </a:prstGeom>
            <a:grp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2" name="Text Box 45">
              <a:extLst>
                <a:ext uri="{FF2B5EF4-FFF2-40B4-BE49-F238E27FC236}">
                  <a16:creationId xmlns:a16="http://schemas.microsoft.com/office/drawing/2014/main" id="{C67E5478-2957-403B-B18E-40401067A3A1}"/>
                </a:ext>
              </a:extLst>
            </p:cNvPr>
            <p:cNvSpPr txBox="1">
              <a:spLocks noChangeArrowheads="1"/>
            </p:cNvSpPr>
            <p:nvPr/>
          </p:nvSpPr>
          <p:spPr bwMode="auto">
            <a:xfrm>
              <a:off x="2424113" y="4098925"/>
              <a:ext cx="1462087" cy="517525"/>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 </a:t>
              </a:r>
            </a:p>
            <a:p>
              <a:pPr algn="ctr" eaLnBrk="1" hangingPunct="1"/>
              <a:r>
                <a:rPr lang="en-US" sz="1600" b="1">
                  <a:solidFill>
                    <a:schemeClr val="tx2"/>
                  </a:solidFill>
                  <a:cs typeface="Tahoma" panose="020B0604030504040204" pitchFamily="34" charset="0"/>
                </a:rPr>
                <a:t>HÀNH CHÍNH</a:t>
              </a:r>
            </a:p>
          </p:txBody>
        </p:sp>
        <p:sp>
          <p:nvSpPr>
            <p:cNvPr id="23" name="Line 46">
              <a:extLst>
                <a:ext uri="{FF2B5EF4-FFF2-40B4-BE49-F238E27FC236}">
                  <a16:creationId xmlns:a16="http://schemas.microsoft.com/office/drawing/2014/main" id="{D30742DD-A810-4159-8168-F062EBE68213}"/>
                </a:ext>
              </a:extLst>
            </p:cNvPr>
            <p:cNvSpPr>
              <a:spLocks noChangeShapeType="1"/>
            </p:cNvSpPr>
            <p:nvPr/>
          </p:nvSpPr>
          <p:spPr bwMode="auto">
            <a:xfrm>
              <a:off x="1323976" y="3881438"/>
              <a:ext cx="2252663" cy="0"/>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24" name="Line 47">
              <a:extLst>
                <a:ext uri="{FF2B5EF4-FFF2-40B4-BE49-F238E27FC236}">
                  <a16:creationId xmlns:a16="http://schemas.microsoft.com/office/drawing/2014/main" id="{6E0081A8-2500-4600-AC54-5F55540F8E85}"/>
                </a:ext>
              </a:extLst>
            </p:cNvPr>
            <p:cNvSpPr>
              <a:spLocks noChangeShapeType="1"/>
            </p:cNvSpPr>
            <p:nvPr/>
          </p:nvSpPr>
          <p:spPr bwMode="auto">
            <a:xfrm>
              <a:off x="1323976" y="3881438"/>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25" name="Line 48">
              <a:extLst>
                <a:ext uri="{FF2B5EF4-FFF2-40B4-BE49-F238E27FC236}">
                  <a16:creationId xmlns:a16="http://schemas.microsoft.com/office/drawing/2014/main" id="{DA66E9FF-749D-4420-94A3-A9176A4DBAB9}"/>
                </a:ext>
              </a:extLst>
            </p:cNvPr>
            <p:cNvSpPr>
              <a:spLocks noChangeShapeType="1"/>
            </p:cNvSpPr>
            <p:nvPr/>
          </p:nvSpPr>
          <p:spPr bwMode="auto">
            <a:xfrm>
              <a:off x="3576638" y="3881438"/>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26" name="Line 49">
              <a:extLst>
                <a:ext uri="{FF2B5EF4-FFF2-40B4-BE49-F238E27FC236}">
                  <a16:creationId xmlns:a16="http://schemas.microsoft.com/office/drawing/2014/main" id="{AD4FAE2A-0D0A-410E-BB96-9D3700A15718}"/>
                </a:ext>
              </a:extLst>
            </p:cNvPr>
            <p:cNvSpPr>
              <a:spLocks noChangeShapeType="1"/>
            </p:cNvSpPr>
            <p:nvPr/>
          </p:nvSpPr>
          <p:spPr bwMode="auto">
            <a:xfrm flipV="1">
              <a:off x="3311526" y="3330575"/>
              <a:ext cx="0" cy="566738"/>
            </a:xfrm>
            <a:prstGeom prst="line">
              <a:avLst/>
            </a:prstGeom>
            <a:grp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7" name="Text Box 50">
              <a:extLst>
                <a:ext uri="{FF2B5EF4-FFF2-40B4-BE49-F238E27FC236}">
                  <a16:creationId xmlns:a16="http://schemas.microsoft.com/office/drawing/2014/main" id="{8CD84EEA-21F9-489B-ADCB-D649AE8BED9E}"/>
                </a:ext>
              </a:extLst>
            </p:cNvPr>
            <p:cNvSpPr txBox="1">
              <a:spLocks noChangeArrowheads="1"/>
            </p:cNvSpPr>
            <p:nvPr/>
          </p:nvSpPr>
          <p:spPr bwMode="auto">
            <a:xfrm>
              <a:off x="4106863" y="4098925"/>
              <a:ext cx="1323975" cy="566738"/>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a:p>
              <a:pPr algn="ctr" eaLnBrk="1" hangingPunct="1"/>
              <a:r>
                <a:rPr lang="en-US" sz="1600" b="1">
                  <a:solidFill>
                    <a:schemeClr val="tx2"/>
                  </a:solidFill>
                  <a:cs typeface="Tahoma" panose="020B0604030504040204" pitchFamily="34" charset="0"/>
                </a:rPr>
                <a:t>LẬP TRÌNH</a:t>
              </a:r>
            </a:p>
          </p:txBody>
        </p:sp>
        <p:sp>
          <p:nvSpPr>
            <p:cNvPr id="28" name="Text Box 51">
              <a:extLst>
                <a:ext uri="{FF2B5EF4-FFF2-40B4-BE49-F238E27FC236}">
                  <a16:creationId xmlns:a16="http://schemas.microsoft.com/office/drawing/2014/main" id="{799ABAEB-31B7-445D-8656-87AF2F0A2BDF}"/>
                </a:ext>
              </a:extLst>
            </p:cNvPr>
            <p:cNvSpPr txBox="1">
              <a:spLocks noChangeArrowheads="1"/>
            </p:cNvSpPr>
            <p:nvPr/>
          </p:nvSpPr>
          <p:spPr bwMode="auto">
            <a:xfrm>
              <a:off x="5564188" y="4098925"/>
              <a:ext cx="1457325" cy="566738"/>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 BÁN HÀNG</a:t>
              </a:r>
            </a:p>
          </p:txBody>
        </p:sp>
        <p:sp>
          <p:nvSpPr>
            <p:cNvPr id="29" name="Text Box 52">
              <a:extLst>
                <a:ext uri="{FF2B5EF4-FFF2-40B4-BE49-F238E27FC236}">
                  <a16:creationId xmlns:a16="http://schemas.microsoft.com/office/drawing/2014/main" id="{5EE1CC88-BAA6-4364-B71A-99E18D9DC766}"/>
                </a:ext>
              </a:extLst>
            </p:cNvPr>
            <p:cNvSpPr txBox="1">
              <a:spLocks noChangeArrowheads="1"/>
            </p:cNvSpPr>
            <p:nvPr/>
          </p:nvSpPr>
          <p:spPr bwMode="auto">
            <a:xfrm>
              <a:off x="7153275" y="4098925"/>
              <a:ext cx="1457325" cy="566738"/>
            </a:xfrm>
            <a:prstGeom prst="rect">
              <a:avLst/>
            </a:prstGeom>
            <a:grp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 TIẾP THỊ</a:t>
              </a:r>
            </a:p>
          </p:txBody>
        </p:sp>
        <p:sp>
          <p:nvSpPr>
            <p:cNvPr id="30" name="Line 53">
              <a:extLst>
                <a:ext uri="{FF2B5EF4-FFF2-40B4-BE49-F238E27FC236}">
                  <a16:creationId xmlns:a16="http://schemas.microsoft.com/office/drawing/2014/main" id="{C36B245B-7F38-4B4C-95EE-B5A233EEA432}"/>
                </a:ext>
              </a:extLst>
            </p:cNvPr>
            <p:cNvSpPr>
              <a:spLocks noChangeShapeType="1"/>
            </p:cNvSpPr>
            <p:nvPr/>
          </p:nvSpPr>
          <p:spPr bwMode="auto">
            <a:xfrm>
              <a:off x="4768850" y="3881438"/>
              <a:ext cx="3046413" cy="0"/>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31" name="Line 54">
              <a:extLst>
                <a:ext uri="{FF2B5EF4-FFF2-40B4-BE49-F238E27FC236}">
                  <a16:creationId xmlns:a16="http://schemas.microsoft.com/office/drawing/2014/main" id="{973B2C4F-48E6-4D30-A781-4D4330DF2625}"/>
                </a:ext>
              </a:extLst>
            </p:cNvPr>
            <p:cNvSpPr>
              <a:spLocks noChangeShapeType="1"/>
            </p:cNvSpPr>
            <p:nvPr/>
          </p:nvSpPr>
          <p:spPr bwMode="auto">
            <a:xfrm>
              <a:off x="4768850" y="3881438"/>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32" name="Line 55">
              <a:extLst>
                <a:ext uri="{FF2B5EF4-FFF2-40B4-BE49-F238E27FC236}">
                  <a16:creationId xmlns:a16="http://schemas.microsoft.com/office/drawing/2014/main" id="{E3C3ED59-467A-46D9-9A3B-D4C87CFB0396}"/>
                </a:ext>
              </a:extLst>
            </p:cNvPr>
            <p:cNvSpPr>
              <a:spLocks noChangeShapeType="1"/>
            </p:cNvSpPr>
            <p:nvPr/>
          </p:nvSpPr>
          <p:spPr bwMode="auto">
            <a:xfrm>
              <a:off x="7815263" y="3881438"/>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33" name="Line 56">
              <a:extLst>
                <a:ext uri="{FF2B5EF4-FFF2-40B4-BE49-F238E27FC236}">
                  <a16:creationId xmlns:a16="http://schemas.microsoft.com/office/drawing/2014/main" id="{86FD7A7E-DDED-4104-AF59-40519F9A17E1}"/>
                </a:ext>
              </a:extLst>
            </p:cNvPr>
            <p:cNvSpPr>
              <a:spLocks noChangeShapeType="1"/>
            </p:cNvSpPr>
            <p:nvPr/>
          </p:nvSpPr>
          <p:spPr bwMode="auto">
            <a:xfrm>
              <a:off x="5961063" y="3881438"/>
              <a:ext cx="0" cy="227013"/>
            </a:xfrm>
            <a:prstGeom prst="line">
              <a:avLst/>
            </a:prstGeom>
            <a:grp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34" name="Line 57">
              <a:extLst>
                <a:ext uri="{FF2B5EF4-FFF2-40B4-BE49-F238E27FC236}">
                  <a16:creationId xmlns:a16="http://schemas.microsoft.com/office/drawing/2014/main" id="{AF1254BB-280F-49BC-823B-B0E87F3BEDD0}"/>
                </a:ext>
              </a:extLst>
            </p:cNvPr>
            <p:cNvSpPr>
              <a:spLocks noChangeShapeType="1"/>
            </p:cNvSpPr>
            <p:nvPr/>
          </p:nvSpPr>
          <p:spPr bwMode="auto">
            <a:xfrm flipV="1">
              <a:off x="5961063" y="3330575"/>
              <a:ext cx="0" cy="566738"/>
            </a:xfrm>
            <a:prstGeom prst="line">
              <a:avLst/>
            </a:prstGeom>
            <a:grp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grpSp>
        <p:nvGrpSpPr>
          <p:cNvPr id="35" name="Group 27">
            <a:extLst>
              <a:ext uri="{FF2B5EF4-FFF2-40B4-BE49-F238E27FC236}">
                <a16:creationId xmlns:a16="http://schemas.microsoft.com/office/drawing/2014/main" id="{CC7DB80C-5CD6-47D9-A90C-626A4BA7F859}"/>
              </a:ext>
            </a:extLst>
          </p:cNvPr>
          <p:cNvGrpSpPr/>
          <p:nvPr/>
        </p:nvGrpSpPr>
        <p:grpSpPr bwMode="auto">
          <a:xfrm>
            <a:off x="2278068" y="1520541"/>
            <a:ext cx="3886200" cy="1181100"/>
            <a:chOff x="1200" y="2088"/>
            <a:chExt cx="2448" cy="744"/>
          </a:xfrm>
        </p:grpSpPr>
        <p:sp>
          <p:nvSpPr>
            <p:cNvPr id="36" name="Rectangle 18">
              <a:extLst>
                <a:ext uri="{FF2B5EF4-FFF2-40B4-BE49-F238E27FC236}">
                  <a16:creationId xmlns:a16="http://schemas.microsoft.com/office/drawing/2014/main" id="{C23A3622-F1CD-470A-B988-313906F53BB9}"/>
                </a:ext>
              </a:extLst>
            </p:cNvPr>
            <p:cNvSpPr>
              <a:spLocks noChangeArrowheads="1"/>
            </p:cNvSpPr>
            <p:nvPr/>
          </p:nvSpPr>
          <p:spPr bwMode="auto">
            <a:xfrm>
              <a:off x="2112" y="2088"/>
              <a:ext cx="432" cy="216"/>
            </a:xfrm>
            <a:prstGeom prst="rect">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a:t>
              </a:r>
            </a:p>
          </p:txBody>
        </p:sp>
        <p:sp>
          <p:nvSpPr>
            <p:cNvPr id="37" name="Rectangle 19">
              <a:extLst>
                <a:ext uri="{FF2B5EF4-FFF2-40B4-BE49-F238E27FC236}">
                  <a16:creationId xmlns:a16="http://schemas.microsoft.com/office/drawing/2014/main" id="{34F1EEFA-4FFE-43FF-B312-5028D3419048}"/>
                </a:ext>
              </a:extLst>
            </p:cNvPr>
            <p:cNvSpPr>
              <a:spLocks noChangeArrowheads="1"/>
            </p:cNvSpPr>
            <p:nvPr/>
          </p:nvSpPr>
          <p:spPr bwMode="auto">
            <a:xfrm>
              <a:off x="1200" y="2592"/>
              <a:ext cx="672"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TẢI</a:t>
              </a:r>
            </a:p>
          </p:txBody>
        </p:sp>
        <p:sp>
          <p:nvSpPr>
            <p:cNvPr id="38" name="Rectangle 20">
              <a:extLst>
                <a:ext uri="{FF2B5EF4-FFF2-40B4-BE49-F238E27FC236}">
                  <a16:creationId xmlns:a16="http://schemas.microsoft.com/office/drawing/2014/main" id="{5D512E97-0648-41C2-9DE9-770F12209EB0}"/>
                </a:ext>
              </a:extLst>
            </p:cNvPr>
            <p:cNvSpPr>
              <a:spLocks noChangeArrowheads="1"/>
            </p:cNvSpPr>
            <p:nvPr/>
          </p:nvSpPr>
          <p:spPr bwMode="auto">
            <a:xfrm>
              <a:off x="2064" y="2592"/>
              <a:ext cx="624"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BUS</a:t>
              </a:r>
            </a:p>
          </p:txBody>
        </p:sp>
        <p:sp>
          <p:nvSpPr>
            <p:cNvPr id="39" name="Rectangle 21">
              <a:extLst>
                <a:ext uri="{FF2B5EF4-FFF2-40B4-BE49-F238E27FC236}">
                  <a16:creationId xmlns:a16="http://schemas.microsoft.com/office/drawing/2014/main" id="{0BC24255-D926-4295-9FF1-FA8AEADF0F29}"/>
                </a:ext>
              </a:extLst>
            </p:cNvPr>
            <p:cNvSpPr>
              <a:spLocks noChangeArrowheads="1"/>
            </p:cNvSpPr>
            <p:nvPr/>
          </p:nvSpPr>
          <p:spPr bwMode="auto">
            <a:xfrm>
              <a:off x="2904" y="2592"/>
              <a:ext cx="744"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HƠI</a:t>
              </a:r>
            </a:p>
          </p:txBody>
        </p:sp>
        <p:sp>
          <p:nvSpPr>
            <p:cNvPr id="40" name="Line 22">
              <a:extLst>
                <a:ext uri="{FF2B5EF4-FFF2-40B4-BE49-F238E27FC236}">
                  <a16:creationId xmlns:a16="http://schemas.microsoft.com/office/drawing/2014/main" id="{F102713D-4040-435C-B5D1-13B0DAEBFDAA}"/>
                </a:ext>
              </a:extLst>
            </p:cNvPr>
            <p:cNvSpPr>
              <a:spLocks noChangeShapeType="1"/>
            </p:cNvSpPr>
            <p:nvPr/>
          </p:nvSpPr>
          <p:spPr bwMode="auto">
            <a:xfrm>
              <a:off x="1536" y="2448"/>
              <a:ext cx="1584"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41" name="Line 23">
              <a:extLst>
                <a:ext uri="{FF2B5EF4-FFF2-40B4-BE49-F238E27FC236}">
                  <a16:creationId xmlns:a16="http://schemas.microsoft.com/office/drawing/2014/main" id="{0D6E1B3E-6A36-463D-ABB4-B41EEF2714B0}"/>
                </a:ext>
              </a:extLst>
            </p:cNvPr>
            <p:cNvSpPr>
              <a:spLocks noChangeShapeType="1"/>
            </p:cNvSpPr>
            <p:nvPr/>
          </p:nvSpPr>
          <p:spPr bwMode="auto">
            <a:xfrm>
              <a:off x="1536" y="2448"/>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42" name="Line 24">
              <a:extLst>
                <a:ext uri="{FF2B5EF4-FFF2-40B4-BE49-F238E27FC236}">
                  <a16:creationId xmlns:a16="http://schemas.microsoft.com/office/drawing/2014/main" id="{F3BF7E4E-DE68-4189-A78B-BD1DA972A7A8}"/>
                </a:ext>
              </a:extLst>
            </p:cNvPr>
            <p:cNvSpPr>
              <a:spLocks noChangeShapeType="1"/>
            </p:cNvSpPr>
            <p:nvPr/>
          </p:nvSpPr>
          <p:spPr bwMode="auto">
            <a:xfrm>
              <a:off x="3120" y="2448"/>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00"/>
            </a:p>
          </p:txBody>
        </p:sp>
        <p:sp>
          <p:nvSpPr>
            <p:cNvPr id="43" name="Line 25">
              <a:extLst>
                <a:ext uri="{FF2B5EF4-FFF2-40B4-BE49-F238E27FC236}">
                  <a16:creationId xmlns:a16="http://schemas.microsoft.com/office/drawing/2014/main" id="{37719DC0-00A5-44D4-B2AD-9C2CCC4A7FAD}"/>
                </a:ext>
              </a:extLst>
            </p:cNvPr>
            <p:cNvSpPr>
              <a:spLocks noChangeShapeType="1"/>
            </p:cNvSpPr>
            <p:nvPr/>
          </p:nvSpPr>
          <p:spPr bwMode="auto">
            <a:xfrm flipV="1">
              <a:off x="2328" y="2304"/>
              <a:ext cx="0" cy="288"/>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grpSp>
        <p:nvGrpSpPr>
          <p:cNvPr id="44" name="Group 47">
            <a:extLst>
              <a:ext uri="{FF2B5EF4-FFF2-40B4-BE49-F238E27FC236}">
                <a16:creationId xmlns:a16="http://schemas.microsoft.com/office/drawing/2014/main" id="{84EB4251-3D1B-4264-A5B5-136EA29C94F3}"/>
              </a:ext>
            </a:extLst>
          </p:cNvPr>
          <p:cNvGrpSpPr/>
          <p:nvPr/>
        </p:nvGrpSpPr>
        <p:grpSpPr bwMode="auto">
          <a:xfrm>
            <a:off x="6491825" y="1411055"/>
            <a:ext cx="6172200" cy="1257300"/>
            <a:chOff x="1371600" y="4000499"/>
            <a:chExt cx="6172200" cy="1257301"/>
          </a:xfrm>
        </p:grpSpPr>
        <p:sp>
          <p:nvSpPr>
            <p:cNvPr id="45" name="Rectangle 28">
              <a:extLst>
                <a:ext uri="{FF2B5EF4-FFF2-40B4-BE49-F238E27FC236}">
                  <a16:creationId xmlns:a16="http://schemas.microsoft.com/office/drawing/2014/main" id="{CF05EC37-3A36-4B28-A1DC-1FCD74221FA1}"/>
                </a:ext>
              </a:extLst>
            </p:cNvPr>
            <p:cNvSpPr>
              <a:spLocks noChangeArrowheads="1"/>
            </p:cNvSpPr>
            <p:nvPr/>
          </p:nvSpPr>
          <p:spPr bwMode="auto">
            <a:xfrm>
              <a:off x="2438400" y="4116387"/>
              <a:ext cx="12954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46" name="Rectangle 29">
              <a:extLst>
                <a:ext uri="{FF2B5EF4-FFF2-40B4-BE49-F238E27FC236}">
                  <a16:creationId xmlns:a16="http://schemas.microsoft.com/office/drawing/2014/main" id="{E820AA4B-FFB1-4F3B-B144-F3C4A1E1FC5B}"/>
                </a:ext>
              </a:extLst>
            </p:cNvPr>
            <p:cNvSpPr>
              <a:spLocks noChangeArrowheads="1"/>
            </p:cNvSpPr>
            <p:nvPr/>
          </p:nvSpPr>
          <p:spPr bwMode="auto">
            <a:xfrm>
              <a:off x="1371600" y="4916487"/>
              <a:ext cx="10287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KÝ</a:t>
              </a:r>
            </a:p>
          </p:txBody>
        </p:sp>
        <p:sp>
          <p:nvSpPr>
            <p:cNvPr id="47" name="Rectangle 30">
              <a:extLst>
                <a:ext uri="{FF2B5EF4-FFF2-40B4-BE49-F238E27FC236}">
                  <a16:creationId xmlns:a16="http://schemas.microsoft.com/office/drawing/2014/main" id="{8FB88352-52FC-4AA9-B8D2-46DB69833A90}"/>
                </a:ext>
              </a:extLst>
            </p:cNvPr>
            <p:cNvSpPr>
              <a:spLocks noChangeArrowheads="1"/>
            </p:cNvSpPr>
            <p:nvPr/>
          </p:nvSpPr>
          <p:spPr bwMode="auto">
            <a:xfrm>
              <a:off x="2667000" y="4916487"/>
              <a:ext cx="8001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KỸ SƯ</a:t>
              </a:r>
            </a:p>
          </p:txBody>
        </p:sp>
        <p:sp>
          <p:nvSpPr>
            <p:cNvPr id="48" name="Rectangle 31">
              <a:extLst>
                <a:ext uri="{FF2B5EF4-FFF2-40B4-BE49-F238E27FC236}">
                  <a16:creationId xmlns:a16="http://schemas.microsoft.com/office/drawing/2014/main" id="{AF62AD5B-F603-4156-9211-C86DA13A2864}"/>
                </a:ext>
              </a:extLst>
            </p:cNvPr>
            <p:cNvSpPr>
              <a:spLocks noChangeArrowheads="1"/>
            </p:cNvSpPr>
            <p:nvPr/>
          </p:nvSpPr>
          <p:spPr bwMode="auto">
            <a:xfrm>
              <a:off x="3810000" y="4916487"/>
              <a:ext cx="14478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NV QUẢN LÝ</a:t>
              </a:r>
            </a:p>
          </p:txBody>
        </p:sp>
        <p:sp>
          <p:nvSpPr>
            <p:cNvPr id="49" name="Line 32">
              <a:extLst>
                <a:ext uri="{FF2B5EF4-FFF2-40B4-BE49-F238E27FC236}">
                  <a16:creationId xmlns:a16="http://schemas.microsoft.com/office/drawing/2014/main" id="{471D438E-1744-400F-B58D-4001D3E1F964}"/>
                </a:ext>
              </a:extLst>
            </p:cNvPr>
            <p:cNvSpPr>
              <a:spLocks noChangeShapeType="1"/>
            </p:cNvSpPr>
            <p:nvPr/>
          </p:nvSpPr>
          <p:spPr bwMode="auto">
            <a:xfrm>
              <a:off x="1943100" y="4686299"/>
              <a:ext cx="2514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0" name="Line 33">
              <a:extLst>
                <a:ext uri="{FF2B5EF4-FFF2-40B4-BE49-F238E27FC236}">
                  <a16:creationId xmlns:a16="http://schemas.microsoft.com/office/drawing/2014/main" id="{F697E992-2870-4CC2-AD65-83D27976B0E6}"/>
                </a:ext>
              </a:extLst>
            </p:cNvPr>
            <p:cNvSpPr>
              <a:spLocks noChangeShapeType="1"/>
            </p:cNvSpPr>
            <p:nvPr/>
          </p:nvSpPr>
          <p:spPr bwMode="auto">
            <a:xfrm>
              <a:off x="1943100" y="4686299"/>
              <a:ext cx="0" cy="2301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1" name="Line 34">
              <a:extLst>
                <a:ext uri="{FF2B5EF4-FFF2-40B4-BE49-F238E27FC236}">
                  <a16:creationId xmlns:a16="http://schemas.microsoft.com/office/drawing/2014/main" id="{DEF5B991-B4F5-4F22-A35E-C3A2B7271391}"/>
                </a:ext>
              </a:extLst>
            </p:cNvPr>
            <p:cNvSpPr>
              <a:spLocks noChangeShapeType="1"/>
            </p:cNvSpPr>
            <p:nvPr/>
          </p:nvSpPr>
          <p:spPr bwMode="auto">
            <a:xfrm>
              <a:off x="4457700" y="4686299"/>
              <a:ext cx="0" cy="2301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2" name="Line 35">
              <a:extLst>
                <a:ext uri="{FF2B5EF4-FFF2-40B4-BE49-F238E27FC236}">
                  <a16:creationId xmlns:a16="http://schemas.microsoft.com/office/drawing/2014/main" id="{E30593D1-EE0E-43BD-8E68-8E13C241E3C2}"/>
                </a:ext>
              </a:extLst>
            </p:cNvPr>
            <p:cNvSpPr>
              <a:spLocks noChangeShapeType="1"/>
            </p:cNvSpPr>
            <p:nvPr/>
          </p:nvSpPr>
          <p:spPr bwMode="auto">
            <a:xfrm flipV="1">
              <a:off x="3086100" y="4457699"/>
              <a:ext cx="0" cy="458788"/>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3" name="Rectangle 36">
              <a:extLst>
                <a:ext uri="{FF2B5EF4-FFF2-40B4-BE49-F238E27FC236}">
                  <a16:creationId xmlns:a16="http://schemas.microsoft.com/office/drawing/2014/main" id="{56BFCE7B-3B57-430B-B17C-B3A7BE8D1E60}"/>
                </a:ext>
              </a:extLst>
            </p:cNvPr>
            <p:cNvSpPr>
              <a:spLocks noChangeArrowheads="1"/>
            </p:cNvSpPr>
            <p:nvPr/>
          </p:nvSpPr>
          <p:spPr bwMode="auto">
            <a:xfrm>
              <a:off x="6019800" y="4114799"/>
              <a:ext cx="1524000" cy="342900"/>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PHÒNG BAN</a:t>
              </a:r>
            </a:p>
          </p:txBody>
        </p:sp>
        <p:sp>
          <p:nvSpPr>
            <p:cNvPr id="54" name="AutoShape 37">
              <a:extLst>
                <a:ext uri="{FF2B5EF4-FFF2-40B4-BE49-F238E27FC236}">
                  <a16:creationId xmlns:a16="http://schemas.microsoft.com/office/drawing/2014/main" id="{88DEE252-18C7-46EA-B293-5C71F0612BE2}"/>
                </a:ext>
              </a:extLst>
            </p:cNvPr>
            <p:cNvSpPr>
              <a:spLocks noChangeArrowheads="1"/>
            </p:cNvSpPr>
            <p:nvPr/>
          </p:nvSpPr>
          <p:spPr bwMode="auto">
            <a:xfrm>
              <a:off x="4267200" y="4000499"/>
              <a:ext cx="1295400" cy="5715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dirty="0" err="1">
                  <a:solidFill>
                    <a:schemeClr val="tx2"/>
                  </a:solidFill>
                  <a:cs typeface="Tahoma" panose="020B0604030504040204" pitchFamily="34" charset="0"/>
                </a:rPr>
                <a:t>Thuộc</a:t>
              </a:r>
              <a:endParaRPr lang="en-US" sz="1600" b="1" dirty="0">
                <a:solidFill>
                  <a:schemeClr val="tx2"/>
                </a:solidFill>
                <a:cs typeface="Tahoma" panose="020B0604030504040204" pitchFamily="34" charset="0"/>
              </a:endParaRPr>
            </a:p>
          </p:txBody>
        </p:sp>
        <p:sp>
          <p:nvSpPr>
            <p:cNvPr id="55" name="Line 39">
              <a:extLst>
                <a:ext uri="{FF2B5EF4-FFF2-40B4-BE49-F238E27FC236}">
                  <a16:creationId xmlns:a16="http://schemas.microsoft.com/office/drawing/2014/main" id="{B0F86638-BFF5-4E5E-B034-11BDBBF1C835}"/>
                </a:ext>
              </a:extLst>
            </p:cNvPr>
            <p:cNvSpPr>
              <a:spLocks noChangeShapeType="1"/>
            </p:cNvSpPr>
            <p:nvPr/>
          </p:nvSpPr>
          <p:spPr bwMode="auto">
            <a:xfrm flipV="1">
              <a:off x="5486400" y="4292599"/>
              <a:ext cx="5334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6" name="Line 39">
              <a:extLst>
                <a:ext uri="{FF2B5EF4-FFF2-40B4-BE49-F238E27FC236}">
                  <a16:creationId xmlns:a16="http://schemas.microsoft.com/office/drawing/2014/main" id="{62E33B2D-96E7-46B5-8884-7D4B30D4C77B}"/>
                </a:ext>
              </a:extLst>
            </p:cNvPr>
            <p:cNvSpPr>
              <a:spLocks noChangeShapeType="1"/>
            </p:cNvSpPr>
            <p:nvPr/>
          </p:nvSpPr>
          <p:spPr bwMode="auto">
            <a:xfrm flipV="1">
              <a:off x="3733800" y="4292251"/>
              <a:ext cx="5334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grpSp>
    </p:spTree>
    <p:extLst>
      <p:ext uri="{BB962C8B-B14F-4D97-AF65-F5344CB8AC3E}">
        <p14:creationId xmlns:p14="http://schemas.microsoft.com/office/powerpoint/2010/main" val="335462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600901CE-643D-490A-89DB-DA59FB966402}" type="slidenum">
              <a:rPr lang="en-US" sz="1050">
                <a:solidFill>
                  <a:srgbClr val="898989"/>
                </a:solidFill>
                <a:cs typeface="Tahoma" panose="020B0604030504040204" pitchFamily="34" charset="0"/>
              </a:rPr>
              <a:t>36</a:t>
            </a:fld>
            <a:endParaRPr lang="en-US" sz="1050">
              <a:solidFill>
                <a:srgbClr val="898989"/>
              </a:solidFill>
              <a:cs typeface="Tahoma" panose="020B0604030504040204" pitchFamily="34" charset="0"/>
            </a:endParaRPr>
          </a:p>
        </p:txBody>
      </p:sp>
      <p:grpSp>
        <p:nvGrpSpPr>
          <p:cNvPr id="28678" name="Group 98"/>
          <p:cNvGrpSpPr/>
          <p:nvPr/>
        </p:nvGrpSpPr>
        <p:grpSpPr bwMode="auto">
          <a:xfrm>
            <a:off x="3554073" y="1606003"/>
            <a:ext cx="6879153" cy="2732997"/>
            <a:chOff x="990600" y="1752600"/>
            <a:chExt cx="6553200" cy="2603552"/>
          </a:xfrm>
        </p:grpSpPr>
        <p:sp>
          <p:nvSpPr>
            <p:cNvPr id="28719" name="Rectangle 31"/>
            <p:cNvSpPr>
              <a:spLocks noChangeArrowheads="1"/>
            </p:cNvSpPr>
            <p:nvPr/>
          </p:nvSpPr>
          <p:spPr bwMode="auto">
            <a:xfrm>
              <a:off x="990600" y="1913056"/>
              <a:ext cx="1235964" cy="360357"/>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PHIẾU NHẬP</a:t>
              </a:r>
            </a:p>
          </p:txBody>
        </p:sp>
        <p:sp>
          <p:nvSpPr>
            <p:cNvPr id="28720" name="AutoShape 32"/>
            <p:cNvSpPr>
              <a:spLocks noChangeArrowheads="1"/>
            </p:cNvSpPr>
            <p:nvPr/>
          </p:nvSpPr>
          <p:spPr bwMode="auto">
            <a:xfrm>
              <a:off x="4774692" y="2590964"/>
              <a:ext cx="1016508" cy="685636"/>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CT XUẤT</a:t>
              </a:r>
            </a:p>
          </p:txBody>
        </p:sp>
        <p:grpSp>
          <p:nvGrpSpPr>
            <p:cNvPr id="28721" name="Group 33"/>
            <p:cNvGrpSpPr/>
            <p:nvPr/>
          </p:nvGrpSpPr>
          <p:grpSpPr bwMode="auto">
            <a:xfrm>
              <a:off x="6099048" y="1862195"/>
              <a:ext cx="492286" cy="119005"/>
              <a:chOff x="9000" y="9829"/>
              <a:chExt cx="736" cy="178"/>
            </a:xfrm>
          </p:grpSpPr>
          <p:sp>
            <p:nvSpPr>
              <p:cNvPr id="28766" name="Line 34"/>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67" name="Oval 35"/>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22" name="Rectangle 36"/>
            <p:cNvSpPr>
              <a:spLocks noChangeArrowheads="1"/>
            </p:cNvSpPr>
            <p:nvPr/>
          </p:nvSpPr>
          <p:spPr bwMode="auto">
            <a:xfrm>
              <a:off x="4724400" y="1869582"/>
              <a:ext cx="1374648" cy="360357"/>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PHIẾU XUẤT</a:t>
              </a:r>
            </a:p>
          </p:txBody>
        </p:sp>
        <p:sp>
          <p:nvSpPr>
            <p:cNvPr id="28723" name="Line 39"/>
            <p:cNvSpPr>
              <a:spLocks noChangeShapeType="1"/>
            </p:cNvSpPr>
            <p:nvPr/>
          </p:nvSpPr>
          <p:spPr bwMode="auto">
            <a:xfrm>
              <a:off x="1624584" y="2274081"/>
              <a:ext cx="361188" cy="481367"/>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28724" name="Line 40"/>
            <p:cNvSpPr>
              <a:spLocks noChangeShapeType="1"/>
            </p:cNvSpPr>
            <p:nvPr/>
          </p:nvSpPr>
          <p:spPr bwMode="auto">
            <a:xfrm>
              <a:off x="2362200" y="3200399"/>
              <a:ext cx="827532" cy="277767"/>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28725" name="Line 41"/>
            <p:cNvSpPr>
              <a:spLocks noChangeShapeType="1"/>
            </p:cNvSpPr>
            <p:nvPr/>
          </p:nvSpPr>
          <p:spPr bwMode="auto">
            <a:xfrm flipH="1">
              <a:off x="5497068" y="2229939"/>
              <a:ext cx="120396" cy="48203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28726" name="Line 42"/>
            <p:cNvSpPr>
              <a:spLocks noChangeShapeType="1"/>
            </p:cNvSpPr>
            <p:nvPr/>
          </p:nvSpPr>
          <p:spPr bwMode="auto">
            <a:xfrm flipH="1">
              <a:off x="4191000" y="3124200"/>
              <a:ext cx="838200" cy="32963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grpSp>
          <p:nvGrpSpPr>
            <p:cNvPr id="28727" name="Group 43"/>
            <p:cNvGrpSpPr/>
            <p:nvPr/>
          </p:nvGrpSpPr>
          <p:grpSpPr bwMode="auto">
            <a:xfrm rot="958103">
              <a:off x="6099048" y="2122820"/>
              <a:ext cx="492286" cy="119005"/>
              <a:chOff x="9000" y="9829"/>
              <a:chExt cx="736" cy="178"/>
            </a:xfrm>
          </p:grpSpPr>
          <p:sp>
            <p:nvSpPr>
              <p:cNvPr id="28764" name="Line 44"/>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65" name="Oval 45"/>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28" name="Text Box 46"/>
            <p:cNvSpPr txBox="1">
              <a:spLocks noChangeArrowheads="1"/>
            </p:cNvSpPr>
            <p:nvPr/>
          </p:nvSpPr>
          <p:spPr bwMode="auto">
            <a:xfrm>
              <a:off x="6629400" y="17526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PX</a:t>
              </a:r>
            </a:p>
          </p:txBody>
        </p:sp>
        <p:sp>
          <p:nvSpPr>
            <p:cNvPr id="28729" name="Text Box 47"/>
            <p:cNvSpPr txBox="1">
              <a:spLocks noChangeArrowheads="1"/>
            </p:cNvSpPr>
            <p:nvPr/>
          </p:nvSpPr>
          <p:spPr bwMode="auto">
            <a:xfrm>
              <a:off x="6629400" y="2135655"/>
              <a:ext cx="914400" cy="30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xuất</a:t>
              </a:r>
            </a:p>
          </p:txBody>
        </p:sp>
        <p:sp>
          <p:nvSpPr>
            <p:cNvPr id="28730" name="Text Box 48"/>
            <p:cNvSpPr txBox="1">
              <a:spLocks noChangeArrowheads="1"/>
            </p:cNvSpPr>
            <p:nvPr/>
          </p:nvSpPr>
          <p:spPr bwMode="auto">
            <a:xfrm>
              <a:off x="2743200" y="18288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PN</a:t>
              </a:r>
            </a:p>
          </p:txBody>
        </p:sp>
        <p:grpSp>
          <p:nvGrpSpPr>
            <p:cNvPr id="28731" name="Group 49"/>
            <p:cNvGrpSpPr/>
            <p:nvPr/>
          </p:nvGrpSpPr>
          <p:grpSpPr bwMode="auto">
            <a:xfrm rot="-425050">
              <a:off x="2226564" y="1949827"/>
              <a:ext cx="492286" cy="119005"/>
              <a:chOff x="9000" y="9829"/>
              <a:chExt cx="736" cy="178"/>
            </a:xfrm>
          </p:grpSpPr>
          <p:sp>
            <p:nvSpPr>
              <p:cNvPr id="28762" name="Line 50"/>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63"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32" name="Text Box 55"/>
            <p:cNvSpPr txBox="1">
              <a:spLocks noChangeArrowheads="1"/>
            </p:cNvSpPr>
            <p:nvPr/>
          </p:nvSpPr>
          <p:spPr bwMode="auto">
            <a:xfrm>
              <a:off x="2743200" y="2153739"/>
              <a:ext cx="1133856" cy="2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nhập</a:t>
              </a:r>
            </a:p>
          </p:txBody>
        </p:sp>
        <p:grpSp>
          <p:nvGrpSpPr>
            <p:cNvPr id="28733" name="Group 56"/>
            <p:cNvGrpSpPr/>
            <p:nvPr/>
          </p:nvGrpSpPr>
          <p:grpSpPr bwMode="auto">
            <a:xfrm>
              <a:off x="5756114" y="2868419"/>
              <a:ext cx="492286" cy="119005"/>
              <a:chOff x="9000" y="9829"/>
              <a:chExt cx="736" cy="178"/>
            </a:xfrm>
          </p:grpSpPr>
          <p:sp>
            <p:nvSpPr>
              <p:cNvPr id="28760" name="Line 57"/>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61" name="Oval 58"/>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34" name="Text Box 59"/>
            <p:cNvSpPr txBox="1">
              <a:spLocks noChangeArrowheads="1"/>
            </p:cNvSpPr>
            <p:nvPr/>
          </p:nvSpPr>
          <p:spPr bwMode="auto">
            <a:xfrm>
              <a:off x="6211824" y="2801562"/>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SL xuất</a:t>
              </a:r>
            </a:p>
          </p:txBody>
        </p:sp>
        <p:grpSp>
          <p:nvGrpSpPr>
            <p:cNvPr id="28735" name="Group 60"/>
            <p:cNvGrpSpPr/>
            <p:nvPr/>
          </p:nvGrpSpPr>
          <p:grpSpPr bwMode="auto">
            <a:xfrm rot="-962740">
              <a:off x="2593368" y="2787078"/>
              <a:ext cx="492286" cy="119005"/>
              <a:chOff x="9000" y="9829"/>
              <a:chExt cx="736" cy="178"/>
            </a:xfrm>
          </p:grpSpPr>
          <p:sp>
            <p:nvSpPr>
              <p:cNvPr id="28758" name="Line 61"/>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59" name="Oval 62"/>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36" name="Text Box 63"/>
            <p:cNvSpPr txBox="1">
              <a:spLocks noChangeArrowheads="1"/>
            </p:cNvSpPr>
            <p:nvPr/>
          </p:nvSpPr>
          <p:spPr bwMode="auto">
            <a:xfrm>
              <a:off x="3087624" y="26542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SL nhập</a:t>
              </a:r>
            </a:p>
          </p:txBody>
        </p:sp>
        <p:grpSp>
          <p:nvGrpSpPr>
            <p:cNvPr id="28737" name="Group 64"/>
            <p:cNvGrpSpPr/>
            <p:nvPr/>
          </p:nvGrpSpPr>
          <p:grpSpPr bwMode="auto">
            <a:xfrm rot="3191859">
              <a:off x="3825959" y="3830832"/>
              <a:ext cx="492286" cy="119005"/>
              <a:chOff x="9000" y="9829"/>
              <a:chExt cx="736" cy="178"/>
            </a:xfrm>
          </p:grpSpPr>
          <p:sp>
            <p:nvSpPr>
              <p:cNvPr id="28756" name="Line 65"/>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57" name="Oval 66"/>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28738" name="Group 67"/>
            <p:cNvGrpSpPr/>
            <p:nvPr/>
          </p:nvGrpSpPr>
          <p:grpSpPr bwMode="auto">
            <a:xfrm>
              <a:off x="4114800" y="3581400"/>
              <a:ext cx="492286" cy="119005"/>
              <a:chOff x="9000" y="9829"/>
              <a:chExt cx="736" cy="178"/>
            </a:xfrm>
          </p:grpSpPr>
          <p:sp>
            <p:nvSpPr>
              <p:cNvPr id="28754" name="Line 68"/>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55" name="Oval 69"/>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28739" name="Group 70"/>
            <p:cNvGrpSpPr/>
            <p:nvPr/>
          </p:nvGrpSpPr>
          <p:grpSpPr bwMode="auto">
            <a:xfrm rot="1989476">
              <a:off x="4107264" y="3782539"/>
              <a:ext cx="492286" cy="119005"/>
              <a:chOff x="9000" y="9829"/>
              <a:chExt cx="736" cy="178"/>
            </a:xfrm>
          </p:grpSpPr>
          <p:sp>
            <p:nvSpPr>
              <p:cNvPr id="28752" name="Line 71"/>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53" name="Oval 72"/>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40" name="Text Box 73"/>
            <p:cNvSpPr txBox="1">
              <a:spLocks noChangeArrowheads="1"/>
            </p:cNvSpPr>
            <p:nvPr/>
          </p:nvSpPr>
          <p:spPr bwMode="auto">
            <a:xfrm>
              <a:off x="4572000" y="35686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NVL</a:t>
              </a:r>
            </a:p>
          </p:txBody>
        </p:sp>
        <p:sp>
          <p:nvSpPr>
            <p:cNvPr id="28741" name="Text Box 74"/>
            <p:cNvSpPr txBox="1">
              <a:spLocks noChangeArrowheads="1"/>
            </p:cNvSpPr>
            <p:nvPr/>
          </p:nvSpPr>
          <p:spPr bwMode="auto">
            <a:xfrm>
              <a:off x="4495800" y="39624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NVL</a:t>
              </a:r>
            </a:p>
          </p:txBody>
        </p:sp>
        <p:sp>
          <p:nvSpPr>
            <p:cNvPr id="28742" name="Text Box 75"/>
            <p:cNvSpPr txBox="1">
              <a:spLocks noChangeArrowheads="1"/>
            </p:cNvSpPr>
            <p:nvPr/>
          </p:nvSpPr>
          <p:spPr bwMode="auto">
            <a:xfrm>
              <a:off x="3810000" y="41148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ĐV tính</a:t>
              </a:r>
            </a:p>
          </p:txBody>
        </p:sp>
        <p:sp>
          <p:nvSpPr>
            <p:cNvPr id="28743" name="Text Box 76"/>
            <p:cNvSpPr txBox="1">
              <a:spLocks noChangeArrowheads="1"/>
            </p:cNvSpPr>
            <p:nvPr/>
          </p:nvSpPr>
          <p:spPr bwMode="auto">
            <a:xfrm>
              <a:off x="2362200" y="3352800"/>
              <a:ext cx="630936" cy="29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28744" name="Text Box 77"/>
            <p:cNvSpPr txBox="1">
              <a:spLocks noChangeArrowheads="1"/>
            </p:cNvSpPr>
            <p:nvPr/>
          </p:nvSpPr>
          <p:spPr bwMode="auto">
            <a:xfrm>
              <a:off x="990600" y="2438400"/>
              <a:ext cx="693420" cy="2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(1,n)</a:t>
              </a:r>
            </a:p>
          </p:txBody>
        </p:sp>
        <p:sp>
          <p:nvSpPr>
            <p:cNvPr id="28745" name="Text Box 78"/>
            <p:cNvSpPr txBox="1">
              <a:spLocks noChangeArrowheads="1"/>
            </p:cNvSpPr>
            <p:nvPr/>
          </p:nvSpPr>
          <p:spPr bwMode="auto">
            <a:xfrm>
              <a:off x="4191000" y="3048000"/>
              <a:ext cx="571500" cy="2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28746" name="Text Box 79"/>
            <p:cNvSpPr txBox="1">
              <a:spLocks noChangeArrowheads="1"/>
            </p:cNvSpPr>
            <p:nvPr/>
          </p:nvSpPr>
          <p:spPr bwMode="auto">
            <a:xfrm>
              <a:off x="5617464" y="2310167"/>
              <a:ext cx="783336" cy="20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(1,n)</a:t>
              </a:r>
            </a:p>
          </p:txBody>
        </p:sp>
        <p:grpSp>
          <p:nvGrpSpPr>
            <p:cNvPr id="28747" name="Group 49"/>
            <p:cNvGrpSpPr/>
            <p:nvPr/>
          </p:nvGrpSpPr>
          <p:grpSpPr bwMode="auto">
            <a:xfrm rot="513595">
              <a:off x="2215915" y="2133600"/>
              <a:ext cx="492286" cy="119005"/>
              <a:chOff x="9000" y="9829"/>
              <a:chExt cx="736" cy="178"/>
            </a:xfrm>
          </p:grpSpPr>
          <p:sp>
            <p:nvSpPr>
              <p:cNvPr id="28750" name="Line 50"/>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51"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28748" name="Rectangle 37"/>
            <p:cNvSpPr>
              <a:spLocks noChangeArrowheads="1"/>
            </p:cNvSpPr>
            <p:nvPr/>
          </p:nvSpPr>
          <p:spPr bwMode="auto">
            <a:xfrm>
              <a:off x="3189732" y="3357156"/>
              <a:ext cx="963168" cy="360357"/>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NVLIỆU</a:t>
              </a:r>
            </a:p>
          </p:txBody>
        </p:sp>
        <p:sp>
          <p:nvSpPr>
            <p:cNvPr id="28749" name="AutoShape 38"/>
            <p:cNvSpPr>
              <a:spLocks noChangeArrowheads="1"/>
            </p:cNvSpPr>
            <p:nvPr/>
          </p:nvSpPr>
          <p:spPr bwMode="auto">
            <a:xfrm>
              <a:off x="1600200" y="2635774"/>
              <a:ext cx="1107948" cy="717026"/>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CT NHẬP</a:t>
              </a:r>
            </a:p>
          </p:txBody>
        </p:sp>
      </p:grpSp>
      <p:grpSp>
        <p:nvGrpSpPr>
          <p:cNvPr id="28679" name="Group 142"/>
          <p:cNvGrpSpPr/>
          <p:nvPr/>
        </p:nvGrpSpPr>
        <p:grpSpPr bwMode="auto">
          <a:xfrm>
            <a:off x="2274230" y="4679094"/>
            <a:ext cx="7679055" cy="1999754"/>
            <a:chOff x="838200" y="4267200"/>
            <a:chExt cx="7315200" cy="1905000"/>
          </a:xfrm>
        </p:grpSpPr>
        <p:sp>
          <p:nvSpPr>
            <p:cNvPr id="28681" name="AutoShape 81"/>
            <p:cNvSpPr>
              <a:spLocks noChangeAspect="1" noChangeArrowheads="1"/>
            </p:cNvSpPr>
            <p:nvPr/>
          </p:nvSpPr>
          <p:spPr bwMode="auto">
            <a:xfrm>
              <a:off x="1371600" y="4267200"/>
              <a:ext cx="6248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28682" name="Rectangle 82"/>
            <p:cNvSpPr>
              <a:spLocks noChangeArrowheads="1"/>
            </p:cNvSpPr>
            <p:nvPr/>
          </p:nvSpPr>
          <p:spPr bwMode="auto">
            <a:xfrm>
              <a:off x="1861671" y="5615304"/>
              <a:ext cx="980141" cy="556896"/>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PHIẾU NHẬP</a:t>
              </a:r>
            </a:p>
          </p:txBody>
        </p:sp>
        <p:sp>
          <p:nvSpPr>
            <p:cNvPr id="28683" name="Rectangle 83"/>
            <p:cNvSpPr>
              <a:spLocks noChangeArrowheads="1"/>
            </p:cNvSpPr>
            <p:nvPr/>
          </p:nvSpPr>
          <p:spPr bwMode="auto">
            <a:xfrm>
              <a:off x="3576918" y="5615304"/>
              <a:ext cx="980141" cy="556895"/>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PHIẾU XUẤT</a:t>
              </a:r>
            </a:p>
          </p:txBody>
        </p:sp>
        <p:sp>
          <p:nvSpPr>
            <p:cNvPr id="28684" name="Rectangle 84"/>
            <p:cNvSpPr>
              <a:spLocks noChangeArrowheads="1"/>
            </p:cNvSpPr>
            <p:nvPr/>
          </p:nvSpPr>
          <p:spPr bwMode="auto">
            <a:xfrm>
              <a:off x="5943600" y="4390436"/>
              <a:ext cx="980141" cy="366984"/>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NVLIỆU</a:t>
              </a:r>
            </a:p>
          </p:txBody>
        </p:sp>
        <p:sp>
          <p:nvSpPr>
            <p:cNvPr id="28685" name="Text Box 85"/>
            <p:cNvSpPr txBox="1">
              <a:spLocks noChangeArrowheads="1"/>
            </p:cNvSpPr>
            <p:nvPr/>
          </p:nvSpPr>
          <p:spPr bwMode="auto">
            <a:xfrm>
              <a:off x="7239000" y="5012009"/>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ĐV tính</a:t>
              </a:r>
            </a:p>
          </p:txBody>
        </p:sp>
        <p:sp>
          <p:nvSpPr>
            <p:cNvPr id="28686" name="Text Box 86"/>
            <p:cNvSpPr txBox="1">
              <a:spLocks noChangeArrowheads="1"/>
            </p:cNvSpPr>
            <p:nvPr/>
          </p:nvSpPr>
          <p:spPr bwMode="auto">
            <a:xfrm>
              <a:off x="958162" y="4343400"/>
              <a:ext cx="1175438" cy="19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Số</a:t>
              </a:r>
              <a:r>
                <a:rPr lang="en-US" sz="1470" dirty="0">
                  <a:solidFill>
                    <a:schemeClr val="tx2"/>
                  </a:solidFill>
                  <a:cs typeface="Tahoma" panose="020B0604030504040204" pitchFamily="34" charset="0"/>
                </a:rPr>
                <a:t> </a:t>
              </a:r>
              <a:r>
                <a:rPr lang="en-US" sz="1470" dirty="0" err="1">
                  <a:solidFill>
                    <a:schemeClr val="tx2"/>
                  </a:solidFill>
                  <a:cs typeface="Tahoma" panose="020B0604030504040204" pitchFamily="34" charset="0"/>
                </a:rPr>
                <a:t>chứng</a:t>
              </a:r>
              <a:r>
                <a:rPr lang="en-US" sz="1470" dirty="0">
                  <a:solidFill>
                    <a:schemeClr val="tx2"/>
                  </a:solidFill>
                  <a:cs typeface="Tahoma" panose="020B0604030504040204" pitchFamily="34" charset="0"/>
                </a:rPr>
                <a:t> </a:t>
              </a:r>
              <a:r>
                <a:rPr lang="en-US" sz="1470" dirty="0" err="1">
                  <a:solidFill>
                    <a:schemeClr val="tx2"/>
                  </a:solidFill>
                  <a:cs typeface="Tahoma" panose="020B0604030504040204" pitchFamily="34" charset="0"/>
                </a:rPr>
                <a:t>từ</a:t>
              </a:r>
              <a:endParaRPr lang="en-US" sz="1470" dirty="0">
                <a:solidFill>
                  <a:schemeClr val="tx2"/>
                </a:solidFill>
                <a:cs typeface="Tahoma" panose="020B0604030504040204" pitchFamily="34" charset="0"/>
              </a:endParaRPr>
            </a:p>
          </p:txBody>
        </p:sp>
        <p:grpSp>
          <p:nvGrpSpPr>
            <p:cNvPr id="28687" name="Group 87"/>
            <p:cNvGrpSpPr/>
            <p:nvPr/>
          </p:nvGrpSpPr>
          <p:grpSpPr bwMode="auto">
            <a:xfrm rot="10800000">
              <a:off x="2089839" y="4419600"/>
              <a:ext cx="500961" cy="121193"/>
              <a:chOff x="9000" y="9829"/>
              <a:chExt cx="736" cy="178"/>
            </a:xfrm>
          </p:grpSpPr>
          <p:sp>
            <p:nvSpPr>
              <p:cNvPr id="28717" name="Line 88"/>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18" name="Oval 89"/>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grpSp>
        <p:sp>
          <p:nvSpPr>
            <p:cNvPr id="28688" name="Text Box 90"/>
            <p:cNvSpPr txBox="1">
              <a:spLocks noChangeArrowheads="1"/>
            </p:cNvSpPr>
            <p:nvPr/>
          </p:nvSpPr>
          <p:spPr bwMode="auto">
            <a:xfrm>
              <a:off x="838200" y="4625957"/>
              <a:ext cx="1175439" cy="25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chứng từ</a:t>
              </a:r>
            </a:p>
          </p:txBody>
        </p:sp>
        <p:grpSp>
          <p:nvGrpSpPr>
            <p:cNvPr id="28689" name="Group 91"/>
            <p:cNvGrpSpPr/>
            <p:nvPr/>
          </p:nvGrpSpPr>
          <p:grpSpPr bwMode="auto">
            <a:xfrm rot="4736615">
              <a:off x="4594532" y="5074080"/>
              <a:ext cx="501795" cy="121156"/>
              <a:chOff x="9000" y="9829"/>
              <a:chExt cx="736" cy="178"/>
            </a:xfrm>
          </p:grpSpPr>
          <p:sp>
            <p:nvSpPr>
              <p:cNvPr id="28715" name="Line 92"/>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16" name="Oval 93"/>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grpSp>
        <p:sp>
          <p:nvSpPr>
            <p:cNvPr id="28690" name="Text Box 94"/>
            <p:cNvSpPr txBox="1">
              <a:spLocks noChangeArrowheads="1"/>
            </p:cNvSpPr>
            <p:nvPr/>
          </p:nvSpPr>
          <p:spPr bwMode="auto">
            <a:xfrm>
              <a:off x="4979894" y="5181600"/>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lượng</a:t>
              </a:r>
            </a:p>
          </p:txBody>
        </p:sp>
        <p:grpSp>
          <p:nvGrpSpPr>
            <p:cNvPr id="28691" name="Group 95"/>
            <p:cNvGrpSpPr/>
            <p:nvPr/>
          </p:nvGrpSpPr>
          <p:grpSpPr bwMode="auto">
            <a:xfrm>
              <a:off x="6923741" y="4374607"/>
              <a:ext cx="500961" cy="121193"/>
              <a:chOff x="9000" y="9829"/>
              <a:chExt cx="736" cy="178"/>
            </a:xfrm>
          </p:grpSpPr>
          <p:sp>
            <p:nvSpPr>
              <p:cNvPr id="28713" name="Line 96"/>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14" name="Oval 97"/>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grpSp>
        <p:grpSp>
          <p:nvGrpSpPr>
            <p:cNvPr id="28692" name="Group 98"/>
            <p:cNvGrpSpPr/>
            <p:nvPr/>
          </p:nvGrpSpPr>
          <p:grpSpPr bwMode="auto">
            <a:xfrm rot="1116194">
              <a:off x="6923741" y="4572541"/>
              <a:ext cx="500961" cy="121193"/>
              <a:chOff x="9000" y="9829"/>
              <a:chExt cx="736" cy="178"/>
            </a:xfrm>
          </p:grpSpPr>
          <p:sp>
            <p:nvSpPr>
              <p:cNvPr id="28711" name="Line 99"/>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12" name="Oval 100"/>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28693" name="Group 101"/>
            <p:cNvGrpSpPr/>
            <p:nvPr/>
          </p:nvGrpSpPr>
          <p:grpSpPr bwMode="auto">
            <a:xfrm rot="1989476">
              <a:off x="6898708" y="4775147"/>
              <a:ext cx="500280" cy="121193"/>
              <a:chOff x="9000" y="9829"/>
              <a:chExt cx="736" cy="178"/>
            </a:xfrm>
          </p:grpSpPr>
          <p:sp>
            <p:nvSpPr>
              <p:cNvPr id="28709" name="Line 102"/>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10" name="Oval 103"/>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grpSp>
        <p:sp>
          <p:nvSpPr>
            <p:cNvPr id="28694" name="Text Box 104"/>
            <p:cNvSpPr txBox="1">
              <a:spLocks noChangeArrowheads="1"/>
            </p:cNvSpPr>
            <p:nvPr/>
          </p:nvSpPr>
          <p:spPr bwMode="auto">
            <a:xfrm>
              <a:off x="7391400" y="4325528"/>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NVL</a:t>
              </a:r>
            </a:p>
          </p:txBody>
        </p:sp>
        <p:sp>
          <p:nvSpPr>
            <p:cNvPr id="28695" name="Text Box 105"/>
            <p:cNvSpPr txBox="1">
              <a:spLocks noChangeArrowheads="1"/>
            </p:cNvSpPr>
            <p:nvPr/>
          </p:nvSpPr>
          <p:spPr bwMode="auto">
            <a:xfrm>
              <a:off x="7418294" y="4648200"/>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NVL</a:t>
              </a:r>
            </a:p>
          </p:txBody>
        </p:sp>
        <p:sp>
          <p:nvSpPr>
            <p:cNvPr id="28696" name="Text Box 106"/>
            <p:cNvSpPr txBox="1">
              <a:spLocks noChangeArrowheads="1"/>
            </p:cNvSpPr>
            <p:nvPr/>
          </p:nvSpPr>
          <p:spPr bwMode="auto">
            <a:xfrm>
              <a:off x="5334000" y="4572000"/>
              <a:ext cx="56776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28697" name="Text Box 107"/>
            <p:cNvSpPr txBox="1">
              <a:spLocks noChangeArrowheads="1"/>
            </p:cNvSpPr>
            <p:nvPr/>
          </p:nvSpPr>
          <p:spPr bwMode="auto">
            <a:xfrm>
              <a:off x="3657600" y="4572000"/>
              <a:ext cx="561788"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(1,n)</a:t>
              </a:r>
            </a:p>
          </p:txBody>
        </p:sp>
        <p:sp>
          <p:nvSpPr>
            <p:cNvPr id="28698" name="AutoShape 109"/>
            <p:cNvSpPr>
              <a:spLocks noChangeArrowheads="1"/>
            </p:cNvSpPr>
            <p:nvPr/>
          </p:nvSpPr>
          <p:spPr bwMode="auto">
            <a:xfrm>
              <a:off x="4295588" y="4267200"/>
              <a:ext cx="980141" cy="614137"/>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CT CTỪ</a:t>
              </a:r>
            </a:p>
          </p:txBody>
        </p:sp>
        <p:grpSp>
          <p:nvGrpSpPr>
            <p:cNvPr id="28699" name="Group 110"/>
            <p:cNvGrpSpPr/>
            <p:nvPr/>
          </p:nvGrpSpPr>
          <p:grpSpPr bwMode="auto">
            <a:xfrm rot="10800000">
              <a:off x="2089839" y="4664029"/>
              <a:ext cx="500961" cy="121193"/>
              <a:chOff x="9000" y="9829"/>
              <a:chExt cx="736" cy="178"/>
            </a:xfrm>
          </p:grpSpPr>
          <p:sp>
            <p:nvSpPr>
              <p:cNvPr id="28707" name="Line 111"/>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08" name="Oval 112"/>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grpSp>
        <p:sp>
          <p:nvSpPr>
            <p:cNvPr id="28700" name="Line 115"/>
            <p:cNvSpPr>
              <a:spLocks noChangeShapeType="1"/>
            </p:cNvSpPr>
            <p:nvPr/>
          </p:nvSpPr>
          <p:spPr bwMode="auto">
            <a:xfrm>
              <a:off x="2351741" y="5370195"/>
              <a:ext cx="1715247"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01" name="Line 116"/>
            <p:cNvSpPr>
              <a:spLocks noChangeShapeType="1"/>
            </p:cNvSpPr>
            <p:nvPr/>
          </p:nvSpPr>
          <p:spPr bwMode="auto">
            <a:xfrm flipV="1">
              <a:off x="3209365" y="4757420"/>
              <a:ext cx="0" cy="612775"/>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1983"/>
            </a:p>
          </p:txBody>
        </p:sp>
        <p:sp>
          <p:nvSpPr>
            <p:cNvPr id="28702" name="Line 117"/>
            <p:cNvSpPr>
              <a:spLocks noChangeShapeType="1"/>
            </p:cNvSpPr>
            <p:nvPr/>
          </p:nvSpPr>
          <p:spPr bwMode="auto">
            <a:xfrm>
              <a:off x="2351741" y="5370195"/>
              <a:ext cx="0" cy="245110"/>
            </a:xfrm>
            <a:prstGeom prst="line">
              <a:avLst/>
            </a:prstGeom>
            <a:noFill/>
            <a:ln w="25400">
              <a:solidFill>
                <a:schemeClr val="bg1"/>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8703" name="Line 118"/>
            <p:cNvSpPr>
              <a:spLocks noChangeShapeType="1"/>
            </p:cNvSpPr>
            <p:nvPr/>
          </p:nvSpPr>
          <p:spPr bwMode="auto">
            <a:xfrm>
              <a:off x="4066988" y="5370195"/>
              <a:ext cx="0" cy="24511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cxnSp>
          <p:nvCxnSpPr>
            <p:cNvPr id="141" name="Straight Connector 140"/>
            <p:cNvCxnSpPr/>
            <p:nvPr/>
          </p:nvCxnSpPr>
          <p:spPr>
            <a:xfrm>
              <a:off x="36576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705" name="Rectangle 108"/>
            <p:cNvSpPr>
              <a:spLocks noChangeArrowheads="1"/>
            </p:cNvSpPr>
            <p:nvPr/>
          </p:nvSpPr>
          <p:spPr bwMode="auto">
            <a:xfrm>
              <a:off x="2590800" y="4390436"/>
              <a:ext cx="1108635" cy="366984"/>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CHỨNG TỪ</a:t>
              </a:r>
            </a:p>
          </p:txBody>
        </p:sp>
        <p:cxnSp>
          <p:nvCxnSpPr>
            <p:cNvPr id="142" name="Straight Connector 141"/>
            <p:cNvCxnSpPr/>
            <p:nvPr/>
          </p:nvCxnSpPr>
          <p:spPr>
            <a:xfrm>
              <a:off x="52578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8680" name="AutoShape 120"/>
          <p:cNvSpPr>
            <a:spLocks noChangeArrowheads="1"/>
          </p:cNvSpPr>
          <p:nvPr/>
        </p:nvSpPr>
        <p:spPr bwMode="auto">
          <a:xfrm>
            <a:off x="4719419" y="3599656"/>
            <a:ext cx="399951" cy="719911"/>
          </a:xfrm>
          <a:prstGeom prst="downArrow">
            <a:avLst>
              <a:gd name="adj1" fmla="val 50000"/>
              <a:gd name="adj2" fmla="val 25000"/>
            </a:avLst>
          </a:prstGeom>
          <a:solidFill>
            <a:schemeClr val="accent1"/>
          </a:solidFill>
          <a:ln w="9525">
            <a:solidFill>
              <a:schemeClr val="accent1"/>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29699" name="Content Placeholder 2"/>
          <p:cNvSpPr>
            <a:spLocks noGrp="1"/>
          </p:cNvSpPr>
          <p:nvPr>
            <p:ph idx="1"/>
          </p:nvPr>
        </p:nvSpPr>
        <p:spPr/>
        <p:txBody>
          <a:bodyPr/>
          <a:lstStyle/>
          <a:p>
            <a:pPr marL="0" indent="0">
              <a:buNone/>
            </a:pPr>
            <a:r>
              <a:rPr lang="en-US" sz="2000" b="1" i="1" dirty="0" err="1">
                <a:solidFill>
                  <a:srgbClr val="C00000"/>
                </a:solidFill>
              </a:rPr>
              <a:t>Nguyên</a:t>
            </a:r>
            <a:r>
              <a:rPr lang="en-US" sz="2000" b="1" i="1" dirty="0">
                <a:solidFill>
                  <a:srgbClr val="C00000"/>
                </a:solidFill>
              </a:rPr>
              <a:t> </a:t>
            </a:r>
            <a:r>
              <a:rPr lang="en-US" sz="2000" b="1" i="1" dirty="0" err="1">
                <a:solidFill>
                  <a:srgbClr val="C00000"/>
                </a:solidFill>
              </a:rPr>
              <a:t>tắc</a:t>
            </a:r>
            <a:endParaRPr lang="en-US" sz="2000" b="1" i="1" dirty="0">
              <a:solidFill>
                <a:srgbClr val="C00000"/>
              </a:solidFill>
            </a:endParaRPr>
          </a:p>
          <a:p>
            <a:pPr lvl="1"/>
            <a:r>
              <a:rPr lang="en-US" sz="2000" dirty="0" err="1"/>
              <a:t>Xây</a:t>
            </a:r>
            <a:r>
              <a:rPr lang="en-US" sz="2000" dirty="0"/>
              <a:t> </a:t>
            </a:r>
            <a:r>
              <a:rPr lang="en-US" sz="2000" dirty="0" err="1"/>
              <a:t>dựng</a:t>
            </a:r>
            <a:r>
              <a:rPr lang="en-US" sz="2000" dirty="0"/>
              <a:t> </a:t>
            </a:r>
            <a:r>
              <a:rPr lang="en-US" sz="2000" b="1" i="1" dirty="0" err="1">
                <a:solidFill>
                  <a:srgbClr val="C00000"/>
                </a:solidFill>
              </a:rPr>
              <a:t>thực-thể-chuyên-biệt</a:t>
            </a:r>
            <a:r>
              <a:rPr lang="en-US" sz="2000" dirty="0"/>
              <a:t> </a:t>
            </a:r>
            <a:r>
              <a:rPr lang="en-US" sz="2000" dirty="0" err="1"/>
              <a:t>khi</a:t>
            </a:r>
            <a:r>
              <a:rPr lang="en-US" sz="2000" dirty="0"/>
              <a:t> </a:t>
            </a:r>
            <a:r>
              <a:rPr lang="en-US" sz="2000" dirty="0" err="1"/>
              <a:t>xác</a:t>
            </a:r>
            <a:r>
              <a:rPr lang="en-US" sz="2000" dirty="0"/>
              <a:t> </a:t>
            </a:r>
            <a:r>
              <a:rPr lang="en-US" sz="2000" dirty="0" err="1"/>
              <a:t>định</a:t>
            </a:r>
            <a:r>
              <a:rPr lang="en-US" sz="2000" dirty="0"/>
              <a:t> </a:t>
            </a:r>
            <a:r>
              <a:rPr lang="en-US" sz="2000" dirty="0" err="1"/>
              <a:t>được</a:t>
            </a:r>
            <a:r>
              <a:rPr lang="en-US" sz="2000" dirty="0"/>
              <a:t> </a:t>
            </a:r>
            <a:r>
              <a:rPr lang="en-US" sz="2000" b="1" i="1" dirty="0" err="1">
                <a:solidFill>
                  <a:srgbClr val="C00000"/>
                </a:solidFill>
              </a:rPr>
              <a:t>đặc</a:t>
            </a:r>
            <a:r>
              <a:rPr lang="en-US" sz="2000" b="1" i="1" dirty="0">
                <a:solidFill>
                  <a:srgbClr val="C00000"/>
                </a:solidFill>
              </a:rPr>
              <a:t> </a:t>
            </a:r>
            <a:r>
              <a:rPr lang="en-US" sz="2000" b="1" i="1" dirty="0" err="1">
                <a:solidFill>
                  <a:srgbClr val="C00000"/>
                </a:solidFill>
              </a:rPr>
              <a:t>trưng</a:t>
            </a:r>
            <a:r>
              <a:rPr lang="en-US" sz="2000" b="1" i="1" dirty="0">
                <a:solidFill>
                  <a:srgbClr val="C00000"/>
                </a:solidFill>
              </a:rPr>
              <a:t> </a:t>
            </a:r>
            <a:r>
              <a:rPr lang="en-US" sz="2000" b="1" i="1" dirty="0" err="1">
                <a:solidFill>
                  <a:srgbClr val="C00000"/>
                </a:solidFill>
              </a:rPr>
              <a:t>riêng</a:t>
            </a:r>
            <a:r>
              <a:rPr lang="en-US" sz="2000" b="1" i="1" dirty="0">
                <a:solidFill>
                  <a:srgbClr val="C00000"/>
                </a:solidFill>
              </a:rPr>
              <a:t> </a:t>
            </a:r>
            <a:r>
              <a:rPr lang="en-US" sz="2000" dirty="0" err="1"/>
              <a:t>của</a:t>
            </a:r>
            <a:r>
              <a:rPr lang="en-US" sz="2000" dirty="0"/>
              <a:t> </a:t>
            </a:r>
            <a:r>
              <a:rPr lang="en-US" sz="2000" dirty="0" err="1"/>
              <a:t>nó</a:t>
            </a:r>
            <a:endParaRPr lang="en-US" sz="2000" dirty="0"/>
          </a:p>
          <a:p>
            <a:pPr lvl="1"/>
            <a:r>
              <a:rPr lang="en-US" sz="2000" dirty="0" err="1"/>
              <a:t>Xây</a:t>
            </a:r>
            <a:r>
              <a:rPr lang="en-US" sz="2000" dirty="0"/>
              <a:t> </a:t>
            </a:r>
            <a:r>
              <a:rPr lang="en-US" sz="2000" dirty="0" err="1"/>
              <a:t>dựng</a:t>
            </a:r>
            <a:r>
              <a:rPr lang="en-US" sz="2000" dirty="0"/>
              <a:t> </a:t>
            </a:r>
            <a:r>
              <a:rPr lang="en-US" sz="2000" b="1" i="1" dirty="0" err="1">
                <a:solidFill>
                  <a:srgbClr val="C00000"/>
                </a:solidFill>
              </a:rPr>
              <a:t>thực</a:t>
            </a:r>
            <a:r>
              <a:rPr lang="en-US" sz="2000" b="1" i="1" dirty="0">
                <a:solidFill>
                  <a:srgbClr val="C00000"/>
                </a:solidFill>
              </a:rPr>
              <a:t> </a:t>
            </a:r>
            <a:r>
              <a:rPr lang="en-US" sz="2000" b="1" i="1" dirty="0" err="1">
                <a:solidFill>
                  <a:srgbClr val="C00000"/>
                </a:solidFill>
              </a:rPr>
              <a:t>thể</a:t>
            </a:r>
            <a:r>
              <a:rPr lang="en-US" sz="2000" b="1" i="1" dirty="0">
                <a:solidFill>
                  <a:srgbClr val="C00000"/>
                </a:solidFill>
              </a:rPr>
              <a:t> </a:t>
            </a:r>
            <a:r>
              <a:rPr lang="en-US" sz="2000" b="1" i="1" dirty="0" err="1">
                <a:solidFill>
                  <a:srgbClr val="C00000"/>
                </a:solidFill>
              </a:rPr>
              <a:t>tổng</a:t>
            </a:r>
            <a:r>
              <a:rPr lang="en-US" sz="2000" b="1" i="1" dirty="0">
                <a:solidFill>
                  <a:srgbClr val="C00000"/>
                </a:solidFill>
              </a:rPr>
              <a:t> </a:t>
            </a:r>
            <a:r>
              <a:rPr lang="en-US" sz="2000" b="1" i="1" dirty="0" err="1">
                <a:solidFill>
                  <a:srgbClr val="C00000"/>
                </a:solidFill>
              </a:rPr>
              <a:t>quát</a:t>
            </a:r>
            <a:r>
              <a:rPr lang="en-US" sz="2000" dirty="0"/>
              <a:t> </a:t>
            </a:r>
            <a:r>
              <a:rPr lang="en-US" sz="2000" dirty="0" err="1"/>
              <a:t>khi</a:t>
            </a:r>
            <a:r>
              <a:rPr lang="en-US" sz="2000" dirty="0"/>
              <a:t> </a:t>
            </a:r>
            <a:r>
              <a:rPr lang="en-US" sz="2000" dirty="0" err="1"/>
              <a:t>xác</a:t>
            </a:r>
            <a:r>
              <a:rPr lang="en-US" sz="2000" dirty="0"/>
              <a:t> </a:t>
            </a:r>
            <a:r>
              <a:rPr lang="en-US" sz="2000" dirty="0" err="1"/>
              <a:t>định</a:t>
            </a:r>
            <a:r>
              <a:rPr lang="en-US" sz="2000" dirty="0"/>
              <a:t> </a:t>
            </a:r>
            <a:r>
              <a:rPr lang="en-US" sz="2000" dirty="0" err="1"/>
              <a:t>được</a:t>
            </a:r>
            <a:r>
              <a:rPr lang="en-US" sz="2000" dirty="0"/>
              <a:t> </a:t>
            </a:r>
            <a:r>
              <a:rPr lang="en-US" sz="2000" dirty="0" err="1"/>
              <a:t>các</a:t>
            </a:r>
            <a:r>
              <a:rPr lang="en-US" sz="2000" dirty="0"/>
              <a:t> </a:t>
            </a:r>
            <a:r>
              <a:rPr lang="en-US" sz="2000" b="1" i="1" dirty="0" err="1">
                <a:solidFill>
                  <a:srgbClr val="C00000"/>
                </a:solidFill>
              </a:rPr>
              <a:t>đặc</a:t>
            </a:r>
            <a:r>
              <a:rPr lang="en-US" sz="2000" b="1" i="1" dirty="0">
                <a:solidFill>
                  <a:srgbClr val="C00000"/>
                </a:solidFill>
              </a:rPr>
              <a:t> </a:t>
            </a:r>
            <a:r>
              <a:rPr lang="en-US" sz="2000" b="1" i="1" dirty="0" err="1">
                <a:solidFill>
                  <a:srgbClr val="C00000"/>
                </a:solidFill>
              </a:rPr>
              <a:t>trưng</a:t>
            </a:r>
            <a:r>
              <a:rPr lang="en-US" sz="2000" b="1" i="1" dirty="0">
                <a:solidFill>
                  <a:srgbClr val="C00000"/>
                </a:solidFill>
              </a:rPr>
              <a:t> </a:t>
            </a:r>
            <a:r>
              <a:rPr lang="en-US" sz="2000" b="1" i="1" dirty="0" err="1">
                <a:solidFill>
                  <a:srgbClr val="C00000"/>
                </a:solidFill>
              </a:rPr>
              <a:t>chung</a:t>
            </a:r>
            <a:r>
              <a:rPr lang="en-US" sz="2000" b="1" i="1" dirty="0">
                <a:solidFill>
                  <a:srgbClr val="C00000"/>
                </a:solidFill>
              </a:rPr>
              <a:t> </a:t>
            </a:r>
            <a:r>
              <a:rPr lang="en-US" sz="2000" dirty="0" err="1"/>
              <a:t>của</a:t>
            </a:r>
            <a:r>
              <a:rPr lang="en-US" sz="2000" dirty="0"/>
              <a:t> </a:t>
            </a:r>
            <a:r>
              <a:rPr lang="en-US" sz="2000" dirty="0" err="1"/>
              <a:t>các</a:t>
            </a:r>
            <a:r>
              <a:rPr lang="en-US" sz="2000" dirty="0"/>
              <a:t> </a:t>
            </a:r>
            <a:r>
              <a:rPr lang="en-US" sz="2000" dirty="0" err="1"/>
              <a:t>thực</a:t>
            </a:r>
            <a:r>
              <a:rPr lang="en-US" sz="2000" dirty="0"/>
              <a:t> </a:t>
            </a:r>
            <a:r>
              <a:rPr lang="en-US" sz="2000" dirty="0" err="1"/>
              <a:t>thể</a:t>
            </a:r>
            <a:endParaRPr lang="en-US" sz="2000" dirty="0"/>
          </a:p>
          <a:p>
            <a:pPr lvl="2"/>
            <a:r>
              <a:rPr lang="en-US" sz="2000" b="1" i="1"/>
              <a:t>Mục đích</a:t>
            </a:r>
            <a:r>
              <a:rPr lang="en-US" sz="2000"/>
              <a:t>: </a:t>
            </a:r>
            <a:r>
              <a:rPr lang="en-US" sz="2000">
                <a:solidFill>
                  <a:srgbClr val="C00000"/>
                </a:solidFill>
              </a:rPr>
              <a:t>Tái </a:t>
            </a:r>
            <a:r>
              <a:rPr lang="en-US" sz="2000" err="1">
                <a:solidFill>
                  <a:srgbClr val="C00000"/>
                </a:solidFill>
              </a:rPr>
              <a:t>sử</a:t>
            </a:r>
            <a:r>
              <a:rPr lang="en-US" sz="2000">
                <a:solidFill>
                  <a:srgbClr val="C00000"/>
                </a:solidFill>
              </a:rPr>
              <a:t> dụng</a:t>
            </a:r>
          </a:p>
          <a:p>
            <a:pPr marL="0" indent="0">
              <a:buNone/>
            </a:pPr>
            <a:r>
              <a:rPr lang="en-US" sz="2000" b="1" i="1">
                <a:solidFill>
                  <a:srgbClr val="C00000"/>
                </a:solidFill>
              </a:rPr>
              <a:t>Tính bao phủ : </a:t>
            </a:r>
            <a:r>
              <a:rPr lang="en-US" sz="2000"/>
              <a:t>thể hiện </a:t>
            </a:r>
            <a:r>
              <a:rPr lang="en-US" sz="2000" b="1" i="1">
                <a:solidFill>
                  <a:srgbClr val="C00000"/>
                </a:solidFill>
              </a:rPr>
              <a:t>sự tương quan </a:t>
            </a:r>
            <a:r>
              <a:rPr lang="en-US" sz="2000"/>
              <a:t>giữa thực-thể-tổng-quát và thực-thể-chuyên-biệt , bao gồm:</a:t>
            </a:r>
          </a:p>
          <a:p>
            <a:pPr lvl="2"/>
            <a:r>
              <a:rPr lang="en-US" sz="2000"/>
              <a:t>Toàn phần (t-total)</a:t>
            </a:r>
          </a:p>
          <a:p>
            <a:pPr lvl="2"/>
            <a:r>
              <a:rPr lang="en-US" sz="2000"/>
              <a:t>Bán phần (p-partial)</a:t>
            </a:r>
          </a:p>
          <a:p>
            <a:pPr lvl="2"/>
            <a:r>
              <a:rPr lang="en-US" sz="2000"/>
              <a:t>Riêng biệt (e-exclusive)</a:t>
            </a:r>
          </a:p>
          <a:p>
            <a:pPr lvl="2"/>
            <a:r>
              <a:rPr lang="en-US" sz="2000"/>
              <a:t>Chồng chéo (o-overlaping)</a:t>
            </a:r>
          </a:p>
          <a:p>
            <a:pPr marL="0" indent="0">
              <a:buNone/>
            </a:pPr>
            <a:endParaRPr lang="en-US" sz="2519" dirty="0"/>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43EC4062-A7AE-4314-BB83-B674BDEFD7E0}" type="slidenum">
              <a:rPr lang="en-US" sz="1050">
                <a:solidFill>
                  <a:srgbClr val="898989"/>
                </a:solidFill>
                <a:cs typeface="Tahoma" panose="020B0604030504040204" pitchFamily="34" charset="0"/>
              </a:rPr>
              <a:t>37</a:t>
            </a:fld>
            <a:endParaRPr lang="en-US" sz="1050">
              <a:solidFill>
                <a:srgbClr val="898989"/>
              </a:solidFill>
              <a:cs typeface="Tahoma" panose="020B060403050404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879891" y="1500473"/>
            <a:ext cx="5354654" cy="4567898"/>
          </a:xfrm>
          <a:solidFill>
            <a:schemeClr val="accent1">
              <a:lumMod val="20000"/>
              <a:lumOff val="80000"/>
            </a:schemeClr>
          </a:solidFill>
        </p:spPr>
        <p:txBody>
          <a:bodyPr/>
          <a:lstStyle/>
          <a:p>
            <a:pPr marL="0" indent="0">
              <a:buNone/>
            </a:pPr>
            <a:r>
              <a:rPr lang="en-US" b="1" i="1">
                <a:solidFill>
                  <a:srgbClr val="C00000"/>
                </a:solidFill>
              </a:rPr>
              <a:t>Toàn phần (t-total)</a:t>
            </a:r>
          </a:p>
          <a:p>
            <a:pPr lvl="1" algn="just"/>
            <a:r>
              <a:rPr lang="en-US"/>
              <a:t>Tất cả các phần tử của các thực thể chuyên biệt phủ toàn bộ tập phần tử của thực thể tổng quát</a:t>
            </a:r>
          </a:p>
          <a:p>
            <a:pPr marL="0" indent="0" algn="just">
              <a:buNone/>
            </a:pPr>
            <a:r>
              <a:rPr lang="en-US" b="1" i="1">
                <a:solidFill>
                  <a:srgbClr val="C00000"/>
                </a:solidFill>
              </a:rPr>
              <a:t>Bán phần(p-partial)</a:t>
            </a:r>
          </a:p>
          <a:p>
            <a:pPr lvl="1" algn="just"/>
            <a:r>
              <a:rPr lang="en-US"/>
              <a:t>Các phần tử của các thực thể chuyên biệt không phủ toàn bộ tập phần tử của thực thể tổng quát</a:t>
            </a:r>
          </a:p>
        </p:txBody>
      </p:sp>
      <p:sp>
        <p:nvSpPr>
          <p:cNvPr id="31747"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4" name="Content Placeholder 2">
            <a:extLst>
              <a:ext uri="{FF2B5EF4-FFF2-40B4-BE49-F238E27FC236}">
                <a16:creationId xmlns:a16="http://schemas.microsoft.com/office/drawing/2014/main" id="{692B032D-B35F-4FF7-B463-48BEA954CEA4}"/>
              </a:ext>
            </a:extLst>
          </p:cNvPr>
          <p:cNvSpPr txBox="1">
            <a:spLocks/>
          </p:cNvSpPr>
          <p:nvPr/>
        </p:nvSpPr>
        <p:spPr>
          <a:xfrm>
            <a:off x="6563879" y="1500473"/>
            <a:ext cx="5354654" cy="4567898"/>
          </a:xfrm>
          <a:prstGeom prst="rect">
            <a:avLst/>
          </a:prstGeom>
          <a:solidFill>
            <a:schemeClr val="accent6">
              <a:lumMod val="20000"/>
              <a:lumOff val="80000"/>
            </a:schemeClr>
          </a:solidFill>
        </p:spPr>
        <p:txBody>
          <a:bodyPr vert="horz" lIns="91440" tIns="45720" rIns="91440" bIns="45720" rtlCol="0">
            <a:normAutofit/>
          </a:bodyPr>
          <a:lstStyle>
            <a:lvl1pPr marL="239961" indent="-239961" algn="l" defTabSz="959846" rtl="0" eaLnBrk="1" latinLnBrk="0" hangingPunct="1">
              <a:lnSpc>
                <a:spcPct val="100000"/>
              </a:lnSpc>
              <a:spcBef>
                <a:spcPts val="1050"/>
              </a:spcBef>
              <a:buFont typeface="Arial" panose="020B0604020202020204" pitchFamily="34" charset="0"/>
              <a:buChar char="•"/>
              <a:defRPr sz="2200" kern="1200">
                <a:solidFill>
                  <a:schemeClr val="tx1"/>
                </a:solidFill>
                <a:latin typeface="Verdana (Headings)"/>
                <a:ea typeface="+mn-ea"/>
                <a:cs typeface="+mn-cs"/>
              </a:defRPr>
            </a:lvl1pPr>
            <a:lvl2pPr marL="719884"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2pPr>
            <a:lvl3pPr marL="1199807"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3pPr>
            <a:lvl4pPr marL="1679730"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4pPr>
            <a:lvl5pPr marL="2159653" indent="-239961" algn="l" defTabSz="959846" rtl="0" eaLnBrk="1" latinLnBrk="0" hangingPunct="1">
              <a:lnSpc>
                <a:spcPct val="100000"/>
              </a:lnSpc>
              <a:spcBef>
                <a:spcPts val="525"/>
              </a:spcBef>
              <a:buFont typeface="Arial" panose="020B0604020202020204" pitchFamily="34" charset="0"/>
              <a:buChar char="•"/>
              <a:defRPr sz="2200" kern="1200">
                <a:solidFill>
                  <a:schemeClr val="tx1"/>
                </a:solidFill>
                <a:latin typeface="Verdana (Headings)"/>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a:lstStyle>
          <a:p>
            <a:pPr marL="0" indent="0">
              <a:buNone/>
            </a:pPr>
            <a:r>
              <a:rPr lang="en-US" b="1" i="1">
                <a:solidFill>
                  <a:srgbClr val="C00000"/>
                </a:solidFill>
              </a:rPr>
              <a:t>Riêng biệt(e-exclusive)</a:t>
            </a:r>
          </a:p>
          <a:p>
            <a:pPr lvl="1" algn="just"/>
            <a:r>
              <a:rPr lang="en-US"/>
              <a:t>Phần tử của thực thể chuyên biệt này không là phần tử của thực thể chuyên biệt khác</a:t>
            </a:r>
          </a:p>
          <a:p>
            <a:pPr marL="0" indent="0" algn="just">
              <a:buNone/>
            </a:pPr>
            <a:r>
              <a:rPr lang="en-US" b="1" i="1">
                <a:solidFill>
                  <a:srgbClr val="C00000"/>
                </a:solidFill>
              </a:rPr>
              <a:t>Chồng chéo(o-overlaping)</a:t>
            </a:r>
          </a:p>
          <a:p>
            <a:pPr lvl="1" algn="just"/>
            <a:r>
              <a:rPr lang="en-US"/>
              <a:t>Phần tử của thực thể chuyên biệt này có thể là phần tử của thực thể chuyên biệt khác</a:t>
            </a:r>
          </a:p>
          <a:p>
            <a:pPr lvl="1"/>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2223-1847-498E-B210-8384004042CC}"/>
              </a:ext>
            </a:extLst>
          </p:cNvPr>
          <p:cNvSpPr>
            <a:spLocks noGrp="1"/>
          </p:cNvSpPr>
          <p:nvPr>
            <p:ph type="title"/>
          </p:nvPr>
        </p:nvSpPr>
        <p:spPr/>
        <p:txBody>
          <a:bodyPr/>
          <a:lstStyle/>
          <a:p>
            <a:r>
              <a:rPr lang="en-US"/>
              <a:t>2.2.1.Cấu trúc phân cấp (tt)</a:t>
            </a:r>
          </a:p>
        </p:txBody>
      </p:sp>
      <p:sp>
        <p:nvSpPr>
          <p:cNvPr id="4" name="Slide Number Placeholder 3">
            <a:extLst>
              <a:ext uri="{FF2B5EF4-FFF2-40B4-BE49-F238E27FC236}">
                <a16:creationId xmlns:a16="http://schemas.microsoft.com/office/drawing/2014/main" id="{0559D48E-CF2F-4E0D-8CA3-5CBF09DB323C}"/>
              </a:ext>
            </a:extLst>
          </p:cNvPr>
          <p:cNvSpPr>
            <a:spLocks noGrp="1"/>
          </p:cNvSpPr>
          <p:nvPr>
            <p:ph type="sldNum" sz="quarter" idx="12"/>
          </p:nvPr>
        </p:nvSpPr>
        <p:spPr/>
        <p:txBody>
          <a:bodyPr/>
          <a:lstStyle/>
          <a:p>
            <a:fld id="{493E9284-CF28-481B-903D-5227E055DEF3}" type="slidenum">
              <a:rPr lang="en-US" smtClean="0"/>
              <a:t>39</a:t>
            </a:fld>
            <a:endParaRPr lang="en-US"/>
          </a:p>
        </p:txBody>
      </p:sp>
      <p:grpSp>
        <p:nvGrpSpPr>
          <p:cNvPr id="5" name="Group 74">
            <a:extLst>
              <a:ext uri="{FF2B5EF4-FFF2-40B4-BE49-F238E27FC236}">
                <a16:creationId xmlns:a16="http://schemas.microsoft.com/office/drawing/2014/main" id="{6D91D792-631D-42DD-8C76-C6FA264C065C}"/>
              </a:ext>
            </a:extLst>
          </p:cNvPr>
          <p:cNvGrpSpPr/>
          <p:nvPr/>
        </p:nvGrpSpPr>
        <p:grpSpPr bwMode="auto">
          <a:xfrm>
            <a:off x="3359586" y="1329678"/>
            <a:ext cx="7119124" cy="5683586"/>
            <a:chOff x="1371600" y="1066800"/>
            <a:chExt cx="6781800" cy="5119687"/>
          </a:xfrm>
        </p:grpSpPr>
        <p:sp>
          <p:nvSpPr>
            <p:cNvPr id="6" name="Oval 6">
              <a:extLst>
                <a:ext uri="{FF2B5EF4-FFF2-40B4-BE49-F238E27FC236}">
                  <a16:creationId xmlns:a16="http://schemas.microsoft.com/office/drawing/2014/main" id="{0B08F618-7954-4371-857B-A2CD6ED08413}"/>
                </a:ext>
              </a:extLst>
            </p:cNvPr>
            <p:cNvSpPr>
              <a:spLocks noChangeArrowheads="1"/>
            </p:cNvSpPr>
            <p:nvPr/>
          </p:nvSpPr>
          <p:spPr bwMode="auto">
            <a:xfrm>
              <a:off x="2370138" y="1406525"/>
              <a:ext cx="1712912" cy="1581150"/>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7" name="Arc 7">
              <a:extLst>
                <a:ext uri="{FF2B5EF4-FFF2-40B4-BE49-F238E27FC236}">
                  <a16:creationId xmlns:a16="http://schemas.microsoft.com/office/drawing/2014/main" id="{2ED9714C-A6FB-41FF-84E1-577BEB88FD3D}"/>
                </a:ext>
              </a:extLst>
            </p:cNvPr>
            <p:cNvSpPr/>
            <p:nvPr/>
          </p:nvSpPr>
          <p:spPr bwMode="auto">
            <a:xfrm rot="14394484" flipV="1">
              <a:off x="2636045" y="1802606"/>
              <a:ext cx="1052512"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8" name="Text Box 8">
              <a:extLst>
                <a:ext uri="{FF2B5EF4-FFF2-40B4-BE49-F238E27FC236}">
                  <a16:creationId xmlns:a16="http://schemas.microsoft.com/office/drawing/2014/main" id="{20F2B751-0D43-4668-A1E2-03F9CAB1EDCA}"/>
                </a:ext>
              </a:extLst>
            </p:cNvPr>
            <p:cNvSpPr txBox="1">
              <a:spLocks noChangeArrowheads="1"/>
            </p:cNvSpPr>
            <p:nvPr/>
          </p:nvSpPr>
          <p:spPr bwMode="auto">
            <a:xfrm>
              <a:off x="2362200" y="1066800"/>
              <a:ext cx="155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9" name="Arc 9">
              <a:extLst>
                <a:ext uri="{FF2B5EF4-FFF2-40B4-BE49-F238E27FC236}">
                  <a16:creationId xmlns:a16="http://schemas.microsoft.com/office/drawing/2014/main" id="{DB04102B-5338-4189-9B25-7C83B86C7A24}"/>
                </a:ext>
              </a:extLst>
            </p:cNvPr>
            <p:cNvSpPr/>
            <p:nvPr/>
          </p:nvSpPr>
          <p:spPr bwMode="auto">
            <a:xfrm rot="2917637" flipH="1" flipV="1">
              <a:off x="3130550" y="1668463"/>
              <a:ext cx="922337" cy="1138238"/>
            </a:xfrm>
            <a:custGeom>
              <a:avLst/>
              <a:gdLst>
                <a:gd name="T0" fmla="*/ 0 w 21600"/>
                <a:gd name="T1" fmla="*/ 0 h 23329"/>
                <a:gd name="T2" fmla="*/ 2147483647 w 21600"/>
                <a:gd name="T3" fmla="*/ 2147483647 h 23329"/>
                <a:gd name="T4" fmla="*/ 0 w 21600"/>
                <a:gd name="T5" fmla="*/ 2147483647 h 23329"/>
                <a:gd name="T6" fmla="*/ 0 60000 65536"/>
                <a:gd name="T7" fmla="*/ 0 60000 65536"/>
                <a:gd name="T8" fmla="*/ 0 60000 65536"/>
                <a:gd name="T9" fmla="*/ 0 w 21600"/>
                <a:gd name="T10" fmla="*/ 0 h 23329"/>
                <a:gd name="T11" fmla="*/ 21600 w 21600"/>
                <a:gd name="T12" fmla="*/ 23329 h 23329"/>
              </a:gdLst>
              <a:ahLst/>
              <a:cxnLst>
                <a:cxn ang="T6">
                  <a:pos x="T0" y="T1"/>
                </a:cxn>
                <a:cxn ang="T7">
                  <a:pos x="T2" y="T3"/>
                </a:cxn>
                <a:cxn ang="T8">
                  <a:pos x="T4" y="T5"/>
                </a:cxn>
              </a:cxnLst>
              <a:rect l="T9" t="T10" r="T11" b="T12"/>
              <a:pathLst>
                <a:path w="21600" h="23329" fill="none" extrusionOk="0">
                  <a:moveTo>
                    <a:pt x="-1" y="0"/>
                  </a:moveTo>
                  <a:cubicBezTo>
                    <a:pt x="11929" y="0"/>
                    <a:pt x="21600" y="9670"/>
                    <a:pt x="21600" y="21600"/>
                  </a:cubicBezTo>
                  <a:cubicBezTo>
                    <a:pt x="21600" y="22177"/>
                    <a:pt x="21576" y="22753"/>
                    <a:pt x="21530" y="23328"/>
                  </a:cubicBezTo>
                </a:path>
                <a:path w="21600" h="23329" stroke="0" extrusionOk="0">
                  <a:moveTo>
                    <a:pt x="-1" y="0"/>
                  </a:moveTo>
                  <a:cubicBezTo>
                    <a:pt x="11929" y="0"/>
                    <a:pt x="21600" y="9670"/>
                    <a:pt x="21600" y="21600"/>
                  </a:cubicBezTo>
                  <a:cubicBezTo>
                    <a:pt x="21600" y="22177"/>
                    <a:pt x="21576" y="22753"/>
                    <a:pt x="21530" y="23328"/>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10" name="Text Box 10">
              <a:extLst>
                <a:ext uri="{FF2B5EF4-FFF2-40B4-BE49-F238E27FC236}">
                  <a16:creationId xmlns:a16="http://schemas.microsoft.com/office/drawing/2014/main" id="{4CFCB988-EFC7-475D-BF98-1252EC4BA55F}"/>
                </a:ext>
              </a:extLst>
            </p:cNvPr>
            <p:cNvSpPr txBox="1">
              <a:spLocks noChangeArrowheads="1"/>
            </p:cNvSpPr>
            <p:nvPr/>
          </p:nvSpPr>
          <p:spPr bwMode="auto">
            <a:xfrm>
              <a:off x="2514600" y="2197101"/>
              <a:ext cx="790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11" name="Oval 11">
              <a:extLst>
                <a:ext uri="{FF2B5EF4-FFF2-40B4-BE49-F238E27FC236}">
                  <a16:creationId xmlns:a16="http://schemas.microsoft.com/office/drawing/2014/main" id="{B3C0DC11-F6F2-4488-9070-17A2F2415DAB}"/>
                </a:ext>
              </a:extLst>
            </p:cNvPr>
            <p:cNvSpPr>
              <a:spLocks noChangeArrowheads="1"/>
            </p:cNvSpPr>
            <p:nvPr/>
          </p:nvSpPr>
          <p:spPr bwMode="auto">
            <a:xfrm>
              <a:off x="5383212" y="1406525"/>
              <a:ext cx="1712912" cy="1581150"/>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12" name="Text Box 12">
              <a:extLst>
                <a:ext uri="{FF2B5EF4-FFF2-40B4-BE49-F238E27FC236}">
                  <a16:creationId xmlns:a16="http://schemas.microsoft.com/office/drawing/2014/main" id="{082F2729-5BF4-4C8A-988E-9E836A63812A}"/>
                </a:ext>
              </a:extLst>
            </p:cNvPr>
            <p:cNvSpPr txBox="1">
              <a:spLocks noChangeArrowheads="1"/>
            </p:cNvSpPr>
            <p:nvPr/>
          </p:nvSpPr>
          <p:spPr bwMode="auto">
            <a:xfrm>
              <a:off x="5438774" y="1066800"/>
              <a:ext cx="1492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13" name="Text Box 13">
              <a:extLst>
                <a:ext uri="{FF2B5EF4-FFF2-40B4-BE49-F238E27FC236}">
                  <a16:creationId xmlns:a16="http://schemas.microsoft.com/office/drawing/2014/main" id="{435403FA-8CE0-4DE0-A635-2AEFF3067F84}"/>
                </a:ext>
              </a:extLst>
            </p:cNvPr>
            <p:cNvSpPr txBox="1">
              <a:spLocks noChangeArrowheads="1"/>
            </p:cNvSpPr>
            <p:nvPr/>
          </p:nvSpPr>
          <p:spPr bwMode="auto">
            <a:xfrm>
              <a:off x="3292475"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14" name="Arc 14">
              <a:extLst>
                <a:ext uri="{FF2B5EF4-FFF2-40B4-BE49-F238E27FC236}">
                  <a16:creationId xmlns:a16="http://schemas.microsoft.com/office/drawing/2014/main" id="{2790B060-58A6-49FB-9FE8-C68E2A14C026}"/>
                </a:ext>
              </a:extLst>
            </p:cNvPr>
            <p:cNvSpPr/>
            <p:nvPr/>
          </p:nvSpPr>
          <p:spPr bwMode="auto">
            <a:xfrm flipV="1">
              <a:off x="6173787" y="1406525"/>
              <a:ext cx="263525" cy="15795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15" name="Text Box 15">
              <a:extLst>
                <a:ext uri="{FF2B5EF4-FFF2-40B4-BE49-F238E27FC236}">
                  <a16:creationId xmlns:a16="http://schemas.microsoft.com/office/drawing/2014/main" id="{7956AC18-2EE3-4446-BFC1-4019748E82C9}"/>
                </a:ext>
              </a:extLst>
            </p:cNvPr>
            <p:cNvSpPr txBox="1">
              <a:spLocks noChangeArrowheads="1"/>
            </p:cNvSpPr>
            <p:nvPr/>
          </p:nvSpPr>
          <p:spPr bwMode="auto">
            <a:xfrm>
              <a:off x="551497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16" name="Text Box 16">
              <a:extLst>
                <a:ext uri="{FF2B5EF4-FFF2-40B4-BE49-F238E27FC236}">
                  <a16:creationId xmlns:a16="http://schemas.microsoft.com/office/drawing/2014/main" id="{306C0AB0-5F01-43BA-801F-86255B5E3E7D}"/>
                </a:ext>
              </a:extLst>
            </p:cNvPr>
            <p:cNvSpPr txBox="1">
              <a:spLocks noChangeArrowheads="1"/>
            </p:cNvSpPr>
            <p:nvPr/>
          </p:nvSpPr>
          <p:spPr bwMode="auto">
            <a:xfrm>
              <a:off x="639762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17" name="Text Box 17">
              <a:extLst>
                <a:ext uri="{FF2B5EF4-FFF2-40B4-BE49-F238E27FC236}">
                  <a16:creationId xmlns:a16="http://schemas.microsoft.com/office/drawing/2014/main" id="{D8B87F2E-DDFC-4155-AE0E-4DD1518BE5FA}"/>
                </a:ext>
              </a:extLst>
            </p:cNvPr>
            <p:cNvSpPr txBox="1">
              <a:spLocks noChangeArrowheads="1"/>
            </p:cNvSpPr>
            <p:nvPr/>
          </p:nvSpPr>
          <p:spPr bwMode="auto">
            <a:xfrm>
              <a:off x="1652587" y="3109913"/>
              <a:ext cx="307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bán phần, chồng lắp</a:t>
              </a:r>
              <a:endParaRPr lang="en-US" sz="1470" b="1">
                <a:solidFill>
                  <a:schemeClr val="tx2"/>
                </a:solidFill>
              </a:endParaRPr>
            </a:p>
          </p:txBody>
        </p:sp>
        <p:sp>
          <p:nvSpPr>
            <p:cNvPr id="18" name="Text Box 18">
              <a:extLst>
                <a:ext uri="{FF2B5EF4-FFF2-40B4-BE49-F238E27FC236}">
                  <a16:creationId xmlns:a16="http://schemas.microsoft.com/office/drawing/2014/main" id="{5E7359D1-2D95-4D83-A829-5431E6F9DDC5}"/>
                </a:ext>
              </a:extLst>
            </p:cNvPr>
            <p:cNvSpPr txBox="1">
              <a:spLocks noChangeArrowheads="1"/>
            </p:cNvSpPr>
            <p:nvPr/>
          </p:nvSpPr>
          <p:spPr bwMode="auto">
            <a:xfrm>
              <a:off x="4797424" y="3109913"/>
              <a:ext cx="33559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toàn phần, riêng biệt</a:t>
              </a:r>
              <a:endParaRPr lang="en-US" sz="1470" b="1">
                <a:solidFill>
                  <a:schemeClr val="tx2"/>
                </a:solidFill>
              </a:endParaRPr>
            </a:p>
          </p:txBody>
        </p:sp>
        <p:sp>
          <p:nvSpPr>
            <p:cNvPr id="19" name="Oval 19">
              <a:extLst>
                <a:ext uri="{FF2B5EF4-FFF2-40B4-BE49-F238E27FC236}">
                  <a16:creationId xmlns:a16="http://schemas.microsoft.com/office/drawing/2014/main" id="{CE3F2C38-9643-4D65-88B4-0BD3D287BD0B}"/>
                </a:ext>
              </a:extLst>
            </p:cNvPr>
            <p:cNvSpPr>
              <a:spLocks noChangeArrowheads="1"/>
            </p:cNvSpPr>
            <p:nvPr/>
          </p:nvSpPr>
          <p:spPr bwMode="auto">
            <a:xfrm>
              <a:off x="2338388" y="4119563"/>
              <a:ext cx="1712912" cy="1581150"/>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0" name="Oval 20">
              <a:extLst>
                <a:ext uri="{FF2B5EF4-FFF2-40B4-BE49-F238E27FC236}">
                  <a16:creationId xmlns:a16="http://schemas.microsoft.com/office/drawing/2014/main" id="{3B5E1DB7-A8EE-46E0-BF75-9A42494E484B}"/>
                </a:ext>
              </a:extLst>
            </p:cNvPr>
            <p:cNvSpPr>
              <a:spLocks noChangeArrowheads="1"/>
            </p:cNvSpPr>
            <p:nvPr/>
          </p:nvSpPr>
          <p:spPr bwMode="auto">
            <a:xfrm>
              <a:off x="5483224" y="4119563"/>
              <a:ext cx="1712913" cy="1581150"/>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1" name="Arc 21">
              <a:extLst>
                <a:ext uri="{FF2B5EF4-FFF2-40B4-BE49-F238E27FC236}">
                  <a16:creationId xmlns:a16="http://schemas.microsoft.com/office/drawing/2014/main" id="{C6A400E8-11F1-4197-9715-C5EE892C18E7}"/>
                </a:ext>
              </a:extLst>
            </p:cNvPr>
            <p:cNvSpPr/>
            <p:nvPr/>
          </p:nvSpPr>
          <p:spPr bwMode="auto">
            <a:xfrm flipV="1">
              <a:off x="6142037" y="4119563"/>
              <a:ext cx="263525" cy="15811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2" name="Arc 22">
              <a:extLst>
                <a:ext uri="{FF2B5EF4-FFF2-40B4-BE49-F238E27FC236}">
                  <a16:creationId xmlns:a16="http://schemas.microsoft.com/office/drawing/2014/main" id="{6A91D43E-E1E6-4631-899D-5B564D25EC26}"/>
                </a:ext>
              </a:extLst>
            </p:cNvPr>
            <p:cNvSpPr/>
            <p:nvPr/>
          </p:nvSpPr>
          <p:spPr bwMode="auto">
            <a:xfrm flipH="1" flipV="1">
              <a:off x="6010274" y="4164013"/>
              <a:ext cx="120650" cy="1522412"/>
            </a:xfrm>
            <a:custGeom>
              <a:avLst/>
              <a:gdLst>
                <a:gd name="T0" fmla="*/ 31693124 w 21600"/>
                <a:gd name="T1" fmla="*/ 0 h 20799"/>
                <a:gd name="T2" fmla="*/ 117441338 w 21600"/>
                <a:gd name="T3" fmla="*/ 2147483647 h 20799"/>
                <a:gd name="T4" fmla="*/ 0 w 21600"/>
                <a:gd name="T5" fmla="*/ 2147483647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5828" y="0"/>
                  </a:moveTo>
                  <a:cubicBezTo>
                    <a:pt x="15154" y="2613"/>
                    <a:pt x="21600" y="11114"/>
                    <a:pt x="21600" y="20799"/>
                  </a:cubicBezTo>
                </a:path>
                <a:path w="21600" h="20799" stroke="0" extrusionOk="0">
                  <a:moveTo>
                    <a:pt x="5828" y="0"/>
                  </a:moveTo>
                  <a:cubicBezTo>
                    <a:pt x="15154" y="2613"/>
                    <a:pt x="21600" y="11114"/>
                    <a:pt x="21600" y="20799"/>
                  </a:cubicBezTo>
                  <a:lnTo>
                    <a:pt x="0" y="20799"/>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3" name="Text Box 23">
              <a:extLst>
                <a:ext uri="{FF2B5EF4-FFF2-40B4-BE49-F238E27FC236}">
                  <a16:creationId xmlns:a16="http://schemas.microsoft.com/office/drawing/2014/main" id="{B98C4833-8815-4B32-8E7B-6F9B60B7B7BD}"/>
                </a:ext>
              </a:extLst>
            </p:cNvPr>
            <p:cNvSpPr txBox="1">
              <a:spLocks noChangeArrowheads="1"/>
            </p:cNvSpPr>
            <p:nvPr/>
          </p:nvSpPr>
          <p:spPr bwMode="auto">
            <a:xfrm>
              <a:off x="5614987" y="4646613"/>
              <a:ext cx="790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4" name="Text Box 24">
              <a:extLst>
                <a:ext uri="{FF2B5EF4-FFF2-40B4-BE49-F238E27FC236}">
                  <a16:creationId xmlns:a16="http://schemas.microsoft.com/office/drawing/2014/main" id="{B4F385E5-E0FD-4A46-8A73-5AF93AF728FD}"/>
                </a:ext>
              </a:extLst>
            </p:cNvPr>
            <p:cNvSpPr txBox="1">
              <a:spLocks noChangeArrowheads="1"/>
            </p:cNvSpPr>
            <p:nvPr/>
          </p:nvSpPr>
          <p:spPr bwMode="auto">
            <a:xfrm>
              <a:off x="6142037" y="4251325"/>
              <a:ext cx="7905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5" name="Arc 25">
              <a:extLst>
                <a:ext uri="{FF2B5EF4-FFF2-40B4-BE49-F238E27FC236}">
                  <a16:creationId xmlns:a16="http://schemas.microsoft.com/office/drawing/2014/main" id="{EC87CD78-EB68-4C7F-8756-26A5ED826DC5}"/>
                </a:ext>
              </a:extLst>
            </p:cNvPr>
            <p:cNvSpPr/>
            <p:nvPr/>
          </p:nvSpPr>
          <p:spPr bwMode="auto">
            <a:xfrm rot="14394484" flipV="1">
              <a:off x="2603500" y="4516438"/>
              <a:ext cx="1050925"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6" name="Arc 26">
              <a:extLst>
                <a:ext uri="{FF2B5EF4-FFF2-40B4-BE49-F238E27FC236}">
                  <a16:creationId xmlns:a16="http://schemas.microsoft.com/office/drawing/2014/main" id="{43A0EE83-85D2-4F22-9BA2-20E193B00CD0}"/>
                </a:ext>
              </a:extLst>
            </p:cNvPr>
            <p:cNvSpPr/>
            <p:nvPr/>
          </p:nvSpPr>
          <p:spPr bwMode="auto">
            <a:xfrm flipV="1">
              <a:off x="2438400" y="4495800"/>
              <a:ext cx="1447800" cy="152400"/>
            </a:xfrm>
            <a:custGeom>
              <a:avLst/>
              <a:gdLst>
                <a:gd name="T0" fmla="*/ 0 w 21600"/>
                <a:gd name="T1" fmla="*/ 0 h 21600"/>
                <a:gd name="T2" fmla="*/ 2147483647 w 21600"/>
                <a:gd name="T3" fmla="*/ 377667496 h 21600"/>
                <a:gd name="T4" fmla="*/ 0 w 21600"/>
                <a:gd name="T5" fmla="*/ 3776674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7" name="Text Box 27">
              <a:extLst>
                <a:ext uri="{FF2B5EF4-FFF2-40B4-BE49-F238E27FC236}">
                  <a16:creationId xmlns:a16="http://schemas.microsoft.com/office/drawing/2014/main" id="{EDB73057-E475-4FEF-8476-4BB1D64F8382}"/>
                </a:ext>
              </a:extLst>
            </p:cNvPr>
            <p:cNvSpPr txBox="1">
              <a:spLocks noChangeArrowheads="1"/>
            </p:cNvSpPr>
            <p:nvPr/>
          </p:nvSpPr>
          <p:spPr bwMode="auto">
            <a:xfrm>
              <a:off x="2492375" y="4273550"/>
              <a:ext cx="1317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8" name="Text Box 28">
              <a:extLst>
                <a:ext uri="{FF2B5EF4-FFF2-40B4-BE49-F238E27FC236}">
                  <a16:creationId xmlns:a16="http://schemas.microsoft.com/office/drawing/2014/main" id="{7F4C17DA-6FF7-4DDD-8747-3F34EB36834C}"/>
                </a:ext>
              </a:extLst>
            </p:cNvPr>
            <p:cNvSpPr txBox="1">
              <a:spLocks noChangeArrowheads="1"/>
            </p:cNvSpPr>
            <p:nvPr/>
          </p:nvSpPr>
          <p:spPr bwMode="auto">
            <a:xfrm>
              <a:off x="2667000" y="4986338"/>
              <a:ext cx="9890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9" name="Text Box 29">
              <a:extLst>
                <a:ext uri="{FF2B5EF4-FFF2-40B4-BE49-F238E27FC236}">
                  <a16:creationId xmlns:a16="http://schemas.microsoft.com/office/drawing/2014/main" id="{3B9AE80E-6CA2-4B9A-A5CB-A0F6494A10ED}"/>
                </a:ext>
              </a:extLst>
            </p:cNvPr>
            <p:cNvSpPr txBox="1">
              <a:spLocks noChangeArrowheads="1"/>
            </p:cNvSpPr>
            <p:nvPr/>
          </p:nvSpPr>
          <p:spPr bwMode="auto">
            <a:xfrm>
              <a:off x="2525713" y="3795712"/>
              <a:ext cx="1481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30" name="Text Box 30">
              <a:extLst>
                <a:ext uri="{FF2B5EF4-FFF2-40B4-BE49-F238E27FC236}">
                  <a16:creationId xmlns:a16="http://schemas.microsoft.com/office/drawing/2014/main" id="{F73D4899-35EA-4FCE-8CE7-DB8ABE6FD300}"/>
                </a:ext>
              </a:extLst>
            </p:cNvPr>
            <p:cNvSpPr txBox="1">
              <a:spLocks noChangeArrowheads="1"/>
            </p:cNvSpPr>
            <p:nvPr/>
          </p:nvSpPr>
          <p:spPr bwMode="auto">
            <a:xfrm>
              <a:off x="5538787" y="3795712"/>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31" name="Text Box 31">
              <a:extLst>
                <a:ext uri="{FF2B5EF4-FFF2-40B4-BE49-F238E27FC236}">
                  <a16:creationId xmlns:a16="http://schemas.microsoft.com/office/drawing/2014/main" id="{8E4EB90D-481E-4038-B5E2-2C2C5037840D}"/>
                </a:ext>
              </a:extLst>
            </p:cNvPr>
            <p:cNvSpPr txBox="1">
              <a:spLocks noChangeArrowheads="1"/>
            </p:cNvSpPr>
            <p:nvPr/>
          </p:nvSpPr>
          <p:spPr bwMode="auto">
            <a:xfrm>
              <a:off x="1447800" y="5776913"/>
              <a:ext cx="3048001" cy="395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bán phần, riêng biệt</a:t>
              </a:r>
              <a:endParaRPr lang="en-US" sz="1470" b="1">
                <a:solidFill>
                  <a:schemeClr val="tx2"/>
                </a:solidFill>
              </a:endParaRPr>
            </a:p>
          </p:txBody>
        </p:sp>
        <p:sp>
          <p:nvSpPr>
            <p:cNvPr id="32" name="Text Box 32">
              <a:extLst>
                <a:ext uri="{FF2B5EF4-FFF2-40B4-BE49-F238E27FC236}">
                  <a16:creationId xmlns:a16="http://schemas.microsoft.com/office/drawing/2014/main" id="{E7A86720-F863-4516-BDF4-360D42BBCA72}"/>
                </a:ext>
              </a:extLst>
            </p:cNvPr>
            <p:cNvSpPr txBox="1">
              <a:spLocks noChangeArrowheads="1"/>
            </p:cNvSpPr>
            <p:nvPr/>
          </p:nvSpPr>
          <p:spPr bwMode="auto">
            <a:xfrm>
              <a:off x="4949824" y="5791200"/>
              <a:ext cx="3051176" cy="395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toàn phần, chồng lắp</a:t>
              </a:r>
              <a:endParaRPr lang="en-US" sz="1470" b="1">
                <a:solidFill>
                  <a:schemeClr val="tx2"/>
                </a:solidFill>
              </a:endParaRPr>
            </a:p>
          </p:txBody>
        </p:sp>
        <p:sp>
          <p:nvSpPr>
            <p:cNvPr id="33" name="Text Box 33">
              <a:extLst>
                <a:ext uri="{FF2B5EF4-FFF2-40B4-BE49-F238E27FC236}">
                  <a16:creationId xmlns:a16="http://schemas.microsoft.com/office/drawing/2014/main" id="{45BF6D24-F474-440B-9699-B4D757DE0AC3}"/>
                </a:ext>
              </a:extLst>
            </p:cNvPr>
            <p:cNvSpPr txBox="1">
              <a:spLocks noChangeArrowheads="1"/>
            </p:cNvSpPr>
            <p:nvPr/>
          </p:nvSpPr>
          <p:spPr bwMode="auto">
            <a:xfrm>
              <a:off x="1447800" y="2026821"/>
              <a:ext cx="682896" cy="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(p,o)</a:t>
              </a:r>
            </a:p>
          </p:txBody>
        </p:sp>
        <p:sp>
          <p:nvSpPr>
            <p:cNvPr id="34" name="Text Box 34">
              <a:extLst>
                <a:ext uri="{FF2B5EF4-FFF2-40B4-BE49-F238E27FC236}">
                  <a16:creationId xmlns:a16="http://schemas.microsoft.com/office/drawing/2014/main" id="{F854C857-A6CE-48DC-84C6-D1FCADDD0743}"/>
                </a:ext>
              </a:extLst>
            </p:cNvPr>
            <p:cNvSpPr txBox="1">
              <a:spLocks noChangeArrowheads="1"/>
            </p:cNvSpPr>
            <p:nvPr/>
          </p:nvSpPr>
          <p:spPr bwMode="auto">
            <a:xfrm>
              <a:off x="1371600" y="4690646"/>
              <a:ext cx="678315" cy="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(p,e)</a:t>
              </a:r>
            </a:p>
          </p:txBody>
        </p:sp>
        <p:sp>
          <p:nvSpPr>
            <p:cNvPr id="35" name="Text Box 35">
              <a:extLst>
                <a:ext uri="{FF2B5EF4-FFF2-40B4-BE49-F238E27FC236}">
                  <a16:creationId xmlns:a16="http://schemas.microsoft.com/office/drawing/2014/main" id="{B8CF3D2B-631E-404B-BDCE-1455B6E379F6}"/>
                </a:ext>
              </a:extLst>
            </p:cNvPr>
            <p:cNvSpPr txBox="1">
              <a:spLocks noChangeArrowheads="1"/>
            </p:cNvSpPr>
            <p:nvPr/>
          </p:nvSpPr>
          <p:spPr bwMode="auto">
            <a:xfrm>
              <a:off x="7388224" y="1947446"/>
              <a:ext cx="634031" cy="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(t,e)</a:t>
              </a:r>
            </a:p>
          </p:txBody>
        </p:sp>
        <p:sp>
          <p:nvSpPr>
            <p:cNvPr id="36" name="Text Box 36">
              <a:extLst>
                <a:ext uri="{FF2B5EF4-FFF2-40B4-BE49-F238E27FC236}">
                  <a16:creationId xmlns:a16="http://schemas.microsoft.com/office/drawing/2014/main" id="{F9067E40-3E10-459D-AE85-60D2B7A9C706}"/>
                </a:ext>
              </a:extLst>
            </p:cNvPr>
            <p:cNvSpPr txBox="1">
              <a:spLocks noChangeArrowheads="1"/>
            </p:cNvSpPr>
            <p:nvPr/>
          </p:nvSpPr>
          <p:spPr bwMode="auto">
            <a:xfrm>
              <a:off x="7388224" y="4766846"/>
              <a:ext cx="638612" cy="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(t,o)</a:t>
              </a:r>
            </a:p>
          </p:txBody>
        </p:sp>
      </p:grpSp>
    </p:spTree>
    <p:extLst>
      <p:ext uri="{BB962C8B-B14F-4D97-AF65-F5344CB8AC3E}">
        <p14:creationId xmlns:p14="http://schemas.microsoft.com/office/powerpoint/2010/main" val="294425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1"/>
              <a:t>2.0. Giới thiệu.</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7CC7BD-D786-45F0-A175-DDFBE90582F5}" type="slidenum">
              <a:rPr lang="en-US" smtClean="0"/>
              <a:t>4</a:t>
            </a:fld>
            <a:endParaRPr lang="en-US"/>
          </a:p>
        </p:txBody>
      </p:sp>
      <p:pic>
        <p:nvPicPr>
          <p:cNvPr id="6" name="Content Placeholder 5"/>
          <p:cNvPicPr>
            <a:picLocks noGrp="1" noChangeAspect="1"/>
          </p:cNvPicPr>
          <p:nvPr/>
        </p:nvPicPr>
        <p:blipFill>
          <a:blip r:embed="rId2"/>
          <a:stretch>
            <a:fillRect/>
          </a:stretch>
        </p:blipFill>
        <p:spPr>
          <a:xfrm>
            <a:off x="523761" y="1517197"/>
            <a:ext cx="6820031" cy="2955395"/>
          </a:xfrm>
          <a:prstGeom prst="rect">
            <a:avLst/>
          </a:prstGeom>
        </p:spPr>
      </p:pic>
      <p:pic>
        <p:nvPicPr>
          <p:cNvPr id="8" name="Picture 7"/>
          <p:cNvPicPr>
            <a:picLocks noChangeAspect="1"/>
          </p:cNvPicPr>
          <p:nvPr/>
        </p:nvPicPr>
        <p:blipFill>
          <a:blip r:embed="rId3"/>
          <a:stretch>
            <a:fillRect/>
          </a:stretch>
        </p:blipFill>
        <p:spPr>
          <a:xfrm>
            <a:off x="7483314" y="1454597"/>
            <a:ext cx="4611197" cy="3005838"/>
          </a:xfrm>
          <a:prstGeom prst="rect">
            <a:avLst/>
          </a:prstGeom>
        </p:spPr>
      </p:pic>
      <p:pic>
        <p:nvPicPr>
          <p:cNvPr id="10" name="Picture 9"/>
          <p:cNvPicPr>
            <a:picLocks noChangeAspect="1"/>
          </p:cNvPicPr>
          <p:nvPr/>
        </p:nvPicPr>
        <p:blipFill>
          <a:blip r:embed="rId4"/>
          <a:stretch>
            <a:fillRect/>
          </a:stretch>
        </p:blipFill>
        <p:spPr>
          <a:xfrm>
            <a:off x="7483313" y="4537948"/>
            <a:ext cx="4611196" cy="2597940"/>
          </a:xfrm>
          <a:prstGeom prst="rect">
            <a:avLst/>
          </a:prstGeom>
        </p:spPr>
      </p:pic>
      <p:sp>
        <p:nvSpPr>
          <p:cNvPr id="11" name="TextBox 10"/>
          <p:cNvSpPr txBox="1"/>
          <p:nvPr/>
        </p:nvSpPr>
        <p:spPr>
          <a:xfrm>
            <a:off x="749820" y="4722996"/>
            <a:ext cx="6239232" cy="2228367"/>
          </a:xfrm>
          <a:prstGeom prst="rect">
            <a:avLst/>
          </a:prstGeom>
          <a:solidFill>
            <a:schemeClr val="bg1"/>
          </a:solidFill>
        </p:spPr>
        <p:txBody>
          <a:bodyPr wrap="square" rtlCol="0">
            <a:spAutoFit/>
          </a:bodyPr>
          <a:lstStyle/>
          <a:p>
            <a:r>
              <a:rPr lang="en-US" sz="1983">
                <a:latin typeface="Times New Roman" panose="02020603050405020304" pitchFamily="18" charset="0"/>
                <a:cs typeface="Times New Roman" panose="02020603050405020304" pitchFamily="18" charset="0"/>
              </a:rPr>
              <a:t>Yêu cầu đặt ra là </a:t>
            </a:r>
            <a:r>
              <a:rPr lang="en-US" sz="1983" b="1">
                <a:solidFill>
                  <a:srgbClr val="C00000"/>
                </a:solidFill>
                <a:latin typeface="Times New Roman" panose="02020603050405020304" pitchFamily="18" charset="0"/>
                <a:cs typeface="Times New Roman" panose="02020603050405020304" pitchFamily="18" charset="0"/>
              </a:rPr>
              <a:t>xây dựng cơ sở dữ liệu </a:t>
            </a:r>
            <a:r>
              <a:rPr lang="en-US" sz="1983">
                <a:latin typeface="Times New Roman" panose="02020603050405020304" pitchFamily="18" charset="0"/>
                <a:cs typeface="Times New Roman" panose="02020603050405020304" pitchFamily="18" charset="0"/>
              </a:rPr>
              <a:t>cho phép khách hàng lưu thông tin về hoạt động sản xuất trong đó:</a:t>
            </a:r>
          </a:p>
          <a:p>
            <a:pPr marL="299952" indent="-299952">
              <a:buFont typeface="Arial" panose="020B0604020202020204" pitchFamily="34" charset="0"/>
              <a:buChar char="•"/>
            </a:pPr>
            <a:r>
              <a:rPr lang="en-US" sz="1983">
                <a:latin typeface="Times New Roman" panose="02020603050405020304" pitchFamily="18" charset="0"/>
                <a:cs typeface="Times New Roman" panose="02020603050405020304" pitchFamily="18" charset="0"/>
              </a:rPr>
              <a:t>Dễ dàng </a:t>
            </a:r>
            <a:r>
              <a:rPr lang="en-US" sz="1983" i="1" u="sng">
                <a:solidFill>
                  <a:schemeClr val="accent2">
                    <a:lumMod val="75000"/>
                  </a:schemeClr>
                </a:solidFill>
                <a:latin typeface="Times New Roman" panose="02020603050405020304" pitchFamily="18" charset="0"/>
                <a:cs typeface="Times New Roman" panose="02020603050405020304" pitchFamily="18" charset="0"/>
              </a:rPr>
              <a:t>kiểm tra thông tin </a:t>
            </a:r>
            <a:r>
              <a:rPr lang="en-US" sz="1983">
                <a:latin typeface="Times New Roman" panose="02020603050405020304" pitchFamily="18" charset="0"/>
                <a:cs typeface="Times New Roman" panose="02020603050405020304" pitchFamily="18" charset="0"/>
              </a:rPr>
              <a:t>về tất cả trang thiết bị hiện có</a:t>
            </a:r>
          </a:p>
          <a:p>
            <a:pPr marL="299952" indent="-299952">
              <a:buFont typeface="Arial" panose="020B0604020202020204" pitchFamily="34" charset="0"/>
              <a:buChar char="•"/>
            </a:pPr>
            <a:r>
              <a:rPr lang="en-US" sz="1983">
                <a:latin typeface="Times New Roman" panose="02020603050405020304" pitchFamily="18" charset="0"/>
                <a:cs typeface="Times New Roman" panose="02020603050405020304" pitchFamily="18" charset="0"/>
              </a:rPr>
              <a:t>Dễ dành </a:t>
            </a:r>
            <a:r>
              <a:rPr lang="en-US" sz="1983" i="1" u="sng">
                <a:solidFill>
                  <a:schemeClr val="accent1">
                    <a:lumMod val="75000"/>
                  </a:schemeClr>
                </a:solidFill>
                <a:latin typeface="Times New Roman" panose="02020603050405020304" pitchFamily="18" charset="0"/>
                <a:cs typeface="Times New Roman" panose="02020603050405020304" pitchFamily="18" charset="0"/>
              </a:rPr>
              <a:t>truy xuất thông tin</a:t>
            </a:r>
            <a:r>
              <a:rPr lang="en-US" sz="1983">
                <a:latin typeface="Times New Roman" panose="02020603050405020304" pitchFamily="18" charset="0"/>
                <a:cs typeface="Times New Roman" panose="02020603050405020304" pitchFamily="18" charset="0"/>
              </a:rPr>
              <a:t> nhân viên </a:t>
            </a:r>
          </a:p>
          <a:p>
            <a:pPr marL="299952" indent="-299952">
              <a:buFont typeface="Arial" panose="020B0604020202020204" pitchFamily="34" charset="0"/>
              <a:buChar char="•"/>
            </a:pPr>
            <a:r>
              <a:rPr lang="en-US" sz="1983">
                <a:latin typeface="Times New Roman" panose="02020603050405020304" pitchFamily="18" charset="0"/>
                <a:cs typeface="Times New Roman" panose="02020603050405020304" pitchFamily="18" charset="0"/>
              </a:rPr>
              <a:t>Dễ dàng </a:t>
            </a:r>
            <a:r>
              <a:rPr lang="en-US" sz="1983" i="1" u="sng">
                <a:solidFill>
                  <a:schemeClr val="accent6">
                    <a:lumMod val="75000"/>
                  </a:schemeClr>
                </a:solidFill>
                <a:latin typeface="Times New Roman" panose="02020603050405020304" pitchFamily="18" charset="0"/>
                <a:cs typeface="Times New Roman" panose="02020603050405020304" pitchFamily="18" charset="0"/>
              </a:rPr>
              <a:t>tính toán chi phí</a:t>
            </a:r>
            <a:r>
              <a:rPr lang="en-US" sz="1983">
                <a:latin typeface="Times New Roman" panose="02020603050405020304" pitchFamily="18" charset="0"/>
                <a:cs typeface="Times New Roman" panose="02020603050405020304" pitchFamily="18" charset="0"/>
              </a:rPr>
              <a:t> của tất cả các hoạt động</a:t>
            </a:r>
          </a:p>
          <a:p>
            <a:pPr marL="299952" indent="-299952">
              <a:buFont typeface="Arial" panose="020B0604020202020204" pitchFamily="34" charset="0"/>
              <a:buChar char="•"/>
            </a:pPr>
            <a:r>
              <a:rPr lang="en-US" sz="1983" i="1" u="sng">
                <a:solidFill>
                  <a:schemeClr val="accent1">
                    <a:lumMod val="75000"/>
                  </a:schemeClr>
                </a:solidFill>
                <a:latin typeface="Times New Roman" panose="02020603050405020304" pitchFamily="18" charset="0"/>
                <a:cs typeface="Times New Roman" panose="02020603050405020304" pitchFamily="18" charset="0"/>
              </a:rPr>
              <a:t>Hỗ trợ quản lý</a:t>
            </a:r>
            <a:r>
              <a:rPr lang="en-US" sz="1983">
                <a:latin typeface="Times New Roman" panose="02020603050405020304" pitchFamily="18" charset="0"/>
                <a:cs typeface="Times New Roman" panose="02020603050405020304" pitchFamily="18" charset="0"/>
              </a:rPr>
              <a:t> hoạt động kinh doanh hiệu quả.</a:t>
            </a:r>
          </a:p>
          <a:p>
            <a:pPr marL="299952" indent="-299952">
              <a:buFont typeface="Arial" panose="020B0604020202020204" pitchFamily="34" charset="0"/>
              <a:buChar char="•"/>
            </a:pPr>
            <a:r>
              <a:rPr lang="en-US" sz="1983">
                <a:latin typeface="Times New Roman" panose="02020603050405020304" pitchFamily="18" charset="0"/>
                <a:cs typeface="Times New Roman" panose="02020603050405020304" pitchFamily="18" charset="0"/>
              </a:rPr>
              <a:t>Chi phí xây dựng thỏa thuận.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t>2.2.1.Cấu trúc phân cấp</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7D50C4D0-CFE2-415F-AD25-2671F690CC49}" type="slidenum">
              <a:rPr lang="en-US" sz="1102">
                <a:solidFill>
                  <a:srgbClr val="898989"/>
                </a:solidFill>
                <a:cs typeface="Tahoma" panose="020B0604030504040204" pitchFamily="34" charset="0"/>
              </a:rPr>
              <a:t>40</a:t>
            </a:fld>
            <a:endParaRPr lang="en-US" sz="1102">
              <a:solidFill>
                <a:srgbClr val="898989"/>
              </a:solidFill>
              <a:cs typeface="Tahoma" panose="020B0604030504040204" pitchFamily="34" charset="0"/>
            </a:endParaRPr>
          </a:p>
        </p:txBody>
      </p:sp>
      <p:grpSp>
        <p:nvGrpSpPr>
          <p:cNvPr id="34822" name="Group 106"/>
          <p:cNvGrpSpPr/>
          <p:nvPr/>
        </p:nvGrpSpPr>
        <p:grpSpPr bwMode="auto">
          <a:xfrm>
            <a:off x="2239724" y="1919863"/>
            <a:ext cx="4079498" cy="1239847"/>
            <a:chOff x="2438400" y="1866900"/>
            <a:chExt cx="3886200" cy="1181100"/>
          </a:xfrm>
        </p:grpSpPr>
        <p:grpSp>
          <p:nvGrpSpPr>
            <p:cNvPr id="34848" name="Group 27"/>
            <p:cNvGrpSpPr/>
            <p:nvPr/>
          </p:nvGrpSpPr>
          <p:grpSpPr bwMode="auto">
            <a:xfrm>
              <a:off x="2438400" y="1866900"/>
              <a:ext cx="3886200" cy="1181100"/>
              <a:chOff x="1200" y="2088"/>
              <a:chExt cx="2448" cy="744"/>
            </a:xfrm>
          </p:grpSpPr>
          <p:sp>
            <p:nvSpPr>
              <p:cNvPr id="34850" name="Rectangle 18"/>
              <p:cNvSpPr>
                <a:spLocks noChangeArrowheads="1"/>
              </p:cNvSpPr>
              <p:nvPr/>
            </p:nvSpPr>
            <p:spPr bwMode="auto">
              <a:xfrm>
                <a:off x="2112" y="2088"/>
                <a:ext cx="432" cy="216"/>
              </a:xfrm>
              <a:prstGeom prst="rect">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XE</a:t>
                </a:r>
              </a:p>
            </p:txBody>
          </p:sp>
          <p:sp>
            <p:nvSpPr>
              <p:cNvPr id="34851" name="Rectangle 19"/>
              <p:cNvSpPr>
                <a:spLocks noChangeArrowheads="1"/>
              </p:cNvSpPr>
              <p:nvPr/>
            </p:nvSpPr>
            <p:spPr bwMode="auto">
              <a:xfrm>
                <a:off x="1200" y="2592"/>
                <a:ext cx="672"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XE TẢI</a:t>
                </a:r>
              </a:p>
            </p:txBody>
          </p:sp>
          <p:sp>
            <p:nvSpPr>
              <p:cNvPr id="34852" name="Rectangle 20"/>
              <p:cNvSpPr>
                <a:spLocks noChangeArrowheads="1"/>
              </p:cNvSpPr>
              <p:nvPr/>
            </p:nvSpPr>
            <p:spPr bwMode="auto">
              <a:xfrm>
                <a:off x="2064" y="2592"/>
                <a:ext cx="624"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XE BUS</a:t>
                </a:r>
              </a:p>
            </p:txBody>
          </p:sp>
          <p:sp>
            <p:nvSpPr>
              <p:cNvPr id="34853" name="Rectangle 21"/>
              <p:cNvSpPr>
                <a:spLocks noChangeArrowheads="1"/>
              </p:cNvSpPr>
              <p:nvPr/>
            </p:nvSpPr>
            <p:spPr bwMode="auto">
              <a:xfrm>
                <a:off x="2904" y="2592"/>
                <a:ext cx="744" cy="24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XE HƠI</a:t>
                </a:r>
              </a:p>
            </p:txBody>
          </p:sp>
          <p:sp>
            <p:nvSpPr>
              <p:cNvPr id="34854" name="Line 22"/>
              <p:cNvSpPr>
                <a:spLocks noChangeShapeType="1"/>
              </p:cNvSpPr>
              <p:nvPr/>
            </p:nvSpPr>
            <p:spPr bwMode="auto">
              <a:xfrm>
                <a:off x="1536" y="2448"/>
                <a:ext cx="1584"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4855" name="Line 23"/>
              <p:cNvSpPr>
                <a:spLocks noChangeShapeType="1"/>
              </p:cNvSpPr>
              <p:nvPr/>
            </p:nvSpPr>
            <p:spPr bwMode="auto">
              <a:xfrm>
                <a:off x="1536" y="2448"/>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4856" name="Line 24"/>
              <p:cNvSpPr>
                <a:spLocks noChangeShapeType="1"/>
              </p:cNvSpPr>
              <p:nvPr/>
            </p:nvSpPr>
            <p:spPr bwMode="auto">
              <a:xfrm>
                <a:off x="3120" y="2448"/>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4857" name="Line 25"/>
              <p:cNvSpPr>
                <a:spLocks noChangeShapeType="1"/>
              </p:cNvSpPr>
              <p:nvPr/>
            </p:nvSpPr>
            <p:spPr bwMode="auto">
              <a:xfrm flipV="1">
                <a:off x="2328" y="2304"/>
                <a:ext cx="0" cy="288"/>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99"/>
              </a:p>
            </p:txBody>
          </p:sp>
        </p:grpSp>
        <p:sp>
          <p:nvSpPr>
            <p:cNvPr id="34849" name="TextBox 95"/>
            <p:cNvSpPr txBox="1">
              <a:spLocks noChangeArrowheads="1"/>
            </p:cNvSpPr>
            <p:nvPr/>
          </p:nvSpPr>
          <p:spPr bwMode="auto">
            <a:xfrm>
              <a:off x="3200400" y="2130623"/>
              <a:ext cx="685800" cy="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i="1">
                  <a:solidFill>
                    <a:schemeClr val="tx2"/>
                  </a:solidFill>
                  <a:cs typeface="Tahoma" panose="020B0604030504040204" pitchFamily="34" charset="0"/>
                </a:rPr>
                <a:t>p, e</a:t>
              </a:r>
            </a:p>
          </p:txBody>
        </p:sp>
      </p:grpSp>
      <p:grpSp>
        <p:nvGrpSpPr>
          <p:cNvPr id="42" name="Group 74">
            <a:extLst>
              <a:ext uri="{FF2B5EF4-FFF2-40B4-BE49-F238E27FC236}">
                <a16:creationId xmlns:a16="http://schemas.microsoft.com/office/drawing/2014/main" id="{A3FC517A-C326-4C94-8617-6E5DBC945A89}"/>
              </a:ext>
            </a:extLst>
          </p:cNvPr>
          <p:cNvGrpSpPr/>
          <p:nvPr/>
        </p:nvGrpSpPr>
        <p:grpSpPr bwMode="auto">
          <a:xfrm>
            <a:off x="7802687" y="1223167"/>
            <a:ext cx="3627311" cy="2376489"/>
            <a:chOff x="1371600" y="3795712"/>
            <a:chExt cx="3124201" cy="2376488"/>
          </a:xfrm>
        </p:grpSpPr>
        <p:sp>
          <p:nvSpPr>
            <p:cNvPr id="56" name="Oval 19">
              <a:extLst>
                <a:ext uri="{FF2B5EF4-FFF2-40B4-BE49-F238E27FC236}">
                  <a16:creationId xmlns:a16="http://schemas.microsoft.com/office/drawing/2014/main" id="{B1AFA07F-BBA0-494C-B139-05B6B2E72616}"/>
                </a:ext>
              </a:extLst>
            </p:cNvPr>
            <p:cNvSpPr>
              <a:spLocks noChangeArrowheads="1"/>
            </p:cNvSpPr>
            <p:nvPr/>
          </p:nvSpPr>
          <p:spPr bwMode="auto">
            <a:xfrm>
              <a:off x="2338388" y="4119563"/>
              <a:ext cx="1712912" cy="1581150"/>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62" name="Arc 25">
              <a:extLst>
                <a:ext uri="{FF2B5EF4-FFF2-40B4-BE49-F238E27FC236}">
                  <a16:creationId xmlns:a16="http://schemas.microsoft.com/office/drawing/2014/main" id="{34495071-2C52-4340-B675-1D83B03A8386}"/>
                </a:ext>
              </a:extLst>
            </p:cNvPr>
            <p:cNvSpPr/>
            <p:nvPr/>
          </p:nvSpPr>
          <p:spPr bwMode="auto">
            <a:xfrm rot="14394484" flipV="1">
              <a:off x="2603500" y="4516438"/>
              <a:ext cx="1050925"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63" name="Arc 26">
              <a:extLst>
                <a:ext uri="{FF2B5EF4-FFF2-40B4-BE49-F238E27FC236}">
                  <a16:creationId xmlns:a16="http://schemas.microsoft.com/office/drawing/2014/main" id="{3E35A952-FF76-4CD8-9FDF-DC800BE48216}"/>
                </a:ext>
              </a:extLst>
            </p:cNvPr>
            <p:cNvSpPr/>
            <p:nvPr/>
          </p:nvSpPr>
          <p:spPr bwMode="auto">
            <a:xfrm flipV="1">
              <a:off x="2438400" y="4495800"/>
              <a:ext cx="1447800" cy="152400"/>
            </a:xfrm>
            <a:custGeom>
              <a:avLst/>
              <a:gdLst>
                <a:gd name="T0" fmla="*/ 0 w 21600"/>
                <a:gd name="T1" fmla="*/ 0 h 21600"/>
                <a:gd name="T2" fmla="*/ 2147483647 w 21600"/>
                <a:gd name="T3" fmla="*/ 377667496 h 21600"/>
                <a:gd name="T4" fmla="*/ 0 w 21600"/>
                <a:gd name="T5" fmla="*/ 3776674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64" name="Text Box 27">
              <a:extLst>
                <a:ext uri="{FF2B5EF4-FFF2-40B4-BE49-F238E27FC236}">
                  <a16:creationId xmlns:a16="http://schemas.microsoft.com/office/drawing/2014/main" id="{4292DFB1-F7CA-45BD-BB29-C12C9D45151C}"/>
                </a:ext>
              </a:extLst>
            </p:cNvPr>
            <p:cNvSpPr txBox="1">
              <a:spLocks noChangeArrowheads="1"/>
            </p:cNvSpPr>
            <p:nvPr/>
          </p:nvSpPr>
          <p:spPr bwMode="auto">
            <a:xfrm>
              <a:off x="2492375" y="4273550"/>
              <a:ext cx="1317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65" name="Text Box 28">
              <a:extLst>
                <a:ext uri="{FF2B5EF4-FFF2-40B4-BE49-F238E27FC236}">
                  <a16:creationId xmlns:a16="http://schemas.microsoft.com/office/drawing/2014/main" id="{5916C2E6-D95D-4C15-8C19-2F30E0E79488}"/>
                </a:ext>
              </a:extLst>
            </p:cNvPr>
            <p:cNvSpPr txBox="1">
              <a:spLocks noChangeArrowheads="1"/>
            </p:cNvSpPr>
            <p:nvPr/>
          </p:nvSpPr>
          <p:spPr bwMode="auto">
            <a:xfrm>
              <a:off x="2667000" y="4986338"/>
              <a:ext cx="9890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66" name="Text Box 29">
              <a:extLst>
                <a:ext uri="{FF2B5EF4-FFF2-40B4-BE49-F238E27FC236}">
                  <a16:creationId xmlns:a16="http://schemas.microsoft.com/office/drawing/2014/main" id="{FFF6BDF7-AA39-4127-A434-2AAEBBEBD0A7}"/>
                </a:ext>
              </a:extLst>
            </p:cNvPr>
            <p:cNvSpPr txBox="1">
              <a:spLocks noChangeArrowheads="1"/>
            </p:cNvSpPr>
            <p:nvPr/>
          </p:nvSpPr>
          <p:spPr bwMode="auto">
            <a:xfrm>
              <a:off x="2525713" y="3795712"/>
              <a:ext cx="1481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tổng quát</a:t>
              </a:r>
            </a:p>
          </p:txBody>
        </p:sp>
        <p:sp>
          <p:nvSpPr>
            <p:cNvPr id="68" name="Text Box 31">
              <a:extLst>
                <a:ext uri="{FF2B5EF4-FFF2-40B4-BE49-F238E27FC236}">
                  <a16:creationId xmlns:a16="http://schemas.microsoft.com/office/drawing/2014/main" id="{EBA4A3EF-9AFF-4CD4-BC72-58FD3F637800}"/>
                </a:ext>
              </a:extLst>
            </p:cNvPr>
            <p:cNvSpPr txBox="1">
              <a:spLocks noChangeArrowheads="1"/>
            </p:cNvSpPr>
            <p:nvPr/>
          </p:nvSpPr>
          <p:spPr bwMode="auto">
            <a:xfrm>
              <a:off x="1447800" y="5776913"/>
              <a:ext cx="3048001"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i="1">
                  <a:solidFill>
                    <a:schemeClr val="tx2"/>
                  </a:solidFill>
                </a:rPr>
                <a:t>Chuyên biệt bán phần, riêng biệt</a:t>
              </a:r>
              <a:endParaRPr lang="en-US" sz="1400" b="1">
                <a:solidFill>
                  <a:schemeClr val="tx2"/>
                </a:solidFill>
              </a:endParaRPr>
            </a:p>
          </p:txBody>
        </p:sp>
        <p:sp>
          <p:nvSpPr>
            <p:cNvPr id="71" name="Text Box 34">
              <a:extLst>
                <a:ext uri="{FF2B5EF4-FFF2-40B4-BE49-F238E27FC236}">
                  <a16:creationId xmlns:a16="http://schemas.microsoft.com/office/drawing/2014/main" id="{49166F45-2D34-42CB-ABBF-8C9002137405}"/>
                </a:ext>
              </a:extLst>
            </p:cNvPr>
            <p:cNvSpPr txBox="1">
              <a:spLocks noChangeArrowheads="1"/>
            </p:cNvSpPr>
            <p:nvPr/>
          </p:nvSpPr>
          <p:spPr bwMode="auto">
            <a:xfrm>
              <a:off x="1371600" y="4690646"/>
              <a:ext cx="6864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rgbClr val="C00000"/>
                  </a:solidFill>
                </a:rPr>
                <a:t>(p,e)</a:t>
              </a:r>
            </a:p>
          </p:txBody>
        </p:sp>
      </p:grpSp>
      <p:sp>
        <p:nvSpPr>
          <p:cNvPr id="5" name="Speech Bubble: Rectangle 4">
            <a:extLst>
              <a:ext uri="{FF2B5EF4-FFF2-40B4-BE49-F238E27FC236}">
                <a16:creationId xmlns:a16="http://schemas.microsoft.com/office/drawing/2014/main" id="{564BA761-2FA5-43B3-A1E5-EA53CF48892A}"/>
              </a:ext>
            </a:extLst>
          </p:cNvPr>
          <p:cNvSpPr/>
          <p:nvPr/>
        </p:nvSpPr>
        <p:spPr>
          <a:xfrm>
            <a:off x="2494871" y="3709249"/>
            <a:ext cx="7418056" cy="720587"/>
          </a:xfrm>
          <a:prstGeom prst="wedgeRectCallout">
            <a:avLst>
              <a:gd name="adj1" fmla="val -22683"/>
              <a:gd name="adj2" fmla="val -6954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t" anchorCtr="0"/>
          <a:lstStyle/>
          <a:p>
            <a:r>
              <a:rPr lang="en-US" b="1">
                <a:solidFill>
                  <a:srgbClr val="C00000"/>
                </a:solidFill>
              </a:rPr>
              <a:t>p</a:t>
            </a:r>
            <a:r>
              <a:rPr lang="en-US"/>
              <a:t>: Mỗi loại xe là </a:t>
            </a:r>
            <a:r>
              <a:rPr lang="en-US" b="1" i="1">
                <a:solidFill>
                  <a:srgbClr val="C00000"/>
                </a:solidFill>
              </a:rPr>
              <a:t>một phần </a:t>
            </a:r>
            <a:r>
              <a:rPr lang="en-US"/>
              <a:t>của tập tổng quát XE.</a:t>
            </a:r>
          </a:p>
          <a:p>
            <a:r>
              <a:rPr lang="en-US" b="1">
                <a:solidFill>
                  <a:srgbClr val="C00000"/>
                </a:solidFill>
              </a:rPr>
              <a:t>e</a:t>
            </a:r>
            <a:r>
              <a:rPr lang="en-US"/>
              <a:t>: Mỗi loại xe là tách biệt, có chức năng khác nhau hoàn toàn.</a:t>
            </a:r>
          </a:p>
          <a:p>
            <a:r>
              <a:rPr lang="en-US"/>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2901-D70B-418C-92E1-5A31FCEDC3CF}"/>
              </a:ext>
            </a:extLst>
          </p:cNvPr>
          <p:cNvSpPr>
            <a:spLocks noGrp="1"/>
          </p:cNvSpPr>
          <p:nvPr>
            <p:ph type="title"/>
          </p:nvPr>
        </p:nvSpPr>
        <p:spPr/>
        <p:txBody>
          <a:bodyPr/>
          <a:lstStyle/>
          <a:p>
            <a:r>
              <a:rPr lang="en-US"/>
              <a:t>2.2.1.Cấu trúc phân cấp</a:t>
            </a:r>
          </a:p>
        </p:txBody>
      </p:sp>
      <p:sp>
        <p:nvSpPr>
          <p:cNvPr id="4" name="Slide Number Placeholder 3">
            <a:extLst>
              <a:ext uri="{FF2B5EF4-FFF2-40B4-BE49-F238E27FC236}">
                <a16:creationId xmlns:a16="http://schemas.microsoft.com/office/drawing/2014/main" id="{7EBEB644-E6AE-4448-9343-F4120FFE85CF}"/>
              </a:ext>
            </a:extLst>
          </p:cNvPr>
          <p:cNvSpPr>
            <a:spLocks noGrp="1"/>
          </p:cNvSpPr>
          <p:nvPr>
            <p:ph type="sldNum" sz="quarter" idx="12"/>
          </p:nvPr>
        </p:nvSpPr>
        <p:spPr/>
        <p:txBody>
          <a:bodyPr/>
          <a:lstStyle/>
          <a:p>
            <a:fld id="{493E9284-CF28-481B-903D-5227E055DEF3}" type="slidenum">
              <a:rPr lang="en-US" smtClean="0"/>
              <a:t>41</a:t>
            </a:fld>
            <a:endParaRPr lang="en-US"/>
          </a:p>
        </p:txBody>
      </p:sp>
      <p:grpSp>
        <p:nvGrpSpPr>
          <p:cNvPr id="5" name="Group 108">
            <a:extLst>
              <a:ext uri="{FF2B5EF4-FFF2-40B4-BE49-F238E27FC236}">
                <a16:creationId xmlns:a16="http://schemas.microsoft.com/office/drawing/2014/main" id="{CB711D0E-6A03-49D6-A4BE-24E99CEB629E}"/>
              </a:ext>
            </a:extLst>
          </p:cNvPr>
          <p:cNvGrpSpPr/>
          <p:nvPr/>
        </p:nvGrpSpPr>
        <p:grpSpPr bwMode="auto">
          <a:xfrm>
            <a:off x="1859973" y="2020888"/>
            <a:ext cx="3314700" cy="1408112"/>
            <a:chOff x="5334000" y="1600200"/>
            <a:chExt cx="3314700" cy="1408113"/>
          </a:xfrm>
        </p:grpSpPr>
        <p:sp>
          <p:nvSpPr>
            <p:cNvPr id="6" name="Rectangle 59">
              <a:extLst>
                <a:ext uri="{FF2B5EF4-FFF2-40B4-BE49-F238E27FC236}">
                  <a16:creationId xmlns:a16="http://schemas.microsoft.com/office/drawing/2014/main" id="{619BA527-BB70-42EE-BEE0-C52FBABB1C72}"/>
                </a:ext>
              </a:extLst>
            </p:cNvPr>
            <p:cNvSpPr>
              <a:spLocks noChangeArrowheads="1"/>
            </p:cNvSpPr>
            <p:nvPr/>
          </p:nvSpPr>
          <p:spPr bwMode="auto">
            <a:xfrm>
              <a:off x="6172200" y="1600200"/>
              <a:ext cx="1676400"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CON NGƯỜI</a:t>
              </a:r>
            </a:p>
          </p:txBody>
        </p:sp>
        <p:sp>
          <p:nvSpPr>
            <p:cNvPr id="7" name="Rectangle 60">
              <a:extLst>
                <a:ext uri="{FF2B5EF4-FFF2-40B4-BE49-F238E27FC236}">
                  <a16:creationId xmlns:a16="http://schemas.microsoft.com/office/drawing/2014/main" id="{29D3490E-C9C8-4F90-B930-E230941312C7}"/>
                </a:ext>
              </a:extLst>
            </p:cNvPr>
            <p:cNvSpPr>
              <a:spLocks noChangeArrowheads="1"/>
            </p:cNvSpPr>
            <p:nvPr/>
          </p:nvSpPr>
          <p:spPr bwMode="auto">
            <a:xfrm>
              <a:off x="5334000" y="2667000"/>
              <a:ext cx="1143000" cy="34131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ĐÀN ÔNG</a:t>
              </a:r>
            </a:p>
          </p:txBody>
        </p:sp>
        <p:sp>
          <p:nvSpPr>
            <p:cNvPr id="8" name="Rectangle 61">
              <a:extLst>
                <a:ext uri="{FF2B5EF4-FFF2-40B4-BE49-F238E27FC236}">
                  <a16:creationId xmlns:a16="http://schemas.microsoft.com/office/drawing/2014/main" id="{9B9D9D6F-13BA-4585-ADE3-161EC6F2B3A4}"/>
                </a:ext>
              </a:extLst>
            </p:cNvPr>
            <p:cNvSpPr>
              <a:spLocks noChangeArrowheads="1"/>
            </p:cNvSpPr>
            <p:nvPr/>
          </p:nvSpPr>
          <p:spPr bwMode="auto">
            <a:xfrm>
              <a:off x="7620000" y="2667000"/>
              <a:ext cx="1028700" cy="34131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PHỤ NỮ</a:t>
              </a:r>
            </a:p>
          </p:txBody>
        </p:sp>
        <p:grpSp>
          <p:nvGrpSpPr>
            <p:cNvPr id="9" name="Group 66">
              <a:extLst>
                <a:ext uri="{FF2B5EF4-FFF2-40B4-BE49-F238E27FC236}">
                  <a16:creationId xmlns:a16="http://schemas.microsoft.com/office/drawing/2014/main" id="{E6750830-32A6-4368-BF10-D88C28EBB055}"/>
                </a:ext>
              </a:extLst>
            </p:cNvPr>
            <p:cNvGrpSpPr/>
            <p:nvPr/>
          </p:nvGrpSpPr>
          <p:grpSpPr bwMode="auto">
            <a:xfrm>
              <a:off x="6019800" y="2057400"/>
              <a:ext cx="1981200" cy="609600"/>
              <a:chOff x="3984" y="1776"/>
              <a:chExt cx="1248" cy="384"/>
            </a:xfrm>
          </p:grpSpPr>
          <p:sp>
            <p:nvSpPr>
              <p:cNvPr id="11" name="Line 62">
                <a:extLst>
                  <a:ext uri="{FF2B5EF4-FFF2-40B4-BE49-F238E27FC236}">
                    <a16:creationId xmlns:a16="http://schemas.microsoft.com/office/drawing/2014/main" id="{4D3676EB-42F8-443E-B222-32725A8388BF}"/>
                  </a:ext>
                </a:extLst>
              </p:cNvPr>
              <p:cNvSpPr>
                <a:spLocks noChangeShapeType="1"/>
              </p:cNvSpPr>
              <p:nvPr/>
            </p:nvSpPr>
            <p:spPr bwMode="auto">
              <a:xfrm>
                <a:off x="3984" y="2016"/>
                <a:ext cx="1248"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2" name="Line 63">
                <a:extLst>
                  <a:ext uri="{FF2B5EF4-FFF2-40B4-BE49-F238E27FC236}">
                    <a16:creationId xmlns:a16="http://schemas.microsoft.com/office/drawing/2014/main" id="{1B782CB2-928B-4101-AF83-517FCBC2BEFF}"/>
                  </a:ext>
                </a:extLst>
              </p:cNvPr>
              <p:cNvSpPr>
                <a:spLocks noChangeShapeType="1"/>
              </p:cNvSpPr>
              <p:nvPr/>
            </p:nvSpPr>
            <p:spPr bwMode="auto">
              <a:xfrm>
                <a:off x="3984" y="2016"/>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3" name="Line 64">
                <a:extLst>
                  <a:ext uri="{FF2B5EF4-FFF2-40B4-BE49-F238E27FC236}">
                    <a16:creationId xmlns:a16="http://schemas.microsoft.com/office/drawing/2014/main" id="{3E937AC2-761B-4E5F-BF95-F2B263EFCA61}"/>
                  </a:ext>
                </a:extLst>
              </p:cNvPr>
              <p:cNvSpPr>
                <a:spLocks noChangeShapeType="1"/>
              </p:cNvSpPr>
              <p:nvPr/>
            </p:nvSpPr>
            <p:spPr bwMode="auto">
              <a:xfrm>
                <a:off x="5232" y="2016"/>
                <a:ext cx="0" cy="14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4" name="Line 65">
                <a:extLst>
                  <a:ext uri="{FF2B5EF4-FFF2-40B4-BE49-F238E27FC236}">
                    <a16:creationId xmlns:a16="http://schemas.microsoft.com/office/drawing/2014/main" id="{F5B2DBC7-7F02-4B32-BF80-C503515288E9}"/>
                  </a:ext>
                </a:extLst>
              </p:cNvPr>
              <p:cNvSpPr>
                <a:spLocks noChangeShapeType="1"/>
              </p:cNvSpPr>
              <p:nvPr/>
            </p:nvSpPr>
            <p:spPr bwMode="auto">
              <a:xfrm flipV="1">
                <a:off x="4608" y="1776"/>
                <a:ext cx="0" cy="24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grpSp>
        <p:sp>
          <p:nvSpPr>
            <p:cNvPr id="10" name="Text Box 67">
              <a:extLst>
                <a:ext uri="{FF2B5EF4-FFF2-40B4-BE49-F238E27FC236}">
                  <a16:creationId xmlns:a16="http://schemas.microsoft.com/office/drawing/2014/main" id="{F43F3F2C-8294-4660-BA74-9F186EB9A019}"/>
                </a:ext>
              </a:extLst>
            </p:cNvPr>
            <p:cNvSpPr txBox="1">
              <a:spLocks noChangeArrowheads="1"/>
            </p:cNvSpPr>
            <p:nvPr/>
          </p:nvSpPr>
          <p:spPr bwMode="auto">
            <a:xfrm>
              <a:off x="6400800" y="2133600"/>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i="1">
                  <a:solidFill>
                    <a:schemeClr val="tx2"/>
                  </a:solidFill>
                </a:rPr>
                <a:t>(t, e)</a:t>
              </a:r>
              <a:endParaRPr lang="en-US" sz="1600">
                <a:solidFill>
                  <a:schemeClr val="tx2"/>
                </a:solidFill>
              </a:endParaRPr>
            </a:p>
          </p:txBody>
        </p:sp>
      </p:grpSp>
      <p:sp>
        <p:nvSpPr>
          <p:cNvPr id="15" name="Oval 11">
            <a:extLst>
              <a:ext uri="{FF2B5EF4-FFF2-40B4-BE49-F238E27FC236}">
                <a16:creationId xmlns:a16="http://schemas.microsoft.com/office/drawing/2014/main" id="{664BFE50-5650-44C2-9A56-CA655623AB65}"/>
              </a:ext>
            </a:extLst>
          </p:cNvPr>
          <p:cNvSpPr>
            <a:spLocks noChangeArrowheads="1"/>
          </p:cNvSpPr>
          <p:nvPr/>
        </p:nvSpPr>
        <p:spPr bwMode="auto">
          <a:xfrm>
            <a:off x="7570734" y="1706821"/>
            <a:ext cx="1798112" cy="1755303"/>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16" name="Text Box 12">
            <a:extLst>
              <a:ext uri="{FF2B5EF4-FFF2-40B4-BE49-F238E27FC236}">
                <a16:creationId xmlns:a16="http://schemas.microsoft.com/office/drawing/2014/main" id="{D6177156-0ACA-4E85-BA64-7567FF41AE4C}"/>
              </a:ext>
            </a:extLst>
          </p:cNvPr>
          <p:cNvSpPr txBox="1">
            <a:spLocks noChangeArrowheads="1"/>
          </p:cNvSpPr>
          <p:nvPr/>
        </p:nvSpPr>
        <p:spPr bwMode="auto">
          <a:xfrm>
            <a:off x="7629060" y="1329678"/>
            <a:ext cx="1566474" cy="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17" name="Arc 14">
            <a:extLst>
              <a:ext uri="{FF2B5EF4-FFF2-40B4-BE49-F238E27FC236}">
                <a16:creationId xmlns:a16="http://schemas.microsoft.com/office/drawing/2014/main" id="{BA77A700-43B8-4969-9311-61F9FEBC3D20}"/>
              </a:ext>
            </a:extLst>
          </p:cNvPr>
          <p:cNvSpPr/>
          <p:nvPr/>
        </p:nvSpPr>
        <p:spPr bwMode="auto">
          <a:xfrm flipV="1">
            <a:off x="8400632" y="1706821"/>
            <a:ext cx="276633" cy="175354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18" name="Text Box 15">
            <a:extLst>
              <a:ext uri="{FF2B5EF4-FFF2-40B4-BE49-F238E27FC236}">
                <a16:creationId xmlns:a16="http://schemas.microsoft.com/office/drawing/2014/main" id="{BB211DEB-7DAF-41DE-B278-1B44EE759EBE}"/>
              </a:ext>
            </a:extLst>
          </p:cNvPr>
          <p:cNvSpPr txBox="1">
            <a:spLocks noChangeArrowheads="1"/>
          </p:cNvSpPr>
          <p:nvPr/>
        </p:nvSpPr>
        <p:spPr bwMode="auto">
          <a:xfrm>
            <a:off x="7709050" y="2291922"/>
            <a:ext cx="829898" cy="87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19" name="Text Box 16">
            <a:extLst>
              <a:ext uri="{FF2B5EF4-FFF2-40B4-BE49-F238E27FC236}">
                <a16:creationId xmlns:a16="http://schemas.microsoft.com/office/drawing/2014/main" id="{AD9CB337-640A-4C9E-B17E-C53558DC2FA1}"/>
              </a:ext>
            </a:extLst>
          </p:cNvPr>
          <p:cNvSpPr txBox="1">
            <a:spLocks noChangeArrowheads="1"/>
          </p:cNvSpPr>
          <p:nvPr/>
        </p:nvSpPr>
        <p:spPr bwMode="auto">
          <a:xfrm>
            <a:off x="8635602" y="2291922"/>
            <a:ext cx="829898" cy="87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0" name="Text Box 18">
            <a:extLst>
              <a:ext uri="{FF2B5EF4-FFF2-40B4-BE49-F238E27FC236}">
                <a16:creationId xmlns:a16="http://schemas.microsoft.com/office/drawing/2014/main" id="{67669C6C-F0A7-44D7-9EC5-920B69374A04}"/>
              </a:ext>
            </a:extLst>
          </p:cNvPr>
          <p:cNvSpPr txBox="1">
            <a:spLocks noChangeArrowheads="1"/>
          </p:cNvSpPr>
          <p:nvPr/>
        </p:nvSpPr>
        <p:spPr bwMode="auto">
          <a:xfrm>
            <a:off x="6955809" y="3597826"/>
            <a:ext cx="3522901" cy="4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toàn phần, riêng biệt</a:t>
            </a:r>
            <a:endParaRPr lang="en-US" sz="1470" b="1">
              <a:solidFill>
                <a:schemeClr val="tx2"/>
              </a:solidFill>
            </a:endParaRPr>
          </a:p>
        </p:txBody>
      </p:sp>
      <p:sp>
        <p:nvSpPr>
          <p:cNvPr id="21" name="Text Box 35">
            <a:extLst>
              <a:ext uri="{FF2B5EF4-FFF2-40B4-BE49-F238E27FC236}">
                <a16:creationId xmlns:a16="http://schemas.microsoft.com/office/drawing/2014/main" id="{83DE9CAD-9FE8-475E-9109-355423C0EDDC}"/>
              </a:ext>
            </a:extLst>
          </p:cNvPr>
          <p:cNvSpPr txBox="1">
            <a:spLocks noChangeArrowheads="1"/>
          </p:cNvSpPr>
          <p:nvPr/>
        </p:nvSpPr>
        <p:spPr bwMode="auto">
          <a:xfrm>
            <a:off x="9675474" y="2307321"/>
            <a:ext cx="665567" cy="37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(t,e)</a:t>
            </a:r>
          </a:p>
        </p:txBody>
      </p:sp>
      <p:sp>
        <p:nvSpPr>
          <p:cNvPr id="22" name="Speech Bubble: Rectangle 21">
            <a:extLst>
              <a:ext uri="{FF2B5EF4-FFF2-40B4-BE49-F238E27FC236}">
                <a16:creationId xmlns:a16="http://schemas.microsoft.com/office/drawing/2014/main" id="{CA52046B-3692-4D24-93D7-1F3C11B9F3DC}"/>
              </a:ext>
            </a:extLst>
          </p:cNvPr>
          <p:cNvSpPr/>
          <p:nvPr/>
        </p:nvSpPr>
        <p:spPr>
          <a:xfrm>
            <a:off x="2257418" y="4219350"/>
            <a:ext cx="5451632" cy="720587"/>
          </a:xfrm>
          <a:prstGeom prst="wedgeRectCallout">
            <a:avLst>
              <a:gd name="adj1" fmla="val -22683"/>
              <a:gd name="adj2" fmla="val -6954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t" anchorCtr="0"/>
          <a:lstStyle/>
          <a:p>
            <a:r>
              <a:rPr lang="en-US" b="1">
                <a:solidFill>
                  <a:srgbClr val="C00000"/>
                </a:solidFill>
              </a:rPr>
              <a:t>t</a:t>
            </a:r>
            <a:r>
              <a:rPr lang="en-US"/>
              <a:t>: Tập hợp con người chỉ có thể là Nam hoặc Nữ .</a:t>
            </a:r>
          </a:p>
          <a:p>
            <a:r>
              <a:rPr lang="en-US" b="1">
                <a:solidFill>
                  <a:srgbClr val="C00000"/>
                </a:solidFill>
              </a:rPr>
              <a:t>e</a:t>
            </a:r>
            <a:r>
              <a:rPr lang="en-US"/>
              <a:t>: Nam và nữ có chức năng khác nhau hoàn toàn.</a:t>
            </a:r>
          </a:p>
          <a:p>
            <a:r>
              <a:rPr lang="en-US"/>
              <a:t> </a:t>
            </a:r>
          </a:p>
        </p:txBody>
      </p:sp>
    </p:spTree>
    <p:extLst>
      <p:ext uri="{BB962C8B-B14F-4D97-AF65-F5344CB8AC3E}">
        <p14:creationId xmlns:p14="http://schemas.microsoft.com/office/powerpoint/2010/main" val="2888138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EB67-700E-4A76-9B08-95888223F263}"/>
              </a:ext>
            </a:extLst>
          </p:cNvPr>
          <p:cNvSpPr>
            <a:spLocks noGrp="1"/>
          </p:cNvSpPr>
          <p:nvPr>
            <p:ph type="title"/>
          </p:nvPr>
        </p:nvSpPr>
        <p:spPr/>
        <p:txBody>
          <a:bodyPr/>
          <a:lstStyle/>
          <a:p>
            <a:r>
              <a:rPr lang="en-US"/>
              <a:t>2.2.1.Cấu trúc phân cấp</a:t>
            </a:r>
          </a:p>
        </p:txBody>
      </p:sp>
      <p:sp>
        <p:nvSpPr>
          <p:cNvPr id="4" name="Slide Number Placeholder 3">
            <a:extLst>
              <a:ext uri="{FF2B5EF4-FFF2-40B4-BE49-F238E27FC236}">
                <a16:creationId xmlns:a16="http://schemas.microsoft.com/office/drawing/2014/main" id="{8120520B-2A0B-4E3B-90D4-C0B47FF0CF82}"/>
              </a:ext>
            </a:extLst>
          </p:cNvPr>
          <p:cNvSpPr>
            <a:spLocks noGrp="1"/>
          </p:cNvSpPr>
          <p:nvPr>
            <p:ph type="sldNum" sz="quarter" idx="12"/>
          </p:nvPr>
        </p:nvSpPr>
        <p:spPr/>
        <p:txBody>
          <a:bodyPr/>
          <a:lstStyle/>
          <a:p>
            <a:fld id="{493E9284-CF28-481B-903D-5227E055DEF3}" type="slidenum">
              <a:rPr lang="en-US" smtClean="0"/>
              <a:t>42</a:t>
            </a:fld>
            <a:endParaRPr lang="en-US"/>
          </a:p>
        </p:txBody>
      </p:sp>
      <p:grpSp>
        <p:nvGrpSpPr>
          <p:cNvPr id="5" name="Group 107">
            <a:extLst>
              <a:ext uri="{FF2B5EF4-FFF2-40B4-BE49-F238E27FC236}">
                <a16:creationId xmlns:a16="http://schemas.microsoft.com/office/drawing/2014/main" id="{05F766E0-50FB-4AE0-8955-28E101550E9D}"/>
              </a:ext>
            </a:extLst>
          </p:cNvPr>
          <p:cNvGrpSpPr/>
          <p:nvPr/>
        </p:nvGrpSpPr>
        <p:grpSpPr bwMode="auto">
          <a:xfrm>
            <a:off x="1461654" y="2161046"/>
            <a:ext cx="6172200" cy="1257300"/>
            <a:chOff x="1676400" y="4038600"/>
            <a:chExt cx="6172200" cy="1257301"/>
          </a:xfrm>
        </p:grpSpPr>
        <p:grpSp>
          <p:nvGrpSpPr>
            <p:cNvPr id="6" name="Group 82">
              <a:extLst>
                <a:ext uri="{FF2B5EF4-FFF2-40B4-BE49-F238E27FC236}">
                  <a16:creationId xmlns:a16="http://schemas.microsoft.com/office/drawing/2014/main" id="{27BD5034-FA27-4F20-9D22-6E08609809B1}"/>
                </a:ext>
              </a:extLst>
            </p:cNvPr>
            <p:cNvGrpSpPr/>
            <p:nvPr/>
          </p:nvGrpSpPr>
          <p:grpSpPr bwMode="auto">
            <a:xfrm>
              <a:off x="1676400" y="4038600"/>
              <a:ext cx="6172200" cy="1257301"/>
              <a:chOff x="1371600" y="4000499"/>
              <a:chExt cx="6172200" cy="1257301"/>
            </a:xfrm>
          </p:grpSpPr>
          <p:sp>
            <p:nvSpPr>
              <p:cNvPr id="8" name="Rectangle 28">
                <a:extLst>
                  <a:ext uri="{FF2B5EF4-FFF2-40B4-BE49-F238E27FC236}">
                    <a16:creationId xmlns:a16="http://schemas.microsoft.com/office/drawing/2014/main" id="{244FEB23-03E7-44AD-916A-8D926BB1964D}"/>
                  </a:ext>
                </a:extLst>
              </p:cNvPr>
              <p:cNvSpPr>
                <a:spLocks noChangeArrowheads="1"/>
              </p:cNvSpPr>
              <p:nvPr/>
            </p:nvSpPr>
            <p:spPr bwMode="auto">
              <a:xfrm>
                <a:off x="2438400" y="4116387"/>
                <a:ext cx="12954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9" name="Rectangle 29">
                <a:extLst>
                  <a:ext uri="{FF2B5EF4-FFF2-40B4-BE49-F238E27FC236}">
                    <a16:creationId xmlns:a16="http://schemas.microsoft.com/office/drawing/2014/main" id="{C1040C15-CB64-4655-9365-8121DA332FB3}"/>
                  </a:ext>
                </a:extLst>
              </p:cNvPr>
              <p:cNvSpPr>
                <a:spLocks noChangeArrowheads="1"/>
              </p:cNvSpPr>
              <p:nvPr/>
            </p:nvSpPr>
            <p:spPr bwMode="auto">
              <a:xfrm>
                <a:off x="1371600" y="4916487"/>
                <a:ext cx="10287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KÝ</a:t>
                </a:r>
              </a:p>
            </p:txBody>
          </p:sp>
          <p:sp>
            <p:nvSpPr>
              <p:cNvPr id="10" name="Rectangle 30">
                <a:extLst>
                  <a:ext uri="{FF2B5EF4-FFF2-40B4-BE49-F238E27FC236}">
                    <a16:creationId xmlns:a16="http://schemas.microsoft.com/office/drawing/2014/main" id="{051D08B7-1FE0-4A92-93F7-637A99E7B416}"/>
                  </a:ext>
                </a:extLst>
              </p:cNvPr>
              <p:cNvSpPr>
                <a:spLocks noChangeArrowheads="1"/>
              </p:cNvSpPr>
              <p:nvPr/>
            </p:nvSpPr>
            <p:spPr bwMode="auto">
              <a:xfrm>
                <a:off x="2667000" y="4916487"/>
                <a:ext cx="8001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KỸ SƯ</a:t>
                </a:r>
              </a:p>
            </p:txBody>
          </p:sp>
          <p:sp>
            <p:nvSpPr>
              <p:cNvPr id="11" name="Rectangle 31">
                <a:extLst>
                  <a:ext uri="{FF2B5EF4-FFF2-40B4-BE49-F238E27FC236}">
                    <a16:creationId xmlns:a16="http://schemas.microsoft.com/office/drawing/2014/main" id="{0FE9025E-3D52-43D7-9C27-33547B3650C0}"/>
                  </a:ext>
                </a:extLst>
              </p:cNvPr>
              <p:cNvSpPr>
                <a:spLocks noChangeArrowheads="1"/>
              </p:cNvSpPr>
              <p:nvPr/>
            </p:nvSpPr>
            <p:spPr bwMode="auto">
              <a:xfrm>
                <a:off x="3810000" y="4916487"/>
                <a:ext cx="1447800" cy="341313"/>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NV QUẢN LÝ</a:t>
                </a:r>
              </a:p>
            </p:txBody>
          </p:sp>
          <p:sp>
            <p:nvSpPr>
              <p:cNvPr id="12" name="Line 32">
                <a:extLst>
                  <a:ext uri="{FF2B5EF4-FFF2-40B4-BE49-F238E27FC236}">
                    <a16:creationId xmlns:a16="http://schemas.microsoft.com/office/drawing/2014/main" id="{121C858C-8954-49D7-8E26-2DED78C9CEA2}"/>
                  </a:ext>
                </a:extLst>
              </p:cNvPr>
              <p:cNvSpPr>
                <a:spLocks noChangeShapeType="1"/>
              </p:cNvSpPr>
              <p:nvPr/>
            </p:nvSpPr>
            <p:spPr bwMode="auto">
              <a:xfrm>
                <a:off x="1943100" y="4686299"/>
                <a:ext cx="2514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3" name="Line 33">
                <a:extLst>
                  <a:ext uri="{FF2B5EF4-FFF2-40B4-BE49-F238E27FC236}">
                    <a16:creationId xmlns:a16="http://schemas.microsoft.com/office/drawing/2014/main" id="{281C2319-BDBB-4666-A580-E788C418C73F}"/>
                  </a:ext>
                </a:extLst>
              </p:cNvPr>
              <p:cNvSpPr>
                <a:spLocks noChangeShapeType="1"/>
              </p:cNvSpPr>
              <p:nvPr/>
            </p:nvSpPr>
            <p:spPr bwMode="auto">
              <a:xfrm>
                <a:off x="1943100" y="4686299"/>
                <a:ext cx="0" cy="2301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4" name="Line 34">
                <a:extLst>
                  <a:ext uri="{FF2B5EF4-FFF2-40B4-BE49-F238E27FC236}">
                    <a16:creationId xmlns:a16="http://schemas.microsoft.com/office/drawing/2014/main" id="{C1076570-27CB-4FB4-BA5B-3F0FCDDA81B0}"/>
                  </a:ext>
                </a:extLst>
              </p:cNvPr>
              <p:cNvSpPr>
                <a:spLocks noChangeShapeType="1"/>
              </p:cNvSpPr>
              <p:nvPr/>
            </p:nvSpPr>
            <p:spPr bwMode="auto">
              <a:xfrm>
                <a:off x="4457700" y="4686299"/>
                <a:ext cx="0" cy="2301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5" name="Line 35">
                <a:extLst>
                  <a:ext uri="{FF2B5EF4-FFF2-40B4-BE49-F238E27FC236}">
                    <a16:creationId xmlns:a16="http://schemas.microsoft.com/office/drawing/2014/main" id="{82AE04F3-8800-446E-9215-20B9DF0D8851}"/>
                  </a:ext>
                </a:extLst>
              </p:cNvPr>
              <p:cNvSpPr>
                <a:spLocks noChangeShapeType="1"/>
              </p:cNvSpPr>
              <p:nvPr/>
            </p:nvSpPr>
            <p:spPr bwMode="auto">
              <a:xfrm flipV="1">
                <a:off x="3086100" y="4457699"/>
                <a:ext cx="0" cy="458788"/>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6" name="Rectangle 36">
                <a:extLst>
                  <a:ext uri="{FF2B5EF4-FFF2-40B4-BE49-F238E27FC236}">
                    <a16:creationId xmlns:a16="http://schemas.microsoft.com/office/drawing/2014/main" id="{99BA30D7-D53E-4415-85EC-19639EE4C7AF}"/>
                  </a:ext>
                </a:extLst>
              </p:cNvPr>
              <p:cNvSpPr>
                <a:spLocks noChangeArrowheads="1"/>
              </p:cNvSpPr>
              <p:nvPr/>
            </p:nvSpPr>
            <p:spPr bwMode="auto">
              <a:xfrm>
                <a:off x="6019800" y="4114799"/>
                <a:ext cx="1524000" cy="342900"/>
              </a:xfrm>
              <a:prstGeom prst="rect">
                <a:avLst/>
              </a:prstGeom>
              <a:solidFill>
                <a:srgbClr val="FFFFFF"/>
              </a:solidFill>
              <a:ln w="28575"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PHÒNG BAN</a:t>
                </a:r>
              </a:p>
            </p:txBody>
          </p:sp>
          <p:sp>
            <p:nvSpPr>
              <p:cNvPr id="17" name="AutoShape 37">
                <a:extLst>
                  <a:ext uri="{FF2B5EF4-FFF2-40B4-BE49-F238E27FC236}">
                    <a16:creationId xmlns:a16="http://schemas.microsoft.com/office/drawing/2014/main" id="{F71151D0-9D3A-4B28-87D9-0E3C9D308B54}"/>
                  </a:ext>
                </a:extLst>
              </p:cNvPr>
              <p:cNvSpPr>
                <a:spLocks noChangeArrowheads="1"/>
              </p:cNvSpPr>
              <p:nvPr/>
            </p:nvSpPr>
            <p:spPr bwMode="auto">
              <a:xfrm>
                <a:off x="4267199" y="4000499"/>
                <a:ext cx="1295399" cy="5715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Thuộc</a:t>
                </a:r>
              </a:p>
            </p:txBody>
          </p:sp>
          <p:sp>
            <p:nvSpPr>
              <p:cNvPr id="18" name="Line 39">
                <a:extLst>
                  <a:ext uri="{FF2B5EF4-FFF2-40B4-BE49-F238E27FC236}">
                    <a16:creationId xmlns:a16="http://schemas.microsoft.com/office/drawing/2014/main" id="{A1E7D4E5-741B-49E6-A968-B9EA243BC0CD}"/>
                  </a:ext>
                </a:extLst>
              </p:cNvPr>
              <p:cNvSpPr>
                <a:spLocks noChangeShapeType="1"/>
              </p:cNvSpPr>
              <p:nvPr/>
            </p:nvSpPr>
            <p:spPr bwMode="auto">
              <a:xfrm flipV="1">
                <a:off x="5486400" y="4292599"/>
                <a:ext cx="5334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9" name="Line 39">
                <a:extLst>
                  <a:ext uri="{FF2B5EF4-FFF2-40B4-BE49-F238E27FC236}">
                    <a16:creationId xmlns:a16="http://schemas.microsoft.com/office/drawing/2014/main" id="{796E6FD5-75F7-49B9-A696-FAC26C479BA9}"/>
                  </a:ext>
                </a:extLst>
              </p:cNvPr>
              <p:cNvSpPr>
                <a:spLocks noChangeShapeType="1"/>
              </p:cNvSpPr>
              <p:nvPr/>
            </p:nvSpPr>
            <p:spPr bwMode="auto">
              <a:xfrm flipV="1">
                <a:off x="3733800" y="4292251"/>
                <a:ext cx="5334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00"/>
              </a:p>
            </p:txBody>
          </p:sp>
        </p:grpSp>
        <p:sp>
          <p:nvSpPr>
            <p:cNvPr id="7" name="TextBox 96">
              <a:extLst>
                <a:ext uri="{FF2B5EF4-FFF2-40B4-BE49-F238E27FC236}">
                  <a16:creationId xmlns:a16="http://schemas.microsoft.com/office/drawing/2014/main" id="{A2DCDC5B-AB8B-4293-8466-AB9B23215978}"/>
                </a:ext>
              </a:extLst>
            </p:cNvPr>
            <p:cNvSpPr txBox="1">
              <a:spLocks noChangeArrowheads="1"/>
            </p:cNvSpPr>
            <p:nvPr/>
          </p:nvSpPr>
          <p:spPr bwMode="auto">
            <a:xfrm>
              <a:off x="2133600" y="4419600"/>
              <a:ext cx="685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i="1">
                  <a:solidFill>
                    <a:schemeClr val="tx2"/>
                  </a:solidFill>
                  <a:cs typeface="Tahoma" panose="020B0604030504040204" pitchFamily="34" charset="0"/>
                </a:rPr>
                <a:t>p, o</a:t>
              </a:r>
            </a:p>
          </p:txBody>
        </p:sp>
      </p:grpSp>
      <p:sp>
        <p:nvSpPr>
          <p:cNvPr id="20" name="Oval 6">
            <a:extLst>
              <a:ext uri="{FF2B5EF4-FFF2-40B4-BE49-F238E27FC236}">
                <a16:creationId xmlns:a16="http://schemas.microsoft.com/office/drawing/2014/main" id="{998C63EB-4C94-4A65-A245-EA2B717A1C55}"/>
              </a:ext>
            </a:extLst>
          </p:cNvPr>
          <p:cNvSpPr>
            <a:spLocks noChangeArrowheads="1"/>
          </p:cNvSpPr>
          <p:nvPr/>
        </p:nvSpPr>
        <p:spPr bwMode="auto">
          <a:xfrm>
            <a:off x="9081459" y="1664394"/>
            <a:ext cx="1798112" cy="1755303"/>
          </a:xfrm>
          <a:prstGeom prst="ellipse">
            <a:avLst/>
          </a:prstGeom>
          <a:solidFill>
            <a:srgbClr val="FFFFFF"/>
          </a:solidFill>
          <a:ln w="28575">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1" name="Arc 7">
            <a:extLst>
              <a:ext uri="{FF2B5EF4-FFF2-40B4-BE49-F238E27FC236}">
                <a16:creationId xmlns:a16="http://schemas.microsoft.com/office/drawing/2014/main" id="{ECF8FC0E-1A8E-413D-BB2A-58C0E3A625D4}"/>
              </a:ext>
            </a:extLst>
          </p:cNvPr>
          <p:cNvSpPr/>
          <p:nvPr/>
        </p:nvSpPr>
        <p:spPr bwMode="auto">
          <a:xfrm rot="14394484" flipV="1">
            <a:off x="9328804" y="2143896"/>
            <a:ext cx="1168439" cy="1383163"/>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2" name="Text Box 8">
            <a:extLst>
              <a:ext uri="{FF2B5EF4-FFF2-40B4-BE49-F238E27FC236}">
                <a16:creationId xmlns:a16="http://schemas.microsoft.com/office/drawing/2014/main" id="{612BDB7C-C2E9-42AF-BFBF-6D19AD9909B0}"/>
              </a:ext>
            </a:extLst>
          </p:cNvPr>
          <p:cNvSpPr txBox="1">
            <a:spLocks noChangeArrowheads="1"/>
          </p:cNvSpPr>
          <p:nvPr/>
        </p:nvSpPr>
        <p:spPr bwMode="auto">
          <a:xfrm>
            <a:off x="9073126" y="1287251"/>
            <a:ext cx="1634798" cy="43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tổng quát</a:t>
            </a:r>
          </a:p>
        </p:txBody>
      </p:sp>
      <p:sp>
        <p:nvSpPr>
          <p:cNvPr id="23" name="Arc 9">
            <a:extLst>
              <a:ext uri="{FF2B5EF4-FFF2-40B4-BE49-F238E27FC236}">
                <a16:creationId xmlns:a16="http://schemas.microsoft.com/office/drawing/2014/main" id="{E8981BFC-BAF0-4E6C-A598-FDBA69EDEBF5}"/>
              </a:ext>
            </a:extLst>
          </p:cNvPr>
          <p:cNvSpPr/>
          <p:nvPr/>
        </p:nvSpPr>
        <p:spPr bwMode="auto">
          <a:xfrm rot="2917637" flipH="1" flipV="1">
            <a:off x="9843267" y="1992681"/>
            <a:ext cx="1023926" cy="1194853"/>
          </a:xfrm>
          <a:custGeom>
            <a:avLst/>
            <a:gdLst>
              <a:gd name="T0" fmla="*/ 0 w 21600"/>
              <a:gd name="T1" fmla="*/ 0 h 23329"/>
              <a:gd name="T2" fmla="*/ 2147483647 w 21600"/>
              <a:gd name="T3" fmla="*/ 2147483647 h 23329"/>
              <a:gd name="T4" fmla="*/ 0 w 21600"/>
              <a:gd name="T5" fmla="*/ 2147483647 h 23329"/>
              <a:gd name="T6" fmla="*/ 0 60000 65536"/>
              <a:gd name="T7" fmla="*/ 0 60000 65536"/>
              <a:gd name="T8" fmla="*/ 0 60000 65536"/>
              <a:gd name="T9" fmla="*/ 0 w 21600"/>
              <a:gd name="T10" fmla="*/ 0 h 23329"/>
              <a:gd name="T11" fmla="*/ 21600 w 21600"/>
              <a:gd name="T12" fmla="*/ 23329 h 23329"/>
            </a:gdLst>
            <a:ahLst/>
            <a:cxnLst>
              <a:cxn ang="T6">
                <a:pos x="T0" y="T1"/>
              </a:cxn>
              <a:cxn ang="T7">
                <a:pos x="T2" y="T3"/>
              </a:cxn>
              <a:cxn ang="T8">
                <a:pos x="T4" y="T5"/>
              </a:cxn>
            </a:cxnLst>
            <a:rect l="T9" t="T10" r="T11" b="T12"/>
            <a:pathLst>
              <a:path w="21600" h="23329" fill="none" extrusionOk="0">
                <a:moveTo>
                  <a:pt x="-1" y="0"/>
                </a:moveTo>
                <a:cubicBezTo>
                  <a:pt x="11929" y="0"/>
                  <a:pt x="21600" y="9670"/>
                  <a:pt x="21600" y="21600"/>
                </a:cubicBezTo>
                <a:cubicBezTo>
                  <a:pt x="21600" y="22177"/>
                  <a:pt x="21576" y="22753"/>
                  <a:pt x="21530" y="23328"/>
                </a:cubicBezTo>
              </a:path>
              <a:path w="21600" h="23329" stroke="0" extrusionOk="0">
                <a:moveTo>
                  <a:pt x="-1" y="0"/>
                </a:moveTo>
                <a:cubicBezTo>
                  <a:pt x="11929" y="0"/>
                  <a:pt x="21600" y="9670"/>
                  <a:pt x="21600" y="21600"/>
                </a:cubicBezTo>
                <a:cubicBezTo>
                  <a:pt x="21600" y="22177"/>
                  <a:pt x="21576" y="22753"/>
                  <a:pt x="21530" y="23328"/>
                </a:cubicBezTo>
                <a:lnTo>
                  <a:pt x="0" y="21600"/>
                </a:lnTo>
                <a:close/>
              </a:path>
            </a:pathLst>
          </a:custGeom>
          <a:noFill/>
          <a:ln w="9525">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24" name="Text Box 10">
            <a:extLst>
              <a:ext uri="{FF2B5EF4-FFF2-40B4-BE49-F238E27FC236}">
                <a16:creationId xmlns:a16="http://schemas.microsoft.com/office/drawing/2014/main" id="{A0FE9FAA-CC7E-43F9-BE7A-D2F53769071B}"/>
              </a:ext>
            </a:extLst>
          </p:cNvPr>
          <p:cNvSpPr txBox="1">
            <a:spLocks noChangeArrowheads="1"/>
          </p:cNvSpPr>
          <p:nvPr/>
        </p:nvSpPr>
        <p:spPr bwMode="auto">
          <a:xfrm>
            <a:off x="9233106" y="2542047"/>
            <a:ext cx="829898" cy="77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5" name="Text Box 17">
            <a:extLst>
              <a:ext uri="{FF2B5EF4-FFF2-40B4-BE49-F238E27FC236}">
                <a16:creationId xmlns:a16="http://schemas.microsoft.com/office/drawing/2014/main" id="{7EE0FF62-7E86-4BCB-BC18-3460D544AEDD}"/>
              </a:ext>
            </a:extLst>
          </p:cNvPr>
          <p:cNvSpPr txBox="1">
            <a:spLocks noChangeArrowheads="1"/>
          </p:cNvSpPr>
          <p:nvPr/>
        </p:nvSpPr>
        <p:spPr bwMode="auto">
          <a:xfrm>
            <a:off x="8328217" y="3555399"/>
            <a:ext cx="3224604" cy="4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b="1" i="1">
                <a:solidFill>
                  <a:schemeClr val="tx2"/>
                </a:solidFill>
              </a:rPr>
              <a:t>Chuyên biệt bán phần, chồng lắp</a:t>
            </a:r>
            <a:endParaRPr lang="en-US" sz="1470" b="1">
              <a:solidFill>
                <a:schemeClr val="tx2"/>
              </a:solidFill>
            </a:endParaRPr>
          </a:p>
        </p:txBody>
      </p:sp>
      <p:sp>
        <p:nvSpPr>
          <p:cNvPr id="26" name="Text Box 33">
            <a:extLst>
              <a:ext uri="{FF2B5EF4-FFF2-40B4-BE49-F238E27FC236}">
                <a16:creationId xmlns:a16="http://schemas.microsoft.com/office/drawing/2014/main" id="{079808F1-92BF-4B87-9810-152A57BAF173}"/>
              </a:ext>
            </a:extLst>
          </p:cNvPr>
          <p:cNvSpPr txBox="1">
            <a:spLocks noChangeArrowheads="1"/>
          </p:cNvSpPr>
          <p:nvPr/>
        </p:nvSpPr>
        <p:spPr bwMode="auto">
          <a:xfrm>
            <a:off x="8113244" y="2353012"/>
            <a:ext cx="716863" cy="37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b="1">
                <a:solidFill>
                  <a:srgbClr val="C00000"/>
                </a:solidFill>
              </a:rPr>
              <a:t>(p,o)</a:t>
            </a:r>
          </a:p>
        </p:txBody>
      </p:sp>
      <p:sp>
        <p:nvSpPr>
          <p:cNvPr id="27" name="Text Box 13">
            <a:extLst>
              <a:ext uri="{FF2B5EF4-FFF2-40B4-BE49-F238E27FC236}">
                <a16:creationId xmlns:a16="http://schemas.microsoft.com/office/drawing/2014/main" id="{A2F6E74A-0A4D-4CD7-B1CF-90C7C438F282}"/>
              </a:ext>
            </a:extLst>
          </p:cNvPr>
          <p:cNvSpPr txBox="1">
            <a:spLocks noChangeArrowheads="1"/>
          </p:cNvSpPr>
          <p:nvPr/>
        </p:nvSpPr>
        <p:spPr bwMode="auto">
          <a:xfrm>
            <a:off x="10201320" y="1969175"/>
            <a:ext cx="829898" cy="85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60">
                <a:solidFill>
                  <a:schemeClr val="tx2"/>
                </a:solidFill>
              </a:rPr>
              <a:t>Tập chuyên biệt</a:t>
            </a:r>
          </a:p>
        </p:txBody>
      </p:sp>
      <p:sp>
        <p:nvSpPr>
          <p:cNvPr id="28" name="Speech Bubble: Rectangle 27">
            <a:extLst>
              <a:ext uri="{FF2B5EF4-FFF2-40B4-BE49-F238E27FC236}">
                <a16:creationId xmlns:a16="http://schemas.microsoft.com/office/drawing/2014/main" id="{8AE390AF-CF5B-4149-866C-AA7FE0E0A210}"/>
              </a:ext>
            </a:extLst>
          </p:cNvPr>
          <p:cNvSpPr/>
          <p:nvPr/>
        </p:nvSpPr>
        <p:spPr>
          <a:xfrm>
            <a:off x="2257417" y="4219350"/>
            <a:ext cx="6824041" cy="720587"/>
          </a:xfrm>
          <a:prstGeom prst="wedgeRectCallout">
            <a:avLst>
              <a:gd name="adj1" fmla="val -22683"/>
              <a:gd name="adj2" fmla="val -69547"/>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t" anchorCtr="0"/>
          <a:lstStyle/>
          <a:p>
            <a:r>
              <a:rPr lang="en-US" b="1">
                <a:solidFill>
                  <a:srgbClr val="C00000"/>
                </a:solidFill>
              </a:rPr>
              <a:t>p</a:t>
            </a:r>
            <a:r>
              <a:rPr lang="en-US"/>
              <a:t>: Mỗi loại nhân viên chỉ là </a:t>
            </a:r>
            <a:r>
              <a:rPr lang="en-US" b="1" i="1">
                <a:solidFill>
                  <a:srgbClr val="C00000"/>
                </a:solidFill>
              </a:rPr>
              <a:t>một phần </a:t>
            </a:r>
            <a:r>
              <a:rPr lang="en-US"/>
              <a:t>của tập nhân viên.</a:t>
            </a:r>
          </a:p>
          <a:p>
            <a:r>
              <a:rPr lang="en-US" b="1">
                <a:solidFill>
                  <a:srgbClr val="C00000"/>
                </a:solidFill>
              </a:rPr>
              <a:t>o</a:t>
            </a:r>
            <a:r>
              <a:rPr lang="en-US"/>
              <a:t>: Tuy nhiên giữa các nhân viên có thể có sự trùng lắp chức năng.</a:t>
            </a:r>
          </a:p>
          <a:p>
            <a:r>
              <a:rPr lang="en-US"/>
              <a:t> </a:t>
            </a:r>
          </a:p>
        </p:txBody>
      </p:sp>
    </p:spTree>
    <p:extLst>
      <p:ext uri="{BB962C8B-B14F-4D97-AF65-F5344CB8AC3E}">
        <p14:creationId xmlns:p14="http://schemas.microsoft.com/office/powerpoint/2010/main" val="3207454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t>2.2.1.Cấu trúc phân cấp</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752C7AB6-98B1-4C93-9506-64E6FA365499}" type="slidenum">
              <a:rPr lang="en-US" sz="1050">
                <a:solidFill>
                  <a:srgbClr val="898989"/>
                </a:solidFill>
                <a:cs typeface="Tahoma" panose="020B0604030504040204" pitchFamily="34" charset="0"/>
              </a:rPr>
              <a:t>43</a:t>
            </a:fld>
            <a:endParaRPr lang="en-US" sz="1050">
              <a:solidFill>
                <a:srgbClr val="898989"/>
              </a:solidFill>
              <a:cs typeface="Tahoma" panose="020B0604030504040204" pitchFamily="34" charset="0"/>
            </a:endParaRPr>
          </a:p>
        </p:txBody>
      </p:sp>
      <p:grpSp>
        <p:nvGrpSpPr>
          <p:cNvPr id="35846" name="Group 109"/>
          <p:cNvGrpSpPr/>
          <p:nvPr/>
        </p:nvGrpSpPr>
        <p:grpSpPr bwMode="auto">
          <a:xfrm>
            <a:off x="2159736" y="2301483"/>
            <a:ext cx="8482289" cy="2658006"/>
            <a:chOff x="533400" y="2116137"/>
            <a:chExt cx="8080374" cy="2532063"/>
          </a:xfrm>
        </p:grpSpPr>
        <p:grpSp>
          <p:nvGrpSpPr>
            <p:cNvPr id="35847" name="Group 45"/>
            <p:cNvGrpSpPr/>
            <p:nvPr/>
          </p:nvGrpSpPr>
          <p:grpSpPr bwMode="auto">
            <a:xfrm>
              <a:off x="533400" y="2116137"/>
              <a:ext cx="8080374" cy="2532063"/>
              <a:chOff x="530226" y="2133600"/>
              <a:chExt cx="8080374" cy="2532063"/>
            </a:xfrm>
          </p:grpSpPr>
          <p:sp>
            <p:nvSpPr>
              <p:cNvPr id="35852" name="Text Box 29"/>
              <p:cNvSpPr txBox="1">
                <a:spLocks noChangeArrowheads="1"/>
              </p:cNvSpPr>
              <p:nvPr/>
            </p:nvSpPr>
            <p:spPr bwMode="auto">
              <a:xfrm>
                <a:off x="1589088" y="2133600"/>
                <a:ext cx="3709988" cy="339725"/>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CON NGƯỜI</a:t>
                </a:r>
              </a:p>
            </p:txBody>
          </p:sp>
          <p:sp>
            <p:nvSpPr>
              <p:cNvPr id="35853" name="Text Box 30"/>
              <p:cNvSpPr txBox="1">
                <a:spLocks noChangeArrowheads="1"/>
              </p:cNvSpPr>
              <p:nvPr/>
            </p:nvSpPr>
            <p:spPr bwMode="auto">
              <a:xfrm>
                <a:off x="530226" y="3006725"/>
                <a:ext cx="1192213" cy="339725"/>
              </a:xfrm>
              <a:prstGeom prst="rect">
                <a:avLst/>
              </a:prstGeom>
              <a:solidFill>
                <a:srgbClr val="FFFFFF"/>
              </a:solid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ĐÀN ÔNG</a:t>
                </a:r>
              </a:p>
            </p:txBody>
          </p:sp>
          <p:sp>
            <p:nvSpPr>
              <p:cNvPr id="35854" name="Text Box 31"/>
              <p:cNvSpPr txBox="1">
                <a:spLocks noChangeArrowheads="1"/>
              </p:cNvSpPr>
              <p:nvPr/>
            </p:nvSpPr>
            <p:spPr bwMode="auto">
              <a:xfrm>
                <a:off x="1854201" y="3006725"/>
                <a:ext cx="1060450" cy="339725"/>
              </a:xfrm>
              <a:prstGeom prst="rect">
                <a:avLst/>
              </a:prstGeom>
              <a:solidFill>
                <a:srgbClr val="FFFFFF"/>
              </a:solid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PHỤ NỮ</a:t>
                </a:r>
              </a:p>
            </p:txBody>
          </p:sp>
          <p:sp>
            <p:nvSpPr>
              <p:cNvPr id="35855" name="Text Box 32"/>
              <p:cNvSpPr txBox="1">
                <a:spLocks noChangeArrowheads="1"/>
              </p:cNvSpPr>
              <p:nvPr/>
            </p:nvSpPr>
            <p:spPr bwMode="auto">
              <a:xfrm>
                <a:off x="3046413" y="3006725"/>
                <a:ext cx="1192213" cy="339725"/>
              </a:xfrm>
              <a:prstGeom prst="rect">
                <a:avLst/>
              </a:prstGeom>
              <a:solidFill>
                <a:srgbClr val="FFFFFF"/>
              </a:solid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QUẢN LÝ</a:t>
                </a:r>
              </a:p>
            </p:txBody>
          </p:sp>
          <p:sp>
            <p:nvSpPr>
              <p:cNvPr id="35856" name="Text Box 33"/>
              <p:cNvSpPr txBox="1">
                <a:spLocks noChangeArrowheads="1"/>
              </p:cNvSpPr>
              <p:nvPr/>
            </p:nvSpPr>
            <p:spPr bwMode="auto">
              <a:xfrm>
                <a:off x="4371976" y="3006725"/>
                <a:ext cx="1058863" cy="339725"/>
              </a:xfrm>
              <a:prstGeom prst="rect">
                <a:avLst/>
              </a:prstGeom>
              <a:solidFill>
                <a:srgbClr val="FFFFFF"/>
              </a:solid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THƯ KÝ</a:t>
                </a:r>
              </a:p>
            </p:txBody>
          </p:sp>
          <p:sp>
            <p:nvSpPr>
              <p:cNvPr id="35857" name="Text Box 34"/>
              <p:cNvSpPr txBox="1">
                <a:spLocks noChangeArrowheads="1"/>
              </p:cNvSpPr>
              <p:nvPr/>
            </p:nvSpPr>
            <p:spPr bwMode="auto">
              <a:xfrm>
                <a:off x="957262" y="4098925"/>
                <a:ext cx="1252538" cy="517525"/>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QUẢN LÝ </a:t>
                </a:r>
              </a:p>
              <a:p>
                <a:pPr algn="ctr" eaLnBrk="1" hangingPunct="1"/>
                <a:r>
                  <a:rPr lang="en-US" sz="1470" b="1">
                    <a:solidFill>
                      <a:schemeClr val="tx2"/>
                    </a:solidFill>
                    <a:cs typeface="Tahoma" panose="020B0604030504040204" pitchFamily="34" charset="0"/>
                  </a:rPr>
                  <a:t>KỸ THUẬT</a:t>
                </a:r>
              </a:p>
            </p:txBody>
          </p:sp>
          <p:sp>
            <p:nvSpPr>
              <p:cNvPr id="35858" name="Text Box 35"/>
              <p:cNvSpPr txBox="1">
                <a:spLocks noChangeArrowheads="1"/>
              </p:cNvSpPr>
              <p:nvPr/>
            </p:nvSpPr>
            <p:spPr bwMode="auto">
              <a:xfrm>
                <a:off x="5564188" y="3006725"/>
                <a:ext cx="1457325" cy="339725"/>
              </a:xfrm>
              <a:prstGeom prst="rect">
                <a:avLst/>
              </a:prstGeom>
              <a:solidFill>
                <a:srgbClr val="FFFFFF"/>
              </a:solidFill>
              <a:ln w="28575">
                <a:solidFill>
                  <a:schemeClr val="tx2"/>
                </a:solidFill>
                <a:miter lim="800000"/>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VIÊN</a:t>
                </a:r>
              </a:p>
            </p:txBody>
          </p:sp>
          <p:sp>
            <p:nvSpPr>
              <p:cNvPr id="35859" name="Line 36"/>
              <p:cNvSpPr>
                <a:spLocks noChangeShapeType="1"/>
              </p:cNvSpPr>
              <p:nvPr/>
            </p:nvSpPr>
            <p:spPr bwMode="auto">
              <a:xfrm>
                <a:off x="1323976" y="2787650"/>
                <a:ext cx="11922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0" name="Line 37"/>
              <p:cNvSpPr>
                <a:spLocks noChangeShapeType="1"/>
              </p:cNvSpPr>
              <p:nvPr/>
            </p:nvSpPr>
            <p:spPr bwMode="auto">
              <a:xfrm>
                <a:off x="3708401" y="2787650"/>
                <a:ext cx="251777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1" name="Line 38"/>
              <p:cNvSpPr>
                <a:spLocks noChangeShapeType="1"/>
              </p:cNvSpPr>
              <p:nvPr/>
            </p:nvSpPr>
            <p:spPr bwMode="auto">
              <a:xfrm>
                <a:off x="1323976" y="2787650"/>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2" name="Line 39"/>
              <p:cNvSpPr>
                <a:spLocks noChangeShapeType="1"/>
              </p:cNvSpPr>
              <p:nvPr/>
            </p:nvSpPr>
            <p:spPr bwMode="auto">
              <a:xfrm>
                <a:off x="2516188" y="2787650"/>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3" name="Line 40"/>
              <p:cNvSpPr>
                <a:spLocks noChangeShapeType="1"/>
              </p:cNvSpPr>
              <p:nvPr/>
            </p:nvSpPr>
            <p:spPr bwMode="auto">
              <a:xfrm>
                <a:off x="3708401" y="2787650"/>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4" name="Line 41"/>
              <p:cNvSpPr>
                <a:spLocks noChangeShapeType="1"/>
              </p:cNvSpPr>
              <p:nvPr/>
            </p:nvSpPr>
            <p:spPr bwMode="auto">
              <a:xfrm>
                <a:off x="6226176" y="2787650"/>
                <a:ext cx="0" cy="227013"/>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5" name="Line 42"/>
              <p:cNvSpPr>
                <a:spLocks noChangeShapeType="1"/>
              </p:cNvSpPr>
              <p:nvPr/>
            </p:nvSpPr>
            <p:spPr bwMode="auto">
              <a:xfrm>
                <a:off x="4902201" y="2787650"/>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66" name="Line 43"/>
              <p:cNvSpPr>
                <a:spLocks noChangeShapeType="1"/>
              </p:cNvSpPr>
              <p:nvPr/>
            </p:nvSpPr>
            <p:spPr bwMode="auto">
              <a:xfrm flipV="1">
                <a:off x="1987551" y="2455863"/>
                <a:ext cx="0" cy="341313"/>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1983"/>
              </a:p>
            </p:txBody>
          </p:sp>
          <p:sp>
            <p:nvSpPr>
              <p:cNvPr id="35867" name="Line 44"/>
              <p:cNvSpPr>
                <a:spLocks noChangeShapeType="1"/>
              </p:cNvSpPr>
              <p:nvPr/>
            </p:nvSpPr>
            <p:spPr bwMode="auto">
              <a:xfrm flipV="1">
                <a:off x="4902201" y="2455863"/>
                <a:ext cx="0" cy="341313"/>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1983"/>
              </a:p>
            </p:txBody>
          </p:sp>
          <p:sp>
            <p:nvSpPr>
              <p:cNvPr id="35868" name="Text Box 45"/>
              <p:cNvSpPr txBox="1">
                <a:spLocks noChangeArrowheads="1"/>
              </p:cNvSpPr>
              <p:nvPr/>
            </p:nvSpPr>
            <p:spPr bwMode="auto">
              <a:xfrm>
                <a:off x="2424113" y="4098925"/>
                <a:ext cx="1462087" cy="517525"/>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QUẢN LÝ </a:t>
                </a:r>
              </a:p>
              <a:p>
                <a:pPr algn="ctr" eaLnBrk="1" hangingPunct="1"/>
                <a:r>
                  <a:rPr lang="en-US" sz="1470" b="1">
                    <a:solidFill>
                      <a:schemeClr val="tx2"/>
                    </a:solidFill>
                    <a:cs typeface="Tahoma" panose="020B0604030504040204" pitchFamily="34" charset="0"/>
                  </a:rPr>
                  <a:t>HÀNH CHÍNH</a:t>
                </a:r>
              </a:p>
            </p:txBody>
          </p:sp>
          <p:sp>
            <p:nvSpPr>
              <p:cNvPr id="35869" name="Line 46"/>
              <p:cNvSpPr>
                <a:spLocks noChangeShapeType="1"/>
              </p:cNvSpPr>
              <p:nvPr/>
            </p:nvSpPr>
            <p:spPr bwMode="auto">
              <a:xfrm>
                <a:off x="1323976" y="3881438"/>
                <a:ext cx="225266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0" name="Line 47"/>
              <p:cNvSpPr>
                <a:spLocks noChangeShapeType="1"/>
              </p:cNvSpPr>
              <p:nvPr/>
            </p:nvSpPr>
            <p:spPr bwMode="auto">
              <a:xfrm>
                <a:off x="1323976" y="3881438"/>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1" name="Line 48"/>
              <p:cNvSpPr>
                <a:spLocks noChangeShapeType="1"/>
              </p:cNvSpPr>
              <p:nvPr/>
            </p:nvSpPr>
            <p:spPr bwMode="auto">
              <a:xfrm>
                <a:off x="3576638" y="3881438"/>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2" name="Line 49"/>
              <p:cNvSpPr>
                <a:spLocks noChangeShapeType="1"/>
              </p:cNvSpPr>
              <p:nvPr/>
            </p:nvSpPr>
            <p:spPr bwMode="auto">
              <a:xfrm flipV="1">
                <a:off x="3311526" y="3330575"/>
                <a:ext cx="0" cy="566738"/>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1983"/>
              </a:p>
            </p:txBody>
          </p:sp>
          <p:sp>
            <p:nvSpPr>
              <p:cNvPr id="35873" name="Text Box 50"/>
              <p:cNvSpPr txBox="1">
                <a:spLocks noChangeArrowheads="1"/>
              </p:cNvSpPr>
              <p:nvPr/>
            </p:nvSpPr>
            <p:spPr bwMode="auto">
              <a:xfrm>
                <a:off x="4106863" y="4098925"/>
                <a:ext cx="1323975" cy="566738"/>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VIÊN</a:t>
                </a:r>
              </a:p>
              <a:p>
                <a:pPr algn="ctr" eaLnBrk="1" hangingPunct="1"/>
                <a:r>
                  <a:rPr lang="en-US" sz="1470" b="1">
                    <a:solidFill>
                      <a:schemeClr val="tx2"/>
                    </a:solidFill>
                    <a:cs typeface="Tahoma" panose="020B0604030504040204" pitchFamily="34" charset="0"/>
                  </a:rPr>
                  <a:t>LẬP TRÌNH</a:t>
                </a:r>
              </a:p>
            </p:txBody>
          </p:sp>
          <p:sp>
            <p:nvSpPr>
              <p:cNvPr id="35874" name="Text Box 51"/>
              <p:cNvSpPr txBox="1">
                <a:spLocks noChangeArrowheads="1"/>
              </p:cNvSpPr>
              <p:nvPr/>
            </p:nvSpPr>
            <p:spPr bwMode="auto">
              <a:xfrm>
                <a:off x="5564188" y="4098925"/>
                <a:ext cx="1457325" cy="566738"/>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VIÊN BÁN HÀNG</a:t>
                </a:r>
              </a:p>
            </p:txBody>
          </p:sp>
          <p:sp>
            <p:nvSpPr>
              <p:cNvPr id="35875" name="Text Box 52"/>
              <p:cNvSpPr txBox="1">
                <a:spLocks noChangeArrowheads="1"/>
              </p:cNvSpPr>
              <p:nvPr/>
            </p:nvSpPr>
            <p:spPr bwMode="auto">
              <a:xfrm>
                <a:off x="7153275" y="4098925"/>
                <a:ext cx="1457325" cy="566738"/>
              </a:xfrm>
              <a:prstGeom prst="rect">
                <a:avLst/>
              </a:prstGeom>
              <a:solidFill>
                <a:srgbClr val="FFFFFF"/>
              </a:solidFill>
              <a:ln w="28575">
                <a:solidFill>
                  <a:schemeClr val="tx2"/>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VIÊN TIẾP THỊ</a:t>
                </a:r>
              </a:p>
            </p:txBody>
          </p:sp>
          <p:sp>
            <p:nvSpPr>
              <p:cNvPr id="35876" name="Line 53"/>
              <p:cNvSpPr>
                <a:spLocks noChangeShapeType="1"/>
              </p:cNvSpPr>
              <p:nvPr/>
            </p:nvSpPr>
            <p:spPr bwMode="auto">
              <a:xfrm>
                <a:off x="4768850" y="3881438"/>
                <a:ext cx="30464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7" name="Line 54"/>
              <p:cNvSpPr>
                <a:spLocks noChangeShapeType="1"/>
              </p:cNvSpPr>
              <p:nvPr/>
            </p:nvSpPr>
            <p:spPr bwMode="auto">
              <a:xfrm>
                <a:off x="4768850" y="3881438"/>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8" name="Line 55"/>
              <p:cNvSpPr>
                <a:spLocks noChangeShapeType="1"/>
              </p:cNvSpPr>
              <p:nvPr/>
            </p:nvSpPr>
            <p:spPr bwMode="auto">
              <a:xfrm>
                <a:off x="7815263" y="3881438"/>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79" name="Line 56"/>
              <p:cNvSpPr>
                <a:spLocks noChangeShapeType="1"/>
              </p:cNvSpPr>
              <p:nvPr/>
            </p:nvSpPr>
            <p:spPr bwMode="auto">
              <a:xfrm>
                <a:off x="5961063" y="3881438"/>
                <a:ext cx="0" cy="22701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880" name="Line 57"/>
              <p:cNvSpPr>
                <a:spLocks noChangeShapeType="1"/>
              </p:cNvSpPr>
              <p:nvPr/>
            </p:nvSpPr>
            <p:spPr bwMode="auto">
              <a:xfrm flipV="1">
                <a:off x="5961063" y="3330575"/>
                <a:ext cx="0" cy="566738"/>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1983"/>
              </a:p>
            </p:txBody>
          </p:sp>
        </p:grpSp>
        <p:sp>
          <p:nvSpPr>
            <p:cNvPr id="35848" name="Text Box 58"/>
            <p:cNvSpPr txBox="1">
              <a:spLocks noChangeArrowheads="1"/>
            </p:cNvSpPr>
            <p:nvPr/>
          </p:nvSpPr>
          <p:spPr bwMode="auto">
            <a:xfrm>
              <a:off x="2057400" y="2514600"/>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60" i="1">
                  <a:solidFill>
                    <a:schemeClr val="tx2"/>
                  </a:solidFill>
                </a:rPr>
                <a:t>(t, e)</a:t>
              </a:r>
              <a:endParaRPr lang="en-US" sz="3359">
                <a:solidFill>
                  <a:schemeClr val="tx2"/>
                </a:solidFill>
              </a:endParaRPr>
            </a:p>
          </p:txBody>
        </p:sp>
        <p:sp>
          <p:nvSpPr>
            <p:cNvPr id="35849" name="Text Box 59"/>
            <p:cNvSpPr txBox="1">
              <a:spLocks noChangeArrowheads="1"/>
            </p:cNvSpPr>
            <p:nvPr/>
          </p:nvSpPr>
          <p:spPr bwMode="auto">
            <a:xfrm>
              <a:off x="5380037" y="2459037"/>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60" i="1">
                  <a:solidFill>
                    <a:schemeClr val="tx2"/>
                  </a:solidFill>
                </a:rPr>
                <a:t>(p, e)</a:t>
              </a:r>
              <a:endParaRPr lang="en-US" sz="3359">
                <a:solidFill>
                  <a:schemeClr val="tx2"/>
                </a:solidFill>
              </a:endParaRPr>
            </a:p>
          </p:txBody>
        </p:sp>
        <p:sp>
          <p:nvSpPr>
            <p:cNvPr id="35850" name="Text Box 60"/>
            <p:cNvSpPr txBox="1">
              <a:spLocks noChangeArrowheads="1"/>
            </p:cNvSpPr>
            <p:nvPr/>
          </p:nvSpPr>
          <p:spPr bwMode="auto">
            <a:xfrm>
              <a:off x="3352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60" i="1">
                  <a:solidFill>
                    <a:schemeClr val="tx2"/>
                  </a:solidFill>
                </a:rPr>
                <a:t>(t, o)</a:t>
              </a:r>
              <a:endParaRPr lang="en-US" sz="3359">
                <a:solidFill>
                  <a:schemeClr val="tx2"/>
                </a:solidFill>
              </a:endParaRPr>
            </a:p>
          </p:txBody>
        </p:sp>
        <p:sp>
          <p:nvSpPr>
            <p:cNvPr id="35851" name="Text Box 61"/>
            <p:cNvSpPr txBox="1">
              <a:spLocks noChangeArrowheads="1"/>
            </p:cNvSpPr>
            <p:nvPr/>
          </p:nvSpPr>
          <p:spPr bwMode="auto">
            <a:xfrm>
              <a:off x="6019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60" i="1">
                  <a:solidFill>
                    <a:schemeClr val="tx2"/>
                  </a:solidFill>
                </a:rPr>
                <a:t>(p, o)</a:t>
              </a:r>
              <a:endParaRPr lang="en-US" sz="3359">
                <a:solidFill>
                  <a:schemeClr val="tx2"/>
                </a:solidFill>
              </a:endParaRP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a:t>2.2.2.Tập con</a:t>
            </a:r>
          </a:p>
        </p:txBody>
      </p:sp>
      <p:sp>
        <p:nvSpPr>
          <p:cNvPr id="36867" name="Content Placeholder 2"/>
          <p:cNvSpPr>
            <a:spLocks noGrp="1"/>
          </p:cNvSpPr>
          <p:nvPr>
            <p:ph idx="1"/>
          </p:nvPr>
        </p:nvSpPr>
        <p:spPr/>
        <p:txBody>
          <a:bodyPr/>
          <a:lstStyle/>
          <a:p>
            <a:r>
              <a:rPr lang="en-US"/>
              <a:t>Là trường hợp đặc biệt của tổng quát hóa</a:t>
            </a:r>
          </a:p>
          <a:p>
            <a:pPr lvl="1"/>
            <a:r>
              <a:rPr lang="en-US"/>
              <a:t>Chỉ có 1 thực thể chuyên biệt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45E0DB0B-583C-439C-B5E6-2E7C0C89C0BC}" type="slidenum">
              <a:rPr lang="en-US" sz="1050">
                <a:solidFill>
                  <a:srgbClr val="898989"/>
                </a:solidFill>
                <a:cs typeface="Tahoma" panose="020B0604030504040204" pitchFamily="34" charset="0"/>
              </a:rPr>
              <a:t>44</a:t>
            </a:fld>
            <a:endParaRPr lang="en-US" sz="1050">
              <a:solidFill>
                <a:srgbClr val="898989"/>
              </a:solidFill>
              <a:cs typeface="Tahoma" panose="020B0604030504040204" pitchFamily="34" charset="0"/>
            </a:endParaRPr>
          </a:p>
        </p:txBody>
      </p:sp>
      <p:grpSp>
        <p:nvGrpSpPr>
          <p:cNvPr id="36871" name="Group 77"/>
          <p:cNvGrpSpPr/>
          <p:nvPr/>
        </p:nvGrpSpPr>
        <p:grpSpPr bwMode="auto">
          <a:xfrm>
            <a:off x="6588280" y="2739762"/>
            <a:ext cx="3759537" cy="1719788"/>
            <a:chOff x="4876800" y="3162300"/>
            <a:chExt cx="3581400" cy="1638300"/>
          </a:xfrm>
        </p:grpSpPr>
        <p:sp>
          <p:nvSpPr>
            <p:cNvPr id="36889" name="Text Box 37"/>
            <p:cNvSpPr txBox="1">
              <a:spLocks noChangeArrowheads="1"/>
            </p:cNvSpPr>
            <p:nvPr/>
          </p:nvSpPr>
          <p:spPr bwMode="auto">
            <a:xfrm>
              <a:off x="4876800" y="3276600"/>
              <a:ext cx="1633538" cy="3810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KHÁCH HÀNG</a:t>
              </a:r>
            </a:p>
          </p:txBody>
        </p:sp>
        <p:sp>
          <p:nvSpPr>
            <p:cNvPr id="36890" name="Text Box 38"/>
            <p:cNvSpPr txBox="1">
              <a:spLocks noChangeArrowheads="1"/>
            </p:cNvSpPr>
            <p:nvPr/>
          </p:nvSpPr>
          <p:spPr bwMode="auto">
            <a:xfrm>
              <a:off x="4876800" y="4114800"/>
              <a:ext cx="1633538" cy="4572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KHÁCH QUEN</a:t>
              </a:r>
            </a:p>
          </p:txBody>
        </p:sp>
        <p:sp>
          <p:nvSpPr>
            <p:cNvPr id="36891" name="Line 39"/>
            <p:cNvSpPr>
              <a:spLocks noChangeShapeType="1"/>
            </p:cNvSpPr>
            <p:nvPr/>
          </p:nvSpPr>
          <p:spPr bwMode="auto">
            <a:xfrm flipV="1">
              <a:off x="5715000" y="3657600"/>
              <a:ext cx="0" cy="45720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99"/>
            </a:p>
          </p:txBody>
        </p:sp>
        <p:sp>
          <p:nvSpPr>
            <p:cNvPr id="36892" name="Oval 40"/>
            <p:cNvSpPr>
              <a:spLocks noChangeArrowheads="1"/>
            </p:cNvSpPr>
            <p:nvPr/>
          </p:nvSpPr>
          <p:spPr bwMode="auto">
            <a:xfrm>
              <a:off x="6765925" y="4457700"/>
              <a:ext cx="92075" cy="9207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nvGrpSpPr>
            <p:cNvPr id="36893" name="Group 41"/>
            <p:cNvGrpSpPr/>
            <p:nvPr/>
          </p:nvGrpSpPr>
          <p:grpSpPr bwMode="auto">
            <a:xfrm>
              <a:off x="6515100" y="3276600"/>
              <a:ext cx="466725" cy="112713"/>
              <a:chOff x="9000" y="9829"/>
              <a:chExt cx="736" cy="178"/>
            </a:xfrm>
          </p:grpSpPr>
          <p:sp>
            <p:nvSpPr>
              <p:cNvPr id="36906" name="Line 42"/>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907" name="Oval 43"/>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6894" name="Text Box 44"/>
            <p:cNvSpPr txBox="1">
              <a:spLocks noChangeArrowheads="1"/>
            </p:cNvSpPr>
            <p:nvPr/>
          </p:nvSpPr>
          <p:spPr bwMode="auto">
            <a:xfrm>
              <a:off x="6781800" y="3162300"/>
              <a:ext cx="1219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Mã số KH</a:t>
              </a:r>
            </a:p>
          </p:txBody>
        </p:sp>
        <p:grpSp>
          <p:nvGrpSpPr>
            <p:cNvPr id="36895" name="Group 45"/>
            <p:cNvGrpSpPr/>
            <p:nvPr/>
          </p:nvGrpSpPr>
          <p:grpSpPr bwMode="auto">
            <a:xfrm>
              <a:off x="6515100" y="3505200"/>
              <a:ext cx="466725" cy="112713"/>
              <a:chOff x="9000" y="9829"/>
              <a:chExt cx="736" cy="178"/>
            </a:xfrm>
          </p:grpSpPr>
          <p:sp>
            <p:nvSpPr>
              <p:cNvPr id="36904" name="Line 46"/>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905" name="Oval 47"/>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6896" name="Text Box 48"/>
            <p:cNvSpPr txBox="1">
              <a:spLocks noChangeArrowheads="1"/>
            </p:cNvSpPr>
            <p:nvPr/>
          </p:nvSpPr>
          <p:spPr bwMode="auto">
            <a:xfrm>
              <a:off x="6781800" y="34956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Tên KH</a:t>
              </a:r>
            </a:p>
          </p:txBody>
        </p:sp>
        <p:grpSp>
          <p:nvGrpSpPr>
            <p:cNvPr id="36897" name="Group 49"/>
            <p:cNvGrpSpPr/>
            <p:nvPr/>
          </p:nvGrpSpPr>
          <p:grpSpPr bwMode="auto">
            <a:xfrm rot="1765648">
              <a:off x="6469894" y="3688785"/>
              <a:ext cx="466725" cy="112713"/>
              <a:chOff x="9000" y="9829"/>
              <a:chExt cx="736" cy="178"/>
            </a:xfrm>
          </p:grpSpPr>
          <p:sp>
            <p:nvSpPr>
              <p:cNvPr id="36902" name="Line 50"/>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903"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6898" name="Text Box 52"/>
            <p:cNvSpPr txBox="1">
              <a:spLocks noChangeArrowheads="1"/>
            </p:cNvSpPr>
            <p:nvPr/>
          </p:nvSpPr>
          <p:spPr bwMode="auto">
            <a:xfrm>
              <a:off x="6819900" y="3810000"/>
              <a:ext cx="1028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Điên thoại</a:t>
              </a:r>
            </a:p>
          </p:txBody>
        </p:sp>
        <p:sp>
          <p:nvSpPr>
            <p:cNvPr id="36899" name="Line 61"/>
            <p:cNvSpPr>
              <a:spLocks noChangeShapeType="1"/>
            </p:cNvSpPr>
            <p:nvPr/>
          </p:nvSpPr>
          <p:spPr bwMode="auto">
            <a:xfrm>
              <a:off x="6515100" y="4229100"/>
              <a:ext cx="266700" cy="2667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900" name="Text Box 62"/>
            <p:cNvSpPr txBox="1">
              <a:spLocks noChangeArrowheads="1"/>
            </p:cNvSpPr>
            <p:nvPr/>
          </p:nvSpPr>
          <p:spPr bwMode="auto">
            <a:xfrm>
              <a:off x="6858000" y="4457700"/>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Mức công nợ</a:t>
              </a:r>
            </a:p>
          </p:txBody>
        </p:sp>
        <p:sp>
          <p:nvSpPr>
            <p:cNvPr id="36901" name="Text Box 60"/>
            <p:cNvSpPr txBox="1">
              <a:spLocks noChangeArrowheads="1"/>
            </p:cNvSpPr>
            <p:nvPr/>
          </p:nvSpPr>
          <p:spPr bwMode="auto">
            <a:xfrm>
              <a:off x="5715000" y="3810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(p, e)</a:t>
              </a:r>
            </a:p>
          </p:txBody>
        </p:sp>
      </p:grpSp>
      <p:grpSp>
        <p:nvGrpSpPr>
          <p:cNvPr id="36872" name="Group 76"/>
          <p:cNvGrpSpPr/>
          <p:nvPr/>
        </p:nvGrpSpPr>
        <p:grpSpPr bwMode="auto">
          <a:xfrm>
            <a:off x="2153249" y="2785062"/>
            <a:ext cx="3439577" cy="1759783"/>
            <a:chOff x="914400" y="3200400"/>
            <a:chExt cx="3276600" cy="1676400"/>
          </a:xfrm>
        </p:grpSpPr>
        <p:sp>
          <p:nvSpPr>
            <p:cNvPr id="36874" name="Text Box 33"/>
            <p:cNvSpPr txBox="1">
              <a:spLocks noChangeArrowheads="1"/>
            </p:cNvSpPr>
            <p:nvPr/>
          </p:nvSpPr>
          <p:spPr bwMode="auto">
            <a:xfrm>
              <a:off x="1066800" y="3276600"/>
              <a:ext cx="1671638" cy="350838"/>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CÔNG-NHÂN</a:t>
              </a:r>
            </a:p>
          </p:txBody>
        </p:sp>
        <p:sp>
          <p:nvSpPr>
            <p:cNvPr id="36875" name="Text Box 34"/>
            <p:cNvSpPr txBox="1">
              <a:spLocks noChangeArrowheads="1"/>
            </p:cNvSpPr>
            <p:nvPr/>
          </p:nvSpPr>
          <p:spPr bwMode="auto">
            <a:xfrm>
              <a:off x="914400" y="4084638"/>
              <a:ext cx="2108200" cy="563562"/>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CÔNG-NHÂN THƯỜNG-XUYÊN</a:t>
              </a:r>
            </a:p>
          </p:txBody>
        </p:sp>
        <p:sp>
          <p:nvSpPr>
            <p:cNvPr id="36876" name="Line 35"/>
            <p:cNvSpPr>
              <a:spLocks noChangeShapeType="1"/>
            </p:cNvSpPr>
            <p:nvPr/>
          </p:nvSpPr>
          <p:spPr bwMode="auto">
            <a:xfrm flipV="1">
              <a:off x="1828800" y="3629025"/>
              <a:ext cx="0" cy="45720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lstStyle/>
            <a:p>
              <a:pPr algn="ctr"/>
              <a:endParaRPr lang="en-US" sz="2099"/>
            </a:p>
          </p:txBody>
        </p:sp>
        <p:sp>
          <p:nvSpPr>
            <p:cNvPr id="36877" name="Oval 36"/>
            <p:cNvSpPr>
              <a:spLocks noChangeArrowheads="1"/>
            </p:cNvSpPr>
            <p:nvPr/>
          </p:nvSpPr>
          <p:spPr bwMode="auto">
            <a:xfrm>
              <a:off x="3336925" y="4433888"/>
              <a:ext cx="92075" cy="92075"/>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nvGrpSpPr>
            <p:cNvPr id="36878" name="Group 53"/>
            <p:cNvGrpSpPr/>
            <p:nvPr/>
          </p:nvGrpSpPr>
          <p:grpSpPr bwMode="auto">
            <a:xfrm rot="-498088">
              <a:off x="2743200" y="3332163"/>
              <a:ext cx="466725" cy="112712"/>
              <a:chOff x="9000" y="9829"/>
              <a:chExt cx="736" cy="178"/>
            </a:xfrm>
          </p:grpSpPr>
          <p:sp>
            <p:nvSpPr>
              <p:cNvPr id="36887" name="Line 54"/>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888" name="Oval 55"/>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6879" name="Text Box 56"/>
            <p:cNvSpPr txBox="1">
              <a:spLocks noChangeArrowheads="1"/>
            </p:cNvSpPr>
            <p:nvPr/>
          </p:nvSpPr>
          <p:spPr bwMode="auto">
            <a:xfrm>
              <a:off x="3200400" y="3200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Họ tên</a:t>
              </a:r>
            </a:p>
          </p:txBody>
        </p:sp>
        <p:grpSp>
          <p:nvGrpSpPr>
            <p:cNvPr id="36880" name="Group 57"/>
            <p:cNvGrpSpPr/>
            <p:nvPr/>
          </p:nvGrpSpPr>
          <p:grpSpPr bwMode="auto">
            <a:xfrm rot="876396">
              <a:off x="2743200" y="3513138"/>
              <a:ext cx="466725" cy="112712"/>
              <a:chOff x="9000" y="9829"/>
              <a:chExt cx="736" cy="178"/>
            </a:xfrm>
          </p:grpSpPr>
          <p:sp>
            <p:nvSpPr>
              <p:cNvPr id="36885" name="Line 58"/>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886" name="Oval 59"/>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6881" name="Text Box 60"/>
            <p:cNvSpPr txBox="1">
              <a:spLocks noChangeArrowheads="1"/>
            </p:cNvSpPr>
            <p:nvPr/>
          </p:nvSpPr>
          <p:spPr bwMode="auto">
            <a:xfrm>
              <a:off x="3200400" y="35052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Địa chỉ</a:t>
              </a:r>
            </a:p>
          </p:txBody>
        </p:sp>
        <p:sp>
          <p:nvSpPr>
            <p:cNvPr id="36882" name="Line 63"/>
            <p:cNvSpPr>
              <a:spLocks noChangeShapeType="1"/>
            </p:cNvSpPr>
            <p:nvPr/>
          </p:nvSpPr>
          <p:spPr bwMode="auto">
            <a:xfrm>
              <a:off x="3009900" y="4332288"/>
              <a:ext cx="342900" cy="1143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36883" name="Text Box 64"/>
            <p:cNvSpPr txBox="1">
              <a:spLocks noChangeArrowheads="1"/>
            </p:cNvSpPr>
            <p:nvPr/>
          </p:nvSpPr>
          <p:spPr bwMode="auto">
            <a:xfrm>
              <a:off x="3352800" y="4427538"/>
              <a:ext cx="838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Ngày ký hợp đồng</a:t>
              </a:r>
            </a:p>
          </p:txBody>
        </p:sp>
        <p:sp>
          <p:nvSpPr>
            <p:cNvPr id="36884" name="Text Box 60"/>
            <p:cNvSpPr txBox="1">
              <a:spLocks noChangeArrowheads="1"/>
            </p:cNvSpPr>
            <p:nvPr/>
          </p:nvSpPr>
          <p:spPr bwMode="auto">
            <a:xfrm>
              <a:off x="1828800" y="37338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(p, e)</a:t>
              </a:r>
            </a:p>
          </p:txBody>
        </p:sp>
      </p:grpSp>
      <p:sp>
        <p:nvSpPr>
          <p:cNvPr id="36873" name="TextBox 78"/>
          <p:cNvSpPr txBox="1">
            <a:spLocks noChangeArrowheads="1"/>
          </p:cNvSpPr>
          <p:nvPr/>
        </p:nvSpPr>
        <p:spPr bwMode="auto">
          <a:xfrm>
            <a:off x="2468787" y="5203478"/>
            <a:ext cx="8238986"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99" b="1">
                <a:solidFill>
                  <a:srgbClr val="002060"/>
                </a:solidFill>
                <a:cs typeface="Tahoma" panose="020B0604030504040204" pitchFamily="34" charset="0"/>
              </a:rPr>
              <a:t>Sự tương quan luôn là bán phần &amp; riêng biệt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a:t>2.2.3.Thuộc </a:t>
            </a:r>
            <a:r>
              <a:rPr lang="en-US" dirty="0" err="1"/>
              <a:t>tính</a:t>
            </a:r>
            <a:r>
              <a:rPr lang="en-US" dirty="0"/>
              <a:t> </a:t>
            </a:r>
            <a:r>
              <a:rPr lang="en-US" dirty="0" err="1"/>
              <a:t>kết</a:t>
            </a:r>
            <a:r>
              <a:rPr lang="en-US" dirty="0"/>
              <a:t> </a:t>
            </a:r>
            <a:r>
              <a:rPr lang="en-US" dirty="0" err="1"/>
              <a:t>hợp</a:t>
            </a:r>
            <a:endParaRPr lang="en-US" dirty="0"/>
          </a:p>
        </p:txBody>
      </p:sp>
      <p:sp>
        <p:nvSpPr>
          <p:cNvPr id="37891" name="Content Placeholder 2"/>
          <p:cNvSpPr>
            <a:spLocks noGrp="1"/>
          </p:cNvSpPr>
          <p:nvPr>
            <p:ph idx="1"/>
          </p:nvPr>
        </p:nvSpPr>
        <p:spPr/>
        <p:txBody>
          <a:bodyPr/>
          <a:lstStyle/>
          <a:p>
            <a:r>
              <a:rPr lang="en-US"/>
              <a:t>Là 1 nhóm các thuộc tính có liên hệ</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4E3C3EA1-286F-4D32-BD67-C706C962D50E}" type="slidenum">
              <a:rPr lang="en-US" sz="1050">
                <a:solidFill>
                  <a:srgbClr val="898989"/>
                </a:solidFill>
                <a:cs typeface="Tahoma" panose="020B0604030504040204" pitchFamily="34" charset="0"/>
              </a:rPr>
              <a:t>45</a:t>
            </a:fld>
            <a:endParaRPr lang="en-US" sz="1050">
              <a:solidFill>
                <a:srgbClr val="898989"/>
              </a:solidFill>
              <a:cs typeface="Tahoma" panose="020B0604030504040204" pitchFamily="34" charset="0"/>
            </a:endParaRPr>
          </a:p>
        </p:txBody>
      </p:sp>
      <p:grpSp>
        <p:nvGrpSpPr>
          <p:cNvPr id="37895" name="Group 108"/>
          <p:cNvGrpSpPr/>
          <p:nvPr/>
        </p:nvGrpSpPr>
        <p:grpSpPr bwMode="auto">
          <a:xfrm>
            <a:off x="3199606" y="2319815"/>
            <a:ext cx="5999262" cy="1838471"/>
            <a:chOff x="1524000" y="2209800"/>
            <a:chExt cx="5715000" cy="1751233"/>
          </a:xfrm>
        </p:grpSpPr>
        <p:cxnSp>
          <p:nvCxnSpPr>
            <p:cNvPr id="106" name="Straight Connector 105"/>
            <p:cNvCxnSpPr/>
            <p:nvPr/>
          </p:nvCxnSpPr>
          <p:spPr>
            <a:xfrm flipV="1">
              <a:off x="4876800" y="2471719"/>
              <a:ext cx="685800" cy="3809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309859"/>
              <a:ext cx="706438" cy="4158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05400" y="3081275"/>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7917" name="Text Box 39"/>
            <p:cNvSpPr txBox="1">
              <a:spLocks noChangeArrowheads="1"/>
            </p:cNvSpPr>
            <p:nvPr/>
          </p:nvSpPr>
          <p:spPr bwMode="auto">
            <a:xfrm>
              <a:off x="6248400" y="2897604"/>
              <a:ext cx="614363" cy="33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(0,1)</a:t>
              </a:r>
            </a:p>
          </p:txBody>
        </p:sp>
        <p:sp>
          <p:nvSpPr>
            <p:cNvPr id="37918" name="Oval 40"/>
            <p:cNvSpPr>
              <a:spLocks noChangeArrowheads="1"/>
            </p:cNvSpPr>
            <p:nvPr/>
          </p:nvSpPr>
          <p:spPr bwMode="auto">
            <a:xfrm>
              <a:off x="3597275" y="2765842"/>
              <a:ext cx="1565275" cy="669925"/>
            </a:xfrm>
            <a:prstGeom prst="ellipse">
              <a:avLst/>
            </a:prstGeom>
            <a:solidFill>
              <a:srgbClr val="FFFFFF"/>
            </a:solidFill>
            <a:ln w="25400">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cs typeface="Tahoma" panose="020B0604030504040204" pitchFamily="34" charset="0"/>
              </a:endParaRPr>
            </a:p>
          </p:txBody>
        </p:sp>
        <p:sp>
          <p:nvSpPr>
            <p:cNvPr id="37919" name="Text Box 41"/>
            <p:cNvSpPr txBox="1">
              <a:spLocks noChangeArrowheads="1"/>
            </p:cNvSpPr>
            <p:nvPr/>
          </p:nvSpPr>
          <p:spPr bwMode="auto">
            <a:xfrm>
              <a:off x="3048000" y="3234154"/>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37920" name="Text Box 42"/>
            <p:cNvSpPr txBox="1">
              <a:spLocks noChangeArrowheads="1"/>
            </p:cNvSpPr>
            <p:nvPr/>
          </p:nvSpPr>
          <p:spPr bwMode="auto">
            <a:xfrm>
              <a:off x="1524000" y="2869029"/>
              <a:ext cx="1514475" cy="3937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CON NGƯỜI</a:t>
              </a:r>
            </a:p>
          </p:txBody>
        </p:sp>
        <p:sp>
          <p:nvSpPr>
            <p:cNvPr id="37921" name="Text Box 43"/>
            <p:cNvSpPr txBox="1">
              <a:spLocks noChangeArrowheads="1"/>
            </p:cNvSpPr>
            <p:nvPr/>
          </p:nvSpPr>
          <p:spPr bwMode="auto">
            <a:xfrm>
              <a:off x="3886200" y="2929354"/>
              <a:ext cx="1006475" cy="334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ĐỊA CHỈ</a:t>
              </a:r>
            </a:p>
          </p:txBody>
        </p:sp>
        <p:sp>
          <p:nvSpPr>
            <p:cNvPr id="37922" name="Line 44"/>
            <p:cNvSpPr>
              <a:spLocks noChangeShapeType="1"/>
            </p:cNvSpPr>
            <p:nvPr/>
          </p:nvSpPr>
          <p:spPr bwMode="auto">
            <a:xfrm flipH="1" flipV="1">
              <a:off x="3038475" y="3148429"/>
              <a:ext cx="5588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7923" name="Oval 47"/>
            <p:cNvSpPr>
              <a:spLocks noChangeArrowheads="1"/>
            </p:cNvSpPr>
            <p:nvPr/>
          </p:nvSpPr>
          <p:spPr bwMode="auto">
            <a:xfrm>
              <a:off x="5667549" y="2714324"/>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37924" name="Oval 50"/>
            <p:cNvSpPr>
              <a:spLocks noChangeArrowheads="1"/>
            </p:cNvSpPr>
            <p:nvPr/>
          </p:nvSpPr>
          <p:spPr bwMode="auto">
            <a:xfrm>
              <a:off x="5791200" y="3386554"/>
              <a:ext cx="112713"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37925"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37926" name="TextBox 89"/>
            <p:cNvSpPr txBox="1">
              <a:spLocks noChangeArrowheads="1"/>
            </p:cNvSpPr>
            <p:nvPr/>
          </p:nvSpPr>
          <p:spPr bwMode="auto">
            <a:xfrm>
              <a:off x="5791200" y="2548354"/>
              <a:ext cx="1447800" cy="3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Đường</a:t>
              </a:r>
            </a:p>
          </p:txBody>
        </p:sp>
        <p:sp>
          <p:nvSpPr>
            <p:cNvPr id="37927" name="TextBox 90"/>
            <p:cNvSpPr txBox="1">
              <a:spLocks noChangeArrowheads="1"/>
            </p:cNvSpPr>
            <p:nvPr/>
          </p:nvSpPr>
          <p:spPr bwMode="auto">
            <a:xfrm>
              <a:off x="5638800" y="2209800"/>
              <a:ext cx="914400" cy="3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nhà</a:t>
              </a:r>
            </a:p>
          </p:txBody>
        </p:sp>
        <p:sp>
          <p:nvSpPr>
            <p:cNvPr id="37928" name="TextBox 91"/>
            <p:cNvSpPr txBox="1">
              <a:spLocks noChangeArrowheads="1"/>
            </p:cNvSpPr>
            <p:nvPr/>
          </p:nvSpPr>
          <p:spPr bwMode="auto">
            <a:xfrm>
              <a:off x="5791200" y="2895600"/>
              <a:ext cx="914400" cy="3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Quận</a:t>
              </a:r>
              <a:endParaRPr lang="en-US" sz="1470" dirty="0">
                <a:solidFill>
                  <a:schemeClr val="tx2"/>
                </a:solidFill>
                <a:cs typeface="Tahoma" panose="020B0604030504040204" pitchFamily="34" charset="0"/>
              </a:endParaRPr>
            </a:p>
          </p:txBody>
        </p:sp>
        <p:sp>
          <p:nvSpPr>
            <p:cNvPr id="37929" name="TextBox 92"/>
            <p:cNvSpPr txBox="1">
              <a:spLocks noChangeArrowheads="1"/>
            </p:cNvSpPr>
            <p:nvPr/>
          </p:nvSpPr>
          <p:spPr bwMode="auto">
            <a:xfrm>
              <a:off x="5867400" y="3310354"/>
              <a:ext cx="1219200" cy="3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Thành phố</a:t>
              </a:r>
            </a:p>
          </p:txBody>
        </p:sp>
        <p:sp>
          <p:nvSpPr>
            <p:cNvPr id="37930" name="TextBox 93"/>
            <p:cNvSpPr txBox="1">
              <a:spLocks noChangeArrowheads="1"/>
            </p:cNvSpPr>
            <p:nvPr/>
          </p:nvSpPr>
          <p:spPr bwMode="auto">
            <a:xfrm>
              <a:off x="5715000" y="3657600"/>
              <a:ext cx="990600" cy="3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Quốc gia</a:t>
              </a:r>
            </a:p>
          </p:txBody>
        </p:sp>
        <p:sp>
          <p:nvSpPr>
            <p:cNvPr id="37931" name="Oval 50"/>
            <p:cNvSpPr>
              <a:spLocks noChangeArrowheads="1"/>
            </p:cNvSpPr>
            <p:nvPr/>
          </p:nvSpPr>
          <p:spPr bwMode="auto">
            <a:xfrm>
              <a:off x="5639865" y="3690310"/>
              <a:ext cx="112713"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cxnSp>
          <p:nvCxnSpPr>
            <p:cNvPr id="98" name="Straight Connector 97"/>
            <p:cNvCxnSpPr>
              <a:endCxn id="37924" idx="2"/>
            </p:cNvCxnSpPr>
            <p:nvPr/>
          </p:nvCxnSpPr>
          <p:spPr>
            <a:xfrm>
              <a:off x="5105400" y="3233665"/>
              <a:ext cx="685800" cy="2079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080000" y="2776497"/>
              <a:ext cx="609600" cy="15238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7934" name="Oval 47"/>
            <p:cNvSpPr>
              <a:spLocks noChangeArrowheads="1"/>
            </p:cNvSpPr>
            <p:nvPr/>
          </p:nvSpPr>
          <p:spPr bwMode="auto">
            <a:xfrm>
              <a:off x="5703518" y="3046829"/>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37896" name="Group 144"/>
          <p:cNvGrpSpPr/>
          <p:nvPr/>
        </p:nvGrpSpPr>
        <p:grpSpPr bwMode="auto">
          <a:xfrm>
            <a:off x="3039625" y="4721185"/>
            <a:ext cx="5639306" cy="958215"/>
            <a:chOff x="1295400" y="4648200"/>
            <a:chExt cx="5372100" cy="913464"/>
          </a:xfrm>
        </p:grpSpPr>
        <p:sp>
          <p:nvSpPr>
            <p:cNvPr id="37897" name="Text Box 55"/>
            <p:cNvSpPr txBox="1">
              <a:spLocks noChangeArrowheads="1"/>
            </p:cNvSpPr>
            <p:nvPr/>
          </p:nvSpPr>
          <p:spPr bwMode="auto">
            <a:xfrm>
              <a:off x="1295400" y="5002864"/>
              <a:ext cx="1717675" cy="3937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KHẨU</a:t>
              </a:r>
            </a:p>
          </p:txBody>
        </p:sp>
        <p:sp>
          <p:nvSpPr>
            <p:cNvPr id="37898" name="Oval 56"/>
            <p:cNvSpPr>
              <a:spLocks noChangeArrowheads="1"/>
            </p:cNvSpPr>
            <p:nvPr/>
          </p:nvSpPr>
          <p:spPr bwMode="auto">
            <a:xfrm>
              <a:off x="3594100" y="4863164"/>
              <a:ext cx="1565275" cy="669925"/>
            </a:xfrm>
            <a:prstGeom prst="ellipse">
              <a:avLst/>
            </a:prstGeom>
            <a:solidFill>
              <a:srgbClr val="FFFFFF"/>
            </a:solidFill>
            <a:ln w="25400">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CMND</a:t>
              </a:r>
            </a:p>
          </p:txBody>
        </p:sp>
        <p:sp>
          <p:nvSpPr>
            <p:cNvPr id="37899" name="Line 57"/>
            <p:cNvSpPr>
              <a:spLocks noChangeShapeType="1"/>
            </p:cNvSpPr>
            <p:nvPr/>
          </p:nvSpPr>
          <p:spPr bwMode="auto">
            <a:xfrm>
              <a:off x="3035300" y="5142564"/>
              <a:ext cx="55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en-US" sz="1983"/>
            </a:p>
          </p:txBody>
        </p:sp>
        <p:grpSp>
          <p:nvGrpSpPr>
            <p:cNvPr id="37900" name="Group 58"/>
            <p:cNvGrpSpPr/>
            <p:nvPr/>
          </p:nvGrpSpPr>
          <p:grpSpPr bwMode="auto">
            <a:xfrm>
              <a:off x="5130800" y="5061602"/>
              <a:ext cx="571500" cy="136525"/>
              <a:chOff x="9000" y="9829"/>
              <a:chExt cx="736" cy="178"/>
            </a:xfrm>
          </p:grpSpPr>
          <p:sp>
            <p:nvSpPr>
              <p:cNvPr id="37912" name="Line 59"/>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7913" name="Oval 60"/>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37901" name="Text Box 61"/>
            <p:cNvSpPr txBox="1">
              <a:spLocks noChangeArrowheads="1"/>
            </p:cNvSpPr>
            <p:nvPr/>
          </p:nvSpPr>
          <p:spPr bwMode="auto">
            <a:xfrm>
              <a:off x="5829300" y="50028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lập</a:t>
              </a:r>
            </a:p>
          </p:txBody>
        </p:sp>
        <p:grpSp>
          <p:nvGrpSpPr>
            <p:cNvPr id="37902" name="Group 62"/>
            <p:cNvGrpSpPr/>
            <p:nvPr/>
          </p:nvGrpSpPr>
          <p:grpSpPr bwMode="auto">
            <a:xfrm rot="-1883968">
              <a:off x="5072063" y="4863164"/>
              <a:ext cx="571500" cy="138113"/>
              <a:chOff x="9000" y="9829"/>
              <a:chExt cx="736" cy="178"/>
            </a:xfrm>
          </p:grpSpPr>
          <p:sp>
            <p:nvSpPr>
              <p:cNvPr id="37910" name="Line 63"/>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7911" name="Oval 64"/>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37903" name="Group 66"/>
            <p:cNvGrpSpPr/>
            <p:nvPr/>
          </p:nvGrpSpPr>
          <p:grpSpPr bwMode="auto">
            <a:xfrm rot="1507977">
              <a:off x="5130800" y="5282264"/>
              <a:ext cx="571500" cy="138113"/>
              <a:chOff x="9000" y="9829"/>
              <a:chExt cx="736" cy="178"/>
            </a:xfrm>
          </p:grpSpPr>
          <p:sp>
            <p:nvSpPr>
              <p:cNvPr id="37908" name="Line 67"/>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7909" name="Oval 68"/>
              <p:cNvSpPr>
                <a:spLocks noChangeArrowheads="1"/>
              </p:cNvSpPr>
              <p:nvPr/>
            </p:nvSpPr>
            <p:spPr bwMode="auto">
              <a:xfrm>
                <a:off x="9556" y="9829"/>
                <a:ext cx="180" cy="178"/>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37904" name="Text Box 69"/>
            <p:cNvSpPr txBox="1">
              <a:spLocks noChangeArrowheads="1"/>
            </p:cNvSpPr>
            <p:nvPr/>
          </p:nvSpPr>
          <p:spPr bwMode="auto">
            <a:xfrm>
              <a:off x="5689600" y="52822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Nơi lập</a:t>
              </a:r>
            </a:p>
          </p:txBody>
        </p:sp>
        <p:sp>
          <p:nvSpPr>
            <p:cNvPr id="37905" name="Text Box 70"/>
            <p:cNvSpPr txBox="1">
              <a:spLocks noChangeArrowheads="1"/>
            </p:cNvSpPr>
            <p:nvPr/>
          </p:nvSpPr>
          <p:spPr bwMode="auto">
            <a:xfrm>
              <a:off x="3035300" y="4800600"/>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(0,1)</a:t>
              </a:r>
            </a:p>
          </p:txBody>
        </p:sp>
        <p:sp>
          <p:nvSpPr>
            <p:cNvPr id="37906" name="Line 71"/>
            <p:cNvSpPr>
              <a:spLocks noChangeShapeType="1"/>
            </p:cNvSpPr>
            <p:nvPr/>
          </p:nvSpPr>
          <p:spPr bwMode="auto">
            <a:xfrm>
              <a:off x="3035300" y="5142564"/>
              <a:ext cx="5588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7907" name="Text Box 61"/>
            <p:cNvSpPr txBox="1">
              <a:spLocks noChangeArrowheads="1"/>
            </p:cNvSpPr>
            <p:nvPr/>
          </p:nvSpPr>
          <p:spPr bwMode="auto">
            <a:xfrm>
              <a:off x="5715000" y="4648200"/>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CMND</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a:t>2.2.4.Định </a:t>
            </a:r>
            <a:r>
              <a:rPr lang="en-US" dirty="0" err="1"/>
              <a:t>danh</a:t>
            </a:r>
            <a:endParaRPr lang="en-US" dirty="0"/>
          </a:p>
        </p:txBody>
      </p:sp>
      <p:sp>
        <p:nvSpPr>
          <p:cNvPr id="38915" name="Content Placeholder 2"/>
          <p:cNvSpPr>
            <a:spLocks noGrp="1"/>
          </p:cNvSpPr>
          <p:nvPr>
            <p:ph idx="1"/>
          </p:nvPr>
        </p:nvSpPr>
        <p:spPr/>
        <p:txBody>
          <a:bodyPr/>
          <a:lstStyle/>
          <a:p>
            <a:r>
              <a:rPr lang="en-US"/>
              <a:t>Tập hợp các thuộc tính có tính chất </a:t>
            </a:r>
            <a:r>
              <a:rPr lang="en-US" b="1" i="1" u="sng">
                <a:solidFill>
                  <a:srgbClr val="C00000"/>
                </a:solidFill>
              </a:rPr>
              <a:t>đặc trưng duy nhất</a:t>
            </a:r>
            <a:r>
              <a:rPr lang="en-US"/>
              <a:t> nhằm phân biệt tất cả các thể hiện của thực thể</a:t>
            </a:r>
          </a:p>
          <a:p>
            <a:pPr lvl="1"/>
            <a:endParaRPr lang="en-US"/>
          </a:p>
          <a:p>
            <a:r>
              <a:rPr lang="en-US"/>
              <a:t>Ký hiệu</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947C2207-71C4-47FD-B20E-AA68EF648C4E}" type="slidenum">
              <a:rPr lang="en-US" sz="1050">
                <a:solidFill>
                  <a:srgbClr val="898989"/>
                </a:solidFill>
                <a:cs typeface="Tahoma" panose="020B0604030504040204" pitchFamily="34" charset="0"/>
              </a:rPr>
              <a:t>46</a:t>
            </a:fld>
            <a:endParaRPr lang="en-US" sz="1050">
              <a:solidFill>
                <a:srgbClr val="898989"/>
              </a:solidFill>
              <a:cs typeface="Tahoma" panose="020B0604030504040204" pitchFamily="34" charset="0"/>
            </a:endParaRPr>
          </a:p>
        </p:txBody>
      </p:sp>
      <p:grpSp>
        <p:nvGrpSpPr>
          <p:cNvPr id="38919" name="Group 181"/>
          <p:cNvGrpSpPr/>
          <p:nvPr/>
        </p:nvGrpSpPr>
        <p:grpSpPr bwMode="auto">
          <a:xfrm>
            <a:off x="2703494" y="3356976"/>
            <a:ext cx="2106667" cy="798614"/>
            <a:chOff x="1219200" y="4267200"/>
            <a:chExt cx="2007498" cy="760577"/>
          </a:xfrm>
        </p:grpSpPr>
        <p:sp>
          <p:nvSpPr>
            <p:cNvPr id="38929" name="Line 4"/>
            <p:cNvSpPr>
              <a:spLocks noChangeShapeType="1"/>
            </p:cNvSpPr>
            <p:nvPr/>
          </p:nvSpPr>
          <p:spPr bwMode="auto">
            <a:xfrm>
              <a:off x="1600200" y="4382022"/>
              <a:ext cx="609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8930" name="Oval 5"/>
            <p:cNvSpPr>
              <a:spLocks noChangeArrowheads="1"/>
            </p:cNvSpPr>
            <p:nvPr/>
          </p:nvSpPr>
          <p:spPr bwMode="auto">
            <a:xfrm>
              <a:off x="2209800" y="4267200"/>
              <a:ext cx="228600" cy="228600"/>
            </a:xfrm>
            <a:prstGeom prst="ellipse">
              <a:avLst/>
            </a:prstGeom>
            <a:solidFill>
              <a:schemeClr val="accent1"/>
            </a:solidFill>
            <a:ln w="25400">
              <a:solidFill>
                <a:schemeClr val="tx2"/>
              </a:solidFill>
              <a:rou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38931" name="Text Box 7"/>
            <p:cNvSpPr txBox="1">
              <a:spLocks noChangeArrowheads="1"/>
            </p:cNvSpPr>
            <p:nvPr/>
          </p:nvSpPr>
          <p:spPr bwMode="auto">
            <a:xfrm>
              <a:off x="1219200" y="4724400"/>
              <a:ext cx="2007498" cy="30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i="1">
                  <a:solidFill>
                    <a:schemeClr val="tx2"/>
                  </a:solidFill>
                </a:rPr>
                <a:t>Định danh 1 thuộc tính</a:t>
              </a:r>
            </a:p>
          </p:txBody>
        </p:sp>
      </p:grpSp>
      <p:grpSp>
        <p:nvGrpSpPr>
          <p:cNvPr id="38920" name="Group 182"/>
          <p:cNvGrpSpPr/>
          <p:nvPr/>
        </p:nvGrpSpPr>
        <p:grpSpPr bwMode="auto">
          <a:xfrm>
            <a:off x="5513829" y="2414227"/>
            <a:ext cx="2709396" cy="1758542"/>
            <a:chOff x="4876800" y="3962400"/>
            <a:chExt cx="2580851" cy="1675020"/>
          </a:xfrm>
        </p:grpSpPr>
        <p:grpSp>
          <p:nvGrpSpPr>
            <p:cNvPr id="38921" name="Group 180"/>
            <p:cNvGrpSpPr/>
            <p:nvPr/>
          </p:nvGrpSpPr>
          <p:grpSpPr bwMode="auto">
            <a:xfrm>
              <a:off x="5715000" y="3962400"/>
              <a:ext cx="838200" cy="1143000"/>
              <a:chOff x="1600200" y="4953000"/>
              <a:chExt cx="838200" cy="1143000"/>
            </a:xfrm>
          </p:grpSpPr>
          <p:sp>
            <p:nvSpPr>
              <p:cNvPr id="38923" name="Line 8"/>
              <p:cNvSpPr>
                <a:spLocks noChangeShapeType="1"/>
              </p:cNvSpPr>
              <p:nvPr/>
            </p:nvSpPr>
            <p:spPr bwMode="auto">
              <a:xfrm>
                <a:off x="1600200" y="5181600"/>
                <a:ext cx="609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8924" name="Oval 9"/>
              <p:cNvSpPr>
                <a:spLocks noChangeArrowheads="1"/>
              </p:cNvSpPr>
              <p:nvPr/>
            </p:nvSpPr>
            <p:spPr bwMode="auto">
              <a:xfrm>
                <a:off x="2209800" y="5105400"/>
                <a:ext cx="228600" cy="2286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38925" name="Line 10"/>
              <p:cNvSpPr>
                <a:spLocks noChangeShapeType="1"/>
              </p:cNvSpPr>
              <p:nvPr/>
            </p:nvSpPr>
            <p:spPr bwMode="auto">
              <a:xfrm>
                <a:off x="1600200" y="5562600"/>
                <a:ext cx="6096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8926" name="Oval 11"/>
              <p:cNvSpPr>
                <a:spLocks noChangeArrowheads="1"/>
              </p:cNvSpPr>
              <p:nvPr/>
            </p:nvSpPr>
            <p:spPr bwMode="auto">
              <a:xfrm>
                <a:off x="2209800" y="5486400"/>
                <a:ext cx="228600" cy="2286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sp>
            <p:nvSpPr>
              <p:cNvPr id="38927" name="Line 12"/>
              <p:cNvSpPr>
                <a:spLocks noChangeShapeType="1"/>
              </p:cNvSpPr>
              <p:nvPr/>
            </p:nvSpPr>
            <p:spPr bwMode="auto">
              <a:xfrm>
                <a:off x="1828800" y="4953000"/>
                <a:ext cx="0" cy="9144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8928" name="Oval 13"/>
              <p:cNvSpPr>
                <a:spLocks noChangeArrowheads="1"/>
              </p:cNvSpPr>
              <p:nvPr/>
            </p:nvSpPr>
            <p:spPr bwMode="auto">
              <a:xfrm>
                <a:off x="1752600" y="5867400"/>
                <a:ext cx="228600" cy="228600"/>
              </a:xfrm>
              <a:prstGeom prst="ellipse">
                <a:avLst/>
              </a:prstGeom>
              <a:solidFill>
                <a:schemeClr val="accent1"/>
              </a:solidFill>
              <a:ln w="25400">
                <a:solidFill>
                  <a:schemeClr val="tx2"/>
                </a:solidFill>
                <a:rou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3359"/>
              </a:p>
            </p:txBody>
          </p:sp>
        </p:grpSp>
        <p:sp>
          <p:nvSpPr>
            <p:cNvPr id="38922" name="Text Box 14"/>
            <p:cNvSpPr txBox="1">
              <a:spLocks noChangeArrowheads="1"/>
            </p:cNvSpPr>
            <p:nvPr/>
          </p:nvSpPr>
          <p:spPr bwMode="auto">
            <a:xfrm>
              <a:off x="4876800" y="5334000"/>
              <a:ext cx="2580851" cy="30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i="1">
                  <a:solidFill>
                    <a:schemeClr val="tx2"/>
                  </a:solidFill>
                </a:rPr>
                <a:t>Định danh 2 thuộc tính trở lên</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a:t>2.2.4.Định </a:t>
            </a:r>
            <a:r>
              <a:rPr lang="en-US" dirty="0" err="1"/>
              <a:t>danh</a:t>
            </a:r>
            <a:r>
              <a:rPr lang="en-US" dirty="0"/>
              <a:t> (</a:t>
            </a:r>
            <a:r>
              <a:rPr lang="en-US" dirty="0" err="1"/>
              <a:t>tt</a:t>
            </a:r>
            <a:r>
              <a:rPr lang="en-US" dirty="0"/>
              <a:t>)</a:t>
            </a:r>
          </a:p>
        </p:txBody>
      </p:sp>
      <p:sp>
        <p:nvSpPr>
          <p:cNvPr id="39939" name="Content Placeholder 2"/>
          <p:cNvSpPr>
            <a:spLocks noGrp="1"/>
          </p:cNvSpPr>
          <p:nvPr>
            <p:ph idx="1"/>
          </p:nvPr>
        </p:nvSpPr>
        <p:spPr>
          <a:xfrm>
            <a:off x="879891" y="1500473"/>
            <a:ext cx="7087741" cy="4567898"/>
          </a:xfrm>
        </p:spPr>
        <p:txBody>
          <a:bodyPr/>
          <a:lstStyle/>
          <a:p>
            <a:pPr marL="0" indent="0">
              <a:buNone/>
            </a:pPr>
            <a:r>
              <a:rPr lang="en-US"/>
              <a:t>Gọi I là tập hợp</a:t>
            </a:r>
          </a:p>
          <a:p>
            <a:pPr lvl="1"/>
            <a:r>
              <a:rPr lang="en-US"/>
              <a:t>I = {A1, A2, …, An, E1, E2, …, Em}</a:t>
            </a:r>
          </a:p>
          <a:p>
            <a:pPr lvl="1"/>
            <a:r>
              <a:rPr lang="en-US"/>
              <a:t>n</a:t>
            </a:r>
            <a:r>
              <a:rPr lang="en-US">
                <a:sym typeface="Symbol" panose="05050102010706020507" pitchFamily="18" charset="2"/>
              </a:rPr>
              <a:t></a:t>
            </a:r>
            <a:r>
              <a:rPr lang="en-US"/>
              <a:t>0, m</a:t>
            </a:r>
            <a:r>
              <a:rPr lang="en-US">
                <a:sym typeface="Symbol" panose="05050102010706020507" pitchFamily="18" charset="2"/>
              </a:rPr>
              <a:t></a:t>
            </a:r>
            <a:r>
              <a:rPr lang="en-US"/>
              <a:t>0, n+m</a:t>
            </a:r>
            <a:r>
              <a:rPr lang="en-US">
                <a:sym typeface="Symbol" panose="05050102010706020507" pitchFamily="18" charset="2"/>
              </a:rPr>
              <a:t></a:t>
            </a:r>
            <a:r>
              <a:rPr lang="en-US"/>
              <a:t>1</a:t>
            </a:r>
          </a:p>
          <a:p>
            <a:pPr lvl="1"/>
            <a:r>
              <a:rPr lang="en-US"/>
              <a:t>Với A,E là thuộc tính.</a:t>
            </a:r>
          </a:p>
          <a:p>
            <a:pPr marL="0" indent="0">
              <a:buNone/>
            </a:pPr>
            <a:r>
              <a:rPr lang="en-US"/>
              <a:t>Phân loại</a:t>
            </a:r>
          </a:p>
          <a:p>
            <a:pPr lvl="1"/>
            <a:r>
              <a:rPr lang="en-US"/>
              <a:t>Đơn giản (m+n=1) tức là I={A1} hoặc I={E1} =&gt; chỉ 1 thuộc tính định danh</a:t>
            </a:r>
          </a:p>
          <a:p>
            <a:pPr lvl="1"/>
            <a:r>
              <a:rPr lang="en-US" b="1" i="1">
                <a:highlight>
                  <a:srgbClr val="FFFF00"/>
                </a:highlight>
              </a:rPr>
              <a:t>Bên trong</a:t>
            </a:r>
            <a:r>
              <a:rPr lang="en-US"/>
              <a:t> (m=0) hay </a:t>
            </a:r>
            <a:r>
              <a:rPr lang="en-US">
                <a:sym typeface="+mn-ea"/>
              </a:rPr>
              <a:t>I = {A1, A2, …, An}</a:t>
            </a:r>
            <a:endParaRPr lang="en-US"/>
          </a:p>
          <a:p>
            <a:pPr lvl="1"/>
            <a:r>
              <a:rPr lang="en-US" b="1" i="1">
                <a:highlight>
                  <a:srgbClr val="FFFF00"/>
                </a:highlight>
              </a:rPr>
              <a:t>Bên ngoài</a:t>
            </a:r>
            <a:r>
              <a:rPr lang="en-US"/>
              <a:t> (n=0) hay </a:t>
            </a:r>
            <a:r>
              <a:rPr lang="en-US">
                <a:sym typeface="+mn-ea"/>
              </a:rPr>
              <a:t>I = {E1, E2, …, Em}</a:t>
            </a:r>
            <a:endParaRPr lang="en-US"/>
          </a:p>
          <a:p>
            <a:pPr lvl="1"/>
            <a:r>
              <a:rPr lang="en-US"/>
              <a:t>Phối hợp (m&gt;0 &amp; n&gt;0) hay I = {A1, A2, …, An, E1, E2, …, Em}</a:t>
            </a:r>
          </a:p>
          <a:p>
            <a:endParaRPr lang="en-US"/>
          </a:p>
          <a:p>
            <a:pPr lvl="2"/>
            <a:endParaRPr lang="en-US"/>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C441EEAB-B933-4E1D-B55A-A6399439D8B4}" type="slidenum">
              <a:rPr lang="en-US" sz="1050">
                <a:solidFill>
                  <a:srgbClr val="898989"/>
                </a:solidFill>
                <a:cs typeface="Tahoma" panose="020B0604030504040204" pitchFamily="34" charset="0"/>
              </a:rPr>
              <a:t>47</a:t>
            </a:fld>
            <a:endParaRPr lang="en-US" sz="1050">
              <a:solidFill>
                <a:srgbClr val="898989"/>
              </a:solidFill>
              <a:cs typeface="Tahoma" panose="020B0604030504040204" pitchFamily="34" charset="0"/>
            </a:endParaRPr>
          </a:p>
        </p:txBody>
      </p:sp>
      <p:sp>
        <p:nvSpPr>
          <p:cNvPr id="2" name="Speech Bubble: Rectangle 1">
            <a:extLst>
              <a:ext uri="{FF2B5EF4-FFF2-40B4-BE49-F238E27FC236}">
                <a16:creationId xmlns:a16="http://schemas.microsoft.com/office/drawing/2014/main" id="{7D543A1F-F290-4ACF-9FCA-3FE6589CDCC1}"/>
              </a:ext>
            </a:extLst>
          </p:cNvPr>
          <p:cNvSpPr/>
          <p:nvPr/>
        </p:nvSpPr>
        <p:spPr>
          <a:xfrm>
            <a:off x="7491846" y="896148"/>
            <a:ext cx="5122718" cy="1795098"/>
          </a:xfrm>
          <a:prstGeom prst="wedgeRectCallout">
            <a:avLst>
              <a:gd name="adj1" fmla="val -54099"/>
              <a:gd name="adj2" fmla="val 21981"/>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t>I là định danh</a:t>
            </a:r>
          </a:p>
          <a:p>
            <a:pPr marL="176213" lvl="1"/>
            <a:r>
              <a:rPr lang="en-US"/>
              <a:t>(1) </a:t>
            </a:r>
            <a:r>
              <a:rPr lang="en-US" b="1" i="1">
                <a:solidFill>
                  <a:srgbClr val="C00000"/>
                </a:solidFill>
              </a:rPr>
              <a:t>Không có 2 </a:t>
            </a:r>
            <a:r>
              <a:rPr lang="en-US"/>
              <a:t>thể hiện của E có </a:t>
            </a:r>
            <a:r>
              <a:rPr lang="en-US" b="1" i="1">
                <a:solidFill>
                  <a:srgbClr val="C00000"/>
                </a:solidFill>
              </a:rPr>
              <a:t>chung 1</a:t>
            </a:r>
            <a:r>
              <a:rPr lang="en-US"/>
              <a:t> giá trị định danh</a:t>
            </a:r>
          </a:p>
          <a:p>
            <a:pPr marL="176213" lvl="1"/>
            <a:r>
              <a:rPr lang="en-US"/>
              <a:t>(2) Nếu </a:t>
            </a:r>
            <a:r>
              <a:rPr lang="en-US" b="1" i="1">
                <a:solidFill>
                  <a:srgbClr val="C00000"/>
                </a:solidFill>
              </a:rPr>
              <a:t>bỏ bớt đi 1 Ai</a:t>
            </a:r>
            <a:r>
              <a:rPr lang="en-US"/>
              <a:t> </a:t>
            </a:r>
            <a:r>
              <a:rPr lang="en-US" b="1" i="1">
                <a:solidFill>
                  <a:srgbClr val="C00000"/>
                </a:solidFill>
              </a:rPr>
              <a:t>hay Ei </a:t>
            </a:r>
            <a:r>
              <a:rPr lang="en-US"/>
              <a:t>thì (1) không còn đúng</a:t>
            </a:r>
          </a:p>
        </p:txBody>
      </p:sp>
      <p:sp>
        <p:nvSpPr>
          <p:cNvPr id="38" name="Text Box 19">
            <a:extLst>
              <a:ext uri="{FF2B5EF4-FFF2-40B4-BE49-F238E27FC236}">
                <a16:creationId xmlns:a16="http://schemas.microsoft.com/office/drawing/2014/main" id="{16D776AA-4704-4AFA-A6DA-D7AAF8D49F58}"/>
              </a:ext>
            </a:extLst>
          </p:cNvPr>
          <p:cNvSpPr txBox="1">
            <a:spLocks noChangeArrowheads="1"/>
          </p:cNvSpPr>
          <p:nvPr/>
        </p:nvSpPr>
        <p:spPr bwMode="auto">
          <a:xfrm>
            <a:off x="8473028" y="4285352"/>
            <a:ext cx="1903182" cy="388286"/>
          </a:xfrm>
          <a:prstGeom prst="rect">
            <a:avLst/>
          </a:prstGeom>
          <a:solidFill>
            <a:schemeClr val="accent4">
              <a:lumMod val="20000"/>
              <a:lumOff val="80000"/>
            </a:schemeClr>
          </a:solidFill>
          <a:ln>
            <a:noFill/>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I = {Số CMND}</a:t>
            </a:r>
          </a:p>
        </p:txBody>
      </p:sp>
      <p:sp>
        <p:nvSpPr>
          <p:cNvPr id="39" name="Text Box 21">
            <a:extLst>
              <a:ext uri="{FF2B5EF4-FFF2-40B4-BE49-F238E27FC236}">
                <a16:creationId xmlns:a16="http://schemas.microsoft.com/office/drawing/2014/main" id="{B1C7BEE1-CBBD-41C1-B8F9-1DA7523F4533}"/>
              </a:ext>
            </a:extLst>
          </p:cNvPr>
          <p:cNvSpPr txBox="1">
            <a:spLocks noChangeArrowheads="1"/>
          </p:cNvSpPr>
          <p:nvPr/>
        </p:nvSpPr>
        <p:spPr bwMode="auto">
          <a:xfrm>
            <a:off x="8052871" y="3085501"/>
            <a:ext cx="3561548" cy="350865"/>
          </a:xfrm>
          <a:prstGeom prst="rect">
            <a:avLst/>
          </a:prstGeom>
          <a:noFill/>
          <a:ln w="9525">
            <a:noFill/>
            <a:miter lim="800000"/>
          </a:ln>
          <a:effectLst/>
        </p:spPr>
        <p:txBody>
          <a:bodyPr wrap="square">
            <a:spAutoFit/>
          </a:bodyPr>
          <a:lstStyle/>
          <a:p>
            <a:pPr algn="ctr">
              <a:defRPr/>
            </a:pPr>
            <a:r>
              <a:rPr lang="en-US" sz="1680" b="1">
                <a:solidFill>
                  <a:schemeClr val="accent2">
                    <a:lumMod val="75000"/>
                  </a:schemeClr>
                </a:solidFill>
                <a:cs typeface="Tahoma" panose="020B0604030504040204" pitchFamily="34" charset="0"/>
              </a:rPr>
              <a:t>Định danh bên trong/đơn giản</a:t>
            </a:r>
          </a:p>
        </p:txBody>
      </p:sp>
      <p:grpSp>
        <p:nvGrpSpPr>
          <p:cNvPr id="40" name="Group 16">
            <a:extLst>
              <a:ext uri="{FF2B5EF4-FFF2-40B4-BE49-F238E27FC236}">
                <a16:creationId xmlns:a16="http://schemas.microsoft.com/office/drawing/2014/main" id="{2E08C449-6FAF-407E-930F-FF645EE09361}"/>
              </a:ext>
            </a:extLst>
          </p:cNvPr>
          <p:cNvGrpSpPr/>
          <p:nvPr/>
        </p:nvGrpSpPr>
        <p:grpSpPr bwMode="auto">
          <a:xfrm>
            <a:off x="8393039" y="3645432"/>
            <a:ext cx="4136286" cy="484941"/>
            <a:chOff x="2209800" y="1901020"/>
            <a:chExt cx="3422338" cy="461181"/>
          </a:xfrm>
        </p:grpSpPr>
        <p:sp>
          <p:nvSpPr>
            <p:cNvPr id="41" name="Text Box 16">
              <a:extLst>
                <a:ext uri="{FF2B5EF4-FFF2-40B4-BE49-F238E27FC236}">
                  <a16:creationId xmlns:a16="http://schemas.microsoft.com/office/drawing/2014/main" id="{1A9BB18C-55A0-49B4-84DB-E81AFAF5F6B7}"/>
                </a:ext>
              </a:extLst>
            </p:cNvPr>
            <p:cNvSpPr txBox="1">
              <a:spLocks noChangeArrowheads="1"/>
            </p:cNvSpPr>
            <p:nvPr/>
          </p:nvSpPr>
          <p:spPr bwMode="auto">
            <a:xfrm>
              <a:off x="2209800" y="1905001"/>
              <a:ext cx="1598613" cy="4572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dirty="0">
                  <a:solidFill>
                    <a:schemeClr val="tx2"/>
                  </a:solidFill>
                  <a:cs typeface="Tahoma" panose="020B0604030504040204" pitchFamily="34" charset="0"/>
                </a:rPr>
                <a:t>CON NGƯỜI</a:t>
              </a:r>
            </a:p>
          </p:txBody>
        </p:sp>
        <p:sp>
          <p:nvSpPr>
            <p:cNvPr id="42" name="Text Box 21">
              <a:extLst>
                <a:ext uri="{FF2B5EF4-FFF2-40B4-BE49-F238E27FC236}">
                  <a16:creationId xmlns:a16="http://schemas.microsoft.com/office/drawing/2014/main" id="{8E0EC5D9-01B6-4554-9D8D-FAB4F79F99C9}"/>
                </a:ext>
              </a:extLst>
            </p:cNvPr>
            <p:cNvSpPr txBox="1">
              <a:spLocks noChangeArrowheads="1"/>
            </p:cNvSpPr>
            <p:nvPr/>
          </p:nvSpPr>
          <p:spPr bwMode="auto">
            <a:xfrm>
              <a:off x="4741915" y="1981200"/>
              <a:ext cx="890223" cy="333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Số CMND</a:t>
              </a:r>
            </a:p>
          </p:txBody>
        </p:sp>
        <p:grpSp>
          <p:nvGrpSpPr>
            <p:cNvPr id="43" name="Group 15">
              <a:extLst>
                <a:ext uri="{FF2B5EF4-FFF2-40B4-BE49-F238E27FC236}">
                  <a16:creationId xmlns:a16="http://schemas.microsoft.com/office/drawing/2014/main" id="{059A3D5B-5A99-4DDF-B366-397E56979A7F}"/>
                </a:ext>
              </a:extLst>
            </p:cNvPr>
            <p:cNvGrpSpPr/>
            <p:nvPr/>
          </p:nvGrpSpPr>
          <p:grpSpPr bwMode="auto">
            <a:xfrm rot="1683774">
              <a:off x="3872304" y="1901020"/>
              <a:ext cx="762000" cy="457200"/>
              <a:chOff x="4876800" y="2395954"/>
              <a:chExt cx="762000" cy="457200"/>
            </a:xfrm>
          </p:grpSpPr>
          <p:cxnSp>
            <p:nvCxnSpPr>
              <p:cNvPr id="44" name="Straight Connector 43">
                <a:extLst>
                  <a:ext uri="{FF2B5EF4-FFF2-40B4-BE49-F238E27FC236}">
                    <a16:creationId xmlns:a16="http://schemas.microsoft.com/office/drawing/2014/main" id="{FF0D331E-201C-4EAB-AA46-893421B31BD5}"/>
                  </a:ext>
                </a:extLst>
              </p:cNvPr>
              <p:cNvCxnSpPr/>
              <p:nvPr/>
            </p:nvCxnSpPr>
            <p:spPr>
              <a:xfrm flipV="1">
                <a:off x="4866915" y="2471854"/>
                <a:ext cx="685748" cy="3771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5" name="Oval 53">
                <a:extLst>
                  <a:ext uri="{FF2B5EF4-FFF2-40B4-BE49-F238E27FC236}">
                    <a16:creationId xmlns:a16="http://schemas.microsoft.com/office/drawing/2014/main" id="{F97C369A-4CAE-44C0-A8AA-B5C94EB63535}"/>
                  </a:ext>
                </a:extLst>
              </p:cNvPr>
              <p:cNvSpPr>
                <a:spLocks noChangeArrowheads="1"/>
              </p:cNvSpPr>
              <p:nvPr/>
            </p:nvSpPr>
            <p:spPr bwMode="auto">
              <a:xfrm>
                <a:off x="5527675" y="2395954"/>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spTree>
    <p:extLst>
      <p:ext uri="{BB962C8B-B14F-4D97-AF65-F5344CB8AC3E}">
        <p14:creationId xmlns:p14="http://schemas.microsoft.com/office/powerpoint/2010/main" val="213752310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a:t>2.2.4.Định </a:t>
            </a:r>
            <a:r>
              <a:rPr lang="en-US" dirty="0" err="1"/>
              <a:t>danh</a:t>
            </a:r>
            <a:r>
              <a:rPr lang="en-US" dirty="0"/>
              <a:t> (</a:t>
            </a:r>
            <a:r>
              <a:rPr lang="en-US" dirty="0" err="1"/>
              <a:t>tt</a:t>
            </a:r>
            <a:r>
              <a:rPr lang="en-US" dirty="0"/>
              <a:t>)</a:t>
            </a:r>
          </a:p>
        </p:txBody>
      </p:sp>
      <p:sp>
        <p:nvSpPr>
          <p:cNvPr id="39939" name="Content Placeholder 2"/>
          <p:cNvSpPr>
            <a:spLocks noGrp="1"/>
          </p:cNvSpPr>
          <p:nvPr>
            <p:ph idx="1"/>
          </p:nvPr>
        </p:nvSpPr>
        <p:spPr>
          <a:xfrm>
            <a:off x="879891" y="1500473"/>
            <a:ext cx="7087741" cy="4567898"/>
          </a:xfrm>
        </p:spPr>
        <p:txBody>
          <a:bodyPr/>
          <a:lstStyle/>
          <a:p>
            <a:pPr marL="0" indent="0">
              <a:buNone/>
            </a:pPr>
            <a:r>
              <a:rPr lang="en-US"/>
              <a:t>Gọi I là tập hợp</a:t>
            </a:r>
          </a:p>
          <a:p>
            <a:pPr lvl="1"/>
            <a:r>
              <a:rPr lang="en-US"/>
              <a:t>I = {A1, A2, …, An, E1, E2, …, Em}</a:t>
            </a:r>
          </a:p>
          <a:p>
            <a:pPr lvl="1"/>
            <a:r>
              <a:rPr lang="en-US"/>
              <a:t>n</a:t>
            </a:r>
            <a:r>
              <a:rPr lang="en-US">
                <a:sym typeface="Symbol" panose="05050102010706020507" pitchFamily="18" charset="2"/>
              </a:rPr>
              <a:t></a:t>
            </a:r>
            <a:r>
              <a:rPr lang="en-US"/>
              <a:t>0, m</a:t>
            </a:r>
            <a:r>
              <a:rPr lang="en-US">
                <a:sym typeface="Symbol" panose="05050102010706020507" pitchFamily="18" charset="2"/>
              </a:rPr>
              <a:t></a:t>
            </a:r>
            <a:r>
              <a:rPr lang="en-US"/>
              <a:t>0, n+m</a:t>
            </a:r>
            <a:r>
              <a:rPr lang="en-US">
                <a:sym typeface="Symbol" panose="05050102010706020507" pitchFamily="18" charset="2"/>
              </a:rPr>
              <a:t></a:t>
            </a:r>
            <a:r>
              <a:rPr lang="en-US"/>
              <a:t>1</a:t>
            </a:r>
          </a:p>
          <a:p>
            <a:pPr lvl="1"/>
            <a:r>
              <a:rPr lang="en-US"/>
              <a:t>Với A,E là thuộc tính.</a:t>
            </a:r>
          </a:p>
          <a:p>
            <a:pPr marL="0" indent="0">
              <a:buNone/>
            </a:pPr>
            <a:r>
              <a:rPr lang="en-US"/>
              <a:t>Phân loại</a:t>
            </a:r>
          </a:p>
          <a:p>
            <a:pPr lvl="1"/>
            <a:r>
              <a:rPr lang="en-US"/>
              <a:t>Đơn giản (m+n=1) tức là I={A1} hoặc I={E1} =&gt; chỉ 1 thuộc tính định danh</a:t>
            </a:r>
          </a:p>
          <a:p>
            <a:pPr lvl="1"/>
            <a:r>
              <a:rPr lang="en-US" b="1" i="1">
                <a:highlight>
                  <a:srgbClr val="FFFF00"/>
                </a:highlight>
              </a:rPr>
              <a:t>Bên trong</a:t>
            </a:r>
            <a:r>
              <a:rPr lang="en-US"/>
              <a:t> (m=0) hay </a:t>
            </a:r>
            <a:r>
              <a:rPr lang="en-US">
                <a:sym typeface="+mn-ea"/>
              </a:rPr>
              <a:t>I = {A1, A2, …, An}</a:t>
            </a:r>
            <a:endParaRPr lang="en-US"/>
          </a:p>
          <a:p>
            <a:pPr lvl="1"/>
            <a:r>
              <a:rPr lang="en-US" b="1" i="1">
                <a:highlight>
                  <a:srgbClr val="FFFF00"/>
                </a:highlight>
              </a:rPr>
              <a:t>Bên ngoài</a:t>
            </a:r>
            <a:r>
              <a:rPr lang="en-US"/>
              <a:t> (n=0) hay </a:t>
            </a:r>
            <a:r>
              <a:rPr lang="en-US">
                <a:sym typeface="+mn-ea"/>
              </a:rPr>
              <a:t>I = {E1, E2, …, Em}</a:t>
            </a:r>
            <a:endParaRPr lang="en-US"/>
          </a:p>
          <a:p>
            <a:pPr lvl="1"/>
            <a:r>
              <a:rPr lang="en-US"/>
              <a:t>Phối hợp (m&gt;0 &amp; n&gt;0) hay I = {A1, A2, …, An, E1, E2, …, Em}</a:t>
            </a:r>
          </a:p>
          <a:p>
            <a:endParaRPr lang="en-US"/>
          </a:p>
          <a:p>
            <a:pPr lvl="2"/>
            <a:endParaRPr lang="en-US"/>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C441EEAB-B933-4E1D-B55A-A6399439D8B4}" type="slidenum">
              <a:rPr lang="en-US" sz="1050">
                <a:solidFill>
                  <a:srgbClr val="898989"/>
                </a:solidFill>
                <a:cs typeface="Tahoma" panose="020B0604030504040204" pitchFamily="34" charset="0"/>
              </a:rPr>
              <a:t>48</a:t>
            </a:fld>
            <a:endParaRPr lang="en-US" sz="1050">
              <a:solidFill>
                <a:srgbClr val="898989"/>
              </a:solidFill>
              <a:cs typeface="Tahoma" panose="020B0604030504040204" pitchFamily="34" charset="0"/>
            </a:endParaRPr>
          </a:p>
        </p:txBody>
      </p:sp>
      <p:sp>
        <p:nvSpPr>
          <p:cNvPr id="2" name="Speech Bubble: Rectangle 1">
            <a:extLst>
              <a:ext uri="{FF2B5EF4-FFF2-40B4-BE49-F238E27FC236}">
                <a16:creationId xmlns:a16="http://schemas.microsoft.com/office/drawing/2014/main" id="{7D543A1F-F290-4ACF-9FCA-3FE6589CDCC1}"/>
              </a:ext>
            </a:extLst>
          </p:cNvPr>
          <p:cNvSpPr/>
          <p:nvPr/>
        </p:nvSpPr>
        <p:spPr>
          <a:xfrm>
            <a:off x="7491846" y="896148"/>
            <a:ext cx="5122718" cy="1795098"/>
          </a:xfrm>
          <a:prstGeom prst="wedgeRectCallout">
            <a:avLst>
              <a:gd name="adj1" fmla="val -54099"/>
              <a:gd name="adj2" fmla="val 21981"/>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t>I là định danh</a:t>
            </a:r>
          </a:p>
          <a:p>
            <a:pPr marL="176213" lvl="1"/>
            <a:r>
              <a:rPr lang="en-US"/>
              <a:t>(1) </a:t>
            </a:r>
            <a:r>
              <a:rPr lang="en-US" b="1" i="1">
                <a:solidFill>
                  <a:srgbClr val="C00000"/>
                </a:solidFill>
              </a:rPr>
              <a:t>Không có 2 </a:t>
            </a:r>
            <a:r>
              <a:rPr lang="en-US"/>
              <a:t>thể hiện của E có </a:t>
            </a:r>
            <a:r>
              <a:rPr lang="en-US" b="1" i="1">
                <a:solidFill>
                  <a:srgbClr val="C00000"/>
                </a:solidFill>
              </a:rPr>
              <a:t>chung 1</a:t>
            </a:r>
            <a:r>
              <a:rPr lang="en-US"/>
              <a:t> giá trị định danh</a:t>
            </a:r>
          </a:p>
          <a:p>
            <a:pPr marL="176213" lvl="1"/>
            <a:r>
              <a:rPr lang="en-US"/>
              <a:t>(2) Nếu </a:t>
            </a:r>
            <a:r>
              <a:rPr lang="en-US" b="1" i="1">
                <a:solidFill>
                  <a:srgbClr val="C00000"/>
                </a:solidFill>
              </a:rPr>
              <a:t>bỏ bớt đi 1 Ai</a:t>
            </a:r>
            <a:r>
              <a:rPr lang="en-US"/>
              <a:t> </a:t>
            </a:r>
            <a:r>
              <a:rPr lang="en-US" b="1" i="1">
                <a:solidFill>
                  <a:srgbClr val="C00000"/>
                </a:solidFill>
              </a:rPr>
              <a:t>hay Ei </a:t>
            </a:r>
            <a:r>
              <a:rPr lang="en-US"/>
              <a:t>thì (1) không còn đúng</a:t>
            </a:r>
          </a:p>
        </p:txBody>
      </p:sp>
      <p:sp>
        <p:nvSpPr>
          <p:cNvPr id="14" name="Text Box 29">
            <a:extLst>
              <a:ext uri="{FF2B5EF4-FFF2-40B4-BE49-F238E27FC236}">
                <a16:creationId xmlns:a16="http://schemas.microsoft.com/office/drawing/2014/main" id="{87FDCC98-035B-4C03-B7AB-4DA1604691F0}"/>
              </a:ext>
            </a:extLst>
          </p:cNvPr>
          <p:cNvSpPr txBox="1">
            <a:spLocks noChangeArrowheads="1"/>
          </p:cNvSpPr>
          <p:nvPr/>
        </p:nvSpPr>
        <p:spPr bwMode="auto">
          <a:xfrm>
            <a:off x="8498799" y="4749551"/>
            <a:ext cx="2764603" cy="399951"/>
          </a:xfrm>
          <a:prstGeom prst="rect">
            <a:avLst/>
          </a:prstGeom>
          <a:solidFill>
            <a:schemeClr val="accent4">
              <a:lumMod val="20000"/>
              <a:lumOff val="80000"/>
            </a:schemeClr>
          </a:solidFill>
          <a:ln>
            <a:noFill/>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I = {Họ tên, Ngày sinh}</a:t>
            </a:r>
          </a:p>
        </p:txBody>
      </p:sp>
      <p:sp>
        <p:nvSpPr>
          <p:cNvPr id="15" name="Text Box 31">
            <a:extLst>
              <a:ext uri="{FF2B5EF4-FFF2-40B4-BE49-F238E27FC236}">
                <a16:creationId xmlns:a16="http://schemas.microsoft.com/office/drawing/2014/main" id="{B9EA5547-E1BB-4568-BF40-23F497501C54}"/>
              </a:ext>
            </a:extLst>
          </p:cNvPr>
          <p:cNvSpPr txBox="1">
            <a:spLocks noChangeArrowheads="1"/>
          </p:cNvSpPr>
          <p:nvPr/>
        </p:nvSpPr>
        <p:spPr bwMode="auto">
          <a:xfrm>
            <a:off x="8255498" y="2876980"/>
            <a:ext cx="3352323" cy="350865"/>
          </a:xfrm>
          <a:prstGeom prst="rect">
            <a:avLst/>
          </a:prstGeom>
          <a:noFill/>
          <a:ln w="9525">
            <a:noFill/>
            <a:miter lim="800000"/>
          </a:ln>
          <a:effectLst/>
        </p:spPr>
        <p:txBody>
          <a:bodyPr wrap="square">
            <a:spAutoFit/>
          </a:bodyPr>
          <a:lstStyle/>
          <a:p>
            <a:pPr algn="ctr">
              <a:defRPr/>
            </a:pPr>
            <a:r>
              <a:rPr lang="en-US" sz="1680" b="1">
                <a:solidFill>
                  <a:schemeClr val="accent2">
                    <a:lumMod val="75000"/>
                  </a:schemeClr>
                </a:solidFill>
                <a:cs typeface="Tahoma" panose="020B0604030504040204" pitchFamily="34" charset="0"/>
              </a:rPr>
              <a:t>Định danh bên trong kết hợp</a:t>
            </a:r>
          </a:p>
        </p:txBody>
      </p:sp>
      <p:grpSp>
        <p:nvGrpSpPr>
          <p:cNvPr id="16" name="Group 42">
            <a:extLst>
              <a:ext uri="{FF2B5EF4-FFF2-40B4-BE49-F238E27FC236}">
                <a16:creationId xmlns:a16="http://schemas.microsoft.com/office/drawing/2014/main" id="{0C98E15B-56F2-4BB0-A58D-58F6E4B632FA}"/>
              </a:ext>
            </a:extLst>
          </p:cNvPr>
          <p:cNvGrpSpPr/>
          <p:nvPr/>
        </p:nvGrpSpPr>
        <p:grpSpPr bwMode="auto">
          <a:xfrm>
            <a:off x="8584727" y="3343587"/>
            <a:ext cx="4029837" cy="1164480"/>
            <a:chOff x="838200" y="3644117"/>
            <a:chExt cx="3334513" cy="1109904"/>
          </a:xfrm>
        </p:grpSpPr>
        <p:sp>
          <p:nvSpPr>
            <p:cNvPr id="17" name="Text Box 16">
              <a:extLst>
                <a:ext uri="{FF2B5EF4-FFF2-40B4-BE49-F238E27FC236}">
                  <a16:creationId xmlns:a16="http://schemas.microsoft.com/office/drawing/2014/main" id="{975E92EB-2521-4686-824D-5531F8C1D33C}"/>
                </a:ext>
              </a:extLst>
            </p:cNvPr>
            <p:cNvSpPr txBox="1">
              <a:spLocks noChangeArrowheads="1"/>
            </p:cNvSpPr>
            <p:nvPr/>
          </p:nvSpPr>
          <p:spPr bwMode="auto">
            <a:xfrm>
              <a:off x="838200" y="3737781"/>
              <a:ext cx="1598613" cy="457200"/>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CON NGƯỜI</a:t>
              </a:r>
            </a:p>
          </p:txBody>
        </p:sp>
        <p:sp>
          <p:nvSpPr>
            <p:cNvPr id="18" name="Text Box 21">
              <a:extLst>
                <a:ext uri="{FF2B5EF4-FFF2-40B4-BE49-F238E27FC236}">
                  <a16:creationId xmlns:a16="http://schemas.microsoft.com/office/drawing/2014/main" id="{32651BB8-C385-4E30-B873-74BB0AE74CAE}"/>
                </a:ext>
              </a:extLst>
            </p:cNvPr>
            <p:cNvSpPr txBox="1">
              <a:spLocks noChangeArrowheads="1"/>
            </p:cNvSpPr>
            <p:nvPr/>
          </p:nvSpPr>
          <p:spPr bwMode="auto">
            <a:xfrm>
              <a:off x="3293734" y="3654623"/>
              <a:ext cx="679389" cy="33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Họ tên</a:t>
              </a:r>
            </a:p>
          </p:txBody>
        </p:sp>
        <p:grpSp>
          <p:nvGrpSpPr>
            <p:cNvPr id="19" name="Group 15">
              <a:extLst>
                <a:ext uri="{FF2B5EF4-FFF2-40B4-BE49-F238E27FC236}">
                  <a16:creationId xmlns:a16="http://schemas.microsoft.com/office/drawing/2014/main" id="{65C99A4D-C6B1-439C-8B2B-2CB850766ED2}"/>
                </a:ext>
              </a:extLst>
            </p:cNvPr>
            <p:cNvGrpSpPr/>
            <p:nvPr/>
          </p:nvGrpSpPr>
          <p:grpSpPr bwMode="auto">
            <a:xfrm rot="2243961">
              <a:off x="2500704" y="3810038"/>
              <a:ext cx="762000" cy="457200"/>
              <a:chOff x="4876800" y="2395954"/>
              <a:chExt cx="762000" cy="457200"/>
            </a:xfrm>
          </p:grpSpPr>
          <p:cxnSp>
            <p:nvCxnSpPr>
              <p:cNvPr id="27" name="Straight Connector 26">
                <a:extLst>
                  <a:ext uri="{FF2B5EF4-FFF2-40B4-BE49-F238E27FC236}">
                    <a16:creationId xmlns:a16="http://schemas.microsoft.com/office/drawing/2014/main" id="{140EB968-69A9-4AE3-8022-8CCAD582E87B}"/>
                  </a:ext>
                </a:extLst>
              </p:cNvPr>
              <p:cNvCxnSpPr/>
              <p:nvPr/>
            </p:nvCxnSpPr>
            <p:spPr>
              <a:xfrm flipV="1">
                <a:off x="4866779" y="2470202"/>
                <a:ext cx="685800" cy="3827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Oval 53">
                <a:extLst>
                  <a:ext uri="{FF2B5EF4-FFF2-40B4-BE49-F238E27FC236}">
                    <a16:creationId xmlns:a16="http://schemas.microsoft.com/office/drawing/2014/main" id="{B743B96C-1688-4AF0-B885-F26B7314DEA7}"/>
                  </a:ext>
                </a:extLst>
              </p:cNvPr>
              <p:cNvSpPr>
                <a:spLocks noChangeArrowheads="1"/>
              </p:cNvSpPr>
              <p:nvPr/>
            </p:nvSpPr>
            <p:spPr bwMode="auto">
              <a:xfrm>
                <a:off x="5527675" y="2395954"/>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nvGrpSpPr>
            <p:cNvPr id="20" name="Group 35">
              <a:extLst>
                <a:ext uri="{FF2B5EF4-FFF2-40B4-BE49-F238E27FC236}">
                  <a16:creationId xmlns:a16="http://schemas.microsoft.com/office/drawing/2014/main" id="{23B7C255-C9A5-4BFB-80D3-C08F5014C9F3}"/>
                </a:ext>
              </a:extLst>
            </p:cNvPr>
            <p:cNvGrpSpPr/>
            <p:nvPr/>
          </p:nvGrpSpPr>
          <p:grpSpPr bwMode="auto">
            <a:xfrm rot="-275340">
              <a:off x="2487704" y="3644117"/>
              <a:ext cx="818587" cy="381000"/>
              <a:chOff x="2487704" y="3644117"/>
              <a:chExt cx="818587" cy="381000"/>
            </a:xfrm>
          </p:grpSpPr>
          <p:cxnSp>
            <p:nvCxnSpPr>
              <p:cNvPr id="25" name="Straight Connector 24">
                <a:extLst>
                  <a:ext uri="{FF2B5EF4-FFF2-40B4-BE49-F238E27FC236}">
                    <a16:creationId xmlns:a16="http://schemas.microsoft.com/office/drawing/2014/main" id="{9907E9F4-A5AF-4F74-8B5A-D2F8BA7CCA72}"/>
                  </a:ext>
                </a:extLst>
              </p:cNvPr>
              <p:cNvCxnSpPr/>
              <p:nvPr/>
            </p:nvCxnSpPr>
            <p:spPr>
              <a:xfrm rot="1683774" flipV="1">
                <a:off x="2487437" y="3643545"/>
                <a:ext cx="685800" cy="38120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6" name="Oval 53">
                <a:extLst>
                  <a:ext uri="{FF2B5EF4-FFF2-40B4-BE49-F238E27FC236}">
                    <a16:creationId xmlns:a16="http://schemas.microsoft.com/office/drawing/2014/main" id="{17E8AF77-E8C1-4DF7-9891-BC7E11636ECD}"/>
                  </a:ext>
                </a:extLst>
              </p:cNvPr>
              <p:cNvSpPr>
                <a:spLocks noChangeArrowheads="1"/>
              </p:cNvSpPr>
              <p:nvPr/>
            </p:nvSpPr>
            <p:spPr bwMode="auto">
              <a:xfrm rot="1683774">
                <a:off x="3195166" y="3763763"/>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21" name="Text Box 21">
              <a:extLst>
                <a:ext uri="{FF2B5EF4-FFF2-40B4-BE49-F238E27FC236}">
                  <a16:creationId xmlns:a16="http://schemas.microsoft.com/office/drawing/2014/main" id="{EDE5F3C9-37F1-47DB-9B9D-DCC95CF946C8}"/>
                </a:ext>
              </a:extLst>
            </p:cNvPr>
            <p:cNvSpPr txBox="1">
              <a:spLocks noChangeArrowheads="1"/>
            </p:cNvSpPr>
            <p:nvPr/>
          </p:nvSpPr>
          <p:spPr bwMode="auto">
            <a:xfrm>
              <a:off x="3243958" y="4038600"/>
              <a:ext cx="928755" cy="33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Ngày sinh</a:t>
              </a:r>
            </a:p>
          </p:txBody>
        </p:sp>
        <p:cxnSp>
          <p:nvCxnSpPr>
            <p:cNvPr id="22" name="Straight Connector 21">
              <a:extLst>
                <a:ext uri="{FF2B5EF4-FFF2-40B4-BE49-F238E27FC236}">
                  <a16:creationId xmlns:a16="http://schemas.microsoft.com/office/drawing/2014/main" id="{3E4A3C6A-6F8E-4FCE-BBE4-324F353ADE12}"/>
                </a:ext>
              </a:extLst>
            </p:cNvPr>
            <p:cNvCxnSpPr/>
            <p:nvPr/>
          </p:nvCxnSpPr>
          <p:spPr>
            <a:xfrm rot="16200000" flipH="1">
              <a:off x="2498575" y="3901490"/>
              <a:ext cx="555925" cy="21907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Oval 53">
              <a:extLst>
                <a:ext uri="{FF2B5EF4-FFF2-40B4-BE49-F238E27FC236}">
                  <a16:creationId xmlns:a16="http://schemas.microsoft.com/office/drawing/2014/main" id="{0F4CE62E-7217-4C6A-9C50-982494F336C0}"/>
                </a:ext>
              </a:extLst>
            </p:cNvPr>
            <p:cNvSpPr>
              <a:spLocks noChangeArrowheads="1"/>
            </p:cNvSpPr>
            <p:nvPr/>
          </p:nvSpPr>
          <p:spPr bwMode="auto">
            <a:xfrm rot="5822546">
              <a:off x="2848633" y="4256160"/>
              <a:ext cx="111125" cy="111125"/>
            </a:xfrm>
            <a:prstGeom prst="ellipse">
              <a:avLst/>
            </a:prstGeom>
            <a:solidFill>
              <a:schemeClr val="tx2"/>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sp>
          <p:nvSpPr>
            <p:cNvPr id="24" name="Text Box 21">
              <a:extLst>
                <a:ext uri="{FF2B5EF4-FFF2-40B4-BE49-F238E27FC236}">
                  <a16:creationId xmlns:a16="http://schemas.microsoft.com/office/drawing/2014/main" id="{B5A5BEF8-8BC1-4DDE-8A8F-D9D2E1717567}"/>
                </a:ext>
              </a:extLst>
            </p:cNvPr>
            <p:cNvSpPr txBox="1">
              <a:spLocks noChangeArrowheads="1"/>
            </p:cNvSpPr>
            <p:nvPr/>
          </p:nvSpPr>
          <p:spPr bwMode="auto">
            <a:xfrm>
              <a:off x="2153254" y="4419600"/>
              <a:ext cx="1802863" cy="33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Định danh con người</a:t>
              </a:r>
            </a:p>
          </p:txBody>
        </p:sp>
      </p:grpSp>
    </p:spTree>
    <p:extLst>
      <p:ext uri="{BB962C8B-B14F-4D97-AF65-F5344CB8AC3E}">
        <p14:creationId xmlns:p14="http://schemas.microsoft.com/office/powerpoint/2010/main" val="20770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500"/>
                                        <p:tgtEl>
                                          <p:spTgt spid="14"/>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trips(down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a:t>2.2.4.Định </a:t>
            </a:r>
            <a:r>
              <a:rPr lang="en-US" dirty="0" err="1"/>
              <a:t>danh</a:t>
            </a:r>
            <a:r>
              <a:rPr lang="en-US" dirty="0"/>
              <a:t> (</a:t>
            </a:r>
            <a:r>
              <a:rPr lang="en-US" dirty="0" err="1"/>
              <a:t>tt</a:t>
            </a:r>
            <a:r>
              <a:rPr lang="en-US" dirty="0"/>
              <a:t>)</a:t>
            </a:r>
          </a:p>
        </p:txBody>
      </p:sp>
      <p:sp>
        <p:nvSpPr>
          <p:cNvPr id="39939" name="Content Placeholder 2"/>
          <p:cNvSpPr>
            <a:spLocks noGrp="1"/>
          </p:cNvSpPr>
          <p:nvPr>
            <p:ph idx="1"/>
          </p:nvPr>
        </p:nvSpPr>
        <p:spPr>
          <a:xfrm>
            <a:off x="879891" y="1500473"/>
            <a:ext cx="7087741" cy="4567898"/>
          </a:xfrm>
        </p:spPr>
        <p:txBody>
          <a:bodyPr/>
          <a:lstStyle/>
          <a:p>
            <a:pPr marL="0" indent="0">
              <a:buNone/>
            </a:pPr>
            <a:r>
              <a:rPr lang="en-US"/>
              <a:t>Gọi I là tập hợp</a:t>
            </a:r>
          </a:p>
          <a:p>
            <a:pPr lvl="1"/>
            <a:r>
              <a:rPr lang="en-US"/>
              <a:t>I = {A1, A2, …, An, E1, E2, …, Em}</a:t>
            </a:r>
          </a:p>
          <a:p>
            <a:pPr lvl="1"/>
            <a:r>
              <a:rPr lang="en-US"/>
              <a:t>n</a:t>
            </a:r>
            <a:r>
              <a:rPr lang="en-US">
                <a:sym typeface="Symbol" panose="05050102010706020507" pitchFamily="18" charset="2"/>
              </a:rPr>
              <a:t></a:t>
            </a:r>
            <a:r>
              <a:rPr lang="en-US"/>
              <a:t>0, m</a:t>
            </a:r>
            <a:r>
              <a:rPr lang="en-US">
                <a:sym typeface="Symbol" panose="05050102010706020507" pitchFamily="18" charset="2"/>
              </a:rPr>
              <a:t></a:t>
            </a:r>
            <a:r>
              <a:rPr lang="en-US"/>
              <a:t>0, n+m</a:t>
            </a:r>
            <a:r>
              <a:rPr lang="en-US">
                <a:sym typeface="Symbol" panose="05050102010706020507" pitchFamily="18" charset="2"/>
              </a:rPr>
              <a:t></a:t>
            </a:r>
            <a:r>
              <a:rPr lang="en-US"/>
              <a:t>1</a:t>
            </a:r>
          </a:p>
          <a:p>
            <a:pPr lvl="1"/>
            <a:r>
              <a:rPr lang="en-US"/>
              <a:t>Với A,E là thuộc tính.</a:t>
            </a:r>
          </a:p>
          <a:p>
            <a:pPr marL="0" indent="0">
              <a:buNone/>
            </a:pPr>
            <a:r>
              <a:rPr lang="en-US"/>
              <a:t>Phân loại</a:t>
            </a:r>
          </a:p>
          <a:p>
            <a:pPr lvl="1"/>
            <a:r>
              <a:rPr lang="en-US"/>
              <a:t>Đơn giản (m+n=1) tức là I={A1} hoặc I={E1} =&gt; chỉ 1 thuộc tính định danh</a:t>
            </a:r>
          </a:p>
          <a:p>
            <a:pPr lvl="1"/>
            <a:r>
              <a:rPr lang="en-US" b="1" i="1">
                <a:highlight>
                  <a:srgbClr val="FFFF00"/>
                </a:highlight>
              </a:rPr>
              <a:t>Bên trong</a:t>
            </a:r>
            <a:r>
              <a:rPr lang="en-US"/>
              <a:t> (m=0) hay </a:t>
            </a:r>
            <a:r>
              <a:rPr lang="en-US">
                <a:sym typeface="+mn-ea"/>
              </a:rPr>
              <a:t>I = {A1, A2, …, An}</a:t>
            </a:r>
            <a:endParaRPr lang="en-US"/>
          </a:p>
          <a:p>
            <a:pPr lvl="1"/>
            <a:r>
              <a:rPr lang="en-US" b="1" i="1">
                <a:highlight>
                  <a:srgbClr val="FFFF00"/>
                </a:highlight>
              </a:rPr>
              <a:t>Bên ngoài</a:t>
            </a:r>
            <a:r>
              <a:rPr lang="en-US"/>
              <a:t> (n=0) hay </a:t>
            </a:r>
            <a:r>
              <a:rPr lang="en-US">
                <a:sym typeface="+mn-ea"/>
              </a:rPr>
              <a:t>I = {E1, E2, …, Em}</a:t>
            </a:r>
            <a:endParaRPr lang="en-US"/>
          </a:p>
          <a:p>
            <a:pPr lvl="1"/>
            <a:r>
              <a:rPr lang="en-US"/>
              <a:t>Phối hợp (m&gt;0 &amp; n&gt;0) hay I = {A1, A2, …, An, E1, E2, …, Em}</a:t>
            </a:r>
          </a:p>
          <a:p>
            <a:endParaRPr lang="en-US"/>
          </a:p>
          <a:p>
            <a:pPr lvl="2"/>
            <a:endParaRPr lang="en-US"/>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C441EEAB-B933-4E1D-B55A-A6399439D8B4}" type="slidenum">
              <a:rPr lang="en-US" sz="1050">
                <a:solidFill>
                  <a:srgbClr val="898989"/>
                </a:solidFill>
                <a:cs typeface="Tahoma" panose="020B0604030504040204" pitchFamily="34" charset="0"/>
              </a:rPr>
              <a:t>49</a:t>
            </a:fld>
            <a:endParaRPr lang="en-US" sz="1050">
              <a:solidFill>
                <a:srgbClr val="898989"/>
              </a:solidFill>
              <a:cs typeface="Tahoma" panose="020B0604030504040204" pitchFamily="34" charset="0"/>
            </a:endParaRPr>
          </a:p>
        </p:txBody>
      </p:sp>
      <p:sp>
        <p:nvSpPr>
          <p:cNvPr id="2" name="Speech Bubble: Rectangle 1">
            <a:extLst>
              <a:ext uri="{FF2B5EF4-FFF2-40B4-BE49-F238E27FC236}">
                <a16:creationId xmlns:a16="http://schemas.microsoft.com/office/drawing/2014/main" id="{7D543A1F-F290-4ACF-9FCA-3FE6589CDCC1}"/>
              </a:ext>
            </a:extLst>
          </p:cNvPr>
          <p:cNvSpPr/>
          <p:nvPr/>
        </p:nvSpPr>
        <p:spPr>
          <a:xfrm>
            <a:off x="7491846" y="896148"/>
            <a:ext cx="5122718" cy="1795098"/>
          </a:xfrm>
          <a:prstGeom prst="wedgeRectCallout">
            <a:avLst>
              <a:gd name="adj1" fmla="val -54099"/>
              <a:gd name="adj2" fmla="val 21981"/>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t>I là định danh</a:t>
            </a:r>
          </a:p>
          <a:p>
            <a:pPr marL="176213" lvl="1"/>
            <a:r>
              <a:rPr lang="en-US"/>
              <a:t>(1) </a:t>
            </a:r>
            <a:r>
              <a:rPr lang="en-US" b="1" i="1">
                <a:solidFill>
                  <a:srgbClr val="C00000"/>
                </a:solidFill>
              </a:rPr>
              <a:t>Không có 2 </a:t>
            </a:r>
            <a:r>
              <a:rPr lang="en-US"/>
              <a:t>thể hiện của E có </a:t>
            </a:r>
            <a:r>
              <a:rPr lang="en-US" b="1" i="1">
                <a:solidFill>
                  <a:srgbClr val="C00000"/>
                </a:solidFill>
              </a:rPr>
              <a:t>chung 1</a:t>
            </a:r>
            <a:r>
              <a:rPr lang="en-US"/>
              <a:t> giá trị định danh</a:t>
            </a:r>
          </a:p>
          <a:p>
            <a:pPr marL="176213" lvl="1"/>
            <a:r>
              <a:rPr lang="en-US"/>
              <a:t>(2) Nếu </a:t>
            </a:r>
            <a:r>
              <a:rPr lang="en-US" b="1" i="1">
                <a:solidFill>
                  <a:srgbClr val="C00000"/>
                </a:solidFill>
              </a:rPr>
              <a:t>bỏ bớt đi 1 Ai</a:t>
            </a:r>
            <a:r>
              <a:rPr lang="en-US"/>
              <a:t> </a:t>
            </a:r>
            <a:r>
              <a:rPr lang="en-US" b="1" i="1">
                <a:solidFill>
                  <a:srgbClr val="C00000"/>
                </a:solidFill>
              </a:rPr>
              <a:t>hay Ei </a:t>
            </a:r>
            <a:r>
              <a:rPr lang="en-US"/>
              <a:t>thì (1) không còn đúng</a:t>
            </a:r>
          </a:p>
        </p:txBody>
      </p:sp>
      <p:grpSp>
        <p:nvGrpSpPr>
          <p:cNvPr id="29" name="Group 28">
            <a:extLst>
              <a:ext uri="{FF2B5EF4-FFF2-40B4-BE49-F238E27FC236}">
                <a16:creationId xmlns:a16="http://schemas.microsoft.com/office/drawing/2014/main" id="{272FB60B-3177-409A-905A-3452326E482C}"/>
              </a:ext>
            </a:extLst>
          </p:cNvPr>
          <p:cNvGrpSpPr/>
          <p:nvPr/>
        </p:nvGrpSpPr>
        <p:grpSpPr>
          <a:xfrm>
            <a:off x="8477407" y="3113831"/>
            <a:ext cx="3834528" cy="3136280"/>
            <a:chOff x="2159734" y="3168554"/>
            <a:chExt cx="3834528" cy="3136280"/>
          </a:xfrm>
        </p:grpSpPr>
        <p:sp>
          <p:nvSpPr>
            <p:cNvPr id="30" name="Rectangle 32">
              <a:extLst>
                <a:ext uri="{FF2B5EF4-FFF2-40B4-BE49-F238E27FC236}">
                  <a16:creationId xmlns:a16="http://schemas.microsoft.com/office/drawing/2014/main" id="{B564ECD2-0426-487D-9C57-687BE7566403}"/>
                </a:ext>
              </a:extLst>
            </p:cNvPr>
            <p:cNvSpPr>
              <a:spLocks noChangeArrowheads="1"/>
            </p:cNvSpPr>
            <p:nvPr/>
          </p:nvSpPr>
          <p:spPr bwMode="auto">
            <a:xfrm>
              <a:off x="2399706" y="3648495"/>
              <a:ext cx="1696458" cy="416615"/>
            </a:xfrm>
            <a:prstGeom prst="rect">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NHÂN VIÊN</a:t>
              </a:r>
            </a:p>
          </p:txBody>
        </p:sp>
        <p:sp>
          <p:nvSpPr>
            <p:cNvPr id="31" name="AutoShape 33">
              <a:extLst>
                <a:ext uri="{FF2B5EF4-FFF2-40B4-BE49-F238E27FC236}">
                  <a16:creationId xmlns:a16="http://schemas.microsoft.com/office/drawing/2014/main" id="{8FF4E50B-292B-4E9C-AEE8-DAFC7D750098}"/>
                </a:ext>
              </a:extLst>
            </p:cNvPr>
            <p:cNvSpPr>
              <a:spLocks noChangeArrowheads="1"/>
            </p:cNvSpPr>
            <p:nvPr/>
          </p:nvSpPr>
          <p:spPr bwMode="auto">
            <a:xfrm>
              <a:off x="2739662" y="4481726"/>
              <a:ext cx="1186521" cy="416615"/>
            </a:xfrm>
            <a:prstGeom prst="diamond">
              <a:avLst/>
            </a:prstGeom>
            <a:solidFill>
              <a:schemeClr val="bg1"/>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Thuộc</a:t>
              </a:r>
            </a:p>
          </p:txBody>
        </p:sp>
        <p:sp>
          <p:nvSpPr>
            <p:cNvPr id="32" name="Rectangle 34">
              <a:extLst>
                <a:ext uri="{FF2B5EF4-FFF2-40B4-BE49-F238E27FC236}">
                  <a16:creationId xmlns:a16="http://schemas.microsoft.com/office/drawing/2014/main" id="{8BEAA9B2-8B06-4DCA-B905-AA4FD5AA172D}"/>
                </a:ext>
              </a:extLst>
            </p:cNvPr>
            <p:cNvSpPr>
              <a:spLocks noChangeArrowheads="1"/>
            </p:cNvSpPr>
            <p:nvPr/>
          </p:nvSpPr>
          <p:spPr bwMode="auto">
            <a:xfrm>
              <a:off x="2399706" y="5314956"/>
              <a:ext cx="1696458" cy="418282"/>
            </a:xfrm>
            <a:prstGeom prst="rect">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BỘ PHẬN</a:t>
              </a:r>
            </a:p>
          </p:txBody>
        </p:sp>
        <p:grpSp>
          <p:nvGrpSpPr>
            <p:cNvPr id="33" name="Group 35">
              <a:extLst>
                <a:ext uri="{FF2B5EF4-FFF2-40B4-BE49-F238E27FC236}">
                  <a16:creationId xmlns:a16="http://schemas.microsoft.com/office/drawing/2014/main" id="{61B6BB03-BEAF-4086-8411-B0736EE6A0F6}"/>
                </a:ext>
              </a:extLst>
            </p:cNvPr>
            <p:cNvGrpSpPr/>
            <p:nvPr/>
          </p:nvGrpSpPr>
          <p:grpSpPr bwMode="auto">
            <a:xfrm>
              <a:off x="4096164" y="5454937"/>
              <a:ext cx="691582" cy="134984"/>
              <a:chOff x="9000" y="9829"/>
              <a:chExt cx="736" cy="178"/>
            </a:xfrm>
          </p:grpSpPr>
          <p:sp>
            <p:nvSpPr>
              <p:cNvPr id="49" name="Line 36">
                <a:extLst>
                  <a:ext uri="{FF2B5EF4-FFF2-40B4-BE49-F238E27FC236}">
                    <a16:creationId xmlns:a16="http://schemas.microsoft.com/office/drawing/2014/main" id="{D6EE8E8F-EB4F-43AC-973E-B5B295445036}"/>
                  </a:ext>
                </a:extLst>
              </p:cNvPr>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50" name="Oval 37">
                <a:extLst>
                  <a:ext uri="{FF2B5EF4-FFF2-40B4-BE49-F238E27FC236}">
                    <a16:creationId xmlns:a16="http://schemas.microsoft.com/office/drawing/2014/main" id="{5FF7E0B9-2223-4E13-B70F-14BE5474EBEE}"/>
                  </a:ext>
                </a:extLst>
              </p:cNvPr>
              <p:cNvSpPr>
                <a:spLocks noChangeArrowheads="1"/>
              </p:cNvSpPr>
              <p:nvPr/>
            </p:nvSpPr>
            <p:spPr bwMode="auto">
              <a:xfrm>
                <a:off x="9556" y="9829"/>
                <a:ext cx="180" cy="178"/>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34" name="Text Box 38">
              <a:extLst>
                <a:ext uri="{FF2B5EF4-FFF2-40B4-BE49-F238E27FC236}">
                  <a16:creationId xmlns:a16="http://schemas.microsoft.com/office/drawing/2014/main" id="{30251CA8-19BB-4793-8E4D-C474A7CC21B6}"/>
                </a:ext>
              </a:extLst>
            </p:cNvPr>
            <p:cNvSpPr txBox="1">
              <a:spLocks noChangeArrowheads="1"/>
            </p:cNvSpPr>
            <p:nvPr/>
          </p:nvSpPr>
          <p:spPr bwMode="auto">
            <a:xfrm>
              <a:off x="4774413" y="5454939"/>
              <a:ext cx="1193186" cy="2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bộ phận</a:t>
              </a:r>
            </a:p>
          </p:txBody>
        </p:sp>
        <p:sp>
          <p:nvSpPr>
            <p:cNvPr id="35" name="Line 39">
              <a:extLst>
                <a:ext uri="{FF2B5EF4-FFF2-40B4-BE49-F238E27FC236}">
                  <a16:creationId xmlns:a16="http://schemas.microsoft.com/office/drawing/2014/main" id="{F6DC668B-846C-43AA-BD65-E3FA74B6F92A}"/>
                </a:ext>
              </a:extLst>
            </p:cNvPr>
            <p:cNvSpPr>
              <a:spLocks noChangeShapeType="1"/>
            </p:cNvSpPr>
            <p:nvPr/>
          </p:nvSpPr>
          <p:spPr bwMode="auto">
            <a:xfrm>
              <a:off x="3317925" y="4065110"/>
              <a:ext cx="0" cy="41661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6" name="Line 40">
              <a:extLst>
                <a:ext uri="{FF2B5EF4-FFF2-40B4-BE49-F238E27FC236}">
                  <a16:creationId xmlns:a16="http://schemas.microsoft.com/office/drawing/2014/main" id="{485A5909-84C4-497A-90DA-AAD4C1FA9AE4}"/>
                </a:ext>
              </a:extLst>
            </p:cNvPr>
            <p:cNvSpPr>
              <a:spLocks noChangeShapeType="1"/>
            </p:cNvSpPr>
            <p:nvPr/>
          </p:nvSpPr>
          <p:spPr bwMode="auto">
            <a:xfrm>
              <a:off x="3317925" y="4898341"/>
              <a:ext cx="0" cy="41661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pPr algn="ctr"/>
              <a:endParaRPr lang="en-US" sz="1983"/>
            </a:p>
          </p:txBody>
        </p:sp>
        <p:grpSp>
          <p:nvGrpSpPr>
            <p:cNvPr id="37" name="Group 41">
              <a:extLst>
                <a:ext uri="{FF2B5EF4-FFF2-40B4-BE49-F238E27FC236}">
                  <a16:creationId xmlns:a16="http://schemas.microsoft.com/office/drawing/2014/main" id="{1A94DE36-21B3-4267-A644-A3F0FC33F55A}"/>
                </a:ext>
              </a:extLst>
            </p:cNvPr>
            <p:cNvGrpSpPr/>
            <p:nvPr/>
          </p:nvGrpSpPr>
          <p:grpSpPr bwMode="auto">
            <a:xfrm>
              <a:off x="4079497" y="3808473"/>
              <a:ext cx="693248" cy="134984"/>
              <a:chOff x="9000" y="9829"/>
              <a:chExt cx="736" cy="178"/>
            </a:xfrm>
          </p:grpSpPr>
          <p:sp>
            <p:nvSpPr>
              <p:cNvPr id="47" name="Line 42">
                <a:extLst>
                  <a:ext uri="{FF2B5EF4-FFF2-40B4-BE49-F238E27FC236}">
                    <a16:creationId xmlns:a16="http://schemas.microsoft.com/office/drawing/2014/main" id="{E2CDEB9F-454E-4510-A90B-166991AB6307}"/>
                  </a:ext>
                </a:extLst>
              </p:cNvPr>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8" name="Oval 43">
                <a:extLst>
                  <a:ext uri="{FF2B5EF4-FFF2-40B4-BE49-F238E27FC236}">
                    <a16:creationId xmlns:a16="http://schemas.microsoft.com/office/drawing/2014/main" id="{2A1448DD-3F07-4231-99BE-79119A1F885E}"/>
                  </a:ext>
                </a:extLst>
              </p:cNvPr>
              <p:cNvSpPr>
                <a:spLocks noChangeArrowheads="1"/>
              </p:cNvSpPr>
              <p:nvPr/>
            </p:nvSpPr>
            <p:spPr bwMode="auto">
              <a:xfrm>
                <a:off x="9556" y="9829"/>
                <a:ext cx="180" cy="178"/>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38" name="Text Box 44">
              <a:extLst>
                <a:ext uri="{FF2B5EF4-FFF2-40B4-BE49-F238E27FC236}">
                  <a16:creationId xmlns:a16="http://schemas.microsoft.com/office/drawing/2014/main" id="{E5C3B2A8-88A8-4A9B-B97B-FE7F6C714046}"/>
                </a:ext>
              </a:extLst>
            </p:cNvPr>
            <p:cNvSpPr txBox="1">
              <a:spLocks noChangeArrowheads="1"/>
            </p:cNvSpPr>
            <p:nvPr/>
          </p:nvSpPr>
          <p:spPr bwMode="auto">
            <a:xfrm>
              <a:off x="4799409" y="3728483"/>
              <a:ext cx="1194853" cy="28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thứ tự</a:t>
              </a:r>
            </a:p>
          </p:txBody>
        </p:sp>
        <p:sp>
          <p:nvSpPr>
            <p:cNvPr id="39" name="Text Box 45">
              <a:extLst>
                <a:ext uri="{FF2B5EF4-FFF2-40B4-BE49-F238E27FC236}">
                  <a16:creationId xmlns:a16="http://schemas.microsoft.com/office/drawing/2014/main" id="{7188F3AC-0696-4822-A314-250F6CA17B7C}"/>
                </a:ext>
              </a:extLst>
            </p:cNvPr>
            <p:cNvSpPr txBox="1">
              <a:spLocks noChangeArrowheads="1"/>
            </p:cNvSpPr>
            <p:nvPr/>
          </p:nvSpPr>
          <p:spPr bwMode="auto">
            <a:xfrm>
              <a:off x="3417914" y="4065110"/>
              <a:ext cx="508270" cy="2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40" name="Text Box 46">
              <a:extLst>
                <a:ext uri="{FF2B5EF4-FFF2-40B4-BE49-F238E27FC236}">
                  <a16:creationId xmlns:a16="http://schemas.microsoft.com/office/drawing/2014/main" id="{183599A1-942D-47D5-93B6-97D0425EA069}"/>
                </a:ext>
              </a:extLst>
            </p:cNvPr>
            <p:cNvSpPr txBox="1">
              <a:spLocks noChangeArrowheads="1"/>
            </p:cNvSpPr>
            <p:nvPr/>
          </p:nvSpPr>
          <p:spPr bwMode="auto">
            <a:xfrm>
              <a:off x="3417914" y="5038323"/>
              <a:ext cx="508270" cy="27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grpSp>
          <p:nvGrpSpPr>
            <p:cNvPr id="41" name="Group 47">
              <a:extLst>
                <a:ext uri="{FF2B5EF4-FFF2-40B4-BE49-F238E27FC236}">
                  <a16:creationId xmlns:a16="http://schemas.microsoft.com/office/drawing/2014/main" id="{F6848375-1745-4190-A7B3-35B9A7F2E7F4}"/>
                </a:ext>
              </a:extLst>
            </p:cNvPr>
            <p:cNvGrpSpPr/>
            <p:nvPr/>
          </p:nvGrpSpPr>
          <p:grpSpPr bwMode="auto">
            <a:xfrm>
              <a:off x="3039627" y="3648493"/>
              <a:ext cx="1479107" cy="1439823"/>
              <a:chOff x="2700" y="5517"/>
              <a:chExt cx="1571" cy="1620"/>
            </a:xfrm>
            <a:solidFill>
              <a:schemeClr val="tx2"/>
            </a:solidFill>
          </p:grpSpPr>
          <p:sp>
            <p:nvSpPr>
              <p:cNvPr id="44" name="Line 48">
                <a:extLst>
                  <a:ext uri="{FF2B5EF4-FFF2-40B4-BE49-F238E27FC236}">
                    <a16:creationId xmlns:a16="http://schemas.microsoft.com/office/drawing/2014/main" id="{0F27EE90-F639-435E-8389-A72AB486ED65}"/>
                  </a:ext>
                </a:extLst>
              </p:cNvPr>
              <p:cNvSpPr>
                <a:spLocks noChangeShapeType="1"/>
              </p:cNvSpPr>
              <p:nvPr/>
            </p:nvSpPr>
            <p:spPr bwMode="auto">
              <a:xfrm flipV="1">
                <a:off x="2700" y="6957"/>
                <a:ext cx="1260" cy="180"/>
              </a:xfrm>
              <a:prstGeom prst="line">
                <a:avLst/>
              </a:prstGeom>
              <a:grpFill/>
              <a:ln w="25400">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sp>
            <p:nvSpPr>
              <p:cNvPr id="45" name="Line 49">
                <a:extLst>
                  <a:ext uri="{FF2B5EF4-FFF2-40B4-BE49-F238E27FC236}">
                    <a16:creationId xmlns:a16="http://schemas.microsoft.com/office/drawing/2014/main" id="{B9EC3A0F-52EC-4AFF-AFEF-13B780314DE1}"/>
                  </a:ext>
                </a:extLst>
              </p:cNvPr>
              <p:cNvSpPr>
                <a:spLocks noChangeShapeType="1"/>
              </p:cNvSpPr>
              <p:nvPr/>
            </p:nvSpPr>
            <p:spPr bwMode="auto">
              <a:xfrm rot="16839782" flipV="1">
                <a:off x="3425" y="6299"/>
                <a:ext cx="1277" cy="71"/>
              </a:xfrm>
              <a:prstGeom prst="line">
                <a:avLst/>
              </a:prstGeom>
              <a:grpFill/>
              <a:ln w="25400">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sp>
            <p:nvSpPr>
              <p:cNvPr id="46" name="Oval 50">
                <a:extLst>
                  <a:ext uri="{FF2B5EF4-FFF2-40B4-BE49-F238E27FC236}">
                    <a16:creationId xmlns:a16="http://schemas.microsoft.com/office/drawing/2014/main" id="{8BBAB6B5-E863-4F33-8E08-A34205407D81}"/>
                  </a:ext>
                </a:extLst>
              </p:cNvPr>
              <p:cNvSpPr>
                <a:spLocks noChangeArrowheads="1"/>
              </p:cNvSpPr>
              <p:nvPr/>
            </p:nvSpPr>
            <p:spPr bwMode="auto">
              <a:xfrm rot="-4760218">
                <a:off x="4093" y="5519"/>
                <a:ext cx="180" cy="176"/>
              </a:xfrm>
              <a:prstGeom prst="ellipse">
                <a:avLst/>
              </a:prstGeom>
              <a:grpFill/>
              <a:ln w="25400" algn="ctr">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grpSp>
        <p:sp>
          <p:nvSpPr>
            <p:cNvPr id="42" name="Text Box 70">
              <a:extLst>
                <a:ext uri="{FF2B5EF4-FFF2-40B4-BE49-F238E27FC236}">
                  <a16:creationId xmlns:a16="http://schemas.microsoft.com/office/drawing/2014/main" id="{67934F05-2AB4-45EA-835F-D8C77ECE837A}"/>
                </a:ext>
              </a:extLst>
            </p:cNvPr>
            <p:cNvSpPr txBox="1">
              <a:spLocks noChangeArrowheads="1"/>
            </p:cNvSpPr>
            <p:nvPr/>
          </p:nvSpPr>
          <p:spPr bwMode="auto">
            <a:xfrm>
              <a:off x="2159734" y="5968209"/>
              <a:ext cx="3199606" cy="336625"/>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70">
                  <a:solidFill>
                    <a:schemeClr val="tx2"/>
                  </a:solidFill>
                  <a:cs typeface="Tahoma" panose="020B0604030504040204" pitchFamily="34" charset="0"/>
                </a:rPr>
                <a:t>INV = {Số thứ tự, BỘ PHẬN}</a:t>
              </a:r>
            </a:p>
          </p:txBody>
        </p:sp>
        <p:sp>
          <p:nvSpPr>
            <p:cNvPr id="43" name="Text Box 31">
              <a:extLst>
                <a:ext uri="{FF2B5EF4-FFF2-40B4-BE49-F238E27FC236}">
                  <a16:creationId xmlns:a16="http://schemas.microsoft.com/office/drawing/2014/main" id="{45887A95-B31A-42CE-9786-C7117DF4B9EA}"/>
                </a:ext>
              </a:extLst>
            </p:cNvPr>
            <p:cNvSpPr txBox="1">
              <a:spLocks noChangeArrowheads="1"/>
            </p:cNvSpPr>
            <p:nvPr/>
          </p:nvSpPr>
          <p:spPr bwMode="auto">
            <a:xfrm>
              <a:off x="2222141" y="3168554"/>
              <a:ext cx="2771913" cy="350865"/>
            </a:xfrm>
            <a:prstGeom prst="rect">
              <a:avLst/>
            </a:prstGeom>
            <a:noFill/>
            <a:ln w="9525">
              <a:noFill/>
              <a:miter lim="800000"/>
            </a:ln>
            <a:effectLst/>
          </p:spPr>
          <p:txBody>
            <a:bodyPr wrap="none">
              <a:spAutoFit/>
            </a:bodyPr>
            <a:lstStyle/>
            <a:p>
              <a:pPr algn="ctr">
                <a:defRPr/>
              </a:pPr>
              <a:r>
                <a:rPr lang="en-US" sz="1680" b="1" dirty="0" err="1">
                  <a:solidFill>
                    <a:schemeClr val="accent2">
                      <a:lumMod val="75000"/>
                    </a:schemeClr>
                  </a:solidFill>
                  <a:cs typeface="Tahoma" panose="020B0604030504040204" pitchFamily="34" charset="0"/>
                </a:rPr>
                <a:t>Định</a:t>
              </a:r>
              <a:r>
                <a:rPr lang="en-US" sz="1680" b="1" dirty="0">
                  <a:solidFill>
                    <a:schemeClr val="accent2">
                      <a:lumMod val="75000"/>
                    </a:schemeClr>
                  </a:solidFill>
                  <a:cs typeface="Tahoma" panose="020B0604030504040204" pitchFamily="34" charset="0"/>
                </a:rPr>
                <a:t> </a:t>
              </a:r>
              <a:r>
                <a:rPr lang="en-US" sz="1680" b="1" dirty="0" err="1">
                  <a:solidFill>
                    <a:schemeClr val="accent2">
                      <a:lumMod val="75000"/>
                    </a:schemeClr>
                  </a:solidFill>
                  <a:cs typeface="Tahoma" panose="020B0604030504040204" pitchFamily="34" charset="0"/>
                </a:rPr>
                <a:t>danh</a:t>
              </a:r>
              <a:r>
                <a:rPr lang="en-US" sz="1680" b="1" dirty="0">
                  <a:solidFill>
                    <a:schemeClr val="accent2">
                      <a:lumMod val="75000"/>
                    </a:schemeClr>
                  </a:solidFill>
                  <a:cs typeface="Tahoma" panose="020B0604030504040204" pitchFamily="34" charset="0"/>
                </a:rPr>
                <a:t> </a:t>
              </a:r>
              <a:r>
                <a:rPr lang="en-US" sz="1680" b="1" err="1">
                  <a:solidFill>
                    <a:schemeClr val="accent2">
                      <a:lumMod val="75000"/>
                    </a:schemeClr>
                  </a:solidFill>
                  <a:cs typeface="Tahoma" panose="020B0604030504040204" pitchFamily="34" charset="0"/>
                </a:rPr>
                <a:t>bên</a:t>
              </a:r>
              <a:r>
                <a:rPr lang="en-US" sz="1680" b="1">
                  <a:solidFill>
                    <a:schemeClr val="accent2">
                      <a:lumMod val="75000"/>
                    </a:schemeClr>
                  </a:solidFill>
                  <a:cs typeface="Tahoma" panose="020B0604030504040204" pitchFamily="34" charset="0"/>
                </a:rPr>
                <a:t> ngoài </a:t>
              </a:r>
              <a:r>
                <a:rPr lang="en-US" sz="1680" b="1" dirty="0" err="1">
                  <a:solidFill>
                    <a:schemeClr val="accent2">
                      <a:lumMod val="75000"/>
                    </a:schemeClr>
                  </a:solidFill>
                  <a:cs typeface="Tahoma" panose="020B0604030504040204" pitchFamily="34" charset="0"/>
                </a:rPr>
                <a:t>kết</a:t>
              </a:r>
              <a:r>
                <a:rPr lang="en-US" sz="1680" b="1" dirty="0">
                  <a:solidFill>
                    <a:schemeClr val="accent2">
                      <a:lumMod val="75000"/>
                    </a:schemeClr>
                  </a:solidFill>
                  <a:cs typeface="Tahoma" panose="020B0604030504040204" pitchFamily="34" charset="0"/>
                </a:rPr>
                <a:t> </a:t>
              </a:r>
              <a:r>
                <a:rPr lang="en-US" sz="1680" b="1" dirty="0" err="1">
                  <a:solidFill>
                    <a:schemeClr val="accent2">
                      <a:lumMod val="75000"/>
                    </a:schemeClr>
                  </a:solidFill>
                  <a:cs typeface="Tahoma" panose="020B0604030504040204" pitchFamily="34" charset="0"/>
                </a:rPr>
                <a:t>hợ</a:t>
              </a:r>
              <a:r>
                <a:rPr lang="en-US" sz="1470" b="1" dirty="0" err="1">
                  <a:solidFill>
                    <a:schemeClr val="accent2">
                      <a:lumMod val="75000"/>
                    </a:schemeClr>
                  </a:solidFill>
                  <a:cs typeface="Tahoma" panose="020B0604030504040204" pitchFamily="34" charset="0"/>
                </a:rPr>
                <a:t>p</a:t>
              </a:r>
              <a:endParaRPr lang="en-US" sz="1470" b="1" dirty="0">
                <a:solidFill>
                  <a:schemeClr val="accent2">
                    <a:lumMod val="75000"/>
                  </a:schemeClr>
                </a:solidFill>
                <a:cs typeface="Tahoma" panose="020B0604030504040204" pitchFamily="34" charset="0"/>
              </a:endParaRPr>
            </a:p>
          </p:txBody>
        </p:sp>
      </p:grpSp>
    </p:spTree>
    <p:extLst>
      <p:ext uri="{BB962C8B-B14F-4D97-AF65-F5344CB8AC3E}">
        <p14:creationId xmlns:p14="http://schemas.microsoft.com/office/powerpoint/2010/main" val="32409092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76A8-EE89-4EA2-945B-2356C7D54061}"/>
              </a:ext>
            </a:extLst>
          </p:cNvPr>
          <p:cNvSpPr>
            <a:spLocks noGrp="1"/>
          </p:cNvSpPr>
          <p:nvPr>
            <p:ph type="title"/>
          </p:nvPr>
        </p:nvSpPr>
        <p:spPr/>
        <p:txBody>
          <a:bodyPr/>
          <a:lstStyle/>
          <a:p>
            <a:r>
              <a:rPr lang="en-US" b="1"/>
              <a:t>2.0. Giới thiệu.</a:t>
            </a:r>
            <a:endParaRPr lang="en-US"/>
          </a:p>
        </p:txBody>
      </p:sp>
      <p:sp>
        <p:nvSpPr>
          <p:cNvPr id="3" name="Content Placeholder 2">
            <a:extLst>
              <a:ext uri="{FF2B5EF4-FFF2-40B4-BE49-F238E27FC236}">
                <a16:creationId xmlns:a16="http://schemas.microsoft.com/office/drawing/2014/main" id="{CC783739-1610-4058-81FA-DE11EC5AE0D7}"/>
              </a:ext>
            </a:extLst>
          </p:cNvPr>
          <p:cNvSpPr>
            <a:spLocks noGrp="1"/>
          </p:cNvSpPr>
          <p:nvPr>
            <p:ph idx="1"/>
          </p:nvPr>
        </p:nvSpPr>
        <p:spPr>
          <a:xfrm>
            <a:off x="4886631" y="1500473"/>
            <a:ext cx="7031901" cy="4567898"/>
          </a:xfrm>
        </p:spPr>
        <p:txBody>
          <a:bodyPr>
            <a:normAutofit/>
          </a:bodyPr>
          <a:lstStyle/>
          <a:p>
            <a:pPr algn="just"/>
            <a:r>
              <a:rPr lang="en-US" sz="2800" b="1" i="1">
                <a:solidFill>
                  <a:srgbClr val="C00000"/>
                </a:solidFill>
                <a:latin typeface="Times New Roman" panose="02020603050405020304" pitchFamily="18" charset="0"/>
                <a:cs typeface="Times New Roman" panose="02020603050405020304" pitchFamily="18" charset="0"/>
              </a:rPr>
              <a:t>Phỏng vấn </a:t>
            </a:r>
            <a:r>
              <a:rPr lang="en-US" sz="2800">
                <a:latin typeface="Times New Roman" panose="02020603050405020304" pitchFamily="18" charset="0"/>
                <a:cs typeface="Times New Roman" panose="02020603050405020304" pitchFamily="18" charset="0"/>
              </a:rPr>
              <a:t>là một cách thức đối ngoại trực tiếp trong đó phân tích viên sẽ ra câu hỏi và đối tượng phỏng vấn sẽ trả lời câu hỏi. </a:t>
            </a:r>
          </a:p>
          <a:p>
            <a:pPr algn="just"/>
            <a:r>
              <a:rPr lang="en-US" sz="2800">
                <a:latin typeface="Times New Roman" panose="02020603050405020304" pitchFamily="18" charset="0"/>
                <a:cs typeface="Times New Roman" panose="02020603050405020304" pitchFamily="18" charset="0"/>
              </a:rPr>
              <a:t>Phỏng vấn là một công cụ xác định yêu cầu quan trọng.</a:t>
            </a:r>
          </a:p>
          <a:p>
            <a:pPr algn="just"/>
            <a:r>
              <a:rPr lang="en-US" sz="2800" b="1" i="1">
                <a:solidFill>
                  <a:srgbClr val="C00000"/>
                </a:solidFill>
                <a:latin typeface="Times New Roman" panose="02020603050405020304" pitchFamily="18" charset="0"/>
                <a:cs typeface="Times New Roman" panose="02020603050405020304" pitchFamily="18" charset="0"/>
              </a:rPr>
              <a:t>Kỹ thuật phỏng vấn </a:t>
            </a:r>
            <a:r>
              <a:rPr lang="en-US" sz="2800">
                <a:latin typeface="Times New Roman" panose="02020603050405020304" pitchFamily="18" charset="0"/>
                <a:cs typeface="Times New Roman" panose="02020603050405020304" pitchFamily="18" charset="0"/>
              </a:rPr>
              <a:t>là một buổi họp đã được lênh kế hoạch nhằm giúp thu thập thông tin từ người khác.</a:t>
            </a:r>
          </a:p>
        </p:txBody>
      </p:sp>
      <p:sp>
        <p:nvSpPr>
          <p:cNvPr id="4" name="Slide Number Placeholder 3">
            <a:extLst>
              <a:ext uri="{FF2B5EF4-FFF2-40B4-BE49-F238E27FC236}">
                <a16:creationId xmlns:a16="http://schemas.microsoft.com/office/drawing/2014/main" id="{7B2C1E62-2631-4535-BF67-09EB4F9D6733}"/>
              </a:ext>
            </a:extLst>
          </p:cNvPr>
          <p:cNvSpPr>
            <a:spLocks noGrp="1"/>
          </p:cNvSpPr>
          <p:nvPr>
            <p:ph type="sldNum" sz="quarter" idx="12"/>
          </p:nvPr>
        </p:nvSpPr>
        <p:spPr/>
        <p:txBody>
          <a:bodyPr/>
          <a:lstStyle/>
          <a:p>
            <a:fld id="{493E9284-CF28-481B-903D-5227E055DEF3}" type="slidenum">
              <a:rPr lang="en-US" smtClean="0"/>
              <a:t>5</a:t>
            </a:fld>
            <a:endParaRPr lang="en-US"/>
          </a:p>
        </p:txBody>
      </p:sp>
      <p:pic>
        <p:nvPicPr>
          <p:cNvPr id="5" name="Content Placeholder 5" descr="phỏng vấn">
            <a:extLst>
              <a:ext uri="{FF2B5EF4-FFF2-40B4-BE49-F238E27FC236}">
                <a16:creationId xmlns:a16="http://schemas.microsoft.com/office/drawing/2014/main" id="{DC0D86EF-D55B-4621-9F9E-2D346C752554}"/>
              </a:ext>
            </a:extLst>
          </p:cNvPr>
          <p:cNvPicPr>
            <a:picLocks noChangeAspect="1"/>
          </p:cNvPicPr>
          <p:nvPr/>
        </p:nvPicPr>
        <p:blipFill>
          <a:blip r:embed="rId2"/>
          <a:stretch>
            <a:fillRect/>
          </a:stretch>
        </p:blipFill>
        <p:spPr>
          <a:xfrm>
            <a:off x="879892" y="1500473"/>
            <a:ext cx="3785534" cy="2550353"/>
          </a:xfrm>
          <a:prstGeom prst="rect">
            <a:avLst/>
          </a:prstGeom>
        </p:spPr>
      </p:pic>
      <p:sp>
        <p:nvSpPr>
          <p:cNvPr id="6" name="Rectangle 5">
            <a:extLst>
              <a:ext uri="{FF2B5EF4-FFF2-40B4-BE49-F238E27FC236}">
                <a16:creationId xmlns:a16="http://schemas.microsoft.com/office/drawing/2014/main" id="{D4E179B1-5F72-40C5-B39C-E0463CDDB136}"/>
              </a:ext>
            </a:extLst>
          </p:cNvPr>
          <p:cNvSpPr/>
          <p:nvPr/>
        </p:nvSpPr>
        <p:spPr>
          <a:xfrm>
            <a:off x="1180172" y="4130003"/>
            <a:ext cx="3184974" cy="923330"/>
          </a:xfrm>
          <a:prstGeom prst="rect">
            <a:avLst/>
          </a:prstGeom>
          <a:noFill/>
        </p:spPr>
        <p:txBody>
          <a:bodyPr wrap="none" lIns="91440" tIns="45720" rIns="91440" bIns="45720">
            <a:prstTxWarp prst="textWave1">
              <a:avLst/>
            </a:prstTxWarp>
            <a:spAutoFit/>
          </a:bodyPr>
          <a:lstStyle/>
          <a:p>
            <a:pPr algn="ctr"/>
            <a:r>
              <a:rPr lang="en-US" sz="5400" b="1" cap="none" spc="0">
                <a:ln w="22225">
                  <a:solidFill>
                    <a:schemeClr val="accent2"/>
                  </a:solidFill>
                  <a:prstDash val="solid"/>
                </a:ln>
                <a:solidFill>
                  <a:schemeClr val="accent2">
                    <a:lumMod val="40000"/>
                    <a:lumOff val="60000"/>
                  </a:schemeClr>
                </a:solidFill>
                <a:effectLst>
                  <a:outerShdw dist="76200" dir="4440000" algn="t" rotWithShape="0">
                    <a:schemeClr val="accent1">
                      <a:lumMod val="75000"/>
                    </a:schemeClr>
                  </a:outerShdw>
                </a:effectLst>
              </a:rPr>
              <a:t>Phỏng vấn</a:t>
            </a:r>
          </a:p>
        </p:txBody>
      </p:sp>
    </p:spTree>
    <p:extLst>
      <p:ext uri="{BB962C8B-B14F-4D97-AF65-F5344CB8AC3E}">
        <p14:creationId xmlns:p14="http://schemas.microsoft.com/office/powerpoint/2010/main" val="3067627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a:t>2.2.4.Định </a:t>
            </a:r>
            <a:r>
              <a:rPr lang="en-US" dirty="0" err="1"/>
              <a:t>danh</a:t>
            </a:r>
            <a:r>
              <a:rPr lang="en-US" dirty="0"/>
              <a:t> (</a:t>
            </a:r>
            <a:r>
              <a:rPr lang="en-US" dirty="0" err="1"/>
              <a:t>tt</a:t>
            </a:r>
            <a:r>
              <a:rPr lang="en-US" dirty="0"/>
              <a:t>)</a:t>
            </a:r>
          </a:p>
        </p:txBody>
      </p:sp>
      <p:sp>
        <p:nvSpPr>
          <p:cNvPr id="39939" name="Content Placeholder 2"/>
          <p:cNvSpPr>
            <a:spLocks noGrp="1"/>
          </p:cNvSpPr>
          <p:nvPr>
            <p:ph idx="1"/>
          </p:nvPr>
        </p:nvSpPr>
        <p:spPr>
          <a:xfrm>
            <a:off x="879891" y="1500473"/>
            <a:ext cx="7087741" cy="4567898"/>
          </a:xfrm>
        </p:spPr>
        <p:txBody>
          <a:bodyPr/>
          <a:lstStyle/>
          <a:p>
            <a:pPr marL="0" indent="0">
              <a:buNone/>
            </a:pPr>
            <a:r>
              <a:rPr lang="en-US"/>
              <a:t>Gọi I là tập hợp</a:t>
            </a:r>
          </a:p>
          <a:p>
            <a:pPr lvl="1"/>
            <a:r>
              <a:rPr lang="en-US"/>
              <a:t>I = {A1, A2, …, An, E1, E2, …, Em}</a:t>
            </a:r>
          </a:p>
          <a:p>
            <a:pPr lvl="1"/>
            <a:r>
              <a:rPr lang="en-US"/>
              <a:t>n</a:t>
            </a:r>
            <a:r>
              <a:rPr lang="en-US">
                <a:sym typeface="Symbol" panose="05050102010706020507" pitchFamily="18" charset="2"/>
              </a:rPr>
              <a:t></a:t>
            </a:r>
            <a:r>
              <a:rPr lang="en-US"/>
              <a:t>0, m</a:t>
            </a:r>
            <a:r>
              <a:rPr lang="en-US">
                <a:sym typeface="Symbol" panose="05050102010706020507" pitchFamily="18" charset="2"/>
              </a:rPr>
              <a:t></a:t>
            </a:r>
            <a:r>
              <a:rPr lang="en-US"/>
              <a:t>0, n+m</a:t>
            </a:r>
            <a:r>
              <a:rPr lang="en-US">
                <a:sym typeface="Symbol" panose="05050102010706020507" pitchFamily="18" charset="2"/>
              </a:rPr>
              <a:t></a:t>
            </a:r>
            <a:r>
              <a:rPr lang="en-US"/>
              <a:t>1</a:t>
            </a:r>
          </a:p>
          <a:p>
            <a:pPr lvl="1"/>
            <a:r>
              <a:rPr lang="en-US"/>
              <a:t>Với A,E là thuộc tính.</a:t>
            </a:r>
          </a:p>
          <a:p>
            <a:pPr marL="0" indent="0">
              <a:buNone/>
            </a:pPr>
            <a:r>
              <a:rPr lang="en-US"/>
              <a:t>Phân loại</a:t>
            </a:r>
          </a:p>
          <a:p>
            <a:pPr lvl="1"/>
            <a:r>
              <a:rPr lang="en-US"/>
              <a:t>Đơn giản (m+n=1) tức là I={A1} hoặc I={E1} =&gt; chỉ 1 thuộc tính định danh</a:t>
            </a:r>
          </a:p>
          <a:p>
            <a:pPr lvl="1"/>
            <a:r>
              <a:rPr lang="en-US" b="1" i="1">
                <a:highlight>
                  <a:srgbClr val="FFFF00"/>
                </a:highlight>
              </a:rPr>
              <a:t>Bên trong</a:t>
            </a:r>
            <a:r>
              <a:rPr lang="en-US"/>
              <a:t> (m=0) hay </a:t>
            </a:r>
            <a:r>
              <a:rPr lang="en-US">
                <a:sym typeface="+mn-ea"/>
              </a:rPr>
              <a:t>I = {A1, A2, …, An}</a:t>
            </a:r>
            <a:endParaRPr lang="en-US"/>
          </a:p>
          <a:p>
            <a:pPr lvl="1"/>
            <a:r>
              <a:rPr lang="en-US" b="1" i="1">
                <a:highlight>
                  <a:srgbClr val="FFFF00"/>
                </a:highlight>
              </a:rPr>
              <a:t>Bên ngoài</a:t>
            </a:r>
            <a:r>
              <a:rPr lang="en-US"/>
              <a:t> (n=0) hay </a:t>
            </a:r>
            <a:r>
              <a:rPr lang="en-US">
                <a:sym typeface="+mn-ea"/>
              </a:rPr>
              <a:t>I = {E1, E2, …, Em}</a:t>
            </a:r>
            <a:endParaRPr lang="en-US"/>
          </a:p>
          <a:p>
            <a:pPr lvl="1"/>
            <a:r>
              <a:rPr lang="en-US"/>
              <a:t>Phối hợp (m&gt;0 &amp; n&gt;0) hay I = {A1, A2, …, An, E1, E2, …, Em}</a:t>
            </a:r>
          </a:p>
          <a:p>
            <a:endParaRPr lang="en-US"/>
          </a:p>
          <a:p>
            <a:pPr lvl="2"/>
            <a:endParaRPr lang="en-US"/>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C441EEAB-B933-4E1D-B55A-A6399439D8B4}" type="slidenum">
              <a:rPr lang="en-US" sz="1050">
                <a:solidFill>
                  <a:srgbClr val="898989"/>
                </a:solidFill>
                <a:cs typeface="Tahoma" panose="020B0604030504040204" pitchFamily="34" charset="0"/>
              </a:rPr>
              <a:t>50</a:t>
            </a:fld>
            <a:endParaRPr lang="en-US" sz="1050">
              <a:solidFill>
                <a:srgbClr val="898989"/>
              </a:solidFill>
              <a:cs typeface="Tahoma" panose="020B0604030504040204" pitchFamily="34" charset="0"/>
            </a:endParaRPr>
          </a:p>
        </p:txBody>
      </p:sp>
      <p:sp>
        <p:nvSpPr>
          <p:cNvPr id="2" name="Speech Bubble: Rectangle 1">
            <a:extLst>
              <a:ext uri="{FF2B5EF4-FFF2-40B4-BE49-F238E27FC236}">
                <a16:creationId xmlns:a16="http://schemas.microsoft.com/office/drawing/2014/main" id="{7D543A1F-F290-4ACF-9FCA-3FE6589CDCC1}"/>
              </a:ext>
            </a:extLst>
          </p:cNvPr>
          <p:cNvSpPr/>
          <p:nvPr/>
        </p:nvSpPr>
        <p:spPr>
          <a:xfrm>
            <a:off x="7491846" y="896148"/>
            <a:ext cx="5122718" cy="1795098"/>
          </a:xfrm>
          <a:prstGeom prst="wedgeRectCallout">
            <a:avLst>
              <a:gd name="adj1" fmla="val -54099"/>
              <a:gd name="adj2" fmla="val 21981"/>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t>I là định danh</a:t>
            </a:r>
          </a:p>
          <a:p>
            <a:pPr marL="176213" lvl="1"/>
            <a:r>
              <a:rPr lang="en-US"/>
              <a:t>(1) </a:t>
            </a:r>
            <a:r>
              <a:rPr lang="en-US" b="1" i="1">
                <a:solidFill>
                  <a:srgbClr val="C00000"/>
                </a:solidFill>
              </a:rPr>
              <a:t>Không có 2 </a:t>
            </a:r>
            <a:r>
              <a:rPr lang="en-US"/>
              <a:t>thể hiện của E có </a:t>
            </a:r>
            <a:r>
              <a:rPr lang="en-US" b="1" i="1">
                <a:solidFill>
                  <a:srgbClr val="C00000"/>
                </a:solidFill>
              </a:rPr>
              <a:t>chung 1</a:t>
            </a:r>
            <a:r>
              <a:rPr lang="en-US"/>
              <a:t> giá trị định danh</a:t>
            </a:r>
          </a:p>
          <a:p>
            <a:pPr marL="176213" lvl="1"/>
            <a:r>
              <a:rPr lang="en-US"/>
              <a:t>(2) Nếu </a:t>
            </a:r>
            <a:r>
              <a:rPr lang="en-US" b="1" i="1">
                <a:solidFill>
                  <a:srgbClr val="C00000"/>
                </a:solidFill>
              </a:rPr>
              <a:t>bỏ bớt đi 1 Ai</a:t>
            </a:r>
            <a:r>
              <a:rPr lang="en-US"/>
              <a:t> </a:t>
            </a:r>
            <a:r>
              <a:rPr lang="en-US" b="1" i="1">
                <a:solidFill>
                  <a:srgbClr val="C00000"/>
                </a:solidFill>
              </a:rPr>
              <a:t>hay Ei </a:t>
            </a:r>
            <a:r>
              <a:rPr lang="en-US"/>
              <a:t>thì (1) không còn đúng</a:t>
            </a:r>
          </a:p>
        </p:txBody>
      </p:sp>
      <p:grpSp>
        <p:nvGrpSpPr>
          <p:cNvPr id="6" name="Group 111">
            <a:extLst>
              <a:ext uri="{FF2B5EF4-FFF2-40B4-BE49-F238E27FC236}">
                <a16:creationId xmlns:a16="http://schemas.microsoft.com/office/drawing/2014/main" id="{257AAD41-8519-464A-AC7E-88695B1198E8}"/>
              </a:ext>
            </a:extLst>
          </p:cNvPr>
          <p:cNvGrpSpPr/>
          <p:nvPr/>
        </p:nvGrpSpPr>
        <p:grpSpPr bwMode="auto">
          <a:xfrm>
            <a:off x="7922634" y="3295572"/>
            <a:ext cx="4261142" cy="2319715"/>
            <a:chOff x="4500563" y="3505200"/>
            <a:chExt cx="4058889" cy="2209800"/>
          </a:xfrm>
        </p:grpSpPr>
        <p:sp>
          <p:nvSpPr>
            <p:cNvPr id="7" name="AutoShape 57">
              <a:extLst>
                <a:ext uri="{FF2B5EF4-FFF2-40B4-BE49-F238E27FC236}">
                  <a16:creationId xmlns:a16="http://schemas.microsoft.com/office/drawing/2014/main" id="{B216284F-4547-4AD3-8F29-297614BFF490}"/>
                </a:ext>
              </a:extLst>
            </p:cNvPr>
            <p:cNvSpPr>
              <a:spLocks noChangeArrowheads="1"/>
            </p:cNvSpPr>
            <p:nvPr/>
          </p:nvSpPr>
          <p:spPr bwMode="auto">
            <a:xfrm>
              <a:off x="5791200" y="4203699"/>
              <a:ext cx="1033462" cy="4445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8" name="Rectangle 58">
              <a:extLst>
                <a:ext uri="{FF2B5EF4-FFF2-40B4-BE49-F238E27FC236}">
                  <a16:creationId xmlns:a16="http://schemas.microsoft.com/office/drawing/2014/main" id="{A8170FD1-631C-4547-9D2D-BC0D7A0E8D67}"/>
                </a:ext>
              </a:extLst>
            </p:cNvPr>
            <p:cNvSpPr>
              <a:spLocks noChangeArrowheads="1"/>
            </p:cNvSpPr>
            <p:nvPr/>
          </p:nvSpPr>
          <p:spPr bwMode="auto">
            <a:xfrm>
              <a:off x="5638800" y="3505200"/>
              <a:ext cx="1295400" cy="304800"/>
            </a:xfrm>
            <a:prstGeom prst="rect">
              <a:avLst/>
            </a:prstGeom>
            <a:solidFill>
              <a:srgbClr val="FFFFFF"/>
            </a:solidFill>
            <a:ln w="28575" algn="ctr">
              <a:solidFill>
                <a:srgbClr val="333399"/>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ĐƠN HÀNG</a:t>
              </a:r>
            </a:p>
          </p:txBody>
        </p:sp>
        <p:sp>
          <p:nvSpPr>
            <p:cNvPr id="9" name="Rectangle 59">
              <a:extLst>
                <a:ext uri="{FF2B5EF4-FFF2-40B4-BE49-F238E27FC236}">
                  <a16:creationId xmlns:a16="http://schemas.microsoft.com/office/drawing/2014/main" id="{8975E7B4-8227-470C-84FB-8F2BA772F6C2}"/>
                </a:ext>
              </a:extLst>
            </p:cNvPr>
            <p:cNvSpPr>
              <a:spLocks noChangeArrowheads="1"/>
            </p:cNvSpPr>
            <p:nvPr/>
          </p:nvSpPr>
          <p:spPr bwMode="auto">
            <a:xfrm>
              <a:off x="7325360" y="3505200"/>
              <a:ext cx="1209040" cy="304799"/>
            </a:xfrm>
            <a:prstGeom prst="rect">
              <a:avLst/>
            </a:prstGeom>
            <a:solidFill>
              <a:srgbClr val="FFFFFF"/>
            </a:solidFill>
            <a:ln w="28575" algn="ctr">
              <a:solidFill>
                <a:srgbClr val="333399"/>
              </a:solidFill>
              <a:miter lim="800000"/>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SẢN PHẨM</a:t>
              </a:r>
            </a:p>
          </p:txBody>
        </p:sp>
        <p:sp>
          <p:nvSpPr>
            <p:cNvPr id="10" name="Rectangle 60">
              <a:extLst>
                <a:ext uri="{FF2B5EF4-FFF2-40B4-BE49-F238E27FC236}">
                  <a16:creationId xmlns:a16="http://schemas.microsoft.com/office/drawing/2014/main" id="{5122D14B-0472-4172-876C-54E206EA0F8B}"/>
                </a:ext>
              </a:extLst>
            </p:cNvPr>
            <p:cNvSpPr>
              <a:spLocks noChangeArrowheads="1"/>
            </p:cNvSpPr>
            <p:nvPr/>
          </p:nvSpPr>
          <p:spPr bwMode="auto">
            <a:xfrm>
              <a:off x="6400800" y="5181600"/>
              <a:ext cx="1476375" cy="395287"/>
            </a:xfrm>
            <a:prstGeom prst="rect">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CT ĐƠN HÀNG</a:t>
              </a:r>
            </a:p>
          </p:txBody>
        </p:sp>
        <p:sp>
          <p:nvSpPr>
            <p:cNvPr id="11" name="Line 62">
              <a:extLst>
                <a:ext uri="{FF2B5EF4-FFF2-40B4-BE49-F238E27FC236}">
                  <a16:creationId xmlns:a16="http://schemas.microsoft.com/office/drawing/2014/main" id="{C55E55A6-7418-4C40-ADF9-FB84A851CB57}"/>
                </a:ext>
              </a:extLst>
            </p:cNvPr>
            <p:cNvSpPr>
              <a:spLocks noChangeShapeType="1"/>
            </p:cNvSpPr>
            <p:nvPr/>
          </p:nvSpPr>
          <p:spPr bwMode="auto">
            <a:xfrm>
              <a:off x="6248400" y="3810000"/>
              <a:ext cx="45719" cy="380999"/>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2" name="Line 63">
              <a:extLst>
                <a:ext uri="{FF2B5EF4-FFF2-40B4-BE49-F238E27FC236}">
                  <a16:creationId xmlns:a16="http://schemas.microsoft.com/office/drawing/2014/main" id="{FCBB196F-3E4D-46B1-95A7-EF90184FD139}"/>
                </a:ext>
              </a:extLst>
            </p:cNvPr>
            <p:cNvSpPr>
              <a:spLocks noChangeShapeType="1"/>
            </p:cNvSpPr>
            <p:nvPr/>
          </p:nvSpPr>
          <p:spPr bwMode="auto">
            <a:xfrm>
              <a:off x="6324600" y="4648200"/>
              <a:ext cx="533400" cy="5334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3" name="Line 64">
              <a:extLst>
                <a:ext uri="{FF2B5EF4-FFF2-40B4-BE49-F238E27FC236}">
                  <a16:creationId xmlns:a16="http://schemas.microsoft.com/office/drawing/2014/main" id="{AA10C40E-08DA-4443-86AB-D7052D147A6F}"/>
                </a:ext>
              </a:extLst>
            </p:cNvPr>
            <p:cNvSpPr>
              <a:spLocks noChangeShapeType="1"/>
            </p:cNvSpPr>
            <p:nvPr/>
          </p:nvSpPr>
          <p:spPr bwMode="auto">
            <a:xfrm flipH="1">
              <a:off x="7924799" y="3809999"/>
              <a:ext cx="66674" cy="3048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4" name="Line 65">
              <a:extLst>
                <a:ext uri="{FF2B5EF4-FFF2-40B4-BE49-F238E27FC236}">
                  <a16:creationId xmlns:a16="http://schemas.microsoft.com/office/drawing/2014/main" id="{0443A346-7662-4F08-9C16-124857B3C9BD}"/>
                </a:ext>
              </a:extLst>
            </p:cNvPr>
            <p:cNvSpPr>
              <a:spLocks noChangeShapeType="1"/>
            </p:cNvSpPr>
            <p:nvPr/>
          </p:nvSpPr>
          <p:spPr bwMode="auto">
            <a:xfrm flipH="1">
              <a:off x="7391400" y="4648198"/>
              <a:ext cx="571500" cy="53340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5" name="Text Box 69">
              <a:extLst>
                <a:ext uri="{FF2B5EF4-FFF2-40B4-BE49-F238E27FC236}">
                  <a16:creationId xmlns:a16="http://schemas.microsoft.com/office/drawing/2014/main" id="{183496CB-7EB9-4C0E-BBFF-9BE4C12E5313}"/>
                </a:ext>
              </a:extLst>
            </p:cNvPr>
            <p:cNvSpPr txBox="1">
              <a:spLocks noChangeArrowheads="1"/>
            </p:cNvSpPr>
            <p:nvPr/>
          </p:nvSpPr>
          <p:spPr bwMode="auto">
            <a:xfrm>
              <a:off x="4500563" y="3733800"/>
              <a:ext cx="98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đơn hàng</a:t>
              </a:r>
            </a:p>
          </p:txBody>
        </p:sp>
        <p:grpSp>
          <p:nvGrpSpPr>
            <p:cNvPr id="16" name="Group 70">
              <a:extLst>
                <a:ext uri="{FF2B5EF4-FFF2-40B4-BE49-F238E27FC236}">
                  <a16:creationId xmlns:a16="http://schemas.microsoft.com/office/drawing/2014/main" id="{9A03DFBD-5B96-4552-9F6C-DD3010E5BDF1}"/>
                </a:ext>
              </a:extLst>
            </p:cNvPr>
            <p:cNvGrpSpPr/>
            <p:nvPr/>
          </p:nvGrpSpPr>
          <p:grpSpPr bwMode="auto">
            <a:xfrm rot="10800000">
              <a:off x="5791200" y="5257800"/>
              <a:ext cx="603250" cy="144463"/>
              <a:chOff x="9000" y="9829"/>
              <a:chExt cx="736" cy="178"/>
            </a:xfrm>
          </p:grpSpPr>
          <p:sp>
            <p:nvSpPr>
              <p:cNvPr id="34" name="Line 71">
                <a:extLst>
                  <a:ext uri="{FF2B5EF4-FFF2-40B4-BE49-F238E27FC236}">
                    <a16:creationId xmlns:a16="http://schemas.microsoft.com/office/drawing/2014/main" id="{1934F346-85FA-4BC1-BACC-A18A2AC6B2E8}"/>
                  </a:ext>
                </a:extLst>
              </p:cNvPr>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35" name="Oval 72">
                <a:extLst>
                  <a:ext uri="{FF2B5EF4-FFF2-40B4-BE49-F238E27FC236}">
                    <a16:creationId xmlns:a16="http://schemas.microsoft.com/office/drawing/2014/main" id="{909CBDD9-4E5B-4280-8F4E-B6F6652C53C3}"/>
                  </a:ext>
                </a:extLst>
              </p:cNvPr>
              <p:cNvSpPr>
                <a:spLocks noChangeArrowheads="1"/>
              </p:cNvSpPr>
              <p:nvPr/>
            </p:nvSpPr>
            <p:spPr bwMode="auto">
              <a:xfrm>
                <a:off x="9556" y="9829"/>
                <a:ext cx="180" cy="178"/>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7" name="Text Box 73">
              <a:extLst>
                <a:ext uri="{FF2B5EF4-FFF2-40B4-BE49-F238E27FC236}">
                  <a16:creationId xmlns:a16="http://schemas.microsoft.com/office/drawing/2014/main" id="{98B98C5D-AFEF-4A1A-8B61-A51DE9244095}"/>
                </a:ext>
              </a:extLst>
            </p:cNvPr>
            <p:cNvSpPr txBox="1">
              <a:spLocks noChangeArrowheads="1"/>
            </p:cNvSpPr>
            <p:nvPr/>
          </p:nvSpPr>
          <p:spPr bwMode="auto">
            <a:xfrm>
              <a:off x="5076825" y="5362575"/>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thứ tự</a:t>
              </a:r>
            </a:p>
          </p:txBody>
        </p:sp>
        <p:grpSp>
          <p:nvGrpSpPr>
            <p:cNvPr id="18" name="Group 77">
              <a:extLst>
                <a:ext uri="{FF2B5EF4-FFF2-40B4-BE49-F238E27FC236}">
                  <a16:creationId xmlns:a16="http://schemas.microsoft.com/office/drawing/2014/main" id="{3A414603-7B34-4EBA-B491-1712A1C4A7EA}"/>
                </a:ext>
              </a:extLst>
            </p:cNvPr>
            <p:cNvGrpSpPr/>
            <p:nvPr/>
          </p:nvGrpSpPr>
          <p:grpSpPr bwMode="auto">
            <a:xfrm>
              <a:off x="6172200" y="4876800"/>
              <a:ext cx="533400" cy="609600"/>
              <a:chOff x="4785" y="12853"/>
              <a:chExt cx="795" cy="896"/>
            </a:xfrm>
            <a:solidFill>
              <a:schemeClr val="tx2"/>
            </a:solidFill>
          </p:grpSpPr>
          <p:sp>
            <p:nvSpPr>
              <p:cNvPr id="31" name="Line 78">
                <a:extLst>
                  <a:ext uri="{FF2B5EF4-FFF2-40B4-BE49-F238E27FC236}">
                    <a16:creationId xmlns:a16="http://schemas.microsoft.com/office/drawing/2014/main" id="{00E9C8EF-3DEF-4646-8043-42E62C5E4097}"/>
                  </a:ext>
                </a:extLst>
              </p:cNvPr>
              <p:cNvSpPr>
                <a:spLocks noChangeShapeType="1"/>
              </p:cNvSpPr>
              <p:nvPr/>
            </p:nvSpPr>
            <p:spPr bwMode="auto">
              <a:xfrm flipH="1">
                <a:off x="4860" y="12853"/>
                <a:ext cx="720" cy="180"/>
              </a:xfrm>
              <a:prstGeom prst="line">
                <a:avLst/>
              </a:prstGeom>
              <a:grpFill/>
              <a:ln w="25400">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sp>
            <p:nvSpPr>
              <p:cNvPr id="32" name="Line 79">
                <a:extLst>
                  <a:ext uri="{FF2B5EF4-FFF2-40B4-BE49-F238E27FC236}">
                    <a16:creationId xmlns:a16="http://schemas.microsoft.com/office/drawing/2014/main" id="{B4ECCBE3-7651-46D4-B9DD-A951622B6262}"/>
                  </a:ext>
                </a:extLst>
              </p:cNvPr>
              <p:cNvSpPr>
                <a:spLocks noChangeShapeType="1"/>
              </p:cNvSpPr>
              <p:nvPr/>
            </p:nvSpPr>
            <p:spPr bwMode="auto">
              <a:xfrm>
                <a:off x="4860" y="13033"/>
                <a:ext cx="0" cy="540"/>
              </a:xfrm>
              <a:prstGeom prst="line">
                <a:avLst/>
              </a:prstGeom>
              <a:grpFill/>
              <a:ln w="25400">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sp>
            <p:nvSpPr>
              <p:cNvPr id="33" name="Oval 80">
                <a:extLst>
                  <a:ext uri="{FF2B5EF4-FFF2-40B4-BE49-F238E27FC236}">
                    <a16:creationId xmlns:a16="http://schemas.microsoft.com/office/drawing/2014/main" id="{E9B3DAAC-17F9-4A68-AF5C-7060FAF214DF}"/>
                  </a:ext>
                </a:extLst>
              </p:cNvPr>
              <p:cNvSpPr>
                <a:spLocks noChangeArrowheads="1"/>
              </p:cNvSpPr>
              <p:nvPr/>
            </p:nvSpPr>
            <p:spPr bwMode="auto">
              <a:xfrm>
                <a:off x="4785" y="13573"/>
                <a:ext cx="180" cy="176"/>
              </a:xfrm>
              <a:prstGeom prst="ellipse">
                <a:avLst/>
              </a:prstGeom>
              <a:grpFill/>
              <a:ln w="25400" algn="ctr">
                <a:solidFill>
                  <a:schemeClr val="tx2"/>
                </a:solidFill>
                <a:round/>
              </a:ln>
              <a:effectLst/>
            </p:spPr>
            <p:txBody>
              <a:bodyPr/>
              <a:lstStyle/>
              <a:p>
                <a:pPr algn="ctr">
                  <a:defRPr/>
                </a:pPr>
                <a:endParaRPr lang="en-US" sz="1470">
                  <a:solidFill>
                    <a:schemeClr val="tx2"/>
                  </a:solidFill>
                  <a:cs typeface="Tahoma" panose="020B0604030504040204" pitchFamily="34" charset="0"/>
                </a:endParaRPr>
              </a:p>
            </p:txBody>
          </p:sp>
        </p:grpSp>
        <p:sp>
          <p:nvSpPr>
            <p:cNvPr id="19" name="Text Box 83">
              <a:extLst>
                <a:ext uri="{FF2B5EF4-FFF2-40B4-BE49-F238E27FC236}">
                  <a16:creationId xmlns:a16="http://schemas.microsoft.com/office/drawing/2014/main" id="{23D88B8D-F59F-4AA5-A8FC-ACC6BD60C248}"/>
                </a:ext>
              </a:extLst>
            </p:cNvPr>
            <p:cNvSpPr txBox="1">
              <a:spLocks noChangeArrowheads="1"/>
            </p:cNvSpPr>
            <p:nvPr/>
          </p:nvSpPr>
          <p:spPr bwMode="auto">
            <a:xfrm>
              <a:off x="6553200" y="4962525"/>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20" name="Text Box 84">
              <a:extLst>
                <a:ext uri="{FF2B5EF4-FFF2-40B4-BE49-F238E27FC236}">
                  <a16:creationId xmlns:a16="http://schemas.microsoft.com/office/drawing/2014/main" id="{BBE7FF75-0239-42D7-A795-950782B035EA}"/>
                </a:ext>
              </a:extLst>
            </p:cNvPr>
            <p:cNvSpPr txBox="1">
              <a:spLocks noChangeArrowheads="1"/>
            </p:cNvSpPr>
            <p:nvPr/>
          </p:nvSpPr>
          <p:spPr bwMode="auto">
            <a:xfrm>
              <a:off x="7543800" y="4967287"/>
              <a:ext cx="56673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21" name="Text Box 85">
              <a:extLst>
                <a:ext uri="{FF2B5EF4-FFF2-40B4-BE49-F238E27FC236}">
                  <a16:creationId xmlns:a16="http://schemas.microsoft.com/office/drawing/2014/main" id="{31A4CC72-5D3F-4493-91E1-06B183963712}"/>
                </a:ext>
              </a:extLst>
            </p:cNvPr>
            <p:cNvSpPr txBox="1">
              <a:spLocks noChangeArrowheads="1"/>
            </p:cNvSpPr>
            <p:nvPr/>
          </p:nvSpPr>
          <p:spPr bwMode="auto">
            <a:xfrm>
              <a:off x="8077200" y="3886199"/>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22" name="Text Box 86">
              <a:extLst>
                <a:ext uri="{FF2B5EF4-FFF2-40B4-BE49-F238E27FC236}">
                  <a16:creationId xmlns:a16="http://schemas.microsoft.com/office/drawing/2014/main" id="{87554E89-1F60-4252-BF04-5CFB5CBAA1F4}"/>
                </a:ext>
              </a:extLst>
            </p:cNvPr>
            <p:cNvSpPr txBox="1">
              <a:spLocks noChangeArrowheads="1"/>
            </p:cNvSpPr>
            <p:nvPr/>
          </p:nvSpPr>
          <p:spPr bwMode="auto">
            <a:xfrm>
              <a:off x="5715000" y="3886199"/>
              <a:ext cx="4429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(1,n)</a:t>
              </a:r>
            </a:p>
          </p:txBody>
        </p:sp>
        <p:grpSp>
          <p:nvGrpSpPr>
            <p:cNvPr id="23" name="Group 96">
              <a:extLst>
                <a:ext uri="{FF2B5EF4-FFF2-40B4-BE49-F238E27FC236}">
                  <a16:creationId xmlns:a16="http://schemas.microsoft.com/office/drawing/2014/main" id="{7547CD48-DAD7-4ED8-BE65-CB3A42EE47B4}"/>
                </a:ext>
              </a:extLst>
            </p:cNvPr>
            <p:cNvGrpSpPr/>
            <p:nvPr/>
          </p:nvGrpSpPr>
          <p:grpSpPr bwMode="auto">
            <a:xfrm>
              <a:off x="7391400" y="4114799"/>
              <a:ext cx="1168052" cy="533400"/>
              <a:chOff x="7391400" y="4267200"/>
              <a:chExt cx="1168052" cy="533400"/>
            </a:xfrm>
          </p:grpSpPr>
          <p:sp>
            <p:nvSpPr>
              <p:cNvPr id="29" name="AutoShape 61">
                <a:extLst>
                  <a:ext uri="{FF2B5EF4-FFF2-40B4-BE49-F238E27FC236}">
                    <a16:creationId xmlns:a16="http://schemas.microsoft.com/office/drawing/2014/main" id="{395213AC-6B06-48B9-BFAB-45D3D7C814FF}"/>
                  </a:ext>
                </a:extLst>
              </p:cNvPr>
              <p:cNvSpPr>
                <a:spLocks noChangeArrowheads="1"/>
              </p:cNvSpPr>
              <p:nvPr/>
            </p:nvSpPr>
            <p:spPr bwMode="auto">
              <a:xfrm>
                <a:off x="7391400" y="4267200"/>
                <a:ext cx="1143000" cy="5334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30" name="TextBox 95">
                <a:extLst>
                  <a:ext uri="{FF2B5EF4-FFF2-40B4-BE49-F238E27FC236}">
                    <a16:creationId xmlns:a16="http://schemas.microsoft.com/office/drawing/2014/main" id="{A951FA82-E884-4572-9310-54A7E953C1C0}"/>
                  </a:ext>
                </a:extLst>
              </p:cNvPr>
              <p:cNvSpPr txBox="1">
                <a:spLocks noChangeArrowheads="1"/>
              </p:cNvSpPr>
              <p:nvPr/>
            </p:nvSpPr>
            <p:spPr bwMode="auto">
              <a:xfrm>
                <a:off x="7416452" y="4376957"/>
                <a:ext cx="1143000"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Liên quan</a:t>
                </a:r>
              </a:p>
            </p:txBody>
          </p:sp>
        </p:grpSp>
        <p:grpSp>
          <p:nvGrpSpPr>
            <p:cNvPr id="24" name="Group 106">
              <a:extLst>
                <a:ext uri="{FF2B5EF4-FFF2-40B4-BE49-F238E27FC236}">
                  <a16:creationId xmlns:a16="http://schemas.microsoft.com/office/drawing/2014/main" id="{14E5F310-9183-4B78-91EC-EA4E6BEA5190}"/>
                </a:ext>
              </a:extLst>
            </p:cNvPr>
            <p:cNvGrpSpPr/>
            <p:nvPr/>
          </p:nvGrpSpPr>
          <p:grpSpPr bwMode="auto">
            <a:xfrm>
              <a:off x="6248400" y="4724400"/>
              <a:ext cx="2025770" cy="119743"/>
              <a:chOff x="6248400" y="4724400"/>
              <a:chExt cx="2025770" cy="119743"/>
            </a:xfrm>
          </p:grpSpPr>
          <p:sp>
            <p:nvSpPr>
              <p:cNvPr id="27" name="Oval 80">
                <a:extLst>
                  <a:ext uri="{FF2B5EF4-FFF2-40B4-BE49-F238E27FC236}">
                    <a16:creationId xmlns:a16="http://schemas.microsoft.com/office/drawing/2014/main" id="{D5FB3876-0BA2-417F-8FF7-4B187584CF8C}"/>
                  </a:ext>
                </a:extLst>
              </p:cNvPr>
              <p:cNvSpPr>
                <a:spLocks noChangeArrowheads="1"/>
              </p:cNvSpPr>
              <p:nvPr/>
            </p:nvSpPr>
            <p:spPr bwMode="auto">
              <a:xfrm>
                <a:off x="8153400" y="4724400"/>
                <a:ext cx="120770" cy="119743"/>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cxnSp>
            <p:nvCxnSpPr>
              <p:cNvPr id="28" name="Straight Connector 27">
                <a:extLst>
                  <a:ext uri="{FF2B5EF4-FFF2-40B4-BE49-F238E27FC236}">
                    <a16:creationId xmlns:a16="http://schemas.microsoft.com/office/drawing/2014/main" id="{F8D08040-1516-4F2E-AE42-84E9C69F401F}"/>
                  </a:ext>
                </a:extLst>
              </p:cNvPr>
              <p:cNvCxnSpPr/>
              <p:nvPr/>
            </p:nvCxnSpPr>
            <p:spPr>
              <a:xfrm>
                <a:off x="6248250" y="4800600"/>
                <a:ext cx="1904836"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5" name="Oval 53">
              <a:extLst>
                <a:ext uri="{FF2B5EF4-FFF2-40B4-BE49-F238E27FC236}">
                  <a16:creationId xmlns:a16="http://schemas.microsoft.com/office/drawing/2014/main" id="{78B75985-3359-45CB-9195-D7B7BAD95946}"/>
                </a:ext>
              </a:extLst>
            </p:cNvPr>
            <p:cNvSpPr>
              <a:spLocks noChangeArrowheads="1"/>
            </p:cNvSpPr>
            <p:nvPr/>
          </p:nvSpPr>
          <p:spPr bwMode="auto">
            <a:xfrm rot="1683774">
              <a:off x="4947767" y="3611363"/>
              <a:ext cx="111125" cy="111125"/>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cxnSp>
          <p:nvCxnSpPr>
            <p:cNvPr id="26" name="Straight Connector 25">
              <a:extLst>
                <a:ext uri="{FF2B5EF4-FFF2-40B4-BE49-F238E27FC236}">
                  <a16:creationId xmlns:a16="http://schemas.microsoft.com/office/drawing/2014/main" id="{32E1075F-871A-4CC5-B473-562F9382222C}"/>
                </a:ext>
              </a:extLst>
            </p:cNvPr>
            <p:cNvCxnSpPr>
              <a:stCxn id="25" idx="7"/>
              <a:endCxn id="8" idx="1"/>
            </p:cNvCxnSpPr>
            <p:nvPr/>
          </p:nvCxnSpPr>
          <p:spPr>
            <a:xfrm rot="16200000" flipH="1">
              <a:off x="5344246" y="3363144"/>
              <a:ext cx="6350" cy="5825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 Box 81">
            <a:extLst>
              <a:ext uri="{FF2B5EF4-FFF2-40B4-BE49-F238E27FC236}">
                <a16:creationId xmlns:a16="http://schemas.microsoft.com/office/drawing/2014/main" id="{1E138257-044A-4192-8570-E9282C08A809}"/>
              </a:ext>
            </a:extLst>
          </p:cNvPr>
          <p:cNvSpPr txBox="1">
            <a:spLocks noChangeArrowheads="1"/>
          </p:cNvSpPr>
          <p:nvPr/>
        </p:nvSpPr>
        <p:spPr bwMode="auto">
          <a:xfrm>
            <a:off x="7707168" y="5777174"/>
            <a:ext cx="4660093" cy="461670"/>
          </a:xfrm>
          <a:prstGeom prst="rect">
            <a:avLst/>
          </a:prstGeom>
          <a:solidFill>
            <a:schemeClr val="accent4">
              <a:lumMod val="20000"/>
              <a:lumOff val="80000"/>
            </a:schemeClr>
          </a:solidFill>
          <a:ln>
            <a:noFill/>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99">
                <a:solidFill>
                  <a:schemeClr val="tx2"/>
                </a:solidFill>
                <a:cs typeface="Tahoma" panose="020B0604030504040204" pitchFamily="34" charset="0"/>
              </a:rPr>
              <a:t>I</a:t>
            </a:r>
            <a:r>
              <a:rPr lang="en-US" sz="2099" baseline="-25000">
                <a:solidFill>
                  <a:schemeClr val="tx2"/>
                </a:solidFill>
                <a:cs typeface="Tahoma" panose="020B0604030504040204" pitchFamily="34" charset="0"/>
              </a:rPr>
              <a:t>1CTDH</a:t>
            </a:r>
            <a:r>
              <a:rPr lang="en-US" sz="2099">
                <a:solidFill>
                  <a:schemeClr val="tx2"/>
                </a:solidFill>
                <a:cs typeface="Tahoma" panose="020B0604030504040204" pitchFamily="34" charset="0"/>
              </a:rPr>
              <a:t> = {ĐƠN HÀNG, SẢN PHẨM}</a:t>
            </a:r>
          </a:p>
        </p:txBody>
      </p:sp>
      <p:sp>
        <p:nvSpPr>
          <p:cNvPr id="37" name="Text Box 82">
            <a:extLst>
              <a:ext uri="{FF2B5EF4-FFF2-40B4-BE49-F238E27FC236}">
                <a16:creationId xmlns:a16="http://schemas.microsoft.com/office/drawing/2014/main" id="{5C393B25-1812-4BAE-A745-D1FE5643947F}"/>
              </a:ext>
            </a:extLst>
          </p:cNvPr>
          <p:cNvSpPr txBox="1">
            <a:spLocks noChangeArrowheads="1"/>
          </p:cNvSpPr>
          <p:nvPr/>
        </p:nvSpPr>
        <p:spPr bwMode="auto">
          <a:xfrm>
            <a:off x="7707168" y="6370473"/>
            <a:ext cx="4660093" cy="469968"/>
          </a:xfrm>
          <a:prstGeom prst="rect">
            <a:avLst/>
          </a:prstGeom>
          <a:solidFill>
            <a:schemeClr val="accent4">
              <a:lumMod val="20000"/>
              <a:lumOff val="80000"/>
            </a:schemeClr>
          </a:solidFill>
          <a:ln>
            <a:noFill/>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99" dirty="0">
                <a:solidFill>
                  <a:schemeClr val="tx2"/>
                </a:solidFill>
                <a:cs typeface="Tahoma" panose="020B0604030504040204" pitchFamily="34" charset="0"/>
              </a:rPr>
              <a:t>I</a:t>
            </a:r>
            <a:r>
              <a:rPr lang="en-US" sz="2099" baseline="-25000" dirty="0">
                <a:solidFill>
                  <a:schemeClr val="tx2"/>
                </a:solidFill>
                <a:cs typeface="Tahoma" panose="020B0604030504040204" pitchFamily="34" charset="0"/>
              </a:rPr>
              <a:t>2CTDH</a:t>
            </a:r>
            <a:r>
              <a:rPr lang="en-US" sz="2099" dirty="0">
                <a:solidFill>
                  <a:schemeClr val="tx2"/>
                </a:solidFill>
                <a:cs typeface="Tahoma" panose="020B0604030504040204" pitchFamily="34" charset="0"/>
              </a:rPr>
              <a:t> = {ĐƠN HÀNG, </a:t>
            </a:r>
            <a:r>
              <a:rPr lang="en-US" sz="2099" dirty="0" err="1">
                <a:solidFill>
                  <a:schemeClr val="tx2"/>
                </a:solidFill>
                <a:cs typeface="Tahoma" panose="020B0604030504040204" pitchFamily="34" charset="0"/>
              </a:rPr>
              <a:t>Số</a:t>
            </a:r>
            <a:r>
              <a:rPr lang="en-US" sz="2099" dirty="0">
                <a:solidFill>
                  <a:schemeClr val="tx2"/>
                </a:solidFill>
                <a:cs typeface="Tahoma" panose="020B0604030504040204" pitchFamily="34" charset="0"/>
              </a:rPr>
              <a:t> </a:t>
            </a:r>
            <a:r>
              <a:rPr lang="en-US" sz="2099" dirty="0" err="1">
                <a:solidFill>
                  <a:schemeClr val="tx2"/>
                </a:solidFill>
                <a:cs typeface="Tahoma" panose="020B0604030504040204" pitchFamily="34" charset="0"/>
              </a:rPr>
              <a:t>thứ</a:t>
            </a:r>
            <a:r>
              <a:rPr lang="en-US" sz="2099" dirty="0">
                <a:solidFill>
                  <a:schemeClr val="tx2"/>
                </a:solidFill>
                <a:cs typeface="Tahoma" panose="020B0604030504040204" pitchFamily="34" charset="0"/>
              </a:rPr>
              <a:t> </a:t>
            </a:r>
            <a:r>
              <a:rPr lang="en-US" sz="2099" dirty="0" err="1">
                <a:solidFill>
                  <a:schemeClr val="tx2"/>
                </a:solidFill>
                <a:cs typeface="Tahoma" panose="020B0604030504040204" pitchFamily="34" charset="0"/>
              </a:rPr>
              <a:t>tự</a:t>
            </a:r>
            <a:r>
              <a:rPr lang="en-US" sz="2099" dirty="0">
                <a:solidFill>
                  <a:schemeClr val="tx2"/>
                </a:solidFill>
                <a:cs typeface="Tahoma" panose="020B0604030504040204" pitchFamily="34"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a:t>2.2.5.Mối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p:txBody>
      </p:sp>
      <p:sp>
        <p:nvSpPr>
          <p:cNvPr id="43011" name="Content Placeholder 2"/>
          <p:cNvSpPr>
            <a:spLocks noGrp="1"/>
          </p:cNvSpPr>
          <p:nvPr>
            <p:ph idx="1"/>
          </p:nvPr>
        </p:nvSpPr>
        <p:spPr>
          <a:xfrm>
            <a:off x="879891" y="1500473"/>
            <a:ext cx="8158996" cy="4567898"/>
          </a:xfrm>
        </p:spPr>
        <p:txBody>
          <a:bodyPr/>
          <a:lstStyle/>
          <a:p>
            <a:r>
              <a:rPr lang="en-US" sz="2000"/>
              <a:t>Là mối kết hợp được định nghĩa trên ít nhất 1 mối kết hợp khác</a:t>
            </a:r>
          </a:p>
          <a:p>
            <a:pPr marL="0" indent="0">
              <a:buNone/>
              <a:defRPr/>
            </a:pPr>
            <a:r>
              <a:rPr lang="en-US" sz="2000" b="1" i="1"/>
              <a:t>Ví dụ</a:t>
            </a:r>
            <a:r>
              <a:rPr lang="en-US" sz="2000"/>
              <a:t>: Bài toán Quản Lý Giáo Vụ</a:t>
            </a:r>
          </a:p>
          <a:p>
            <a:pPr>
              <a:defRPr/>
            </a:pPr>
            <a:r>
              <a:rPr lang="en-US" sz="2000"/>
              <a:t>Lưu trữ các thông tin về sinh viên, môn học,  giáo viên, lớp học và các học kỳ trong từng niên khóa</a:t>
            </a:r>
          </a:p>
          <a:p>
            <a:pPr>
              <a:defRPr/>
            </a:pPr>
            <a:r>
              <a:rPr lang="en-US" sz="2000"/>
              <a:t>Lập danh sách </a:t>
            </a:r>
            <a:r>
              <a:rPr lang="en-US" sz="2000" b="1" i="1">
                <a:solidFill>
                  <a:srgbClr val="C00000"/>
                </a:solidFill>
              </a:rPr>
              <a:t>mở các môn học </a:t>
            </a:r>
            <a:r>
              <a:rPr lang="en-US" sz="2000"/>
              <a:t>cho một lớp trong một học kỳ</a:t>
            </a:r>
          </a:p>
          <a:p>
            <a:pPr>
              <a:defRPr/>
            </a:pPr>
            <a:r>
              <a:rPr lang="en-US" sz="2000" b="1" i="1">
                <a:solidFill>
                  <a:srgbClr val="C00000"/>
                </a:solidFill>
              </a:rPr>
              <a:t>Phân công </a:t>
            </a:r>
            <a:r>
              <a:rPr lang="en-US" sz="2000"/>
              <a:t>giảng dạy môn học được mở cho một giáo viên</a:t>
            </a:r>
          </a:p>
          <a:p>
            <a:pPr>
              <a:defRPr/>
            </a:pPr>
            <a:r>
              <a:rPr lang="en-US" sz="2000"/>
              <a:t>Lưu thông tin </a:t>
            </a:r>
            <a:r>
              <a:rPr lang="en-US" sz="2000" b="1" i="1">
                <a:solidFill>
                  <a:srgbClr val="C00000"/>
                </a:solidFill>
              </a:rPr>
              <a:t>đăng ký môn học </a:t>
            </a:r>
            <a:r>
              <a:rPr lang="en-US" sz="2000"/>
              <a:t>của sinh viên trên môn học được mở</a:t>
            </a:r>
          </a:p>
          <a:p>
            <a:pPr>
              <a:defRPr/>
            </a:pPr>
            <a:r>
              <a:rPr lang="en-US" sz="2000"/>
              <a:t>Ghi nhận điểm kết quả học tập của sinh viên</a:t>
            </a:r>
          </a:p>
          <a:p>
            <a:endParaRPr lang="en-US"/>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141AE8AA-7903-44C0-A568-BC771A1C25E8}" type="slidenum">
              <a:rPr lang="en-US" sz="1050">
                <a:solidFill>
                  <a:srgbClr val="898989"/>
                </a:solidFill>
                <a:cs typeface="Tahoma" panose="020B0604030504040204" pitchFamily="34" charset="0"/>
              </a:rPr>
              <a:t>51</a:t>
            </a:fld>
            <a:endParaRPr lang="en-US" sz="1050">
              <a:solidFill>
                <a:srgbClr val="898989"/>
              </a:solidFill>
              <a:cs typeface="Tahoma" panose="020B0604030504040204" pitchFamily="34" charset="0"/>
            </a:endParaRPr>
          </a:p>
        </p:txBody>
      </p:sp>
      <p:grpSp>
        <p:nvGrpSpPr>
          <p:cNvPr id="43015" name="Group 47"/>
          <p:cNvGrpSpPr/>
          <p:nvPr/>
        </p:nvGrpSpPr>
        <p:grpSpPr bwMode="auto">
          <a:xfrm>
            <a:off x="7883686" y="2754103"/>
            <a:ext cx="4390494" cy="3544085"/>
            <a:chOff x="4818786" y="2650338"/>
            <a:chExt cx="3944214" cy="3375347"/>
          </a:xfrm>
        </p:grpSpPr>
        <p:grpSp>
          <p:nvGrpSpPr>
            <p:cNvPr id="43016" name="Group 39"/>
            <p:cNvGrpSpPr/>
            <p:nvPr/>
          </p:nvGrpSpPr>
          <p:grpSpPr bwMode="auto">
            <a:xfrm>
              <a:off x="6476443" y="2650338"/>
              <a:ext cx="2286557" cy="2008042"/>
              <a:chOff x="2163206" y="2411558"/>
              <a:chExt cx="2286557" cy="2008042"/>
            </a:xfrm>
          </p:grpSpPr>
          <p:grpSp>
            <p:nvGrpSpPr>
              <p:cNvPr id="43035" name="Group 18"/>
              <p:cNvGrpSpPr/>
              <p:nvPr/>
            </p:nvGrpSpPr>
            <p:grpSpPr bwMode="auto">
              <a:xfrm>
                <a:off x="2163206" y="2411558"/>
                <a:ext cx="2286557" cy="2008042"/>
                <a:chOff x="3838019" y="2182958"/>
                <a:chExt cx="2286557" cy="2008042"/>
              </a:xfrm>
            </p:grpSpPr>
            <p:sp>
              <p:nvSpPr>
                <p:cNvPr id="43038" name="Rectangle 38"/>
                <p:cNvSpPr>
                  <a:spLocks noChangeArrowheads="1"/>
                </p:cNvSpPr>
                <p:nvPr/>
              </p:nvSpPr>
              <p:spPr bwMode="auto">
                <a:xfrm>
                  <a:off x="3901431" y="2182958"/>
                  <a:ext cx="565150" cy="423078"/>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E1</a:t>
                  </a:r>
                </a:p>
              </p:txBody>
            </p:sp>
            <p:sp>
              <p:nvSpPr>
                <p:cNvPr id="43039" name="Rectangle 39"/>
                <p:cNvSpPr>
                  <a:spLocks noChangeArrowheads="1"/>
                </p:cNvSpPr>
                <p:nvPr/>
              </p:nvSpPr>
              <p:spPr bwMode="auto">
                <a:xfrm>
                  <a:off x="5256213" y="2701122"/>
                  <a:ext cx="565150" cy="423078"/>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E2</a:t>
                  </a:r>
                </a:p>
              </p:txBody>
            </p:sp>
            <p:sp>
              <p:nvSpPr>
                <p:cNvPr id="43040" name="AutoShape 40"/>
                <p:cNvSpPr>
                  <a:spLocks noChangeArrowheads="1"/>
                </p:cNvSpPr>
                <p:nvPr/>
              </p:nvSpPr>
              <p:spPr bwMode="auto">
                <a:xfrm>
                  <a:off x="3838019" y="2719927"/>
                  <a:ext cx="706438" cy="354004"/>
                </a:xfrm>
                <a:prstGeom prst="diamond">
                  <a:avLst/>
                </a:prstGeom>
                <a:solidFill>
                  <a:schemeClr val="bg1"/>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R1</a:t>
                  </a:r>
                </a:p>
              </p:txBody>
            </p:sp>
            <p:sp>
              <p:nvSpPr>
                <p:cNvPr id="12" name="AutoShape 41"/>
                <p:cNvSpPr>
                  <a:spLocks noChangeArrowheads="1"/>
                </p:cNvSpPr>
                <p:nvPr/>
              </p:nvSpPr>
              <p:spPr bwMode="auto">
                <a:xfrm>
                  <a:off x="3876676" y="3758920"/>
                  <a:ext cx="706438" cy="352341"/>
                </a:xfrm>
                <a:prstGeom prst="diamond">
                  <a:avLst/>
                </a:prstGeom>
                <a:solidFill>
                  <a:schemeClr val="bg1"/>
                </a:solidFill>
                <a:ln w="25400" algn="ctr">
                  <a:solidFill>
                    <a:schemeClr val="accent6">
                      <a:lumMod val="75000"/>
                    </a:schemeClr>
                  </a:solidFill>
                  <a:miter lim="800000"/>
                </a:ln>
                <a:effectLst/>
              </p:spPr>
              <p:txBody>
                <a:bodyPr lIns="0" tIns="0" rIns="0" bIns="0" anchor="ctr"/>
                <a:lstStyle/>
                <a:p>
                  <a:pPr algn="ctr">
                    <a:defRPr/>
                  </a:pPr>
                  <a:r>
                    <a:rPr lang="en-US" sz="1680" b="1">
                      <a:solidFill>
                        <a:schemeClr val="accent6">
                          <a:lumMod val="75000"/>
                        </a:schemeClr>
                      </a:solidFill>
                      <a:cs typeface="Tahoma" panose="020B0604030504040204" pitchFamily="34" charset="0"/>
                    </a:rPr>
                    <a:t>R2</a:t>
                  </a:r>
                </a:p>
              </p:txBody>
            </p:sp>
            <p:sp>
              <p:nvSpPr>
                <p:cNvPr id="43042" name="Rectangle 42"/>
                <p:cNvSpPr>
                  <a:spLocks noChangeArrowheads="1"/>
                </p:cNvSpPr>
                <p:nvPr/>
              </p:nvSpPr>
              <p:spPr bwMode="auto">
                <a:xfrm>
                  <a:off x="5559426" y="3767922"/>
                  <a:ext cx="565150" cy="423078"/>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E3</a:t>
                  </a:r>
                </a:p>
              </p:txBody>
            </p:sp>
            <p:sp>
              <p:nvSpPr>
                <p:cNvPr id="43043" name="Line 45"/>
                <p:cNvSpPr>
                  <a:spLocks noChangeShapeType="1"/>
                </p:cNvSpPr>
                <p:nvPr/>
              </p:nvSpPr>
              <p:spPr bwMode="auto">
                <a:xfrm>
                  <a:off x="4182316" y="3099149"/>
                  <a:ext cx="45719" cy="6858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43044" name="Line 46"/>
                <p:cNvSpPr>
                  <a:spLocks noChangeShapeType="1"/>
                </p:cNvSpPr>
                <p:nvPr/>
              </p:nvSpPr>
              <p:spPr bwMode="auto">
                <a:xfrm>
                  <a:off x="4570413" y="3944532"/>
                  <a:ext cx="989013" cy="78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43045" name="Freeform 47"/>
                <p:cNvSpPr/>
                <p:nvPr/>
              </p:nvSpPr>
              <p:spPr bwMode="auto">
                <a:xfrm rot="447608">
                  <a:off x="4037013" y="3429000"/>
                  <a:ext cx="423863" cy="164835"/>
                </a:xfrm>
                <a:custGeom>
                  <a:avLst/>
                  <a:gdLst>
                    <a:gd name="T0" fmla="*/ 0 w 540"/>
                    <a:gd name="T1" fmla="*/ 2147483647 h 210"/>
                    <a:gd name="T2" fmla="*/ 2147483647 w 540"/>
                    <a:gd name="T3" fmla="*/ 2147483647 h 210"/>
                    <a:gd name="T4" fmla="*/ 2147483647 w 540"/>
                    <a:gd name="T5" fmla="*/ 2147483647 h 210"/>
                    <a:gd name="T6" fmla="*/ 0 60000 65536"/>
                    <a:gd name="T7" fmla="*/ 0 60000 65536"/>
                    <a:gd name="T8" fmla="*/ 0 60000 65536"/>
                    <a:gd name="T9" fmla="*/ 0 w 540"/>
                    <a:gd name="T10" fmla="*/ 0 h 210"/>
                    <a:gd name="T11" fmla="*/ 540 w 540"/>
                    <a:gd name="T12" fmla="*/ 210 h 210"/>
                  </a:gdLst>
                  <a:ahLst/>
                  <a:cxnLst>
                    <a:cxn ang="T6">
                      <a:pos x="T0" y="T1"/>
                    </a:cxn>
                    <a:cxn ang="T7">
                      <a:pos x="T2" y="T3"/>
                    </a:cxn>
                    <a:cxn ang="T8">
                      <a:pos x="T4" y="T5"/>
                    </a:cxn>
                  </a:cxnLst>
                  <a:rect l="T9" t="T10" r="T11" b="T12"/>
                  <a:pathLst>
                    <a:path w="540" h="210">
                      <a:moveTo>
                        <a:pt x="0" y="210"/>
                      </a:moveTo>
                      <a:cubicBezTo>
                        <a:pt x="45" y="135"/>
                        <a:pt x="90" y="60"/>
                        <a:pt x="180" y="30"/>
                      </a:cubicBezTo>
                      <a:cubicBezTo>
                        <a:pt x="270" y="0"/>
                        <a:pt x="405" y="15"/>
                        <a:pt x="540" y="30"/>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b="1">
                    <a:solidFill>
                      <a:schemeClr val="tx2"/>
                    </a:solidFill>
                    <a:cs typeface="Tahoma" panose="020B0604030504040204" pitchFamily="34" charset="0"/>
                  </a:endParaRPr>
                </a:p>
              </p:txBody>
            </p:sp>
          </p:grpSp>
          <p:cxnSp>
            <p:nvCxnSpPr>
              <p:cNvPr id="38" name="Straight Connector 37"/>
              <p:cNvCxnSpPr>
                <a:cxnSpLocks/>
                <a:stCxn id="43038" idx="2"/>
                <a:endCxn id="43040" idx="0"/>
              </p:cNvCxnSpPr>
              <p:nvPr/>
            </p:nvCxnSpPr>
            <p:spPr>
              <a:xfrm>
                <a:off x="2509193" y="2834636"/>
                <a:ext cx="7232" cy="113891"/>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194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3018" name="Text Box 70"/>
            <p:cNvSpPr txBox="1">
              <a:spLocks noChangeArrowheads="1"/>
            </p:cNvSpPr>
            <p:nvPr/>
          </p:nvSpPr>
          <p:spPr bwMode="auto">
            <a:xfrm>
              <a:off x="4818786" y="5199078"/>
              <a:ext cx="2454275" cy="826607"/>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rPr>
                <a:t>Cung định hướng cho biết R2 định nghĩa trên R1</a:t>
              </a:r>
            </a:p>
          </p:txBody>
        </p:sp>
        <p:sp>
          <p:nvSpPr>
            <p:cNvPr id="43019" name="Line 71"/>
            <p:cNvSpPr>
              <a:spLocks noChangeShapeType="1"/>
            </p:cNvSpPr>
            <p:nvPr/>
          </p:nvSpPr>
          <p:spPr bwMode="auto">
            <a:xfrm flipV="1">
              <a:off x="5486400" y="4048780"/>
              <a:ext cx="1143000" cy="1143000"/>
            </a:xfrm>
            <a:prstGeom prst="line">
              <a:avLst/>
            </a:prstGeom>
            <a:noFill/>
            <a:ln w="9525">
              <a:solidFill>
                <a:schemeClr val="tx2"/>
              </a:solidFill>
              <a:prstDash val="sysDash"/>
              <a:round/>
              <a:tailEnd type="triangle" w="med" len="med"/>
            </a:ln>
            <a:extLst>
              <a:ext uri="{909E8E84-426E-40DD-AFC4-6F175D3DCCD1}">
                <a14:hiddenFill xmlns:a14="http://schemas.microsoft.com/office/drawing/2010/main">
                  <a:noFill/>
                </a14:hiddenFill>
              </a:ext>
            </a:extLst>
          </p:spPr>
          <p:txBody>
            <a:bodyPr/>
            <a:lstStyle/>
            <a:p>
              <a:pPr algn="ctr"/>
              <a:endParaRPr lang="en-US" sz="2099"/>
            </a:p>
          </p:txBody>
        </p:sp>
      </p:grpSp>
      <p:grpSp>
        <p:nvGrpSpPr>
          <p:cNvPr id="2" name="Group 1">
            <a:extLst>
              <a:ext uri="{FF2B5EF4-FFF2-40B4-BE49-F238E27FC236}">
                <a16:creationId xmlns:a16="http://schemas.microsoft.com/office/drawing/2014/main" id="{7E1075DA-0B59-4258-894F-AC2C9547CCB4}"/>
              </a:ext>
            </a:extLst>
          </p:cNvPr>
          <p:cNvGrpSpPr/>
          <p:nvPr/>
        </p:nvGrpSpPr>
        <p:grpSpPr>
          <a:xfrm>
            <a:off x="9022771" y="124620"/>
            <a:ext cx="3512353" cy="2293764"/>
            <a:chOff x="9022771" y="124620"/>
            <a:chExt cx="3512353" cy="2293764"/>
          </a:xfrm>
        </p:grpSpPr>
        <p:sp>
          <p:nvSpPr>
            <p:cNvPr id="36" name="Rectangle 50">
              <a:extLst>
                <a:ext uri="{FF2B5EF4-FFF2-40B4-BE49-F238E27FC236}">
                  <a16:creationId xmlns:a16="http://schemas.microsoft.com/office/drawing/2014/main" id="{8759439D-58A6-4C21-BE55-76CF6EFFE8D5}"/>
                </a:ext>
              </a:extLst>
            </p:cNvPr>
            <p:cNvSpPr>
              <a:spLocks noChangeArrowheads="1"/>
            </p:cNvSpPr>
            <p:nvPr/>
          </p:nvSpPr>
          <p:spPr bwMode="auto">
            <a:xfrm>
              <a:off x="10182080" y="124620"/>
              <a:ext cx="593260" cy="445052"/>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E1</a:t>
              </a:r>
            </a:p>
          </p:txBody>
        </p:sp>
        <p:sp>
          <p:nvSpPr>
            <p:cNvPr id="37" name="Rectangle 51">
              <a:extLst>
                <a:ext uri="{FF2B5EF4-FFF2-40B4-BE49-F238E27FC236}">
                  <a16:creationId xmlns:a16="http://schemas.microsoft.com/office/drawing/2014/main" id="{46F3D64A-2CDB-4690-A484-BE44C8B7496B}"/>
                </a:ext>
              </a:extLst>
            </p:cNvPr>
            <p:cNvSpPr>
              <a:spLocks noChangeArrowheads="1"/>
            </p:cNvSpPr>
            <p:nvPr/>
          </p:nvSpPr>
          <p:spPr bwMode="auto">
            <a:xfrm>
              <a:off x="11621903" y="719487"/>
              <a:ext cx="593260" cy="445052"/>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E2</a:t>
              </a:r>
            </a:p>
          </p:txBody>
        </p:sp>
        <p:sp>
          <p:nvSpPr>
            <p:cNvPr id="40" name="AutoShape 52">
              <a:extLst>
                <a:ext uri="{FF2B5EF4-FFF2-40B4-BE49-F238E27FC236}">
                  <a16:creationId xmlns:a16="http://schemas.microsoft.com/office/drawing/2014/main" id="{627B9E8D-515D-4F23-871B-D2FD7C2C8D3F}"/>
                </a:ext>
              </a:extLst>
            </p:cNvPr>
            <p:cNvSpPr>
              <a:spLocks noChangeArrowheads="1"/>
            </p:cNvSpPr>
            <p:nvPr/>
          </p:nvSpPr>
          <p:spPr bwMode="auto">
            <a:xfrm>
              <a:off x="10122088" y="787829"/>
              <a:ext cx="741576" cy="371711"/>
            </a:xfrm>
            <a:prstGeom prst="diamond">
              <a:avLst/>
            </a:prstGeom>
            <a:solidFill>
              <a:schemeClr val="bg1"/>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R1</a:t>
              </a:r>
            </a:p>
          </p:txBody>
        </p:sp>
        <p:sp>
          <p:nvSpPr>
            <p:cNvPr id="44" name="AutoShape 53">
              <a:extLst>
                <a:ext uri="{FF2B5EF4-FFF2-40B4-BE49-F238E27FC236}">
                  <a16:creationId xmlns:a16="http://schemas.microsoft.com/office/drawing/2014/main" id="{414A4F74-C489-4591-9BBE-13A05510821E}"/>
                </a:ext>
              </a:extLst>
            </p:cNvPr>
            <p:cNvSpPr>
              <a:spLocks noChangeArrowheads="1"/>
            </p:cNvSpPr>
            <p:nvPr/>
          </p:nvSpPr>
          <p:spPr bwMode="auto">
            <a:xfrm>
              <a:off x="10418718" y="1974634"/>
              <a:ext cx="741576" cy="371711"/>
            </a:xfrm>
            <a:prstGeom prst="diamond">
              <a:avLst/>
            </a:prstGeom>
            <a:solidFill>
              <a:schemeClr val="bg1"/>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R2</a:t>
              </a:r>
            </a:p>
          </p:txBody>
        </p:sp>
        <p:sp>
          <p:nvSpPr>
            <p:cNvPr id="45" name="Rectangle 54">
              <a:extLst>
                <a:ext uri="{FF2B5EF4-FFF2-40B4-BE49-F238E27FC236}">
                  <a16:creationId xmlns:a16="http://schemas.microsoft.com/office/drawing/2014/main" id="{41E9DDB8-B9B5-47B1-A455-A158F0C7C2B9}"/>
                </a:ext>
              </a:extLst>
            </p:cNvPr>
            <p:cNvSpPr>
              <a:spLocks noChangeArrowheads="1"/>
            </p:cNvSpPr>
            <p:nvPr/>
          </p:nvSpPr>
          <p:spPr bwMode="auto">
            <a:xfrm>
              <a:off x="11941864" y="1919627"/>
              <a:ext cx="593260" cy="445052"/>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E3</a:t>
              </a:r>
            </a:p>
          </p:txBody>
        </p:sp>
        <p:sp>
          <p:nvSpPr>
            <p:cNvPr id="46" name="Line 55">
              <a:extLst>
                <a:ext uri="{FF2B5EF4-FFF2-40B4-BE49-F238E27FC236}">
                  <a16:creationId xmlns:a16="http://schemas.microsoft.com/office/drawing/2014/main" id="{03D2ED50-35F5-4102-AEFA-DFD11193CE60}"/>
                </a:ext>
              </a:extLst>
            </p:cNvPr>
            <p:cNvSpPr>
              <a:spLocks noChangeShapeType="1"/>
            </p:cNvSpPr>
            <p:nvPr/>
          </p:nvSpPr>
          <p:spPr bwMode="auto">
            <a:xfrm flipH="1">
              <a:off x="10537080" y="569672"/>
              <a:ext cx="0" cy="20205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47" name="Rectangle 60">
              <a:extLst>
                <a:ext uri="{FF2B5EF4-FFF2-40B4-BE49-F238E27FC236}">
                  <a16:creationId xmlns:a16="http://schemas.microsoft.com/office/drawing/2014/main" id="{3015556C-5AEB-41FF-A882-E305ECC70EB2}"/>
                </a:ext>
              </a:extLst>
            </p:cNvPr>
            <p:cNvSpPr>
              <a:spLocks noChangeArrowheads="1"/>
            </p:cNvSpPr>
            <p:nvPr/>
          </p:nvSpPr>
          <p:spPr bwMode="auto">
            <a:xfrm>
              <a:off x="9022771" y="1973332"/>
              <a:ext cx="593260" cy="445052"/>
            </a:xfrm>
            <a:prstGeom prst="rect">
              <a:avLst/>
            </a:prstGeom>
            <a:solidFill>
              <a:schemeClr val="bg1"/>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b="1">
                  <a:solidFill>
                    <a:schemeClr val="tx2"/>
                  </a:solidFill>
                  <a:cs typeface="Tahoma" panose="020B0604030504040204" pitchFamily="34" charset="0"/>
                </a:rPr>
                <a:t>E4</a:t>
              </a:r>
            </a:p>
          </p:txBody>
        </p:sp>
        <p:sp>
          <p:nvSpPr>
            <p:cNvPr id="48" name="AutoShape 61">
              <a:extLst>
                <a:ext uri="{FF2B5EF4-FFF2-40B4-BE49-F238E27FC236}">
                  <a16:creationId xmlns:a16="http://schemas.microsoft.com/office/drawing/2014/main" id="{AF67DB53-15FA-4AE1-999E-6FFF31535EA5}"/>
                </a:ext>
              </a:extLst>
            </p:cNvPr>
            <p:cNvSpPr>
              <a:spLocks noChangeArrowheads="1"/>
            </p:cNvSpPr>
            <p:nvPr/>
          </p:nvSpPr>
          <p:spPr bwMode="auto">
            <a:xfrm>
              <a:off x="9143875" y="1371062"/>
              <a:ext cx="741575" cy="371621"/>
            </a:xfrm>
            <a:prstGeom prst="diamond">
              <a:avLst/>
            </a:prstGeom>
            <a:solidFill>
              <a:schemeClr val="bg1"/>
            </a:solidFill>
            <a:ln w="25400" algn="ctr">
              <a:solidFill>
                <a:schemeClr val="accent6">
                  <a:lumMod val="75000"/>
                </a:schemeClr>
              </a:solidFill>
              <a:miter lim="800000"/>
            </a:ln>
            <a:effectLst/>
          </p:spPr>
          <p:txBody>
            <a:bodyPr lIns="0" tIns="0" rIns="0" bIns="0" anchor="ctr"/>
            <a:lstStyle/>
            <a:p>
              <a:pPr algn="ctr">
                <a:defRPr/>
              </a:pPr>
              <a:r>
                <a:rPr lang="en-US" sz="1680" b="1">
                  <a:solidFill>
                    <a:schemeClr val="accent6">
                      <a:lumMod val="75000"/>
                    </a:schemeClr>
                  </a:solidFill>
                  <a:cs typeface="Tahoma" panose="020B0604030504040204" pitchFamily="34" charset="0"/>
                </a:rPr>
                <a:t>R3</a:t>
              </a:r>
            </a:p>
          </p:txBody>
        </p:sp>
        <p:sp>
          <p:nvSpPr>
            <p:cNvPr id="49" name="Line 63">
              <a:extLst>
                <a:ext uri="{FF2B5EF4-FFF2-40B4-BE49-F238E27FC236}">
                  <a16:creationId xmlns:a16="http://schemas.microsoft.com/office/drawing/2014/main" id="{47217A46-1BC5-4208-AB2D-B63B81208BF3}"/>
                </a:ext>
              </a:extLst>
            </p:cNvPr>
            <p:cNvSpPr>
              <a:spLocks noChangeShapeType="1"/>
            </p:cNvSpPr>
            <p:nvPr/>
          </p:nvSpPr>
          <p:spPr bwMode="auto">
            <a:xfrm flipH="1">
              <a:off x="9703807" y="1051193"/>
              <a:ext cx="639921" cy="400047"/>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sp>
          <p:nvSpPr>
            <p:cNvPr id="50" name="Line 64">
              <a:extLst>
                <a:ext uri="{FF2B5EF4-FFF2-40B4-BE49-F238E27FC236}">
                  <a16:creationId xmlns:a16="http://schemas.microsoft.com/office/drawing/2014/main" id="{040C8FAC-0A3D-4F7D-A616-1C986497BA84}"/>
                </a:ext>
              </a:extLst>
            </p:cNvPr>
            <p:cNvSpPr>
              <a:spLocks noChangeShapeType="1"/>
            </p:cNvSpPr>
            <p:nvPr/>
          </p:nvSpPr>
          <p:spPr bwMode="auto">
            <a:xfrm>
              <a:off x="9702140" y="1653295"/>
              <a:ext cx="961549" cy="41171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2099"/>
            </a:p>
          </p:txBody>
        </p:sp>
        <p:cxnSp>
          <p:nvCxnSpPr>
            <p:cNvPr id="51" name="Straight Connector 50">
              <a:extLst>
                <a:ext uri="{FF2B5EF4-FFF2-40B4-BE49-F238E27FC236}">
                  <a16:creationId xmlns:a16="http://schemas.microsoft.com/office/drawing/2014/main" id="{81CD423D-B1F5-4A64-8756-56669643C1D7}"/>
                </a:ext>
              </a:extLst>
            </p:cNvPr>
            <p:cNvCxnSpPr/>
            <p:nvPr/>
          </p:nvCxnSpPr>
          <p:spPr bwMode="auto">
            <a:xfrm>
              <a:off x="10822002" y="986110"/>
              <a:ext cx="799901" cy="16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9B4B6F-154D-420A-92DC-639844424D2F}"/>
                </a:ext>
              </a:extLst>
            </p:cNvPr>
            <p:cNvCxnSpPr/>
            <p:nvPr/>
          </p:nvCxnSpPr>
          <p:spPr bwMode="auto">
            <a:xfrm>
              <a:off x="11141962" y="2159299"/>
              <a:ext cx="799901" cy="16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13CBEB-DE1B-4E52-8E8E-EFD7090B13BE}"/>
                </a:ext>
              </a:extLst>
            </p:cNvPr>
            <p:cNvCxnSpPr/>
            <p:nvPr/>
          </p:nvCxnSpPr>
          <p:spPr bwMode="auto">
            <a:xfrm>
              <a:off x="9622149" y="2159299"/>
              <a:ext cx="799901" cy="16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54" name="Freeform 65">
            <a:extLst>
              <a:ext uri="{FF2B5EF4-FFF2-40B4-BE49-F238E27FC236}">
                <a16:creationId xmlns:a16="http://schemas.microsoft.com/office/drawing/2014/main" id="{38D804C1-7659-41A6-A0A1-796DB39E1A6E}"/>
              </a:ext>
            </a:extLst>
          </p:cNvPr>
          <p:cNvSpPr/>
          <p:nvPr/>
        </p:nvSpPr>
        <p:spPr bwMode="auto">
          <a:xfrm>
            <a:off x="9815879" y="1214545"/>
            <a:ext cx="296876" cy="186689"/>
          </a:xfrm>
          <a:custGeom>
            <a:avLst/>
            <a:gdLst>
              <a:gd name="T0" fmla="*/ 0 w 168"/>
              <a:gd name="T1" fmla="*/ 2147483647 h 112"/>
              <a:gd name="T2" fmla="*/ 2147483647 w 168"/>
              <a:gd name="T3" fmla="*/ 2147483647 h 112"/>
              <a:gd name="T4" fmla="*/ 2147483647 w 168"/>
              <a:gd name="T5" fmla="*/ 2147483647 h 112"/>
              <a:gd name="T6" fmla="*/ 0 60000 65536"/>
              <a:gd name="T7" fmla="*/ 0 60000 65536"/>
              <a:gd name="T8" fmla="*/ 0 60000 65536"/>
              <a:gd name="T9" fmla="*/ 0 w 168"/>
              <a:gd name="T10" fmla="*/ 0 h 112"/>
              <a:gd name="T11" fmla="*/ 168 w 168"/>
              <a:gd name="T12" fmla="*/ 112 h 112"/>
            </a:gdLst>
            <a:ahLst/>
            <a:cxnLst>
              <a:cxn ang="T6">
                <a:pos x="T0" y="T1"/>
              </a:cxn>
              <a:cxn ang="T7">
                <a:pos x="T2" y="T3"/>
              </a:cxn>
              <a:cxn ang="T8">
                <a:pos x="T4" y="T5"/>
              </a:cxn>
            </a:cxnLst>
            <a:rect l="T9" t="T10" r="T11" b="T12"/>
            <a:pathLst>
              <a:path w="168" h="112">
                <a:moveTo>
                  <a:pt x="0" y="16"/>
                </a:moveTo>
                <a:cubicBezTo>
                  <a:pt x="60" y="8"/>
                  <a:pt x="120" y="0"/>
                  <a:pt x="144" y="16"/>
                </a:cubicBezTo>
                <a:cubicBezTo>
                  <a:pt x="168" y="32"/>
                  <a:pt x="156" y="72"/>
                  <a:pt x="144" y="112"/>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sp>
        <p:nvSpPr>
          <p:cNvPr id="55" name="Freeform 66">
            <a:extLst>
              <a:ext uri="{FF2B5EF4-FFF2-40B4-BE49-F238E27FC236}">
                <a16:creationId xmlns:a16="http://schemas.microsoft.com/office/drawing/2014/main" id="{E6E6D1F4-1FBF-4CDA-AB61-D50AA402E33A}"/>
              </a:ext>
            </a:extLst>
          </p:cNvPr>
          <p:cNvSpPr/>
          <p:nvPr/>
        </p:nvSpPr>
        <p:spPr bwMode="auto">
          <a:xfrm>
            <a:off x="9943112" y="1694601"/>
            <a:ext cx="296876" cy="280033"/>
          </a:xfrm>
          <a:custGeom>
            <a:avLst/>
            <a:gdLst>
              <a:gd name="T0" fmla="*/ 2147483647 w 168"/>
              <a:gd name="T1" fmla="*/ 0 h 168"/>
              <a:gd name="T2" fmla="*/ 2147483647 w 168"/>
              <a:gd name="T3" fmla="*/ 2147483647 h 168"/>
              <a:gd name="T4" fmla="*/ 0 w 168"/>
              <a:gd name="T5" fmla="*/ 2147483647 h 168"/>
              <a:gd name="T6" fmla="*/ 0 60000 65536"/>
              <a:gd name="T7" fmla="*/ 0 60000 65536"/>
              <a:gd name="T8" fmla="*/ 0 60000 65536"/>
              <a:gd name="T9" fmla="*/ 0 w 168"/>
              <a:gd name="T10" fmla="*/ 0 h 168"/>
              <a:gd name="T11" fmla="*/ 168 w 168"/>
              <a:gd name="T12" fmla="*/ 168 h 168"/>
            </a:gdLst>
            <a:ahLst/>
            <a:cxnLst>
              <a:cxn ang="T6">
                <a:pos x="T0" y="T1"/>
              </a:cxn>
              <a:cxn ang="T7">
                <a:pos x="T2" y="T3"/>
              </a:cxn>
              <a:cxn ang="T8">
                <a:pos x="T4" y="T5"/>
              </a:cxn>
            </a:cxnLst>
            <a:rect l="T9" t="T10" r="T11" b="T12"/>
            <a:pathLst>
              <a:path w="168" h="168">
                <a:moveTo>
                  <a:pt x="144" y="0"/>
                </a:moveTo>
                <a:cubicBezTo>
                  <a:pt x="156" y="60"/>
                  <a:pt x="168" y="120"/>
                  <a:pt x="144" y="144"/>
                </a:cubicBezTo>
                <a:cubicBezTo>
                  <a:pt x="120" y="168"/>
                  <a:pt x="60" y="156"/>
                  <a:pt x="0" y="144"/>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E9291787-199B-4C76-B7DD-18294FCC4D6F}" type="slidenum">
              <a:rPr lang="en-US" sz="1050">
                <a:solidFill>
                  <a:srgbClr val="898989"/>
                </a:solidFill>
                <a:cs typeface="Tahoma" panose="020B0604030504040204" pitchFamily="34" charset="0"/>
              </a:rPr>
              <a:t>52</a:t>
            </a:fld>
            <a:endParaRPr lang="en-US" sz="1050">
              <a:solidFill>
                <a:srgbClr val="898989"/>
              </a:solidFill>
              <a:cs typeface="Tahoma" panose="020B0604030504040204" pitchFamily="34" charset="0"/>
            </a:endParaRPr>
          </a:p>
        </p:txBody>
      </p:sp>
      <p:grpSp>
        <p:nvGrpSpPr>
          <p:cNvPr id="45062" name="Group 161"/>
          <p:cNvGrpSpPr/>
          <p:nvPr/>
        </p:nvGrpSpPr>
        <p:grpSpPr bwMode="auto">
          <a:xfrm>
            <a:off x="1926038" y="1125057"/>
            <a:ext cx="9215533" cy="4626097"/>
            <a:chOff x="76200" y="1447800"/>
            <a:chExt cx="8778875" cy="4406900"/>
          </a:xfrm>
        </p:grpSpPr>
        <p:sp>
          <p:nvSpPr>
            <p:cNvPr id="45063" name="AutoShape 7"/>
            <p:cNvSpPr>
              <a:spLocks noChangeArrowheads="1"/>
            </p:cNvSpPr>
            <p:nvPr/>
          </p:nvSpPr>
          <p:spPr bwMode="auto">
            <a:xfrm>
              <a:off x="3976862" y="2732088"/>
              <a:ext cx="1076325" cy="709613"/>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MỞ MH</a:t>
              </a:r>
            </a:p>
          </p:txBody>
        </p:sp>
        <p:sp>
          <p:nvSpPr>
            <p:cNvPr id="45064" name="Line 12"/>
            <p:cNvSpPr>
              <a:spLocks noChangeShapeType="1"/>
            </p:cNvSpPr>
            <p:nvPr/>
          </p:nvSpPr>
          <p:spPr bwMode="auto">
            <a:xfrm>
              <a:off x="2514600" y="2133600"/>
              <a:ext cx="1628775" cy="83502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65" name="Line 13"/>
            <p:cNvSpPr>
              <a:spLocks noChangeShapeType="1"/>
            </p:cNvSpPr>
            <p:nvPr/>
          </p:nvSpPr>
          <p:spPr bwMode="auto">
            <a:xfrm flipH="1">
              <a:off x="3221038" y="3192463"/>
              <a:ext cx="922338" cy="42545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66" name="Line 14"/>
            <p:cNvSpPr>
              <a:spLocks noChangeShapeType="1"/>
            </p:cNvSpPr>
            <p:nvPr/>
          </p:nvSpPr>
          <p:spPr bwMode="auto">
            <a:xfrm>
              <a:off x="4800601" y="3276600"/>
              <a:ext cx="1295399" cy="12954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67" name="Text Box 81"/>
            <p:cNvSpPr txBox="1">
              <a:spLocks noChangeArrowheads="1"/>
            </p:cNvSpPr>
            <p:nvPr/>
          </p:nvSpPr>
          <p:spPr bwMode="auto">
            <a:xfrm>
              <a:off x="3429000" y="23622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(0,n)</a:t>
              </a:r>
            </a:p>
          </p:txBody>
        </p:sp>
        <p:sp>
          <p:nvSpPr>
            <p:cNvPr id="45068" name="Text Box 82"/>
            <p:cNvSpPr txBox="1">
              <a:spLocks noChangeArrowheads="1"/>
            </p:cNvSpPr>
            <p:nvPr/>
          </p:nvSpPr>
          <p:spPr bwMode="auto">
            <a:xfrm>
              <a:off x="3381375" y="3581400"/>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45069" name="Text Box 83"/>
            <p:cNvSpPr txBox="1">
              <a:spLocks noChangeArrowheads="1"/>
            </p:cNvSpPr>
            <p:nvPr/>
          </p:nvSpPr>
          <p:spPr bwMode="auto">
            <a:xfrm>
              <a:off x="5486400" y="3733800"/>
              <a:ext cx="4603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45070" name="Text Box 84"/>
            <p:cNvSpPr txBox="1">
              <a:spLocks noChangeArrowheads="1"/>
            </p:cNvSpPr>
            <p:nvPr/>
          </p:nvSpPr>
          <p:spPr bwMode="auto">
            <a:xfrm>
              <a:off x="6477000" y="20574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45071" name="AutoShape 15"/>
            <p:cNvSpPr>
              <a:spLocks noChangeArrowheads="1"/>
            </p:cNvSpPr>
            <p:nvPr/>
          </p:nvSpPr>
          <p:spPr bwMode="auto">
            <a:xfrm>
              <a:off x="5834063" y="2589213"/>
              <a:ext cx="1076325" cy="709613"/>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ĐĂNG KÝ</a:t>
              </a:r>
            </a:p>
          </p:txBody>
        </p:sp>
        <p:sp>
          <p:nvSpPr>
            <p:cNvPr id="45072" name="Line 16"/>
            <p:cNvSpPr>
              <a:spLocks noChangeShapeType="1"/>
            </p:cNvSpPr>
            <p:nvPr/>
          </p:nvSpPr>
          <p:spPr bwMode="auto">
            <a:xfrm flipV="1">
              <a:off x="5065713" y="2944813"/>
              <a:ext cx="768350" cy="1412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73" name="Freeform 18"/>
            <p:cNvSpPr/>
            <p:nvPr/>
          </p:nvSpPr>
          <p:spPr bwMode="auto">
            <a:xfrm>
              <a:off x="5526088" y="2732088"/>
              <a:ext cx="153988" cy="425450"/>
            </a:xfrm>
            <a:custGeom>
              <a:avLst/>
              <a:gdLst>
                <a:gd name="T0" fmla="*/ 2147483647 w 180"/>
                <a:gd name="T1" fmla="*/ 0 h 540"/>
                <a:gd name="T2" fmla="*/ 0 w 180"/>
                <a:gd name="T3" fmla="*/ 2147483647 h 540"/>
                <a:gd name="T4" fmla="*/ 2147483647 w 180"/>
                <a:gd name="T5" fmla="*/ 2147483647 h 540"/>
                <a:gd name="T6" fmla="*/ 0 60000 65536"/>
                <a:gd name="T7" fmla="*/ 0 60000 65536"/>
                <a:gd name="T8" fmla="*/ 0 60000 65536"/>
                <a:gd name="T9" fmla="*/ 0 w 180"/>
                <a:gd name="T10" fmla="*/ 0 h 540"/>
                <a:gd name="T11" fmla="*/ 180 w 180"/>
                <a:gd name="T12" fmla="*/ 540 h 540"/>
              </a:gdLst>
              <a:ahLst/>
              <a:cxnLst>
                <a:cxn ang="T6">
                  <a:pos x="T0" y="T1"/>
                </a:cxn>
                <a:cxn ang="T7">
                  <a:pos x="T2" y="T3"/>
                </a:cxn>
                <a:cxn ang="T8">
                  <a:pos x="T4" y="T5"/>
                </a:cxn>
              </a:cxnLst>
              <a:rect l="T9" t="T10" r="T11" b="T12"/>
              <a:pathLst>
                <a:path w="180" h="540">
                  <a:moveTo>
                    <a:pt x="180" y="0"/>
                  </a:moveTo>
                  <a:cubicBezTo>
                    <a:pt x="90" y="135"/>
                    <a:pt x="0" y="270"/>
                    <a:pt x="0" y="360"/>
                  </a:cubicBezTo>
                  <a:cubicBezTo>
                    <a:pt x="0" y="450"/>
                    <a:pt x="90" y="495"/>
                    <a:pt x="180" y="540"/>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074" name="Text Box 61"/>
            <p:cNvSpPr txBox="1">
              <a:spLocks noChangeArrowheads="1"/>
            </p:cNvSpPr>
            <p:nvPr/>
          </p:nvSpPr>
          <p:spPr bwMode="auto">
            <a:xfrm>
              <a:off x="7391400" y="3048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Điểm</a:t>
              </a:r>
            </a:p>
          </p:txBody>
        </p:sp>
        <p:sp>
          <p:nvSpPr>
            <p:cNvPr id="45075" name="Text Box 85"/>
            <p:cNvSpPr txBox="1">
              <a:spLocks noChangeArrowheads="1"/>
            </p:cNvSpPr>
            <p:nvPr/>
          </p:nvSpPr>
          <p:spPr bwMode="auto">
            <a:xfrm>
              <a:off x="5029200" y="2732088"/>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45076" name="AutoShape 19"/>
            <p:cNvSpPr>
              <a:spLocks noChangeArrowheads="1"/>
            </p:cNvSpPr>
            <p:nvPr/>
          </p:nvSpPr>
          <p:spPr bwMode="auto">
            <a:xfrm>
              <a:off x="4003192" y="5003800"/>
              <a:ext cx="1462571" cy="850900"/>
            </a:xfrm>
            <a:prstGeom prst="diamond">
              <a:avLst/>
            </a:prstGeom>
            <a:noFill/>
            <a:ln w="254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PHÂN CÔNG</a:t>
              </a:r>
            </a:p>
          </p:txBody>
        </p:sp>
        <p:sp>
          <p:nvSpPr>
            <p:cNvPr id="45077" name="Line 20"/>
            <p:cNvSpPr>
              <a:spLocks noChangeShapeType="1"/>
            </p:cNvSpPr>
            <p:nvPr/>
          </p:nvSpPr>
          <p:spPr bwMode="auto">
            <a:xfrm>
              <a:off x="4495800" y="3429000"/>
              <a:ext cx="143864" cy="163353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45078" name="Line 21"/>
            <p:cNvSpPr>
              <a:spLocks noChangeShapeType="1"/>
            </p:cNvSpPr>
            <p:nvPr/>
          </p:nvSpPr>
          <p:spPr bwMode="auto">
            <a:xfrm flipH="1">
              <a:off x="3276600" y="5429250"/>
              <a:ext cx="726592"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45079" name="Freeform 22"/>
            <p:cNvSpPr/>
            <p:nvPr/>
          </p:nvSpPr>
          <p:spPr bwMode="auto">
            <a:xfrm rot="-611247">
              <a:off x="4191000" y="4267200"/>
              <a:ext cx="756309" cy="307975"/>
            </a:xfrm>
            <a:custGeom>
              <a:avLst/>
              <a:gdLst>
                <a:gd name="T0" fmla="*/ 0 w 900"/>
                <a:gd name="T1" fmla="*/ 2147483647 h 390"/>
                <a:gd name="T2" fmla="*/ 2147483647 w 900"/>
                <a:gd name="T3" fmla="*/ 2147483647 h 390"/>
                <a:gd name="T4" fmla="*/ 2147483647 w 900"/>
                <a:gd name="T5" fmla="*/ 2147483647 h 390"/>
                <a:gd name="T6" fmla="*/ 0 60000 65536"/>
                <a:gd name="T7" fmla="*/ 0 60000 65536"/>
                <a:gd name="T8" fmla="*/ 0 60000 65536"/>
                <a:gd name="T9" fmla="*/ 0 w 900"/>
                <a:gd name="T10" fmla="*/ 0 h 390"/>
                <a:gd name="T11" fmla="*/ 900 w 900"/>
                <a:gd name="T12" fmla="*/ 390 h 390"/>
              </a:gdLst>
              <a:ahLst/>
              <a:cxnLst>
                <a:cxn ang="T6">
                  <a:pos x="T0" y="T1"/>
                </a:cxn>
                <a:cxn ang="T7">
                  <a:pos x="T2" y="T3"/>
                </a:cxn>
                <a:cxn ang="T8">
                  <a:pos x="T4" y="T5"/>
                </a:cxn>
              </a:cxnLst>
              <a:rect l="T9" t="T10" r="T11" b="T12"/>
              <a:pathLst>
                <a:path w="900" h="390">
                  <a:moveTo>
                    <a:pt x="0" y="210"/>
                  </a:moveTo>
                  <a:cubicBezTo>
                    <a:pt x="195" y="105"/>
                    <a:pt x="390" y="0"/>
                    <a:pt x="540" y="30"/>
                  </a:cubicBezTo>
                  <a:cubicBezTo>
                    <a:pt x="690" y="60"/>
                    <a:pt x="795" y="225"/>
                    <a:pt x="900" y="390"/>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080" name="Text Box 86"/>
            <p:cNvSpPr txBox="1">
              <a:spLocks noChangeArrowheads="1"/>
            </p:cNvSpPr>
            <p:nvPr/>
          </p:nvSpPr>
          <p:spPr bwMode="auto">
            <a:xfrm>
              <a:off x="3284110" y="5487988"/>
              <a:ext cx="54635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45081" name="Text Box 87"/>
            <p:cNvSpPr txBox="1">
              <a:spLocks noChangeArrowheads="1"/>
            </p:cNvSpPr>
            <p:nvPr/>
          </p:nvSpPr>
          <p:spPr bwMode="auto">
            <a:xfrm>
              <a:off x="3962400" y="3886200"/>
              <a:ext cx="54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(0,1)</a:t>
              </a:r>
            </a:p>
          </p:txBody>
        </p:sp>
        <p:sp>
          <p:nvSpPr>
            <p:cNvPr id="45082" name="Line 17"/>
            <p:cNvSpPr>
              <a:spLocks noChangeShapeType="1"/>
            </p:cNvSpPr>
            <p:nvPr/>
          </p:nvSpPr>
          <p:spPr bwMode="auto">
            <a:xfrm flipH="1">
              <a:off x="6400800" y="1981200"/>
              <a:ext cx="76200" cy="6096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grpSp>
          <p:nvGrpSpPr>
            <p:cNvPr id="45083" name="Group 160"/>
            <p:cNvGrpSpPr/>
            <p:nvPr/>
          </p:nvGrpSpPr>
          <p:grpSpPr bwMode="auto">
            <a:xfrm>
              <a:off x="349249" y="1516062"/>
              <a:ext cx="4298951" cy="673100"/>
              <a:chOff x="349249" y="1516062"/>
              <a:chExt cx="4298951" cy="673100"/>
            </a:xfrm>
          </p:grpSpPr>
          <p:sp>
            <p:nvSpPr>
              <p:cNvPr id="45141" name="Rectangle 6"/>
              <p:cNvSpPr>
                <a:spLocks noChangeArrowheads="1"/>
              </p:cNvSpPr>
              <p:nvPr/>
            </p:nvSpPr>
            <p:spPr bwMode="auto">
              <a:xfrm>
                <a:off x="1949450" y="1709737"/>
                <a:ext cx="1238250" cy="4238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MÔN HỌC</a:t>
                </a:r>
              </a:p>
            </p:txBody>
          </p:sp>
          <p:grpSp>
            <p:nvGrpSpPr>
              <p:cNvPr id="45142" name="Group 147"/>
              <p:cNvGrpSpPr/>
              <p:nvPr/>
            </p:nvGrpSpPr>
            <p:grpSpPr bwMode="auto">
              <a:xfrm>
                <a:off x="3187700" y="1709737"/>
                <a:ext cx="628650" cy="138113"/>
                <a:chOff x="3067051" y="2022475"/>
                <a:chExt cx="628650" cy="138113"/>
              </a:xfrm>
            </p:grpSpPr>
            <p:sp>
              <p:nvSpPr>
                <p:cNvPr id="45152" name="Line 23"/>
                <p:cNvSpPr>
                  <a:spLocks noChangeShapeType="1"/>
                </p:cNvSpPr>
                <p:nvPr/>
              </p:nvSpPr>
              <p:spPr bwMode="auto">
                <a:xfrm flipV="1">
                  <a:off x="3067051" y="2103438"/>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53" name="Oval 24"/>
                <p:cNvSpPr>
                  <a:spLocks noChangeArrowheads="1"/>
                </p:cNvSpPr>
                <p:nvPr/>
              </p:nvSpPr>
              <p:spPr bwMode="auto">
                <a:xfrm>
                  <a:off x="3541713" y="2022475"/>
                  <a:ext cx="153988" cy="138113"/>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43" name="Text Box 25"/>
              <p:cNvSpPr txBox="1">
                <a:spLocks noChangeArrowheads="1"/>
              </p:cNvSpPr>
              <p:nvPr/>
            </p:nvSpPr>
            <p:spPr bwMode="auto">
              <a:xfrm>
                <a:off x="3733800" y="1544637"/>
                <a:ext cx="7683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MH</a:t>
                </a:r>
              </a:p>
            </p:txBody>
          </p:sp>
          <p:grpSp>
            <p:nvGrpSpPr>
              <p:cNvPr id="45144" name="Group 148"/>
              <p:cNvGrpSpPr/>
              <p:nvPr/>
            </p:nvGrpSpPr>
            <p:grpSpPr bwMode="auto">
              <a:xfrm>
                <a:off x="3187700" y="1993900"/>
                <a:ext cx="628650" cy="138113"/>
                <a:chOff x="3067051" y="2306638"/>
                <a:chExt cx="628650" cy="138113"/>
              </a:xfrm>
            </p:grpSpPr>
            <p:sp>
              <p:nvSpPr>
                <p:cNvPr id="45150" name="Line 27"/>
                <p:cNvSpPr>
                  <a:spLocks noChangeShapeType="1"/>
                </p:cNvSpPr>
                <p:nvPr/>
              </p:nvSpPr>
              <p:spPr bwMode="auto">
                <a:xfrm flipV="1">
                  <a:off x="3067051" y="2387600"/>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51" name="Oval 28"/>
                <p:cNvSpPr>
                  <a:spLocks noChangeArrowheads="1"/>
                </p:cNvSpPr>
                <p:nvPr/>
              </p:nvSpPr>
              <p:spPr bwMode="auto">
                <a:xfrm>
                  <a:off x="3541713" y="2306638"/>
                  <a:ext cx="153988" cy="138113"/>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45" name="Text Box 29"/>
              <p:cNvSpPr txBox="1">
                <a:spLocks noChangeArrowheads="1"/>
              </p:cNvSpPr>
              <p:nvPr/>
            </p:nvSpPr>
            <p:spPr bwMode="auto">
              <a:xfrm>
                <a:off x="3835401" y="1905000"/>
                <a:ext cx="812799"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MH</a:t>
                </a:r>
              </a:p>
            </p:txBody>
          </p:sp>
          <p:grpSp>
            <p:nvGrpSpPr>
              <p:cNvPr id="45146" name="Group 146"/>
              <p:cNvGrpSpPr/>
              <p:nvPr/>
            </p:nvGrpSpPr>
            <p:grpSpPr bwMode="auto">
              <a:xfrm>
                <a:off x="1343025" y="1709737"/>
                <a:ext cx="628650" cy="138113"/>
                <a:chOff x="1222376" y="2022475"/>
                <a:chExt cx="628650" cy="138113"/>
              </a:xfrm>
            </p:grpSpPr>
            <p:sp>
              <p:nvSpPr>
                <p:cNvPr id="45148" name="Line 35"/>
                <p:cNvSpPr>
                  <a:spLocks noChangeShapeType="1"/>
                </p:cNvSpPr>
                <p:nvPr/>
              </p:nvSpPr>
              <p:spPr bwMode="auto">
                <a:xfrm rot="10800000" flipV="1">
                  <a:off x="1389063" y="2078038"/>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49" name="Oval 36"/>
                <p:cNvSpPr>
                  <a:spLocks noChangeArrowheads="1"/>
                </p:cNvSpPr>
                <p:nvPr/>
              </p:nvSpPr>
              <p:spPr bwMode="auto">
                <a:xfrm rot="10800000">
                  <a:off x="1222376" y="2022475"/>
                  <a:ext cx="153988" cy="138113"/>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47" name="Text Box 37"/>
              <p:cNvSpPr txBox="1">
                <a:spLocks noChangeArrowheads="1"/>
              </p:cNvSpPr>
              <p:nvPr/>
            </p:nvSpPr>
            <p:spPr bwMode="auto">
              <a:xfrm>
                <a:off x="349249" y="1516062"/>
                <a:ext cx="996951"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học phần</a:t>
                </a:r>
              </a:p>
            </p:txBody>
          </p:sp>
        </p:grpSp>
        <p:grpSp>
          <p:nvGrpSpPr>
            <p:cNvPr id="45084" name="Group 159"/>
            <p:cNvGrpSpPr/>
            <p:nvPr/>
          </p:nvGrpSpPr>
          <p:grpSpPr bwMode="auto">
            <a:xfrm>
              <a:off x="4724400" y="1447800"/>
              <a:ext cx="4130675" cy="609600"/>
              <a:chOff x="4724400" y="1447800"/>
              <a:chExt cx="4130675" cy="609600"/>
            </a:xfrm>
          </p:grpSpPr>
          <p:sp>
            <p:nvSpPr>
              <p:cNvPr id="45128" name="Rectangle 8"/>
              <p:cNvSpPr>
                <a:spLocks noChangeArrowheads="1"/>
              </p:cNvSpPr>
              <p:nvPr/>
            </p:nvSpPr>
            <p:spPr bwMode="auto">
              <a:xfrm>
                <a:off x="5945188" y="1524001"/>
                <a:ext cx="1196975" cy="4238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SINH VIÊN</a:t>
                </a:r>
              </a:p>
            </p:txBody>
          </p:sp>
          <p:grpSp>
            <p:nvGrpSpPr>
              <p:cNvPr id="45129" name="Group 153"/>
              <p:cNvGrpSpPr/>
              <p:nvPr/>
            </p:nvGrpSpPr>
            <p:grpSpPr bwMode="auto">
              <a:xfrm>
                <a:off x="7142163" y="1524001"/>
                <a:ext cx="628650" cy="138113"/>
                <a:chOff x="7142163" y="1524001"/>
                <a:chExt cx="628650" cy="138113"/>
              </a:xfrm>
            </p:grpSpPr>
            <p:sp>
              <p:nvSpPr>
                <p:cNvPr id="45139" name="Line 31"/>
                <p:cNvSpPr>
                  <a:spLocks noChangeShapeType="1"/>
                </p:cNvSpPr>
                <p:nvPr/>
              </p:nvSpPr>
              <p:spPr bwMode="auto">
                <a:xfrm flipV="1">
                  <a:off x="7142163" y="1604964"/>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40" name="Oval 32"/>
                <p:cNvSpPr>
                  <a:spLocks noChangeArrowheads="1"/>
                </p:cNvSpPr>
                <p:nvPr/>
              </p:nvSpPr>
              <p:spPr bwMode="auto">
                <a:xfrm>
                  <a:off x="7616825" y="1524001"/>
                  <a:ext cx="153988" cy="138113"/>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30" name="Text Box 33"/>
              <p:cNvSpPr txBox="1">
                <a:spLocks noChangeArrowheads="1"/>
              </p:cNvSpPr>
              <p:nvPr/>
            </p:nvSpPr>
            <p:spPr bwMode="auto">
              <a:xfrm>
                <a:off x="7756525" y="1447800"/>
                <a:ext cx="614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SV</a:t>
                </a:r>
              </a:p>
            </p:txBody>
          </p:sp>
          <p:grpSp>
            <p:nvGrpSpPr>
              <p:cNvPr id="45131" name="Group 154"/>
              <p:cNvGrpSpPr/>
              <p:nvPr/>
            </p:nvGrpSpPr>
            <p:grpSpPr bwMode="auto">
              <a:xfrm>
                <a:off x="7142163" y="1808164"/>
                <a:ext cx="628650" cy="138113"/>
                <a:chOff x="7142163" y="1808164"/>
                <a:chExt cx="628650" cy="138113"/>
              </a:xfrm>
            </p:grpSpPr>
            <p:sp>
              <p:nvSpPr>
                <p:cNvPr id="45137" name="Line 39"/>
                <p:cNvSpPr>
                  <a:spLocks noChangeShapeType="1"/>
                </p:cNvSpPr>
                <p:nvPr/>
              </p:nvSpPr>
              <p:spPr bwMode="auto">
                <a:xfrm flipV="1">
                  <a:off x="7142163" y="1889126"/>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38" name="Oval 40"/>
                <p:cNvSpPr>
                  <a:spLocks noChangeArrowheads="1"/>
                </p:cNvSpPr>
                <p:nvPr/>
              </p:nvSpPr>
              <p:spPr bwMode="auto">
                <a:xfrm>
                  <a:off x="7616825" y="1808164"/>
                  <a:ext cx="153988" cy="138113"/>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32" name="Text Box 41"/>
              <p:cNvSpPr txBox="1">
                <a:spLocks noChangeArrowheads="1"/>
              </p:cNvSpPr>
              <p:nvPr/>
            </p:nvSpPr>
            <p:spPr bwMode="auto">
              <a:xfrm>
                <a:off x="7772400" y="1774825"/>
                <a:ext cx="10826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sinh viên</a:t>
                </a:r>
              </a:p>
            </p:txBody>
          </p:sp>
          <p:grpSp>
            <p:nvGrpSpPr>
              <p:cNvPr id="45133" name="Group 152"/>
              <p:cNvGrpSpPr/>
              <p:nvPr/>
            </p:nvGrpSpPr>
            <p:grpSpPr bwMode="auto">
              <a:xfrm rot="1256774">
                <a:off x="5340350" y="1631522"/>
                <a:ext cx="627063" cy="138113"/>
                <a:chOff x="5340350" y="1524001"/>
                <a:chExt cx="627063" cy="138113"/>
              </a:xfrm>
            </p:grpSpPr>
            <p:sp>
              <p:nvSpPr>
                <p:cNvPr id="45135" name="Line 43"/>
                <p:cNvSpPr>
                  <a:spLocks noChangeShapeType="1"/>
                </p:cNvSpPr>
                <p:nvPr/>
              </p:nvSpPr>
              <p:spPr bwMode="auto">
                <a:xfrm rot="10800000" flipV="1">
                  <a:off x="5505450" y="1579564"/>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36" name="Oval 44"/>
                <p:cNvSpPr>
                  <a:spLocks noChangeArrowheads="1"/>
                </p:cNvSpPr>
                <p:nvPr/>
              </p:nvSpPr>
              <p:spPr bwMode="auto">
                <a:xfrm rot="10800000">
                  <a:off x="5340350" y="1524001"/>
                  <a:ext cx="153988" cy="138113"/>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34" name="Text Box 45"/>
              <p:cNvSpPr txBox="1">
                <a:spLocks noChangeArrowheads="1"/>
              </p:cNvSpPr>
              <p:nvPr/>
            </p:nvSpPr>
            <p:spPr bwMode="auto">
              <a:xfrm>
                <a:off x="4724400" y="1447800"/>
                <a:ext cx="615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Địa chỉ</a:t>
                </a:r>
              </a:p>
            </p:txBody>
          </p:sp>
        </p:grpSp>
        <p:grpSp>
          <p:nvGrpSpPr>
            <p:cNvPr id="45085" name="Group 158"/>
            <p:cNvGrpSpPr/>
            <p:nvPr/>
          </p:nvGrpSpPr>
          <p:grpSpPr bwMode="auto">
            <a:xfrm>
              <a:off x="6096000" y="4213225"/>
              <a:ext cx="2544762" cy="1196975"/>
              <a:chOff x="6142038" y="4213225"/>
              <a:chExt cx="2544762" cy="1196975"/>
            </a:xfrm>
          </p:grpSpPr>
          <p:sp>
            <p:nvSpPr>
              <p:cNvPr id="45115" name="Rectangle 9"/>
              <p:cNvSpPr>
                <a:spLocks noChangeArrowheads="1"/>
              </p:cNvSpPr>
              <p:nvPr/>
            </p:nvSpPr>
            <p:spPr bwMode="auto">
              <a:xfrm>
                <a:off x="6142038" y="4341812"/>
                <a:ext cx="1076325" cy="4238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LỚP</a:t>
                </a:r>
              </a:p>
            </p:txBody>
          </p:sp>
          <p:grpSp>
            <p:nvGrpSpPr>
              <p:cNvPr id="45116" name="Group 155"/>
              <p:cNvGrpSpPr/>
              <p:nvPr/>
            </p:nvGrpSpPr>
            <p:grpSpPr bwMode="auto">
              <a:xfrm>
                <a:off x="7218363" y="4341812"/>
                <a:ext cx="628650" cy="138113"/>
                <a:chOff x="7218363" y="4341812"/>
                <a:chExt cx="628650" cy="138113"/>
              </a:xfrm>
            </p:grpSpPr>
            <p:sp>
              <p:nvSpPr>
                <p:cNvPr id="45126" name="Line 47"/>
                <p:cNvSpPr>
                  <a:spLocks noChangeShapeType="1"/>
                </p:cNvSpPr>
                <p:nvPr/>
              </p:nvSpPr>
              <p:spPr bwMode="auto">
                <a:xfrm flipV="1">
                  <a:off x="7218363" y="4422775"/>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27" name="Oval 48"/>
                <p:cNvSpPr>
                  <a:spLocks noChangeArrowheads="1"/>
                </p:cNvSpPr>
                <p:nvPr/>
              </p:nvSpPr>
              <p:spPr bwMode="auto">
                <a:xfrm>
                  <a:off x="7693025" y="4341812"/>
                  <a:ext cx="153988" cy="138113"/>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17" name="Text Box 49"/>
              <p:cNvSpPr txBox="1">
                <a:spLocks noChangeArrowheads="1"/>
              </p:cNvSpPr>
              <p:nvPr/>
            </p:nvSpPr>
            <p:spPr bwMode="auto">
              <a:xfrm>
                <a:off x="7848600" y="42132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lớp</a:t>
                </a:r>
              </a:p>
            </p:txBody>
          </p:sp>
          <p:grpSp>
            <p:nvGrpSpPr>
              <p:cNvPr id="45118" name="Group 156"/>
              <p:cNvGrpSpPr/>
              <p:nvPr/>
            </p:nvGrpSpPr>
            <p:grpSpPr bwMode="auto">
              <a:xfrm>
                <a:off x="7218363" y="4624387"/>
                <a:ext cx="628650" cy="139700"/>
                <a:chOff x="7218363" y="4624387"/>
                <a:chExt cx="628650" cy="139700"/>
              </a:xfrm>
            </p:grpSpPr>
            <p:sp>
              <p:nvSpPr>
                <p:cNvPr id="45124" name="Line 51"/>
                <p:cNvSpPr>
                  <a:spLocks noChangeShapeType="1"/>
                </p:cNvSpPr>
                <p:nvPr/>
              </p:nvSpPr>
              <p:spPr bwMode="auto">
                <a:xfrm flipV="1">
                  <a:off x="7218363" y="4706937"/>
                  <a:ext cx="4619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25" name="Oval 52"/>
                <p:cNvSpPr>
                  <a:spLocks noChangeArrowheads="1"/>
                </p:cNvSpPr>
                <p:nvPr/>
              </p:nvSpPr>
              <p:spPr bwMode="auto">
                <a:xfrm>
                  <a:off x="7693025" y="4624387"/>
                  <a:ext cx="153988" cy="1397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19" name="Text Box 53"/>
              <p:cNvSpPr txBox="1">
                <a:spLocks noChangeArrowheads="1"/>
              </p:cNvSpPr>
              <p:nvPr/>
            </p:nvSpPr>
            <p:spPr bwMode="auto">
              <a:xfrm>
                <a:off x="7908925" y="4572000"/>
                <a:ext cx="777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lớp</a:t>
                </a:r>
              </a:p>
            </p:txBody>
          </p:sp>
          <p:grpSp>
            <p:nvGrpSpPr>
              <p:cNvPr id="45120" name="Group 157"/>
              <p:cNvGrpSpPr/>
              <p:nvPr/>
            </p:nvGrpSpPr>
            <p:grpSpPr bwMode="auto">
              <a:xfrm>
                <a:off x="7311231" y="4718844"/>
                <a:ext cx="295275" cy="484188"/>
                <a:chOff x="7311231" y="4718844"/>
                <a:chExt cx="295275" cy="484188"/>
              </a:xfrm>
            </p:grpSpPr>
            <p:sp>
              <p:nvSpPr>
                <p:cNvPr id="45122" name="Line 55"/>
                <p:cNvSpPr>
                  <a:spLocks noChangeShapeType="1"/>
                </p:cNvSpPr>
                <p:nvPr/>
              </p:nvSpPr>
              <p:spPr bwMode="auto">
                <a:xfrm rot="2700000" flipV="1">
                  <a:off x="7099300" y="4930775"/>
                  <a:ext cx="425450"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23" name="Oval 56"/>
                <p:cNvSpPr>
                  <a:spLocks noChangeArrowheads="1"/>
                </p:cNvSpPr>
                <p:nvPr/>
              </p:nvSpPr>
              <p:spPr bwMode="auto">
                <a:xfrm rot="2700000">
                  <a:off x="7461250" y="5057775"/>
                  <a:ext cx="141288" cy="149225"/>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121" name="Text Box 57"/>
              <p:cNvSpPr txBox="1">
                <a:spLocks noChangeArrowheads="1"/>
              </p:cNvSpPr>
              <p:nvPr/>
            </p:nvSpPr>
            <p:spPr bwMode="auto">
              <a:xfrm>
                <a:off x="7620000" y="5049837"/>
                <a:ext cx="627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Sĩ số</a:t>
                </a:r>
              </a:p>
            </p:txBody>
          </p:sp>
        </p:grpSp>
        <p:grpSp>
          <p:nvGrpSpPr>
            <p:cNvPr id="45086" name="Group 144"/>
            <p:cNvGrpSpPr/>
            <p:nvPr/>
          </p:nvGrpSpPr>
          <p:grpSpPr bwMode="auto">
            <a:xfrm>
              <a:off x="76200" y="3131344"/>
              <a:ext cx="3144839" cy="1288256"/>
              <a:chOff x="76200" y="3131344"/>
              <a:chExt cx="3144839" cy="1288256"/>
            </a:xfrm>
          </p:grpSpPr>
          <p:sp>
            <p:nvSpPr>
              <p:cNvPr id="45100" name="Rectangle 11"/>
              <p:cNvSpPr>
                <a:spLocks noChangeArrowheads="1"/>
              </p:cNvSpPr>
              <p:nvPr/>
            </p:nvSpPr>
            <p:spPr bwMode="auto">
              <a:xfrm>
                <a:off x="1990726" y="3416300"/>
                <a:ext cx="1230313" cy="42545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HỌC KỲ</a:t>
                </a:r>
              </a:p>
            </p:txBody>
          </p:sp>
          <p:sp>
            <p:nvSpPr>
              <p:cNvPr id="45101" name="Line 63"/>
              <p:cNvSpPr>
                <a:spLocks noChangeShapeType="1"/>
              </p:cNvSpPr>
              <p:nvPr/>
            </p:nvSpPr>
            <p:spPr bwMode="auto">
              <a:xfrm rot="10800000" flipV="1">
                <a:off x="1539876" y="3473450"/>
                <a:ext cx="4619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02" name="Oval 64"/>
              <p:cNvSpPr>
                <a:spLocks noChangeArrowheads="1"/>
              </p:cNvSpPr>
              <p:nvPr/>
            </p:nvSpPr>
            <p:spPr bwMode="auto">
              <a:xfrm rot="10800000">
                <a:off x="1373188" y="3416300"/>
                <a:ext cx="153988" cy="1397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103" name="Line 66"/>
              <p:cNvSpPr>
                <a:spLocks noChangeShapeType="1"/>
              </p:cNvSpPr>
              <p:nvPr/>
            </p:nvSpPr>
            <p:spPr bwMode="auto">
              <a:xfrm rot="10800000" flipV="1">
                <a:off x="1541463" y="3686175"/>
                <a:ext cx="4619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04" name="Oval 67"/>
              <p:cNvSpPr>
                <a:spLocks noChangeArrowheads="1"/>
              </p:cNvSpPr>
              <p:nvPr/>
            </p:nvSpPr>
            <p:spPr bwMode="auto">
              <a:xfrm rot="10800000">
                <a:off x="1374776" y="3629025"/>
                <a:ext cx="153988" cy="1397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105" name="Text Box 68"/>
              <p:cNvSpPr txBox="1">
                <a:spLocks noChangeArrowheads="1"/>
              </p:cNvSpPr>
              <p:nvPr/>
            </p:nvSpPr>
            <p:spPr bwMode="auto">
              <a:xfrm>
                <a:off x="381000" y="3486150"/>
                <a:ext cx="915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Niên học</a:t>
                </a:r>
              </a:p>
            </p:txBody>
          </p:sp>
          <p:sp>
            <p:nvSpPr>
              <p:cNvPr id="45106" name="Text Box 69"/>
              <p:cNvSpPr txBox="1">
                <a:spLocks noChangeArrowheads="1"/>
              </p:cNvSpPr>
              <p:nvPr/>
            </p:nvSpPr>
            <p:spPr bwMode="auto">
              <a:xfrm>
                <a:off x="381000" y="32766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Học kỳ</a:t>
                </a:r>
              </a:p>
            </p:txBody>
          </p:sp>
          <p:sp>
            <p:nvSpPr>
              <p:cNvPr id="45107" name="Line 71"/>
              <p:cNvSpPr>
                <a:spLocks noChangeShapeType="1"/>
              </p:cNvSpPr>
              <p:nvPr/>
            </p:nvSpPr>
            <p:spPr bwMode="auto">
              <a:xfrm rot="9294225" flipV="1">
                <a:off x="1533526" y="3867150"/>
                <a:ext cx="4619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08" name="Oval 72"/>
              <p:cNvSpPr>
                <a:spLocks noChangeArrowheads="1"/>
              </p:cNvSpPr>
              <p:nvPr/>
            </p:nvSpPr>
            <p:spPr bwMode="auto">
              <a:xfrm rot="9294225">
                <a:off x="1403351" y="3944938"/>
                <a:ext cx="153988" cy="1397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109" name="Text Box 73"/>
              <p:cNvSpPr txBox="1">
                <a:spLocks noChangeArrowheads="1"/>
              </p:cNvSpPr>
              <p:nvPr/>
            </p:nvSpPr>
            <p:spPr bwMode="auto">
              <a:xfrm>
                <a:off x="76200" y="3886200"/>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bắt đầu</a:t>
                </a:r>
              </a:p>
            </p:txBody>
          </p:sp>
          <p:sp>
            <p:nvSpPr>
              <p:cNvPr id="45110" name="Line 75"/>
              <p:cNvSpPr>
                <a:spLocks noChangeShapeType="1"/>
              </p:cNvSpPr>
              <p:nvPr/>
            </p:nvSpPr>
            <p:spPr bwMode="auto">
              <a:xfrm rot="9294225" flipV="1">
                <a:off x="1803401" y="3946525"/>
                <a:ext cx="4619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11" name="Oval 76"/>
              <p:cNvSpPr>
                <a:spLocks noChangeArrowheads="1"/>
              </p:cNvSpPr>
              <p:nvPr/>
            </p:nvSpPr>
            <p:spPr bwMode="auto">
              <a:xfrm rot="9294225">
                <a:off x="1673226" y="4024313"/>
                <a:ext cx="153988" cy="1397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45112" name="Text Box 77"/>
              <p:cNvSpPr txBox="1">
                <a:spLocks noChangeArrowheads="1"/>
              </p:cNvSpPr>
              <p:nvPr/>
            </p:nvSpPr>
            <p:spPr bwMode="auto">
              <a:xfrm>
                <a:off x="682625" y="4137025"/>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kết thúc</a:t>
                </a:r>
              </a:p>
            </p:txBody>
          </p:sp>
          <p:sp>
            <p:nvSpPr>
              <p:cNvPr id="45113" name="Line 79"/>
              <p:cNvSpPr>
                <a:spLocks noChangeShapeType="1"/>
              </p:cNvSpPr>
              <p:nvPr/>
            </p:nvSpPr>
            <p:spPr bwMode="auto">
              <a:xfrm rot="-5400000">
                <a:off x="1492411" y="3524409"/>
                <a:ext cx="525462" cy="45719"/>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114" name="Oval 80"/>
              <p:cNvSpPr>
                <a:spLocks noChangeArrowheads="1"/>
              </p:cNvSpPr>
              <p:nvPr/>
            </p:nvSpPr>
            <p:spPr bwMode="auto">
              <a:xfrm rot="-5400000">
                <a:off x="1693863" y="3127375"/>
                <a:ext cx="142875" cy="150813"/>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45087" name="Group 145"/>
            <p:cNvGrpSpPr/>
            <p:nvPr/>
          </p:nvGrpSpPr>
          <p:grpSpPr bwMode="auto">
            <a:xfrm>
              <a:off x="457200" y="5181600"/>
              <a:ext cx="2840039" cy="568326"/>
              <a:chOff x="381000" y="4724400"/>
              <a:chExt cx="2840039" cy="568326"/>
            </a:xfrm>
          </p:grpSpPr>
          <p:grpSp>
            <p:nvGrpSpPr>
              <p:cNvPr id="45091" name="Group 88"/>
              <p:cNvGrpSpPr/>
              <p:nvPr/>
            </p:nvGrpSpPr>
            <p:grpSpPr bwMode="auto">
              <a:xfrm rot="10800000">
                <a:off x="1382713" y="4814887"/>
                <a:ext cx="628650" cy="138113"/>
                <a:chOff x="9000" y="9829"/>
                <a:chExt cx="736" cy="178"/>
              </a:xfrm>
            </p:grpSpPr>
            <p:sp>
              <p:nvSpPr>
                <p:cNvPr id="45098" name="Line 89"/>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99" name="Oval 90"/>
                <p:cNvSpPr>
                  <a:spLocks noChangeArrowheads="1"/>
                </p:cNvSpPr>
                <p:nvPr/>
              </p:nvSpPr>
              <p:spPr bwMode="auto">
                <a:xfrm>
                  <a:off x="9556" y="9829"/>
                  <a:ext cx="180" cy="178"/>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092" name="Text Box 91"/>
              <p:cNvSpPr txBox="1">
                <a:spLocks noChangeArrowheads="1"/>
              </p:cNvSpPr>
              <p:nvPr/>
            </p:nvSpPr>
            <p:spPr bwMode="auto">
              <a:xfrm>
                <a:off x="381000" y="47244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GV</a:t>
                </a:r>
              </a:p>
            </p:txBody>
          </p:sp>
          <p:grpSp>
            <p:nvGrpSpPr>
              <p:cNvPr id="45093" name="Group 92"/>
              <p:cNvGrpSpPr/>
              <p:nvPr/>
            </p:nvGrpSpPr>
            <p:grpSpPr bwMode="auto">
              <a:xfrm rot="10800000">
                <a:off x="1382713" y="5040312"/>
                <a:ext cx="628650" cy="138113"/>
                <a:chOff x="9000" y="9829"/>
                <a:chExt cx="736" cy="178"/>
              </a:xfrm>
            </p:grpSpPr>
            <p:sp>
              <p:nvSpPr>
                <p:cNvPr id="45096" name="Line 93"/>
                <p:cNvSpPr>
                  <a:spLocks noChangeShapeType="1"/>
                </p:cNvSpPr>
                <p:nvPr/>
              </p:nvSpPr>
              <p:spPr bwMode="auto">
                <a:xfrm flipV="1">
                  <a:off x="9000" y="9934"/>
                  <a:ext cx="54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97" name="Oval 94"/>
                <p:cNvSpPr>
                  <a:spLocks noChangeArrowheads="1"/>
                </p:cNvSpPr>
                <p:nvPr/>
              </p:nvSpPr>
              <p:spPr bwMode="auto">
                <a:xfrm>
                  <a:off x="9556" y="9829"/>
                  <a:ext cx="180" cy="178"/>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45094" name="Text Box 95"/>
              <p:cNvSpPr txBox="1">
                <a:spLocks noChangeArrowheads="1"/>
              </p:cNvSpPr>
              <p:nvPr/>
            </p:nvSpPr>
            <p:spPr bwMode="auto">
              <a:xfrm>
                <a:off x="381000" y="5008563"/>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GV</a:t>
                </a:r>
              </a:p>
            </p:txBody>
          </p:sp>
          <p:sp>
            <p:nvSpPr>
              <p:cNvPr id="45095" name="Rectangle 10"/>
              <p:cNvSpPr>
                <a:spLocks noChangeArrowheads="1"/>
              </p:cNvSpPr>
              <p:nvPr/>
            </p:nvSpPr>
            <p:spPr bwMode="auto">
              <a:xfrm>
                <a:off x="1990726" y="4756149"/>
                <a:ext cx="1230313" cy="4238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a:solidFill>
                      <a:schemeClr val="tx2"/>
                    </a:solidFill>
                    <a:cs typeface="Tahoma" panose="020B0604030504040204" pitchFamily="34" charset="0"/>
                  </a:rPr>
                  <a:t>GIÁO VIÊN</a:t>
                </a:r>
              </a:p>
            </p:txBody>
          </p:sp>
        </p:grpSp>
        <p:grpSp>
          <p:nvGrpSpPr>
            <p:cNvPr id="45088" name="Group 149"/>
            <p:cNvGrpSpPr/>
            <p:nvPr/>
          </p:nvGrpSpPr>
          <p:grpSpPr bwMode="auto">
            <a:xfrm rot="912626">
              <a:off x="6705600" y="3048000"/>
              <a:ext cx="628650" cy="138113"/>
              <a:chOff x="3067051" y="2306638"/>
              <a:chExt cx="628650" cy="138113"/>
            </a:xfrm>
          </p:grpSpPr>
          <p:sp>
            <p:nvSpPr>
              <p:cNvPr id="45089" name="Line 27"/>
              <p:cNvSpPr>
                <a:spLocks noChangeShapeType="1"/>
              </p:cNvSpPr>
              <p:nvPr/>
            </p:nvSpPr>
            <p:spPr bwMode="auto">
              <a:xfrm flipV="1">
                <a:off x="3067051" y="2387600"/>
                <a:ext cx="461963" cy="1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45090" name="Oval 28"/>
              <p:cNvSpPr>
                <a:spLocks noChangeArrowheads="1"/>
              </p:cNvSpPr>
              <p:nvPr/>
            </p:nvSpPr>
            <p:spPr bwMode="auto">
              <a:xfrm>
                <a:off x="3541713" y="2306638"/>
                <a:ext cx="153988" cy="138113"/>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sp>
        <p:nvSpPr>
          <p:cNvPr id="97" name="Title 1">
            <a:extLst>
              <a:ext uri="{FF2B5EF4-FFF2-40B4-BE49-F238E27FC236}">
                <a16:creationId xmlns:a16="http://schemas.microsoft.com/office/drawing/2014/main" id="{AA24EDC1-3174-4226-9D55-1ED4D49F9613}"/>
              </a:ext>
            </a:extLst>
          </p:cNvPr>
          <p:cNvSpPr txBox="1">
            <a:spLocks/>
          </p:cNvSpPr>
          <p:nvPr/>
        </p:nvSpPr>
        <p:spPr>
          <a:xfrm>
            <a:off x="879892" y="383297"/>
            <a:ext cx="11038642" cy="1037999"/>
          </a:xfrm>
          <a:prstGeom prst="rect">
            <a:avLst/>
          </a:prstGeom>
        </p:spPr>
        <p:txBody>
          <a:bodyPr anchor="ctr"/>
          <a:lstStyle>
            <a:lvl1pPr algn="l" defTabSz="959846" rtl="0" eaLnBrk="1" latinLnBrk="0" hangingPunct="1">
              <a:lnSpc>
                <a:spcPct val="90000"/>
              </a:lnSpc>
              <a:spcBef>
                <a:spcPct val="0"/>
              </a:spcBef>
              <a:buNone/>
              <a:defRPr sz="2800" b="1" kern="1200" cap="all" baseline="0">
                <a:solidFill>
                  <a:srgbClr val="C00000"/>
                </a:solidFill>
                <a:latin typeface="Verdana (Headings)"/>
                <a:ea typeface="+mj-ea"/>
                <a:cs typeface="+mj-cs"/>
              </a:defRPr>
            </a:lvl1pPr>
          </a:lstStyle>
          <a:p>
            <a:r>
              <a:rPr lang="en-US"/>
              <a:t>2.2.5.Mối kết hợp mở rộng</a:t>
            </a:r>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a:t>
            </a:r>
          </a:p>
        </p:txBody>
      </p:sp>
      <p:sp>
        <p:nvSpPr>
          <p:cNvPr id="4" name="Text Box 42"/>
          <p:cNvSpPr txBox="1">
            <a:spLocks noChangeArrowheads="1"/>
          </p:cNvSpPr>
          <p:nvPr/>
        </p:nvSpPr>
        <p:spPr bwMode="auto">
          <a:xfrm>
            <a:off x="1147858" y="1926831"/>
            <a:ext cx="10370724" cy="480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519" b="1" i="1" dirty="0">
                <a:latin typeface="Times New Roman" panose="02020603050405020304" pitchFamily="18" charset="0"/>
                <a:cs typeface="Times New Roman" panose="02020603050405020304" pitchFamily="18" charset="0"/>
              </a:rPr>
              <a:t>Quy  tắc 1</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Mọi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thuộc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tính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chỉ</a:t>
            </a:r>
            <a:r>
              <a:rPr lang="en-US" sz="2519" dirty="0">
                <a:latin typeface="Times New Roman" panose="02020603050405020304" pitchFamily="18" charset="0"/>
                <a:cs typeface="Times New Roman" panose="02020603050405020304" pitchFamily="18" charset="0"/>
              </a:rPr>
              <a:t> </a:t>
            </a:r>
            <a:r>
              <a:rPr lang="en-US" sz="2519" dirty="0" err="1">
                <a:highlight>
                  <a:srgbClr val="FFFF00"/>
                </a:highlight>
                <a:latin typeface="Times New Roman" panose="02020603050405020304" pitchFamily="18" charset="0"/>
                <a:cs typeface="Times New Roman" panose="02020603050405020304" pitchFamily="18" charset="0"/>
              </a:rPr>
              <a:t>mô</a:t>
            </a:r>
            <a:r>
              <a:rPr lang="en-US" sz="2519" dirty="0">
                <a:highlight>
                  <a:srgbClr val="FFFF00"/>
                </a:highlight>
                <a:latin typeface="Times New Roman" panose="02020603050405020304" pitchFamily="18" charset="0"/>
                <a:cs typeface="Times New Roman" panose="02020603050405020304" pitchFamily="18" charset="0"/>
              </a:rPr>
              <a:t> </a:t>
            </a:r>
            <a:r>
              <a:rPr lang="en-US" sz="2519" dirty="0" err="1">
                <a:highlight>
                  <a:srgbClr val="FFFF00"/>
                </a:highlight>
                <a:latin typeface="Times New Roman" panose="02020603050405020304" pitchFamily="18" charset="0"/>
                <a:cs typeface="Times New Roman" panose="02020603050405020304" pitchFamily="18" charset="0"/>
              </a:rPr>
              <a:t>tả</a:t>
            </a:r>
            <a:r>
              <a:rPr lang="en-US" sz="2519" dirty="0">
                <a:highlight>
                  <a:srgbClr val="FFFF00"/>
                </a:highlight>
                <a:latin typeface="Times New Roman" panose="02020603050405020304" pitchFamily="18" charset="0"/>
                <a:cs typeface="Times New Roman" panose="02020603050405020304" pitchFamily="18" charset="0"/>
              </a:rPr>
              <a:t> </a:t>
            </a:r>
            <a:r>
              <a:rPr lang="en-US" sz="2519" dirty="0" err="1">
                <a:highlight>
                  <a:srgbClr val="FFFF00"/>
                </a:highlight>
                <a:latin typeface="Times New Roman" panose="02020603050405020304" pitchFamily="18" charset="0"/>
                <a:cs typeface="Times New Roman" panose="02020603050405020304" pitchFamily="18" charset="0"/>
              </a:rPr>
              <a:t>đặc</a:t>
            </a:r>
            <a:r>
              <a:rPr lang="en-US" sz="2519" dirty="0">
                <a:highlight>
                  <a:srgbClr val="FFFF00"/>
                </a:highlight>
                <a:latin typeface="Times New Roman" panose="02020603050405020304" pitchFamily="18" charset="0"/>
                <a:cs typeface="Times New Roman" panose="02020603050405020304" pitchFamily="18" charset="0"/>
              </a:rPr>
              <a:t> </a:t>
            </a:r>
            <a:r>
              <a:rPr lang="en-US" sz="2519" dirty="0" err="1">
                <a:highlight>
                  <a:srgbClr val="FFFF00"/>
                </a:highlight>
                <a:latin typeface="Times New Roman" panose="02020603050405020304" pitchFamily="18" charset="0"/>
                <a:cs typeface="Times New Roman" panose="02020603050405020304" pitchFamily="18" charset="0"/>
              </a:rPr>
              <a:t>trưng</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cho</a:t>
            </a:r>
            <a:r>
              <a:rPr lang="en-US" sz="2519" dirty="0">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một</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thực</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thể</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duy</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nhất</a:t>
            </a:r>
          </a:p>
        </p:txBody>
      </p:sp>
      <p:grpSp>
        <p:nvGrpSpPr>
          <p:cNvPr id="56" name="Group 55"/>
          <p:cNvGrpSpPr/>
          <p:nvPr/>
        </p:nvGrpSpPr>
        <p:grpSpPr>
          <a:xfrm>
            <a:off x="2435070" y="2765229"/>
            <a:ext cx="7750713" cy="2959636"/>
            <a:chOff x="2319689" y="3317506"/>
            <a:chExt cx="7383463" cy="2819400"/>
          </a:xfrm>
        </p:grpSpPr>
        <p:sp>
          <p:nvSpPr>
            <p:cNvPr id="6" name="Rectangle 5"/>
            <p:cNvSpPr>
              <a:spLocks noChangeArrowheads="1"/>
            </p:cNvSpPr>
            <p:nvPr/>
          </p:nvSpPr>
          <p:spPr bwMode="auto">
            <a:xfrm>
              <a:off x="6650390" y="3423868"/>
              <a:ext cx="1473200" cy="6350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KHÁCH HÀNG</a:t>
              </a:r>
            </a:p>
          </p:txBody>
        </p:sp>
        <p:grpSp>
          <p:nvGrpSpPr>
            <p:cNvPr id="7" name="Group 6"/>
            <p:cNvGrpSpPr/>
            <p:nvPr/>
          </p:nvGrpSpPr>
          <p:grpSpPr bwMode="auto">
            <a:xfrm>
              <a:off x="8123590" y="3423868"/>
              <a:ext cx="504825" cy="157163"/>
              <a:chOff x="7380" y="4680"/>
              <a:chExt cx="556" cy="177"/>
            </a:xfrm>
          </p:grpSpPr>
          <p:sp>
            <p:nvSpPr>
              <p:cNvPr id="49" name="Line 7"/>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50" name="Oval 8"/>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8" name="Text Box 9"/>
            <p:cNvSpPr txBox="1">
              <a:spLocks noChangeArrowheads="1"/>
            </p:cNvSpPr>
            <p:nvPr/>
          </p:nvSpPr>
          <p:spPr bwMode="auto">
            <a:xfrm>
              <a:off x="8720490" y="3358781"/>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Tên </a:t>
              </a:r>
            </a:p>
          </p:txBody>
        </p:sp>
        <p:grpSp>
          <p:nvGrpSpPr>
            <p:cNvPr id="9" name="Group 10"/>
            <p:cNvGrpSpPr/>
            <p:nvPr/>
          </p:nvGrpSpPr>
          <p:grpSpPr bwMode="auto">
            <a:xfrm>
              <a:off x="8123590" y="3692156"/>
              <a:ext cx="504825" cy="157162"/>
              <a:chOff x="7380" y="4680"/>
              <a:chExt cx="556" cy="177"/>
            </a:xfrm>
          </p:grpSpPr>
          <p:sp>
            <p:nvSpPr>
              <p:cNvPr id="47" name="Line 1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48" name="Oval 1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0" name="Text Box 13"/>
            <p:cNvSpPr txBox="1">
              <a:spLocks noChangeArrowheads="1"/>
            </p:cNvSpPr>
            <p:nvPr/>
          </p:nvSpPr>
          <p:spPr bwMode="auto">
            <a:xfrm>
              <a:off x="8720490" y="3622306"/>
              <a:ext cx="9826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Địa chỉ</a:t>
              </a:r>
            </a:p>
          </p:txBody>
        </p:sp>
        <p:grpSp>
          <p:nvGrpSpPr>
            <p:cNvPr id="11" name="Group 14"/>
            <p:cNvGrpSpPr/>
            <p:nvPr/>
          </p:nvGrpSpPr>
          <p:grpSpPr bwMode="auto">
            <a:xfrm>
              <a:off x="8123590" y="3941393"/>
              <a:ext cx="504825" cy="158750"/>
              <a:chOff x="7380" y="4680"/>
              <a:chExt cx="556" cy="177"/>
            </a:xfrm>
          </p:grpSpPr>
          <p:sp>
            <p:nvSpPr>
              <p:cNvPr id="45" name="Line 1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46" name="Oval 16"/>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2" name="Text Box 17"/>
            <p:cNvSpPr txBox="1">
              <a:spLocks noChangeArrowheads="1"/>
            </p:cNvSpPr>
            <p:nvPr/>
          </p:nvSpPr>
          <p:spPr bwMode="auto">
            <a:xfrm>
              <a:off x="8720490" y="3912819"/>
              <a:ext cx="98266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Điện thoại</a:t>
              </a:r>
            </a:p>
          </p:txBody>
        </p:sp>
        <p:sp>
          <p:nvSpPr>
            <p:cNvPr id="13" name="Rectangle 18"/>
            <p:cNvSpPr>
              <a:spLocks noChangeArrowheads="1"/>
            </p:cNvSpPr>
            <p:nvPr/>
          </p:nvSpPr>
          <p:spPr bwMode="auto">
            <a:xfrm>
              <a:off x="3869089" y="3423868"/>
              <a:ext cx="1144588" cy="48101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HÀNG HÓA</a:t>
              </a:r>
            </a:p>
          </p:txBody>
        </p:sp>
        <p:sp>
          <p:nvSpPr>
            <p:cNvPr id="14" name="Rectangle 19"/>
            <p:cNvSpPr>
              <a:spLocks noChangeArrowheads="1"/>
            </p:cNvSpPr>
            <p:nvPr/>
          </p:nvSpPr>
          <p:spPr bwMode="auto">
            <a:xfrm>
              <a:off x="3869089" y="5336806"/>
              <a:ext cx="1309688" cy="481012"/>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HÀNG</a:t>
              </a:r>
            </a:p>
          </p:txBody>
        </p:sp>
        <p:grpSp>
          <p:nvGrpSpPr>
            <p:cNvPr id="15" name="Group 20"/>
            <p:cNvGrpSpPr/>
            <p:nvPr/>
          </p:nvGrpSpPr>
          <p:grpSpPr bwMode="auto">
            <a:xfrm rot="10800000">
              <a:off x="3378552" y="3423868"/>
              <a:ext cx="503237" cy="158750"/>
              <a:chOff x="7380" y="4680"/>
              <a:chExt cx="556" cy="177"/>
            </a:xfrm>
          </p:grpSpPr>
          <p:sp>
            <p:nvSpPr>
              <p:cNvPr id="43" name="Line 2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44" name="Oval 22"/>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6" name="Text Box 23"/>
            <p:cNvSpPr txBox="1">
              <a:spLocks noChangeArrowheads="1"/>
            </p:cNvSpPr>
            <p:nvPr/>
          </p:nvSpPr>
          <p:spPr bwMode="auto">
            <a:xfrm>
              <a:off x="2319689" y="3317506"/>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70">
                  <a:solidFill>
                    <a:schemeClr val="tx2"/>
                  </a:solidFill>
                  <a:cs typeface="Tahoma" panose="020B0604030504040204" pitchFamily="34" charset="0"/>
                </a:rPr>
                <a:t>Mã hàng</a:t>
              </a:r>
            </a:p>
          </p:txBody>
        </p:sp>
        <p:grpSp>
          <p:nvGrpSpPr>
            <p:cNvPr id="17" name="Group 24"/>
            <p:cNvGrpSpPr/>
            <p:nvPr/>
          </p:nvGrpSpPr>
          <p:grpSpPr bwMode="auto">
            <a:xfrm rot="10800000">
              <a:off x="3378552" y="3688981"/>
              <a:ext cx="503237" cy="160337"/>
              <a:chOff x="7380" y="4680"/>
              <a:chExt cx="556" cy="177"/>
            </a:xfrm>
          </p:grpSpPr>
          <p:sp>
            <p:nvSpPr>
              <p:cNvPr id="41" name="Line 2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42" name="Oval 26"/>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8" name="Text Box 27"/>
            <p:cNvSpPr txBox="1">
              <a:spLocks noChangeArrowheads="1"/>
            </p:cNvSpPr>
            <p:nvPr/>
          </p:nvSpPr>
          <p:spPr bwMode="auto">
            <a:xfrm>
              <a:off x="2319689" y="3681044"/>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70">
                  <a:solidFill>
                    <a:schemeClr val="tx2"/>
                  </a:solidFill>
                  <a:cs typeface="Tahoma" panose="020B0604030504040204" pitchFamily="34" charset="0"/>
                </a:rPr>
                <a:t>Tên</a:t>
              </a:r>
            </a:p>
          </p:txBody>
        </p:sp>
        <p:grpSp>
          <p:nvGrpSpPr>
            <p:cNvPr id="19" name="Group 28"/>
            <p:cNvGrpSpPr/>
            <p:nvPr/>
          </p:nvGrpSpPr>
          <p:grpSpPr bwMode="auto">
            <a:xfrm rot="9644442">
              <a:off x="3378552" y="3901706"/>
              <a:ext cx="503237" cy="160337"/>
              <a:chOff x="7380" y="4680"/>
              <a:chExt cx="556" cy="177"/>
            </a:xfrm>
          </p:grpSpPr>
          <p:sp>
            <p:nvSpPr>
              <p:cNvPr id="39" name="Line 2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40" name="Oval 3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20" name="Text Box 31"/>
            <p:cNvSpPr txBox="1">
              <a:spLocks noChangeArrowheads="1"/>
            </p:cNvSpPr>
            <p:nvPr/>
          </p:nvSpPr>
          <p:spPr bwMode="auto">
            <a:xfrm>
              <a:off x="2319689" y="3985844"/>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70">
                  <a:solidFill>
                    <a:schemeClr val="tx2"/>
                  </a:solidFill>
                  <a:cs typeface="Tahoma" panose="020B0604030504040204" pitchFamily="34" charset="0"/>
                </a:rPr>
                <a:t>ĐVT</a:t>
              </a:r>
            </a:p>
          </p:txBody>
        </p:sp>
        <p:grpSp>
          <p:nvGrpSpPr>
            <p:cNvPr id="21" name="Group 32"/>
            <p:cNvGrpSpPr/>
            <p:nvPr/>
          </p:nvGrpSpPr>
          <p:grpSpPr bwMode="auto">
            <a:xfrm>
              <a:off x="5178777" y="5336806"/>
              <a:ext cx="503237" cy="157162"/>
              <a:chOff x="7380" y="4680"/>
              <a:chExt cx="556" cy="177"/>
            </a:xfrm>
          </p:grpSpPr>
          <p:sp>
            <p:nvSpPr>
              <p:cNvPr id="37" name="Line 3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8" name="Oval 34"/>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22" name="Text Box 35"/>
            <p:cNvSpPr txBox="1">
              <a:spLocks noChangeArrowheads="1"/>
            </p:cNvSpPr>
            <p:nvPr/>
          </p:nvSpPr>
          <p:spPr bwMode="auto">
            <a:xfrm>
              <a:off x="5748689" y="5335218"/>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Số HĐ</a:t>
              </a:r>
            </a:p>
          </p:txBody>
        </p:sp>
        <p:grpSp>
          <p:nvGrpSpPr>
            <p:cNvPr id="23" name="Group 36"/>
            <p:cNvGrpSpPr/>
            <p:nvPr/>
          </p:nvGrpSpPr>
          <p:grpSpPr bwMode="auto">
            <a:xfrm>
              <a:off x="5178777" y="5616206"/>
              <a:ext cx="503237" cy="157162"/>
              <a:chOff x="7380" y="4680"/>
              <a:chExt cx="556" cy="177"/>
            </a:xfrm>
          </p:grpSpPr>
          <p:sp>
            <p:nvSpPr>
              <p:cNvPr id="35" name="Line 37"/>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36" name="Oval 38"/>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24" name="Text Box 39"/>
            <p:cNvSpPr txBox="1">
              <a:spLocks noChangeArrowheads="1"/>
            </p:cNvSpPr>
            <p:nvPr/>
          </p:nvSpPr>
          <p:spPr bwMode="auto">
            <a:xfrm>
              <a:off x="5748689" y="5549531"/>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Ngày</a:t>
              </a:r>
            </a:p>
          </p:txBody>
        </p:sp>
        <p:grpSp>
          <p:nvGrpSpPr>
            <p:cNvPr id="25" name="Group 40"/>
            <p:cNvGrpSpPr/>
            <p:nvPr/>
          </p:nvGrpSpPr>
          <p:grpSpPr bwMode="auto">
            <a:xfrm rot="1009285">
              <a:off x="5178777" y="5816231"/>
              <a:ext cx="503237" cy="157162"/>
              <a:chOff x="7380" y="4680"/>
              <a:chExt cx="556" cy="177"/>
            </a:xfrm>
          </p:grpSpPr>
          <p:sp>
            <p:nvSpPr>
              <p:cNvPr id="33" name="Line 4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34" name="Oval 4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26" name="Text Box 43"/>
            <p:cNvSpPr txBox="1">
              <a:spLocks noChangeArrowheads="1"/>
            </p:cNvSpPr>
            <p:nvPr/>
          </p:nvSpPr>
          <p:spPr bwMode="auto">
            <a:xfrm>
              <a:off x="5748689" y="5816231"/>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Khách hàng</a:t>
              </a:r>
            </a:p>
          </p:txBody>
        </p:sp>
        <p:sp>
          <p:nvSpPr>
            <p:cNvPr id="27" name="AutoShape 44"/>
            <p:cNvSpPr>
              <a:spLocks noChangeArrowheads="1"/>
            </p:cNvSpPr>
            <p:nvPr/>
          </p:nvSpPr>
          <p:spPr bwMode="auto">
            <a:xfrm>
              <a:off x="6159853" y="4381131"/>
              <a:ext cx="1146175" cy="636587"/>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28" name="AutoShape 45"/>
            <p:cNvSpPr>
              <a:spLocks noChangeArrowheads="1"/>
            </p:cNvSpPr>
            <p:nvPr/>
          </p:nvSpPr>
          <p:spPr bwMode="auto">
            <a:xfrm>
              <a:off x="3869089" y="4381131"/>
              <a:ext cx="1144588" cy="636587"/>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Gồm</a:t>
              </a:r>
              <a:endParaRPr lang="en-US" sz="1470" dirty="0">
                <a:solidFill>
                  <a:schemeClr val="tx2"/>
                </a:solidFill>
                <a:cs typeface="Tahoma" panose="020B0604030504040204" pitchFamily="34" charset="0"/>
              </a:endParaRPr>
            </a:p>
          </p:txBody>
        </p:sp>
        <p:sp>
          <p:nvSpPr>
            <p:cNvPr id="29" name="Line 46"/>
            <p:cNvSpPr>
              <a:spLocks noChangeShapeType="1"/>
            </p:cNvSpPr>
            <p:nvPr/>
          </p:nvSpPr>
          <p:spPr bwMode="auto">
            <a:xfrm>
              <a:off x="4454877" y="3901706"/>
              <a:ext cx="0" cy="47942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0" name="Line 47"/>
            <p:cNvSpPr>
              <a:spLocks noChangeShapeType="1"/>
            </p:cNvSpPr>
            <p:nvPr/>
          </p:nvSpPr>
          <p:spPr bwMode="auto">
            <a:xfrm>
              <a:off x="4427889" y="5017718"/>
              <a:ext cx="0" cy="3190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31" name="Line 48"/>
            <p:cNvSpPr>
              <a:spLocks noChangeShapeType="1"/>
            </p:cNvSpPr>
            <p:nvPr/>
          </p:nvSpPr>
          <p:spPr bwMode="auto">
            <a:xfrm flipV="1">
              <a:off x="4850164" y="4700218"/>
              <a:ext cx="1309688" cy="636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32" name="Line 49"/>
            <p:cNvSpPr>
              <a:spLocks noChangeShapeType="1"/>
            </p:cNvSpPr>
            <p:nvPr/>
          </p:nvSpPr>
          <p:spPr bwMode="auto">
            <a:xfrm flipH="1">
              <a:off x="7306028" y="4062043"/>
              <a:ext cx="163512" cy="63817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52" name="Line 51"/>
            <p:cNvSpPr>
              <a:spLocks noChangeShapeType="1"/>
            </p:cNvSpPr>
            <p:nvPr/>
          </p:nvSpPr>
          <p:spPr bwMode="auto">
            <a:xfrm flipH="1">
              <a:off x="5848702" y="5832106"/>
              <a:ext cx="738187" cy="304800"/>
            </a:xfrm>
            <a:prstGeom prst="line">
              <a:avLst/>
            </a:prstGeom>
            <a:noFill/>
            <a:ln w="38100">
              <a:solidFill>
                <a:schemeClr val="accent6">
                  <a:lumMod val="75000"/>
                </a:schemeClr>
              </a:solidFill>
              <a:round/>
            </a:ln>
            <a:effectLst/>
          </p:spPr>
          <p:txBody>
            <a:bodyPr/>
            <a:lstStyle/>
            <a:p>
              <a:pPr>
                <a:defRPr/>
              </a:pPr>
              <a:endParaRPr lang="en-US" sz="1470">
                <a:solidFill>
                  <a:schemeClr val="tx2"/>
                </a:solidFill>
                <a:cs typeface="Tahoma" panose="020B0604030504040204" pitchFamily="34" charset="0"/>
              </a:endParaRPr>
            </a:p>
          </p:txBody>
        </p:sp>
        <p:sp>
          <p:nvSpPr>
            <p:cNvPr id="53" name="Line 52"/>
            <p:cNvSpPr>
              <a:spLocks noChangeShapeType="1"/>
            </p:cNvSpPr>
            <p:nvPr/>
          </p:nvSpPr>
          <p:spPr bwMode="auto">
            <a:xfrm>
              <a:off x="5848702" y="5832106"/>
              <a:ext cx="738187" cy="304800"/>
            </a:xfrm>
            <a:prstGeom prst="line">
              <a:avLst/>
            </a:prstGeom>
            <a:noFill/>
            <a:ln w="38100">
              <a:solidFill>
                <a:schemeClr val="accent6">
                  <a:lumMod val="75000"/>
                </a:schemeClr>
              </a:solidFill>
              <a:round/>
            </a:ln>
            <a:effectLst/>
          </p:spPr>
          <p:txBody>
            <a:bodyPr/>
            <a:lstStyle/>
            <a:p>
              <a:pPr>
                <a:defRPr/>
              </a:pPr>
              <a:endParaRPr lang="en-US" sz="1470">
                <a:solidFill>
                  <a:schemeClr val="tx2"/>
                </a:solidFill>
                <a:cs typeface="Tahoma" panose="020B0604030504040204" pitchFamily="34" charset="0"/>
              </a:endParaRPr>
            </a:p>
          </p:txBody>
        </p:sp>
        <p:sp>
          <p:nvSpPr>
            <p:cNvPr id="54" name="Oval 53"/>
            <p:cNvSpPr>
              <a:spLocks noChangeArrowheads="1"/>
            </p:cNvSpPr>
            <p:nvPr/>
          </p:nvSpPr>
          <p:spPr bwMode="auto">
            <a:xfrm>
              <a:off x="2700689" y="3582619"/>
              <a:ext cx="1004888" cy="344487"/>
            </a:xfrm>
            <a:prstGeom prst="ellipse">
              <a:avLst/>
            </a:prstGeom>
            <a:noFill/>
            <a:ln w="25400" algn="ctr">
              <a:solidFill>
                <a:schemeClr val="accent6">
                  <a:lumMod val="75000"/>
                </a:schemeClr>
              </a:solidFill>
              <a:prstDash val="sysDash"/>
              <a:round/>
            </a:ln>
            <a:effectLst/>
          </p:spPr>
          <p:txBody>
            <a:bodyPr/>
            <a:lstStyle/>
            <a:p>
              <a:pPr>
                <a:defRPr/>
              </a:pPr>
              <a:endParaRPr lang="en-US" sz="1470">
                <a:solidFill>
                  <a:schemeClr val="tx2"/>
                </a:solidFill>
                <a:cs typeface="Tahoma" panose="020B0604030504040204" pitchFamily="34" charset="0"/>
              </a:endParaRPr>
            </a:p>
          </p:txBody>
        </p:sp>
        <p:sp>
          <p:nvSpPr>
            <p:cNvPr id="55" name="Oval 55"/>
            <p:cNvSpPr>
              <a:spLocks noChangeArrowheads="1"/>
            </p:cNvSpPr>
            <p:nvPr/>
          </p:nvSpPr>
          <p:spPr bwMode="auto">
            <a:xfrm>
              <a:off x="8187089" y="3347669"/>
              <a:ext cx="1447800" cy="304800"/>
            </a:xfrm>
            <a:prstGeom prst="ellipse">
              <a:avLst/>
            </a:prstGeom>
            <a:noFill/>
            <a:ln w="25400">
              <a:solidFill>
                <a:schemeClr val="accent6">
                  <a:lumMod val="75000"/>
                </a:schemeClr>
              </a:solidFill>
              <a:prstDash val="sysDash"/>
              <a:round/>
            </a:ln>
            <a:effectLst/>
          </p:spPr>
          <p:txBody>
            <a:bodyPr wrap="none" anchor="ctr"/>
            <a:lstStyle/>
            <a:p>
              <a:pPr>
                <a:defRPr/>
              </a:pPr>
              <a:endParaRPr lang="en-US" sz="1470">
                <a:solidFill>
                  <a:schemeClr val="tx2"/>
                </a:solidFill>
                <a:cs typeface="Tahoma" panose="020B0604030504040204" pitchFamily="34"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4" name="Text Box 42"/>
          <p:cNvSpPr txBox="1">
            <a:spLocks noChangeArrowheads="1"/>
          </p:cNvSpPr>
          <p:nvPr/>
        </p:nvSpPr>
        <p:spPr bwMode="auto">
          <a:xfrm>
            <a:off x="493939" y="2106950"/>
            <a:ext cx="11810547" cy="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b="1" i="1" dirty="0">
                <a:latin typeface="Times New Roman" panose="02020603050405020304" pitchFamily="18" charset="0"/>
                <a:cs typeface="Times New Roman" panose="02020603050405020304" pitchFamily="18" charset="0"/>
                <a:sym typeface="+mn-ea"/>
              </a:rPr>
              <a:t>Quy  tắc</a:t>
            </a:r>
            <a:r>
              <a:rPr lang="en-US" sz="2519" b="1" i="1" dirty="0">
                <a:latin typeface="Times New Roman" panose="02020603050405020304" pitchFamily="18" charset="0"/>
                <a:cs typeface="Times New Roman" panose="02020603050405020304" pitchFamily="18" charset="0"/>
              </a:rPr>
              <a:t>2</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Nếu</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có</a:t>
            </a:r>
            <a:r>
              <a:rPr lang="en-US" sz="2519" dirty="0">
                <a:latin typeface="Times New Roman" panose="02020603050405020304" pitchFamily="18" charset="0"/>
                <a:cs typeface="Times New Roman" panose="02020603050405020304" pitchFamily="18" charset="0"/>
              </a:rPr>
              <a:t> </a:t>
            </a:r>
            <a:r>
              <a:rPr lang="en-US" sz="2519" u="sng" dirty="0" err="1">
                <a:latin typeface="Times New Roman" panose="02020603050405020304" pitchFamily="18" charset="0"/>
                <a:cs typeface="Times New Roman" panose="02020603050405020304" pitchFamily="18" charset="0"/>
              </a:rPr>
              <a:t>đặc</a:t>
            </a:r>
            <a:r>
              <a:rPr lang="en-US" sz="2519" u="sng" dirty="0">
                <a:latin typeface="Times New Roman" panose="02020603050405020304" pitchFamily="18" charset="0"/>
                <a:cs typeface="Times New Roman" panose="02020603050405020304" pitchFamily="18" charset="0"/>
              </a:rPr>
              <a:t> </a:t>
            </a:r>
            <a:r>
              <a:rPr lang="en-US" sz="2519" u="sng" dirty="0" err="1">
                <a:latin typeface="Times New Roman" panose="02020603050405020304" pitchFamily="18" charset="0"/>
                <a:cs typeface="Times New Roman" panose="02020603050405020304" pitchFamily="18" charset="0"/>
              </a:rPr>
              <a:t>trưng</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phụ</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thuộc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vào</a:t>
            </a:r>
            <a:r>
              <a:rPr lang="en-US" sz="2519" dirty="0">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nhiều</a:t>
            </a:r>
            <a:r>
              <a:rPr lang="en-US" sz="2519" b="1" u="sng" dirty="0">
                <a:highlight>
                  <a:srgbClr val="FFFF00"/>
                </a:highlight>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thực</a:t>
            </a:r>
            <a:r>
              <a:rPr lang="en-US" sz="2519" b="1" u="sng" dirty="0">
                <a:highlight>
                  <a:srgbClr val="FFFF00"/>
                </a:highlight>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thể</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thì</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đó</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là</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đặc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trưng</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của</a:t>
            </a:r>
            <a:r>
              <a:rPr lang="en-US" sz="2519" dirty="0">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mối</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kết</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hợp</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định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nghĩa</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trên</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các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thực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thể</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đó</a:t>
            </a:r>
          </a:p>
        </p:txBody>
      </p:sp>
      <p:grpSp>
        <p:nvGrpSpPr>
          <p:cNvPr id="3" name="Group 2"/>
          <p:cNvGrpSpPr/>
          <p:nvPr/>
        </p:nvGrpSpPr>
        <p:grpSpPr>
          <a:xfrm>
            <a:off x="2667672" y="3819629"/>
            <a:ext cx="6878487" cy="1519813"/>
            <a:chOff x="4027" y="6762"/>
            <a:chExt cx="10319" cy="2280"/>
          </a:xfrm>
        </p:grpSpPr>
        <p:sp>
          <p:nvSpPr>
            <p:cNvPr id="5" name="Rectangle 55"/>
            <p:cNvSpPr>
              <a:spLocks noChangeArrowheads="1"/>
            </p:cNvSpPr>
            <p:nvPr/>
          </p:nvSpPr>
          <p:spPr bwMode="auto">
            <a:xfrm>
              <a:off x="4027" y="6762"/>
              <a:ext cx="1953" cy="8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SINH VIÊN</a:t>
              </a:r>
            </a:p>
          </p:txBody>
        </p:sp>
        <p:sp>
          <p:nvSpPr>
            <p:cNvPr id="6" name="Rectangle 56"/>
            <p:cNvSpPr>
              <a:spLocks noChangeArrowheads="1"/>
            </p:cNvSpPr>
            <p:nvPr/>
          </p:nvSpPr>
          <p:spPr bwMode="auto">
            <a:xfrm>
              <a:off x="12394" y="6762"/>
              <a:ext cx="1952" cy="8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LỚP HỌC</a:t>
              </a:r>
            </a:p>
          </p:txBody>
        </p:sp>
        <p:sp>
          <p:nvSpPr>
            <p:cNvPr id="7" name="AutoShape 57"/>
            <p:cNvSpPr>
              <a:spLocks noChangeArrowheads="1"/>
            </p:cNvSpPr>
            <p:nvPr/>
          </p:nvSpPr>
          <p:spPr bwMode="auto">
            <a:xfrm>
              <a:off x="8212" y="6762"/>
              <a:ext cx="1950" cy="1150"/>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Thuộc</a:t>
              </a:r>
            </a:p>
          </p:txBody>
        </p:sp>
        <p:sp>
          <p:nvSpPr>
            <p:cNvPr id="8" name="Line 58"/>
            <p:cNvSpPr>
              <a:spLocks noChangeShapeType="1"/>
            </p:cNvSpPr>
            <p:nvPr/>
          </p:nvSpPr>
          <p:spPr bwMode="auto">
            <a:xfrm>
              <a:off x="5979" y="7334"/>
              <a:ext cx="2232" cy="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9" name="Line 59"/>
            <p:cNvSpPr>
              <a:spLocks noChangeShapeType="1"/>
            </p:cNvSpPr>
            <p:nvPr/>
          </p:nvSpPr>
          <p:spPr bwMode="auto">
            <a:xfrm flipH="1">
              <a:off x="10162" y="7334"/>
              <a:ext cx="223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nvGrpSpPr>
            <p:cNvPr id="10" name="Group 60"/>
            <p:cNvGrpSpPr/>
            <p:nvPr/>
          </p:nvGrpSpPr>
          <p:grpSpPr bwMode="auto">
            <a:xfrm rot="1067153">
              <a:off x="9604" y="7649"/>
              <a:ext cx="860" cy="287"/>
              <a:chOff x="7380" y="4680"/>
              <a:chExt cx="556" cy="177"/>
            </a:xfrm>
          </p:grpSpPr>
          <p:sp>
            <p:nvSpPr>
              <p:cNvPr id="11"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2"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3" name="Text Box 63"/>
            <p:cNvSpPr txBox="1">
              <a:spLocks noChangeArrowheads="1"/>
            </p:cNvSpPr>
            <p:nvPr/>
          </p:nvSpPr>
          <p:spPr bwMode="auto">
            <a:xfrm>
              <a:off x="9427" y="8082"/>
              <a:ext cx="17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bắt đầu</a:t>
              </a:r>
            </a:p>
          </p:txBody>
        </p:sp>
        <p:grpSp>
          <p:nvGrpSpPr>
            <p:cNvPr id="14" name="Group 60"/>
            <p:cNvGrpSpPr/>
            <p:nvPr/>
          </p:nvGrpSpPr>
          <p:grpSpPr bwMode="auto">
            <a:xfrm rot="4092957">
              <a:off x="4743" y="7888"/>
              <a:ext cx="860" cy="287"/>
              <a:chOff x="7380" y="4680"/>
              <a:chExt cx="556" cy="177"/>
            </a:xfrm>
          </p:grpSpPr>
          <p:sp>
            <p:nvSpPr>
              <p:cNvPr id="15"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6"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7" name="Text Box 63"/>
            <p:cNvSpPr txBox="1">
              <a:spLocks noChangeArrowheads="1"/>
            </p:cNvSpPr>
            <p:nvPr/>
          </p:nvSpPr>
          <p:spPr bwMode="auto">
            <a:xfrm>
              <a:off x="4987" y="8562"/>
              <a:ext cx="17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bắt đầu</a:t>
              </a:r>
            </a:p>
          </p:txBody>
        </p:sp>
        <p:grpSp>
          <p:nvGrpSpPr>
            <p:cNvPr id="18" name="Group 46"/>
            <p:cNvGrpSpPr/>
            <p:nvPr/>
          </p:nvGrpSpPr>
          <p:grpSpPr bwMode="auto">
            <a:xfrm>
              <a:off x="5227" y="8442"/>
              <a:ext cx="1163" cy="480"/>
              <a:chOff x="4427538" y="5386387"/>
              <a:chExt cx="654050" cy="479425"/>
            </a:xfrm>
          </p:grpSpPr>
          <p:sp>
            <p:nvSpPr>
              <p:cNvPr id="19"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ln>
              <a:effectLst/>
            </p:spPr>
            <p:txBody>
              <a:bodyPr/>
              <a:lstStyle/>
              <a:p>
                <a:pPr algn="ctr">
                  <a:defRPr/>
                </a:pPr>
                <a:endParaRPr lang="en-US" sz="1470">
                  <a:solidFill>
                    <a:schemeClr val="tx2"/>
                  </a:solidFill>
                  <a:cs typeface="Tahoma" panose="020B0604030504040204" pitchFamily="34" charset="0"/>
                </a:endParaRPr>
              </a:p>
            </p:txBody>
          </p:sp>
          <p:sp>
            <p:nvSpPr>
              <p:cNvPr id="20"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ln>
              <a:effectLst/>
            </p:spPr>
            <p:txBody>
              <a:bodyPr/>
              <a:lstStyle/>
              <a:p>
                <a:pPr algn="ctr">
                  <a:defRPr/>
                </a:pPr>
                <a:endParaRPr lang="en-US" sz="1470">
                  <a:solidFill>
                    <a:schemeClr val="tx2"/>
                  </a:solidFill>
                  <a:cs typeface="Tahoma" panose="020B0604030504040204" pitchFamily="34" charset="0"/>
                </a:endParaRPr>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21" name="Text Box 42"/>
          <p:cNvSpPr txBox="1">
            <a:spLocks noChangeArrowheads="1"/>
          </p:cNvSpPr>
          <p:nvPr/>
        </p:nvSpPr>
        <p:spPr bwMode="auto">
          <a:xfrm>
            <a:off x="879891" y="1930305"/>
            <a:ext cx="11038642" cy="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b="1" i="1" dirty="0">
                <a:latin typeface="Times New Roman" panose="02020603050405020304" pitchFamily="18" charset="0"/>
                <a:cs typeface="Times New Roman" panose="02020603050405020304" pitchFamily="18" charset="0"/>
                <a:sym typeface="+mn-ea"/>
              </a:rPr>
              <a:t>Quy  tắc </a:t>
            </a:r>
            <a:r>
              <a:rPr lang="en-US" sz="2519" b="1" i="1" dirty="0">
                <a:latin typeface="Times New Roman" panose="02020603050405020304" pitchFamily="18" charset="0"/>
                <a:cs typeface="Times New Roman" panose="02020603050405020304" pitchFamily="18" charset="0"/>
              </a:rPr>
              <a:t>3</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Các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thực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thê</a:t>
            </a:r>
            <a:r>
              <a:rPr lang="en-US" sz="2519" dirty="0">
                <a:latin typeface="Times New Roman" panose="02020603050405020304" pitchFamily="18" charset="0"/>
                <a:cs typeface="Times New Roman" panose="02020603050405020304" pitchFamily="18" charset="0"/>
              </a:rPr>
              <a:t>̉ </a:t>
            </a:r>
            <a:r>
              <a:rPr lang="en-US" sz="2519" u="sng" dirty="0" err="1">
                <a:latin typeface="Times New Roman" panose="02020603050405020304" pitchFamily="18" charset="0"/>
                <a:cs typeface="Times New Roman" panose="02020603050405020304" pitchFamily="18" charset="0"/>
              </a:rPr>
              <a:t>cù̀ng</a:t>
            </a:r>
            <a:r>
              <a:rPr lang="en-US" sz="2519" u="sng" dirty="0">
                <a:latin typeface="Times New Roman" panose="02020603050405020304" pitchFamily="18" charset="0"/>
                <a:cs typeface="Times New Roman" panose="02020603050405020304" pitchFamily="18" charset="0"/>
              </a:rPr>
              <a:t> </a:t>
            </a:r>
            <a:r>
              <a:rPr lang="en-US" sz="2519" u="sng" dirty="0" err="1">
                <a:latin typeface="Times New Roman" panose="02020603050405020304" pitchFamily="18" charset="0"/>
                <a:cs typeface="Times New Roman" panose="02020603050405020304" pitchFamily="18" charset="0"/>
              </a:rPr>
              <a:t>liên</a:t>
            </a:r>
            <a:r>
              <a:rPr lang="en-US" sz="2519" u="sng" dirty="0">
                <a:latin typeface="Times New Roman" panose="02020603050405020304" pitchFamily="18" charset="0"/>
                <a:cs typeface="Times New Roman" panose="02020603050405020304" pitchFamily="18" charset="0"/>
              </a:rPr>
              <a:t> </a:t>
            </a:r>
            <a:r>
              <a:rPr lang="en-US" sz="2519" u="sng" dirty="0" err="1">
                <a:latin typeface="Times New Roman" panose="02020603050405020304" pitchFamily="18" charset="0"/>
                <a:cs typeface="Times New Roman" panose="02020603050405020304" pitchFamily="18" charset="0"/>
              </a:rPr>
              <a:t>quan</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đến</a:t>
            </a:r>
            <a:r>
              <a:rPr lang="en-US" sz="2519" dirty="0">
                <a:latin typeface="Times New Roman" panose="02020603050405020304" pitchFamily="18" charset="0"/>
                <a:cs typeface="Times New Roman" panose="02020603050405020304" pitchFamily="18" charset="0"/>
              </a:rPr>
              <a:t> 1 </a:t>
            </a:r>
            <a:r>
              <a:rPr lang="en-US" sz="2519" dirty="0" err="1">
                <a:latin typeface="Times New Roman" panose="02020603050405020304" pitchFamily="18" charset="0"/>
                <a:cs typeface="Times New Roman" panose="02020603050405020304" pitchFamily="18" charset="0"/>
              </a:rPr>
              <a:t>mối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kết</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hợp</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một</a:t>
            </a:r>
            <a:r>
              <a:rPr lang="en-US" sz="2519" dirty="0">
                <a:latin typeface="Times New Roman" panose="02020603050405020304" pitchFamily="18" charset="0"/>
                <a:cs typeface="Times New Roman" panose="02020603050405020304" pitchFamily="18" charset="0"/>
              </a:rPr>
              <a:t> </a:t>
            </a:r>
            <a:r>
              <a:rPr lang="en-US" sz="2519" err="1">
                <a:latin typeface="Times New Roman" panose="02020603050405020304" pitchFamily="18" charset="0"/>
                <a:cs typeface="Times New Roman" panose="02020603050405020304" pitchFamily="18" charset="0"/>
              </a:rPr>
              <a:t>tô</a:t>
            </a:r>
            <a:r>
              <a:rPr lang="en-US" sz="2519">
                <a:latin typeface="Times New Roman" panose="02020603050405020304" pitchFamily="18" charset="0"/>
                <a:cs typeface="Times New Roman" panose="02020603050405020304" pitchFamily="18" charset="0"/>
              </a:rPr>
              <a:t>̉ hợp </a:t>
            </a:r>
            <a:r>
              <a:rPr lang="en-US" sz="2519" dirty="0" err="1">
                <a:latin typeface="Times New Roman" panose="02020603050405020304" pitchFamily="18" charset="0"/>
                <a:cs typeface="Times New Roman" panose="02020603050405020304" pitchFamily="18" charset="0"/>
              </a:rPr>
              <a:t>thê</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hiện</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của</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các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thực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thê</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đo</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phải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là</a:t>
            </a:r>
            <a:r>
              <a:rPr lang="en-US" sz="2519" u="sng" dirty="0">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thê</a:t>
            </a:r>
            <a:r>
              <a:rPr lang="en-US" sz="2519" b="1" u="sng" dirty="0">
                <a:highlight>
                  <a:srgbClr val="FFFF00"/>
                </a:highlight>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hiện</a:t>
            </a:r>
            <a:r>
              <a:rPr lang="en-US" sz="2519" b="1" u="sng" dirty="0">
                <a:highlight>
                  <a:srgbClr val="FFFF00"/>
                </a:highlight>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duy</a:t>
            </a:r>
            <a:r>
              <a:rPr lang="en-US" sz="2519" b="1" u="sng" dirty="0">
                <a:highlight>
                  <a:srgbClr val="FFFF00"/>
                </a:highlight>
                <a:latin typeface="Times New Roman" panose="02020603050405020304" pitchFamily="18" charset="0"/>
                <a:cs typeface="Times New Roman" panose="02020603050405020304" pitchFamily="18" charset="0"/>
              </a:rPr>
              <a:t> </a:t>
            </a:r>
            <a:r>
              <a:rPr lang="en-US" sz="2519" b="1" u="sng" dirty="0" err="1">
                <a:highlight>
                  <a:srgbClr val="FFFF00"/>
                </a:highlight>
                <a:latin typeface="Times New Roman" panose="02020603050405020304" pitchFamily="18" charset="0"/>
                <a:cs typeface="Times New Roman" panose="02020603050405020304" pitchFamily="18" charset="0"/>
              </a:rPr>
              <a:t>nhất</a:t>
            </a:r>
            <a:r>
              <a:rPr lang="en-US" sz="2519" b="1" dirty="0">
                <a:highlight>
                  <a:srgbClr val="FFFF00"/>
                </a:highlight>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của</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mối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kết</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hợp</a:t>
            </a:r>
          </a:p>
        </p:txBody>
      </p:sp>
      <p:sp>
        <p:nvSpPr>
          <p:cNvPr id="22" name="Rectangle 55"/>
          <p:cNvSpPr>
            <a:spLocks noChangeArrowheads="1"/>
          </p:cNvSpPr>
          <p:nvPr/>
        </p:nvSpPr>
        <p:spPr bwMode="auto">
          <a:xfrm>
            <a:off x="2856070" y="3416095"/>
            <a:ext cx="1301507" cy="5782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SINH VIÊN</a:t>
            </a:r>
          </a:p>
        </p:txBody>
      </p:sp>
      <p:sp>
        <p:nvSpPr>
          <p:cNvPr id="23" name="Rectangle 56"/>
          <p:cNvSpPr>
            <a:spLocks noChangeArrowheads="1"/>
          </p:cNvSpPr>
          <p:nvPr/>
        </p:nvSpPr>
        <p:spPr bwMode="auto">
          <a:xfrm>
            <a:off x="8433718" y="3416094"/>
            <a:ext cx="1301506" cy="57493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MÔN HỌC</a:t>
            </a:r>
          </a:p>
        </p:txBody>
      </p:sp>
      <p:sp>
        <p:nvSpPr>
          <p:cNvPr id="24" name="AutoShape 57"/>
          <p:cNvSpPr>
            <a:spLocks noChangeArrowheads="1"/>
          </p:cNvSpPr>
          <p:nvPr/>
        </p:nvSpPr>
        <p:spPr bwMode="auto">
          <a:xfrm>
            <a:off x="5645727" y="3416095"/>
            <a:ext cx="1299840" cy="766572"/>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Học</a:t>
            </a:r>
          </a:p>
        </p:txBody>
      </p:sp>
      <p:sp>
        <p:nvSpPr>
          <p:cNvPr id="25" name="Line 58"/>
          <p:cNvSpPr>
            <a:spLocks noChangeShapeType="1"/>
          </p:cNvSpPr>
          <p:nvPr/>
        </p:nvSpPr>
        <p:spPr bwMode="auto">
          <a:xfrm>
            <a:off x="4157577" y="3797715"/>
            <a:ext cx="1488150" cy="333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26" name="Line 59"/>
          <p:cNvSpPr>
            <a:spLocks noChangeShapeType="1"/>
          </p:cNvSpPr>
          <p:nvPr/>
        </p:nvSpPr>
        <p:spPr bwMode="auto">
          <a:xfrm flipH="1">
            <a:off x="6945567" y="3797715"/>
            <a:ext cx="1488151"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nvGrpSpPr>
          <p:cNvPr id="27" name="Group 60"/>
          <p:cNvGrpSpPr/>
          <p:nvPr/>
        </p:nvGrpSpPr>
        <p:grpSpPr bwMode="auto">
          <a:xfrm rot="1067153">
            <a:off x="6573946" y="4007689"/>
            <a:ext cx="573263" cy="191643"/>
            <a:chOff x="7380" y="4680"/>
            <a:chExt cx="556" cy="177"/>
          </a:xfrm>
        </p:grpSpPr>
        <p:sp>
          <p:nvSpPr>
            <p:cNvPr id="28"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29"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30" name="Text Box 63"/>
          <p:cNvSpPr txBox="1">
            <a:spLocks noChangeArrowheads="1"/>
          </p:cNvSpPr>
          <p:nvPr/>
        </p:nvSpPr>
        <p:spPr bwMode="auto">
          <a:xfrm>
            <a:off x="7180539" y="4056015"/>
            <a:ext cx="714911"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Điểm</a:t>
            </a:r>
          </a:p>
        </p:txBody>
      </p:sp>
      <p:sp>
        <p:nvSpPr>
          <p:cNvPr id="31" name="TextBox 30"/>
          <p:cNvSpPr txBox="1"/>
          <p:nvPr/>
        </p:nvSpPr>
        <p:spPr>
          <a:xfrm>
            <a:off x="4055922" y="4455967"/>
            <a:ext cx="1359833" cy="369332"/>
          </a:xfrm>
          <a:prstGeom prst="rect">
            <a:avLst/>
          </a:prstGeom>
          <a:noFill/>
        </p:spPr>
        <p:txBody>
          <a:bodyPr>
            <a:spAutoFit/>
          </a:bodyPr>
          <a:lstStyle/>
          <a:p>
            <a:pPr algn="ctr">
              <a:defRPr/>
            </a:pPr>
            <a:r>
              <a:rPr lang="en-US" sz="1800" b="1">
                <a:solidFill>
                  <a:schemeClr val="accent6">
                    <a:lumMod val="75000"/>
                  </a:schemeClr>
                </a:solidFill>
                <a:cs typeface="Tahoma" panose="020B0604030504040204" pitchFamily="34" charset="0"/>
              </a:rPr>
              <a:t>Học lại ???</a:t>
            </a:r>
          </a:p>
        </p:txBody>
      </p:sp>
      <p:grpSp>
        <p:nvGrpSpPr>
          <p:cNvPr id="32" name="Group 87"/>
          <p:cNvGrpSpPr/>
          <p:nvPr/>
        </p:nvGrpSpPr>
        <p:grpSpPr bwMode="auto">
          <a:xfrm>
            <a:off x="5655726" y="4111936"/>
            <a:ext cx="1301507" cy="1802178"/>
            <a:chOff x="3886200" y="4245095"/>
            <a:chExt cx="1239795" cy="1715273"/>
          </a:xfrm>
        </p:grpSpPr>
        <p:sp>
          <p:nvSpPr>
            <p:cNvPr id="33"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HỌC KỲ</a:t>
              </a:r>
            </a:p>
          </p:txBody>
        </p:sp>
        <p:cxnSp>
          <p:nvCxnSpPr>
            <p:cNvPr id="34" name="Straight Connector 33"/>
            <p:cNvCxnSpPr>
              <a:stCxn id="24" idx="2"/>
              <a:endCxn id="33" idx="0"/>
            </p:cNvCxnSpPr>
            <p:nvPr/>
          </p:nvCxnSpPr>
          <p:spPr>
            <a:xfrm>
              <a:off x="4495779" y="4245095"/>
              <a:ext cx="10319" cy="116510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17" name="Text Box 42"/>
          <p:cNvSpPr txBox="1">
            <a:spLocks noChangeArrowheads="1"/>
          </p:cNvSpPr>
          <p:nvPr/>
        </p:nvSpPr>
        <p:spPr bwMode="auto">
          <a:xfrm>
            <a:off x="993878" y="1887644"/>
            <a:ext cx="11072637" cy="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b="1" i="1" dirty="0">
                <a:latin typeface="Times New Roman" panose="02020603050405020304" pitchFamily="18" charset="0"/>
                <a:cs typeface="Times New Roman" panose="02020603050405020304" pitchFamily="18" charset="0"/>
                <a:sym typeface="+mn-ea"/>
              </a:rPr>
              <a:t>Quy  tắc</a:t>
            </a:r>
            <a:r>
              <a:rPr lang="en-US" sz="2519" b="1" i="1" dirty="0">
                <a:latin typeface="Times New Roman" panose="02020603050405020304" pitchFamily="18" charset="0"/>
                <a:cs typeface="Times New Roman" panose="02020603050405020304" pitchFamily="18" charset="0"/>
              </a:rPr>
              <a:t>4</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Các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nhánh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nối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với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mối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kết</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hợp</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phải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là</a:t>
            </a:r>
            <a:r>
              <a:rPr lang="en-US" sz="2519" dirty="0">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nhánh</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bắt</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buộc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nếu</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không</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phải</a:t>
            </a:r>
            <a:r>
              <a:rPr lang="en-US" sz="2519" dirty="0">
                <a:latin typeface="Times New Roman" panose="02020603050405020304" pitchFamily="18" charset="0"/>
                <a:cs typeface="Times New Roman" panose="02020603050405020304" pitchFamily="18" charset="0"/>
              </a:rPr>
              <a:t> ta </a:t>
            </a:r>
            <a:r>
              <a:rPr lang="en-US" sz="2519" b="1" dirty="0" err="1">
                <a:highlight>
                  <a:srgbClr val="FFFF00"/>
                </a:highlight>
                <a:latin typeface="Times New Roman" panose="02020603050405020304" pitchFamily="18" charset="0"/>
                <a:cs typeface="Times New Roman" panose="02020603050405020304" pitchFamily="18" charset="0"/>
              </a:rPr>
              <a:t>nên</a:t>
            </a:r>
            <a:r>
              <a:rPr lang="en-US" sz="2519" b="1" dirty="0">
                <a:highlight>
                  <a:srgbClr val="FFFF00"/>
                </a:highlight>
                <a:latin typeface="Times New Roman" panose="02020603050405020304" pitchFamily="18" charset="0"/>
                <a:cs typeface="Times New Roman" panose="02020603050405020304" pitchFamily="18" charset="0"/>
              </a:rPr>
              <a:t> </a:t>
            </a:r>
            <a:r>
              <a:rPr lang="en-US" sz="2519" b="1" dirty="0" err="1">
                <a:highlight>
                  <a:srgbClr val="FFFF00"/>
                </a:highlight>
                <a:latin typeface="Times New Roman" panose="02020603050405020304" pitchFamily="18" charset="0"/>
                <a:cs typeface="Times New Roman" panose="02020603050405020304" pitchFamily="18" charset="0"/>
              </a:rPr>
              <a:t>tách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thành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nhiều</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mối</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kết</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hợp</a:t>
            </a:r>
          </a:p>
        </p:txBody>
      </p:sp>
      <p:grpSp>
        <p:nvGrpSpPr>
          <p:cNvPr id="18" name="Group 22"/>
          <p:cNvGrpSpPr/>
          <p:nvPr/>
        </p:nvGrpSpPr>
        <p:grpSpPr bwMode="auto">
          <a:xfrm>
            <a:off x="3443784" y="4230056"/>
            <a:ext cx="6399213" cy="2067783"/>
            <a:chOff x="1981200" y="3124200"/>
            <a:chExt cx="6096000" cy="1970304"/>
          </a:xfrm>
        </p:grpSpPr>
        <p:sp>
          <p:nvSpPr>
            <p:cNvPr id="19" name="Line 58"/>
            <p:cNvSpPr>
              <a:spLocks noChangeShapeType="1"/>
            </p:cNvSpPr>
            <p:nvPr/>
          </p:nvSpPr>
          <p:spPr bwMode="auto">
            <a:xfrm>
              <a:off x="2382795" y="3488432"/>
              <a:ext cx="1416908" cy="2547"/>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0" name="Line 59"/>
            <p:cNvSpPr>
              <a:spLocks noChangeShapeType="1"/>
            </p:cNvSpPr>
            <p:nvPr/>
          </p:nvSpPr>
          <p:spPr bwMode="auto">
            <a:xfrm flipH="1">
              <a:off x="5039497" y="3488432"/>
              <a:ext cx="1416908"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grpSp>
          <p:nvGrpSpPr>
            <p:cNvPr id="35" name="Group 87"/>
            <p:cNvGrpSpPr/>
            <p:nvPr/>
          </p:nvGrpSpPr>
          <p:grpSpPr bwMode="auto">
            <a:xfrm>
              <a:off x="3789405" y="3855210"/>
              <a:ext cx="1239795" cy="1024138"/>
              <a:chOff x="3886200" y="4936230"/>
              <a:chExt cx="1239795" cy="1024138"/>
            </a:xfrm>
          </p:grpSpPr>
          <p:sp>
            <p:nvSpPr>
              <p:cNvPr id="40"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KHO HÀNG</a:t>
                </a:r>
              </a:p>
            </p:txBody>
          </p:sp>
          <p:cxnSp>
            <p:nvCxnSpPr>
              <p:cNvPr id="41" name="Straight Connector 40"/>
              <p:cNvCxnSpPr>
                <a:stCxn id="36" idx="2"/>
                <a:endCxn id="40" idx="0"/>
              </p:cNvCxnSpPr>
              <p:nvPr/>
            </p:nvCxnSpPr>
            <p:spPr>
              <a:xfrm rot="5400000">
                <a:off x="4274242" y="5168283"/>
                <a:ext cx="474783" cy="952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36" name="AutoShape 57"/>
            <p:cNvSpPr>
              <a:spLocks noChangeArrowheads="1"/>
            </p:cNvSpPr>
            <p:nvPr/>
          </p:nvSpPr>
          <p:spPr bwMode="auto">
            <a:xfrm>
              <a:off x="3799703" y="3124200"/>
              <a:ext cx="1239795" cy="731011"/>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Liên hệ</a:t>
              </a:r>
            </a:p>
          </p:txBody>
        </p:sp>
        <p:sp>
          <p:nvSpPr>
            <p:cNvPr id="37" name="Rectangle 55"/>
            <p:cNvSpPr>
              <a:spLocks noChangeArrowheads="1"/>
            </p:cNvSpPr>
            <p:nvPr/>
          </p:nvSpPr>
          <p:spPr bwMode="auto">
            <a:xfrm>
              <a:off x="1981200" y="3200400"/>
              <a:ext cx="1239795" cy="5501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MẶT HÀNG</a:t>
              </a:r>
            </a:p>
          </p:txBody>
        </p:sp>
        <p:sp>
          <p:nvSpPr>
            <p:cNvPr id="38" name="Rectangle 56"/>
            <p:cNvSpPr>
              <a:spLocks noChangeArrowheads="1"/>
            </p:cNvSpPr>
            <p:nvPr/>
          </p:nvSpPr>
          <p:spPr bwMode="auto">
            <a:xfrm>
              <a:off x="5638800" y="3200400"/>
              <a:ext cx="1468395" cy="54762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NHÀ CUNG CẤP</a:t>
              </a:r>
            </a:p>
          </p:txBody>
        </p:sp>
        <p:sp>
          <p:nvSpPr>
            <p:cNvPr id="39" name="TextBox 38"/>
            <p:cNvSpPr txBox="1"/>
            <p:nvPr/>
          </p:nvSpPr>
          <p:spPr>
            <a:xfrm>
              <a:off x="5638800" y="4267490"/>
              <a:ext cx="2438400" cy="827014"/>
            </a:xfrm>
            <a:prstGeom prst="rect">
              <a:avLst/>
            </a:prstGeom>
            <a:solidFill>
              <a:schemeClr val="bg1"/>
            </a:solidFill>
          </p:spPr>
          <p:txBody>
            <a:bodyPr>
              <a:spAutoFit/>
            </a:bodyPr>
            <a:lstStyle/>
            <a:p>
              <a:pPr algn="ctr">
                <a:defRPr/>
              </a:pPr>
              <a:r>
                <a:rPr lang="en-US" sz="1680" b="1">
                  <a:solidFill>
                    <a:schemeClr val="accent6">
                      <a:lumMod val="75000"/>
                    </a:schemeClr>
                  </a:solidFill>
                  <a:cs typeface="Tahoma" panose="020B0604030504040204" pitchFamily="34" charset="0"/>
                </a:rPr>
                <a:t>Tồn tại nhiều thể hiện không có sự tham gia đầy đủ các thực thể</a:t>
              </a:r>
            </a:p>
          </p:txBody>
        </p:sp>
      </p:grpSp>
      <p:grpSp>
        <p:nvGrpSpPr>
          <p:cNvPr id="42" name="Group 23"/>
          <p:cNvGrpSpPr/>
          <p:nvPr/>
        </p:nvGrpSpPr>
        <p:grpSpPr bwMode="auto">
          <a:xfrm>
            <a:off x="3443785" y="3203513"/>
            <a:ext cx="5381005" cy="2866314"/>
            <a:chOff x="1981200" y="3061570"/>
            <a:chExt cx="5125995" cy="2729630"/>
          </a:xfrm>
        </p:grpSpPr>
        <p:sp>
          <p:nvSpPr>
            <p:cNvPr id="43" name="Line 58"/>
            <p:cNvSpPr>
              <a:spLocks noChangeShapeType="1"/>
            </p:cNvSpPr>
            <p:nvPr/>
          </p:nvSpPr>
          <p:spPr bwMode="auto">
            <a:xfrm>
              <a:off x="2382795" y="4400284"/>
              <a:ext cx="1416908" cy="2547"/>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44" name="Line 59"/>
            <p:cNvSpPr>
              <a:spLocks noChangeShapeType="1"/>
            </p:cNvSpPr>
            <p:nvPr/>
          </p:nvSpPr>
          <p:spPr bwMode="auto">
            <a:xfrm flipH="1">
              <a:off x="5039497" y="4400284"/>
              <a:ext cx="1416908"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grpSp>
          <p:nvGrpSpPr>
            <p:cNvPr id="45" name="Group 87"/>
            <p:cNvGrpSpPr/>
            <p:nvPr/>
          </p:nvGrpSpPr>
          <p:grpSpPr bwMode="auto">
            <a:xfrm>
              <a:off x="3789405" y="4767062"/>
              <a:ext cx="1239795" cy="1024138"/>
              <a:chOff x="3886200" y="4936230"/>
              <a:chExt cx="1239795" cy="1024138"/>
            </a:xfrm>
          </p:grpSpPr>
          <p:sp>
            <p:nvSpPr>
              <p:cNvPr id="54"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KHO HÀNG</a:t>
                </a:r>
              </a:p>
            </p:txBody>
          </p:sp>
          <p:cxnSp>
            <p:nvCxnSpPr>
              <p:cNvPr id="55" name="Straight Connector 54"/>
              <p:cNvCxnSpPr>
                <a:stCxn id="46" idx="2"/>
                <a:endCxn id="54" idx="0"/>
              </p:cNvCxnSpPr>
              <p:nvPr/>
            </p:nvCxnSpPr>
            <p:spPr>
              <a:xfrm rot="16200000" flipH="1">
                <a:off x="4267213" y="5171631"/>
                <a:ext cx="474512" cy="47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6" name="AutoShape 57"/>
            <p:cNvSpPr>
              <a:spLocks noChangeArrowheads="1"/>
            </p:cNvSpPr>
            <p:nvPr/>
          </p:nvSpPr>
          <p:spPr bwMode="auto">
            <a:xfrm>
              <a:off x="3784948" y="4036052"/>
              <a:ext cx="1239795" cy="731011"/>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Đặt hàng</a:t>
              </a:r>
            </a:p>
          </p:txBody>
        </p:sp>
        <p:sp>
          <p:nvSpPr>
            <p:cNvPr id="47" name="Rectangle 55"/>
            <p:cNvSpPr>
              <a:spLocks noChangeArrowheads="1"/>
            </p:cNvSpPr>
            <p:nvPr/>
          </p:nvSpPr>
          <p:spPr bwMode="auto">
            <a:xfrm>
              <a:off x="1981200" y="4112252"/>
              <a:ext cx="1239795" cy="55016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MẶT HÀNG</a:t>
              </a:r>
            </a:p>
          </p:txBody>
        </p:sp>
        <p:cxnSp>
          <p:nvCxnSpPr>
            <p:cNvPr id="48" name="Straight Connector 47"/>
            <p:cNvCxnSpPr/>
            <p:nvPr/>
          </p:nvCxnSpPr>
          <p:spPr>
            <a:xfrm>
              <a:off x="2438396" y="3428165"/>
              <a:ext cx="1371588"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800576" y="3429753"/>
              <a:ext cx="1371588" cy="15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095605" y="3772543"/>
              <a:ext cx="6855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792080" y="3809837"/>
              <a:ext cx="761757"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2" name="Rectangle 56"/>
            <p:cNvSpPr>
              <a:spLocks noChangeArrowheads="1"/>
            </p:cNvSpPr>
            <p:nvPr/>
          </p:nvSpPr>
          <p:spPr bwMode="auto">
            <a:xfrm>
              <a:off x="5638800" y="4112252"/>
              <a:ext cx="1468395" cy="54762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NHÀ CUNG CẤP</a:t>
              </a:r>
            </a:p>
          </p:txBody>
        </p:sp>
        <p:sp>
          <p:nvSpPr>
            <p:cNvPr id="53" name="AutoShape 57"/>
            <p:cNvSpPr>
              <a:spLocks noChangeArrowheads="1"/>
            </p:cNvSpPr>
            <p:nvPr/>
          </p:nvSpPr>
          <p:spPr bwMode="auto">
            <a:xfrm>
              <a:off x="3757808" y="3061570"/>
              <a:ext cx="1239795" cy="731011"/>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Cung ứng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28" name="Text Box 42"/>
          <p:cNvSpPr txBox="1">
            <a:spLocks noChangeArrowheads="1"/>
          </p:cNvSpPr>
          <p:nvPr/>
        </p:nvSpPr>
        <p:spPr bwMode="auto">
          <a:xfrm>
            <a:off x="558597" y="1960302"/>
            <a:ext cx="11694561" cy="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b="1" i="1" dirty="0">
                <a:latin typeface="Times New Roman" panose="02020603050405020304" pitchFamily="18" charset="0"/>
                <a:cs typeface="Times New Roman" panose="02020603050405020304" pitchFamily="18" charset="0"/>
                <a:sym typeface="+mn-ea"/>
              </a:rPr>
              <a:t>Quy  tắc </a:t>
            </a:r>
            <a:r>
              <a:rPr lang="en-US" sz="2519" b="1" i="1" dirty="0">
                <a:latin typeface="Times New Roman" panose="02020603050405020304" pitchFamily="18" charset="0"/>
                <a:cs typeface="Times New Roman" panose="02020603050405020304" pitchFamily="18" charset="0"/>
              </a:rPr>
              <a:t>5</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Nếu</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có</a:t>
            </a:r>
            <a:r>
              <a:rPr lang="en-US" sz="2519" dirty="0">
                <a:latin typeface="Times New Roman" panose="02020603050405020304" pitchFamily="18" charset="0"/>
                <a:cs typeface="Times New Roman" panose="02020603050405020304" pitchFamily="18" charset="0"/>
              </a:rPr>
              <a:t> 1 </a:t>
            </a:r>
            <a:r>
              <a:rPr lang="en-US" sz="2519" b="1" i="1" dirty="0" err="1">
                <a:solidFill>
                  <a:srgbClr val="C00000"/>
                </a:solidFill>
                <a:latin typeface="Times New Roman" panose="02020603050405020304" pitchFamily="18" charset="0"/>
                <a:cs typeface="Times New Roman" panose="02020603050405020304" pitchFamily="18" charset="0"/>
              </a:rPr>
              <a:t>đặc</a:t>
            </a:r>
            <a:r>
              <a:rPr lang="en-US" sz="2519" b="1" i="1" dirty="0">
                <a:solidFill>
                  <a:srgbClr val="C00000"/>
                </a:solidFill>
                <a:latin typeface="Times New Roman" panose="02020603050405020304" pitchFamily="18" charset="0"/>
                <a:cs typeface="Times New Roman" panose="02020603050405020304" pitchFamily="18" charset="0"/>
              </a:rPr>
              <a:t> </a:t>
            </a:r>
            <a:r>
              <a:rPr lang="en-US" sz="2519" b="1" i="1" dirty="0" err="1">
                <a:solidFill>
                  <a:srgbClr val="C00000"/>
                </a:solidFill>
                <a:latin typeface="Times New Roman" panose="02020603050405020304" pitchFamily="18" charset="0"/>
                <a:cs typeface="Times New Roman" panose="02020603050405020304" pitchFamily="18" charset="0"/>
              </a:rPr>
              <a:t>trưng</a:t>
            </a:r>
            <a:r>
              <a:rPr lang="en-US" sz="2519" b="1" i="1" dirty="0">
                <a:solidFill>
                  <a:srgbClr val="C00000"/>
                </a:solidFill>
                <a:latin typeface="Times New Roman" panose="02020603050405020304" pitchFamily="18" charset="0"/>
                <a:cs typeface="Times New Roman" panose="02020603050405020304" pitchFamily="18" charset="0"/>
              </a:rPr>
              <a:t> </a:t>
            </a:r>
            <a:r>
              <a:rPr lang="en-US" sz="2519" b="1" i="1" dirty="0" err="1">
                <a:solidFill>
                  <a:srgbClr val="C00000"/>
                </a:solidFill>
                <a:latin typeface="Times New Roman" panose="02020603050405020304" pitchFamily="18" charset="0"/>
                <a:cs typeface="Times New Roman" panose="02020603050405020304" pitchFamily="18" charset="0"/>
              </a:rPr>
              <a:t>phụ</a:t>
            </a:r>
            <a:r>
              <a:rPr lang="en-US" sz="2519" b="1" i="1" dirty="0">
                <a:solidFill>
                  <a:srgbClr val="C00000"/>
                </a:solidFill>
                <a:latin typeface="Times New Roman" panose="02020603050405020304" pitchFamily="18" charset="0"/>
                <a:cs typeface="Times New Roman" panose="02020603050405020304" pitchFamily="18" charset="0"/>
              </a:rPr>
              <a:t> </a:t>
            </a:r>
            <a:r>
              <a:rPr lang="en-US" sz="2519" b="1" i="1" dirty="0" err="1">
                <a:solidFill>
                  <a:srgbClr val="C00000"/>
                </a:solidFill>
                <a:latin typeface="Times New Roman" panose="02020603050405020304" pitchFamily="18" charset="0"/>
                <a:cs typeface="Times New Roman" panose="02020603050405020304" pitchFamily="18" charset="0"/>
              </a:rPr>
              <a:t>thuộc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vào</a:t>
            </a:r>
            <a:r>
              <a:rPr lang="en-US" sz="2519" dirty="0">
                <a:latin typeface="Times New Roman" panose="02020603050405020304" pitchFamily="18" charset="0"/>
                <a:cs typeface="Times New Roman" panose="02020603050405020304" pitchFamily="18" charset="0"/>
              </a:rPr>
              <a:t> </a:t>
            </a:r>
            <a:r>
              <a:rPr lang="en-US" sz="2519" b="1" dirty="0">
                <a:highlight>
                  <a:srgbClr val="FFFF00"/>
                </a:highlight>
                <a:latin typeface="Times New Roman" panose="02020603050405020304" pitchFamily="18" charset="0"/>
                <a:cs typeface="Times New Roman" panose="02020603050405020304" pitchFamily="18" charset="0"/>
              </a:rPr>
              <a:t>1 </a:t>
            </a:r>
            <a:r>
              <a:rPr lang="en-US" sz="2519" b="1" dirty="0" err="1">
                <a:highlight>
                  <a:srgbClr val="FFFF00"/>
                </a:highlight>
                <a:latin typeface="Times New Roman" panose="02020603050405020304" pitchFamily="18" charset="0"/>
                <a:cs typeface="Times New Roman" panose="02020603050405020304" pitchFamily="18" charset="0"/>
              </a:rPr>
              <a:t>thuộc</a:t>
            </a:r>
            <a:r>
              <a:rPr lang="en-US" sz="2519" b="1" dirty="0">
                <a:highlight>
                  <a:srgbClr val="FFFF00"/>
                </a:highlight>
                <a:latin typeface="Times New Roman" panose="02020603050405020304" pitchFamily="18" charset="0"/>
                <a:cs typeface="Times New Roman" panose="02020603050405020304" pitchFamily="18" charset="0"/>
              </a:rPr>
              <a:t> </a:t>
            </a:r>
            <a:r>
              <a:rPr lang="en-US" sz="2519" b="1" dirty="0" err="1">
                <a:highlight>
                  <a:srgbClr val="FFFF00"/>
                </a:highlight>
                <a:latin typeface="Times New Roman" panose="02020603050405020304" pitchFamily="18" charset="0"/>
                <a:cs typeface="Times New Roman" panose="02020603050405020304" pitchFamily="18" charset="0"/>
              </a:rPr>
              <a:t>tính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của</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thực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thể</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thì</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tồn</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tại</a:t>
            </a:r>
            <a:r>
              <a:rPr lang="en-US" sz="2519" dirty="0">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thực</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thể</a:t>
            </a:r>
            <a:r>
              <a:rPr lang="en-US" sz="2519" b="1" dirty="0">
                <a:solidFill>
                  <a:srgbClr val="C00000"/>
                </a:solidFill>
                <a:latin typeface="Times New Roman" panose="02020603050405020304" pitchFamily="18" charset="0"/>
                <a:cs typeface="Times New Roman" panose="02020603050405020304" pitchFamily="18" charset="0"/>
              </a:rPr>
              <a:t> </a:t>
            </a:r>
            <a:r>
              <a:rPr lang="en-US" sz="2519" b="1" dirty="0" err="1">
                <a:solidFill>
                  <a:srgbClr val="C00000"/>
                </a:solidFill>
                <a:latin typeface="Times New Roman" panose="02020603050405020304" pitchFamily="18" charset="0"/>
                <a:cs typeface="Times New Roman" panose="02020603050405020304" pitchFamily="18" charset="0"/>
              </a:rPr>
              <a:t>ẩn</a:t>
            </a:r>
            <a:r>
              <a:rPr lang="en-US" sz="2519" dirty="0">
                <a:latin typeface="Times New Roman" panose="02020603050405020304" pitchFamily="18" charset="0"/>
                <a:cs typeface="Times New Roman" panose="02020603050405020304" pitchFamily="18" charset="0"/>
              </a:rPr>
              <a:t> </a:t>
            </a:r>
            <a:r>
              <a:rPr lang="en-US" sz="2519" dirty="0">
                <a:latin typeface="Times New Roman" panose="02020603050405020304" pitchFamily="18" charset="0"/>
                <a:cs typeface="Times New Roman" panose="02020603050405020304" pitchFamily="18" charset="0"/>
                <a:sym typeface="Symbol" panose="05050102010706020507" pitchFamily="18" charset="2"/>
              </a:rPr>
              <a:t> </a:t>
            </a:r>
            <a:r>
              <a:rPr lang="en-US" sz="2519" dirty="0" err="1">
                <a:latin typeface="Times New Roman" panose="02020603050405020304" pitchFamily="18" charset="0"/>
                <a:cs typeface="Times New Roman" panose="02020603050405020304" pitchFamily="18" charset="0"/>
              </a:rPr>
              <a:t>cần</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được</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định</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nghĩa</a:t>
            </a:r>
            <a:r>
              <a:rPr lang="en-US" sz="2519" dirty="0">
                <a:latin typeface="Times New Roman" panose="02020603050405020304" pitchFamily="18" charset="0"/>
                <a:cs typeface="Times New Roman" panose="02020603050405020304" pitchFamily="18" charset="0"/>
              </a:rPr>
              <a:t> </a:t>
            </a:r>
            <a:r>
              <a:rPr lang="en-US" sz="2519" dirty="0" err="1">
                <a:latin typeface="Times New Roman" panose="02020603050405020304" pitchFamily="18" charset="0"/>
                <a:cs typeface="Times New Roman" panose="02020603050405020304" pitchFamily="18" charset="0"/>
              </a:rPr>
              <a:t>bổ</a:t>
            </a:r>
            <a:r>
              <a:rPr lang="en-US" sz="2519" dirty="0">
                <a:latin typeface="Times New Roman" panose="02020603050405020304" pitchFamily="18" charset="0"/>
                <a:cs typeface="Times New Roman" panose="02020603050405020304" pitchFamily="18" charset="0"/>
              </a:rPr>
              <a:t> sung</a:t>
            </a:r>
          </a:p>
        </p:txBody>
      </p:sp>
      <p:grpSp>
        <p:nvGrpSpPr>
          <p:cNvPr id="29" name="Group 80"/>
          <p:cNvGrpSpPr/>
          <p:nvPr/>
        </p:nvGrpSpPr>
        <p:grpSpPr bwMode="auto">
          <a:xfrm>
            <a:off x="4044976" y="3283903"/>
            <a:ext cx="2719665" cy="1439823"/>
            <a:chOff x="2438400" y="2743200"/>
            <a:chExt cx="2590800" cy="1371600"/>
          </a:xfrm>
        </p:grpSpPr>
        <p:grpSp>
          <p:nvGrpSpPr>
            <p:cNvPr id="30" name="Group 41"/>
            <p:cNvGrpSpPr/>
            <p:nvPr/>
          </p:nvGrpSpPr>
          <p:grpSpPr bwMode="auto">
            <a:xfrm rot="-1710610">
              <a:off x="3352800" y="2895600"/>
              <a:ext cx="493713" cy="152400"/>
              <a:chOff x="7380" y="4680"/>
              <a:chExt cx="556" cy="177"/>
            </a:xfrm>
          </p:grpSpPr>
          <p:sp>
            <p:nvSpPr>
              <p:cNvPr id="70"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71"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1" name="Text Box 59"/>
            <p:cNvSpPr txBox="1">
              <a:spLocks noChangeArrowheads="1"/>
            </p:cNvSpPr>
            <p:nvPr/>
          </p:nvSpPr>
          <p:spPr bwMode="auto">
            <a:xfrm>
              <a:off x="3886200" y="2743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Số xe</a:t>
              </a:r>
            </a:p>
          </p:txBody>
        </p:sp>
        <p:grpSp>
          <p:nvGrpSpPr>
            <p:cNvPr id="32" name="Group 60"/>
            <p:cNvGrpSpPr/>
            <p:nvPr/>
          </p:nvGrpSpPr>
          <p:grpSpPr bwMode="auto">
            <a:xfrm rot="-330916">
              <a:off x="3392488" y="3124200"/>
              <a:ext cx="493713" cy="152400"/>
              <a:chOff x="7380" y="4680"/>
              <a:chExt cx="556" cy="177"/>
            </a:xfrm>
          </p:grpSpPr>
          <p:sp>
            <p:nvSpPr>
              <p:cNvPr id="68"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9"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3" name="Text Box 63"/>
            <p:cNvSpPr txBox="1">
              <a:spLocks noChangeArrowheads="1"/>
            </p:cNvSpPr>
            <p:nvPr/>
          </p:nvSpPr>
          <p:spPr bwMode="auto">
            <a:xfrm>
              <a:off x="3962400" y="3048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Màu xe</a:t>
              </a:r>
            </a:p>
          </p:txBody>
        </p:sp>
        <p:grpSp>
          <p:nvGrpSpPr>
            <p:cNvPr id="34" name="Group 64"/>
            <p:cNvGrpSpPr/>
            <p:nvPr/>
          </p:nvGrpSpPr>
          <p:grpSpPr bwMode="auto">
            <a:xfrm rot="1338437">
              <a:off x="3363250" y="3341002"/>
              <a:ext cx="493713" cy="152400"/>
              <a:chOff x="7380" y="4680"/>
              <a:chExt cx="556" cy="177"/>
            </a:xfrm>
          </p:grpSpPr>
          <p:sp>
            <p:nvSpPr>
              <p:cNvPr id="66" name="Line 6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7" name="Oval 66"/>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6" name="Text Box 67"/>
            <p:cNvSpPr txBox="1">
              <a:spLocks noChangeArrowheads="1"/>
            </p:cNvSpPr>
            <p:nvPr/>
          </p:nvSpPr>
          <p:spPr bwMode="auto">
            <a:xfrm>
              <a:off x="3910012" y="33528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dirty="0" err="1">
                  <a:solidFill>
                    <a:schemeClr val="tx2"/>
                  </a:solidFill>
                  <a:cs typeface="Tahoma" panose="020B0604030504040204" pitchFamily="34" charset="0"/>
                </a:rPr>
                <a:t>Số</a:t>
              </a:r>
              <a:r>
                <a:rPr lang="en-US" sz="1680" dirty="0">
                  <a:solidFill>
                    <a:schemeClr val="tx2"/>
                  </a:solidFill>
                  <a:cs typeface="Tahoma" panose="020B0604030504040204" pitchFamily="34" charset="0"/>
                </a:rPr>
                <a:t> </a:t>
              </a:r>
              <a:r>
                <a:rPr lang="en-US" sz="1680" dirty="0" err="1">
                  <a:solidFill>
                    <a:schemeClr val="tx2"/>
                  </a:solidFill>
                  <a:cs typeface="Tahoma" panose="020B0604030504040204" pitchFamily="34" charset="0"/>
                </a:rPr>
                <a:t>chỗ</a:t>
              </a:r>
              <a:endParaRPr lang="en-US" sz="1680" dirty="0">
                <a:solidFill>
                  <a:schemeClr val="tx2"/>
                </a:solidFill>
                <a:cs typeface="Tahoma" panose="020B0604030504040204" pitchFamily="34" charset="0"/>
              </a:endParaRPr>
            </a:p>
          </p:txBody>
        </p:sp>
        <p:grpSp>
          <p:nvGrpSpPr>
            <p:cNvPr id="57" name="Group 68"/>
            <p:cNvGrpSpPr/>
            <p:nvPr/>
          </p:nvGrpSpPr>
          <p:grpSpPr bwMode="auto">
            <a:xfrm rot="2866945">
              <a:off x="3188435" y="3499776"/>
              <a:ext cx="493713" cy="152400"/>
              <a:chOff x="7380" y="4680"/>
              <a:chExt cx="556" cy="177"/>
            </a:xfrm>
          </p:grpSpPr>
          <p:sp>
            <p:nvSpPr>
              <p:cNvPr id="64"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5"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8" name="Text Box 71"/>
            <p:cNvSpPr txBox="1">
              <a:spLocks noChangeArrowheads="1"/>
            </p:cNvSpPr>
            <p:nvPr/>
          </p:nvSpPr>
          <p:spPr bwMode="auto">
            <a:xfrm>
              <a:off x="3681412" y="36576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Loại xe</a:t>
              </a:r>
            </a:p>
          </p:txBody>
        </p:sp>
        <p:grpSp>
          <p:nvGrpSpPr>
            <p:cNvPr id="59" name="Group 72"/>
            <p:cNvGrpSpPr/>
            <p:nvPr/>
          </p:nvGrpSpPr>
          <p:grpSpPr bwMode="auto">
            <a:xfrm rot="3055760">
              <a:off x="2863492" y="3516279"/>
              <a:ext cx="493713" cy="152400"/>
              <a:chOff x="7380" y="4680"/>
              <a:chExt cx="556" cy="177"/>
            </a:xfrm>
          </p:grpSpPr>
          <p:sp>
            <p:nvSpPr>
              <p:cNvPr id="62"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3"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60" name="Text Box 75"/>
            <p:cNvSpPr txBox="1">
              <a:spLocks noChangeArrowheads="1"/>
            </p:cNvSpPr>
            <p:nvPr/>
          </p:nvSpPr>
          <p:spPr bwMode="auto">
            <a:xfrm>
              <a:off x="2690812" y="3810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Trọng</a:t>
              </a:r>
              <a:r>
                <a:rPr lang="en-US" sz="1680" dirty="0">
                  <a:solidFill>
                    <a:schemeClr val="tx2"/>
                  </a:solidFill>
                  <a:cs typeface="Tahoma" panose="020B0604030504040204" pitchFamily="34" charset="0"/>
                </a:rPr>
                <a:t> </a:t>
              </a:r>
              <a:r>
                <a:rPr lang="en-US" sz="1680" dirty="0" err="1">
                  <a:solidFill>
                    <a:schemeClr val="tx2"/>
                  </a:solidFill>
                  <a:cs typeface="Tahoma" panose="020B0604030504040204" pitchFamily="34" charset="0"/>
                </a:rPr>
                <a:t>lượng</a:t>
              </a:r>
              <a:endParaRPr lang="en-US" sz="1680" dirty="0">
                <a:solidFill>
                  <a:schemeClr val="tx2"/>
                </a:solidFill>
                <a:cs typeface="Tahoma" panose="020B0604030504040204" pitchFamily="34" charset="0"/>
              </a:endParaRPr>
            </a:p>
          </p:txBody>
        </p:sp>
        <p:sp>
          <p:nvSpPr>
            <p:cNvPr id="61" name="Rectangle 55"/>
            <p:cNvSpPr>
              <a:spLocks noChangeArrowheads="1"/>
            </p:cNvSpPr>
            <p:nvPr/>
          </p:nvSpPr>
          <p:spPr bwMode="auto">
            <a:xfrm>
              <a:off x="2438400" y="2971800"/>
              <a:ext cx="958850"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XE</a:t>
              </a:r>
            </a:p>
          </p:txBody>
        </p:sp>
      </p:grpSp>
      <p:sp>
        <p:nvSpPr>
          <p:cNvPr id="72" name="Oval 53"/>
          <p:cNvSpPr>
            <a:spLocks noChangeArrowheads="1"/>
          </p:cNvSpPr>
          <p:nvPr/>
        </p:nvSpPr>
        <p:spPr bwMode="auto">
          <a:xfrm>
            <a:off x="5407328" y="4194106"/>
            <a:ext cx="1054871" cy="361623"/>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grpSp>
        <p:nvGrpSpPr>
          <p:cNvPr id="74" name="Group 73"/>
          <p:cNvGrpSpPr/>
          <p:nvPr/>
        </p:nvGrpSpPr>
        <p:grpSpPr bwMode="auto">
          <a:xfrm>
            <a:off x="2845123" y="5523627"/>
            <a:ext cx="6399213" cy="719911"/>
            <a:chOff x="1828800" y="4953000"/>
            <a:chExt cx="6096000" cy="685800"/>
          </a:xfrm>
          <a:solidFill>
            <a:schemeClr val="bg1"/>
          </a:solidFill>
        </p:grpSpPr>
        <p:sp>
          <p:nvSpPr>
            <p:cNvPr id="75" name="Line 48"/>
            <p:cNvSpPr>
              <a:spLocks noChangeShapeType="1"/>
            </p:cNvSpPr>
            <p:nvPr/>
          </p:nvSpPr>
          <p:spPr bwMode="auto">
            <a:xfrm>
              <a:off x="2603500" y="5257800"/>
              <a:ext cx="958850" cy="0"/>
            </a:xfrm>
            <a:prstGeom prst="line">
              <a:avLst/>
            </a:prstGeom>
            <a:grp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76" name="Line 49"/>
            <p:cNvSpPr>
              <a:spLocks noChangeShapeType="1"/>
            </p:cNvSpPr>
            <p:nvPr/>
          </p:nvSpPr>
          <p:spPr bwMode="auto">
            <a:xfrm>
              <a:off x="4408488" y="5257800"/>
              <a:ext cx="958850" cy="0"/>
            </a:xfrm>
            <a:prstGeom prst="line">
              <a:avLst/>
            </a:prstGeom>
            <a:grp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grpSp>
          <p:nvGrpSpPr>
            <p:cNvPr id="77" name="Group 68"/>
            <p:cNvGrpSpPr/>
            <p:nvPr/>
          </p:nvGrpSpPr>
          <p:grpSpPr bwMode="auto">
            <a:xfrm rot="1972752">
              <a:off x="6250225" y="5288395"/>
              <a:ext cx="493713" cy="152400"/>
              <a:chOff x="7380" y="4680"/>
              <a:chExt cx="556" cy="177"/>
            </a:xfrm>
            <a:grpFill/>
          </p:grpSpPr>
          <p:sp>
            <p:nvSpPr>
              <p:cNvPr id="86" name="Line 69"/>
              <p:cNvSpPr>
                <a:spLocks noChangeShapeType="1"/>
              </p:cNvSpPr>
              <p:nvPr/>
            </p:nvSpPr>
            <p:spPr bwMode="auto">
              <a:xfrm flipV="1">
                <a:off x="7380" y="4770"/>
                <a:ext cx="360" cy="1"/>
              </a:xfrm>
              <a:prstGeom prst="line">
                <a:avLst/>
              </a:prstGeom>
              <a:grp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87" name="Oval 70"/>
              <p:cNvSpPr>
                <a:spLocks noChangeArrowheads="1"/>
              </p:cNvSpPr>
              <p:nvPr/>
            </p:nvSpPr>
            <p:spPr bwMode="auto">
              <a:xfrm>
                <a:off x="7756" y="4680"/>
                <a:ext cx="180" cy="177"/>
              </a:xfrm>
              <a:prstGeom prst="ellipse">
                <a:avLst/>
              </a:prstGeom>
              <a:grp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nvGrpSpPr>
            <p:cNvPr id="78" name="Group 72"/>
            <p:cNvGrpSpPr/>
            <p:nvPr/>
          </p:nvGrpSpPr>
          <p:grpSpPr bwMode="auto">
            <a:xfrm rot="-1526418">
              <a:off x="6279290" y="5082946"/>
              <a:ext cx="493713" cy="152400"/>
              <a:chOff x="7380" y="4680"/>
              <a:chExt cx="556" cy="177"/>
            </a:xfrm>
            <a:grpFill/>
          </p:grpSpPr>
          <p:sp>
            <p:nvSpPr>
              <p:cNvPr id="84" name="Line 73"/>
              <p:cNvSpPr>
                <a:spLocks noChangeShapeType="1"/>
              </p:cNvSpPr>
              <p:nvPr/>
            </p:nvSpPr>
            <p:spPr bwMode="auto">
              <a:xfrm flipV="1">
                <a:off x="7380" y="4770"/>
                <a:ext cx="360" cy="1"/>
              </a:xfrm>
              <a:prstGeom prst="line">
                <a:avLst/>
              </a:prstGeom>
              <a:grp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85" name="Oval 74"/>
              <p:cNvSpPr>
                <a:spLocks noChangeArrowheads="1"/>
              </p:cNvSpPr>
              <p:nvPr/>
            </p:nvSpPr>
            <p:spPr bwMode="auto">
              <a:xfrm>
                <a:off x="7756" y="4680"/>
                <a:ext cx="180" cy="177"/>
              </a:xfrm>
              <a:prstGeom prst="ellipse">
                <a:avLst/>
              </a:prstGeom>
              <a:grp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79" name="Rectangle 47"/>
            <p:cNvSpPr>
              <a:spLocks noChangeArrowheads="1"/>
            </p:cNvSpPr>
            <p:nvPr/>
          </p:nvSpPr>
          <p:spPr bwMode="auto">
            <a:xfrm>
              <a:off x="5367338" y="5029200"/>
              <a:ext cx="958850" cy="457200"/>
            </a:xfrm>
            <a:prstGeom prst="rect">
              <a:avLst/>
            </a:prstGeom>
            <a:grp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rPr>
                <a:t>LOẠI XE</a:t>
              </a:r>
            </a:p>
          </p:txBody>
        </p:sp>
        <p:sp>
          <p:nvSpPr>
            <p:cNvPr id="80" name="Text Box 71"/>
            <p:cNvSpPr txBox="1">
              <a:spLocks noChangeArrowheads="1"/>
            </p:cNvSpPr>
            <p:nvPr/>
          </p:nvSpPr>
          <p:spPr bwMode="auto">
            <a:xfrm>
              <a:off x="6805612" y="4953000"/>
              <a:ext cx="1119188" cy="3048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Loại xe</a:t>
              </a:r>
            </a:p>
          </p:txBody>
        </p:sp>
        <p:sp>
          <p:nvSpPr>
            <p:cNvPr id="81" name="Text Box 75"/>
            <p:cNvSpPr txBox="1">
              <a:spLocks noChangeArrowheads="1"/>
            </p:cNvSpPr>
            <p:nvPr/>
          </p:nvSpPr>
          <p:spPr bwMode="auto">
            <a:xfrm>
              <a:off x="6781800" y="5334000"/>
              <a:ext cx="1119188" cy="3048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cs typeface="Tahoma" panose="020B0604030504040204" pitchFamily="34" charset="0"/>
                </a:rPr>
                <a:t>Trọng lượng</a:t>
              </a:r>
            </a:p>
          </p:txBody>
        </p:sp>
        <p:sp>
          <p:nvSpPr>
            <p:cNvPr id="82" name="Rectangle 45"/>
            <p:cNvSpPr>
              <a:spLocks noChangeArrowheads="1"/>
            </p:cNvSpPr>
            <p:nvPr/>
          </p:nvSpPr>
          <p:spPr bwMode="auto">
            <a:xfrm>
              <a:off x="1828800" y="5029200"/>
              <a:ext cx="958850" cy="457200"/>
            </a:xfrm>
            <a:prstGeom prst="rect">
              <a:avLst/>
            </a:prstGeom>
            <a:grp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rPr>
                <a:t>XE</a:t>
              </a:r>
            </a:p>
          </p:txBody>
        </p:sp>
        <p:sp>
          <p:nvSpPr>
            <p:cNvPr id="83" name="AutoShape 46"/>
            <p:cNvSpPr>
              <a:spLocks noChangeArrowheads="1"/>
            </p:cNvSpPr>
            <p:nvPr/>
          </p:nvSpPr>
          <p:spPr bwMode="auto">
            <a:xfrm>
              <a:off x="3549650" y="4953000"/>
              <a:ext cx="1119188" cy="609600"/>
            </a:xfrm>
            <a:prstGeom prst="diamond">
              <a:avLst/>
            </a:prstGeom>
            <a:grp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a:solidFill>
                    <a:schemeClr val="tx2"/>
                  </a:solidFill>
                </a:rPr>
                <a:t>Thuộc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42" name="Content Placeholder 1"/>
          <p:cNvSpPr>
            <a:spLocks noGrp="1"/>
          </p:cNvSpPr>
          <p:nvPr>
            <p:ph idx="1"/>
          </p:nvPr>
        </p:nvSpPr>
        <p:spPr>
          <a:xfrm>
            <a:off x="1472773" y="1750975"/>
            <a:ext cx="9783231" cy="1827403"/>
          </a:xfrm>
        </p:spPr>
        <p:txBody>
          <a:bodyPr>
            <a:noAutofit/>
          </a:bodyPr>
          <a:lstStyle/>
          <a:p>
            <a:pPr marL="0" indent="0" algn="just">
              <a:buNone/>
            </a:pPr>
            <a:r>
              <a:rPr lang="en-US" sz="2000" b="1" i="1" dirty="0">
                <a:sym typeface="+mn-ea"/>
              </a:rPr>
              <a:t>Quy  tắc </a:t>
            </a:r>
            <a:r>
              <a:rPr lang="en-US" sz="2000" b="1" i="1" dirty="0"/>
              <a:t>6</a:t>
            </a:r>
            <a:r>
              <a:rPr lang="en-US" sz="2000" dirty="0"/>
              <a:t>: </a:t>
            </a:r>
            <a:r>
              <a:rPr lang="en-US" sz="2000" dirty="0" err="1"/>
              <a:t>Mô</a:t>
            </a:r>
            <a:r>
              <a:rPr lang="en-US" sz="2000" dirty="0"/>
              <a:t> </a:t>
            </a:r>
            <a:r>
              <a:rPr lang="en-US" sz="2000" dirty="0" err="1"/>
              <a:t>hình</a:t>
            </a:r>
            <a:r>
              <a:rPr lang="en-US" sz="2000" dirty="0"/>
              <a:t> </a:t>
            </a:r>
            <a:r>
              <a:rPr lang="en-US" sz="2000" dirty="0" err="1"/>
              <a:t>hóa</a:t>
            </a:r>
            <a:r>
              <a:rPr lang="en-US" sz="2000" dirty="0"/>
              <a:t> </a:t>
            </a:r>
            <a:r>
              <a:rPr lang="en-US" sz="2000" b="1" dirty="0" err="1">
                <a:solidFill>
                  <a:srgbClr val="C00000"/>
                </a:solidFill>
              </a:rPr>
              <a:t>thuộc</a:t>
            </a:r>
            <a:r>
              <a:rPr lang="en-US" sz="2000" b="1" dirty="0">
                <a:solidFill>
                  <a:srgbClr val="C00000"/>
                </a:solidFill>
              </a:rPr>
              <a:t> </a:t>
            </a:r>
            <a:r>
              <a:rPr lang="en-US" sz="2000" b="1" dirty="0" err="1">
                <a:solidFill>
                  <a:srgbClr val="C00000"/>
                </a:solidFill>
              </a:rPr>
              <a:t>tính</a:t>
            </a:r>
            <a:r>
              <a:rPr lang="en-US" sz="2000" b="1" dirty="0">
                <a:solidFill>
                  <a:srgbClr val="C00000"/>
                </a:solidFill>
              </a:rPr>
              <a:t> </a:t>
            </a:r>
            <a:r>
              <a:rPr lang="en-US" sz="2000" b="1" dirty="0" err="1">
                <a:solidFill>
                  <a:srgbClr val="C00000"/>
                </a:solidFill>
              </a:rPr>
              <a:t>đa</a:t>
            </a:r>
            <a:r>
              <a:rPr lang="en-US" sz="2000" b="1" dirty="0">
                <a:solidFill>
                  <a:srgbClr val="C00000"/>
                </a:solidFill>
              </a:rPr>
              <a:t> </a:t>
            </a:r>
            <a:r>
              <a:rPr lang="en-US" sz="2000" b="1" dirty="0" err="1">
                <a:solidFill>
                  <a:srgbClr val="C00000"/>
                </a:solidFill>
              </a:rPr>
              <a:t>trị</a:t>
            </a:r>
            <a:r>
              <a:rPr lang="en-US" sz="2000" dirty="0"/>
              <a:t>: </a:t>
            </a:r>
            <a:r>
              <a:rPr lang="vi-VN" sz="2000" dirty="0"/>
              <a:t>Trong giai đọan thiết kế quan niệm, thuộc tính đa trị</a:t>
            </a:r>
            <a:r>
              <a:rPr lang="en-US" sz="2000" dirty="0"/>
              <a:t> </a:t>
            </a:r>
            <a:r>
              <a:rPr lang="vi-VN" sz="2000" dirty="0"/>
              <a:t>thường tách khỏi thực thể. Mỗi thuộc tính đa trị hay nhóm</a:t>
            </a:r>
            <a:r>
              <a:rPr lang="en-US" sz="2000" dirty="0"/>
              <a:t> </a:t>
            </a:r>
            <a:r>
              <a:rPr lang="vi-VN" sz="2000" dirty="0"/>
              <a:t>lặp được </a:t>
            </a:r>
            <a:r>
              <a:rPr lang="vi-VN" sz="2000" i="1" u="sng" dirty="0">
                <a:highlight>
                  <a:srgbClr val="FFFF00"/>
                </a:highlight>
              </a:rPr>
              <a:t>chuyển thành một thực thể riêng</a:t>
            </a:r>
            <a:r>
              <a:rPr lang="vi-VN" sz="2000" dirty="0"/>
              <a:t> và có mối quan</a:t>
            </a:r>
            <a:r>
              <a:rPr lang="en-US" sz="2000" dirty="0"/>
              <a:t> </a:t>
            </a:r>
            <a:r>
              <a:rPr lang="vi-VN" sz="2000" dirty="0"/>
              <a:t>hệ với thực thể mà nó được tách ra.</a:t>
            </a:r>
            <a:endParaRPr lang="en-US" sz="2000" dirty="0"/>
          </a:p>
        </p:txBody>
      </p:sp>
      <p:grpSp>
        <p:nvGrpSpPr>
          <p:cNvPr id="3" name="Group 2"/>
          <p:cNvGrpSpPr/>
          <p:nvPr/>
        </p:nvGrpSpPr>
        <p:grpSpPr>
          <a:xfrm>
            <a:off x="629668" y="3363907"/>
            <a:ext cx="4651650" cy="1509676"/>
            <a:chOff x="6796641" y="3128208"/>
            <a:chExt cx="4431242" cy="1438143"/>
          </a:xfrm>
        </p:grpSpPr>
        <p:grpSp>
          <p:nvGrpSpPr>
            <p:cNvPr id="45" name="Group 41"/>
            <p:cNvGrpSpPr/>
            <p:nvPr/>
          </p:nvGrpSpPr>
          <p:grpSpPr bwMode="auto">
            <a:xfrm rot="19889390">
              <a:off x="8858078" y="3280608"/>
              <a:ext cx="697926" cy="152400"/>
              <a:chOff x="7380" y="4680"/>
              <a:chExt cx="556" cy="177"/>
            </a:xfrm>
          </p:grpSpPr>
          <p:sp>
            <p:nvSpPr>
              <p:cNvPr id="96"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7"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46" name="Text Box 59"/>
            <p:cNvSpPr txBox="1">
              <a:spLocks noChangeArrowheads="1"/>
            </p:cNvSpPr>
            <p:nvPr/>
          </p:nvSpPr>
          <p:spPr bwMode="auto">
            <a:xfrm>
              <a:off x="9612107" y="3128208"/>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MaNV</a:t>
              </a:r>
              <a:endParaRPr lang="en-US" sz="1680" dirty="0">
                <a:solidFill>
                  <a:schemeClr val="tx2"/>
                </a:solidFill>
                <a:cs typeface="Tahoma" panose="020B0604030504040204" pitchFamily="34" charset="0"/>
              </a:endParaRPr>
            </a:p>
          </p:txBody>
        </p:sp>
        <p:grpSp>
          <p:nvGrpSpPr>
            <p:cNvPr id="47" name="Group 60"/>
            <p:cNvGrpSpPr/>
            <p:nvPr/>
          </p:nvGrpSpPr>
          <p:grpSpPr bwMode="auto">
            <a:xfrm rot="21269084">
              <a:off x="8914182" y="3509208"/>
              <a:ext cx="697926" cy="152400"/>
              <a:chOff x="7380" y="4680"/>
              <a:chExt cx="556" cy="177"/>
            </a:xfrm>
          </p:grpSpPr>
          <p:sp>
            <p:nvSpPr>
              <p:cNvPr id="94"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5"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48" name="Text Box 63"/>
            <p:cNvSpPr txBox="1">
              <a:spLocks noChangeArrowheads="1"/>
            </p:cNvSpPr>
            <p:nvPr/>
          </p:nvSpPr>
          <p:spPr bwMode="auto">
            <a:xfrm>
              <a:off x="9719825" y="3433008"/>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grpSp>
          <p:nvGrpSpPr>
            <p:cNvPr id="49" name="Group 64"/>
            <p:cNvGrpSpPr/>
            <p:nvPr/>
          </p:nvGrpSpPr>
          <p:grpSpPr bwMode="auto">
            <a:xfrm rot="1338437">
              <a:off x="8872850" y="3726010"/>
              <a:ext cx="697926" cy="152400"/>
              <a:chOff x="7380" y="4680"/>
              <a:chExt cx="556" cy="177"/>
            </a:xfrm>
          </p:grpSpPr>
          <p:sp>
            <p:nvSpPr>
              <p:cNvPr id="92" name="Line 6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3" name="Oval 9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0" name="Text Box 67"/>
            <p:cNvSpPr txBox="1">
              <a:spLocks noChangeArrowheads="1"/>
            </p:cNvSpPr>
            <p:nvPr/>
          </p:nvSpPr>
          <p:spPr bwMode="auto">
            <a:xfrm>
              <a:off x="9645768" y="373780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dirty="0" err="1">
                  <a:solidFill>
                    <a:schemeClr val="tx2"/>
                  </a:solidFill>
                  <a:cs typeface="Tahoma" panose="020B0604030504040204" pitchFamily="34" charset="0"/>
                </a:rPr>
                <a:t>NgaySinh</a:t>
              </a:r>
              <a:endParaRPr lang="en-US" sz="1680" dirty="0">
                <a:solidFill>
                  <a:schemeClr val="tx2"/>
                </a:solidFill>
                <a:cs typeface="Tahoma" panose="020B0604030504040204" pitchFamily="34" charset="0"/>
              </a:endParaRPr>
            </a:p>
          </p:txBody>
        </p:sp>
        <p:grpSp>
          <p:nvGrpSpPr>
            <p:cNvPr id="51" name="Group 68"/>
            <p:cNvGrpSpPr/>
            <p:nvPr/>
          </p:nvGrpSpPr>
          <p:grpSpPr bwMode="auto">
            <a:xfrm rot="2866945">
              <a:off x="8727834" y="3853266"/>
              <a:ext cx="493713" cy="215437"/>
              <a:chOff x="7380" y="4680"/>
              <a:chExt cx="556" cy="177"/>
            </a:xfrm>
          </p:grpSpPr>
          <p:sp>
            <p:nvSpPr>
              <p:cNvPr id="90"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1"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2" name="Text Box 71"/>
            <p:cNvSpPr txBox="1">
              <a:spLocks noChangeArrowheads="1"/>
            </p:cNvSpPr>
            <p:nvPr/>
          </p:nvSpPr>
          <p:spPr bwMode="auto">
            <a:xfrm>
              <a:off x="8737754" y="403081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Phai</a:t>
              </a:r>
              <a:endParaRPr lang="en-US" sz="1680" dirty="0">
                <a:solidFill>
                  <a:schemeClr val="tx2"/>
                </a:solidFill>
                <a:cs typeface="Tahoma" panose="020B0604030504040204" pitchFamily="34" charset="0"/>
              </a:endParaRPr>
            </a:p>
          </p:txBody>
        </p:sp>
        <p:grpSp>
          <p:nvGrpSpPr>
            <p:cNvPr id="53" name="Group 72"/>
            <p:cNvGrpSpPr/>
            <p:nvPr/>
          </p:nvGrpSpPr>
          <p:grpSpPr bwMode="auto">
            <a:xfrm rot="3055760">
              <a:off x="8268485" y="3869769"/>
              <a:ext cx="493713" cy="215437"/>
              <a:chOff x="7380" y="4680"/>
              <a:chExt cx="556" cy="177"/>
            </a:xfrm>
          </p:grpSpPr>
          <p:sp>
            <p:nvSpPr>
              <p:cNvPr id="88"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89"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4" name="Text Box 75"/>
            <p:cNvSpPr txBox="1">
              <a:spLocks noChangeArrowheads="1"/>
            </p:cNvSpPr>
            <p:nvPr/>
          </p:nvSpPr>
          <p:spPr bwMode="auto">
            <a:xfrm>
              <a:off x="7920195" y="419422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NgoaiNgu</a:t>
              </a:r>
              <a:endParaRPr lang="en-US" sz="1680" dirty="0">
                <a:solidFill>
                  <a:schemeClr val="tx2"/>
                </a:solidFill>
                <a:cs typeface="Tahoma" panose="020B0604030504040204" pitchFamily="34" charset="0"/>
              </a:endParaRPr>
            </a:p>
          </p:txBody>
        </p:sp>
        <p:sp>
          <p:nvSpPr>
            <p:cNvPr id="55" name="Rectangle 55"/>
            <p:cNvSpPr>
              <a:spLocks noChangeArrowheads="1"/>
            </p:cNvSpPr>
            <p:nvPr/>
          </p:nvSpPr>
          <p:spPr bwMode="auto">
            <a:xfrm>
              <a:off x="7565457" y="3356808"/>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NHANVIEN</a:t>
              </a:r>
            </a:p>
          </p:txBody>
        </p:sp>
        <p:sp>
          <p:nvSpPr>
            <p:cNvPr id="98" name="Oval 53"/>
            <p:cNvSpPr>
              <a:spLocks noChangeArrowheads="1"/>
            </p:cNvSpPr>
            <p:nvPr/>
          </p:nvSpPr>
          <p:spPr bwMode="auto">
            <a:xfrm>
              <a:off x="8181283" y="4178676"/>
              <a:ext cx="1004888" cy="344488"/>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sp>
          <p:nvSpPr>
            <p:cNvPr id="99" name="Oval 53"/>
            <p:cNvSpPr>
              <a:spLocks noChangeArrowheads="1"/>
            </p:cNvSpPr>
            <p:nvPr/>
          </p:nvSpPr>
          <p:spPr bwMode="auto">
            <a:xfrm>
              <a:off x="7063013" y="4185351"/>
              <a:ext cx="1004888" cy="381000"/>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grpSp>
          <p:nvGrpSpPr>
            <p:cNvPr id="100" name="Group 72"/>
            <p:cNvGrpSpPr/>
            <p:nvPr/>
          </p:nvGrpSpPr>
          <p:grpSpPr bwMode="auto">
            <a:xfrm rot="6921605">
              <a:off x="7621986" y="3935544"/>
              <a:ext cx="493713" cy="215437"/>
              <a:chOff x="7380" y="4680"/>
              <a:chExt cx="556" cy="177"/>
            </a:xfrm>
          </p:grpSpPr>
          <p:sp>
            <p:nvSpPr>
              <p:cNvPr id="101"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02"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03" name="Text Box 75"/>
            <p:cNvSpPr txBox="1">
              <a:spLocks noChangeArrowheads="1"/>
            </p:cNvSpPr>
            <p:nvPr/>
          </p:nvSpPr>
          <p:spPr bwMode="auto">
            <a:xfrm>
              <a:off x="6796641" y="4230435"/>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KyNang</a:t>
              </a:r>
              <a:endParaRPr lang="en-US" sz="1680" dirty="0">
                <a:solidFill>
                  <a:schemeClr val="tx2"/>
                </a:solidFill>
                <a:cs typeface="Tahoma" panose="020B0604030504040204" pitchFamily="34" charset="0"/>
              </a:endParaRPr>
            </a:p>
          </p:txBody>
        </p:sp>
      </p:grpSp>
      <p:sp>
        <p:nvSpPr>
          <p:cNvPr id="159" name="AutoShape 120"/>
          <p:cNvSpPr>
            <a:spLocks noChangeArrowheads="1"/>
          </p:cNvSpPr>
          <p:nvPr/>
        </p:nvSpPr>
        <p:spPr bwMode="auto">
          <a:xfrm rot="16200000" flipH="1">
            <a:off x="5107493" y="3655483"/>
            <a:ext cx="446378" cy="684174"/>
          </a:xfrm>
          <a:prstGeom prst="downArrow">
            <a:avLst>
              <a:gd name="adj1" fmla="val 50000"/>
              <a:gd name="adj2" fmla="val 25000"/>
            </a:avLst>
          </a:prstGeom>
          <a:solidFill>
            <a:schemeClr val="accent1"/>
          </a:solidFill>
          <a:ln w="9525">
            <a:solidFill>
              <a:schemeClr val="accent1"/>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grpSp>
        <p:nvGrpSpPr>
          <p:cNvPr id="4" name="Group 3"/>
          <p:cNvGrpSpPr/>
          <p:nvPr/>
        </p:nvGrpSpPr>
        <p:grpSpPr>
          <a:xfrm>
            <a:off x="4988873" y="3286020"/>
            <a:ext cx="7671240" cy="3312759"/>
            <a:chOff x="4713116" y="2903530"/>
            <a:chExt cx="7307755" cy="3155791"/>
          </a:xfrm>
        </p:grpSpPr>
        <p:sp>
          <p:nvSpPr>
            <p:cNvPr id="106" name="Rectangle 105"/>
            <p:cNvSpPr>
              <a:spLocks noChangeArrowheads="1"/>
            </p:cNvSpPr>
            <p:nvPr/>
          </p:nvSpPr>
          <p:spPr bwMode="auto">
            <a:xfrm>
              <a:off x="8968109" y="3010700"/>
              <a:ext cx="1473200" cy="6350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NGOAINGU</a:t>
              </a:r>
            </a:p>
          </p:txBody>
        </p:sp>
        <p:grpSp>
          <p:nvGrpSpPr>
            <p:cNvPr id="107" name="Group 106"/>
            <p:cNvGrpSpPr/>
            <p:nvPr/>
          </p:nvGrpSpPr>
          <p:grpSpPr bwMode="auto">
            <a:xfrm>
              <a:off x="10441309" y="3010700"/>
              <a:ext cx="504825" cy="157163"/>
              <a:chOff x="7380" y="4680"/>
              <a:chExt cx="556" cy="177"/>
            </a:xfrm>
          </p:grpSpPr>
          <p:sp>
            <p:nvSpPr>
              <p:cNvPr id="153" name="Line 7"/>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54" name="Oval 8"/>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08" name="Text Box 9"/>
            <p:cNvSpPr txBox="1">
              <a:spLocks noChangeArrowheads="1"/>
            </p:cNvSpPr>
            <p:nvPr/>
          </p:nvSpPr>
          <p:spPr bwMode="auto">
            <a:xfrm>
              <a:off x="11038209" y="2945613"/>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dirty="0" err="1">
                  <a:solidFill>
                    <a:schemeClr val="tx2"/>
                  </a:solidFill>
                  <a:cs typeface="Tahoma" panose="020B0604030504040204" pitchFamily="34" charset="0"/>
                </a:rPr>
                <a:t>TenNN</a:t>
              </a:r>
              <a:endParaRPr lang="en-US" sz="1470" dirty="0">
                <a:solidFill>
                  <a:schemeClr val="tx2"/>
                </a:solidFill>
                <a:cs typeface="Tahoma" panose="020B0604030504040204" pitchFamily="34" charset="0"/>
              </a:endParaRPr>
            </a:p>
          </p:txBody>
        </p:sp>
        <p:sp>
          <p:nvSpPr>
            <p:cNvPr id="113" name="Rectangle 18"/>
            <p:cNvSpPr>
              <a:spLocks noChangeArrowheads="1"/>
            </p:cNvSpPr>
            <p:nvPr/>
          </p:nvSpPr>
          <p:spPr bwMode="auto">
            <a:xfrm>
              <a:off x="6186808" y="3010700"/>
              <a:ext cx="1144588" cy="48101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KYNANG</a:t>
              </a:r>
            </a:p>
          </p:txBody>
        </p:sp>
        <p:sp>
          <p:nvSpPr>
            <p:cNvPr id="114" name="Rectangle 19"/>
            <p:cNvSpPr>
              <a:spLocks noChangeArrowheads="1"/>
            </p:cNvSpPr>
            <p:nvPr/>
          </p:nvSpPr>
          <p:spPr bwMode="auto">
            <a:xfrm>
              <a:off x="6186808" y="4923638"/>
              <a:ext cx="1309688" cy="481012"/>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NHANVIEN</a:t>
              </a:r>
            </a:p>
          </p:txBody>
        </p:sp>
        <p:grpSp>
          <p:nvGrpSpPr>
            <p:cNvPr id="115" name="Group 20"/>
            <p:cNvGrpSpPr/>
            <p:nvPr/>
          </p:nvGrpSpPr>
          <p:grpSpPr bwMode="auto">
            <a:xfrm rot="10800000">
              <a:off x="5696271" y="3010700"/>
              <a:ext cx="503237" cy="158750"/>
              <a:chOff x="7380" y="4680"/>
              <a:chExt cx="556" cy="177"/>
            </a:xfrm>
          </p:grpSpPr>
          <p:sp>
            <p:nvSpPr>
              <p:cNvPr id="147" name="Line 2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48" name="Oval 22"/>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16" name="Text Box 23"/>
            <p:cNvSpPr txBox="1">
              <a:spLocks noChangeArrowheads="1"/>
            </p:cNvSpPr>
            <p:nvPr/>
          </p:nvSpPr>
          <p:spPr bwMode="auto">
            <a:xfrm>
              <a:off x="4713116" y="2903530"/>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70" dirty="0" err="1">
                  <a:solidFill>
                    <a:schemeClr val="tx2"/>
                  </a:solidFill>
                  <a:cs typeface="Tahoma" panose="020B0604030504040204" pitchFamily="34" charset="0"/>
                </a:rPr>
                <a:t>TenKN</a:t>
              </a:r>
              <a:endParaRPr lang="en-US" sz="1470" dirty="0">
                <a:solidFill>
                  <a:schemeClr val="tx2"/>
                </a:solidFill>
                <a:cs typeface="Tahoma" panose="020B0604030504040204" pitchFamily="34" charset="0"/>
              </a:endParaRPr>
            </a:p>
          </p:txBody>
        </p:sp>
        <p:grpSp>
          <p:nvGrpSpPr>
            <p:cNvPr id="121" name="Group 32"/>
            <p:cNvGrpSpPr/>
            <p:nvPr/>
          </p:nvGrpSpPr>
          <p:grpSpPr bwMode="auto">
            <a:xfrm>
              <a:off x="7496496" y="4923638"/>
              <a:ext cx="503237" cy="157162"/>
              <a:chOff x="7380" y="4680"/>
              <a:chExt cx="556" cy="177"/>
            </a:xfrm>
          </p:grpSpPr>
          <p:sp>
            <p:nvSpPr>
              <p:cNvPr id="141" name="Line 3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42" name="Oval 34"/>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22" name="Text Box 35"/>
            <p:cNvSpPr txBox="1">
              <a:spLocks noChangeArrowheads="1"/>
            </p:cNvSpPr>
            <p:nvPr/>
          </p:nvSpPr>
          <p:spPr bwMode="auto">
            <a:xfrm>
              <a:off x="8066408" y="4922050"/>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dirty="0" err="1">
                  <a:solidFill>
                    <a:schemeClr val="tx2"/>
                  </a:solidFill>
                  <a:cs typeface="Tahoma" panose="020B0604030504040204" pitchFamily="34" charset="0"/>
                </a:rPr>
                <a:t>MaNV</a:t>
              </a:r>
              <a:endParaRPr lang="en-US" sz="1470" dirty="0">
                <a:solidFill>
                  <a:schemeClr val="tx2"/>
                </a:solidFill>
                <a:cs typeface="Tahoma" panose="020B0604030504040204" pitchFamily="34" charset="0"/>
              </a:endParaRPr>
            </a:p>
          </p:txBody>
        </p:sp>
        <p:grpSp>
          <p:nvGrpSpPr>
            <p:cNvPr id="123" name="Group 36"/>
            <p:cNvGrpSpPr/>
            <p:nvPr/>
          </p:nvGrpSpPr>
          <p:grpSpPr bwMode="auto">
            <a:xfrm>
              <a:off x="7496496" y="5203038"/>
              <a:ext cx="503237" cy="157162"/>
              <a:chOff x="7380" y="4680"/>
              <a:chExt cx="556" cy="177"/>
            </a:xfrm>
          </p:grpSpPr>
          <p:sp>
            <p:nvSpPr>
              <p:cNvPr id="139" name="Line 37"/>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40" name="Oval 38"/>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24" name="Text Box 39"/>
            <p:cNvSpPr txBox="1">
              <a:spLocks noChangeArrowheads="1"/>
            </p:cNvSpPr>
            <p:nvPr/>
          </p:nvSpPr>
          <p:spPr bwMode="auto">
            <a:xfrm>
              <a:off x="8066408" y="5136363"/>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dirty="0" err="1">
                  <a:solidFill>
                    <a:schemeClr val="tx2"/>
                  </a:solidFill>
                  <a:cs typeface="Tahoma" panose="020B0604030504040204" pitchFamily="34" charset="0"/>
                </a:rPr>
                <a:t>hoTen</a:t>
              </a:r>
              <a:endParaRPr lang="en-US" sz="1470" dirty="0">
                <a:solidFill>
                  <a:schemeClr val="tx2"/>
                </a:solidFill>
                <a:cs typeface="Tahoma" panose="020B0604030504040204" pitchFamily="34" charset="0"/>
              </a:endParaRPr>
            </a:p>
          </p:txBody>
        </p:sp>
        <p:grpSp>
          <p:nvGrpSpPr>
            <p:cNvPr id="125" name="Group 40"/>
            <p:cNvGrpSpPr/>
            <p:nvPr/>
          </p:nvGrpSpPr>
          <p:grpSpPr bwMode="auto">
            <a:xfrm rot="1009285">
              <a:off x="7496496" y="5403063"/>
              <a:ext cx="503237" cy="157162"/>
              <a:chOff x="7380" y="4680"/>
              <a:chExt cx="556" cy="177"/>
            </a:xfrm>
          </p:grpSpPr>
          <p:sp>
            <p:nvSpPr>
              <p:cNvPr id="137" name="Line 4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38" name="Oval 4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26" name="Text Box 43"/>
            <p:cNvSpPr txBox="1">
              <a:spLocks noChangeArrowheads="1"/>
            </p:cNvSpPr>
            <p:nvPr/>
          </p:nvSpPr>
          <p:spPr bwMode="auto">
            <a:xfrm>
              <a:off x="8066408" y="5403063"/>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dirty="0" err="1">
                  <a:solidFill>
                    <a:schemeClr val="tx2"/>
                  </a:solidFill>
                  <a:cs typeface="Tahoma" panose="020B0604030504040204" pitchFamily="34" charset="0"/>
                </a:rPr>
                <a:t>NgaySinh</a:t>
              </a:r>
              <a:endParaRPr lang="en-US" sz="1470" dirty="0">
                <a:solidFill>
                  <a:schemeClr val="tx2"/>
                </a:solidFill>
                <a:cs typeface="Tahoma" panose="020B0604030504040204" pitchFamily="34" charset="0"/>
              </a:endParaRPr>
            </a:p>
          </p:txBody>
        </p:sp>
        <p:sp>
          <p:nvSpPr>
            <p:cNvPr id="127" name="AutoShape 44"/>
            <p:cNvSpPr>
              <a:spLocks noChangeArrowheads="1"/>
            </p:cNvSpPr>
            <p:nvPr/>
          </p:nvSpPr>
          <p:spPr bwMode="auto">
            <a:xfrm>
              <a:off x="8477572" y="3967963"/>
              <a:ext cx="1146175" cy="636587"/>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128" name="AutoShape 45"/>
            <p:cNvSpPr>
              <a:spLocks noChangeArrowheads="1"/>
            </p:cNvSpPr>
            <p:nvPr/>
          </p:nvSpPr>
          <p:spPr bwMode="auto">
            <a:xfrm>
              <a:off x="6186808" y="3967963"/>
              <a:ext cx="1144588" cy="636587"/>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Gồm</a:t>
              </a:r>
              <a:endParaRPr lang="en-US" sz="1470" dirty="0">
                <a:solidFill>
                  <a:schemeClr val="tx2"/>
                </a:solidFill>
                <a:cs typeface="Tahoma" panose="020B0604030504040204" pitchFamily="34" charset="0"/>
              </a:endParaRPr>
            </a:p>
          </p:txBody>
        </p:sp>
        <p:sp>
          <p:nvSpPr>
            <p:cNvPr id="129" name="Line 46"/>
            <p:cNvSpPr>
              <a:spLocks noChangeShapeType="1"/>
            </p:cNvSpPr>
            <p:nvPr/>
          </p:nvSpPr>
          <p:spPr bwMode="auto">
            <a:xfrm>
              <a:off x="6772596" y="3488538"/>
              <a:ext cx="0" cy="47942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30" name="Line 47"/>
            <p:cNvSpPr>
              <a:spLocks noChangeShapeType="1"/>
            </p:cNvSpPr>
            <p:nvPr/>
          </p:nvSpPr>
          <p:spPr bwMode="auto">
            <a:xfrm>
              <a:off x="6745608" y="4604550"/>
              <a:ext cx="0" cy="3190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31" name="Line 48"/>
            <p:cNvSpPr>
              <a:spLocks noChangeShapeType="1"/>
            </p:cNvSpPr>
            <p:nvPr/>
          </p:nvSpPr>
          <p:spPr bwMode="auto">
            <a:xfrm flipV="1">
              <a:off x="7167883" y="4287050"/>
              <a:ext cx="1309688" cy="6365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32" name="Line 49"/>
            <p:cNvSpPr>
              <a:spLocks noChangeShapeType="1"/>
            </p:cNvSpPr>
            <p:nvPr/>
          </p:nvSpPr>
          <p:spPr bwMode="auto">
            <a:xfrm flipH="1">
              <a:off x="9623747" y="3648875"/>
              <a:ext cx="163512" cy="63817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grpSp>
          <p:nvGrpSpPr>
            <p:cNvPr id="155" name="Group 40"/>
            <p:cNvGrpSpPr/>
            <p:nvPr/>
          </p:nvGrpSpPr>
          <p:grpSpPr bwMode="auto">
            <a:xfrm rot="2172254">
              <a:off x="6496528" y="5503349"/>
              <a:ext cx="618700" cy="192739"/>
              <a:chOff x="7380" y="4680"/>
              <a:chExt cx="556" cy="177"/>
            </a:xfrm>
          </p:grpSpPr>
          <p:sp>
            <p:nvSpPr>
              <p:cNvPr id="156" name="Line 4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57" name="Oval 4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58" name="Text Box 43"/>
            <p:cNvSpPr txBox="1">
              <a:spLocks noChangeArrowheads="1"/>
            </p:cNvSpPr>
            <p:nvPr/>
          </p:nvSpPr>
          <p:spPr bwMode="auto">
            <a:xfrm>
              <a:off x="7042778" y="5738646"/>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dirty="0" err="1">
                  <a:solidFill>
                    <a:schemeClr val="tx2"/>
                  </a:solidFill>
                  <a:cs typeface="Tahoma" panose="020B0604030504040204" pitchFamily="34" charset="0"/>
                </a:rPr>
                <a:t>Phai</a:t>
              </a:r>
              <a:endParaRPr lang="en-US" sz="1470" dirty="0">
                <a:solidFill>
                  <a:schemeClr val="tx2"/>
                </a:solidFill>
                <a:cs typeface="Tahoma" panose="020B0604030504040204" pitchFamily="34" charset="0"/>
              </a:endParaRPr>
            </a:p>
          </p:txBody>
        </p:sp>
        <p:sp>
          <p:nvSpPr>
            <p:cNvPr id="160" name="Text Box 81"/>
            <p:cNvSpPr txBox="1">
              <a:spLocks noChangeArrowheads="1"/>
            </p:cNvSpPr>
            <p:nvPr/>
          </p:nvSpPr>
          <p:spPr bwMode="auto">
            <a:xfrm>
              <a:off x="6263802" y="4610369"/>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(0,n)</a:t>
              </a:r>
            </a:p>
          </p:txBody>
        </p:sp>
        <p:sp>
          <p:nvSpPr>
            <p:cNvPr id="161" name="Text Box 81"/>
            <p:cNvSpPr txBox="1">
              <a:spLocks noChangeArrowheads="1"/>
            </p:cNvSpPr>
            <p:nvPr/>
          </p:nvSpPr>
          <p:spPr bwMode="auto">
            <a:xfrm>
              <a:off x="7561890" y="4246208"/>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(1,n)</a:t>
              </a:r>
            </a:p>
          </p:txBody>
        </p:sp>
        <p:sp>
          <p:nvSpPr>
            <p:cNvPr id="162" name="Text Box 81"/>
            <p:cNvSpPr txBox="1">
              <a:spLocks noChangeArrowheads="1"/>
            </p:cNvSpPr>
            <p:nvPr/>
          </p:nvSpPr>
          <p:spPr bwMode="auto">
            <a:xfrm>
              <a:off x="9739793" y="3852353"/>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(0,n)</a:t>
              </a:r>
            </a:p>
          </p:txBody>
        </p:sp>
        <p:sp>
          <p:nvSpPr>
            <p:cNvPr id="163" name="Text Box 81"/>
            <p:cNvSpPr txBox="1">
              <a:spLocks noChangeArrowheads="1"/>
            </p:cNvSpPr>
            <p:nvPr/>
          </p:nvSpPr>
          <p:spPr bwMode="auto">
            <a:xfrm>
              <a:off x="6310633" y="3621489"/>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(0,n)</a:t>
              </a:r>
            </a:p>
          </p:txBody>
        </p:sp>
      </p:grpSp>
      <p:sp>
        <p:nvSpPr>
          <p:cNvPr id="7" name="Rectangle 6">
            <a:extLst>
              <a:ext uri="{FF2B5EF4-FFF2-40B4-BE49-F238E27FC236}">
                <a16:creationId xmlns:a16="http://schemas.microsoft.com/office/drawing/2014/main" id="{AA3D9672-A9DF-409E-B2EC-AC5FC49B9DA6}"/>
              </a:ext>
            </a:extLst>
          </p:cNvPr>
          <p:cNvSpPr/>
          <p:nvPr/>
        </p:nvSpPr>
        <p:spPr>
          <a:xfrm>
            <a:off x="484302" y="5154680"/>
            <a:ext cx="5073484" cy="1678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31660" y="5159850"/>
            <a:ext cx="5675205" cy="1477012"/>
            <a:chOff x="411207" y="4915267"/>
            <a:chExt cx="5406298" cy="1407027"/>
          </a:xfrm>
        </p:grpSpPr>
        <p:sp>
          <p:nvSpPr>
            <p:cNvPr id="172" name="Text Box 67"/>
            <p:cNvSpPr txBox="1">
              <a:spLocks noChangeArrowheads="1"/>
            </p:cNvSpPr>
            <p:nvPr/>
          </p:nvSpPr>
          <p:spPr bwMode="auto">
            <a:xfrm>
              <a:off x="4235390" y="547674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dirty="0" err="1">
                  <a:solidFill>
                    <a:schemeClr val="tx2"/>
                  </a:solidFill>
                  <a:cs typeface="Tahoma" panose="020B0604030504040204" pitchFamily="34" charset="0"/>
                </a:rPr>
                <a:t>NgaySinh</a:t>
              </a:r>
              <a:endParaRPr lang="en-US" sz="1680" dirty="0">
                <a:solidFill>
                  <a:schemeClr val="tx2"/>
                </a:solidFill>
                <a:cs typeface="Tahoma" panose="020B0604030504040204" pitchFamily="34" charset="0"/>
              </a:endParaRPr>
            </a:p>
          </p:txBody>
        </p:sp>
        <p:grpSp>
          <p:nvGrpSpPr>
            <p:cNvPr id="5" name="Group 4"/>
            <p:cNvGrpSpPr/>
            <p:nvPr/>
          </p:nvGrpSpPr>
          <p:grpSpPr>
            <a:xfrm>
              <a:off x="411207" y="4915267"/>
              <a:ext cx="4994674" cy="1407027"/>
              <a:chOff x="391957" y="4867142"/>
              <a:chExt cx="4994674" cy="1407027"/>
            </a:xfrm>
          </p:grpSpPr>
          <p:grpSp>
            <p:nvGrpSpPr>
              <p:cNvPr id="167" name="Group 41"/>
              <p:cNvGrpSpPr/>
              <p:nvPr/>
            </p:nvGrpSpPr>
            <p:grpSpPr bwMode="auto">
              <a:xfrm rot="19889390">
                <a:off x="3447700" y="5019542"/>
                <a:ext cx="697926" cy="152400"/>
                <a:chOff x="7380" y="4680"/>
                <a:chExt cx="556" cy="177"/>
              </a:xfrm>
            </p:grpSpPr>
            <p:sp>
              <p:nvSpPr>
                <p:cNvPr id="192"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93"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68" name="Text Box 59"/>
              <p:cNvSpPr txBox="1">
                <a:spLocks noChangeArrowheads="1"/>
              </p:cNvSpPr>
              <p:nvPr/>
            </p:nvSpPr>
            <p:spPr bwMode="auto">
              <a:xfrm>
                <a:off x="4201729" y="4867142"/>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MaNV</a:t>
                </a:r>
                <a:endParaRPr lang="en-US" sz="1680" dirty="0">
                  <a:solidFill>
                    <a:schemeClr val="tx2"/>
                  </a:solidFill>
                  <a:cs typeface="Tahoma" panose="020B0604030504040204" pitchFamily="34" charset="0"/>
                </a:endParaRPr>
              </a:p>
            </p:txBody>
          </p:sp>
          <p:grpSp>
            <p:nvGrpSpPr>
              <p:cNvPr id="169" name="Group 60"/>
              <p:cNvGrpSpPr/>
              <p:nvPr/>
            </p:nvGrpSpPr>
            <p:grpSpPr bwMode="auto">
              <a:xfrm rot="21269084">
                <a:off x="3503804" y="5248142"/>
                <a:ext cx="697926" cy="152400"/>
                <a:chOff x="7380" y="4680"/>
                <a:chExt cx="556" cy="177"/>
              </a:xfrm>
            </p:grpSpPr>
            <p:sp>
              <p:nvSpPr>
                <p:cNvPr id="190"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91"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70" name="Text Box 63"/>
              <p:cNvSpPr txBox="1">
                <a:spLocks noChangeArrowheads="1"/>
              </p:cNvSpPr>
              <p:nvPr/>
            </p:nvSpPr>
            <p:spPr bwMode="auto">
              <a:xfrm>
                <a:off x="4309447" y="5171942"/>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grpSp>
            <p:nvGrpSpPr>
              <p:cNvPr id="171" name="Group 64"/>
              <p:cNvGrpSpPr/>
              <p:nvPr/>
            </p:nvGrpSpPr>
            <p:grpSpPr bwMode="auto">
              <a:xfrm rot="1338437">
                <a:off x="3462472" y="5464944"/>
                <a:ext cx="697926" cy="152400"/>
                <a:chOff x="7380" y="4680"/>
                <a:chExt cx="556" cy="177"/>
              </a:xfrm>
            </p:grpSpPr>
            <p:sp>
              <p:nvSpPr>
                <p:cNvPr id="188" name="Line 6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89" name="Oval 188"/>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nvGrpSpPr>
              <p:cNvPr id="173" name="Group 68"/>
              <p:cNvGrpSpPr/>
              <p:nvPr/>
            </p:nvGrpSpPr>
            <p:grpSpPr bwMode="auto">
              <a:xfrm rot="2866945">
                <a:off x="3317456" y="5592200"/>
                <a:ext cx="493713" cy="215437"/>
                <a:chOff x="7380" y="4680"/>
                <a:chExt cx="556" cy="177"/>
              </a:xfrm>
            </p:grpSpPr>
            <p:sp>
              <p:nvSpPr>
                <p:cNvPr id="186"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87"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74" name="Text Box 71"/>
              <p:cNvSpPr txBox="1">
                <a:spLocks noChangeArrowheads="1"/>
              </p:cNvSpPr>
              <p:nvPr/>
            </p:nvSpPr>
            <p:spPr bwMode="auto">
              <a:xfrm>
                <a:off x="3327376" y="576975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Phai</a:t>
                </a:r>
                <a:endParaRPr lang="en-US" sz="1680" dirty="0">
                  <a:solidFill>
                    <a:schemeClr val="tx2"/>
                  </a:solidFill>
                  <a:cs typeface="Tahoma" panose="020B0604030504040204" pitchFamily="34" charset="0"/>
                </a:endParaRPr>
              </a:p>
            </p:txBody>
          </p:sp>
          <p:grpSp>
            <p:nvGrpSpPr>
              <p:cNvPr id="175" name="Group 72"/>
              <p:cNvGrpSpPr/>
              <p:nvPr/>
            </p:nvGrpSpPr>
            <p:grpSpPr bwMode="auto">
              <a:xfrm rot="3055760">
                <a:off x="2858107" y="5608703"/>
                <a:ext cx="493713" cy="215437"/>
                <a:chOff x="7380" y="4680"/>
                <a:chExt cx="556" cy="177"/>
              </a:xfrm>
            </p:grpSpPr>
            <p:sp>
              <p:nvSpPr>
                <p:cNvPr id="184"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85"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76" name="Text Box 75"/>
              <p:cNvSpPr txBox="1">
                <a:spLocks noChangeArrowheads="1"/>
              </p:cNvSpPr>
              <p:nvPr/>
            </p:nvSpPr>
            <p:spPr bwMode="auto">
              <a:xfrm>
                <a:off x="2509817" y="5933156"/>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NgoaiNgu</a:t>
                </a:r>
                <a:r>
                  <a:rPr lang="en-US" sz="1680" dirty="0">
                    <a:solidFill>
                      <a:schemeClr val="tx2"/>
                    </a:solidFill>
                    <a:cs typeface="Tahoma" panose="020B0604030504040204" pitchFamily="34" charset="0"/>
                  </a:rPr>
                  <a:t> 1</a:t>
                </a:r>
              </a:p>
            </p:txBody>
          </p:sp>
          <p:sp>
            <p:nvSpPr>
              <p:cNvPr id="177" name="Rectangle 55"/>
              <p:cNvSpPr>
                <a:spLocks noChangeArrowheads="1"/>
              </p:cNvSpPr>
              <p:nvPr/>
            </p:nvSpPr>
            <p:spPr bwMode="auto">
              <a:xfrm>
                <a:off x="2155079" y="5095742"/>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NHANVIEN</a:t>
                </a:r>
              </a:p>
            </p:txBody>
          </p:sp>
          <p:grpSp>
            <p:nvGrpSpPr>
              <p:cNvPr id="180" name="Group 72"/>
              <p:cNvGrpSpPr/>
              <p:nvPr/>
            </p:nvGrpSpPr>
            <p:grpSpPr bwMode="auto">
              <a:xfrm rot="6921605">
                <a:off x="2211608" y="5674478"/>
                <a:ext cx="493713" cy="215437"/>
                <a:chOff x="7380" y="4680"/>
                <a:chExt cx="556" cy="177"/>
              </a:xfrm>
            </p:grpSpPr>
            <p:sp>
              <p:nvSpPr>
                <p:cNvPr id="182"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83"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81" name="Text Box 75"/>
              <p:cNvSpPr txBox="1">
                <a:spLocks noChangeArrowheads="1"/>
              </p:cNvSpPr>
              <p:nvPr/>
            </p:nvSpPr>
            <p:spPr bwMode="auto">
              <a:xfrm>
                <a:off x="1386263" y="5969369"/>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KyNang</a:t>
                </a:r>
                <a:r>
                  <a:rPr lang="en-US" sz="1680" dirty="0">
                    <a:solidFill>
                      <a:schemeClr val="tx2"/>
                    </a:solidFill>
                    <a:cs typeface="Tahoma" panose="020B0604030504040204" pitchFamily="34" charset="0"/>
                  </a:rPr>
                  <a:t> 1</a:t>
                </a:r>
              </a:p>
            </p:txBody>
          </p:sp>
          <p:grpSp>
            <p:nvGrpSpPr>
              <p:cNvPr id="194" name="Group 72"/>
              <p:cNvGrpSpPr/>
              <p:nvPr/>
            </p:nvGrpSpPr>
            <p:grpSpPr bwMode="auto">
              <a:xfrm rot="2352239" flipH="1">
                <a:off x="1775274" y="5065034"/>
                <a:ext cx="427913" cy="262178"/>
                <a:chOff x="7380" y="4680"/>
                <a:chExt cx="556" cy="177"/>
              </a:xfrm>
            </p:grpSpPr>
            <p:sp>
              <p:nvSpPr>
                <p:cNvPr id="195"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96"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97" name="Text Box 75"/>
              <p:cNvSpPr txBox="1">
                <a:spLocks noChangeArrowheads="1"/>
              </p:cNvSpPr>
              <p:nvPr/>
            </p:nvSpPr>
            <p:spPr bwMode="auto">
              <a:xfrm>
                <a:off x="442105" y="502664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NgoaiNgu</a:t>
                </a:r>
                <a:r>
                  <a:rPr lang="en-US" sz="1680" dirty="0">
                    <a:solidFill>
                      <a:schemeClr val="tx2"/>
                    </a:solidFill>
                    <a:cs typeface="Tahoma" panose="020B0604030504040204" pitchFamily="34" charset="0"/>
                  </a:rPr>
                  <a:t> 2</a:t>
                </a:r>
              </a:p>
            </p:txBody>
          </p:sp>
          <p:grpSp>
            <p:nvGrpSpPr>
              <p:cNvPr id="198" name="Group 72"/>
              <p:cNvGrpSpPr/>
              <p:nvPr/>
            </p:nvGrpSpPr>
            <p:grpSpPr bwMode="auto">
              <a:xfrm rot="8890619">
                <a:off x="1680116" y="5461476"/>
                <a:ext cx="493713" cy="215437"/>
                <a:chOff x="7380" y="4680"/>
                <a:chExt cx="556" cy="177"/>
              </a:xfrm>
            </p:grpSpPr>
            <p:sp>
              <p:nvSpPr>
                <p:cNvPr id="199"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00"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201" name="Text Box 75"/>
              <p:cNvSpPr txBox="1">
                <a:spLocks noChangeArrowheads="1"/>
              </p:cNvSpPr>
              <p:nvPr/>
            </p:nvSpPr>
            <p:spPr bwMode="auto">
              <a:xfrm>
                <a:off x="391957" y="554241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KyNang</a:t>
                </a:r>
                <a:r>
                  <a:rPr lang="en-US" sz="1680" dirty="0">
                    <a:solidFill>
                      <a:schemeClr val="tx2"/>
                    </a:solidFill>
                    <a:cs typeface="Tahoma" panose="020B0604030504040204" pitchFamily="34" charset="0"/>
                  </a:rPr>
                  <a:t> 2</a:t>
                </a:r>
              </a:p>
            </p:txBody>
          </p:sp>
        </p:grpSp>
      </p:grpSp>
      <p:sp>
        <p:nvSpPr>
          <p:cNvPr id="202" name="AutoShape 120"/>
          <p:cNvSpPr>
            <a:spLocks noChangeArrowheads="1"/>
          </p:cNvSpPr>
          <p:nvPr/>
        </p:nvSpPr>
        <p:spPr bwMode="auto">
          <a:xfrm flipH="1">
            <a:off x="3348038" y="4717979"/>
            <a:ext cx="446378" cy="482360"/>
          </a:xfrm>
          <a:prstGeom prst="downArrow">
            <a:avLst>
              <a:gd name="adj1" fmla="val 50000"/>
              <a:gd name="adj2" fmla="val 25000"/>
            </a:avLst>
          </a:prstGeom>
          <a:solidFill>
            <a:schemeClr val="accent1"/>
          </a:solidFill>
          <a:ln w="9525">
            <a:solidFill>
              <a:schemeClr val="accent1"/>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20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109" name="Content Placeholder 1"/>
          <p:cNvSpPr>
            <a:spLocks noGrp="1"/>
          </p:cNvSpPr>
          <p:nvPr>
            <p:ph idx="1"/>
          </p:nvPr>
        </p:nvSpPr>
        <p:spPr>
          <a:xfrm>
            <a:off x="1131861" y="1811209"/>
            <a:ext cx="10787339" cy="5320679"/>
          </a:xfrm>
        </p:spPr>
        <p:txBody>
          <a:bodyPr>
            <a:normAutofit/>
          </a:bodyPr>
          <a:lstStyle/>
          <a:p>
            <a:pPr marL="0" indent="0">
              <a:buNone/>
            </a:pPr>
            <a:r>
              <a:rPr lang="en-US" b="1" i="1" dirty="0">
                <a:sym typeface="+mn-ea"/>
              </a:rPr>
              <a:t>Quy  tắc </a:t>
            </a:r>
            <a:r>
              <a:rPr lang="en-US" b="1" i="1" dirty="0">
                <a:solidFill>
                  <a:schemeClr val="tx1"/>
                </a:solidFill>
              </a:rPr>
              <a:t>7</a:t>
            </a:r>
            <a:r>
              <a:rPr lang="en-US" b="1" dirty="0">
                <a:solidFill>
                  <a:schemeClr val="tx1"/>
                </a:solidFill>
              </a:rPr>
              <a:t>: </a:t>
            </a:r>
            <a:r>
              <a:rPr lang="en-US" b="1" dirty="0" err="1">
                <a:solidFill>
                  <a:schemeClr val="tx1"/>
                </a:solidFill>
              </a:rPr>
              <a:t>Mô</a:t>
            </a:r>
            <a:r>
              <a:rPr lang="en-US" b="1" dirty="0">
                <a:solidFill>
                  <a:schemeClr val="tx1"/>
                </a:solidFill>
              </a:rPr>
              <a:t> </a:t>
            </a:r>
            <a:r>
              <a:rPr lang="en-US" b="1" dirty="0" err="1">
                <a:solidFill>
                  <a:schemeClr val="tx1"/>
                </a:solidFill>
              </a:rPr>
              <a:t>hình</a:t>
            </a:r>
            <a:r>
              <a:rPr lang="en-US" b="1" dirty="0">
                <a:solidFill>
                  <a:schemeClr val="tx1"/>
                </a:solidFill>
              </a:rPr>
              <a:t> </a:t>
            </a:r>
            <a:r>
              <a:rPr lang="en-US" b="1" dirty="0" err="1">
                <a:solidFill>
                  <a:schemeClr val="tx1"/>
                </a:solidFill>
              </a:rPr>
              <a:t>hoá</a:t>
            </a:r>
            <a:r>
              <a:rPr lang="en-US" b="1" dirty="0">
                <a:solidFill>
                  <a:schemeClr val="tx1"/>
                </a:solidFill>
              </a:rPr>
              <a:t> </a:t>
            </a:r>
            <a:r>
              <a:rPr lang="en-US" b="1" dirty="0" err="1">
                <a:solidFill>
                  <a:schemeClr val="tx1"/>
                </a:solidFill>
              </a:rPr>
              <a:t>nhóm</a:t>
            </a:r>
            <a:r>
              <a:rPr lang="en-US" b="1" dirty="0">
                <a:solidFill>
                  <a:schemeClr val="tx1"/>
                </a:solidFill>
              </a:rPr>
              <a:t> </a:t>
            </a:r>
            <a:r>
              <a:rPr lang="en-US" b="1" dirty="0" err="1">
                <a:solidFill>
                  <a:schemeClr val="tx1"/>
                </a:solidFill>
              </a:rPr>
              <a:t>lặp</a:t>
            </a:r>
            <a:r>
              <a:rPr lang="en-US" b="1" dirty="0">
                <a:solidFill>
                  <a:schemeClr val="tx1"/>
                </a:solidFill>
              </a:rPr>
              <a:t>:</a:t>
            </a:r>
            <a:r>
              <a:rPr lang="en-US" dirty="0">
                <a:solidFill>
                  <a:schemeClr val="tx1"/>
                </a:solidFill>
              </a:rPr>
              <a:t> </a:t>
            </a:r>
            <a:r>
              <a:rPr lang="vi-VN" dirty="0">
                <a:solidFill>
                  <a:schemeClr val="tx1"/>
                </a:solidFill>
              </a:rPr>
              <a:t>Một </a:t>
            </a:r>
            <a:r>
              <a:rPr lang="vi-VN" b="1" dirty="0">
                <a:solidFill>
                  <a:srgbClr val="C00000"/>
                </a:solidFill>
              </a:rPr>
              <a:t>nhóm lặp </a:t>
            </a:r>
            <a:r>
              <a:rPr lang="vi-VN" dirty="0">
                <a:solidFill>
                  <a:schemeClr val="tx1"/>
                </a:solidFill>
              </a:rPr>
              <a:t>là một tập thuộc tính đa trị có </a:t>
            </a:r>
            <a:r>
              <a:rPr lang="vi-VN" b="1" dirty="0">
                <a:solidFill>
                  <a:schemeClr val="tx1"/>
                </a:solidFill>
                <a:highlight>
                  <a:srgbClr val="FFFF00"/>
                </a:highlight>
              </a:rPr>
              <a:t>liên hệ logic</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nhau</a:t>
            </a:r>
            <a:r>
              <a:rPr lang="en-US" dirty="0">
                <a:solidFill>
                  <a:schemeClr val="tx1"/>
                </a:solidFill>
              </a:rPr>
              <a:t>.</a:t>
            </a:r>
          </a:p>
          <a:p>
            <a:endParaRPr lang="en-US" dirty="0"/>
          </a:p>
          <a:p>
            <a:endParaRPr lang="en-US" sz="2099" dirty="0"/>
          </a:p>
          <a:p>
            <a:endParaRPr lang="en-US" sz="2099" dirty="0"/>
          </a:p>
          <a:p>
            <a:endParaRPr lang="en-US" sz="2099" dirty="0"/>
          </a:p>
          <a:p>
            <a:endParaRPr lang="en-US" sz="2099" dirty="0"/>
          </a:p>
          <a:p>
            <a:endParaRPr lang="en-US" sz="2099" dirty="0"/>
          </a:p>
          <a:p>
            <a:endParaRPr lang="en-US" sz="2099" dirty="0"/>
          </a:p>
        </p:txBody>
      </p:sp>
      <p:grpSp>
        <p:nvGrpSpPr>
          <p:cNvPr id="9" name="Group 8"/>
          <p:cNvGrpSpPr/>
          <p:nvPr/>
        </p:nvGrpSpPr>
        <p:grpSpPr>
          <a:xfrm>
            <a:off x="3601487" y="2754661"/>
            <a:ext cx="4904252" cy="1681446"/>
            <a:chOff x="859715" y="2486529"/>
            <a:chExt cx="4671875" cy="1601774"/>
          </a:xfrm>
        </p:grpSpPr>
        <p:sp>
          <p:nvSpPr>
            <p:cNvPr id="133" name="Text Box 67"/>
            <p:cNvSpPr txBox="1">
              <a:spLocks noChangeArrowheads="1"/>
            </p:cNvSpPr>
            <p:nvPr/>
          </p:nvSpPr>
          <p:spPr bwMode="auto">
            <a:xfrm>
              <a:off x="3949475" y="329826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80" dirty="0" err="1">
                  <a:solidFill>
                    <a:schemeClr val="tx2"/>
                  </a:solidFill>
                  <a:cs typeface="Tahoma" panose="020B0604030504040204" pitchFamily="34" charset="0"/>
                </a:rPr>
                <a:t>DiaChi</a:t>
              </a:r>
              <a:endParaRPr lang="en-US" sz="1680" dirty="0">
                <a:solidFill>
                  <a:schemeClr val="tx2"/>
                </a:solidFill>
                <a:cs typeface="Tahoma" panose="020B0604030504040204" pitchFamily="34" charset="0"/>
              </a:endParaRPr>
            </a:p>
          </p:txBody>
        </p:sp>
        <p:grpSp>
          <p:nvGrpSpPr>
            <p:cNvPr id="8" name="Group 7"/>
            <p:cNvGrpSpPr/>
            <p:nvPr/>
          </p:nvGrpSpPr>
          <p:grpSpPr>
            <a:xfrm>
              <a:off x="859715" y="2486529"/>
              <a:ext cx="3961867" cy="1601774"/>
              <a:chOff x="859715" y="2544280"/>
              <a:chExt cx="3961867" cy="1601774"/>
            </a:xfrm>
          </p:grpSpPr>
          <p:grpSp>
            <p:nvGrpSpPr>
              <p:cNvPr id="112" name="Group 41"/>
              <p:cNvGrpSpPr/>
              <p:nvPr/>
            </p:nvGrpSpPr>
            <p:grpSpPr bwMode="auto">
              <a:xfrm rot="19889390">
                <a:off x="3209910" y="2860311"/>
                <a:ext cx="697926" cy="152400"/>
                <a:chOff x="7380" y="4680"/>
                <a:chExt cx="556" cy="177"/>
              </a:xfrm>
            </p:grpSpPr>
            <p:sp>
              <p:nvSpPr>
                <p:cNvPr id="206"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07"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17" name="Text Box 59"/>
              <p:cNvSpPr txBox="1">
                <a:spLocks noChangeArrowheads="1"/>
              </p:cNvSpPr>
              <p:nvPr/>
            </p:nvSpPr>
            <p:spPr bwMode="auto">
              <a:xfrm>
                <a:off x="3684805" y="2544280"/>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SoBN</a:t>
                </a:r>
                <a:endParaRPr lang="en-US" sz="1680" dirty="0">
                  <a:solidFill>
                    <a:schemeClr val="tx2"/>
                  </a:solidFill>
                  <a:cs typeface="Tahoma" panose="020B0604030504040204" pitchFamily="34" charset="0"/>
                </a:endParaRPr>
              </a:p>
            </p:txBody>
          </p:sp>
          <p:grpSp>
            <p:nvGrpSpPr>
              <p:cNvPr id="118" name="Group 60"/>
              <p:cNvGrpSpPr/>
              <p:nvPr/>
            </p:nvGrpSpPr>
            <p:grpSpPr bwMode="auto">
              <a:xfrm rot="21269084">
                <a:off x="3266014" y="3088911"/>
                <a:ext cx="697926" cy="152400"/>
                <a:chOff x="7380" y="4680"/>
                <a:chExt cx="556" cy="177"/>
              </a:xfrm>
            </p:grpSpPr>
            <p:sp>
              <p:nvSpPr>
                <p:cNvPr id="204"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05"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19" name="Text Box 63"/>
              <p:cNvSpPr txBox="1">
                <a:spLocks noChangeArrowheads="1"/>
              </p:cNvSpPr>
              <p:nvPr/>
            </p:nvSpPr>
            <p:spPr bwMode="auto">
              <a:xfrm>
                <a:off x="3744398" y="2974211"/>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grpSp>
            <p:nvGrpSpPr>
              <p:cNvPr id="120" name="Group 64"/>
              <p:cNvGrpSpPr/>
              <p:nvPr/>
            </p:nvGrpSpPr>
            <p:grpSpPr bwMode="auto">
              <a:xfrm rot="1338437">
                <a:off x="3224682" y="3305713"/>
                <a:ext cx="697926" cy="152400"/>
                <a:chOff x="7380" y="4680"/>
                <a:chExt cx="556" cy="177"/>
              </a:xfrm>
            </p:grpSpPr>
            <p:sp>
              <p:nvSpPr>
                <p:cNvPr id="179" name="Line 65"/>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03" name="Oval 20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nvGrpSpPr>
              <p:cNvPr id="134" name="Group 68"/>
              <p:cNvGrpSpPr/>
              <p:nvPr/>
            </p:nvGrpSpPr>
            <p:grpSpPr bwMode="auto">
              <a:xfrm rot="2866945">
                <a:off x="3079666" y="3432969"/>
                <a:ext cx="493713" cy="215437"/>
                <a:chOff x="7380" y="4680"/>
                <a:chExt cx="556" cy="177"/>
              </a:xfrm>
            </p:grpSpPr>
            <p:sp>
              <p:nvSpPr>
                <p:cNvPr id="166"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78"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35" name="Text Box 71"/>
              <p:cNvSpPr txBox="1">
                <a:spLocks noChangeArrowheads="1"/>
              </p:cNvSpPr>
              <p:nvPr/>
            </p:nvSpPr>
            <p:spPr bwMode="auto">
              <a:xfrm>
                <a:off x="3060711" y="374527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BSKham</a:t>
                </a:r>
                <a:endParaRPr lang="en-US" sz="1680" dirty="0">
                  <a:solidFill>
                    <a:schemeClr val="tx2"/>
                  </a:solidFill>
                  <a:cs typeface="Tahoma" panose="020B0604030504040204" pitchFamily="34" charset="0"/>
                </a:endParaRPr>
              </a:p>
            </p:txBody>
          </p:sp>
          <p:grpSp>
            <p:nvGrpSpPr>
              <p:cNvPr id="136" name="Group 72"/>
              <p:cNvGrpSpPr/>
              <p:nvPr/>
            </p:nvGrpSpPr>
            <p:grpSpPr bwMode="auto">
              <a:xfrm rot="3055760">
                <a:off x="2385953" y="3449204"/>
                <a:ext cx="506725" cy="290306"/>
                <a:chOff x="7380" y="4680"/>
                <a:chExt cx="556" cy="177"/>
              </a:xfrm>
            </p:grpSpPr>
            <p:sp>
              <p:nvSpPr>
                <p:cNvPr id="164"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65"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43" name="Text Box 75"/>
              <p:cNvSpPr txBox="1">
                <a:spLocks noChangeArrowheads="1"/>
              </p:cNvSpPr>
              <p:nvPr/>
            </p:nvSpPr>
            <p:spPr bwMode="auto">
              <a:xfrm>
                <a:off x="1973643" y="3773925"/>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TrieuChung</a:t>
                </a:r>
                <a:endParaRPr lang="en-US" sz="1680" dirty="0">
                  <a:solidFill>
                    <a:schemeClr val="tx2"/>
                  </a:solidFill>
                  <a:cs typeface="Tahoma" panose="020B0604030504040204" pitchFamily="34" charset="0"/>
                </a:endParaRPr>
              </a:p>
            </p:txBody>
          </p:sp>
          <p:sp>
            <p:nvSpPr>
              <p:cNvPr id="144" name="Rectangle 55"/>
              <p:cNvSpPr>
                <a:spLocks noChangeArrowheads="1"/>
              </p:cNvSpPr>
              <p:nvPr/>
            </p:nvSpPr>
            <p:spPr bwMode="auto">
              <a:xfrm>
                <a:off x="1917289" y="2936511"/>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BENHNHAN</a:t>
                </a:r>
              </a:p>
            </p:txBody>
          </p:sp>
          <p:sp>
            <p:nvSpPr>
              <p:cNvPr id="145" name="Oval 53"/>
              <p:cNvSpPr>
                <a:spLocks noChangeArrowheads="1"/>
              </p:cNvSpPr>
              <p:nvPr/>
            </p:nvSpPr>
            <p:spPr bwMode="auto">
              <a:xfrm>
                <a:off x="2186604" y="3748754"/>
                <a:ext cx="1073907" cy="340978"/>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sp>
            <p:nvSpPr>
              <p:cNvPr id="146" name="Oval 53"/>
              <p:cNvSpPr>
                <a:spLocks noChangeArrowheads="1"/>
              </p:cNvSpPr>
              <p:nvPr/>
            </p:nvSpPr>
            <p:spPr bwMode="auto">
              <a:xfrm>
                <a:off x="1116461" y="3765054"/>
                <a:ext cx="1004888" cy="381000"/>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grpSp>
            <p:nvGrpSpPr>
              <p:cNvPr id="149" name="Group 72"/>
              <p:cNvGrpSpPr/>
              <p:nvPr/>
            </p:nvGrpSpPr>
            <p:grpSpPr bwMode="auto">
              <a:xfrm rot="6921605">
                <a:off x="1569556" y="3505622"/>
                <a:ext cx="493713" cy="215437"/>
                <a:chOff x="7380" y="4680"/>
                <a:chExt cx="556" cy="177"/>
              </a:xfrm>
            </p:grpSpPr>
            <p:sp>
              <p:nvSpPr>
                <p:cNvPr id="151"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52"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50" name="Text Box 75"/>
              <p:cNvSpPr txBox="1">
                <a:spLocks noChangeArrowheads="1"/>
              </p:cNvSpPr>
              <p:nvPr/>
            </p:nvSpPr>
            <p:spPr bwMode="auto">
              <a:xfrm>
                <a:off x="859715" y="381013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NgayKham</a:t>
                </a:r>
                <a:endParaRPr lang="en-US" sz="1680" dirty="0">
                  <a:solidFill>
                    <a:schemeClr val="tx2"/>
                  </a:solidFill>
                  <a:cs typeface="Tahoma" panose="020B0604030504040204" pitchFamily="34" charset="0"/>
                </a:endParaRPr>
              </a:p>
            </p:txBody>
          </p:sp>
          <p:sp>
            <p:nvSpPr>
              <p:cNvPr id="208" name="Oval 53"/>
              <p:cNvSpPr>
                <a:spLocks noChangeArrowheads="1"/>
              </p:cNvSpPr>
              <p:nvPr/>
            </p:nvSpPr>
            <p:spPr bwMode="auto">
              <a:xfrm>
                <a:off x="3359287" y="3708644"/>
                <a:ext cx="1004888" cy="344488"/>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grpSp>
      </p:grpSp>
      <p:grpSp>
        <p:nvGrpSpPr>
          <p:cNvPr id="7" name="Group 6"/>
          <p:cNvGrpSpPr/>
          <p:nvPr/>
        </p:nvGrpSpPr>
        <p:grpSpPr>
          <a:xfrm>
            <a:off x="1692464" y="4882077"/>
            <a:ext cx="9070176" cy="1342593"/>
            <a:chOff x="5274654" y="2942896"/>
            <a:chExt cx="8640406" cy="1278977"/>
          </a:xfrm>
        </p:grpSpPr>
        <p:grpSp>
          <p:nvGrpSpPr>
            <p:cNvPr id="211" name="Group 11"/>
            <p:cNvGrpSpPr/>
            <p:nvPr/>
          </p:nvGrpSpPr>
          <p:grpSpPr bwMode="auto">
            <a:xfrm>
              <a:off x="6773500" y="3223635"/>
              <a:ext cx="5025542" cy="762000"/>
              <a:chOff x="1600200" y="3048000"/>
              <a:chExt cx="4343400" cy="761884"/>
            </a:xfrm>
          </p:grpSpPr>
          <p:grpSp>
            <p:nvGrpSpPr>
              <p:cNvPr id="238" name="Group 23"/>
              <p:cNvGrpSpPr/>
              <p:nvPr/>
            </p:nvGrpSpPr>
            <p:grpSpPr bwMode="auto">
              <a:xfrm>
                <a:off x="1600200" y="3048000"/>
                <a:ext cx="4343400" cy="761884"/>
                <a:chOff x="1600200" y="2324622"/>
                <a:chExt cx="4343400" cy="761884"/>
              </a:xfrm>
            </p:grpSpPr>
            <p:grpSp>
              <p:nvGrpSpPr>
                <p:cNvPr id="241" name="Group 11"/>
                <p:cNvGrpSpPr/>
                <p:nvPr/>
              </p:nvGrpSpPr>
              <p:grpSpPr bwMode="auto">
                <a:xfrm>
                  <a:off x="4876800" y="2408738"/>
                  <a:ext cx="1066800" cy="518873"/>
                  <a:chOff x="0" y="5228138"/>
                  <a:chExt cx="1066800" cy="518873"/>
                </a:xfrm>
              </p:grpSpPr>
              <p:sp>
                <p:nvSpPr>
                  <p:cNvPr id="248"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249" name="TextBox 25"/>
                  <p:cNvSpPr txBox="1">
                    <a:spLocks noChangeArrowheads="1"/>
                  </p:cNvSpPr>
                  <p:nvPr/>
                </p:nvSpPr>
                <p:spPr bwMode="auto">
                  <a:xfrm>
                    <a:off x="0" y="5228138"/>
                    <a:ext cx="1066800" cy="51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LICHSU</a:t>
                    </a:r>
                  </a:p>
                  <a:p>
                    <a:pPr algn="ctr" eaLnBrk="1" hangingPunct="1"/>
                    <a:r>
                      <a:rPr lang="en-US" sz="1470" b="1" dirty="0">
                        <a:solidFill>
                          <a:schemeClr val="tx2"/>
                        </a:solidFill>
                        <a:cs typeface="Tahoma" panose="020B0604030504040204" pitchFamily="34" charset="0"/>
                      </a:rPr>
                      <a:t>DIEUTRI</a:t>
                    </a:r>
                  </a:p>
                </p:txBody>
              </p:sp>
            </p:grpSp>
            <p:grpSp>
              <p:nvGrpSpPr>
                <p:cNvPr id="242" name="Group 14"/>
                <p:cNvGrpSpPr/>
                <p:nvPr/>
              </p:nvGrpSpPr>
              <p:grpSpPr bwMode="auto">
                <a:xfrm>
                  <a:off x="1600200" y="2514600"/>
                  <a:ext cx="1143000" cy="381000"/>
                  <a:chOff x="3962400" y="5334000"/>
                  <a:chExt cx="1143000" cy="381000"/>
                </a:xfrm>
              </p:grpSpPr>
              <p:sp>
                <p:nvSpPr>
                  <p:cNvPr id="246"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247" name="TextBox 23"/>
                  <p:cNvSpPr txBox="1">
                    <a:spLocks noChangeArrowheads="1"/>
                  </p:cNvSpPr>
                  <p:nvPr/>
                </p:nvSpPr>
                <p:spPr bwMode="auto">
                  <a:xfrm>
                    <a:off x="3962400" y="5371578"/>
                    <a:ext cx="1066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BENHNHAN</a:t>
                    </a:r>
                  </a:p>
                </p:txBody>
              </p:sp>
            </p:grpSp>
            <p:grpSp>
              <p:nvGrpSpPr>
                <p:cNvPr id="243" name="Group 42"/>
                <p:cNvGrpSpPr/>
                <p:nvPr/>
              </p:nvGrpSpPr>
              <p:grpSpPr bwMode="auto">
                <a:xfrm>
                  <a:off x="3276600" y="2324622"/>
                  <a:ext cx="1066800" cy="761884"/>
                  <a:chOff x="3276600" y="2514600"/>
                  <a:chExt cx="1066800" cy="761884"/>
                </a:xfrm>
              </p:grpSpPr>
              <p:sp>
                <p:nvSpPr>
                  <p:cNvPr id="244" name="Diamond 243"/>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983"/>
                  </a:p>
                </p:txBody>
              </p:sp>
              <p:sp>
                <p:nvSpPr>
                  <p:cNvPr id="245" name="TextBox 21"/>
                  <p:cNvSpPr txBox="1">
                    <a:spLocks noChangeArrowheads="1"/>
                  </p:cNvSpPr>
                  <p:nvPr/>
                </p:nvSpPr>
                <p:spPr bwMode="auto">
                  <a:xfrm>
                    <a:off x="3276600" y="2742156"/>
                    <a:ext cx="1066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Co</a:t>
                    </a:r>
                  </a:p>
                </p:txBody>
              </p:sp>
            </p:grpSp>
          </p:grpSp>
          <p:sp>
            <p:nvSpPr>
              <p:cNvPr id="239" name="TextBox 13"/>
              <p:cNvSpPr txBox="1">
                <a:spLocks noChangeArrowheads="1"/>
              </p:cNvSpPr>
              <p:nvPr/>
            </p:nvSpPr>
            <p:spPr bwMode="auto">
              <a:xfrm>
                <a:off x="2667000" y="3429000"/>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1,n</a:t>
                </a:r>
              </a:p>
            </p:txBody>
          </p:sp>
          <p:sp>
            <p:nvSpPr>
              <p:cNvPr id="240" name="TextBox 14"/>
              <p:cNvSpPr txBox="1">
                <a:spLocks noChangeArrowheads="1"/>
              </p:cNvSpPr>
              <p:nvPr/>
            </p:nvSpPr>
            <p:spPr bwMode="auto">
              <a:xfrm>
                <a:off x="4191000" y="3426023"/>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1,1</a:t>
                </a:r>
              </a:p>
            </p:txBody>
          </p:sp>
        </p:grpSp>
        <p:grpSp>
          <p:nvGrpSpPr>
            <p:cNvPr id="212" name="Group 28"/>
            <p:cNvGrpSpPr/>
            <p:nvPr/>
          </p:nvGrpSpPr>
          <p:grpSpPr bwMode="auto">
            <a:xfrm rot="11859438">
              <a:off x="6068161" y="3452270"/>
              <a:ext cx="705338" cy="93675"/>
              <a:chOff x="2362200" y="4173538"/>
              <a:chExt cx="1006475" cy="187325"/>
            </a:xfrm>
          </p:grpSpPr>
          <p:sp>
            <p:nvSpPr>
              <p:cNvPr id="236" name="Line 109"/>
              <p:cNvSpPr>
                <a:spLocks noChangeShapeType="1"/>
              </p:cNvSpPr>
              <p:nvPr/>
            </p:nvSpPr>
            <p:spPr bwMode="auto">
              <a:xfrm flipV="1">
                <a:off x="2362200" y="4268253"/>
                <a:ext cx="791980"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37"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grpSp>
          <p:nvGrpSpPr>
            <p:cNvPr id="213" name="Group 29"/>
            <p:cNvGrpSpPr/>
            <p:nvPr/>
          </p:nvGrpSpPr>
          <p:grpSpPr bwMode="auto">
            <a:xfrm rot="9812855">
              <a:off x="6068162" y="3680905"/>
              <a:ext cx="705338" cy="93675"/>
              <a:chOff x="2362200" y="4173538"/>
              <a:chExt cx="1006475" cy="187325"/>
            </a:xfrm>
            <a:solidFill>
              <a:schemeClr val="tx1"/>
            </a:solidFill>
          </p:grpSpPr>
          <p:sp>
            <p:nvSpPr>
              <p:cNvPr id="234"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235"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214" name="TextBox 32"/>
            <p:cNvSpPr txBox="1">
              <a:spLocks noChangeArrowheads="1"/>
            </p:cNvSpPr>
            <p:nvPr/>
          </p:nvSpPr>
          <p:spPr bwMode="auto">
            <a:xfrm>
              <a:off x="5274654" y="3223635"/>
              <a:ext cx="881674"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HoTen</a:t>
              </a:r>
              <a:endParaRPr lang="en-US" sz="1470" dirty="0">
                <a:solidFill>
                  <a:schemeClr val="tx2"/>
                </a:solidFill>
                <a:cs typeface="Tahoma" panose="020B0604030504040204" pitchFamily="34" charset="0"/>
              </a:endParaRPr>
            </a:p>
          </p:txBody>
        </p:sp>
        <p:sp>
          <p:nvSpPr>
            <p:cNvPr id="215" name="TextBox 33"/>
            <p:cNvSpPr txBox="1">
              <a:spLocks noChangeArrowheads="1"/>
            </p:cNvSpPr>
            <p:nvPr/>
          </p:nvSpPr>
          <p:spPr bwMode="auto">
            <a:xfrm>
              <a:off x="5274654" y="3604693"/>
              <a:ext cx="881674"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SoBN</a:t>
              </a:r>
              <a:endParaRPr lang="en-US" sz="1470" dirty="0">
                <a:solidFill>
                  <a:schemeClr val="tx2"/>
                </a:solidFill>
                <a:cs typeface="Tahoma" panose="020B0604030504040204" pitchFamily="34" charset="0"/>
              </a:endParaRPr>
            </a:p>
          </p:txBody>
        </p:sp>
        <p:grpSp>
          <p:nvGrpSpPr>
            <p:cNvPr id="216" name="Group 34"/>
            <p:cNvGrpSpPr/>
            <p:nvPr/>
          </p:nvGrpSpPr>
          <p:grpSpPr bwMode="auto">
            <a:xfrm>
              <a:off x="11779791" y="3402158"/>
              <a:ext cx="705338" cy="93675"/>
              <a:chOff x="2362200" y="4173538"/>
              <a:chExt cx="1006475" cy="187325"/>
            </a:xfrm>
            <a:solidFill>
              <a:schemeClr val="tx1"/>
            </a:solidFill>
          </p:grpSpPr>
          <p:sp>
            <p:nvSpPr>
              <p:cNvPr id="232"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233"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cxnSp>
          <p:nvCxnSpPr>
            <p:cNvPr id="217" name="Straight Connector 216"/>
            <p:cNvCxnSpPr/>
            <p:nvPr/>
          </p:nvCxnSpPr>
          <p:spPr bwMode="auto">
            <a:xfrm>
              <a:off x="8096011" y="3603048"/>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bwMode="auto">
            <a:xfrm>
              <a:off x="9947527" y="3603048"/>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219" name="Group 42"/>
            <p:cNvGrpSpPr/>
            <p:nvPr/>
          </p:nvGrpSpPr>
          <p:grpSpPr bwMode="auto">
            <a:xfrm>
              <a:off x="11799043" y="3604693"/>
              <a:ext cx="705338" cy="93675"/>
              <a:chOff x="2362200" y="4173538"/>
              <a:chExt cx="1006475" cy="187325"/>
            </a:xfrm>
            <a:solidFill>
              <a:schemeClr val="tx1"/>
            </a:solidFill>
          </p:grpSpPr>
          <p:sp>
            <p:nvSpPr>
              <p:cNvPr id="230"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231"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220" name="TextBox 45"/>
            <p:cNvSpPr txBox="1">
              <a:spLocks noChangeArrowheads="1"/>
            </p:cNvSpPr>
            <p:nvPr/>
          </p:nvSpPr>
          <p:spPr bwMode="auto">
            <a:xfrm>
              <a:off x="12328047" y="3223635"/>
              <a:ext cx="1587013"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NgayKham</a:t>
              </a:r>
              <a:endParaRPr lang="en-US" sz="1470" dirty="0">
                <a:solidFill>
                  <a:schemeClr val="tx2"/>
                </a:solidFill>
                <a:cs typeface="Tahoma" panose="020B0604030504040204" pitchFamily="34" charset="0"/>
              </a:endParaRPr>
            </a:p>
          </p:txBody>
        </p:sp>
        <p:sp>
          <p:nvSpPr>
            <p:cNvPr id="221" name="TextBox 46"/>
            <p:cNvSpPr txBox="1">
              <a:spLocks noChangeArrowheads="1"/>
            </p:cNvSpPr>
            <p:nvPr/>
          </p:nvSpPr>
          <p:spPr bwMode="auto">
            <a:xfrm>
              <a:off x="12058538" y="3524716"/>
              <a:ext cx="1675181"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SoBN</a:t>
              </a:r>
              <a:endParaRPr lang="en-US" sz="1470" dirty="0">
                <a:solidFill>
                  <a:schemeClr val="tx2"/>
                </a:solidFill>
                <a:cs typeface="Tahoma" panose="020B0604030504040204" pitchFamily="34" charset="0"/>
              </a:endParaRPr>
            </a:p>
          </p:txBody>
        </p:sp>
        <p:grpSp>
          <p:nvGrpSpPr>
            <p:cNvPr id="222" name="Group 47"/>
            <p:cNvGrpSpPr/>
            <p:nvPr/>
          </p:nvGrpSpPr>
          <p:grpSpPr bwMode="auto">
            <a:xfrm rot="1649637">
              <a:off x="11725689" y="3832739"/>
              <a:ext cx="705343" cy="93675"/>
              <a:chOff x="2288024" y="4220064"/>
              <a:chExt cx="1006481" cy="187325"/>
            </a:xfrm>
          </p:grpSpPr>
          <p:sp>
            <p:nvSpPr>
              <p:cNvPr id="228" name="Line 109"/>
              <p:cNvSpPr>
                <a:spLocks noChangeShapeType="1"/>
              </p:cNvSpPr>
              <p:nvPr/>
            </p:nvSpPr>
            <p:spPr bwMode="auto">
              <a:xfrm flipV="1">
                <a:off x="2288024" y="4314778"/>
                <a:ext cx="791979"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29"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223" name="TextBox 53"/>
            <p:cNvSpPr txBox="1">
              <a:spLocks noChangeArrowheads="1"/>
            </p:cNvSpPr>
            <p:nvPr/>
          </p:nvSpPr>
          <p:spPr bwMode="auto">
            <a:xfrm>
              <a:off x="12117091" y="3871052"/>
              <a:ext cx="1675181"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TrieuChung</a:t>
              </a:r>
              <a:endParaRPr lang="en-US" sz="1470" dirty="0">
                <a:solidFill>
                  <a:schemeClr val="tx2"/>
                </a:solidFill>
                <a:cs typeface="Tahoma" panose="020B0604030504040204" pitchFamily="34" charset="0"/>
              </a:endParaRPr>
            </a:p>
          </p:txBody>
        </p:sp>
        <p:grpSp>
          <p:nvGrpSpPr>
            <p:cNvPr id="250" name="Group 28"/>
            <p:cNvGrpSpPr/>
            <p:nvPr/>
          </p:nvGrpSpPr>
          <p:grpSpPr bwMode="auto">
            <a:xfrm rot="11859438">
              <a:off x="6220561" y="3258160"/>
              <a:ext cx="705338" cy="93675"/>
              <a:chOff x="2362200" y="4173538"/>
              <a:chExt cx="1006475" cy="187325"/>
            </a:xfrm>
          </p:grpSpPr>
          <p:sp>
            <p:nvSpPr>
              <p:cNvPr id="251" name="Line 109"/>
              <p:cNvSpPr>
                <a:spLocks noChangeShapeType="1"/>
              </p:cNvSpPr>
              <p:nvPr/>
            </p:nvSpPr>
            <p:spPr bwMode="auto">
              <a:xfrm flipV="1">
                <a:off x="2362200" y="4268253"/>
                <a:ext cx="791980"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52"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253" name="TextBox 32"/>
            <p:cNvSpPr txBox="1">
              <a:spLocks noChangeArrowheads="1"/>
            </p:cNvSpPr>
            <p:nvPr/>
          </p:nvSpPr>
          <p:spPr bwMode="auto">
            <a:xfrm>
              <a:off x="5523304" y="2942896"/>
              <a:ext cx="881674"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DiaChi</a:t>
              </a:r>
              <a:endParaRPr lang="en-US" sz="1470" dirty="0">
                <a:solidFill>
                  <a:schemeClr val="tx2"/>
                </a:solidFill>
                <a:cs typeface="Tahoma" panose="020B0604030504040204" pitchFamily="34" charset="0"/>
              </a:endParaRPr>
            </a:p>
          </p:txBody>
        </p:sp>
        <p:grpSp>
          <p:nvGrpSpPr>
            <p:cNvPr id="254" name="Group 47"/>
            <p:cNvGrpSpPr/>
            <p:nvPr/>
          </p:nvGrpSpPr>
          <p:grpSpPr bwMode="auto">
            <a:xfrm rot="1649637">
              <a:off x="10655680" y="3879264"/>
              <a:ext cx="705343" cy="93675"/>
              <a:chOff x="2288024" y="4220064"/>
              <a:chExt cx="1006481" cy="187325"/>
            </a:xfrm>
          </p:grpSpPr>
          <p:sp>
            <p:nvSpPr>
              <p:cNvPr id="255" name="Line 109"/>
              <p:cNvSpPr>
                <a:spLocks noChangeShapeType="1"/>
              </p:cNvSpPr>
              <p:nvPr/>
            </p:nvSpPr>
            <p:spPr bwMode="auto">
              <a:xfrm flipV="1">
                <a:off x="2288024" y="4314778"/>
                <a:ext cx="791979"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256"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257" name="TextBox 53"/>
            <p:cNvSpPr txBox="1">
              <a:spLocks noChangeArrowheads="1"/>
            </p:cNvSpPr>
            <p:nvPr/>
          </p:nvSpPr>
          <p:spPr bwMode="auto">
            <a:xfrm>
              <a:off x="10961451" y="3918418"/>
              <a:ext cx="1675181"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BSKham</a:t>
              </a:r>
              <a:endParaRPr lang="en-US" sz="1470" dirty="0">
                <a:solidFill>
                  <a:schemeClr val="tx2"/>
                </a:solidFill>
                <a:cs typeface="Tahoma" panose="020B0604030504040204" pitchFamily="34" charset="0"/>
              </a:endParaRPr>
            </a:p>
          </p:txBody>
        </p:sp>
      </p:grpSp>
      <p:sp>
        <p:nvSpPr>
          <p:cNvPr id="258" name="AutoShape 120"/>
          <p:cNvSpPr>
            <a:spLocks noChangeArrowheads="1"/>
          </p:cNvSpPr>
          <p:nvPr/>
        </p:nvSpPr>
        <p:spPr bwMode="auto">
          <a:xfrm flipH="1">
            <a:off x="5647601" y="4540570"/>
            <a:ext cx="446378" cy="482360"/>
          </a:xfrm>
          <a:prstGeom prst="downArrow">
            <a:avLst>
              <a:gd name="adj1" fmla="val 50000"/>
              <a:gd name="adj2" fmla="val 25000"/>
            </a:avLst>
          </a:prstGeom>
          <a:solidFill>
            <a:schemeClr val="accent1"/>
          </a:solidFill>
          <a:ln w="9525">
            <a:solidFill>
              <a:schemeClr val="accent1"/>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34E8-FBC4-4CF6-909B-0CD32BA680F8}"/>
              </a:ext>
            </a:extLst>
          </p:cNvPr>
          <p:cNvSpPr>
            <a:spLocks noGrp="1"/>
          </p:cNvSpPr>
          <p:nvPr>
            <p:ph type="title"/>
          </p:nvPr>
        </p:nvSpPr>
        <p:spPr/>
        <p:txBody>
          <a:bodyPr/>
          <a:lstStyle/>
          <a:p>
            <a:r>
              <a:rPr lang="en-US" b="1"/>
              <a:t>2.0. Giới thiệu.</a:t>
            </a:r>
            <a:endParaRPr lang="en-US"/>
          </a:p>
        </p:txBody>
      </p:sp>
      <p:graphicFrame>
        <p:nvGraphicFramePr>
          <p:cNvPr id="5" name="Table 5">
            <a:extLst>
              <a:ext uri="{FF2B5EF4-FFF2-40B4-BE49-F238E27FC236}">
                <a16:creationId xmlns:a16="http://schemas.microsoft.com/office/drawing/2014/main" id="{68115B73-AECD-492A-A68F-3C6007A0D2F3}"/>
              </a:ext>
            </a:extLst>
          </p:cNvPr>
          <p:cNvGraphicFramePr>
            <a:graphicFrameLocks noGrp="1"/>
          </p:cNvGraphicFramePr>
          <p:nvPr>
            <p:ph idx="1"/>
            <p:extLst>
              <p:ext uri="{D42A27DB-BD31-4B8C-83A1-F6EECF244321}">
                <p14:modId xmlns:p14="http://schemas.microsoft.com/office/powerpoint/2010/main" val="93910067"/>
              </p:ext>
            </p:extLst>
          </p:nvPr>
        </p:nvGraphicFramePr>
        <p:xfrm>
          <a:off x="879475" y="1500187"/>
          <a:ext cx="11039474" cy="4754880"/>
        </p:xfrm>
        <a:graphic>
          <a:graphicData uri="http://schemas.openxmlformats.org/drawingml/2006/table">
            <a:tbl>
              <a:tblPr firstRow="1" bandRow="1">
                <a:tableStyleId>{5940675A-B579-460E-94D1-54222C63F5DA}</a:tableStyleId>
              </a:tblPr>
              <a:tblGrid>
                <a:gridCol w="5519737">
                  <a:extLst>
                    <a:ext uri="{9D8B030D-6E8A-4147-A177-3AD203B41FA5}">
                      <a16:colId xmlns:a16="http://schemas.microsoft.com/office/drawing/2014/main" val="2300455965"/>
                    </a:ext>
                  </a:extLst>
                </a:gridCol>
                <a:gridCol w="5519737">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Trần thị X...</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05/08/2003</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1</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Tất cả đơn hàng của khách hàng phải được thanh toán trước rồi mới giao hàng? </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Phải thanh toán trước hoặc ngay khi giao.</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không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r h="388685">
                <a:tc>
                  <a:txBody>
                    <a:bodyPr/>
                    <a:lstStyle/>
                    <a:p>
                      <a:r>
                        <a:rPr lang="en-US" sz="2400" b="1" i="1">
                          <a:latin typeface="Times New Roman" panose="02020603050405020304" pitchFamily="18" charset="0"/>
                          <a:cs typeface="Times New Roman" panose="02020603050405020304" pitchFamily="18" charset="0"/>
                        </a:rPr>
                        <a:t>Câu hỏi 2</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Anh chị muốn hệ thống mới sẽ giúp cho Anh chị điều gì?</a:t>
                      </a:r>
                    </a:p>
                    <a:p>
                      <a:endParaRPr lang="en-US" sz="240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Dữ liệu chỉ nhập một lần và các báo cáo tự động tính toán.</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Không tin tưởng lắm, hình như đã triển khai thất bại một lần</a:t>
                      </a:r>
                    </a:p>
                  </a:txBody>
                  <a:tcPr>
                    <a:solidFill>
                      <a:schemeClr val="accent4">
                        <a:lumMod val="20000"/>
                        <a:lumOff val="80000"/>
                      </a:schemeClr>
                    </a:solidFill>
                  </a:tcPr>
                </a:tc>
                <a:extLst>
                  <a:ext uri="{0D108BD9-81ED-4DB2-BD59-A6C34878D82A}">
                    <a16:rowId xmlns:a16="http://schemas.microsoft.com/office/drawing/2014/main" val="3117393373"/>
                  </a:ext>
                </a:extLst>
              </a:tr>
            </a:tbl>
          </a:graphicData>
        </a:graphic>
      </p:graphicFrame>
      <p:sp>
        <p:nvSpPr>
          <p:cNvPr id="4" name="Slide Number Placeholder 3">
            <a:extLst>
              <a:ext uri="{FF2B5EF4-FFF2-40B4-BE49-F238E27FC236}">
                <a16:creationId xmlns:a16="http://schemas.microsoft.com/office/drawing/2014/main" id="{6EB33965-5F9B-4536-8B74-CECA06F1A46E}"/>
              </a:ext>
            </a:extLst>
          </p:cNvPr>
          <p:cNvSpPr>
            <a:spLocks noGrp="1"/>
          </p:cNvSpPr>
          <p:nvPr>
            <p:ph type="sldNum" sz="quarter" idx="12"/>
          </p:nvPr>
        </p:nvSpPr>
        <p:spPr/>
        <p:txBody>
          <a:bodyPr/>
          <a:lstStyle/>
          <a:p>
            <a:fld id="{493E9284-CF28-481B-903D-5227E055DEF3}" type="slidenum">
              <a:rPr lang="en-US" smtClean="0"/>
              <a:t>6</a:t>
            </a:fld>
            <a:endParaRPr lang="en-US"/>
          </a:p>
        </p:txBody>
      </p:sp>
    </p:spTree>
    <p:extLst>
      <p:ext uri="{BB962C8B-B14F-4D97-AF65-F5344CB8AC3E}">
        <p14:creationId xmlns:p14="http://schemas.microsoft.com/office/powerpoint/2010/main" val="2490342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b="1" i="1" dirty="0">
                <a:sym typeface="+mn-ea"/>
              </a:rPr>
              <a:t>Quy  tắc </a:t>
            </a:r>
            <a:r>
              <a:rPr lang="en-US" b="1" i="1" dirty="0">
                <a:solidFill>
                  <a:schemeClr val="tx1"/>
                </a:solidFill>
                <a:cs typeface="Tahoma" panose="020B0604030504040204" pitchFamily="34" charset="0"/>
              </a:rPr>
              <a:t>8</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Mô</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hình</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dữ</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liệu</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phụ</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thuộc</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thời</a:t>
            </a:r>
            <a:r>
              <a:rPr lang="en-US" dirty="0">
                <a:solidFill>
                  <a:schemeClr val="tx1"/>
                </a:solidFill>
                <a:cs typeface="Tahoma" panose="020B0604030504040204" pitchFamily="34" charset="0"/>
              </a:rPr>
              <a:t> </a:t>
            </a:r>
            <a:r>
              <a:rPr lang="en-US" dirty="0" err="1">
                <a:solidFill>
                  <a:schemeClr val="tx1"/>
                </a:solidFill>
                <a:cs typeface="Tahoma" panose="020B0604030504040204" pitchFamily="34" charset="0"/>
              </a:rPr>
              <a:t>gian</a:t>
            </a:r>
            <a:endParaRPr lang="en-US" dirty="0">
              <a:solidFill>
                <a:schemeClr val="tx1"/>
              </a:solidFill>
              <a:cs typeface="Tahoma" panose="020B0604030504040204" pitchFamily="34" charset="0"/>
            </a:endParaRPr>
          </a:p>
          <a:p>
            <a:endParaRPr lang="en-US" dirty="0">
              <a:solidFill>
                <a:schemeClr val="tx1"/>
              </a:solidFill>
              <a:cs typeface="Tahoma" panose="020B0604030504040204" pitchFamily="34" charset="0"/>
            </a:endParaRPr>
          </a:p>
        </p:txBody>
      </p:sp>
      <p:grpSp>
        <p:nvGrpSpPr>
          <p:cNvPr id="4" name="Group 3"/>
          <p:cNvGrpSpPr/>
          <p:nvPr/>
        </p:nvGrpSpPr>
        <p:grpSpPr>
          <a:xfrm>
            <a:off x="4046554" y="2389028"/>
            <a:ext cx="3863074" cy="1674477"/>
            <a:chOff x="2293343" y="2372673"/>
            <a:chExt cx="3680031" cy="1595136"/>
          </a:xfrm>
        </p:grpSpPr>
        <p:grpSp>
          <p:nvGrpSpPr>
            <p:cNvPr id="83" name="Group 41"/>
            <p:cNvGrpSpPr/>
            <p:nvPr/>
          </p:nvGrpSpPr>
          <p:grpSpPr bwMode="auto">
            <a:xfrm rot="19889390">
              <a:off x="4518946" y="2688704"/>
              <a:ext cx="697926" cy="152400"/>
              <a:chOff x="7380" y="4680"/>
              <a:chExt cx="556" cy="177"/>
            </a:xfrm>
          </p:grpSpPr>
          <p:sp>
            <p:nvSpPr>
              <p:cNvPr id="108"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10"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84" name="Text Box 59"/>
            <p:cNvSpPr txBox="1">
              <a:spLocks noChangeArrowheads="1"/>
            </p:cNvSpPr>
            <p:nvPr/>
          </p:nvSpPr>
          <p:spPr bwMode="auto">
            <a:xfrm>
              <a:off x="4993841" y="2372673"/>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MaSP</a:t>
              </a:r>
              <a:endParaRPr lang="en-US" sz="1680" dirty="0">
                <a:solidFill>
                  <a:schemeClr val="tx2"/>
                </a:solidFill>
                <a:cs typeface="Tahoma" panose="020B0604030504040204" pitchFamily="34" charset="0"/>
              </a:endParaRPr>
            </a:p>
          </p:txBody>
        </p:sp>
        <p:grpSp>
          <p:nvGrpSpPr>
            <p:cNvPr id="90" name="Group 72"/>
            <p:cNvGrpSpPr/>
            <p:nvPr/>
          </p:nvGrpSpPr>
          <p:grpSpPr bwMode="auto">
            <a:xfrm rot="3055760">
              <a:off x="4513303" y="3191089"/>
              <a:ext cx="506725" cy="290306"/>
              <a:chOff x="7380" y="4680"/>
              <a:chExt cx="556" cy="177"/>
            </a:xfrm>
          </p:grpSpPr>
          <p:sp>
            <p:nvSpPr>
              <p:cNvPr id="100"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01"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91" name="Text Box 75"/>
            <p:cNvSpPr txBox="1">
              <a:spLocks noChangeArrowheads="1"/>
            </p:cNvSpPr>
            <p:nvPr/>
          </p:nvSpPr>
          <p:spPr bwMode="auto">
            <a:xfrm>
              <a:off x="4391259" y="3372460"/>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Gia</a:t>
              </a:r>
              <a:endParaRPr lang="en-US" sz="1680" dirty="0">
                <a:solidFill>
                  <a:schemeClr val="tx2"/>
                </a:solidFill>
                <a:cs typeface="Tahoma" panose="020B0604030504040204" pitchFamily="34" charset="0"/>
              </a:endParaRPr>
            </a:p>
          </p:txBody>
        </p:sp>
        <p:sp>
          <p:nvSpPr>
            <p:cNvPr id="92" name="Rectangle 55"/>
            <p:cNvSpPr>
              <a:spLocks noChangeArrowheads="1"/>
            </p:cNvSpPr>
            <p:nvPr/>
          </p:nvSpPr>
          <p:spPr bwMode="auto">
            <a:xfrm>
              <a:off x="3226325" y="2764904"/>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SANPHAM</a:t>
              </a:r>
            </a:p>
          </p:txBody>
        </p:sp>
        <p:sp>
          <p:nvSpPr>
            <p:cNvPr id="93" name="Oval 53"/>
            <p:cNvSpPr>
              <a:spLocks noChangeArrowheads="1"/>
            </p:cNvSpPr>
            <p:nvPr/>
          </p:nvSpPr>
          <p:spPr bwMode="auto">
            <a:xfrm>
              <a:off x="4912596" y="3329971"/>
              <a:ext cx="732003" cy="338178"/>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sp>
          <p:nvSpPr>
            <p:cNvPr id="94" name="Oval 53"/>
            <p:cNvSpPr>
              <a:spLocks noChangeArrowheads="1"/>
            </p:cNvSpPr>
            <p:nvPr/>
          </p:nvSpPr>
          <p:spPr bwMode="auto">
            <a:xfrm>
              <a:off x="2425497" y="3593447"/>
              <a:ext cx="1317808" cy="374362"/>
            </a:xfrm>
            <a:prstGeom prst="ellipse">
              <a:avLst/>
            </a:prstGeom>
            <a:noFill/>
            <a:ln w="25400" algn="ctr">
              <a:solidFill>
                <a:schemeClr val="accent6">
                  <a:lumMod val="75000"/>
                </a:schemeClr>
              </a:solidFill>
              <a:prstDash val="sysDash"/>
              <a:round/>
            </a:ln>
            <a:effectLst/>
          </p:spPr>
          <p:txBody>
            <a:bodyPr/>
            <a:lstStyle/>
            <a:p>
              <a:pPr algn="ctr">
                <a:defRPr/>
              </a:pPr>
              <a:endParaRPr lang="en-US" sz="1680">
                <a:solidFill>
                  <a:schemeClr val="tx2"/>
                </a:solidFill>
                <a:cs typeface="Tahoma" panose="020B0604030504040204" pitchFamily="34" charset="0"/>
              </a:endParaRPr>
            </a:p>
          </p:txBody>
        </p:sp>
        <p:grpSp>
          <p:nvGrpSpPr>
            <p:cNvPr id="95" name="Group 72"/>
            <p:cNvGrpSpPr/>
            <p:nvPr/>
          </p:nvGrpSpPr>
          <p:grpSpPr bwMode="auto">
            <a:xfrm rot="6921605">
              <a:off x="2878592" y="3334015"/>
              <a:ext cx="493713" cy="215437"/>
              <a:chOff x="7380" y="4680"/>
              <a:chExt cx="556" cy="177"/>
            </a:xfrm>
          </p:grpSpPr>
          <p:sp>
            <p:nvSpPr>
              <p:cNvPr id="98"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9"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96" name="Text Box 75"/>
            <p:cNvSpPr txBox="1">
              <a:spLocks noChangeArrowheads="1"/>
            </p:cNvSpPr>
            <p:nvPr/>
          </p:nvSpPr>
          <p:spPr bwMode="auto">
            <a:xfrm>
              <a:off x="2293343" y="363598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NgayHieuLuc</a:t>
              </a:r>
              <a:endParaRPr lang="en-US" sz="1680" dirty="0">
                <a:solidFill>
                  <a:schemeClr val="tx2"/>
                </a:solidFill>
                <a:cs typeface="Tahoma" panose="020B0604030504040204" pitchFamily="34" charset="0"/>
              </a:endParaRPr>
            </a:p>
          </p:txBody>
        </p:sp>
      </p:grpSp>
      <p:grpSp>
        <p:nvGrpSpPr>
          <p:cNvPr id="5" name="Group 4"/>
          <p:cNvGrpSpPr/>
          <p:nvPr/>
        </p:nvGrpSpPr>
        <p:grpSpPr>
          <a:xfrm>
            <a:off x="1713731" y="5020481"/>
            <a:ext cx="9070176" cy="1047890"/>
            <a:chOff x="1621897" y="4710013"/>
            <a:chExt cx="8640406" cy="998238"/>
          </a:xfrm>
        </p:grpSpPr>
        <p:grpSp>
          <p:nvGrpSpPr>
            <p:cNvPr id="113" name="Group 11"/>
            <p:cNvGrpSpPr/>
            <p:nvPr/>
          </p:nvGrpSpPr>
          <p:grpSpPr bwMode="auto">
            <a:xfrm>
              <a:off x="3120743" y="4710013"/>
              <a:ext cx="5025542" cy="762000"/>
              <a:chOff x="1600200" y="3048000"/>
              <a:chExt cx="4343400" cy="761884"/>
            </a:xfrm>
          </p:grpSpPr>
          <p:grpSp>
            <p:nvGrpSpPr>
              <p:cNvPr id="160" name="Group 23"/>
              <p:cNvGrpSpPr/>
              <p:nvPr/>
            </p:nvGrpSpPr>
            <p:grpSpPr bwMode="auto">
              <a:xfrm>
                <a:off x="1600200" y="3048000"/>
                <a:ext cx="4343400" cy="761884"/>
                <a:chOff x="1600200" y="2324622"/>
                <a:chExt cx="4343400" cy="761884"/>
              </a:xfrm>
            </p:grpSpPr>
            <p:grpSp>
              <p:nvGrpSpPr>
                <p:cNvPr id="163" name="Group 11"/>
                <p:cNvGrpSpPr/>
                <p:nvPr/>
              </p:nvGrpSpPr>
              <p:grpSpPr bwMode="auto">
                <a:xfrm>
                  <a:off x="4876800" y="2408738"/>
                  <a:ext cx="1066800" cy="518873"/>
                  <a:chOff x="0" y="5228138"/>
                  <a:chExt cx="1066800" cy="518873"/>
                </a:xfrm>
              </p:grpSpPr>
              <p:sp>
                <p:nvSpPr>
                  <p:cNvPr id="173"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174" name="TextBox 25"/>
                  <p:cNvSpPr txBox="1">
                    <a:spLocks noChangeArrowheads="1"/>
                  </p:cNvSpPr>
                  <p:nvPr/>
                </p:nvSpPr>
                <p:spPr bwMode="auto">
                  <a:xfrm>
                    <a:off x="0" y="5228138"/>
                    <a:ext cx="1066800" cy="51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LICHSU</a:t>
                    </a:r>
                  </a:p>
                  <a:p>
                    <a:pPr algn="ctr" eaLnBrk="1" hangingPunct="1"/>
                    <a:r>
                      <a:rPr lang="en-US" sz="1470" b="1" dirty="0">
                        <a:solidFill>
                          <a:schemeClr val="tx2"/>
                        </a:solidFill>
                        <a:cs typeface="Tahoma" panose="020B0604030504040204" pitchFamily="34" charset="0"/>
                      </a:rPr>
                      <a:t>GIA</a:t>
                    </a:r>
                  </a:p>
                </p:txBody>
              </p:sp>
            </p:grpSp>
            <p:grpSp>
              <p:nvGrpSpPr>
                <p:cNvPr id="167" name="Group 14"/>
                <p:cNvGrpSpPr/>
                <p:nvPr/>
              </p:nvGrpSpPr>
              <p:grpSpPr bwMode="auto">
                <a:xfrm>
                  <a:off x="1600200" y="2514600"/>
                  <a:ext cx="1143000" cy="381000"/>
                  <a:chOff x="3962400" y="5334000"/>
                  <a:chExt cx="1143000" cy="381000"/>
                </a:xfrm>
              </p:grpSpPr>
              <p:sp>
                <p:nvSpPr>
                  <p:cNvPr id="171"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172" name="TextBox 23"/>
                  <p:cNvSpPr txBox="1">
                    <a:spLocks noChangeArrowheads="1"/>
                  </p:cNvSpPr>
                  <p:nvPr/>
                </p:nvSpPr>
                <p:spPr bwMode="auto">
                  <a:xfrm>
                    <a:off x="3962400" y="5371578"/>
                    <a:ext cx="1066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SANPHAM</a:t>
                    </a:r>
                  </a:p>
                </p:txBody>
              </p:sp>
            </p:grpSp>
            <p:grpSp>
              <p:nvGrpSpPr>
                <p:cNvPr id="168" name="Group 42"/>
                <p:cNvGrpSpPr/>
                <p:nvPr/>
              </p:nvGrpSpPr>
              <p:grpSpPr bwMode="auto">
                <a:xfrm>
                  <a:off x="3276600" y="2324622"/>
                  <a:ext cx="1066800" cy="761884"/>
                  <a:chOff x="3276600" y="2514600"/>
                  <a:chExt cx="1066800" cy="761884"/>
                </a:xfrm>
              </p:grpSpPr>
              <p:sp>
                <p:nvSpPr>
                  <p:cNvPr id="169" name="Diamond 168"/>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983"/>
                  </a:p>
                </p:txBody>
              </p:sp>
              <p:sp>
                <p:nvSpPr>
                  <p:cNvPr id="170" name="TextBox 21"/>
                  <p:cNvSpPr txBox="1">
                    <a:spLocks noChangeArrowheads="1"/>
                  </p:cNvSpPr>
                  <p:nvPr/>
                </p:nvSpPr>
                <p:spPr bwMode="auto">
                  <a:xfrm>
                    <a:off x="3276600" y="2742156"/>
                    <a:ext cx="1066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Co</a:t>
                    </a:r>
                  </a:p>
                </p:txBody>
              </p:sp>
            </p:grpSp>
          </p:grpSp>
          <p:sp>
            <p:nvSpPr>
              <p:cNvPr id="161" name="TextBox 13"/>
              <p:cNvSpPr txBox="1">
                <a:spLocks noChangeArrowheads="1"/>
              </p:cNvSpPr>
              <p:nvPr/>
            </p:nvSpPr>
            <p:spPr bwMode="auto">
              <a:xfrm>
                <a:off x="2667000" y="3429000"/>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a:solidFill>
                      <a:schemeClr val="tx2"/>
                    </a:solidFill>
                    <a:cs typeface="Tahoma" panose="020B0604030504040204" pitchFamily="34" charset="0"/>
                  </a:rPr>
                  <a:t>1,n</a:t>
                </a:r>
              </a:p>
            </p:txBody>
          </p:sp>
          <p:sp>
            <p:nvSpPr>
              <p:cNvPr id="162" name="TextBox 14"/>
              <p:cNvSpPr txBox="1">
                <a:spLocks noChangeArrowheads="1"/>
              </p:cNvSpPr>
              <p:nvPr/>
            </p:nvSpPr>
            <p:spPr bwMode="auto">
              <a:xfrm>
                <a:off x="4191000" y="3426023"/>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a:solidFill>
                      <a:schemeClr val="tx2"/>
                    </a:solidFill>
                    <a:cs typeface="Tahoma" panose="020B0604030504040204" pitchFamily="34" charset="0"/>
                  </a:rPr>
                  <a:t>1,n</a:t>
                </a:r>
              </a:p>
            </p:txBody>
          </p:sp>
        </p:grpSp>
        <p:grpSp>
          <p:nvGrpSpPr>
            <p:cNvPr id="115" name="Group 29"/>
            <p:cNvGrpSpPr/>
            <p:nvPr/>
          </p:nvGrpSpPr>
          <p:grpSpPr bwMode="auto">
            <a:xfrm rot="9812855">
              <a:off x="2415405" y="5167283"/>
              <a:ext cx="705338" cy="93675"/>
              <a:chOff x="2362200" y="4173538"/>
              <a:chExt cx="1006475" cy="187325"/>
            </a:xfrm>
            <a:solidFill>
              <a:schemeClr val="tx1"/>
            </a:solidFill>
          </p:grpSpPr>
          <p:sp>
            <p:nvSpPr>
              <p:cNvPr id="156"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157"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121" name="TextBox 33"/>
            <p:cNvSpPr txBox="1">
              <a:spLocks noChangeArrowheads="1"/>
            </p:cNvSpPr>
            <p:nvPr/>
          </p:nvSpPr>
          <p:spPr bwMode="auto">
            <a:xfrm>
              <a:off x="1621897" y="5091071"/>
              <a:ext cx="881674"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MaSP</a:t>
              </a:r>
              <a:endParaRPr lang="en-US" sz="1470" dirty="0">
                <a:solidFill>
                  <a:schemeClr val="tx2"/>
                </a:solidFill>
                <a:cs typeface="Tahoma" panose="020B0604030504040204" pitchFamily="34" charset="0"/>
              </a:endParaRPr>
            </a:p>
          </p:txBody>
        </p:sp>
        <p:grpSp>
          <p:nvGrpSpPr>
            <p:cNvPr id="122" name="Group 34"/>
            <p:cNvGrpSpPr/>
            <p:nvPr/>
          </p:nvGrpSpPr>
          <p:grpSpPr bwMode="auto">
            <a:xfrm>
              <a:off x="8127034" y="4888536"/>
              <a:ext cx="705338" cy="93675"/>
              <a:chOff x="2362200" y="4173538"/>
              <a:chExt cx="1006475" cy="187325"/>
            </a:xfrm>
            <a:solidFill>
              <a:schemeClr val="tx1"/>
            </a:solidFill>
          </p:grpSpPr>
          <p:sp>
            <p:nvSpPr>
              <p:cNvPr id="154"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155"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cxnSp>
          <p:nvCxnSpPr>
            <p:cNvPr id="123" name="Straight Connector 122"/>
            <p:cNvCxnSpPr/>
            <p:nvPr/>
          </p:nvCxnSpPr>
          <p:spPr bwMode="auto">
            <a:xfrm>
              <a:off x="4443254" y="5089426"/>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auto">
            <a:xfrm>
              <a:off x="6294770" y="5089426"/>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125" name="Group 42"/>
            <p:cNvGrpSpPr/>
            <p:nvPr/>
          </p:nvGrpSpPr>
          <p:grpSpPr bwMode="auto">
            <a:xfrm>
              <a:off x="8146286" y="5091071"/>
              <a:ext cx="705338" cy="93675"/>
              <a:chOff x="2362200" y="4173538"/>
              <a:chExt cx="1006475" cy="187325"/>
            </a:xfrm>
            <a:solidFill>
              <a:schemeClr val="tx1"/>
            </a:solidFill>
          </p:grpSpPr>
          <p:sp>
            <p:nvSpPr>
              <p:cNvPr id="148"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153"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126" name="TextBox 45"/>
            <p:cNvSpPr txBox="1">
              <a:spLocks noChangeArrowheads="1"/>
            </p:cNvSpPr>
            <p:nvPr/>
          </p:nvSpPr>
          <p:spPr bwMode="auto">
            <a:xfrm>
              <a:off x="8675290" y="4710013"/>
              <a:ext cx="1587013"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NgayHieuLuc</a:t>
              </a:r>
              <a:endParaRPr lang="en-US" sz="1470" dirty="0">
                <a:solidFill>
                  <a:schemeClr val="tx2"/>
                </a:solidFill>
                <a:cs typeface="Tahoma" panose="020B0604030504040204" pitchFamily="34" charset="0"/>
              </a:endParaRPr>
            </a:p>
          </p:txBody>
        </p:sp>
        <p:sp>
          <p:nvSpPr>
            <p:cNvPr id="127" name="TextBox 46"/>
            <p:cNvSpPr txBox="1">
              <a:spLocks noChangeArrowheads="1"/>
            </p:cNvSpPr>
            <p:nvPr/>
          </p:nvSpPr>
          <p:spPr bwMode="auto">
            <a:xfrm>
              <a:off x="8405781" y="5011094"/>
              <a:ext cx="1675181"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MaSP</a:t>
              </a:r>
              <a:endParaRPr lang="en-US" sz="1470" dirty="0">
                <a:solidFill>
                  <a:schemeClr val="tx2"/>
                </a:solidFill>
                <a:cs typeface="Tahoma" panose="020B0604030504040204" pitchFamily="34" charset="0"/>
              </a:endParaRPr>
            </a:p>
          </p:txBody>
        </p:sp>
        <p:grpSp>
          <p:nvGrpSpPr>
            <p:cNvPr id="132" name="Group 47"/>
            <p:cNvGrpSpPr/>
            <p:nvPr/>
          </p:nvGrpSpPr>
          <p:grpSpPr bwMode="auto">
            <a:xfrm rot="1649637">
              <a:off x="7002923" y="5365642"/>
              <a:ext cx="705343" cy="93675"/>
              <a:chOff x="2288024" y="4220064"/>
              <a:chExt cx="1006481" cy="187325"/>
            </a:xfrm>
          </p:grpSpPr>
          <p:sp>
            <p:nvSpPr>
              <p:cNvPr id="138" name="Line 109"/>
              <p:cNvSpPr>
                <a:spLocks noChangeShapeType="1"/>
              </p:cNvSpPr>
              <p:nvPr/>
            </p:nvSpPr>
            <p:spPr bwMode="auto">
              <a:xfrm flipV="1">
                <a:off x="2288024" y="4314778"/>
                <a:ext cx="791979"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39"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137" name="TextBox 53"/>
            <p:cNvSpPr txBox="1">
              <a:spLocks noChangeArrowheads="1"/>
            </p:cNvSpPr>
            <p:nvPr/>
          </p:nvSpPr>
          <p:spPr bwMode="auto">
            <a:xfrm>
              <a:off x="7010312" y="5404796"/>
              <a:ext cx="1675181"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Gia</a:t>
              </a:r>
              <a:endParaRPr lang="en-US" sz="1470" dirty="0">
                <a:solidFill>
                  <a:schemeClr val="tx2"/>
                </a:solidFill>
                <a:cs typeface="Tahoma" panose="020B0604030504040204" pitchFamily="34" charset="0"/>
              </a:endParaRPr>
            </a:p>
          </p:txBody>
        </p:sp>
      </p:grpSp>
      <p:sp>
        <p:nvSpPr>
          <p:cNvPr id="175" name="AutoShape 120"/>
          <p:cNvSpPr>
            <a:spLocks noChangeArrowheads="1"/>
          </p:cNvSpPr>
          <p:nvPr/>
        </p:nvSpPr>
        <p:spPr bwMode="auto">
          <a:xfrm flipH="1">
            <a:off x="5700753" y="4305001"/>
            <a:ext cx="446378" cy="482360"/>
          </a:xfrm>
          <a:prstGeom prst="downArrow">
            <a:avLst>
              <a:gd name="adj1" fmla="val 50000"/>
              <a:gd name="adj2" fmla="val 25000"/>
            </a:avLst>
          </a:prstGeom>
          <a:solidFill>
            <a:schemeClr val="accent1"/>
          </a:solidFill>
          <a:ln w="9525">
            <a:solidFill>
              <a:schemeClr val="accent1"/>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p>
        </p:txBody>
      </p:sp>
      <p:sp>
        <p:nvSpPr>
          <p:cNvPr id="4" name="Content Placeholder 2"/>
          <p:cNvSpPr txBox="1"/>
          <p:nvPr/>
        </p:nvSpPr>
        <p:spPr>
          <a:xfrm>
            <a:off x="459277" y="1984523"/>
            <a:ext cx="11643900" cy="5102078"/>
          </a:xfrm>
          <a:prstGeom prst="rect">
            <a:avLst/>
          </a:prstGeom>
          <a:solidFill>
            <a:schemeClr val="bg1"/>
          </a:solidFill>
        </p:spPr>
        <p:txBody>
          <a:bodyPr vert="horz" lIns="95988" tIns="47994" rIns="95988" bIns="47994"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r>
              <a:rPr lang="en-US" sz="2099" dirty="0"/>
              <a:t> </a:t>
            </a:r>
            <a:r>
              <a:rPr lang="en-US" sz="2519" dirty="0" err="1"/>
              <a:t>Giả</a:t>
            </a:r>
            <a:r>
              <a:rPr lang="en-US" sz="2519" dirty="0"/>
              <a:t> </a:t>
            </a:r>
            <a:r>
              <a:rPr lang="en-US" sz="2519" dirty="0" err="1"/>
              <a:t>sử</a:t>
            </a:r>
            <a:r>
              <a:rPr lang="en-US" sz="2519" dirty="0"/>
              <a:t> </a:t>
            </a:r>
            <a:r>
              <a:rPr lang="en-US" sz="2519" dirty="0" err="1"/>
              <a:t>thực</a:t>
            </a:r>
            <a:r>
              <a:rPr lang="en-US" sz="2519" dirty="0"/>
              <a:t> </a:t>
            </a:r>
            <a:r>
              <a:rPr lang="en-US" sz="2519" dirty="0" err="1"/>
              <a:t>thể</a:t>
            </a:r>
            <a:r>
              <a:rPr lang="en-US" sz="2519" dirty="0"/>
              <a:t> A </a:t>
            </a:r>
            <a:r>
              <a:rPr lang="en-US" sz="2519" dirty="0" err="1"/>
              <a:t>có</a:t>
            </a:r>
            <a:r>
              <a:rPr lang="en-US" sz="2519" dirty="0"/>
              <a:t> </a:t>
            </a:r>
            <a:r>
              <a:rPr lang="en-US" sz="2519" dirty="0" err="1"/>
              <a:t>thực</a:t>
            </a:r>
            <a:r>
              <a:rPr lang="en-US" sz="2519" dirty="0"/>
              <a:t> </a:t>
            </a:r>
            <a:r>
              <a:rPr lang="en-US" sz="2519" dirty="0" err="1"/>
              <a:t>thể</a:t>
            </a:r>
            <a:r>
              <a:rPr lang="en-US" sz="2519" dirty="0"/>
              <a:t> </a:t>
            </a:r>
            <a:r>
              <a:rPr lang="en-US" sz="2519" b="1" dirty="0">
                <a:highlight>
                  <a:srgbClr val="FFFF00"/>
                </a:highlight>
              </a:rPr>
              <a:t>con </a:t>
            </a:r>
            <a:r>
              <a:rPr lang="en-US" sz="2519" b="1" dirty="0" err="1">
                <a:highlight>
                  <a:srgbClr val="FFFF00"/>
                </a:highlight>
              </a:rPr>
              <a:t>là</a:t>
            </a:r>
            <a:r>
              <a:rPr lang="en-US" sz="2519" b="1" dirty="0">
                <a:highlight>
                  <a:srgbClr val="FFFF00"/>
                </a:highlight>
              </a:rPr>
              <a:t> B</a:t>
            </a:r>
            <a:r>
              <a:rPr lang="en-US" sz="2519" dirty="0"/>
              <a:t>. </a:t>
            </a:r>
            <a:r>
              <a:rPr lang="en-US" sz="2519" dirty="0" err="1"/>
              <a:t>Có</a:t>
            </a:r>
            <a:r>
              <a:rPr lang="en-US" sz="2519" dirty="0"/>
              <a:t> 2 </a:t>
            </a:r>
            <a:r>
              <a:rPr lang="en-US" sz="2519" dirty="0" err="1"/>
              <a:t>cách</a:t>
            </a:r>
            <a:r>
              <a:rPr lang="en-US" sz="2519" dirty="0"/>
              <a:t> </a:t>
            </a:r>
            <a:r>
              <a:rPr lang="en-US" sz="2519" dirty="0" err="1"/>
              <a:t>xử</a:t>
            </a:r>
            <a:r>
              <a:rPr lang="en-US" sz="2519" dirty="0"/>
              <a:t> </a:t>
            </a:r>
            <a:r>
              <a:rPr lang="en-US" sz="2519" dirty="0" err="1"/>
              <a:t>lý</a:t>
            </a:r>
            <a:r>
              <a:rPr lang="en-US" sz="2519" dirty="0"/>
              <a:t> </a:t>
            </a:r>
            <a:r>
              <a:rPr lang="en-US" sz="2519" dirty="0" err="1"/>
              <a:t>tùy</a:t>
            </a:r>
            <a:r>
              <a:rPr lang="en-US" sz="2519" dirty="0"/>
              <a:t> </a:t>
            </a:r>
            <a:r>
              <a:rPr lang="en-US" sz="2519" dirty="0" err="1"/>
              <a:t>chọn</a:t>
            </a:r>
            <a:r>
              <a:rPr lang="en-US" sz="2519" dirty="0"/>
              <a:t> </a:t>
            </a:r>
            <a:r>
              <a:rPr lang="en-US" sz="2519" dirty="0" err="1"/>
              <a:t>sau</a:t>
            </a:r>
            <a:r>
              <a:rPr lang="en-US" sz="2519" dirty="0"/>
              <a:t>:</a:t>
            </a:r>
          </a:p>
          <a:p>
            <a:r>
              <a:rPr lang="en-US" sz="2519" b="1" i="1" dirty="0" err="1"/>
              <a:t>Quy</a:t>
            </a:r>
            <a:r>
              <a:rPr lang="en-US" sz="2519" b="1" i="1" dirty="0"/>
              <a:t> </a:t>
            </a:r>
            <a:r>
              <a:rPr lang="en-US" sz="2519" b="1" i="1" dirty="0" err="1"/>
              <a:t>tắc</a:t>
            </a:r>
            <a:r>
              <a:rPr lang="en-US" sz="2519" b="1" i="1" dirty="0"/>
              <a:t> 1: </a:t>
            </a:r>
            <a:r>
              <a:rPr lang="en-US" sz="2519" b="1" i="1" dirty="0" err="1">
                <a:solidFill>
                  <a:srgbClr val="C00000"/>
                </a:solidFill>
              </a:rPr>
              <a:t>Loại</a:t>
            </a:r>
            <a:r>
              <a:rPr lang="en-US" sz="2519" b="1" i="1" dirty="0">
                <a:solidFill>
                  <a:srgbClr val="C00000"/>
                </a:solidFill>
              </a:rPr>
              <a:t> </a:t>
            </a:r>
            <a:r>
              <a:rPr lang="en-US" sz="2519" b="1" i="1" dirty="0" err="1">
                <a:solidFill>
                  <a:srgbClr val="C00000"/>
                </a:solidFill>
              </a:rPr>
              <a:t>bỏ</a:t>
            </a:r>
            <a:r>
              <a:rPr lang="en-US" sz="2519" i="1" dirty="0"/>
              <a:t> </a:t>
            </a:r>
            <a:r>
              <a:rPr lang="en-US" sz="2519" i="1" dirty="0" err="1"/>
              <a:t>kiểu</a:t>
            </a:r>
            <a:r>
              <a:rPr lang="en-US" sz="2519" i="1" dirty="0"/>
              <a:t> </a:t>
            </a:r>
            <a:r>
              <a:rPr lang="en-US" sz="2519" i="1" dirty="0" err="1"/>
              <a:t>thực</a:t>
            </a:r>
            <a:r>
              <a:rPr lang="en-US" sz="2519" i="1" dirty="0"/>
              <a:t> </a:t>
            </a:r>
            <a:r>
              <a:rPr lang="en-US" sz="2519" i="1" dirty="0" err="1"/>
              <a:t>thể</a:t>
            </a:r>
            <a:r>
              <a:rPr lang="en-US" sz="2519" i="1" dirty="0"/>
              <a:t> B </a:t>
            </a:r>
            <a:r>
              <a:rPr lang="en-US" sz="2519" i="1" dirty="0" err="1"/>
              <a:t>và</a:t>
            </a:r>
            <a:r>
              <a:rPr lang="en-US" sz="2519" i="1" dirty="0"/>
              <a:t> </a:t>
            </a:r>
            <a:r>
              <a:rPr lang="en-US" sz="2519" i="1" dirty="0" err="1"/>
              <a:t>bổ</a:t>
            </a:r>
            <a:r>
              <a:rPr lang="en-US" sz="2519" i="1" dirty="0"/>
              <a:t> sung </a:t>
            </a:r>
            <a:r>
              <a:rPr lang="en-US" sz="2519" i="1" dirty="0" err="1"/>
              <a:t>mọi</a:t>
            </a:r>
            <a:r>
              <a:rPr lang="en-US" sz="2519" i="1" dirty="0"/>
              <a:t> </a:t>
            </a:r>
            <a:r>
              <a:rPr lang="en-US" sz="2519" i="1" dirty="0" err="1"/>
              <a:t>kiểu</a:t>
            </a:r>
            <a:r>
              <a:rPr lang="en-US" sz="2519" i="1" dirty="0"/>
              <a:t> </a:t>
            </a:r>
            <a:r>
              <a:rPr lang="en-US" sz="2519" i="1" dirty="0" err="1"/>
              <a:t>thực</a:t>
            </a:r>
            <a:r>
              <a:rPr lang="en-US" sz="2519" i="1" dirty="0"/>
              <a:t> </a:t>
            </a:r>
            <a:r>
              <a:rPr lang="en-US" sz="2519" i="1" dirty="0" err="1"/>
              <a:t>thể</a:t>
            </a:r>
            <a:r>
              <a:rPr lang="en-US" sz="2519" i="1" dirty="0"/>
              <a:t> </a:t>
            </a:r>
            <a:r>
              <a:rPr lang="en-US" sz="2519" i="1" dirty="0" err="1"/>
              <a:t>của</a:t>
            </a:r>
            <a:r>
              <a:rPr lang="en-US" sz="2519" i="1" dirty="0"/>
              <a:t> B </a:t>
            </a:r>
            <a:r>
              <a:rPr lang="en-US" sz="2519" i="1" dirty="0" err="1"/>
              <a:t>vào</a:t>
            </a:r>
            <a:r>
              <a:rPr lang="en-US" sz="2519" i="1" dirty="0"/>
              <a:t> </a:t>
            </a:r>
            <a:r>
              <a:rPr lang="vi-VN" sz="2519" dirty="0"/>
              <a:t>A, đồng thời </a:t>
            </a:r>
            <a:r>
              <a:rPr lang="vi-VN" sz="2519" b="1" i="1" dirty="0">
                <a:highlight>
                  <a:srgbClr val="FFFF00"/>
                </a:highlight>
              </a:rPr>
              <a:t>thêm một kiểu thuộc tính</a:t>
            </a:r>
            <a:r>
              <a:rPr lang="vi-VN" sz="2519" dirty="0"/>
              <a:t> </a:t>
            </a:r>
            <a:r>
              <a:rPr lang="en-US" sz="2519" dirty="0"/>
              <a:t> </a:t>
            </a:r>
            <a:r>
              <a:rPr lang="vi-VN" sz="2519" dirty="0"/>
              <a:t>cho phép </a:t>
            </a:r>
            <a:r>
              <a:rPr lang="vi-VN" sz="2519" b="1" i="1" dirty="0">
                <a:solidFill>
                  <a:srgbClr val="C00000"/>
                </a:solidFill>
              </a:rPr>
              <a:t>phân loại</a:t>
            </a:r>
            <a:r>
              <a:rPr lang="vi-VN" sz="2519" dirty="0"/>
              <a:t> các thực thể của A</a:t>
            </a:r>
            <a:r>
              <a:rPr lang="en-US" sz="2519" dirty="0"/>
              <a:t> (</a:t>
            </a:r>
            <a:r>
              <a:rPr lang="en-US" sz="2519" dirty="0" err="1"/>
              <a:t>thuộc</a:t>
            </a:r>
            <a:r>
              <a:rPr lang="en-US" sz="2519" dirty="0"/>
              <a:t> B hay </a:t>
            </a:r>
            <a:r>
              <a:rPr lang="en-US" sz="2519" dirty="0" err="1"/>
              <a:t>không</a:t>
            </a:r>
            <a:r>
              <a:rPr lang="en-US" sz="2519" dirty="0"/>
              <a:t> </a:t>
            </a:r>
            <a:r>
              <a:rPr lang="en-US" sz="2519" dirty="0" err="1"/>
              <a:t>thuộc</a:t>
            </a:r>
            <a:r>
              <a:rPr lang="en-US" sz="2519" dirty="0"/>
              <a:t> B). </a:t>
            </a:r>
            <a:r>
              <a:rPr lang="en-US" sz="2519" dirty="0" err="1"/>
              <a:t>Chuyển</a:t>
            </a:r>
            <a:r>
              <a:rPr lang="en-US" sz="2519" dirty="0"/>
              <a:t> </a:t>
            </a:r>
            <a:r>
              <a:rPr lang="en-US" sz="2519" dirty="0" err="1"/>
              <a:t>mọi</a:t>
            </a:r>
            <a:r>
              <a:rPr lang="en-US" sz="2519" dirty="0"/>
              <a:t> </a:t>
            </a:r>
            <a:r>
              <a:rPr lang="en-US" sz="2519" dirty="0" err="1"/>
              <a:t>kiểu</a:t>
            </a:r>
            <a:r>
              <a:rPr lang="en-US" sz="2519" dirty="0"/>
              <a:t> </a:t>
            </a:r>
            <a:r>
              <a:rPr lang="en-US" sz="2519" dirty="0" err="1"/>
              <a:t>liên</a:t>
            </a:r>
            <a:r>
              <a:rPr lang="en-US" sz="2519" dirty="0"/>
              <a:t> </a:t>
            </a:r>
            <a:r>
              <a:rPr lang="en-US" sz="2519" dirty="0" err="1"/>
              <a:t>kết</a:t>
            </a:r>
            <a:r>
              <a:rPr lang="en-US" sz="2519" dirty="0"/>
              <a:t> </a:t>
            </a:r>
            <a:r>
              <a:rPr lang="en-US" sz="2519" dirty="0" err="1"/>
              <a:t>với</a:t>
            </a:r>
            <a:r>
              <a:rPr lang="en-US" sz="2519" dirty="0"/>
              <a:t> B sang A.</a:t>
            </a:r>
          </a:p>
          <a:p>
            <a:endParaRPr lang="en-US" sz="2519" dirty="0"/>
          </a:p>
          <a:p>
            <a:endParaRPr lang="en-US" sz="2519" dirty="0"/>
          </a:p>
          <a:p>
            <a:endParaRPr lang="en-US" sz="2519" dirty="0"/>
          </a:p>
          <a:p>
            <a:endParaRPr lang="en-US" sz="2519" dirty="0"/>
          </a:p>
          <a:p>
            <a:r>
              <a:rPr lang="en-US" sz="2519" dirty="0"/>
              <a:t>Khi thêm thuộc tính như vậy, một số  thể hiện sẽ không có giá trị cho thuộc tính vừa thêm thì người ta gán cho thuộc tính một </a:t>
            </a:r>
            <a:r>
              <a:rPr lang="en-US" sz="2519" b="1" dirty="0">
                <a:highlight>
                  <a:srgbClr val="FFFF00"/>
                </a:highlight>
              </a:rPr>
              <a:t>giá trị quy ước</a:t>
            </a:r>
            <a:r>
              <a:rPr lang="en-US" sz="2519" dirty="0"/>
              <a:t> là </a:t>
            </a:r>
            <a:r>
              <a:rPr lang="en-US" sz="2519" b="1" dirty="0">
                <a:solidFill>
                  <a:srgbClr val="C00000"/>
                </a:solidFill>
              </a:rPr>
              <a:t>NULL</a:t>
            </a:r>
            <a:endParaRPr lang="en-US" sz="2519" dirty="0"/>
          </a:p>
          <a:p>
            <a:pPr algn="just"/>
            <a:endParaRPr lang="en-US" sz="2519" dirty="0"/>
          </a:p>
        </p:txBody>
      </p:sp>
      <p:grpSp>
        <p:nvGrpSpPr>
          <p:cNvPr id="40" name="Group 39"/>
          <p:cNvGrpSpPr/>
          <p:nvPr/>
        </p:nvGrpSpPr>
        <p:grpSpPr>
          <a:xfrm>
            <a:off x="6112895" y="4035212"/>
            <a:ext cx="5043313" cy="1580695"/>
            <a:chOff x="2957494" y="3162563"/>
            <a:chExt cx="4804347" cy="1505797"/>
          </a:xfrm>
        </p:grpSpPr>
        <p:grpSp>
          <p:nvGrpSpPr>
            <p:cNvPr id="9" name="Group 41"/>
            <p:cNvGrpSpPr/>
            <p:nvPr/>
          </p:nvGrpSpPr>
          <p:grpSpPr bwMode="auto">
            <a:xfrm rot="19889390">
              <a:off x="6150169" y="3478594"/>
              <a:ext cx="697926" cy="152400"/>
              <a:chOff x="7380" y="4680"/>
              <a:chExt cx="556" cy="177"/>
            </a:xfrm>
          </p:grpSpPr>
          <p:sp>
            <p:nvSpPr>
              <p:cNvPr id="34"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35"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0" name="Text Box 59"/>
            <p:cNvSpPr txBox="1">
              <a:spLocks noChangeArrowheads="1"/>
            </p:cNvSpPr>
            <p:nvPr/>
          </p:nvSpPr>
          <p:spPr bwMode="auto">
            <a:xfrm>
              <a:off x="6625064" y="3162563"/>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SoCM</a:t>
              </a:r>
              <a:endParaRPr lang="en-US" sz="1680" dirty="0">
                <a:solidFill>
                  <a:schemeClr val="tx2"/>
                </a:solidFill>
                <a:cs typeface="Tahoma" panose="020B0604030504040204" pitchFamily="34" charset="0"/>
              </a:endParaRPr>
            </a:p>
          </p:txBody>
        </p:sp>
        <p:grpSp>
          <p:nvGrpSpPr>
            <p:cNvPr id="11" name="Group 60"/>
            <p:cNvGrpSpPr/>
            <p:nvPr/>
          </p:nvGrpSpPr>
          <p:grpSpPr bwMode="auto">
            <a:xfrm rot="21269084">
              <a:off x="6206273" y="3707194"/>
              <a:ext cx="697926" cy="152400"/>
              <a:chOff x="7380" y="4680"/>
              <a:chExt cx="556" cy="177"/>
            </a:xfrm>
          </p:grpSpPr>
          <p:sp>
            <p:nvSpPr>
              <p:cNvPr id="32"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33"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2" name="Text Box 63"/>
            <p:cNvSpPr txBox="1">
              <a:spLocks noChangeArrowheads="1"/>
            </p:cNvSpPr>
            <p:nvPr/>
          </p:nvSpPr>
          <p:spPr bwMode="auto">
            <a:xfrm>
              <a:off x="6684657" y="3592494"/>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grpSp>
          <p:nvGrpSpPr>
            <p:cNvPr id="14" name="Group 68"/>
            <p:cNvGrpSpPr/>
            <p:nvPr/>
          </p:nvGrpSpPr>
          <p:grpSpPr bwMode="auto">
            <a:xfrm rot="2866945">
              <a:off x="6019925" y="4051252"/>
              <a:ext cx="493713" cy="215437"/>
              <a:chOff x="7380" y="4680"/>
              <a:chExt cx="556" cy="177"/>
            </a:xfrm>
          </p:grpSpPr>
          <p:sp>
            <p:nvSpPr>
              <p:cNvPr id="28"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9"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5" name="Text Box 71"/>
            <p:cNvSpPr txBox="1">
              <a:spLocks noChangeArrowheads="1"/>
            </p:cNvSpPr>
            <p:nvPr/>
          </p:nvSpPr>
          <p:spPr bwMode="auto">
            <a:xfrm>
              <a:off x="6000970" y="4363560"/>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ButHieu</a:t>
              </a:r>
              <a:endParaRPr lang="en-US" sz="1680" dirty="0">
                <a:solidFill>
                  <a:schemeClr val="tx2"/>
                </a:solidFill>
                <a:cs typeface="Tahoma" panose="020B0604030504040204" pitchFamily="34" charset="0"/>
              </a:endParaRPr>
            </a:p>
          </p:txBody>
        </p:sp>
        <p:sp>
          <p:nvSpPr>
            <p:cNvPr id="18" name="Rectangle 55"/>
            <p:cNvSpPr>
              <a:spLocks noChangeArrowheads="1"/>
            </p:cNvSpPr>
            <p:nvPr/>
          </p:nvSpPr>
          <p:spPr bwMode="auto">
            <a:xfrm>
              <a:off x="4857548" y="3554794"/>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NGUOI</a:t>
              </a:r>
            </a:p>
          </p:txBody>
        </p:sp>
        <p:grpSp>
          <p:nvGrpSpPr>
            <p:cNvPr id="36" name="Group 72"/>
            <p:cNvGrpSpPr/>
            <p:nvPr/>
          </p:nvGrpSpPr>
          <p:grpSpPr bwMode="auto">
            <a:xfrm rot="10800000">
              <a:off x="4354202" y="3756540"/>
              <a:ext cx="493713" cy="215437"/>
              <a:chOff x="7380" y="4680"/>
              <a:chExt cx="556" cy="177"/>
            </a:xfrm>
          </p:grpSpPr>
          <p:sp>
            <p:nvSpPr>
              <p:cNvPr id="37"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38"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39" name="Text Box 75"/>
            <p:cNvSpPr txBox="1">
              <a:spLocks noChangeArrowheads="1"/>
            </p:cNvSpPr>
            <p:nvPr/>
          </p:nvSpPr>
          <p:spPr bwMode="auto">
            <a:xfrm>
              <a:off x="2957494" y="377456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SoTacPham</a:t>
              </a:r>
              <a:endParaRPr lang="en-US" sz="1680" dirty="0">
                <a:solidFill>
                  <a:schemeClr val="tx2"/>
                </a:solidFill>
                <a:cs typeface="Tahoma" panose="020B0604030504040204" pitchFamily="34" charset="0"/>
              </a:endParaRPr>
            </a:p>
          </p:txBody>
        </p:sp>
      </p:grpSp>
      <p:grpSp>
        <p:nvGrpSpPr>
          <p:cNvPr id="3" name="Group 2"/>
          <p:cNvGrpSpPr/>
          <p:nvPr/>
        </p:nvGrpSpPr>
        <p:grpSpPr>
          <a:xfrm>
            <a:off x="455591" y="4184318"/>
            <a:ext cx="5106968" cy="1580904"/>
            <a:chOff x="2718099" y="3162364"/>
            <a:chExt cx="4864986" cy="1505996"/>
          </a:xfrm>
        </p:grpSpPr>
        <p:grpSp>
          <p:nvGrpSpPr>
            <p:cNvPr id="23" name="Group 60"/>
            <p:cNvGrpSpPr/>
            <p:nvPr/>
          </p:nvGrpSpPr>
          <p:grpSpPr bwMode="auto">
            <a:xfrm rot="21269084">
              <a:off x="6046722" y="3308982"/>
              <a:ext cx="682863" cy="152400"/>
              <a:chOff x="7284" y="4201"/>
              <a:chExt cx="544" cy="177"/>
            </a:xfrm>
          </p:grpSpPr>
          <p:sp>
            <p:nvSpPr>
              <p:cNvPr id="41" name="Line 61"/>
              <p:cNvSpPr>
                <a:spLocks noChangeShapeType="1"/>
              </p:cNvSpPr>
              <p:nvPr/>
            </p:nvSpPr>
            <p:spPr bwMode="auto">
              <a:xfrm flipV="1">
                <a:off x="7284" y="4278"/>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42" name="Oval 62"/>
              <p:cNvSpPr>
                <a:spLocks noChangeArrowheads="1"/>
              </p:cNvSpPr>
              <p:nvPr/>
            </p:nvSpPr>
            <p:spPr bwMode="auto">
              <a:xfrm>
                <a:off x="7648" y="4201"/>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43" name="Text Box 63"/>
            <p:cNvSpPr txBox="1">
              <a:spLocks noChangeArrowheads="1"/>
            </p:cNvSpPr>
            <p:nvPr/>
          </p:nvSpPr>
          <p:spPr bwMode="auto">
            <a:xfrm>
              <a:off x="6314452" y="3162599"/>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grpSp>
          <p:nvGrpSpPr>
            <p:cNvPr id="47" name="Group 68"/>
            <p:cNvGrpSpPr/>
            <p:nvPr/>
          </p:nvGrpSpPr>
          <p:grpSpPr bwMode="auto">
            <a:xfrm rot="2866945">
              <a:off x="6238032" y="4107555"/>
              <a:ext cx="221993" cy="505121"/>
              <a:chOff x="7763" y="4622"/>
              <a:chExt cx="250" cy="415"/>
            </a:xfrm>
          </p:grpSpPr>
          <p:sp>
            <p:nvSpPr>
              <p:cNvPr id="48" name="Line 69"/>
              <p:cNvSpPr>
                <a:spLocks noChangeShapeType="1"/>
              </p:cNvSpPr>
              <p:nvPr/>
            </p:nvSpPr>
            <p:spPr bwMode="auto">
              <a:xfrm rot="18599999" flipV="1">
                <a:off x="7632" y="4905"/>
                <a:ext cx="263"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49" name="Oval 70"/>
              <p:cNvSpPr>
                <a:spLocks noChangeArrowheads="1"/>
              </p:cNvSpPr>
              <p:nvPr/>
            </p:nvSpPr>
            <p:spPr bwMode="auto">
              <a:xfrm>
                <a:off x="7833" y="4622"/>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0" name="Text Box 71"/>
            <p:cNvSpPr txBox="1">
              <a:spLocks noChangeArrowheads="1"/>
            </p:cNvSpPr>
            <p:nvPr/>
          </p:nvSpPr>
          <p:spPr bwMode="auto">
            <a:xfrm>
              <a:off x="6000970" y="4363560"/>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ButHieu</a:t>
              </a:r>
              <a:endParaRPr lang="en-US" sz="1680" dirty="0">
                <a:solidFill>
                  <a:schemeClr val="tx2"/>
                </a:solidFill>
                <a:cs typeface="Tahoma" panose="020B0604030504040204" pitchFamily="34" charset="0"/>
              </a:endParaRPr>
            </a:p>
          </p:txBody>
        </p:sp>
        <p:sp>
          <p:nvSpPr>
            <p:cNvPr id="55" name="Rectangle 55"/>
            <p:cNvSpPr>
              <a:spLocks noChangeArrowheads="1"/>
            </p:cNvSpPr>
            <p:nvPr/>
          </p:nvSpPr>
          <p:spPr bwMode="auto">
            <a:xfrm>
              <a:off x="4722293" y="3162364"/>
              <a:ext cx="1355457" cy="4572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NGUOI</a:t>
              </a:r>
            </a:p>
          </p:txBody>
        </p:sp>
        <p:grpSp>
          <p:nvGrpSpPr>
            <p:cNvPr id="60" name="Group 72"/>
            <p:cNvGrpSpPr/>
            <p:nvPr/>
          </p:nvGrpSpPr>
          <p:grpSpPr bwMode="auto">
            <a:xfrm rot="10800000">
              <a:off x="4070939" y="4294524"/>
              <a:ext cx="651772" cy="215437"/>
              <a:chOff x="7521" y="4238"/>
              <a:chExt cx="734" cy="177"/>
            </a:xfrm>
          </p:grpSpPr>
          <p:sp>
            <p:nvSpPr>
              <p:cNvPr id="61" name="Line 73"/>
              <p:cNvSpPr>
                <a:spLocks noChangeShapeType="1"/>
              </p:cNvSpPr>
              <p:nvPr/>
            </p:nvSpPr>
            <p:spPr bwMode="auto">
              <a:xfrm flipV="1">
                <a:off x="7521" y="4349"/>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2" name="Oval 74"/>
              <p:cNvSpPr>
                <a:spLocks noChangeArrowheads="1"/>
              </p:cNvSpPr>
              <p:nvPr/>
            </p:nvSpPr>
            <p:spPr bwMode="auto">
              <a:xfrm>
                <a:off x="8075" y="4238"/>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63" name="Text Box 75"/>
            <p:cNvSpPr txBox="1">
              <a:spLocks noChangeArrowheads="1"/>
            </p:cNvSpPr>
            <p:nvPr/>
          </p:nvSpPr>
          <p:spPr bwMode="auto">
            <a:xfrm>
              <a:off x="2718099" y="420509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SoTacPham</a:t>
              </a:r>
              <a:endParaRPr lang="en-US" sz="1680" dirty="0">
                <a:solidFill>
                  <a:schemeClr val="tx2"/>
                </a:solidFill>
                <a:cs typeface="Tahoma" panose="020B0604030504040204" pitchFamily="34" charset="0"/>
              </a:endParaRPr>
            </a:p>
          </p:txBody>
        </p:sp>
      </p:grpSp>
      <p:sp>
        <p:nvSpPr>
          <p:cNvPr id="64" name="Rectangle 55"/>
          <p:cNvSpPr>
            <a:spLocks noChangeArrowheads="1"/>
          </p:cNvSpPr>
          <p:nvPr/>
        </p:nvSpPr>
        <p:spPr bwMode="auto">
          <a:xfrm>
            <a:off x="2550807" y="5137534"/>
            <a:ext cx="1422877"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NHÀ VĂN</a:t>
            </a:r>
          </a:p>
        </p:txBody>
      </p:sp>
      <p:cxnSp>
        <p:nvCxnSpPr>
          <p:cNvPr id="65" name="Straight Connector 64"/>
          <p:cNvCxnSpPr>
            <a:stCxn id="55" idx="2"/>
            <a:endCxn id="64" idx="0"/>
          </p:cNvCxnSpPr>
          <p:nvPr/>
        </p:nvCxnSpPr>
        <p:spPr>
          <a:xfrm flipH="1">
            <a:off x="3262265" y="4664192"/>
            <a:ext cx="8666" cy="4732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Right Arrow 65"/>
          <p:cNvSpPr/>
          <p:nvPr/>
        </p:nvSpPr>
        <p:spPr>
          <a:xfrm>
            <a:off x="5342009" y="4712853"/>
            <a:ext cx="786570" cy="5899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983"/>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r>
              <a:rPr lang="en-US" dirty="0" err="1"/>
              <a:t>tt</a:t>
            </a:r>
            <a:r>
              <a:rPr lang="en-US" dirty="0"/>
              <a:t>)</a:t>
            </a:r>
          </a:p>
        </p:txBody>
      </p:sp>
      <p:sp>
        <p:nvSpPr>
          <p:cNvPr id="10" name="Text Box 59"/>
          <p:cNvSpPr txBox="1">
            <a:spLocks noChangeArrowheads="1"/>
          </p:cNvSpPr>
          <p:nvPr/>
        </p:nvSpPr>
        <p:spPr bwMode="auto">
          <a:xfrm>
            <a:off x="6577562" y="2587929"/>
            <a:ext cx="1017687"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SoCM</a:t>
            </a:r>
            <a:endParaRPr lang="en-US" sz="1680" dirty="0">
              <a:solidFill>
                <a:schemeClr val="tx2"/>
              </a:solidFill>
              <a:cs typeface="Tahoma" panose="020B0604030504040204" pitchFamily="34" charset="0"/>
            </a:endParaRPr>
          </a:p>
        </p:txBody>
      </p:sp>
      <p:sp>
        <p:nvSpPr>
          <p:cNvPr id="41" name="Content Placeholder 2"/>
          <p:cNvSpPr>
            <a:spLocks noGrp="1"/>
          </p:cNvSpPr>
          <p:nvPr>
            <p:ph idx="1"/>
          </p:nvPr>
        </p:nvSpPr>
        <p:spPr>
          <a:xfrm>
            <a:off x="1338781" y="1785145"/>
            <a:ext cx="10624378" cy="1179855"/>
          </a:xfrm>
        </p:spPr>
        <p:txBody>
          <a:bodyPr/>
          <a:lstStyle/>
          <a:p>
            <a:r>
              <a:rPr lang="en-US" sz="2519" b="1" i="1" dirty="0" err="1"/>
              <a:t>Quy</a:t>
            </a:r>
            <a:r>
              <a:rPr lang="en-US" sz="2519" b="1" i="1" dirty="0"/>
              <a:t> </a:t>
            </a:r>
            <a:r>
              <a:rPr lang="en-US" sz="2519" b="1" i="1" dirty="0" err="1"/>
              <a:t>tắc</a:t>
            </a:r>
            <a:r>
              <a:rPr lang="en-US" sz="2519" b="1" i="1" dirty="0"/>
              <a:t> 2: </a:t>
            </a:r>
            <a:r>
              <a:rPr lang="en-US" sz="2519" i="1" dirty="0" err="1"/>
              <a:t>thay</a:t>
            </a:r>
            <a:r>
              <a:rPr lang="en-US" sz="2519" i="1" dirty="0"/>
              <a:t> </a:t>
            </a:r>
            <a:r>
              <a:rPr lang="en-US" sz="2519" i="1" dirty="0" err="1"/>
              <a:t>thế</a:t>
            </a:r>
            <a:r>
              <a:rPr lang="en-US" sz="2519" i="1" dirty="0"/>
              <a:t> </a:t>
            </a:r>
            <a:r>
              <a:rPr lang="en-US" sz="2519" b="1" i="1" dirty="0" err="1">
                <a:solidFill>
                  <a:srgbClr val="C00000"/>
                </a:solidFill>
              </a:rPr>
              <a:t>mối</a:t>
            </a:r>
            <a:r>
              <a:rPr lang="en-US" sz="2519" b="1" i="1" dirty="0">
                <a:solidFill>
                  <a:srgbClr val="C00000"/>
                </a:solidFill>
              </a:rPr>
              <a:t> </a:t>
            </a:r>
            <a:r>
              <a:rPr lang="en-US" sz="2519" b="1" i="1" dirty="0" err="1">
                <a:solidFill>
                  <a:srgbClr val="C00000"/>
                </a:solidFill>
              </a:rPr>
              <a:t>liên</a:t>
            </a:r>
            <a:r>
              <a:rPr lang="en-US" sz="2519" b="1" i="1" dirty="0">
                <a:solidFill>
                  <a:srgbClr val="C00000"/>
                </a:solidFill>
              </a:rPr>
              <a:t> </a:t>
            </a:r>
            <a:r>
              <a:rPr lang="en-US" sz="2519" b="1" i="1" dirty="0" err="1">
                <a:solidFill>
                  <a:srgbClr val="C00000"/>
                </a:solidFill>
              </a:rPr>
              <a:t>quan</a:t>
            </a:r>
            <a:r>
              <a:rPr lang="en-US" sz="2519" b="1" i="1" dirty="0">
                <a:solidFill>
                  <a:srgbClr val="C00000"/>
                </a:solidFill>
              </a:rPr>
              <a:t> </a:t>
            </a:r>
            <a:r>
              <a:rPr lang="en-US" sz="2519" b="1" i="1" dirty="0" err="1">
                <a:solidFill>
                  <a:srgbClr val="C00000"/>
                </a:solidFill>
              </a:rPr>
              <a:t>thừa</a:t>
            </a:r>
            <a:r>
              <a:rPr lang="en-US" sz="2519" b="1" i="1" dirty="0">
                <a:solidFill>
                  <a:srgbClr val="C00000"/>
                </a:solidFill>
              </a:rPr>
              <a:t> </a:t>
            </a:r>
            <a:r>
              <a:rPr lang="en-US" sz="2519" b="1" i="1" dirty="0" err="1">
                <a:solidFill>
                  <a:srgbClr val="C00000"/>
                </a:solidFill>
              </a:rPr>
              <a:t>kế</a:t>
            </a:r>
            <a:r>
              <a:rPr lang="en-US" sz="2519" i="1" dirty="0"/>
              <a:t> </a:t>
            </a:r>
            <a:r>
              <a:rPr lang="en-US" sz="2519" i="1" dirty="0" err="1"/>
              <a:t>giữa</a:t>
            </a:r>
            <a:r>
              <a:rPr lang="en-US" sz="2519" i="1" dirty="0"/>
              <a:t> A </a:t>
            </a:r>
            <a:r>
              <a:rPr lang="en-US" sz="2519" i="1" dirty="0" err="1"/>
              <a:t>và</a:t>
            </a:r>
            <a:r>
              <a:rPr lang="en-US" sz="2519" i="1" dirty="0"/>
              <a:t> </a:t>
            </a:r>
            <a:r>
              <a:rPr lang="en-US" sz="2519" dirty="0"/>
              <a:t>B </a:t>
            </a:r>
            <a:r>
              <a:rPr lang="en-US" sz="2519" dirty="0" err="1"/>
              <a:t>bởi</a:t>
            </a:r>
            <a:r>
              <a:rPr lang="en-US" sz="2519" dirty="0"/>
              <a:t> </a:t>
            </a:r>
            <a:r>
              <a:rPr lang="en-US" sz="2519" dirty="0" err="1"/>
              <a:t>một</a:t>
            </a:r>
            <a:r>
              <a:rPr lang="en-US" sz="2519" dirty="0"/>
              <a:t> </a:t>
            </a:r>
            <a:r>
              <a:rPr lang="en-US" sz="2519" b="1" dirty="0" err="1">
                <a:highlight>
                  <a:srgbClr val="FFFF00"/>
                </a:highlight>
              </a:rPr>
              <a:t>kiểu</a:t>
            </a:r>
            <a:r>
              <a:rPr lang="en-US" sz="2519" b="1" dirty="0">
                <a:highlight>
                  <a:srgbClr val="FFFF00"/>
                </a:highlight>
              </a:rPr>
              <a:t> </a:t>
            </a:r>
            <a:r>
              <a:rPr lang="en-US" sz="2519" b="1" dirty="0" err="1">
                <a:highlight>
                  <a:srgbClr val="FFFF00"/>
                </a:highlight>
              </a:rPr>
              <a:t>liên</a:t>
            </a:r>
            <a:r>
              <a:rPr lang="en-US" sz="2519" b="1" dirty="0">
                <a:highlight>
                  <a:srgbClr val="FFFF00"/>
                </a:highlight>
              </a:rPr>
              <a:t> </a:t>
            </a:r>
            <a:r>
              <a:rPr lang="en-US" sz="2519" b="1" dirty="0" err="1">
                <a:highlight>
                  <a:srgbClr val="FFFF00"/>
                </a:highlight>
              </a:rPr>
              <a:t>kết</a:t>
            </a:r>
            <a:r>
              <a:rPr lang="en-US" sz="2519" b="1" dirty="0">
                <a:highlight>
                  <a:srgbClr val="FFFF00"/>
                </a:highlight>
              </a:rPr>
              <a:t> </a:t>
            </a:r>
            <a:r>
              <a:rPr lang="en-US" sz="2519" dirty="0" err="1"/>
              <a:t>giữa</a:t>
            </a:r>
            <a:r>
              <a:rPr lang="en-US" sz="2519" dirty="0"/>
              <a:t> A </a:t>
            </a:r>
            <a:r>
              <a:rPr lang="en-US" sz="2519" dirty="0" err="1"/>
              <a:t>và</a:t>
            </a:r>
            <a:r>
              <a:rPr lang="en-US" sz="2519" dirty="0"/>
              <a:t> B </a:t>
            </a:r>
            <a:r>
              <a:rPr lang="en-US" sz="2519" dirty="0" err="1"/>
              <a:t>mà</a:t>
            </a:r>
            <a:r>
              <a:rPr lang="en-US" sz="2519" dirty="0"/>
              <a:t> </a:t>
            </a:r>
            <a:r>
              <a:rPr lang="en-US" sz="2519" dirty="0" err="1"/>
              <a:t>các</a:t>
            </a:r>
            <a:r>
              <a:rPr lang="en-US" sz="2519" dirty="0"/>
              <a:t> </a:t>
            </a:r>
            <a:r>
              <a:rPr lang="en-US" sz="2519" dirty="0" err="1"/>
              <a:t>bản</a:t>
            </a:r>
            <a:r>
              <a:rPr lang="en-US" sz="2519" dirty="0"/>
              <a:t> </a:t>
            </a:r>
            <a:r>
              <a:rPr lang="en-US" sz="2519" dirty="0" err="1"/>
              <a:t>số</a:t>
            </a:r>
            <a:r>
              <a:rPr lang="en-US" sz="2519" dirty="0"/>
              <a:t> </a:t>
            </a:r>
            <a:r>
              <a:rPr lang="en-US" sz="2519" dirty="0" err="1">
                <a:highlight>
                  <a:srgbClr val="FFFF00"/>
                </a:highlight>
              </a:rPr>
              <a:t>tối</a:t>
            </a:r>
            <a:r>
              <a:rPr lang="en-US" sz="2519" dirty="0">
                <a:highlight>
                  <a:srgbClr val="FFFF00"/>
                </a:highlight>
              </a:rPr>
              <a:t> </a:t>
            </a:r>
            <a:r>
              <a:rPr lang="vi-VN" sz="2519" dirty="0">
                <a:highlight>
                  <a:srgbClr val="FFFF00"/>
                </a:highlight>
              </a:rPr>
              <a:t>đa</a:t>
            </a:r>
            <a:r>
              <a:rPr lang="vi-VN" sz="2519" dirty="0"/>
              <a:t> đều là </a:t>
            </a:r>
            <a:r>
              <a:rPr lang="vi-VN" sz="2519" dirty="0">
                <a:highlight>
                  <a:srgbClr val="FFFF00"/>
                </a:highlight>
              </a:rPr>
              <a:t>1</a:t>
            </a:r>
            <a:r>
              <a:rPr lang="vi-VN" sz="2519" dirty="0"/>
              <a:t>.</a:t>
            </a:r>
            <a:endParaRPr lang="en-US" sz="2519" dirty="0"/>
          </a:p>
        </p:txBody>
      </p:sp>
      <p:grpSp>
        <p:nvGrpSpPr>
          <p:cNvPr id="9" name="Group 41"/>
          <p:cNvGrpSpPr/>
          <p:nvPr/>
        </p:nvGrpSpPr>
        <p:grpSpPr bwMode="auto">
          <a:xfrm rot="19889390">
            <a:off x="9454836" y="2907741"/>
            <a:ext cx="732577" cy="159980"/>
            <a:chOff x="7380" y="4680"/>
            <a:chExt cx="556" cy="177"/>
          </a:xfrm>
        </p:grpSpPr>
        <p:sp>
          <p:nvSpPr>
            <p:cNvPr id="34" name="Line 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35"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nvGrpSpPr>
          <p:cNvPr id="11" name="Group 60"/>
          <p:cNvGrpSpPr/>
          <p:nvPr/>
        </p:nvGrpSpPr>
        <p:grpSpPr bwMode="auto">
          <a:xfrm rot="21269084">
            <a:off x="9513496" y="3147712"/>
            <a:ext cx="732577" cy="159980"/>
            <a:chOff x="7380" y="4680"/>
            <a:chExt cx="556" cy="177"/>
          </a:xfrm>
        </p:grpSpPr>
        <p:sp>
          <p:nvSpPr>
            <p:cNvPr id="32" name="Line 6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33" name="Oval 6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2" name="Text Box 63"/>
          <p:cNvSpPr txBox="1">
            <a:spLocks noChangeArrowheads="1"/>
          </p:cNvSpPr>
          <p:nvPr/>
        </p:nvSpPr>
        <p:spPr bwMode="auto">
          <a:xfrm>
            <a:off x="10015433" y="3027060"/>
            <a:ext cx="1130528"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HoTen</a:t>
            </a:r>
            <a:endParaRPr lang="en-US" sz="1680" dirty="0">
              <a:solidFill>
                <a:schemeClr val="tx2"/>
              </a:solidFill>
              <a:cs typeface="Tahoma" panose="020B0604030504040204" pitchFamily="34" charset="0"/>
            </a:endParaRPr>
          </a:p>
        </p:txBody>
      </p:sp>
      <p:sp>
        <p:nvSpPr>
          <p:cNvPr id="18" name="Rectangle 55"/>
          <p:cNvSpPr>
            <a:spLocks noChangeArrowheads="1"/>
          </p:cNvSpPr>
          <p:nvPr/>
        </p:nvSpPr>
        <p:spPr bwMode="auto">
          <a:xfrm>
            <a:off x="8097670" y="2987731"/>
            <a:ext cx="1423158"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NGUOI</a:t>
            </a:r>
          </a:p>
        </p:txBody>
      </p:sp>
      <p:grpSp>
        <p:nvGrpSpPr>
          <p:cNvPr id="54" name="Group 68"/>
          <p:cNvGrpSpPr/>
          <p:nvPr/>
        </p:nvGrpSpPr>
        <p:grpSpPr bwMode="auto">
          <a:xfrm rot="2866945">
            <a:off x="6843157" y="5866044"/>
            <a:ext cx="518603" cy="225972"/>
            <a:chOff x="7380" y="4680"/>
            <a:chExt cx="556" cy="177"/>
          </a:xfrm>
        </p:grpSpPr>
        <p:sp>
          <p:nvSpPr>
            <p:cNvPr id="55"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56"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57" name="Text Box 71"/>
          <p:cNvSpPr txBox="1">
            <a:spLocks noChangeArrowheads="1"/>
          </p:cNvSpPr>
          <p:nvPr/>
        </p:nvSpPr>
        <p:spPr bwMode="auto">
          <a:xfrm>
            <a:off x="6492534" y="6160007"/>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ButHieu</a:t>
            </a:r>
            <a:endParaRPr lang="en-US" sz="1680" dirty="0">
              <a:solidFill>
                <a:schemeClr val="tx2"/>
              </a:solidFill>
              <a:cs typeface="Tahoma" panose="020B0604030504040204" pitchFamily="34" charset="0"/>
            </a:endParaRPr>
          </a:p>
        </p:txBody>
      </p:sp>
      <p:sp>
        <p:nvSpPr>
          <p:cNvPr id="62" name="Rectangle 55"/>
          <p:cNvSpPr>
            <a:spLocks noChangeArrowheads="1"/>
          </p:cNvSpPr>
          <p:nvPr/>
        </p:nvSpPr>
        <p:spPr bwMode="auto">
          <a:xfrm>
            <a:off x="6393213" y="5304113"/>
            <a:ext cx="1423158"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NHAVAN</a:t>
            </a:r>
          </a:p>
        </p:txBody>
      </p:sp>
      <p:grpSp>
        <p:nvGrpSpPr>
          <p:cNvPr id="67" name="Group 72"/>
          <p:cNvGrpSpPr/>
          <p:nvPr/>
        </p:nvGrpSpPr>
        <p:grpSpPr bwMode="auto">
          <a:xfrm rot="10800000">
            <a:off x="5864611" y="5516087"/>
            <a:ext cx="518603" cy="225972"/>
            <a:chOff x="7380" y="4680"/>
            <a:chExt cx="556" cy="177"/>
          </a:xfrm>
        </p:grpSpPr>
        <p:sp>
          <p:nvSpPr>
            <p:cNvPr id="68"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69"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70" name="Text Box 75"/>
          <p:cNvSpPr txBox="1">
            <a:spLocks noChangeArrowheads="1"/>
          </p:cNvSpPr>
          <p:nvPr/>
        </p:nvSpPr>
        <p:spPr bwMode="auto">
          <a:xfrm>
            <a:off x="5118036" y="5928703"/>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SoTacPham</a:t>
            </a:r>
            <a:endParaRPr lang="en-US" sz="1680" dirty="0">
              <a:solidFill>
                <a:schemeClr val="tx2"/>
              </a:solidFill>
              <a:cs typeface="Tahoma" panose="020B0604030504040204" pitchFamily="34" charset="0"/>
            </a:endParaRPr>
          </a:p>
        </p:txBody>
      </p:sp>
      <p:grpSp>
        <p:nvGrpSpPr>
          <p:cNvPr id="86" name="Group 72"/>
          <p:cNvGrpSpPr/>
          <p:nvPr/>
        </p:nvGrpSpPr>
        <p:grpSpPr bwMode="auto">
          <a:xfrm rot="3055760">
            <a:off x="10319396" y="5833382"/>
            <a:ext cx="531935" cy="304629"/>
            <a:chOff x="7380" y="4680"/>
            <a:chExt cx="556" cy="177"/>
          </a:xfrm>
        </p:grpSpPr>
        <p:sp>
          <p:nvSpPr>
            <p:cNvPr id="87"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88"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89" name="Text Box 75"/>
          <p:cNvSpPr txBox="1">
            <a:spLocks noChangeArrowheads="1"/>
          </p:cNvSpPr>
          <p:nvPr/>
        </p:nvSpPr>
        <p:spPr bwMode="auto">
          <a:xfrm>
            <a:off x="10420050" y="6248172"/>
            <a:ext cx="1661129" cy="319961"/>
          </a:xfrm>
          <a:prstGeom prst="rect">
            <a:avLst/>
          </a:prstGeom>
          <a:solidFill>
            <a:schemeClr val="bg1"/>
          </a:solidFill>
          <a:ln>
            <a:noFill/>
          </a:ln>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CoQuan</a:t>
            </a:r>
            <a:r>
              <a:rPr lang="en-US" sz="1680" dirty="0">
                <a:solidFill>
                  <a:schemeClr val="tx2"/>
                </a:solidFill>
                <a:cs typeface="Tahoma" panose="020B0604030504040204" pitchFamily="34" charset="0"/>
              </a:rPr>
              <a:t> c/t</a:t>
            </a:r>
          </a:p>
        </p:txBody>
      </p:sp>
      <p:sp>
        <p:nvSpPr>
          <p:cNvPr id="90" name="Rectangle 55"/>
          <p:cNvSpPr>
            <a:spLocks noChangeArrowheads="1"/>
          </p:cNvSpPr>
          <p:nvPr/>
        </p:nvSpPr>
        <p:spPr bwMode="auto">
          <a:xfrm>
            <a:off x="9827457" y="5294781"/>
            <a:ext cx="1423158"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VIENCHUC</a:t>
            </a:r>
          </a:p>
        </p:txBody>
      </p:sp>
      <p:grpSp>
        <p:nvGrpSpPr>
          <p:cNvPr id="91" name="Group 72"/>
          <p:cNvGrpSpPr/>
          <p:nvPr/>
        </p:nvGrpSpPr>
        <p:grpSpPr bwMode="auto">
          <a:xfrm rot="6921605">
            <a:off x="9462168" y="5892708"/>
            <a:ext cx="518603" cy="225972"/>
            <a:chOff x="7380" y="4680"/>
            <a:chExt cx="556" cy="177"/>
          </a:xfrm>
        </p:grpSpPr>
        <p:sp>
          <p:nvSpPr>
            <p:cNvPr id="92"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93"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94" name="Text Box 75"/>
          <p:cNvSpPr txBox="1">
            <a:spLocks noChangeArrowheads="1"/>
          </p:cNvSpPr>
          <p:nvPr/>
        </p:nvSpPr>
        <p:spPr bwMode="auto">
          <a:xfrm>
            <a:off x="8684756" y="6236066"/>
            <a:ext cx="1661129" cy="319961"/>
          </a:xfrm>
          <a:prstGeom prst="rect">
            <a:avLst/>
          </a:prstGeom>
          <a:solidFill>
            <a:schemeClr val="bg1"/>
          </a:solidFill>
          <a:ln>
            <a:noFill/>
          </a:ln>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MucLuong</a:t>
            </a:r>
            <a:endParaRPr lang="en-US" sz="1680" dirty="0">
              <a:solidFill>
                <a:schemeClr val="tx2"/>
              </a:solidFill>
              <a:cs typeface="Tahoma" panose="020B0604030504040204" pitchFamily="34" charset="0"/>
            </a:endParaRPr>
          </a:p>
        </p:txBody>
      </p:sp>
      <p:sp>
        <p:nvSpPr>
          <p:cNvPr id="99" name="AutoShape 45"/>
          <p:cNvSpPr>
            <a:spLocks noChangeArrowheads="1"/>
          </p:cNvSpPr>
          <p:nvPr/>
        </p:nvSpPr>
        <p:spPr bwMode="auto">
          <a:xfrm>
            <a:off x="6503866" y="3811630"/>
            <a:ext cx="1201852" cy="667918"/>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LaNhaVan</a:t>
            </a:r>
            <a:endParaRPr lang="en-US" sz="1470" dirty="0">
              <a:solidFill>
                <a:schemeClr val="tx2"/>
              </a:solidFill>
              <a:cs typeface="Tahoma" panose="020B0604030504040204" pitchFamily="34" charset="0"/>
            </a:endParaRPr>
          </a:p>
        </p:txBody>
      </p:sp>
      <p:sp>
        <p:nvSpPr>
          <p:cNvPr id="100" name="AutoShape 45"/>
          <p:cNvSpPr>
            <a:spLocks noChangeArrowheads="1"/>
          </p:cNvSpPr>
          <p:nvPr/>
        </p:nvSpPr>
        <p:spPr bwMode="auto">
          <a:xfrm>
            <a:off x="9938110" y="3811630"/>
            <a:ext cx="1201852" cy="667918"/>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LaVienChuc</a:t>
            </a:r>
            <a:endParaRPr lang="en-US" sz="1470" dirty="0">
              <a:solidFill>
                <a:schemeClr val="tx2"/>
              </a:solidFill>
              <a:cs typeface="Tahoma" panose="020B0604030504040204" pitchFamily="34" charset="0"/>
            </a:endParaRPr>
          </a:p>
        </p:txBody>
      </p:sp>
      <p:sp>
        <p:nvSpPr>
          <p:cNvPr id="101" name="Line 46"/>
          <p:cNvSpPr>
            <a:spLocks noChangeShapeType="1"/>
          </p:cNvSpPr>
          <p:nvPr/>
        </p:nvSpPr>
        <p:spPr bwMode="auto">
          <a:xfrm>
            <a:off x="7079795" y="4479548"/>
            <a:ext cx="0" cy="81523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2" name="Line 46"/>
          <p:cNvSpPr>
            <a:spLocks noChangeShapeType="1"/>
          </p:cNvSpPr>
          <p:nvPr/>
        </p:nvSpPr>
        <p:spPr bwMode="auto">
          <a:xfrm>
            <a:off x="10536703" y="4493547"/>
            <a:ext cx="0" cy="81523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3" name="Line 46"/>
          <p:cNvSpPr>
            <a:spLocks noChangeShapeType="1"/>
          </p:cNvSpPr>
          <p:nvPr/>
        </p:nvSpPr>
        <p:spPr bwMode="auto">
          <a:xfrm>
            <a:off x="7114457" y="3347021"/>
            <a:ext cx="0" cy="44861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4" name="Line 46"/>
          <p:cNvSpPr>
            <a:spLocks noChangeShapeType="1"/>
          </p:cNvSpPr>
          <p:nvPr/>
        </p:nvSpPr>
        <p:spPr bwMode="auto">
          <a:xfrm>
            <a:off x="10540036" y="3392349"/>
            <a:ext cx="0" cy="44861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5" name="Line 46"/>
          <p:cNvSpPr>
            <a:spLocks noChangeShapeType="1"/>
          </p:cNvSpPr>
          <p:nvPr/>
        </p:nvSpPr>
        <p:spPr bwMode="auto">
          <a:xfrm flipH="1">
            <a:off x="7104459" y="3333023"/>
            <a:ext cx="1003876" cy="1933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6" name="Line 46"/>
          <p:cNvSpPr>
            <a:spLocks noChangeShapeType="1"/>
          </p:cNvSpPr>
          <p:nvPr/>
        </p:nvSpPr>
        <p:spPr bwMode="auto">
          <a:xfrm flipH="1">
            <a:off x="9538826" y="3387683"/>
            <a:ext cx="1003876" cy="1933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endParaRPr lang="en-US" sz="1983"/>
          </a:p>
        </p:txBody>
      </p:sp>
      <p:sp>
        <p:nvSpPr>
          <p:cNvPr id="107" name="TextBox 14"/>
          <p:cNvSpPr txBox="1">
            <a:spLocks noChangeArrowheads="1"/>
          </p:cNvSpPr>
          <p:nvPr/>
        </p:nvSpPr>
        <p:spPr bwMode="auto">
          <a:xfrm>
            <a:off x="10404052" y="4664192"/>
            <a:ext cx="833231"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1,1</a:t>
            </a:r>
          </a:p>
        </p:txBody>
      </p:sp>
      <p:sp>
        <p:nvSpPr>
          <p:cNvPr id="108" name="TextBox 14"/>
          <p:cNvSpPr txBox="1">
            <a:spLocks noChangeArrowheads="1"/>
          </p:cNvSpPr>
          <p:nvPr/>
        </p:nvSpPr>
        <p:spPr bwMode="auto">
          <a:xfrm>
            <a:off x="6390546" y="4688856"/>
            <a:ext cx="833231"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1,1</a:t>
            </a:r>
          </a:p>
        </p:txBody>
      </p:sp>
      <p:sp>
        <p:nvSpPr>
          <p:cNvPr id="109" name="TextBox 14"/>
          <p:cNvSpPr txBox="1">
            <a:spLocks noChangeArrowheads="1"/>
          </p:cNvSpPr>
          <p:nvPr/>
        </p:nvSpPr>
        <p:spPr bwMode="auto">
          <a:xfrm>
            <a:off x="10344726" y="3405681"/>
            <a:ext cx="833231"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0,1</a:t>
            </a:r>
          </a:p>
        </p:txBody>
      </p:sp>
      <p:sp>
        <p:nvSpPr>
          <p:cNvPr id="110" name="TextBox 14"/>
          <p:cNvSpPr txBox="1">
            <a:spLocks noChangeArrowheads="1"/>
          </p:cNvSpPr>
          <p:nvPr/>
        </p:nvSpPr>
        <p:spPr bwMode="auto">
          <a:xfrm>
            <a:off x="6421876" y="3447009"/>
            <a:ext cx="833231"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dirty="0">
                <a:solidFill>
                  <a:schemeClr val="tx2"/>
                </a:solidFill>
                <a:cs typeface="Tahoma" panose="020B0604030504040204" pitchFamily="34" charset="0"/>
              </a:rPr>
              <a:t>0,1</a:t>
            </a:r>
          </a:p>
        </p:txBody>
      </p:sp>
      <p:sp>
        <p:nvSpPr>
          <p:cNvPr id="4" name="Rectangle 55"/>
          <p:cNvSpPr>
            <a:spLocks noChangeArrowheads="1"/>
          </p:cNvSpPr>
          <p:nvPr/>
        </p:nvSpPr>
        <p:spPr bwMode="auto">
          <a:xfrm>
            <a:off x="2603058" y="3102324"/>
            <a:ext cx="1422877"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NGUOI</a:t>
            </a:r>
          </a:p>
        </p:txBody>
      </p:sp>
      <p:grpSp>
        <p:nvGrpSpPr>
          <p:cNvPr id="5" name="Group 68"/>
          <p:cNvGrpSpPr/>
          <p:nvPr/>
        </p:nvGrpSpPr>
        <p:grpSpPr bwMode="auto">
          <a:xfrm rot="2866945">
            <a:off x="1601136" y="5038813"/>
            <a:ext cx="518603" cy="225972"/>
            <a:chOff x="7380" y="4680"/>
            <a:chExt cx="556" cy="177"/>
          </a:xfrm>
        </p:grpSpPr>
        <p:sp>
          <p:nvSpPr>
            <p:cNvPr id="6" name="Line 69"/>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7" name="Oval 70"/>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8" name="Text Box 71"/>
          <p:cNvSpPr txBox="1">
            <a:spLocks noChangeArrowheads="1"/>
          </p:cNvSpPr>
          <p:nvPr/>
        </p:nvSpPr>
        <p:spPr bwMode="auto">
          <a:xfrm>
            <a:off x="1338501" y="5308779"/>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ButHieu</a:t>
            </a:r>
            <a:endParaRPr lang="en-US" sz="1680" dirty="0">
              <a:solidFill>
                <a:schemeClr val="tx2"/>
              </a:solidFill>
              <a:cs typeface="Tahoma" panose="020B0604030504040204" pitchFamily="34" charset="0"/>
            </a:endParaRPr>
          </a:p>
        </p:txBody>
      </p:sp>
      <p:sp>
        <p:nvSpPr>
          <p:cNvPr id="13" name="Rectangle 55"/>
          <p:cNvSpPr>
            <a:spLocks noChangeArrowheads="1"/>
          </p:cNvSpPr>
          <p:nvPr/>
        </p:nvSpPr>
        <p:spPr bwMode="auto">
          <a:xfrm>
            <a:off x="1151192" y="4476881"/>
            <a:ext cx="1423158"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NHAVAN</a:t>
            </a:r>
          </a:p>
        </p:txBody>
      </p:sp>
      <p:grpSp>
        <p:nvGrpSpPr>
          <p:cNvPr id="14" name="Group 72"/>
          <p:cNvGrpSpPr/>
          <p:nvPr/>
        </p:nvGrpSpPr>
        <p:grpSpPr bwMode="auto">
          <a:xfrm rot="10800000">
            <a:off x="622589" y="4688856"/>
            <a:ext cx="518603" cy="225972"/>
            <a:chOff x="7380" y="4680"/>
            <a:chExt cx="556" cy="177"/>
          </a:xfrm>
        </p:grpSpPr>
        <p:sp>
          <p:nvSpPr>
            <p:cNvPr id="15"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6"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7" name="Text Box 75"/>
          <p:cNvSpPr txBox="1">
            <a:spLocks noChangeArrowheads="1"/>
          </p:cNvSpPr>
          <p:nvPr/>
        </p:nvSpPr>
        <p:spPr bwMode="auto">
          <a:xfrm>
            <a:off x="22663" y="5038812"/>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SoTacPham</a:t>
            </a:r>
            <a:endParaRPr lang="en-US" sz="1680" dirty="0">
              <a:solidFill>
                <a:schemeClr val="tx2"/>
              </a:solidFill>
              <a:cs typeface="Tahoma" panose="020B0604030504040204" pitchFamily="34" charset="0"/>
            </a:endParaRPr>
          </a:p>
        </p:txBody>
      </p:sp>
      <p:grpSp>
        <p:nvGrpSpPr>
          <p:cNvPr id="19" name="Group 72"/>
          <p:cNvGrpSpPr/>
          <p:nvPr/>
        </p:nvGrpSpPr>
        <p:grpSpPr bwMode="auto">
          <a:xfrm rot="3055760">
            <a:off x="4186817" y="5018149"/>
            <a:ext cx="531935" cy="304629"/>
            <a:chOff x="7380" y="4680"/>
            <a:chExt cx="556" cy="177"/>
          </a:xfrm>
        </p:grpSpPr>
        <p:sp>
          <p:nvSpPr>
            <p:cNvPr id="20"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1"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22" name="Text Box 75"/>
          <p:cNvSpPr txBox="1">
            <a:spLocks noChangeArrowheads="1"/>
          </p:cNvSpPr>
          <p:nvPr/>
        </p:nvSpPr>
        <p:spPr bwMode="auto">
          <a:xfrm>
            <a:off x="3754204" y="5358773"/>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CoQuan</a:t>
            </a:r>
            <a:r>
              <a:rPr lang="en-US" sz="1680" dirty="0">
                <a:solidFill>
                  <a:schemeClr val="tx2"/>
                </a:solidFill>
                <a:cs typeface="Tahoma" panose="020B0604030504040204" pitchFamily="34" charset="0"/>
              </a:rPr>
              <a:t> c/t</a:t>
            </a:r>
          </a:p>
        </p:txBody>
      </p:sp>
      <p:sp>
        <p:nvSpPr>
          <p:cNvPr id="23" name="Rectangle 55"/>
          <p:cNvSpPr>
            <a:spLocks noChangeArrowheads="1"/>
          </p:cNvSpPr>
          <p:nvPr/>
        </p:nvSpPr>
        <p:spPr bwMode="auto">
          <a:xfrm>
            <a:off x="3694879" y="4479548"/>
            <a:ext cx="1423158" cy="479941"/>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a:solidFill>
                  <a:schemeClr val="tx2"/>
                </a:solidFill>
                <a:cs typeface="Tahoma" panose="020B0604030504040204" pitchFamily="34" charset="0"/>
              </a:rPr>
              <a:t>VIENCHUC</a:t>
            </a:r>
          </a:p>
        </p:txBody>
      </p:sp>
      <p:grpSp>
        <p:nvGrpSpPr>
          <p:cNvPr id="24" name="Group 72"/>
          <p:cNvGrpSpPr/>
          <p:nvPr/>
        </p:nvGrpSpPr>
        <p:grpSpPr bwMode="auto">
          <a:xfrm rot="6921605">
            <a:off x="3329590" y="5077475"/>
            <a:ext cx="518603" cy="225972"/>
            <a:chOff x="7380" y="4680"/>
            <a:chExt cx="556" cy="177"/>
          </a:xfrm>
        </p:grpSpPr>
        <p:sp>
          <p:nvSpPr>
            <p:cNvPr id="25"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26"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27" name="Text Box 75"/>
          <p:cNvSpPr txBox="1">
            <a:spLocks noChangeArrowheads="1"/>
          </p:cNvSpPr>
          <p:nvPr/>
        </p:nvSpPr>
        <p:spPr bwMode="auto">
          <a:xfrm>
            <a:off x="2940304" y="5642738"/>
            <a:ext cx="1661129"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MucLuong</a:t>
            </a:r>
            <a:endParaRPr lang="en-US" sz="1680" dirty="0">
              <a:solidFill>
                <a:schemeClr val="tx2"/>
              </a:solidFill>
              <a:cs typeface="Tahoma" panose="020B0604030504040204" pitchFamily="34" charset="0"/>
            </a:endParaRPr>
          </a:p>
        </p:txBody>
      </p:sp>
      <p:cxnSp>
        <p:nvCxnSpPr>
          <p:cNvPr id="28" name="Straight Connector 27"/>
          <p:cNvCxnSpPr>
            <a:stCxn id="13" idx="0"/>
          </p:cNvCxnSpPr>
          <p:nvPr/>
        </p:nvCxnSpPr>
        <p:spPr>
          <a:xfrm flipH="1" flipV="1">
            <a:off x="1851105" y="3852958"/>
            <a:ext cx="11999" cy="62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0"/>
          </p:cNvCxnSpPr>
          <p:nvPr/>
        </p:nvCxnSpPr>
        <p:spPr>
          <a:xfrm flipH="1" flipV="1">
            <a:off x="4391460" y="3885621"/>
            <a:ext cx="15331" cy="5939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51106" y="3885621"/>
            <a:ext cx="2540354" cy="1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4" idx="2"/>
          </p:cNvCxnSpPr>
          <p:nvPr/>
        </p:nvCxnSpPr>
        <p:spPr>
          <a:xfrm flipV="1">
            <a:off x="3309592" y="3582325"/>
            <a:ext cx="5333" cy="30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853771" y="3852958"/>
            <a:ext cx="11999" cy="6239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53772" y="3885621"/>
            <a:ext cx="2540354" cy="166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312258" y="3582325"/>
            <a:ext cx="5333" cy="3032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Right Arrow 38"/>
          <p:cNvSpPr/>
          <p:nvPr/>
        </p:nvSpPr>
        <p:spPr>
          <a:xfrm>
            <a:off x="5063377" y="3361686"/>
            <a:ext cx="1081200" cy="7045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983"/>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r>
              <a:rPr lang="en-US" dirty="0" err="1"/>
              <a:t>tt</a:t>
            </a:r>
            <a:r>
              <a:rPr lang="en-US" dirty="0"/>
              <a:t>)</a:t>
            </a:r>
          </a:p>
        </p:txBody>
      </p:sp>
      <p:sp>
        <p:nvSpPr>
          <p:cNvPr id="44" name="Content Placeholder 2"/>
          <p:cNvSpPr>
            <a:spLocks noGrp="1"/>
          </p:cNvSpPr>
          <p:nvPr>
            <p:ph idx="1"/>
          </p:nvPr>
        </p:nvSpPr>
        <p:spPr>
          <a:xfrm>
            <a:off x="1379163" y="1835874"/>
            <a:ext cx="10228075" cy="1445822"/>
          </a:xfrm>
        </p:spPr>
        <p:txBody>
          <a:bodyPr/>
          <a:lstStyle/>
          <a:p>
            <a:r>
              <a:rPr lang="en-US" sz="2519"/>
              <a:t>Trong quy tắc 1 nếu thuộc tính LOAINGUOI là </a:t>
            </a:r>
            <a:r>
              <a:rPr lang="en-US" sz="2519" b="1">
                <a:highlight>
                  <a:srgbClr val="FFFF00"/>
                </a:highlight>
              </a:rPr>
              <a:t>thuộc </a:t>
            </a:r>
            <a:r>
              <a:rPr lang="vi-VN" sz="2519" b="1">
                <a:highlight>
                  <a:srgbClr val="FFFF00"/>
                </a:highlight>
              </a:rPr>
              <a:t>tính đa trị</a:t>
            </a:r>
            <a:r>
              <a:rPr lang="vi-VN" sz="2519"/>
              <a:t> nghĩa là có thể người vừa là nhà văn vừa là</a:t>
            </a:r>
            <a:r>
              <a:rPr lang="en-US" sz="2519"/>
              <a:t> </a:t>
            </a:r>
            <a:r>
              <a:rPr lang="vi-VN" sz="2519"/>
              <a:t>viên chức thì tách theo thuộc tính đa trị</a:t>
            </a:r>
            <a:endParaRPr lang="en-US" sz="2519"/>
          </a:p>
        </p:txBody>
      </p:sp>
      <p:grpSp>
        <p:nvGrpSpPr>
          <p:cNvPr id="4" name="Group 3"/>
          <p:cNvGrpSpPr/>
          <p:nvPr/>
        </p:nvGrpSpPr>
        <p:grpSpPr>
          <a:xfrm>
            <a:off x="2600064" y="3819625"/>
            <a:ext cx="7839035" cy="2025237"/>
            <a:chOff x="1726096" y="3022528"/>
            <a:chExt cx="7467600" cy="1929276"/>
          </a:xfrm>
        </p:grpSpPr>
        <p:grpSp>
          <p:nvGrpSpPr>
            <p:cNvPr id="47" name="Group 11"/>
            <p:cNvGrpSpPr/>
            <p:nvPr/>
          </p:nvGrpSpPr>
          <p:grpSpPr bwMode="auto">
            <a:xfrm>
              <a:off x="3021496" y="3652003"/>
              <a:ext cx="4343400" cy="762000"/>
              <a:chOff x="1600200" y="3048000"/>
              <a:chExt cx="4343400" cy="761884"/>
            </a:xfrm>
          </p:grpSpPr>
          <p:grpSp>
            <p:nvGrpSpPr>
              <p:cNvPr id="83" name="Group 23"/>
              <p:cNvGrpSpPr/>
              <p:nvPr/>
            </p:nvGrpSpPr>
            <p:grpSpPr bwMode="auto">
              <a:xfrm>
                <a:off x="1600200" y="3048000"/>
                <a:ext cx="4343400" cy="761884"/>
                <a:chOff x="1600200" y="2324622"/>
                <a:chExt cx="4343400" cy="761884"/>
              </a:xfrm>
            </p:grpSpPr>
            <p:grpSp>
              <p:nvGrpSpPr>
                <p:cNvPr id="95" name="Group 11"/>
                <p:cNvGrpSpPr/>
                <p:nvPr/>
              </p:nvGrpSpPr>
              <p:grpSpPr bwMode="auto">
                <a:xfrm>
                  <a:off x="4876800" y="2477022"/>
                  <a:ext cx="1066800" cy="381000"/>
                  <a:chOff x="0" y="5296422"/>
                  <a:chExt cx="1066800" cy="381000"/>
                </a:xfrm>
              </p:grpSpPr>
              <p:sp>
                <p:nvSpPr>
                  <p:cNvPr id="114"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115" name="TextBox 25"/>
                  <p:cNvSpPr txBox="1">
                    <a:spLocks noChangeArrowheads="1"/>
                  </p:cNvSpPr>
                  <p:nvPr/>
                </p:nvSpPr>
                <p:spPr bwMode="auto">
                  <a:xfrm>
                    <a:off x="0" y="5334000"/>
                    <a:ext cx="1066800" cy="30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LOAI</a:t>
                    </a:r>
                  </a:p>
                </p:txBody>
              </p:sp>
            </p:grpSp>
            <p:grpSp>
              <p:nvGrpSpPr>
                <p:cNvPr id="96" name="Group 14"/>
                <p:cNvGrpSpPr/>
                <p:nvPr/>
              </p:nvGrpSpPr>
              <p:grpSpPr bwMode="auto">
                <a:xfrm>
                  <a:off x="1600200" y="2514600"/>
                  <a:ext cx="1143000" cy="381000"/>
                  <a:chOff x="3962400" y="5334000"/>
                  <a:chExt cx="1143000" cy="381000"/>
                </a:xfrm>
              </p:grpSpPr>
              <p:sp>
                <p:nvSpPr>
                  <p:cNvPr id="112"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3359"/>
                  </a:p>
                </p:txBody>
              </p:sp>
              <p:sp>
                <p:nvSpPr>
                  <p:cNvPr id="113" name="TextBox 23"/>
                  <p:cNvSpPr txBox="1">
                    <a:spLocks noChangeArrowheads="1"/>
                  </p:cNvSpPr>
                  <p:nvPr/>
                </p:nvSpPr>
                <p:spPr bwMode="auto">
                  <a:xfrm>
                    <a:off x="3962400" y="5371578"/>
                    <a:ext cx="1066800" cy="30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a:solidFill>
                          <a:schemeClr val="tx2"/>
                        </a:solidFill>
                        <a:cs typeface="Tahoma" panose="020B0604030504040204" pitchFamily="34" charset="0"/>
                      </a:rPr>
                      <a:t>NGUOI</a:t>
                    </a:r>
                  </a:p>
                </p:txBody>
              </p:sp>
            </p:grpSp>
            <p:grpSp>
              <p:nvGrpSpPr>
                <p:cNvPr id="97" name="Group 42"/>
                <p:cNvGrpSpPr/>
                <p:nvPr/>
              </p:nvGrpSpPr>
              <p:grpSpPr bwMode="auto">
                <a:xfrm>
                  <a:off x="3276600" y="2324622"/>
                  <a:ext cx="1066800" cy="761884"/>
                  <a:chOff x="3276600" y="2514600"/>
                  <a:chExt cx="1066800" cy="761884"/>
                </a:xfrm>
              </p:grpSpPr>
              <p:sp>
                <p:nvSpPr>
                  <p:cNvPr id="98" name="Diamond 97"/>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983"/>
                  </a:p>
                </p:txBody>
              </p:sp>
              <p:sp>
                <p:nvSpPr>
                  <p:cNvPr id="111" name="TextBox 21"/>
                  <p:cNvSpPr txBox="1">
                    <a:spLocks noChangeArrowheads="1"/>
                  </p:cNvSpPr>
                  <p:nvPr/>
                </p:nvSpPr>
                <p:spPr bwMode="auto">
                  <a:xfrm>
                    <a:off x="3276600" y="2742156"/>
                    <a:ext cx="1066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b="1" dirty="0" err="1">
                        <a:solidFill>
                          <a:schemeClr val="tx2"/>
                        </a:solidFill>
                        <a:cs typeface="Tahoma" panose="020B0604030504040204" pitchFamily="34" charset="0"/>
                      </a:rPr>
                      <a:t>Thuộc</a:t>
                    </a:r>
                    <a:endParaRPr lang="en-US" sz="1470" b="1" dirty="0">
                      <a:solidFill>
                        <a:schemeClr val="tx2"/>
                      </a:solidFill>
                      <a:cs typeface="Tahoma" panose="020B0604030504040204" pitchFamily="34" charset="0"/>
                    </a:endParaRPr>
                  </a:p>
                </p:txBody>
              </p:sp>
            </p:grpSp>
          </p:grpSp>
          <p:sp>
            <p:nvSpPr>
              <p:cNvPr id="84" name="TextBox 13"/>
              <p:cNvSpPr txBox="1">
                <a:spLocks noChangeArrowheads="1"/>
              </p:cNvSpPr>
              <p:nvPr/>
            </p:nvSpPr>
            <p:spPr bwMode="auto">
              <a:xfrm>
                <a:off x="2667000" y="3429000"/>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a:solidFill>
                      <a:schemeClr val="tx2"/>
                    </a:solidFill>
                    <a:cs typeface="Tahoma" panose="020B0604030504040204" pitchFamily="34" charset="0"/>
                  </a:rPr>
                  <a:t>1,n</a:t>
                </a:r>
              </a:p>
            </p:txBody>
          </p:sp>
          <p:sp>
            <p:nvSpPr>
              <p:cNvPr id="85" name="TextBox 14"/>
              <p:cNvSpPr txBox="1">
                <a:spLocks noChangeArrowheads="1"/>
              </p:cNvSpPr>
              <p:nvPr/>
            </p:nvSpPr>
            <p:spPr bwMode="auto">
              <a:xfrm>
                <a:off x="4191000" y="3426023"/>
                <a:ext cx="685800" cy="30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i="1">
                    <a:solidFill>
                      <a:schemeClr val="tx2"/>
                    </a:solidFill>
                    <a:cs typeface="Tahoma" panose="020B0604030504040204" pitchFamily="34" charset="0"/>
                  </a:rPr>
                  <a:t>1,n</a:t>
                </a:r>
              </a:p>
            </p:txBody>
          </p:sp>
        </p:grpSp>
        <p:grpSp>
          <p:nvGrpSpPr>
            <p:cNvPr id="48" name="Group 28"/>
            <p:cNvGrpSpPr/>
            <p:nvPr/>
          </p:nvGrpSpPr>
          <p:grpSpPr bwMode="auto">
            <a:xfrm rot="11859438">
              <a:off x="2411896" y="3880638"/>
              <a:ext cx="609599" cy="93675"/>
              <a:chOff x="2362200" y="4173538"/>
              <a:chExt cx="1006475" cy="187325"/>
            </a:xfrm>
          </p:grpSpPr>
          <p:sp>
            <p:nvSpPr>
              <p:cNvPr id="81" name="Line 109"/>
              <p:cNvSpPr>
                <a:spLocks noChangeShapeType="1"/>
              </p:cNvSpPr>
              <p:nvPr/>
            </p:nvSpPr>
            <p:spPr bwMode="auto">
              <a:xfrm flipV="1">
                <a:off x="2362200" y="4268253"/>
                <a:ext cx="791980"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82"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grpSp>
          <p:nvGrpSpPr>
            <p:cNvPr id="49" name="Group 29"/>
            <p:cNvGrpSpPr/>
            <p:nvPr/>
          </p:nvGrpSpPr>
          <p:grpSpPr bwMode="auto">
            <a:xfrm rot="9812855">
              <a:off x="2411897" y="4109273"/>
              <a:ext cx="609599" cy="93675"/>
              <a:chOff x="2362200" y="4173538"/>
              <a:chExt cx="1006475" cy="187325"/>
            </a:xfrm>
            <a:solidFill>
              <a:schemeClr val="tx1"/>
            </a:solidFill>
          </p:grpSpPr>
          <p:sp>
            <p:nvSpPr>
              <p:cNvPr id="79"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80"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50" name="TextBox 32"/>
            <p:cNvSpPr txBox="1">
              <a:spLocks noChangeArrowheads="1"/>
            </p:cNvSpPr>
            <p:nvPr/>
          </p:nvSpPr>
          <p:spPr bwMode="auto">
            <a:xfrm>
              <a:off x="1726096" y="3652003"/>
              <a:ext cx="762000"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HoTen</a:t>
              </a:r>
              <a:endParaRPr lang="en-US" sz="1470" dirty="0">
                <a:solidFill>
                  <a:schemeClr val="tx2"/>
                </a:solidFill>
                <a:cs typeface="Tahoma" panose="020B0604030504040204" pitchFamily="34" charset="0"/>
              </a:endParaRPr>
            </a:p>
          </p:txBody>
        </p:sp>
        <p:sp>
          <p:nvSpPr>
            <p:cNvPr id="51" name="TextBox 33"/>
            <p:cNvSpPr txBox="1">
              <a:spLocks noChangeArrowheads="1"/>
            </p:cNvSpPr>
            <p:nvPr/>
          </p:nvSpPr>
          <p:spPr bwMode="auto">
            <a:xfrm>
              <a:off x="1726096" y="4033061"/>
              <a:ext cx="762000"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SoCM</a:t>
              </a:r>
              <a:endParaRPr lang="en-US" sz="1470" dirty="0">
                <a:solidFill>
                  <a:schemeClr val="tx2"/>
                </a:solidFill>
                <a:cs typeface="Tahoma" panose="020B0604030504040204" pitchFamily="34" charset="0"/>
              </a:endParaRPr>
            </a:p>
          </p:txBody>
        </p:sp>
        <p:grpSp>
          <p:nvGrpSpPr>
            <p:cNvPr id="52" name="Group 34"/>
            <p:cNvGrpSpPr/>
            <p:nvPr/>
          </p:nvGrpSpPr>
          <p:grpSpPr bwMode="auto">
            <a:xfrm>
              <a:off x="7364897" y="3830526"/>
              <a:ext cx="609599" cy="93675"/>
              <a:chOff x="2362200" y="4173538"/>
              <a:chExt cx="1006475" cy="187325"/>
            </a:xfrm>
            <a:solidFill>
              <a:schemeClr val="tx1"/>
            </a:solidFill>
          </p:grpSpPr>
          <p:sp>
            <p:nvSpPr>
              <p:cNvPr id="77" name="Line 109"/>
              <p:cNvSpPr>
                <a:spLocks noChangeShapeType="1"/>
              </p:cNvSpPr>
              <p:nvPr/>
            </p:nvSpPr>
            <p:spPr bwMode="auto">
              <a:xfrm flipV="1">
                <a:off x="2362200" y="4268253"/>
                <a:ext cx="791980" cy="1052"/>
              </a:xfrm>
              <a:prstGeom prst="line">
                <a:avLst/>
              </a:prstGeom>
              <a:grpFill/>
              <a:ln w="25400">
                <a:solidFill>
                  <a:schemeClr val="tx2"/>
                </a:solidFill>
                <a:round/>
              </a:ln>
            </p:spPr>
            <p:txBody>
              <a:bodyPr/>
              <a:lstStyle/>
              <a:p>
                <a:pPr algn="ctr"/>
                <a:endParaRPr lang="en-US" sz="1983"/>
              </a:p>
            </p:txBody>
          </p:sp>
          <p:sp>
            <p:nvSpPr>
              <p:cNvPr id="78" name="Oval 110"/>
              <p:cNvSpPr>
                <a:spLocks noChangeArrowheads="1"/>
              </p:cNvSpPr>
              <p:nvPr/>
            </p:nvSpPr>
            <p:spPr bwMode="auto">
              <a:xfrm>
                <a:off x="3170680" y="4173538"/>
                <a:ext cx="197995" cy="187325"/>
              </a:xfrm>
              <a:prstGeom prst="ellipse">
                <a:avLst/>
              </a:prstGeom>
              <a:grp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cxnSp>
          <p:nvCxnSpPr>
            <p:cNvPr id="53" name="Straight Connector 52"/>
            <p:cNvCxnSpPr/>
            <p:nvPr/>
          </p:nvCxnSpPr>
          <p:spPr bwMode="auto">
            <a:xfrm>
              <a:off x="4164496" y="4031416"/>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a:off x="5764696" y="4031416"/>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0" name="TextBox 45"/>
            <p:cNvSpPr txBox="1">
              <a:spLocks noChangeArrowheads="1"/>
            </p:cNvSpPr>
            <p:nvPr/>
          </p:nvSpPr>
          <p:spPr bwMode="auto">
            <a:xfrm>
              <a:off x="7822096" y="3652003"/>
              <a:ext cx="1371600"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TenLoai</a:t>
              </a:r>
              <a:endParaRPr lang="en-US" sz="1470" dirty="0">
                <a:solidFill>
                  <a:schemeClr val="tx2"/>
                </a:solidFill>
                <a:cs typeface="Tahoma" panose="020B0604030504040204" pitchFamily="34" charset="0"/>
              </a:endParaRPr>
            </a:p>
          </p:txBody>
        </p:sp>
        <p:grpSp>
          <p:nvGrpSpPr>
            <p:cNvPr id="116" name="Group 28"/>
            <p:cNvGrpSpPr/>
            <p:nvPr/>
          </p:nvGrpSpPr>
          <p:grpSpPr bwMode="auto">
            <a:xfrm rot="13164238">
              <a:off x="2523130" y="3580140"/>
              <a:ext cx="584664" cy="172380"/>
              <a:chOff x="2362200" y="4173538"/>
              <a:chExt cx="1006475" cy="187325"/>
            </a:xfrm>
          </p:grpSpPr>
          <p:sp>
            <p:nvSpPr>
              <p:cNvPr id="117" name="Line 109"/>
              <p:cNvSpPr>
                <a:spLocks noChangeShapeType="1"/>
              </p:cNvSpPr>
              <p:nvPr/>
            </p:nvSpPr>
            <p:spPr bwMode="auto">
              <a:xfrm flipV="1">
                <a:off x="2362200" y="4268253"/>
                <a:ext cx="791980" cy="1052"/>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18"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b="1">
                  <a:solidFill>
                    <a:schemeClr val="tx2"/>
                  </a:solidFill>
                </a:endParaRPr>
              </a:p>
            </p:txBody>
          </p:sp>
        </p:grpSp>
        <p:sp>
          <p:nvSpPr>
            <p:cNvPr id="119" name="TextBox 32"/>
            <p:cNvSpPr txBox="1">
              <a:spLocks noChangeArrowheads="1"/>
            </p:cNvSpPr>
            <p:nvPr/>
          </p:nvSpPr>
          <p:spPr bwMode="auto">
            <a:xfrm>
              <a:off x="1726096" y="3317385"/>
              <a:ext cx="914400"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butHieu</a:t>
              </a:r>
              <a:endParaRPr lang="en-US" sz="1470" dirty="0">
                <a:solidFill>
                  <a:schemeClr val="tx2"/>
                </a:solidFill>
                <a:cs typeface="Tahoma" panose="020B0604030504040204" pitchFamily="34" charset="0"/>
              </a:endParaRPr>
            </a:p>
          </p:txBody>
        </p:sp>
        <p:sp>
          <p:nvSpPr>
            <p:cNvPr id="120" name="TextBox 32"/>
            <p:cNvSpPr txBox="1">
              <a:spLocks noChangeArrowheads="1"/>
            </p:cNvSpPr>
            <p:nvPr/>
          </p:nvSpPr>
          <p:spPr bwMode="auto">
            <a:xfrm>
              <a:off x="2792896" y="3022528"/>
              <a:ext cx="1295399" cy="3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err="1">
                  <a:solidFill>
                    <a:schemeClr val="tx2"/>
                  </a:solidFill>
                  <a:cs typeface="Tahoma" panose="020B0604030504040204" pitchFamily="34" charset="0"/>
                </a:rPr>
                <a:t>SoTacPham</a:t>
              </a:r>
              <a:endParaRPr lang="en-US" sz="1470" dirty="0">
                <a:solidFill>
                  <a:schemeClr val="tx2"/>
                </a:solidFill>
                <a:cs typeface="Tahoma" panose="020B0604030504040204" pitchFamily="34" charset="0"/>
              </a:endParaRPr>
            </a:p>
          </p:txBody>
        </p:sp>
        <p:grpSp>
          <p:nvGrpSpPr>
            <p:cNvPr id="121" name="Group 72"/>
            <p:cNvGrpSpPr/>
            <p:nvPr/>
          </p:nvGrpSpPr>
          <p:grpSpPr bwMode="auto">
            <a:xfrm rot="3055760">
              <a:off x="3632562" y="4370491"/>
              <a:ext cx="506725" cy="186739"/>
              <a:chOff x="7380" y="4680"/>
              <a:chExt cx="556" cy="177"/>
            </a:xfrm>
          </p:grpSpPr>
          <p:sp>
            <p:nvSpPr>
              <p:cNvPr id="122"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23"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24" name="Text Box 75"/>
            <p:cNvSpPr txBox="1">
              <a:spLocks noChangeArrowheads="1"/>
            </p:cNvSpPr>
            <p:nvPr/>
          </p:nvSpPr>
          <p:spPr bwMode="auto">
            <a:xfrm>
              <a:off x="3260455" y="461079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CoQuan</a:t>
              </a:r>
              <a:r>
                <a:rPr lang="en-US" sz="1680" dirty="0">
                  <a:solidFill>
                    <a:schemeClr val="tx2"/>
                  </a:solidFill>
                  <a:cs typeface="Tahoma" panose="020B0604030504040204" pitchFamily="34" charset="0"/>
                </a:rPr>
                <a:t> c/t</a:t>
              </a:r>
            </a:p>
          </p:txBody>
        </p:sp>
        <p:grpSp>
          <p:nvGrpSpPr>
            <p:cNvPr id="125" name="Group 72"/>
            <p:cNvGrpSpPr/>
            <p:nvPr/>
          </p:nvGrpSpPr>
          <p:grpSpPr bwMode="auto">
            <a:xfrm rot="6921605">
              <a:off x="2833961" y="4356664"/>
              <a:ext cx="493713" cy="165846"/>
              <a:chOff x="7380" y="4680"/>
              <a:chExt cx="556" cy="177"/>
            </a:xfrm>
          </p:grpSpPr>
          <p:sp>
            <p:nvSpPr>
              <p:cNvPr id="126"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27"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sp>
          <p:nvSpPr>
            <p:cNvPr id="128" name="Text Box 75"/>
            <p:cNvSpPr txBox="1">
              <a:spLocks noChangeArrowheads="1"/>
            </p:cNvSpPr>
            <p:nvPr/>
          </p:nvSpPr>
          <p:spPr bwMode="auto">
            <a:xfrm>
              <a:off x="2146527" y="4647004"/>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80" dirty="0" err="1">
                  <a:solidFill>
                    <a:schemeClr val="tx2"/>
                  </a:solidFill>
                  <a:cs typeface="Tahoma" panose="020B0604030504040204" pitchFamily="34" charset="0"/>
                </a:rPr>
                <a:t>MucLuong</a:t>
              </a:r>
              <a:endParaRPr lang="en-US" sz="1680" dirty="0">
                <a:solidFill>
                  <a:schemeClr val="tx2"/>
                </a:solidFill>
                <a:cs typeface="Tahoma" panose="020B0604030504040204" pitchFamily="34" charset="0"/>
              </a:endParaRPr>
            </a:p>
          </p:txBody>
        </p:sp>
        <p:grpSp>
          <p:nvGrpSpPr>
            <p:cNvPr id="137" name="Group 72"/>
            <p:cNvGrpSpPr/>
            <p:nvPr/>
          </p:nvGrpSpPr>
          <p:grpSpPr bwMode="auto">
            <a:xfrm rot="15781326">
              <a:off x="3234840" y="3514342"/>
              <a:ext cx="493713" cy="165846"/>
              <a:chOff x="7380" y="4680"/>
              <a:chExt cx="556" cy="177"/>
            </a:xfrm>
          </p:grpSpPr>
          <p:sp>
            <p:nvSpPr>
              <p:cNvPr id="138" name="Line 73"/>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2099"/>
              </a:p>
            </p:txBody>
          </p:sp>
          <p:sp>
            <p:nvSpPr>
              <p:cNvPr id="139" name="Oval 74"/>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80">
                  <a:solidFill>
                    <a:schemeClr val="tx2"/>
                  </a:solidFill>
                  <a:cs typeface="Tahoma" panose="020B0604030504040204" pitchFamily="34" charset="0"/>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t>
            </a:r>
            <a:r>
              <a:rPr lang="en-US" dirty="0" err="1"/>
              <a:t>Tiêu</a:t>
            </a:r>
            <a:r>
              <a:rPr lang="en-US" dirty="0"/>
              <a:t> </a:t>
            </a:r>
            <a:r>
              <a:rPr lang="en-US" dirty="0" err="1"/>
              <a:t>chuẩn</a:t>
            </a:r>
            <a:r>
              <a:rPr lang="en-US" dirty="0"/>
              <a:t> </a:t>
            </a:r>
            <a:r>
              <a:rPr lang="en-US" dirty="0" err="1"/>
              <a:t>lựa</a:t>
            </a:r>
            <a:r>
              <a:rPr lang="en-US" dirty="0"/>
              <a:t> </a:t>
            </a:r>
            <a:r>
              <a:rPr lang="en-US" dirty="0" err="1"/>
              <a:t>chọn</a:t>
            </a:r>
            <a:r>
              <a:rPr lang="en-US" dirty="0"/>
              <a:t> </a:t>
            </a:r>
            <a:r>
              <a:rPr lang="en-US" dirty="0" err="1"/>
              <a:t>khái</a:t>
            </a:r>
            <a:r>
              <a:rPr lang="en-US" dirty="0"/>
              <a:t> </a:t>
            </a:r>
            <a:r>
              <a:rPr lang="en-US" dirty="0" err="1"/>
              <a:t>niệm</a:t>
            </a:r>
            <a:endParaRPr lang="en-US" dirty="0"/>
          </a:p>
        </p:txBody>
      </p:sp>
      <p:sp>
        <p:nvSpPr>
          <p:cNvPr id="3" name="Content Placeholder 2"/>
          <p:cNvSpPr>
            <a:spLocks noGrp="1"/>
          </p:cNvSpPr>
          <p:nvPr>
            <p:ph idx="1"/>
          </p:nvPr>
        </p:nvSpPr>
        <p:spPr/>
        <p:txBody>
          <a:bodyPr/>
          <a:lstStyle/>
          <a:p>
            <a:pPr marL="0" indent="0">
              <a:buNone/>
            </a:pPr>
            <a:r>
              <a:rPr lang="en-US"/>
              <a:t>2.5.1. </a:t>
            </a:r>
            <a:r>
              <a:rPr lang="en-US" b="1">
                <a:solidFill>
                  <a:srgbClr val="C00000"/>
                </a:solidFill>
              </a:rPr>
              <a:t>Thực </a:t>
            </a:r>
            <a:r>
              <a:rPr lang="en-US" b="1" dirty="0" err="1">
                <a:solidFill>
                  <a:srgbClr val="C00000"/>
                </a:solidFill>
              </a:rPr>
              <a:t>thể</a:t>
            </a:r>
            <a:r>
              <a:rPr lang="en-US" dirty="0"/>
              <a:t> hay </a:t>
            </a:r>
            <a:r>
              <a:rPr lang="en-US" dirty="0" err="1"/>
              <a:t>không</a:t>
            </a:r>
            <a:r>
              <a:rPr lang="en-US" dirty="0"/>
              <a:t> </a:t>
            </a:r>
            <a:r>
              <a:rPr lang="en-US" dirty="0" err="1"/>
              <a:t>là</a:t>
            </a:r>
            <a:r>
              <a:rPr lang="en-US" dirty="0"/>
              <a:t> </a:t>
            </a:r>
            <a:r>
              <a:rPr lang="en-US" dirty="0" err="1"/>
              <a:t>thực</a:t>
            </a:r>
            <a:r>
              <a:rPr lang="en-US" dirty="0"/>
              <a:t> </a:t>
            </a:r>
            <a:r>
              <a:rPr lang="en-US" dirty="0" err="1"/>
              <a:t>thể</a:t>
            </a:r>
            <a:r>
              <a:rPr lang="en-US" dirty="0"/>
              <a:t>?</a:t>
            </a:r>
          </a:p>
          <a:p>
            <a:pPr marL="0" indent="0">
              <a:buNone/>
            </a:pPr>
            <a:r>
              <a:rPr lang="en-US"/>
              <a:t>2.5.2. </a:t>
            </a:r>
            <a:r>
              <a:rPr lang="en-US" b="1">
                <a:solidFill>
                  <a:srgbClr val="C00000"/>
                </a:solidFill>
              </a:rPr>
              <a:t>Thực </a:t>
            </a:r>
            <a:r>
              <a:rPr lang="en-US" b="1" dirty="0" err="1">
                <a:solidFill>
                  <a:srgbClr val="C00000"/>
                </a:solidFill>
              </a:rPr>
              <a:t>thể</a:t>
            </a:r>
            <a:r>
              <a:rPr lang="en-US" dirty="0"/>
              <a:t> hay </a:t>
            </a:r>
            <a:r>
              <a:rPr lang="en-US" b="1" dirty="0" err="1">
                <a:solidFill>
                  <a:srgbClr val="C00000"/>
                </a:solidFill>
              </a:rPr>
              <a:t>thuộc</a:t>
            </a:r>
            <a:r>
              <a:rPr lang="en-US" b="1" dirty="0">
                <a:solidFill>
                  <a:srgbClr val="C00000"/>
                </a:solidFill>
              </a:rPr>
              <a:t> </a:t>
            </a:r>
            <a:r>
              <a:rPr lang="en-US" b="1" dirty="0" err="1">
                <a:solidFill>
                  <a:srgbClr val="C00000"/>
                </a:solidFill>
              </a:rPr>
              <a:t>tính</a:t>
            </a:r>
            <a:r>
              <a:rPr lang="en-US" dirty="0"/>
              <a:t>?</a:t>
            </a:r>
          </a:p>
          <a:p>
            <a:pPr marL="0" indent="0">
              <a:buNone/>
            </a:pPr>
            <a:r>
              <a:rPr lang="en-US"/>
              <a:t>2.5.3. Tổng </a:t>
            </a:r>
            <a:r>
              <a:rPr lang="en-US" dirty="0" err="1"/>
              <a:t>quát</a:t>
            </a:r>
            <a:r>
              <a:rPr lang="en-US" dirty="0"/>
              <a:t> </a:t>
            </a:r>
            <a:r>
              <a:rPr lang="en-US" dirty="0" err="1"/>
              <a:t>hóa</a:t>
            </a:r>
            <a:r>
              <a:rPr lang="en-US" dirty="0"/>
              <a:t> hay </a:t>
            </a:r>
            <a:r>
              <a:rPr lang="en-US" b="1" dirty="0" err="1">
                <a:solidFill>
                  <a:srgbClr val="C00000"/>
                </a:solidFill>
              </a:rPr>
              <a:t>thuộc</a:t>
            </a:r>
            <a:r>
              <a:rPr lang="en-US" b="1" dirty="0">
                <a:solidFill>
                  <a:srgbClr val="C00000"/>
                </a:solidFill>
              </a:rPr>
              <a:t> </a:t>
            </a:r>
            <a:r>
              <a:rPr lang="en-US" b="1" dirty="0" err="1">
                <a:solidFill>
                  <a:srgbClr val="C00000"/>
                </a:solidFill>
              </a:rPr>
              <a:t>tính</a:t>
            </a:r>
            <a:r>
              <a:rPr lang="en-US" dirty="0"/>
              <a:t>?</a:t>
            </a:r>
          </a:p>
          <a:p>
            <a:pPr marL="0" indent="0">
              <a:buNone/>
            </a:pPr>
            <a:r>
              <a:rPr lang="en-US"/>
              <a:t>2.5.4. Thuộc </a:t>
            </a:r>
            <a:r>
              <a:rPr lang="en-US" dirty="0" err="1"/>
              <a:t>tính</a:t>
            </a:r>
            <a:r>
              <a:rPr lang="en-US" dirty="0"/>
              <a:t> </a:t>
            </a:r>
            <a:r>
              <a:rPr lang="en-US" dirty="0" err="1"/>
              <a:t>kết</a:t>
            </a:r>
            <a:r>
              <a:rPr lang="en-US" dirty="0"/>
              <a:t> </a:t>
            </a:r>
            <a:r>
              <a:rPr lang="en-US" dirty="0" err="1"/>
              <a:t>hợp</a:t>
            </a:r>
            <a:r>
              <a:rPr lang="en-US" dirty="0"/>
              <a:t> hay </a:t>
            </a:r>
            <a:r>
              <a:rPr lang="en-US" dirty="0" err="1"/>
              <a:t>đơn</a:t>
            </a:r>
            <a:r>
              <a:rPr lang="en-US" dirty="0"/>
              <a:t>?</a:t>
            </a:r>
          </a:p>
          <a:p>
            <a:pPr marL="0" indent="0">
              <a:buNone/>
            </a:pPr>
            <a:r>
              <a:rPr lang="en-US"/>
              <a:t>2.5.5. </a:t>
            </a:r>
            <a:r>
              <a:rPr lang="en-US" b="1">
                <a:solidFill>
                  <a:srgbClr val="C00000"/>
                </a:solidFill>
              </a:rPr>
              <a:t>Mối </a:t>
            </a:r>
            <a:r>
              <a:rPr lang="en-US" b="1" dirty="0" err="1">
                <a:solidFill>
                  <a:srgbClr val="C00000"/>
                </a:solidFill>
              </a:rPr>
              <a:t>kết</a:t>
            </a:r>
            <a:r>
              <a:rPr lang="en-US" b="1" dirty="0">
                <a:solidFill>
                  <a:srgbClr val="C00000"/>
                </a:solidFill>
              </a:rPr>
              <a:t> </a:t>
            </a:r>
            <a:r>
              <a:rPr lang="en-US" b="1" dirty="0" err="1">
                <a:solidFill>
                  <a:srgbClr val="C00000"/>
                </a:solidFill>
              </a:rPr>
              <a:t>hợp</a:t>
            </a:r>
            <a:r>
              <a:rPr lang="en-US" dirty="0"/>
              <a:t> hay </a:t>
            </a:r>
            <a:r>
              <a:rPr lang="en-US" b="1" dirty="0" err="1">
                <a:solidFill>
                  <a:srgbClr val="C00000"/>
                </a:solidFill>
              </a:rPr>
              <a:t>thực</a:t>
            </a:r>
            <a:r>
              <a:rPr lang="en-US" b="1" dirty="0">
                <a:solidFill>
                  <a:srgbClr val="C00000"/>
                </a:solidFill>
              </a:rPr>
              <a:t> </a:t>
            </a:r>
            <a:r>
              <a:rPr lang="en-US" b="1" dirty="0" err="1">
                <a:solidFill>
                  <a:srgbClr val="C00000"/>
                </a:solidFill>
              </a:rPr>
              <a:t>thể</a:t>
            </a: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a:t>2.5.1.Thực </a:t>
            </a:r>
            <a:r>
              <a:rPr lang="en-US" dirty="0" err="1"/>
              <a:t>thể</a:t>
            </a:r>
            <a:r>
              <a:rPr lang="en-US" dirty="0"/>
              <a:t> hay </a:t>
            </a:r>
            <a:r>
              <a:rPr lang="en-US" dirty="0" err="1"/>
              <a:t>không</a:t>
            </a:r>
            <a:r>
              <a:rPr lang="en-US" dirty="0"/>
              <a:t> </a:t>
            </a:r>
            <a:r>
              <a:rPr lang="en-US" dirty="0" err="1"/>
              <a:t>là</a:t>
            </a:r>
            <a:r>
              <a:rPr lang="en-US" dirty="0"/>
              <a:t> </a:t>
            </a:r>
            <a:r>
              <a:rPr lang="en-US" dirty="0" err="1"/>
              <a:t>thực</a:t>
            </a:r>
            <a:r>
              <a:rPr lang="en-US" dirty="0"/>
              <a:t> </a:t>
            </a:r>
            <a:r>
              <a:rPr lang="en-US" dirty="0" err="1"/>
              <a:t>thể</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7B2694C2-FC39-4874-85D7-66D2782C7AF2}" type="slidenum">
              <a:rPr lang="en-US" sz="1050">
                <a:solidFill>
                  <a:srgbClr val="898989"/>
                </a:solidFill>
                <a:cs typeface="Tahoma" panose="020B0604030504040204" pitchFamily="34" charset="0"/>
              </a:rPr>
              <a:t>65</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1382" name="Text Box 42"/>
          <p:cNvSpPr txBox="1">
            <a:spLocks noChangeArrowheads="1"/>
          </p:cNvSpPr>
          <p:nvPr/>
        </p:nvSpPr>
        <p:spPr bwMode="auto">
          <a:xfrm>
            <a:off x="1131194" y="1832125"/>
            <a:ext cx="10144752" cy="125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dirty="0" err="1"/>
              <a:t>Trong</a:t>
            </a:r>
            <a:r>
              <a:rPr lang="en-US" sz="2519" dirty="0"/>
              <a:t> 1 </a:t>
            </a:r>
            <a:r>
              <a:rPr lang="en-US" sz="2519" dirty="0" err="1"/>
              <a:t>số</a:t>
            </a:r>
            <a:r>
              <a:rPr lang="en-US" sz="2519" dirty="0"/>
              <a:t> </a:t>
            </a:r>
            <a:r>
              <a:rPr lang="en-US" sz="2519" dirty="0" err="1"/>
              <a:t>trường</a:t>
            </a:r>
            <a:r>
              <a:rPr lang="en-US" sz="2519" dirty="0"/>
              <a:t> </a:t>
            </a:r>
            <a:r>
              <a:rPr lang="en-US" sz="2519" dirty="0" err="1"/>
              <a:t>hợp</a:t>
            </a:r>
            <a:r>
              <a:rPr lang="en-US" sz="2519" dirty="0"/>
              <a:t>, </a:t>
            </a:r>
            <a:r>
              <a:rPr lang="en-US" sz="2519" dirty="0" err="1"/>
              <a:t>các</a:t>
            </a:r>
            <a:r>
              <a:rPr lang="en-US" sz="2519" dirty="0"/>
              <a:t> </a:t>
            </a:r>
            <a:r>
              <a:rPr lang="en-US" sz="2519" dirty="0" err="1"/>
              <a:t>khái</a:t>
            </a:r>
            <a:r>
              <a:rPr lang="en-US" sz="2519" dirty="0"/>
              <a:t> </a:t>
            </a:r>
            <a:r>
              <a:rPr lang="en-US" sz="2519" dirty="0" err="1"/>
              <a:t>niệm</a:t>
            </a:r>
            <a:r>
              <a:rPr lang="en-US" sz="2519" dirty="0"/>
              <a:t> </a:t>
            </a:r>
            <a:r>
              <a:rPr lang="en-US" sz="2519" dirty="0" err="1"/>
              <a:t>cần</a:t>
            </a:r>
            <a:r>
              <a:rPr lang="en-US" sz="2519" dirty="0"/>
              <a:t> </a:t>
            </a:r>
            <a:r>
              <a:rPr lang="en-US" sz="2519" dirty="0" err="1"/>
              <a:t>biểu</a:t>
            </a:r>
            <a:r>
              <a:rPr lang="en-US" sz="2519" dirty="0"/>
              <a:t> </a:t>
            </a:r>
            <a:r>
              <a:rPr lang="en-US" sz="2519" dirty="0" err="1"/>
              <a:t>diễn</a:t>
            </a:r>
            <a:r>
              <a:rPr lang="en-US" sz="2519" dirty="0"/>
              <a:t> </a:t>
            </a:r>
            <a:r>
              <a:rPr lang="en-US" sz="2519" b="1" dirty="0" err="1">
                <a:highlight>
                  <a:srgbClr val="FFFF00"/>
                </a:highlight>
              </a:rPr>
              <a:t>chỉ</a:t>
            </a:r>
            <a:r>
              <a:rPr lang="en-US" sz="2519" b="1" dirty="0">
                <a:highlight>
                  <a:srgbClr val="FFFF00"/>
                </a:highlight>
              </a:rPr>
              <a:t> </a:t>
            </a:r>
            <a:r>
              <a:rPr lang="en-US" sz="2519" b="1" dirty="0" err="1">
                <a:highlight>
                  <a:srgbClr val="FFFF00"/>
                </a:highlight>
              </a:rPr>
              <a:t>có</a:t>
            </a:r>
            <a:r>
              <a:rPr lang="en-US" sz="2519" b="1" dirty="0">
                <a:highlight>
                  <a:srgbClr val="FFFF00"/>
                </a:highlight>
              </a:rPr>
              <a:t> 1</a:t>
            </a:r>
            <a:r>
              <a:rPr lang="en-US" sz="2519" dirty="0"/>
              <a:t> </a:t>
            </a:r>
            <a:r>
              <a:rPr lang="en-US" sz="2519" dirty="0" err="1"/>
              <a:t>thể</a:t>
            </a:r>
            <a:r>
              <a:rPr lang="en-US" sz="2519" dirty="0"/>
              <a:t> </a:t>
            </a:r>
            <a:r>
              <a:rPr lang="en-US" sz="2519" dirty="0" err="1"/>
              <a:t>hiện</a:t>
            </a:r>
            <a:r>
              <a:rPr lang="en-US" sz="2519" dirty="0"/>
              <a:t>, </a:t>
            </a:r>
            <a:r>
              <a:rPr lang="en-US" sz="2519" dirty="0" err="1"/>
              <a:t>nếu</a:t>
            </a:r>
            <a:r>
              <a:rPr lang="en-US" sz="2519" dirty="0"/>
              <a:t> </a:t>
            </a:r>
            <a:r>
              <a:rPr lang="en-US" sz="2519" u="sng" dirty="0" err="1"/>
              <a:t>không</a:t>
            </a:r>
            <a:r>
              <a:rPr lang="en-US" sz="2519" u="sng" dirty="0"/>
              <a:t> </a:t>
            </a:r>
            <a:r>
              <a:rPr lang="en-US" sz="2519" u="sng" dirty="0" err="1"/>
              <a:t>có</a:t>
            </a:r>
            <a:r>
              <a:rPr lang="en-US" sz="2519" u="sng" dirty="0"/>
              <a:t> </a:t>
            </a:r>
            <a:r>
              <a:rPr lang="en-US" sz="2519" u="sng" dirty="0" err="1"/>
              <a:t>nhu</a:t>
            </a:r>
            <a:r>
              <a:rPr lang="en-US" sz="2519" u="sng" dirty="0"/>
              <a:t> </a:t>
            </a:r>
            <a:r>
              <a:rPr lang="en-US" sz="2519" u="sng" dirty="0" err="1"/>
              <a:t>cầu</a:t>
            </a:r>
            <a:r>
              <a:rPr lang="en-US" sz="2519" u="sng" dirty="0"/>
              <a:t> </a:t>
            </a:r>
            <a:r>
              <a:rPr lang="en-US" sz="2519" u="sng" dirty="0" err="1"/>
              <a:t>mở</a:t>
            </a:r>
            <a:r>
              <a:rPr lang="en-US" sz="2519" u="sng" dirty="0"/>
              <a:t> </a:t>
            </a:r>
            <a:r>
              <a:rPr lang="en-US" sz="2519" u="sng" dirty="0" err="1"/>
              <a:t>rộng</a:t>
            </a:r>
            <a:r>
              <a:rPr lang="en-US" sz="2519" dirty="0"/>
              <a:t> </a:t>
            </a:r>
            <a:r>
              <a:rPr lang="en-US" sz="2519" dirty="0" err="1"/>
              <a:t>về</a:t>
            </a:r>
            <a:r>
              <a:rPr lang="en-US" sz="2519" dirty="0"/>
              <a:t> </a:t>
            </a:r>
            <a:r>
              <a:rPr lang="en-US" sz="2519" dirty="0" err="1"/>
              <a:t>sau</a:t>
            </a:r>
            <a:r>
              <a:rPr lang="en-US" sz="2519" dirty="0"/>
              <a:t> </a:t>
            </a:r>
            <a:r>
              <a:rPr lang="en-US" sz="2519" dirty="0" err="1"/>
              <a:t>thì</a:t>
            </a:r>
            <a:r>
              <a:rPr lang="en-US" sz="2519" dirty="0"/>
              <a:t> </a:t>
            </a:r>
            <a:r>
              <a:rPr lang="en-US" sz="2519" dirty="0" err="1"/>
              <a:t>không</a:t>
            </a:r>
            <a:r>
              <a:rPr lang="en-US" sz="2519" dirty="0"/>
              <a:t> </a:t>
            </a:r>
            <a:r>
              <a:rPr lang="en-US" sz="2519" dirty="0" err="1"/>
              <a:t>nên</a:t>
            </a:r>
            <a:r>
              <a:rPr lang="en-US" sz="2519" dirty="0"/>
              <a:t> </a:t>
            </a:r>
            <a:r>
              <a:rPr lang="en-US" sz="2519" dirty="0" err="1"/>
              <a:t>xem</a:t>
            </a:r>
            <a:r>
              <a:rPr lang="en-US" sz="2519" dirty="0"/>
              <a:t> </a:t>
            </a:r>
            <a:r>
              <a:rPr lang="en-US" sz="2519" dirty="0" err="1"/>
              <a:t>là</a:t>
            </a:r>
            <a:r>
              <a:rPr lang="en-US" sz="2519" dirty="0"/>
              <a:t> </a:t>
            </a:r>
            <a:r>
              <a:rPr lang="en-US" sz="2519" dirty="0" err="1"/>
              <a:t>thực</a:t>
            </a:r>
            <a:r>
              <a:rPr lang="en-US" sz="2519" dirty="0"/>
              <a:t> </a:t>
            </a:r>
            <a:r>
              <a:rPr lang="en-US" sz="2519" dirty="0" err="1"/>
              <a:t>thể</a:t>
            </a:r>
            <a:endParaRPr lang="en-US" sz="2519" dirty="0" err="1">
              <a:cs typeface="Tahoma" panose="020B0604030504040204" pitchFamily="34" charset="0"/>
            </a:endParaRPr>
          </a:p>
        </p:txBody>
      </p:sp>
      <p:sp>
        <p:nvSpPr>
          <p:cNvPr id="101383" name="Rectangle 5"/>
          <p:cNvSpPr>
            <a:spLocks noChangeArrowheads="1"/>
          </p:cNvSpPr>
          <p:nvPr/>
        </p:nvSpPr>
        <p:spPr bwMode="auto">
          <a:xfrm>
            <a:off x="3759539" y="3880881"/>
            <a:ext cx="1509814" cy="426614"/>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KHÁCH HÀNG</a:t>
            </a:r>
          </a:p>
        </p:txBody>
      </p:sp>
      <p:sp>
        <p:nvSpPr>
          <p:cNvPr id="101384" name="Rectangle 6"/>
          <p:cNvSpPr>
            <a:spLocks noChangeArrowheads="1"/>
          </p:cNvSpPr>
          <p:nvPr/>
        </p:nvSpPr>
        <p:spPr bwMode="auto">
          <a:xfrm>
            <a:off x="6929148" y="3880881"/>
            <a:ext cx="1509814" cy="426614"/>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CÔNG TY</a:t>
            </a:r>
          </a:p>
        </p:txBody>
      </p:sp>
      <p:sp>
        <p:nvSpPr>
          <p:cNvPr id="101385" name="Rectangle 7"/>
          <p:cNvSpPr>
            <a:spLocks noChangeArrowheads="1"/>
          </p:cNvSpPr>
          <p:nvPr/>
        </p:nvSpPr>
        <p:spPr bwMode="auto">
          <a:xfrm>
            <a:off x="5279350" y="5870638"/>
            <a:ext cx="1759783" cy="56993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ĐẶT HÀNG</a:t>
            </a:r>
          </a:p>
        </p:txBody>
      </p:sp>
      <p:sp>
        <p:nvSpPr>
          <p:cNvPr id="101386" name="AutoShape 8"/>
          <p:cNvSpPr>
            <a:spLocks noChangeArrowheads="1"/>
          </p:cNvSpPr>
          <p:nvPr/>
        </p:nvSpPr>
        <p:spPr bwMode="auto">
          <a:xfrm>
            <a:off x="4239478" y="4852430"/>
            <a:ext cx="1179855" cy="569930"/>
          </a:xfrm>
          <a:prstGeom prst="diamond">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Gởi</a:t>
            </a:r>
          </a:p>
        </p:txBody>
      </p:sp>
      <p:sp>
        <p:nvSpPr>
          <p:cNvPr id="101387" name="Line 10"/>
          <p:cNvSpPr>
            <a:spLocks noChangeShapeType="1"/>
          </p:cNvSpPr>
          <p:nvPr/>
        </p:nvSpPr>
        <p:spPr bwMode="auto">
          <a:xfrm>
            <a:off x="4514446" y="4307495"/>
            <a:ext cx="301629" cy="56826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1388" name="Line 11"/>
          <p:cNvSpPr>
            <a:spLocks noChangeShapeType="1"/>
          </p:cNvSpPr>
          <p:nvPr/>
        </p:nvSpPr>
        <p:spPr bwMode="auto">
          <a:xfrm>
            <a:off x="5117704" y="5302375"/>
            <a:ext cx="604925" cy="56826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1389" name="Line 12"/>
          <p:cNvSpPr>
            <a:spLocks noChangeShapeType="1"/>
          </p:cNvSpPr>
          <p:nvPr/>
        </p:nvSpPr>
        <p:spPr bwMode="auto">
          <a:xfrm flipH="1">
            <a:off x="7382424" y="4307495"/>
            <a:ext cx="301630" cy="568264"/>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1390" name="Line 13"/>
          <p:cNvSpPr>
            <a:spLocks noChangeShapeType="1"/>
          </p:cNvSpPr>
          <p:nvPr/>
        </p:nvSpPr>
        <p:spPr bwMode="auto">
          <a:xfrm flipH="1">
            <a:off x="6627518" y="5302375"/>
            <a:ext cx="453278" cy="56826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56" name="Text Box 16"/>
          <p:cNvSpPr txBox="1">
            <a:spLocks noChangeArrowheads="1"/>
          </p:cNvSpPr>
          <p:nvPr/>
        </p:nvSpPr>
        <p:spPr bwMode="auto">
          <a:xfrm>
            <a:off x="8878909" y="3720901"/>
            <a:ext cx="1936428" cy="770980"/>
          </a:xfrm>
          <a:prstGeom prst="rect">
            <a:avLst/>
          </a:prstGeom>
          <a:noFill/>
          <a:ln w="9525">
            <a:noFill/>
            <a:miter lim="800000"/>
          </a:ln>
          <a:effectLst/>
        </p:spPr>
        <p:txBody>
          <a:bodyPr>
            <a:spAutoFit/>
          </a:bodyPr>
          <a:lstStyle/>
          <a:p>
            <a:pPr algn="just">
              <a:defRPr/>
            </a:pPr>
            <a:r>
              <a:rPr lang="en-US" sz="1470">
                <a:solidFill>
                  <a:schemeClr val="accent6">
                    <a:lumMod val="75000"/>
                  </a:schemeClr>
                </a:solidFill>
                <a:cs typeface="Tahoma" panose="020B0604030504040204" pitchFamily="34" charset="0"/>
              </a:rPr>
              <a:t>Chỉ có một thể hiện CÔNG TY trong suốt chu trình hệ thống</a:t>
            </a:r>
          </a:p>
        </p:txBody>
      </p:sp>
      <p:sp>
        <p:nvSpPr>
          <p:cNvPr id="101392" name="AutoShape 9"/>
          <p:cNvSpPr>
            <a:spLocks noChangeArrowheads="1"/>
          </p:cNvSpPr>
          <p:nvPr/>
        </p:nvSpPr>
        <p:spPr bwMode="auto">
          <a:xfrm>
            <a:off x="6639184" y="4840765"/>
            <a:ext cx="1196519" cy="569930"/>
          </a:xfrm>
          <a:prstGeom prst="diamond">
            <a:avLst/>
          </a:prstGeom>
          <a:solidFill>
            <a:srgbClr val="FFFFFF"/>
          </a:solidFill>
          <a:ln w="25400" algn="ctr">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grpSp>
        <p:nvGrpSpPr>
          <p:cNvPr id="2" name="Group 60"/>
          <p:cNvGrpSpPr/>
          <p:nvPr/>
        </p:nvGrpSpPr>
        <p:grpSpPr bwMode="auto">
          <a:xfrm>
            <a:off x="7119124" y="3720901"/>
            <a:ext cx="1119862" cy="799902"/>
            <a:chOff x="5257800" y="3276600"/>
            <a:chExt cx="1066800" cy="762000"/>
          </a:xfrm>
        </p:grpSpPr>
        <p:sp>
          <p:nvSpPr>
            <p:cNvPr id="55" name="Line 14"/>
            <p:cNvSpPr>
              <a:spLocks noChangeShapeType="1"/>
            </p:cNvSpPr>
            <p:nvPr/>
          </p:nvSpPr>
          <p:spPr bwMode="auto">
            <a:xfrm flipH="1">
              <a:off x="5257800" y="3276600"/>
              <a:ext cx="1066800" cy="762000"/>
            </a:xfrm>
            <a:prstGeom prst="line">
              <a:avLst/>
            </a:prstGeom>
            <a:noFill/>
            <a:ln w="25400">
              <a:solidFill>
                <a:schemeClr val="accent6">
                  <a:lumMod val="75000"/>
                </a:schemeClr>
              </a:solidFill>
              <a:round/>
            </a:ln>
            <a:effectLst/>
          </p:spPr>
          <p:txBody>
            <a:bodyPr anchor="ctr"/>
            <a:lstStyle/>
            <a:p>
              <a:pPr algn="ctr">
                <a:defRPr/>
              </a:pPr>
              <a:endParaRPr lang="en-US" sz="1470">
                <a:solidFill>
                  <a:schemeClr val="tx2"/>
                </a:solidFill>
                <a:cs typeface="Tahoma" panose="020B0604030504040204" pitchFamily="34" charset="0"/>
              </a:endParaRPr>
            </a:p>
          </p:txBody>
        </p:sp>
        <p:sp>
          <p:nvSpPr>
            <p:cNvPr id="58" name="Line 14"/>
            <p:cNvSpPr>
              <a:spLocks noChangeShapeType="1"/>
            </p:cNvSpPr>
            <p:nvPr/>
          </p:nvSpPr>
          <p:spPr bwMode="auto">
            <a:xfrm>
              <a:off x="5516563" y="3276600"/>
              <a:ext cx="808037" cy="762000"/>
            </a:xfrm>
            <a:prstGeom prst="line">
              <a:avLst/>
            </a:prstGeom>
            <a:noFill/>
            <a:ln w="25400">
              <a:solidFill>
                <a:schemeClr val="accent6">
                  <a:lumMod val="75000"/>
                </a:schemeClr>
              </a:solidFill>
              <a:round/>
            </a:ln>
            <a:effectLst/>
          </p:spPr>
          <p:txBody>
            <a:bodyPr anchor="ctr"/>
            <a:lstStyle/>
            <a:p>
              <a:pPr algn="ctr">
                <a:defRPr/>
              </a:pPr>
              <a:endParaRPr lang="en-US" sz="1470">
                <a:solidFill>
                  <a:schemeClr val="tx2"/>
                </a:solidFill>
                <a:cs typeface="Tahoma" panose="020B0604030504040204" pitchFamily="34" charset="0"/>
              </a:endParaRPr>
            </a:p>
          </p:txBody>
        </p:sp>
      </p:grpSp>
      <p:sp>
        <p:nvSpPr>
          <p:cNvPr id="101394" name="TextBox 61"/>
          <p:cNvSpPr txBox="1">
            <a:spLocks noChangeArrowheads="1"/>
          </p:cNvSpPr>
          <p:nvPr/>
        </p:nvSpPr>
        <p:spPr bwMode="auto">
          <a:xfrm>
            <a:off x="2159734" y="3080981"/>
            <a:ext cx="4159488"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i="1">
                <a:solidFill>
                  <a:schemeClr val="tx2"/>
                </a:solidFill>
                <a:cs typeface="Tahoma" panose="020B0604030504040204" pitchFamily="34" charset="0"/>
              </a:rPr>
              <a:t>Khách hàng gửi đơn đặt hàng cho công ty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a:t>2.5.1. Thực thể hay không là thực thể?</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C68B9D79-3370-49A7-9BDB-601E7FEA6065}" type="slidenum">
              <a:rPr lang="en-US" sz="1050">
                <a:solidFill>
                  <a:srgbClr val="898989"/>
                </a:solidFill>
                <a:cs typeface="Tahoma" panose="020B0604030504040204" pitchFamily="34" charset="0"/>
              </a:rPr>
              <a:t>66</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2406" name="Text Box 42"/>
          <p:cNvSpPr txBox="1">
            <a:spLocks noChangeArrowheads="1"/>
          </p:cNvSpPr>
          <p:nvPr/>
        </p:nvSpPr>
        <p:spPr bwMode="auto">
          <a:xfrm>
            <a:off x="1113863" y="1788323"/>
            <a:ext cx="10451380" cy="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519" dirty="0" err="1">
                <a:cs typeface="Tahoma" panose="020B0604030504040204" pitchFamily="34" charset="0"/>
              </a:rPr>
              <a:t>Đối</a:t>
            </a:r>
            <a:r>
              <a:rPr lang="en-US" sz="2519" dirty="0">
                <a:cs typeface="Tahoma" panose="020B0604030504040204" pitchFamily="34" charset="0"/>
              </a:rPr>
              <a:t> </a:t>
            </a:r>
            <a:r>
              <a:rPr lang="en-US" sz="2519" dirty="0" err="1">
                <a:cs typeface="Tahoma" panose="020B0604030504040204" pitchFamily="34" charset="0"/>
              </a:rPr>
              <a:t>tượng</a:t>
            </a:r>
            <a:r>
              <a:rPr lang="en-US" sz="2519" dirty="0">
                <a:cs typeface="Tahoma" panose="020B0604030504040204" pitchFamily="34" charset="0"/>
              </a:rPr>
              <a:t> </a:t>
            </a:r>
            <a:r>
              <a:rPr lang="en-US" sz="2519" dirty="0" err="1">
                <a:cs typeface="Tahoma" panose="020B0604030504040204" pitchFamily="34" charset="0"/>
              </a:rPr>
              <a:t>quan</a:t>
            </a:r>
            <a:r>
              <a:rPr lang="en-US" sz="2519" dirty="0">
                <a:cs typeface="Tahoma" panose="020B0604030504040204" pitchFamily="34" charset="0"/>
              </a:rPr>
              <a:t> </a:t>
            </a:r>
            <a:r>
              <a:rPr lang="en-US" sz="2519" dirty="0" err="1">
                <a:cs typeface="Tahoma" panose="020B0604030504040204" pitchFamily="34" charset="0"/>
              </a:rPr>
              <a:t>tâm</a:t>
            </a:r>
            <a:r>
              <a:rPr lang="en-US" sz="2519" dirty="0">
                <a:cs typeface="Tahoma" panose="020B0604030504040204" pitchFamily="34" charset="0"/>
              </a:rPr>
              <a:t> </a:t>
            </a:r>
            <a:r>
              <a:rPr lang="en-US" sz="2519" b="1" dirty="0" err="1">
                <a:highlight>
                  <a:srgbClr val="FFFF00"/>
                </a:highlight>
                <a:cs typeface="Tahoma" panose="020B0604030504040204" pitchFamily="34" charset="0"/>
              </a:rPr>
              <a:t>không</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có</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cấu</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trúc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đặc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trưng</a:t>
            </a:r>
            <a:r>
              <a:rPr lang="en-US" sz="2519" dirty="0">
                <a:cs typeface="Tahoma" panose="020B0604030504040204" pitchFamily="34" charset="0"/>
              </a:rPr>
              <a:t> (</a:t>
            </a:r>
            <a:r>
              <a:rPr lang="en-US" sz="2519" dirty="0" err="1">
                <a:cs typeface="Tahoma" panose="020B0604030504040204" pitchFamily="34" charset="0"/>
              </a:rPr>
              <a:t>chỉ</a:t>
            </a:r>
            <a:r>
              <a:rPr lang="en-US" sz="2519" dirty="0">
                <a:cs typeface="Tahoma" panose="020B0604030504040204" pitchFamily="34" charset="0"/>
              </a:rPr>
              <a:t> </a:t>
            </a:r>
            <a:r>
              <a:rPr lang="en-US" sz="2519" dirty="0" err="1">
                <a:cs typeface="Tahoma" panose="020B0604030504040204" pitchFamily="34" charset="0"/>
              </a:rPr>
              <a:t>có</a:t>
            </a:r>
            <a:r>
              <a:rPr lang="en-US" sz="2519" dirty="0">
                <a:cs typeface="Tahoma" panose="020B0604030504040204" pitchFamily="34" charset="0"/>
              </a:rPr>
              <a:t> 1 </a:t>
            </a:r>
            <a:r>
              <a:rPr lang="en-US" sz="2519" dirty="0" err="1">
                <a:cs typeface="Tahoma" panose="020B0604030504040204" pitchFamily="34" charset="0"/>
              </a:rPr>
              <a:t>thuộc</a:t>
            </a:r>
            <a:r>
              <a:rPr lang="en-US" sz="2519" dirty="0">
                <a:cs typeface="Tahoma" panose="020B0604030504040204" pitchFamily="34" charset="0"/>
              </a:rPr>
              <a:t> </a:t>
            </a:r>
            <a:r>
              <a:rPr lang="en-US" sz="2519" dirty="0" err="1">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thì</a:t>
            </a:r>
            <a:r>
              <a:rPr lang="en-US" sz="2519" dirty="0">
                <a:cs typeface="Tahoma" panose="020B0604030504040204" pitchFamily="34" charset="0"/>
              </a:rPr>
              <a:t> </a:t>
            </a:r>
            <a:r>
              <a:rPr lang="en-US" sz="2519" dirty="0" err="1">
                <a:cs typeface="Tahoma" panose="020B0604030504040204" pitchFamily="34" charset="0"/>
              </a:rPr>
              <a:t>cẩn</a:t>
            </a:r>
            <a:r>
              <a:rPr lang="en-US" sz="2519" dirty="0">
                <a:cs typeface="Tahoma" panose="020B0604030504040204" pitchFamily="34" charset="0"/>
              </a:rPr>
              <a:t> </a:t>
            </a:r>
            <a:r>
              <a:rPr lang="en-US" sz="2519" dirty="0" err="1">
                <a:cs typeface="Tahoma" panose="020B0604030504040204" pitchFamily="34" charset="0"/>
              </a:rPr>
              <a:t>thận</a:t>
            </a:r>
            <a:r>
              <a:rPr lang="en-US" sz="2519" dirty="0">
                <a:cs typeface="Tahoma" panose="020B0604030504040204" pitchFamily="34" charset="0"/>
              </a:rPr>
              <a:t> </a:t>
            </a:r>
            <a:r>
              <a:rPr lang="en-US" sz="2519" dirty="0" err="1">
                <a:cs typeface="Tahoma" panose="020B0604030504040204" pitchFamily="34" charset="0"/>
              </a:rPr>
              <a:t>khi</a:t>
            </a:r>
            <a:r>
              <a:rPr lang="en-US" sz="2519" dirty="0">
                <a:cs typeface="Tahoma" panose="020B0604030504040204" pitchFamily="34" charset="0"/>
              </a:rPr>
              <a:t> </a:t>
            </a:r>
            <a:r>
              <a:rPr lang="en-US" sz="2519" dirty="0" err="1">
                <a:cs typeface="Tahoma" panose="020B0604030504040204" pitchFamily="34" charset="0"/>
              </a:rPr>
              <a:t>quyết</a:t>
            </a:r>
            <a:r>
              <a:rPr lang="en-US" sz="2519" dirty="0">
                <a:cs typeface="Tahoma" panose="020B0604030504040204" pitchFamily="34" charset="0"/>
              </a:rPr>
              <a:t> </a:t>
            </a:r>
            <a:r>
              <a:rPr lang="en-US" sz="2519" dirty="0" err="1">
                <a:cs typeface="Tahoma" panose="020B0604030504040204" pitchFamily="34" charset="0"/>
              </a:rPr>
              <a:t>định</a:t>
            </a:r>
            <a:r>
              <a:rPr lang="en-US" sz="2519" dirty="0">
                <a:cs typeface="Tahoma" panose="020B0604030504040204" pitchFamily="34" charset="0"/>
              </a:rPr>
              <a:t> </a:t>
            </a:r>
            <a:r>
              <a:rPr lang="en-US" sz="2519" dirty="0" err="1">
                <a:cs typeface="Tahoma" panose="020B0604030504040204" pitchFamily="34" charset="0"/>
              </a:rPr>
              <a:t>đó</a:t>
            </a:r>
            <a:r>
              <a:rPr lang="en-US" sz="2519" dirty="0">
                <a:cs typeface="Tahoma" panose="020B0604030504040204" pitchFamily="34" charset="0"/>
              </a:rPr>
              <a:t> </a:t>
            </a:r>
            <a:r>
              <a:rPr lang="en-US" sz="2519" dirty="0" err="1">
                <a:cs typeface="Tahoma" panose="020B0604030504040204" pitchFamily="34" charset="0"/>
              </a:rPr>
              <a:t>là</a:t>
            </a:r>
            <a:r>
              <a:rPr lang="en-US" sz="2519" dirty="0">
                <a:cs typeface="Tahoma" panose="020B0604030504040204" pitchFamily="34" charset="0"/>
              </a:rPr>
              <a:t> 1 </a:t>
            </a:r>
            <a:r>
              <a:rPr lang="en-US" sz="2519" dirty="0" err="1">
                <a:cs typeface="Tahoma" panose="020B0604030504040204" pitchFamily="34" charset="0"/>
              </a:rPr>
              <a:t>thực</a:t>
            </a:r>
            <a:r>
              <a:rPr lang="en-US" sz="2519" dirty="0">
                <a:cs typeface="Tahoma" panose="020B0604030504040204" pitchFamily="34" charset="0"/>
              </a:rPr>
              <a:t> </a:t>
            </a:r>
            <a:r>
              <a:rPr lang="en-US" sz="2519" dirty="0" err="1">
                <a:cs typeface="Tahoma" panose="020B0604030504040204" pitchFamily="34" charset="0"/>
              </a:rPr>
              <a:t>thể</a:t>
            </a:r>
          </a:p>
        </p:txBody>
      </p:sp>
      <p:sp>
        <p:nvSpPr>
          <p:cNvPr id="102407" name="Rectangle 7"/>
          <p:cNvSpPr>
            <a:spLocks noChangeArrowheads="1"/>
          </p:cNvSpPr>
          <p:nvPr/>
        </p:nvSpPr>
        <p:spPr bwMode="auto">
          <a:xfrm>
            <a:off x="4239478" y="4024606"/>
            <a:ext cx="1759783" cy="56993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NƯỚC GiẢI KHÁT</a:t>
            </a:r>
          </a:p>
        </p:txBody>
      </p:sp>
      <p:grpSp>
        <p:nvGrpSpPr>
          <p:cNvPr id="102408" name="Group 25"/>
          <p:cNvGrpSpPr/>
          <p:nvPr/>
        </p:nvGrpSpPr>
        <p:grpSpPr bwMode="auto">
          <a:xfrm rot="-747988">
            <a:off x="6017594" y="4391227"/>
            <a:ext cx="476608" cy="223306"/>
            <a:chOff x="4165631" y="3718169"/>
            <a:chExt cx="453967" cy="213052"/>
          </a:xfrm>
        </p:grpSpPr>
        <p:sp>
          <p:nvSpPr>
            <p:cNvPr id="102416" name="Line 69"/>
            <p:cNvSpPr>
              <a:spLocks noChangeShapeType="1"/>
            </p:cNvSpPr>
            <p:nvPr/>
          </p:nvSpPr>
          <p:spPr bwMode="auto">
            <a:xfrm rot="1972752" flipV="1">
              <a:off x="4165631" y="3718169"/>
              <a:ext cx="319670" cy="86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02417" name="Oval 70"/>
            <p:cNvSpPr>
              <a:spLocks noChangeArrowheads="1"/>
            </p:cNvSpPr>
            <p:nvPr/>
          </p:nvSpPr>
          <p:spPr bwMode="auto">
            <a:xfrm rot="1972752">
              <a:off x="4459763" y="3778821"/>
              <a:ext cx="159835" cy="1524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grpSp>
        <p:nvGrpSpPr>
          <p:cNvPr id="102409" name="Group 26"/>
          <p:cNvGrpSpPr/>
          <p:nvPr/>
        </p:nvGrpSpPr>
        <p:grpSpPr bwMode="auto">
          <a:xfrm>
            <a:off x="5999263" y="3944616"/>
            <a:ext cx="491607" cy="196642"/>
            <a:chOff x="4190869" y="3411034"/>
            <a:chExt cx="468347" cy="187279"/>
          </a:xfrm>
        </p:grpSpPr>
        <p:sp>
          <p:nvSpPr>
            <p:cNvPr id="102414" name="Line 73"/>
            <p:cNvSpPr>
              <a:spLocks noChangeShapeType="1"/>
            </p:cNvSpPr>
            <p:nvPr/>
          </p:nvSpPr>
          <p:spPr bwMode="auto">
            <a:xfrm rot="20073582" flipV="1">
              <a:off x="4190869" y="3597452"/>
              <a:ext cx="319670" cy="86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endParaRPr lang="en-US" sz="1983"/>
            </a:p>
          </p:txBody>
        </p:sp>
        <p:sp>
          <p:nvSpPr>
            <p:cNvPr id="102415" name="Oval 74"/>
            <p:cNvSpPr>
              <a:spLocks noChangeArrowheads="1"/>
            </p:cNvSpPr>
            <p:nvPr/>
          </p:nvSpPr>
          <p:spPr bwMode="auto">
            <a:xfrm rot="-1526418">
              <a:off x="4499381" y="3411034"/>
              <a:ext cx="159835" cy="152400"/>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70">
                <a:solidFill>
                  <a:schemeClr val="tx2"/>
                </a:solidFill>
                <a:cs typeface="Tahoma" panose="020B0604030504040204" pitchFamily="34" charset="0"/>
              </a:endParaRPr>
            </a:p>
          </p:txBody>
        </p:sp>
      </p:grpSp>
      <p:sp>
        <p:nvSpPr>
          <p:cNvPr id="102410" name="Text Box 71"/>
          <p:cNvSpPr txBox="1">
            <a:spLocks noChangeArrowheads="1"/>
          </p:cNvSpPr>
          <p:nvPr/>
        </p:nvSpPr>
        <p:spPr bwMode="auto">
          <a:xfrm>
            <a:off x="6542528" y="3864624"/>
            <a:ext cx="1174856"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Loại nước</a:t>
            </a:r>
          </a:p>
        </p:txBody>
      </p:sp>
      <p:sp>
        <p:nvSpPr>
          <p:cNvPr id="102411" name="Text Box 75"/>
          <p:cNvSpPr txBox="1">
            <a:spLocks noChangeArrowheads="1"/>
          </p:cNvSpPr>
          <p:nvPr/>
        </p:nvSpPr>
        <p:spPr bwMode="auto">
          <a:xfrm>
            <a:off x="6559192" y="4424555"/>
            <a:ext cx="1174856" cy="31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a:solidFill>
                  <a:schemeClr val="tx2"/>
                </a:solidFill>
                <a:cs typeface="Tahoma" panose="020B0604030504040204" pitchFamily="34" charset="0"/>
              </a:rPr>
              <a:t>Hiệu nước</a:t>
            </a:r>
          </a:p>
        </p:txBody>
      </p:sp>
      <p:sp>
        <p:nvSpPr>
          <p:cNvPr id="28" name="Text Box 16"/>
          <p:cNvSpPr txBox="1">
            <a:spLocks noChangeArrowheads="1"/>
          </p:cNvSpPr>
          <p:nvPr/>
        </p:nvSpPr>
        <p:spPr bwMode="auto">
          <a:xfrm>
            <a:off x="5599311" y="4984487"/>
            <a:ext cx="2639675" cy="770980"/>
          </a:xfrm>
          <a:prstGeom prst="rect">
            <a:avLst/>
          </a:prstGeom>
          <a:noFill/>
          <a:ln w="9525">
            <a:noFill/>
            <a:miter lim="800000"/>
          </a:ln>
          <a:effectLst/>
        </p:spPr>
        <p:txBody>
          <a:bodyPr>
            <a:spAutoFit/>
          </a:bodyPr>
          <a:lstStyle/>
          <a:p>
            <a:pPr algn="just">
              <a:defRPr/>
            </a:pPr>
            <a:r>
              <a:rPr lang="en-US" sz="1470">
                <a:solidFill>
                  <a:schemeClr val="accent6">
                    <a:lumMod val="75000"/>
                  </a:schemeClr>
                </a:solidFill>
                <a:cs typeface="Tahoma" panose="020B0604030504040204" pitchFamily="34" charset="0"/>
              </a:rPr>
              <a:t>Nếu Loại nước không được đề cập tới các đặc trưng khác thì nên là thuộc tính</a:t>
            </a:r>
          </a:p>
        </p:txBody>
      </p:sp>
      <p:sp>
        <p:nvSpPr>
          <p:cNvPr id="102413" name="TextBox 28"/>
          <p:cNvSpPr txBox="1">
            <a:spLocks noChangeArrowheads="1"/>
          </p:cNvSpPr>
          <p:nvPr/>
        </p:nvSpPr>
        <p:spPr bwMode="auto">
          <a:xfrm>
            <a:off x="2159733" y="3039727"/>
            <a:ext cx="6399213"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i="1">
                <a:solidFill>
                  <a:schemeClr val="tx2"/>
                </a:solidFill>
                <a:cs typeface="Tahoma" panose="020B0604030504040204" pitchFamily="34" charset="0"/>
              </a:rPr>
              <a:t>NGK thuộc một loại và có một hiệu nào đó (ví dụ như Tribeco)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a:t>2.5.2. Thực </a:t>
            </a:r>
            <a:r>
              <a:rPr lang="en-US" dirty="0" err="1"/>
              <a:t>thể</a:t>
            </a:r>
            <a:r>
              <a:rPr lang="en-US" dirty="0"/>
              <a:t> hay </a:t>
            </a:r>
            <a:r>
              <a:rPr lang="en-US" dirty="0" err="1"/>
              <a:t>thuộc</a:t>
            </a:r>
            <a:r>
              <a:rPr lang="en-US" dirty="0"/>
              <a:t> </a:t>
            </a:r>
            <a:r>
              <a:rPr lang="en-US" dirty="0" err="1"/>
              <a:t>tính</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299C6190-3B0C-4066-8390-339DD8C5DD8E}" type="slidenum">
              <a:rPr lang="en-US" sz="1050">
                <a:solidFill>
                  <a:srgbClr val="898989"/>
                </a:solidFill>
                <a:cs typeface="Tahoma" panose="020B0604030504040204" pitchFamily="34" charset="0"/>
              </a:rPr>
              <a:t>67</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3430" name="Text Box 42"/>
          <p:cNvSpPr txBox="1">
            <a:spLocks noChangeArrowheads="1"/>
          </p:cNvSpPr>
          <p:nvPr/>
        </p:nvSpPr>
        <p:spPr bwMode="auto">
          <a:xfrm>
            <a:off x="879891" y="1929349"/>
            <a:ext cx="10641357" cy="168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15"/>
              </a:spcAft>
            </a:pPr>
            <a:r>
              <a:rPr lang="en-US" sz="2519" b="1" dirty="0" err="1">
                <a:solidFill>
                  <a:srgbClr val="C00000"/>
                </a:solidFill>
                <a:cs typeface="Tahoma" panose="020B0604030504040204" pitchFamily="34" charset="0"/>
              </a:rPr>
              <a:t>Thực</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thể</a:t>
            </a:r>
            <a:r>
              <a:rPr lang="en-US" sz="2519" dirty="0">
                <a:cs typeface="Tahoma" panose="020B0604030504040204" pitchFamily="34" charset="0"/>
              </a:rPr>
              <a:t>: </a:t>
            </a:r>
            <a:r>
              <a:rPr lang="en-US" sz="2519" dirty="0" err="1">
                <a:cs typeface="Tahoma" panose="020B0604030504040204" pitchFamily="34" charset="0"/>
              </a:rPr>
              <a:t>xác</a:t>
            </a:r>
            <a:r>
              <a:rPr lang="en-US" sz="2519" dirty="0">
                <a:cs typeface="Tahoma" panose="020B0604030504040204" pitchFamily="34" charset="0"/>
              </a:rPr>
              <a:t> </a:t>
            </a:r>
            <a:r>
              <a:rPr lang="en-US" sz="2519" dirty="0" err="1">
                <a:cs typeface="Tahoma" panose="020B0604030504040204" pitchFamily="34" charset="0"/>
              </a:rPr>
              <a:t>định</a:t>
            </a:r>
            <a:r>
              <a:rPr lang="en-US" sz="2519" dirty="0">
                <a:cs typeface="Tahoma" panose="020B0604030504040204" pitchFamily="34" charset="0"/>
              </a:rPr>
              <a:t> 1 </a:t>
            </a:r>
            <a:r>
              <a:rPr lang="en-US" sz="2519" dirty="0" err="1">
                <a:cs typeface="Tahoma" panose="020B0604030504040204" pitchFamily="34" charset="0"/>
              </a:rPr>
              <a:t>số</a:t>
            </a:r>
            <a:r>
              <a:rPr lang="en-US" sz="2519" dirty="0">
                <a:cs typeface="Tahoma" panose="020B0604030504040204" pitchFamily="34" charset="0"/>
              </a:rPr>
              <a:t> </a:t>
            </a:r>
            <a:r>
              <a:rPr lang="en-US" sz="2519" b="1" dirty="0" err="1">
                <a:highlight>
                  <a:srgbClr val="FFFF00"/>
                </a:highlight>
                <a:cs typeface="Tahoma" panose="020B0604030504040204" pitchFamily="34" charset="0"/>
              </a:rPr>
              <a:t>đặc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trưng</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cơ</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bản</a:t>
            </a:r>
            <a:r>
              <a:rPr lang="en-US" sz="2519" dirty="0">
                <a:cs typeface="Tahoma" panose="020B0604030504040204" pitchFamily="34" charset="0"/>
              </a:rPr>
              <a:t> </a:t>
            </a:r>
            <a:r>
              <a:rPr lang="en-US" sz="2519" dirty="0" err="1">
                <a:cs typeface="Tahoma" panose="020B0604030504040204" pitchFamily="34" charset="0"/>
              </a:rPr>
              <a:t>như</a:t>
            </a:r>
            <a:r>
              <a:rPr lang="en-US" sz="2519" dirty="0">
                <a:cs typeface="Tahoma" panose="020B0604030504040204" pitchFamily="34" charset="0"/>
              </a:rPr>
              <a:t> </a:t>
            </a:r>
            <a:r>
              <a:rPr lang="en-US" sz="2519" dirty="0" err="1">
                <a:cs typeface="Tahoma" panose="020B0604030504040204" pitchFamily="34" charset="0"/>
              </a:rPr>
              <a:t>thuộc</a:t>
            </a:r>
            <a:r>
              <a:rPr lang="en-US" sz="2519" dirty="0">
                <a:cs typeface="Tahoma" panose="020B0604030504040204" pitchFamily="34" charset="0"/>
              </a:rPr>
              <a:t> </a:t>
            </a:r>
            <a:r>
              <a:rPr lang="en-US" sz="2519" dirty="0" err="1">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mối</a:t>
            </a:r>
            <a:r>
              <a:rPr lang="en-US" sz="2519" dirty="0">
                <a:cs typeface="Tahoma" panose="020B0604030504040204" pitchFamily="34" charset="0"/>
              </a:rPr>
              <a:t> </a:t>
            </a:r>
            <a:r>
              <a:rPr lang="en-US" sz="2519" dirty="0" err="1">
                <a:cs typeface="Tahoma" panose="020B0604030504040204" pitchFamily="34" charset="0"/>
              </a:rPr>
              <a:t>kết</a:t>
            </a:r>
            <a:r>
              <a:rPr lang="en-US" sz="2519" dirty="0">
                <a:cs typeface="Tahoma" panose="020B0604030504040204" pitchFamily="34" charset="0"/>
              </a:rPr>
              <a:t> </a:t>
            </a:r>
            <a:r>
              <a:rPr lang="en-US" sz="2519" dirty="0" err="1">
                <a:cs typeface="Tahoma" panose="020B0604030504040204" pitchFamily="34" charset="0"/>
              </a:rPr>
              <a:t>hợp</a:t>
            </a:r>
            <a:r>
              <a:rPr lang="en-US" sz="2519" dirty="0">
                <a:cs typeface="Tahoma" panose="020B0604030504040204" pitchFamily="34" charset="0"/>
              </a:rPr>
              <a:t>, </a:t>
            </a:r>
            <a:r>
              <a:rPr lang="en-US" sz="2519" dirty="0" err="1">
                <a:cs typeface="Tahoma" panose="020B0604030504040204" pitchFamily="34" charset="0"/>
              </a:rPr>
              <a:t>tổng</a:t>
            </a:r>
            <a:r>
              <a:rPr lang="en-US" sz="2519" dirty="0">
                <a:cs typeface="Tahoma" panose="020B0604030504040204" pitchFamily="34" charset="0"/>
              </a:rPr>
              <a:t> </a:t>
            </a:r>
            <a:r>
              <a:rPr lang="en-US" sz="2519" dirty="0" err="1">
                <a:cs typeface="Tahoma" panose="020B0604030504040204" pitchFamily="34" charset="0"/>
              </a:rPr>
              <a:t>quát</a:t>
            </a:r>
            <a:r>
              <a:rPr lang="en-US" sz="2519" dirty="0">
                <a:cs typeface="Tahoma" panose="020B0604030504040204" pitchFamily="34" charset="0"/>
              </a:rPr>
              <a:t> </a:t>
            </a:r>
            <a:r>
              <a:rPr lang="en-US" sz="2519" dirty="0" err="1">
                <a:cs typeface="Tahoma" panose="020B0604030504040204" pitchFamily="34" charset="0"/>
              </a:rPr>
              <a:t>hóa</a:t>
            </a:r>
            <a:endParaRPr lang="en-US" sz="2519" dirty="0">
              <a:cs typeface="Tahoma" panose="020B0604030504040204" pitchFamily="34" charset="0"/>
            </a:endParaRPr>
          </a:p>
          <a:p>
            <a:pPr algn="just" eaLnBrk="1" hangingPunct="1">
              <a:spcAft>
                <a:spcPts val="315"/>
              </a:spcAft>
            </a:pPr>
            <a:r>
              <a:rPr lang="en-US" sz="2519" b="1" dirty="0" err="1">
                <a:solidFill>
                  <a:srgbClr val="C00000"/>
                </a:solidFill>
                <a:cs typeface="Tahoma" panose="020B0604030504040204" pitchFamily="34" charset="0"/>
              </a:rPr>
              <a:t>Thuộc</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cấu</a:t>
            </a:r>
            <a:r>
              <a:rPr lang="en-US" sz="2519" dirty="0">
                <a:cs typeface="Tahoma" panose="020B0604030504040204" pitchFamily="34" charset="0"/>
              </a:rPr>
              <a:t> </a:t>
            </a:r>
            <a:r>
              <a:rPr lang="en-US" sz="2519" dirty="0" err="1">
                <a:cs typeface="Tahoma" panose="020B0604030504040204" pitchFamily="34" charset="0"/>
              </a:rPr>
              <a:t>trúc</a:t>
            </a:r>
            <a:r>
              <a:rPr lang="en-US" sz="2519" dirty="0">
                <a:cs typeface="Tahoma" panose="020B0604030504040204" pitchFamily="34" charset="0"/>
              </a:rPr>
              <a:t> </a:t>
            </a:r>
            <a:r>
              <a:rPr lang="en-US" sz="2519" b="1" dirty="0" err="1">
                <a:highlight>
                  <a:srgbClr val="FFFF00"/>
                </a:highlight>
                <a:cs typeface="Tahoma" panose="020B0604030504040204" pitchFamily="34" charset="0"/>
              </a:rPr>
              <a:t>nguyên</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tố</a:t>
            </a:r>
            <a:r>
              <a:rPr lang="en-US" sz="2519" dirty="0" err="1">
                <a:cs typeface="Tahoma" panose="020B0604030504040204" pitchFamily="34" charset="0"/>
              </a:rPr>
              <a:t>(nhận giá trị chữ hoặc số)</a:t>
            </a:r>
            <a:r>
              <a:rPr lang="en-US" sz="2519" dirty="0">
                <a:cs typeface="Tahoma" panose="020B0604030504040204" pitchFamily="34" charset="0"/>
              </a:rPr>
              <a:t>, </a:t>
            </a:r>
            <a:r>
              <a:rPr lang="en-US" sz="2519" dirty="0" err="1">
                <a:cs typeface="Tahoma" panose="020B0604030504040204" pitchFamily="34" charset="0"/>
              </a:rPr>
              <a:t>đơn</a:t>
            </a:r>
            <a:r>
              <a:rPr lang="en-US" sz="2519" dirty="0">
                <a:cs typeface="Tahoma" panose="020B0604030504040204" pitchFamily="34" charset="0"/>
              </a:rPr>
              <a:t> </a:t>
            </a:r>
            <a:r>
              <a:rPr lang="en-US" sz="2519" dirty="0" err="1">
                <a:cs typeface="Tahoma" panose="020B0604030504040204" pitchFamily="34" charset="0"/>
              </a:rPr>
              <a:t>giản</a:t>
            </a:r>
            <a:r>
              <a:rPr lang="en-US" sz="2519" dirty="0">
                <a:cs typeface="Tahoma" panose="020B0604030504040204" pitchFamily="34" charset="0"/>
              </a:rPr>
              <a:t>, </a:t>
            </a:r>
            <a:r>
              <a:rPr lang="en-US" sz="2519" dirty="0" err="1">
                <a:cs typeface="Tahoma" panose="020B0604030504040204" pitchFamily="34" charset="0"/>
              </a:rPr>
              <a:t>không</a:t>
            </a:r>
            <a:r>
              <a:rPr lang="en-US" sz="2519" dirty="0">
                <a:cs typeface="Tahoma" panose="020B0604030504040204" pitchFamily="34" charset="0"/>
              </a:rPr>
              <a:t> </a:t>
            </a:r>
            <a:r>
              <a:rPr lang="en-US" sz="2519" dirty="0" err="1">
                <a:cs typeface="Tahoma" panose="020B0604030504040204" pitchFamily="34" charset="0"/>
              </a:rPr>
              <a:t>có</a:t>
            </a:r>
            <a:r>
              <a:rPr lang="en-US" sz="2519" dirty="0">
                <a:cs typeface="Tahoma" panose="020B0604030504040204" pitchFamily="34" charset="0"/>
              </a:rPr>
              <a:t> </a:t>
            </a:r>
            <a:r>
              <a:rPr lang="en-US" sz="2519" dirty="0" err="1">
                <a:cs typeface="Tahoma" panose="020B0604030504040204" pitchFamily="34" charset="0"/>
              </a:rPr>
              <a:t>các</a:t>
            </a:r>
            <a:r>
              <a:rPr lang="en-US" sz="2519" dirty="0">
                <a:cs typeface="Tahoma" panose="020B0604030504040204" pitchFamily="34" charset="0"/>
              </a:rPr>
              <a:t> </a:t>
            </a:r>
            <a:r>
              <a:rPr lang="en-US" sz="2519" dirty="0" err="1">
                <a:cs typeface="Tahoma" panose="020B0604030504040204" pitchFamily="34" charset="0"/>
              </a:rPr>
              <a:t>đặc</a:t>
            </a:r>
            <a:r>
              <a:rPr lang="en-US" sz="2519" dirty="0">
                <a:cs typeface="Tahoma" panose="020B0604030504040204" pitchFamily="34" charset="0"/>
              </a:rPr>
              <a:t> </a:t>
            </a:r>
            <a:r>
              <a:rPr lang="en-US" sz="2519" dirty="0" err="1">
                <a:cs typeface="Tahoma" panose="020B0604030504040204" pitchFamily="34" charset="0"/>
              </a:rPr>
              <a:t>trưng</a:t>
            </a:r>
            <a:r>
              <a:rPr lang="en-US" sz="2519" dirty="0">
                <a:cs typeface="Tahoma" panose="020B0604030504040204" pitchFamily="34" charset="0"/>
              </a:rPr>
              <a:t> </a:t>
            </a:r>
            <a:r>
              <a:rPr lang="en-US" sz="2519" dirty="0" err="1">
                <a:cs typeface="Tahoma" panose="020B0604030504040204" pitchFamily="34" charset="0"/>
              </a:rPr>
              <a:t>khác</a:t>
            </a:r>
          </a:p>
        </p:txBody>
      </p:sp>
      <p:grpSp>
        <p:nvGrpSpPr>
          <p:cNvPr id="103431" name="Group 52"/>
          <p:cNvGrpSpPr/>
          <p:nvPr/>
        </p:nvGrpSpPr>
        <p:grpSpPr bwMode="auto">
          <a:xfrm>
            <a:off x="2559684" y="4301035"/>
            <a:ext cx="7159119" cy="1458355"/>
            <a:chOff x="914400" y="4173068"/>
            <a:chExt cx="6819900" cy="1389532"/>
          </a:xfrm>
        </p:grpSpPr>
        <p:sp>
          <p:nvSpPr>
            <p:cNvPr id="103434" name="Rectangle 18"/>
            <p:cNvSpPr>
              <a:spLocks noChangeArrowheads="1"/>
            </p:cNvSpPr>
            <p:nvPr/>
          </p:nvSpPr>
          <p:spPr bwMode="auto">
            <a:xfrm>
              <a:off x="914400" y="4372628"/>
              <a:ext cx="1474573" cy="45277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XE HƠI</a:t>
              </a:r>
            </a:p>
          </p:txBody>
        </p:sp>
        <p:sp>
          <p:nvSpPr>
            <p:cNvPr id="103435" name="Rectangle 19"/>
            <p:cNvSpPr>
              <a:spLocks noChangeArrowheads="1"/>
            </p:cNvSpPr>
            <p:nvPr/>
          </p:nvSpPr>
          <p:spPr bwMode="auto">
            <a:xfrm>
              <a:off x="6075405" y="4267200"/>
              <a:ext cx="1658895" cy="6044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HÃNG SẢN XUẤT</a:t>
              </a:r>
            </a:p>
          </p:txBody>
        </p:sp>
        <p:grpSp>
          <p:nvGrpSpPr>
            <p:cNvPr id="103436" name="Group 20"/>
            <p:cNvGrpSpPr/>
            <p:nvPr/>
          </p:nvGrpSpPr>
          <p:grpSpPr bwMode="auto">
            <a:xfrm rot="2398256">
              <a:off x="2020330" y="4941340"/>
              <a:ext cx="568325" cy="151626"/>
              <a:chOff x="7380" y="4680"/>
              <a:chExt cx="556" cy="177"/>
            </a:xfrm>
          </p:grpSpPr>
          <p:sp>
            <p:nvSpPr>
              <p:cNvPr id="103445" name="Line 2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6" name="Oval 2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3437" name="Text Box 23"/>
            <p:cNvSpPr txBox="1">
              <a:spLocks noChangeArrowheads="1"/>
            </p:cNvSpPr>
            <p:nvPr/>
          </p:nvSpPr>
          <p:spPr bwMode="auto">
            <a:xfrm>
              <a:off x="2362200" y="5258015"/>
              <a:ext cx="754791" cy="3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Màu sắc</a:t>
              </a:r>
            </a:p>
          </p:txBody>
        </p:sp>
        <p:grpSp>
          <p:nvGrpSpPr>
            <p:cNvPr id="103438" name="Group 24"/>
            <p:cNvGrpSpPr/>
            <p:nvPr/>
          </p:nvGrpSpPr>
          <p:grpSpPr bwMode="auto">
            <a:xfrm rot="2398256">
              <a:off x="1467395" y="4944056"/>
              <a:ext cx="568325" cy="151626"/>
              <a:chOff x="7399" y="4707"/>
              <a:chExt cx="556" cy="177"/>
            </a:xfrm>
          </p:grpSpPr>
          <p:sp>
            <p:nvSpPr>
              <p:cNvPr id="103443" name="Line 25"/>
              <p:cNvSpPr>
                <a:spLocks noChangeShapeType="1"/>
              </p:cNvSpPr>
              <p:nvPr/>
            </p:nvSpPr>
            <p:spPr bwMode="auto">
              <a:xfrm flipV="1">
                <a:off x="7399" y="4797"/>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4" name="Oval 26"/>
              <p:cNvSpPr>
                <a:spLocks noChangeArrowheads="1"/>
              </p:cNvSpPr>
              <p:nvPr/>
            </p:nvSpPr>
            <p:spPr bwMode="auto">
              <a:xfrm>
                <a:off x="7775" y="4707"/>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3439" name="Text Box 27"/>
            <p:cNvSpPr txBox="1">
              <a:spLocks noChangeArrowheads="1"/>
            </p:cNvSpPr>
            <p:nvPr/>
          </p:nvSpPr>
          <p:spPr bwMode="auto">
            <a:xfrm>
              <a:off x="1676400" y="5257241"/>
              <a:ext cx="685800"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xe</a:t>
              </a:r>
            </a:p>
          </p:txBody>
        </p:sp>
        <p:sp>
          <p:nvSpPr>
            <p:cNvPr id="103440" name="AutoShape 28"/>
            <p:cNvSpPr>
              <a:spLocks noChangeArrowheads="1"/>
            </p:cNvSpPr>
            <p:nvPr/>
          </p:nvSpPr>
          <p:spPr bwMode="auto">
            <a:xfrm>
              <a:off x="3681784" y="4173068"/>
              <a:ext cx="1651215" cy="856323"/>
            </a:xfrm>
            <a:prstGeom prst="diamond">
              <a:avLst/>
            </a:prstGeom>
            <a:solidFill>
              <a:srgbClr val="FFFFFF"/>
            </a:solidFill>
            <a:ln w="25400" algn="ctr">
              <a:solidFill>
                <a:schemeClr val="tx2"/>
              </a:solidFill>
              <a:miter lim="800000"/>
            </a:ln>
          </p:spPr>
          <p:txBody>
            <a:bodyPr lIns="0" tIns="0" rIns="0" bIns="0"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Sản xuất bởi</a:t>
              </a:r>
            </a:p>
          </p:txBody>
        </p:sp>
        <p:sp>
          <p:nvSpPr>
            <p:cNvPr id="103441" name="Line 29"/>
            <p:cNvSpPr>
              <a:spLocks noChangeShapeType="1"/>
            </p:cNvSpPr>
            <p:nvPr/>
          </p:nvSpPr>
          <p:spPr bwMode="auto">
            <a:xfrm>
              <a:off x="2388973" y="4597575"/>
              <a:ext cx="1290251"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2" name="Line 30"/>
            <p:cNvSpPr>
              <a:spLocks noChangeShapeType="1"/>
            </p:cNvSpPr>
            <p:nvPr/>
          </p:nvSpPr>
          <p:spPr bwMode="auto">
            <a:xfrm>
              <a:off x="5338119" y="4597575"/>
              <a:ext cx="737286"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sp>
        <p:nvSpPr>
          <p:cNvPr id="54" name="Oval 55"/>
          <p:cNvSpPr>
            <a:spLocks noChangeArrowheads="1"/>
          </p:cNvSpPr>
          <p:nvPr/>
        </p:nvSpPr>
        <p:spPr bwMode="auto">
          <a:xfrm>
            <a:off x="7759045" y="4351232"/>
            <a:ext cx="2239724" cy="768238"/>
          </a:xfrm>
          <a:prstGeom prst="ellipse">
            <a:avLst/>
          </a:prstGeom>
          <a:noFill/>
          <a:ln w="25400">
            <a:solidFill>
              <a:schemeClr val="accent6">
                <a:lumMod val="75000"/>
              </a:schemeClr>
            </a:solidFill>
            <a:prstDash val="sysDash"/>
            <a:round/>
          </a:ln>
          <a:effectLst/>
        </p:spPr>
        <p:txBody>
          <a:bodyPr wrap="none" anchor="ctr"/>
          <a:lstStyle/>
          <a:p>
            <a:pPr algn="ctr">
              <a:defRPr/>
            </a:pPr>
            <a:endParaRPr lang="en-US" sz="1470">
              <a:solidFill>
                <a:schemeClr val="tx2"/>
              </a:solidFill>
              <a:cs typeface="Tahoma" panose="020B0604030504040204" pitchFamily="34" charset="0"/>
            </a:endParaRPr>
          </a:p>
        </p:txBody>
      </p:sp>
      <p:sp>
        <p:nvSpPr>
          <p:cNvPr id="103433" name="TextBox 54"/>
          <p:cNvSpPr txBox="1">
            <a:spLocks noChangeArrowheads="1"/>
          </p:cNvSpPr>
          <p:nvPr/>
        </p:nvSpPr>
        <p:spPr bwMode="auto">
          <a:xfrm>
            <a:off x="2079744" y="3730975"/>
            <a:ext cx="7839035"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i="1">
                <a:solidFill>
                  <a:schemeClr val="tx2"/>
                </a:solidFill>
                <a:cs typeface="Tahoma" panose="020B0604030504040204" pitchFamily="34" charset="0"/>
              </a:rPr>
              <a:t>Mỗi xe hơi đặt trưng bởi mã số xe, loại xe, hãng sản xuất, số chỗ và màu sắc …)</a:t>
            </a:r>
          </a:p>
        </p:txBody>
      </p:sp>
      <p:sp>
        <p:nvSpPr>
          <p:cNvPr id="2" name="Text Box 1"/>
          <p:cNvSpPr txBox="1"/>
          <p:nvPr/>
        </p:nvSpPr>
        <p:spPr>
          <a:xfrm>
            <a:off x="6981140" y="5573413"/>
            <a:ext cx="5052712" cy="867673"/>
          </a:xfrm>
          <a:prstGeom prst="rect">
            <a:avLst/>
          </a:prstGeom>
          <a:solidFill>
            <a:schemeClr val="bg1"/>
          </a:solidFill>
        </p:spPr>
        <p:txBody>
          <a:bodyPr wrap="square" rtlCol="0">
            <a:spAutoFit/>
          </a:bodyPr>
          <a:lstStyle/>
          <a:p>
            <a:r>
              <a:rPr lang="en-US" sz="2519"/>
              <a:t>Nếu hãng sản xuất : Honda, Itachi, ....</a:t>
            </a:r>
          </a:p>
          <a:p>
            <a:r>
              <a:rPr lang="en-US" sz="2519"/>
              <a:t>=&gt; </a:t>
            </a:r>
            <a:r>
              <a:rPr lang="en-US" sz="2519" b="1">
                <a:solidFill>
                  <a:srgbClr val="C00000"/>
                </a:solidFill>
              </a:rPr>
              <a:t>Thuộc tính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a:t>2.5.2. Thực </a:t>
            </a:r>
            <a:r>
              <a:rPr lang="en-US" dirty="0" err="1"/>
              <a:t>thể</a:t>
            </a:r>
            <a:r>
              <a:rPr lang="en-US" dirty="0"/>
              <a:t> hay </a:t>
            </a:r>
            <a:r>
              <a:rPr lang="en-US" dirty="0" err="1"/>
              <a:t>thuộc</a:t>
            </a:r>
            <a:r>
              <a:rPr lang="en-US" dirty="0"/>
              <a:t> </a:t>
            </a:r>
            <a:r>
              <a:rPr lang="en-US" dirty="0" err="1"/>
              <a:t>tính</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299C6190-3B0C-4066-8390-339DD8C5DD8E}" type="slidenum">
              <a:rPr lang="en-US" sz="1050">
                <a:solidFill>
                  <a:srgbClr val="898989"/>
                </a:solidFill>
                <a:cs typeface="Tahoma" panose="020B0604030504040204" pitchFamily="34" charset="0"/>
              </a:rPr>
              <a:t>68</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3430" name="Text Box 42"/>
          <p:cNvSpPr txBox="1">
            <a:spLocks noChangeArrowheads="1"/>
          </p:cNvSpPr>
          <p:nvPr/>
        </p:nvSpPr>
        <p:spPr bwMode="auto">
          <a:xfrm>
            <a:off x="879891" y="1929349"/>
            <a:ext cx="10641357" cy="168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15"/>
              </a:spcAft>
            </a:pPr>
            <a:r>
              <a:rPr lang="en-US" sz="2519" b="1" dirty="0" err="1">
                <a:solidFill>
                  <a:srgbClr val="C00000"/>
                </a:solidFill>
                <a:cs typeface="Tahoma" panose="020B0604030504040204" pitchFamily="34" charset="0"/>
              </a:rPr>
              <a:t>Thực</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thể</a:t>
            </a:r>
            <a:r>
              <a:rPr lang="en-US" sz="2519" dirty="0">
                <a:cs typeface="Tahoma" panose="020B0604030504040204" pitchFamily="34" charset="0"/>
              </a:rPr>
              <a:t>: </a:t>
            </a:r>
            <a:r>
              <a:rPr lang="en-US" sz="2519" dirty="0" err="1">
                <a:cs typeface="Tahoma" panose="020B0604030504040204" pitchFamily="34" charset="0"/>
              </a:rPr>
              <a:t>xác</a:t>
            </a:r>
            <a:r>
              <a:rPr lang="en-US" sz="2519" dirty="0">
                <a:cs typeface="Tahoma" panose="020B0604030504040204" pitchFamily="34" charset="0"/>
              </a:rPr>
              <a:t> </a:t>
            </a:r>
            <a:r>
              <a:rPr lang="en-US" sz="2519" dirty="0" err="1">
                <a:cs typeface="Tahoma" panose="020B0604030504040204" pitchFamily="34" charset="0"/>
              </a:rPr>
              <a:t>định</a:t>
            </a:r>
            <a:r>
              <a:rPr lang="en-US" sz="2519" dirty="0">
                <a:cs typeface="Tahoma" panose="020B0604030504040204" pitchFamily="34" charset="0"/>
              </a:rPr>
              <a:t> 1 </a:t>
            </a:r>
            <a:r>
              <a:rPr lang="en-US" sz="2519" dirty="0" err="1">
                <a:cs typeface="Tahoma" panose="020B0604030504040204" pitchFamily="34" charset="0"/>
              </a:rPr>
              <a:t>số</a:t>
            </a:r>
            <a:r>
              <a:rPr lang="en-US" sz="2519" dirty="0">
                <a:cs typeface="Tahoma" panose="020B0604030504040204" pitchFamily="34" charset="0"/>
              </a:rPr>
              <a:t> </a:t>
            </a:r>
            <a:r>
              <a:rPr lang="en-US" sz="2519" b="1" dirty="0" err="1">
                <a:highlight>
                  <a:srgbClr val="FFFF00"/>
                </a:highlight>
                <a:cs typeface="Tahoma" panose="020B0604030504040204" pitchFamily="34" charset="0"/>
              </a:rPr>
              <a:t>đặc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trưng</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cơ</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bản</a:t>
            </a:r>
            <a:r>
              <a:rPr lang="en-US" sz="2519" dirty="0">
                <a:cs typeface="Tahoma" panose="020B0604030504040204" pitchFamily="34" charset="0"/>
              </a:rPr>
              <a:t> </a:t>
            </a:r>
            <a:r>
              <a:rPr lang="en-US" sz="2519" dirty="0" err="1">
                <a:cs typeface="Tahoma" panose="020B0604030504040204" pitchFamily="34" charset="0"/>
              </a:rPr>
              <a:t>như</a:t>
            </a:r>
            <a:r>
              <a:rPr lang="en-US" sz="2519" dirty="0">
                <a:cs typeface="Tahoma" panose="020B0604030504040204" pitchFamily="34" charset="0"/>
              </a:rPr>
              <a:t> </a:t>
            </a:r>
            <a:r>
              <a:rPr lang="en-US" sz="2519" dirty="0" err="1">
                <a:cs typeface="Tahoma" panose="020B0604030504040204" pitchFamily="34" charset="0"/>
              </a:rPr>
              <a:t>thuộc</a:t>
            </a:r>
            <a:r>
              <a:rPr lang="en-US" sz="2519" dirty="0">
                <a:cs typeface="Tahoma" panose="020B0604030504040204" pitchFamily="34" charset="0"/>
              </a:rPr>
              <a:t> </a:t>
            </a:r>
            <a:r>
              <a:rPr lang="en-US" sz="2519" dirty="0" err="1">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mối</a:t>
            </a:r>
            <a:r>
              <a:rPr lang="en-US" sz="2519" dirty="0">
                <a:cs typeface="Tahoma" panose="020B0604030504040204" pitchFamily="34" charset="0"/>
              </a:rPr>
              <a:t> </a:t>
            </a:r>
            <a:r>
              <a:rPr lang="en-US" sz="2519" dirty="0" err="1">
                <a:cs typeface="Tahoma" panose="020B0604030504040204" pitchFamily="34" charset="0"/>
              </a:rPr>
              <a:t>kết</a:t>
            </a:r>
            <a:r>
              <a:rPr lang="en-US" sz="2519" dirty="0">
                <a:cs typeface="Tahoma" panose="020B0604030504040204" pitchFamily="34" charset="0"/>
              </a:rPr>
              <a:t> </a:t>
            </a:r>
            <a:r>
              <a:rPr lang="en-US" sz="2519" dirty="0" err="1">
                <a:cs typeface="Tahoma" panose="020B0604030504040204" pitchFamily="34" charset="0"/>
              </a:rPr>
              <a:t>hợp</a:t>
            </a:r>
            <a:r>
              <a:rPr lang="en-US" sz="2519" dirty="0">
                <a:cs typeface="Tahoma" panose="020B0604030504040204" pitchFamily="34" charset="0"/>
              </a:rPr>
              <a:t>, </a:t>
            </a:r>
            <a:r>
              <a:rPr lang="en-US" sz="2519" dirty="0" err="1">
                <a:cs typeface="Tahoma" panose="020B0604030504040204" pitchFamily="34" charset="0"/>
              </a:rPr>
              <a:t>tổng</a:t>
            </a:r>
            <a:r>
              <a:rPr lang="en-US" sz="2519" dirty="0">
                <a:cs typeface="Tahoma" panose="020B0604030504040204" pitchFamily="34" charset="0"/>
              </a:rPr>
              <a:t> </a:t>
            </a:r>
            <a:r>
              <a:rPr lang="en-US" sz="2519" dirty="0" err="1">
                <a:cs typeface="Tahoma" panose="020B0604030504040204" pitchFamily="34" charset="0"/>
              </a:rPr>
              <a:t>quát</a:t>
            </a:r>
            <a:r>
              <a:rPr lang="en-US" sz="2519" dirty="0">
                <a:cs typeface="Tahoma" panose="020B0604030504040204" pitchFamily="34" charset="0"/>
              </a:rPr>
              <a:t> </a:t>
            </a:r>
            <a:r>
              <a:rPr lang="en-US" sz="2519" dirty="0" err="1">
                <a:cs typeface="Tahoma" panose="020B0604030504040204" pitchFamily="34" charset="0"/>
              </a:rPr>
              <a:t>hóa</a:t>
            </a:r>
            <a:endParaRPr lang="en-US" sz="2519" dirty="0">
              <a:cs typeface="Tahoma" panose="020B0604030504040204" pitchFamily="34" charset="0"/>
            </a:endParaRPr>
          </a:p>
          <a:p>
            <a:pPr algn="just" eaLnBrk="1" hangingPunct="1">
              <a:spcAft>
                <a:spcPts val="315"/>
              </a:spcAft>
            </a:pPr>
            <a:r>
              <a:rPr lang="en-US" sz="2519" b="1" dirty="0" err="1">
                <a:solidFill>
                  <a:srgbClr val="C00000"/>
                </a:solidFill>
                <a:cs typeface="Tahoma" panose="020B0604030504040204" pitchFamily="34" charset="0"/>
              </a:rPr>
              <a:t>Thuộc</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cấu</a:t>
            </a:r>
            <a:r>
              <a:rPr lang="en-US" sz="2519" dirty="0">
                <a:cs typeface="Tahoma" panose="020B0604030504040204" pitchFamily="34" charset="0"/>
              </a:rPr>
              <a:t> </a:t>
            </a:r>
            <a:r>
              <a:rPr lang="en-US" sz="2519" dirty="0" err="1">
                <a:cs typeface="Tahoma" panose="020B0604030504040204" pitchFamily="34" charset="0"/>
              </a:rPr>
              <a:t>trúc</a:t>
            </a:r>
            <a:r>
              <a:rPr lang="en-US" sz="2519" dirty="0">
                <a:cs typeface="Tahoma" panose="020B0604030504040204" pitchFamily="34" charset="0"/>
              </a:rPr>
              <a:t> </a:t>
            </a:r>
            <a:r>
              <a:rPr lang="en-US" sz="2519" b="1" dirty="0" err="1">
                <a:highlight>
                  <a:srgbClr val="FFFF00"/>
                </a:highlight>
                <a:cs typeface="Tahoma" panose="020B0604030504040204" pitchFamily="34" charset="0"/>
              </a:rPr>
              <a:t>nguyên</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tố</a:t>
            </a:r>
            <a:r>
              <a:rPr lang="en-US" sz="2519" dirty="0" err="1">
                <a:cs typeface="Tahoma" panose="020B0604030504040204" pitchFamily="34" charset="0"/>
              </a:rPr>
              <a:t>(nhận giá trị chữ hoặc số)</a:t>
            </a:r>
            <a:r>
              <a:rPr lang="en-US" sz="2519" dirty="0">
                <a:cs typeface="Tahoma" panose="020B0604030504040204" pitchFamily="34" charset="0"/>
              </a:rPr>
              <a:t>, </a:t>
            </a:r>
            <a:r>
              <a:rPr lang="en-US" sz="2519" dirty="0" err="1">
                <a:cs typeface="Tahoma" panose="020B0604030504040204" pitchFamily="34" charset="0"/>
              </a:rPr>
              <a:t>đơn</a:t>
            </a:r>
            <a:r>
              <a:rPr lang="en-US" sz="2519" dirty="0">
                <a:cs typeface="Tahoma" panose="020B0604030504040204" pitchFamily="34" charset="0"/>
              </a:rPr>
              <a:t> </a:t>
            </a:r>
            <a:r>
              <a:rPr lang="en-US" sz="2519" dirty="0" err="1">
                <a:cs typeface="Tahoma" panose="020B0604030504040204" pitchFamily="34" charset="0"/>
              </a:rPr>
              <a:t>giản</a:t>
            </a:r>
            <a:r>
              <a:rPr lang="en-US" sz="2519" dirty="0">
                <a:cs typeface="Tahoma" panose="020B0604030504040204" pitchFamily="34" charset="0"/>
              </a:rPr>
              <a:t>, </a:t>
            </a:r>
            <a:r>
              <a:rPr lang="en-US" sz="2519" dirty="0" err="1">
                <a:cs typeface="Tahoma" panose="020B0604030504040204" pitchFamily="34" charset="0"/>
              </a:rPr>
              <a:t>không</a:t>
            </a:r>
            <a:r>
              <a:rPr lang="en-US" sz="2519" dirty="0">
                <a:cs typeface="Tahoma" panose="020B0604030504040204" pitchFamily="34" charset="0"/>
              </a:rPr>
              <a:t> </a:t>
            </a:r>
            <a:r>
              <a:rPr lang="en-US" sz="2519" dirty="0" err="1">
                <a:cs typeface="Tahoma" panose="020B0604030504040204" pitchFamily="34" charset="0"/>
              </a:rPr>
              <a:t>có</a:t>
            </a:r>
            <a:r>
              <a:rPr lang="en-US" sz="2519" dirty="0">
                <a:cs typeface="Tahoma" panose="020B0604030504040204" pitchFamily="34" charset="0"/>
              </a:rPr>
              <a:t> </a:t>
            </a:r>
            <a:r>
              <a:rPr lang="en-US" sz="2519" dirty="0" err="1">
                <a:cs typeface="Tahoma" panose="020B0604030504040204" pitchFamily="34" charset="0"/>
              </a:rPr>
              <a:t>các</a:t>
            </a:r>
            <a:r>
              <a:rPr lang="en-US" sz="2519" dirty="0">
                <a:cs typeface="Tahoma" panose="020B0604030504040204" pitchFamily="34" charset="0"/>
              </a:rPr>
              <a:t> </a:t>
            </a:r>
            <a:r>
              <a:rPr lang="en-US" sz="2519" dirty="0" err="1">
                <a:cs typeface="Tahoma" panose="020B0604030504040204" pitchFamily="34" charset="0"/>
              </a:rPr>
              <a:t>đặc</a:t>
            </a:r>
            <a:r>
              <a:rPr lang="en-US" sz="2519" dirty="0">
                <a:cs typeface="Tahoma" panose="020B0604030504040204" pitchFamily="34" charset="0"/>
              </a:rPr>
              <a:t> </a:t>
            </a:r>
            <a:r>
              <a:rPr lang="en-US" sz="2519" dirty="0" err="1">
                <a:cs typeface="Tahoma" panose="020B0604030504040204" pitchFamily="34" charset="0"/>
              </a:rPr>
              <a:t>trưng</a:t>
            </a:r>
            <a:r>
              <a:rPr lang="en-US" sz="2519" dirty="0">
                <a:cs typeface="Tahoma" panose="020B0604030504040204" pitchFamily="34" charset="0"/>
              </a:rPr>
              <a:t> </a:t>
            </a:r>
            <a:r>
              <a:rPr lang="en-US" sz="2519" dirty="0" err="1">
                <a:cs typeface="Tahoma" panose="020B0604030504040204" pitchFamily="34" charset="0"/>
              </a:rPr>
              <a:t>khác</a:t>
            </a:r>
          </a:p>
        </p:txBody>
      </p:sp>
      <p:grpSp>
        <p:nvGrpSpPr>
          <p:cNvPr id="103431" name="Group 52"/>
          <p:cNvGrpSpPr/>
          <p:nvPr/>
        </p:nvGrpSpPr>
        <p:grpSpPr bwMode="auto">
          <a:xfrm>
            <a:off x="2559684" y="4301035"/>
            <a:ext cx="7159119" cy="1458355"/>
            <a:chOff x="914400" y="4173068"/>
            <a:chExt cx="6819900" cy="1389532"/>
          </a:xfrm>
        </p:grpSpPr>
        <p:sp>
          <p:nvSpPr>
            <p:cNvPr id="103434" name="Rectangle 18"/>
            <p:cNvSpPr>
              <a:spLocks noChangeArrowheads="1"/>
            </p:cNvSpPr>
            <p:nvPr/>
          </p:nvSpPr>
          <p:spPr bwMode="auto">
            <a:xfrm>
              <a:off x="914400" y="4372628"/>
              <a:ext cx="1474573" cy="45277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XE HƠI</a:t>
              </a:r>
            </a:p>
          </p:txBody>
        </p:sp>
        <p:sp>
          <p:nvSpPr>
            <p:cNvPr id="103435" name="Rectangle 19"/>
            <p:cNvSpPr>
              <a:spLocks noChangeArrowheads="1"/>
            </p:cNvSpPr>
            <p:nvPr/>
          </p:nvSpPr>
          <p:spPr bwMode="auto">
            <a:xfrm>
              <a:off x="6075405" y="4267200"/>
              <a:ext cx="1658895" cy="60440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HÃNG SẢN XUẤT</a:t>
              </a:r>
            </a:p>
          </p:txBody>
        </p:sp>
        <p:grpSp>
          <p:nvGrpSpPr>
            <p:cNvPr id="103436" name="Group 20"/>
            <p:cNvGrpSpPr/>
            <p:nvPr/>
          </p:nvGrpSpPr>
          <p:grpSpPr bwMode="auto">
            <a:xfrm rot="2398256">
              <a:off x="2020330" y="4941340"/>
              <a:ext cx="568325" cy="151626"/>
              <a:chOff x="7380" y="4680"/>
              <a:chExt cx="556" cy="177"/>
            </a:xfrm>
          </p:grpSpPr>
          <p:sp>
            <p:nvSpPr>
              <p:cNvPr id="103445" name="Line 2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6" name="Oval 2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3437" name="Text Box 23"/>
            <p:cNvSpPr txBox="1">
              <a:spLocks noChangeArrowheads="1"/>
            </p:cNvSpPr>
            <p:nvPr/>
          </p:nvSpPr>
          <p:spPr bwMode="auto">
            <a:xfrm>
              <a:off x="2362200" y="5258015"/>
              <a:ext cx="754791" cy="3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Màu sắc</a:t>
              </a:r>
            </a:p>
          </p:txBody>
        </p:sp>
        <p:grpSp>
          <p:nvGrpSpPr>
            <p:cNvPr id="103438" name="Group 24"/>
            <p:cNvGrpSpPr/>
            <p:nvPr/>
          </p:nvGrpSpPr>
          <p:grpSpPr bwMode="auto">
            <a:xfrm rot="2398256">
              <a:off x="1467395" y="4944056"/>
              <a:ext cx="568325" cy="151626"/>
              <a:chOff x="7399" y="4707"/>
              <a:chExt cx="556" cy="177"/>
            </a:xfrm>
          </p:grpSpPr>
          <p:sp>
            <p:nvSpPr>
              <p:cNvPr id="103443" name="Line 25"/>
              <p:cNvSpPr>
                <a:spLocks noChangeShapeType="1"/>
              </p:cNvSpPr>
              <p:nvPr/>
            </p:nvSpPr>
            <p:spPr bwMode="auto">
              <a:xfrm flipV="1">
                <a:off x="7399" y="4797"/>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4" name="Oval 26"/>
              <p:cNvSpPr>
                <a:spLocks noChangeArrowheads="1"/>
              </p:cNvSpPr>
              <p:nvPr/>
            </p:nvSpPr>
            <p:spPr bwMode="auto">
              <a:xfrm>
                <a:off x="7775" y="4707"/>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3439" name="Text Box 27"/>
            <p:cNvSpPr txBox="1">
              <a:spLocks noChangeArrowheads="1"/>
            </p:cNvSpPr>
            <p:nvPr/>
          </p:nvSpPr>
          <p:spPr bwMode="auto">
            <a:xfrm>
              <a:off x="1676400" y="5257241"/>
              <a:ext cx="685800"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xe</a:t>
              </a:r>
            </a:p>
          </p:txBody>
        </p:sp>
        <p:sp>
          <p:nvSpPr>
            <p:cNvPr id="103440" name="AutoShape 28"/>
            <p:cNvSpPr>
              <a:spLocks noChangeArrowheads="1"/>
            </p:cNvSpPr>
            <p:nvPr/>
          </p:nvSpPr>
          <p:spPr bwMode="auto">
            <a:xfrm>
              <a:off x="3681784" y="4173068"/>
              <a:ext cx="1651215" cy="856323"/>
            </a:xfrm>
            <a:prstGeom prst="diamond">
              <a:avLst/>
            </a:prstGeom>
            <a:solidFill>
              <a:srgbClr val="FFFFFF"/>
            </a:solidFill>
            <a:ln w="25400" algn="ctr">
              <a:solidFill>
                <a:schemeClr val="tx2"/>
              </a:solidFill>
              <a:miter lim="800000"/>
            </a:ln>
          </p:spPr>
          <p:txBody>
            <a:bodyPr lIns="0" tIns="0" rIns="0" bIns="0"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Sản xuất bởi</a:t>
              </a:r>
            </a:p>
          </p:txBody>
        </p:sp>
        <p:sp>
          <p:nvSpPr>
            <p:cNvPr id="103441" name="Line 29"/>
            <p:cNvSpPr>
              <a:spLocks noChangeShapeType="1"/>
            </p:cNvSpPr>
            <p:nvPr/>
          </p:nvSpPr>
          <p:spPr bwMode="auto">
            <a:xfrm>
              <a:off x="2388973" y="4597575"/>
              <a:ext cx="1290251"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3442" name="Line 30"/>
            <p:cNvSpPr>
              <a:spLocks noChangeShapeType="1"/>
            </p:cNvSpPr>
            <p:nvPr/>
          </p:nvSpPr>
          <p:spPr bwMode="auto">
            <a:xfrm>
              <a:off x="5338119" y="4597575"/>
              <a:ext cx="737286"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sp>
        <p:nvSpPr>
          <p:cNvPr id="103433" name="TextBox 54"/>
          <p:cNvSpPr txBox="1">
            <a:spLocks noChangeArrowheads="1"/>
          </p:cNvSpPr>
          <p:nvPr/>
        </p:nvSpPr>
        <p:spPr bwMode="auto">
          <a:xfrm>
            <a:off x="2079744" y="3730975"/>
            <a:ext cx="7839035"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70" i="1">
                <a:solidFill>
                  <a:schemeClr val="tx2"/>
                </a:solidFill>
                <a:cs typeface="Tahoma" panose="020B0604030504040204" pitchFamily="34" charset="0"/>
              </a:rPr>
              <a:t>Mỗi xe hơi đặt trưng bởi mã số xe, loại xe, hãng sản xuất, số chỗ và màu sắc …)</a:t>
            </a:r>
          </a:p>
        </p:txBody>
      </p:sp>
      <p:sp>
        <p:nvSpPr>
          <p:cNvPr id="2" name="Line 25"/>
          <p:cNvSpPr>
            <a:spLocks noChangeShapeType="1"/>
          </p:cNvSpPr>
          <p:nvPr/>
        </p:nvSpPr>
        <p:spPr bwMode="auto">
          <a:xfrm rot="2398256" flipV="1">
            <a:off x="8418284" y="5175148"/>
            <a:ext cx="386283" cy="899"/>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3" name="Oval 26"/>
          <p:cNvSpPr>
            <a:spLocks noChangeArrowheads="1"/>
          </p:cNvSpPr>
          <p:nvPr/>
        </p:nvSpPr>
        <p:spPr bwMode="auto">
          <a:xfrm rot="2398256">
            <a:off x="8751194" y="5291792"/>
            <a:ext cx="193142" cy="159136"/>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7" name="Line 25"/>
          <p:cNvSpPr>
            <a:spLocks noChangeShapeType="1"/>
          </p:cNvSpPr>
          <p:nvPr/>
        </p:nvSpPr>
        <p:spPr bwMode="auto">
          <a:xfrm rot="2398256" flipV="1">
            <a:off x="9164193" y="5167816"/>
            <a:ext cx="386283" cy="899"/>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8" name="Oval 26"/>
          <p:cNvSpPr>
            <a:spLocks noChangeArrowheads="1"/>
          </p:cNvSpPr>
          <p:nvPr/>
        </p:nvSpPr>
        <p:spPr bwMode="auto">
          <a:xfrm rot="2398256">
            <a:off x="9497102" y="5284460"/>
            <a:ext cx="193142" cy="159136"/>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9" name="Text Box 27"/>
          <p:cNvSpPr txBox="1">
            <a:spLocks noChangeArrowheads="1"/>
          </p:cNvSpPr>
          <p:nvPr/>
        </p:nvSpPr>
        <p:spPr bwMode="auto">
          <a:xfrm>
            <a:off x="8318976" y="5494234"/>
            <a:ext cx="719911" cy="32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hãng</a:t>
            </a:r>
          </a:p>
        </p:txBody>
      </p:sp>
      <p:sp>
        <p:nvSpPr>
          <p:cNvPr id="10" name="Text Box 27"/>
          <p:cNvSpPr txBox="1">
            <a:spLocks noChangeArrowheads="1"/>
          </p:cNvSpPr>
          <p:nvPr/>
        </p:nvSpPr>
        <p:spPr bwMode="auto">
          <a:xfrm>
            <a:off x="9505497" y="5494090"/>
            <a:ext cx="981879" cy="32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hãng</a:t>
            </a:r>
          </a:p>
        </p:txBody>
      </p:sp>
      <p:sp>
        <p:nvSpPr>
          <p:cNvPr id="11" name="Text Box 10"/>
          <p:cNvSpPr txBox="1"/>
          <p:nvPr/>
        </p:nvSpPr>
        <p:spPr>
          <a:xfrm>
            <a:off x="5480991" y="5761662"/>
            <a:ext cx="6395880" cy="1643014"/>
          </a:xfrm>
          <a:prstGeom prst="rect">
            <a:avLst/>
          </a:prstGeom>
          <a:solidFill>
            <a:schemeClr val="bg1"/>
          </a:solidFill>
        </p:spPr>
        <p:txBody>
          <a:bodyPr wrap="square" rtlCol="0">
            <a:spAutoFit/>
          </a:bodyPr>
          <a:lstStyle/>
          <a:p>
            <a:r>
              <a:rPr lang="en-US" sz="2519" b="1">
                <a:solidFill>
                  <a:srgbClr val="C00000"/>
                </a:solidFill>
                <a:highlight>
                  <a:srgbClr val="FFFF00"/>
                </a:highlight>
              </a:rPr>
              <a:t>Hãng sản xuất</a:t>
            </a:r>
            <a:r>
              <a:rPr lang="en-US" sz="2519"/>
              <a:t> : Mã hãng, tên hãng, địa chỉ, ... </a:t>
            </a:r>
          </a:p>
          <a:p>
            <a:r>
              <a:rPr lang="en-US" sz="2519"/>
              <a:t>- Mã hãng: 001, 002, 003, ...</a:t>
            </a:r>
          </a:p>
          <a:p>
            <a:r>
              <a:rPr lang="en-US" sz="2519"/>
              <a:t>- Tên Hãng: Honda, Itachi, ...</a:t>
            </a:r>
          </a:p>
          <a:p>
            <a:endParaRPr lang="en-US" sz="2519" b="1">
              <a:solidFill>
                <a:srgbClr val="C00000"/>
              </a:solidFill>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a:t>2.5.3. Tổng </a:t>
            </a:r>
            <a:r>
              <a:rPr lang="en-US" dirty="0" err="1"/>
              <a:t>quát</a:t>
            </a:r>
            <a:r>
              <a:rPr lang="en-US" dirty="0"/>
              <a:t> </a:t>
            </a:r>
            <a:r>
              <a:rPr lang="en-US" dirty="0" err="1"/>
              <a:t>hóa</a:t>
            </a:r>
            <a:r>
              <a:rPr lang="en-US" dirty="0"/>
              <a:t> hay </a:t>
            </a:r>
            <a:r>
              <a:rPr lang="en-US" dirty="0" err="1"/>
              <a:t>thuộc</a:t>
            </a:r>
            <a:r>
              <a:rPr lang="en-US" dirty="0"/>
              <a:t> </a:t>
            </a:r>
            <a:r>
              <a:rPr lang="en-US" dirty="0" err="1"/>
              <a:t>tính</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6EA3BA88-F08B-49FF-9D36-9D1E9FA6A583}" type="slidenum">
              <a:rPr lang="en-US" sz="1050">
                <a:solidFill>
                  <a:srgbClr val="898989"/>
                </a:solidFill>
                <a:cs typeface="Tahoma" panose="020B0604030504040204" pitchFamily="34" charset="0"/>
              </a:rPr>
              <a:t>69</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4454" name="Text Box 42"/>
          <p:cNvSpPr txBox="1">
            <a:spLocks noChangeArrowheads="1"/>
          </p:cNvSpPr>
          <p:nvPr/>
        </p:nvSpPr>
        <p:spPr bwMode="auto">
          <a:xfrm>
            <a:off x="1083200" y="1789084"/>
            <a:ext cx="10273402" cy="90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15"/>
              </a:spcAft>
            </a:pPr>
            <a:r>
              <a:rPr lang="en-US" sz="2519" b="1" dirty="0" err="1">
                <a:solidFill>
                  <a:srgbClr val="C00000"/>
                </a:solidFill>
                <a:cs typeface="Tahoma" panose="020B0604030504040204" pitchFamily="34" charset="0"/>
              </a:rPr>
              <a:t>Tổng</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quát</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hóa</a:t>
            </a:r>
            <a:r>
              <a:rPr lang="en-US" sz="2519" dirty="0">
                <a:cs typeface="Tahoma" panose="020B0604030504040204" pitchFamily="34" charset="0"/>
              </a:rPr>
              <a:t>: </a:t>
            </a:r>
            <a:r>
              <a:rPr lang="en-US" sz="2519" b="1" dirty="0" err="1">
                <a:highlight>
                  <a:srgbClr val="FFFF00"/>
                </a:highlight>
                <a:cs typeface="Tahoma" panose="020B0604030504040204" pitchFamily="34" charset="0"/>
              </a:rPr>
              <a:t>một</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số</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đặc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trưng</a:t>
            </a:r>
            <a:r>
              <a:rPr lang="en-US" sz="2519" dirty="0">
                <a:cs typeface="Tahoma" panose="020B0604030504040204" pitchFamily="34" charset="0"/>
              </a:rPr>
              <a:t> </a:t>
            </a:r>
            <a:r>
              <a:rPr lang="en-US" sz="2519" dirty="0" err="1">
                <a:cs typeface="Tahoma" panose="020B0604030504040204" pitchFamily="34" charset="0"/>
              </a:rPr>
              <a:t>sẽ</a:t>
            </a:r>
            <a:r>
              <a:rPr lang="en-US" sz="2519" dirty="0">
                <a:cs typeface="Tahoma" panose="020B0604030504040204" pitchFamily="34" charset="0"/>
              </a:rPr>
              <a:t> </a:t>
            </a:r>
            <a:r>
              <a:rPr lang="en-US" sz="2519" dirty="0" err="1">
                <a:cs typeface="Tahoma" panose="020B0604030504040204" pitchFamily="34" charset="0"/>
              </a:rPr>
              <a:t>được</a:t>
            </a:r>
            <a:r>
              <a:rPr lang="en-US" sz="2519" dirty="0">
                <a:cs typeface="Tahoma" panose="020B0604030504040204" pitchFamily="34" charset="0"/>
              </a:rPr>
              <a:t> </a:t>
            </a:r>
            <a:r>
              <a:rPr lang="en-US" sz="2519" dirty="0" err="1">
                <a:cs typeface="Tahoma" panose="020B0604030504040204" pitchFamily="34" charset="0"/>
              </a:rPr>
              <a:t>liên</a:t>
            </a:r>
            <a:r>
              <a:rPr lang="en-US" sz="2519" dirty="0">
                <a:cs typeface="Tahoma" panose="020B0604030504040204" pitchFamily="34" charset="0"/>
              </a:rPr>
              <a:t> </a:t>
            </a:r>
            <a:r>
              <a:rPr lang="en-US" sz="2519" dirty="0" err="1">
                <a:cs typeface="Tahoma" panose="020B0604030504040204" pitchFamily="34" charset="0"/>
              </a:rPr>
              <a:t>kết</a:t>
            </a:r>
            <a:r>
              <a:rPr lang="en-US" sz="2519" dirty="0">
                <a:cs typeface="Tahoma" panose="020B0604030504040204" pitchFamily="34" charset="0"/>
              </a:rPr>
              <a:t> ở </a:t>
            </a:r>
            <a:r>
              <a:rPr lang="en-US" sz="2519" dirty="0" err="1">
                <a:cs typeface="Tahoma" panose="020B0604030504040204" pitchFamily="34" charset="0"/>
              </a:rPr>
              <a:t>cấp</a:t>
            </a:r>
            <a:r>
              <a:rPr lang="en-US" sz="2519" dirty="0">
                <a:cs typeface="Tahoma" panose="020B0604030504040204" pitchFamily="34" charset="0"/>
              </a:rPr>
              <a:t> </a:t>
            </a:r>
            <a:r>
              <a:rPr lang="en-US" sz="2519" dirty="0" err="1">
                <a:cs typeface="Tahoma" panose="020B0604030504040204" pitchFamily="34" charset="0"/>
              </a:rPr>
              <a:t>thấp</a:t>
            </a:r>
            <a:r>
              <a:rPr lang="en-US" sz="2519" dirty="0">
                <a:cs typeface="Tahoma" panose="020B0604030504040204" pitchFamily="34" charset="0"/>
              </a:rPr>
              <a:t> </a:t>
            </a:r>
            <a:r>
              <a:rPr lang="en-US" sz="2519" dirty="0" err="1">
                <a:cs typeface="Tahoma" panose="020B0604030504040204" pitchFamily="34" charset="0"/>
              </a:rPr>
              <a:t>hơn</a:t>
            </a:r>
            <a:endParaRPr lang="en-US" sz="2519" dirty="0">
              <a:cs typeface="Tahoma" panose="020B0604030504040204" pitchFamily="34" charset="0"/>
            </a:endParaRPr>
          </a:p>
          <a:p>
            <a:pPr algn="just" eaLnBrk="1" hangingPunct="1">
              <a:spcAft>
                <a:spcPts val="315"/>
              </a:spcAft>
            </a:pPr>
            <a:r>
              <a:rPr lang="en-US" sz="2519" dirty="0" err="1">
                <a:cs typeface="Tahoma" panose="020B0604030504040204" pitchFamily="34" charset="0"/>
              </a:rPr>
              <a:t>Thuộc</a:t>
            </a:r>
            <a:r>
              <a:rPr lang="en-US" sz="2519" dirty="0">
                <a:cs typeface="Tahoma" panose="020B0604030504040204" pitchFamily="34" charset="0"/>
              </a:rPr>
              <a:t> </a:t>
            </a:r>
            <a:r>
              <a:rPr lang="en-US" sz="2519" dirty="0" err="1">
                <a:cs typeface="Tahoma" panose="020B0604030504040204" pitchFamily="34" charset="0"/>
              </a:rPr>
              <a:t>tính</a:t>
            </a:r>
            <a:r>
              <a:rPr lang="en-US" sz="2519" dirty="0">
                <a:cs typeface="Tahoma" panose="020B0604030504040204" pitchFamily="34" charset="0"/>
              </a:rPr>
              <a:t>: </a:t>
            </a:r>
            <a:r>
              <a:rPr lang="en-US" sz="2519" dirty="0" err="1">
                <a:cs typeface="Tahoma" panose="020B0604030504040204" pitchFamily="34" charset="0"/>
              </a:rPr>
              <a:t>trường</a:t>
            </a:r>
            <a:r>
              <a:rPr lang="en-US" sz="2519" dirty="0">
                <a:cs typeface="Tahoma" panose="020B0604030504040204" pitchFamily="34" charset="0"/>
              </a:rPr>
              <a:t> </a:t>
            </a:r>
            <a:r>
              <a:rPr lang="en-US" sz="2519" dirty="0" err="1">
                <a:cs typeface="Tahoma" panose="020B0604030504040204" pitchFamily="34" charset="0"/>
              </a:rPr>
              <a:t>hợp</a:t>
            </a:r>
            <a:r>
              <a:rPr lang="en-US" sz="2519" dirty="0">
                <a:cs typeface="Tahoma" panose="020B0604030504040204" pitchFamily="34" charset="0"/>
              </a:rPr>
              <a:t> </a:t>
            </a:r>
            <a:r>
              <a:rPr lang="en-US" sz="2519" dirty="0" err="1">
                <a:cs typeface="Tahoma" panose="020B0604030504040204" pitchFamily="34" charset="0"/>
              </a:rPr>
              <a:t>ngược</a:t>
            </a:r>
            <a:r>
              <a:rPr lang="en-US" sz="2519" dirty="0">
                <a:cs typeface="Tahoma" panose="020B0604030504040204" pitchFamily="34" charset="0"/>
              </a:rPr>
              <a:t> </a:t>
            </a:r>
            <a:r>
              <a:rPr lang="en-US" sz="2519" dirty="0" err="1">
                <a:cs typeface="Tahoma" panose="020B0604030504040204" pitchFamily="34" charset="0"/>
              </a:rPr>
              <a:t>lại</a:t>
            </a:r>
          </a:p>
        </p:txBody>
      </p:sp>
      <p:sp>
        <p:nvSpPr>
          <p:cNvPr id="104455" name="TextBox 21"/>
          <p:cNvSpPr txBox="1">
            <a:spLocks noChangeArrowheads="1"/>
          </p:cNvSpPr>
          <p:nvPr/>
        </p:nvSpPr>
        <p:spPr bwMode="auto">
          <a:xfrm>
            <a:off x="2024751" y="3028561"/>
            <a:ext cx="874613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680" i="1" dirty="0" err="1">
                <a:solidFill>
                  <a:schemeClr val="tx2"/>
                </a:solidFill>
                <a:cs typeface="Tahoma" panose="020B0604030504040204" pitchFamily="34" charset="0"/>
              </a:rPr>
              <a:t>Mỗi</a:t>
            </a:r>
            <a:r>
              <a:rPr lang="en-US" sz="1680" i="1" dirty="0">
                <a:solidFill>
                  <a:schemeClr val="tx2"/>
                </a:solidFill>
                <a:cs typeface="Tahoma" panose="020B0604030504040204" pitchFamily="34" charset="0"/>
              </a:rPr>
              <a:t> con </a:t>
            </a:r>
            <a:r>
              <a:rPr lang="en-US" sz="1680" i="1" dirty="0" err="1">
                <a:solidFill>
                  <a:schemeClr val="tx2"/>
                </a:solidFill>
                <a:cs typeface="Tahoma" panose="020B0604030504040204" pitchFamily="34" charset="0"/>
              </a:rPr>
              <a:t>người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có</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họ</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tên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giới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tính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ngày</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sinh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và</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màu</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tóc</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Riêng</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trường</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hợp</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nam</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giới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thì</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có</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thêm</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thông</a:t>
            </a:r>
            <a:r>
              <a:rPr lang="en-US" sz="1680" i="1" dirty="0">
                <a:solidFill>
                  <a:schemeClr val="tx2"/>
                </a:solidFill>
                <a:cs typeface="Tahoma" panose="020B0604030504040204" pitchFamily="34" charset="0"/>
              </a:rPr>
              <a:t> tin </a:t>
            </a:r>
            <a:r>
              <a:rPr lang="en-US" sz="1680" i="1" dirty="0" err="1">
                <a:solidFill>
                  <a:schemeClr val="tx2"/>
                </a:solidFill>
                <a:cs typeface="Tahoma" panose="020B0604030504040204" pitchFamily="34" charset="0"/>
              </a:rPr>
              <a:t>năm</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hoàn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thành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nghĩa</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vụ</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quân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sự</a:t>
            </a:r>
            <a:r>
              <a:rPr lang="en-US" sz="1680" i="1" dirty="0">
                <a:solidFill>
                  <a:schemeClr val="tx2"/>
                </a:solidFill>
                <a:cs typeface="Tahoma" panose="020B0604030504040204" pitchFamily="34" charset="0"/>
              </a:rPr>
              <a:t> …</a:t>
            </a:r>
          </a:p>
        </p:txBody>
      </p:sp>
      <p:grpSp>
        <p:nvGrpSpPr>
          <p:cNvPr id="104456" name="Group 54"/>
          <p:cNvGrpSpPr/>
          <p:nvPr/>
        </p:nvGrpSpPr>
        <p:grpSpPr bwMode="auto">
          <a:xfrm>
            <a:off x="2239724" y="4879499"/>
            <a:ext cx="3092953" cy="719911"/>
            <a:chOff x="609600" y="4648200"/>
            <a:chExt cx="2946401" cy="685800"/>
          </a:xfrm>
        </p:grpSpPr>
        <p:sp>
          <p:nvSpPr>
            <p:cNvPr id="104476" name="Rectangle 20"/>
            <p:cNvSpPr>
              <a:spLocks noChangeArrowheads="1"/>
            </p:cNvSpPr>
            <p:nvPr/>
          </p:nvSpPr>
          <p:spPr bwMode="auto">
            <a:xfrm>
              <a:off x="609600" y="4648200"/>
              <a:ext cx="1276350" cy="42703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CON NGƯỜI</a:t>
              </a:r>
            </a:p>
          </p:txBody>
        </p:sp>
        <p:grpSp>
          <p:nvGrpSpPr>
            <p:cNvPr id="104477" name="Group 27"/>
            <p:cNvGrpSpPr/>
            <p:nvPr/>
          </p:nvGrpSpPr>
          <p:grpSpPr bwMode="auto">
            <a:xfrm rot="1006340">
              <a:off x="1893888" y="4703763"/>
              <a:ext cx="492125" cy="142875"/>
              <a:chOff x="7380" y="4680"/>
              <a:chExt cx="556" cy="177"/>
            </a:xfrm>
          </p:grpSpPr>
          <p:sp>
            <p:nvSpPr>
              <p:cNvPr id="104484" name="Line 2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85" name="Oval 29"/>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4478" name="Text Box 30"/>
            <p:cNvSpPr txBox="1">
              <a:spLocks noChangeArrowheads="1"/>
            </p:cNvSpPr>
            <p:nvPr/>
          </p:nvSpPr>
          <p:spPr bwMode="auto">
            <a:xfrm>
              <a:off x="2386013" y="4703763"/>
              <a:ext cx="11699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Màu sắc tóc</a:t>
              </a:r>
            </a:p>
          </p:txBody>
        </p:sp>
        <p:grpSp>
          <p:nvGrpSpPr>
            <p:cNvPr id="104479" name="Group 40"/>
            <p:cNvGrpSpPr/>
            <p:nvPr/>
          </p:nvGrpSpPr>
          <p:grpSpPr bwMode="auto">
            <a:xfrm rot="1006340">
              <a:off x="1890095" y="4996037"/>
              <a:ext cx="492125" cy="142875"/>
              <a:chOff x="7380" y="4680"/>
              <a:chExt cx="556" cy="177"/>
            </a:xfrm>
          </p:grpSpPr>
          <p:sp>
            <p:nvSpPr>
              <p:cNvPr id="104482" name="Line 41"/>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83" name="Oval 42"/>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4480" name="Text Box 43"/>
            <p:cNvSpPr txBox="1">
              <a:spLocks noChangeArrowheads="1"/>
            </p:cNvSpPr>
            <p:nvPr/>
          </p:nvSpPr>
          <p:spPr bwMode="auto">
            <a:xfrm>
              <a:off x="2438400" y="5029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Phái</a:t>
              </a:r>
            </a:p>
          </p:txBody>
        </p:sp>
        <p:sp>
          <p:nvSpPr>
            <p:cNvPr id="53" name="Oval 55"/>
            <p:cNvSpPr>
              <a:spLocks noChangeArrowheads="1"/>
            </p:cNvSpPr>
            <p:nvPr/>
          </p:nvSpPr>
          <p:spPr bwMode="auto">
            <a:xfrm>
              <a:off x="2057400" y="4953000"/>
              <a:ext cx="838200" cy="381000"/>
            </a:xfrm>
            <a:prstGeom prst="ellipse">
              <a:avLst/>
            </a:prstGeom>
            <a:noFill/>
            <a:ln w="25400">
              <a:solidFill>
                <a:schemeClr val="accent6">
                  <a:lumMod val="75000"/>
                </a:schemeClr>
              </a:solidFill>
              <a:prstDash val="sysDash"/>
              <a:round/>
            </a:ln>
            <a:effectLst/>
          </p:spPr>
          <p:txBody>
            <a:bodyPr wrap="none" anchor="ctr"/>
            <a:lstStyle/>
            <a:p>
              <a:pPr algn="ctr">
                <a:defRPr/>
              </a:pPr>
              <a:endParaRPr lang="en-US" sz="1470">
                <a:solidFill>
                  <a:schemeClr val="tx2"/>
                </a:solidFill>
                <a:cs typeface="Tahoma" panose="020B0604030504040204" pitchFamily="34" charset="0"/>
              </a:endParaRPr>
            </a:p>
          </p:txBody>
        </p:sp>
      </p:grpSp>
      <p:grpSp>
        <p:nvGrpSpPr>
          <p:cNvPr id="104457" name="Group 73"/>
          <p:cNvGrpSpPr/>
          <p:nvPr/>
        </p:nvGrpSpPr>
        <p:grpSpPr bwMode="auto">
          <a:xfrm>
            <a:off x="6079252" y="3861291"/>
            <a:ext cx="4587769" cy="2698001"/>
            <a:chOff x="4267200" y="3678238"/>
            <a:chExt cx="4370388" cy="2570162"/>
          </a:xfrm>
        </p:grpSpPr>
        <p:sp>
          <p:nvSpPr>
            <p:cNvPr id="104458" name="Rectangle 21"/>
            <p:cNvSpPr>
              <a:spLocks noChangeArrowheads="1"/>
            </p:cNvSpPr>
            <p:nvPr/>
          </p:nvSpPr>
          <p:spPr bwMode="auto">
            <a:xfrm>
              <a:off x="4267200" y="4797425"/>
              <a:ext cx="1276350" cy="42545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ĐÀN ÔNG</a:t>
              </a:r>
            </a:p>
          </p:txBody>
        </p:sp>
        <p:sp>
          <p:nvSpPr>
            <p:cNvPr id="104459" name="Line 23"/>
            <p:cNvSpPr>
              <a:spLocks noChangeShapeType="1"/>
            </p:cNvSpPr>
            <p:nvPr/>
          </p:nvSpPr>
          <p:spPr bwMode="auto">
            <a:xfrm>
              <a:off x="4905375" y="4511675"/>
              <a:ext cx="2709863"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60" name="Line 24"/>
            <p:cNvSpPr>
              <a:spLocks noChangeShapeType="1"/>
            </p:cNvSpPr>
            <p:nvPr/>
          </p:nvSpPr>
          <p:spPr bwMode="auto">
            <a:xfrm>
              <a:off x="4905375" y="4511675"/>
              <a:ext cx="0" cy="28575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61" name="Line 25"/>
            <p:cNvSpPr>
              <a:spLocks noChangeShapeType="1"/>
            </p:cNvSpPr>
            <p:nvPr/>
          </p:nvSpPr>
          <p:spPr bwMode="auto">
            <a:xfrm>
              <a:off x="7615238" y="4511675"/>
              <a:ext cx="0" cy="28575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62" name="Line 26"/>
            <p:cNvSpPr>
              <a:spLocks noChangeShapeType="1"/>
            </p:cNvSpPr>
            <p:nvPr/>
          </p:nvSpPr>
          <p:spPr bwMode="auto">
            <a:xfrm flipV="1">
              <a:off x="6340475" y="4084638"/>
              <a:ext cx="0" cy="427037"/>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anchor="ctr"/>
            <a:lstStyle/>
            <a:p>
              <a:pPr algn="ctr"/>
              <a:endParaRPr lang="en-US" sz="1983"/>
            </a:p>
          </p:txBody>
        </p:sp>
        <p:grpSp>
          <p:nvGrpSpPr>
            <p:cNvPr id="104463" name="Group 31"/>
            <p:cNvGrpSpPr/>
            <p:nvPr/>
          </p:nvGrpSpPr>
          <p:grpSpPr bwMode="auto">
            <a:xfrm rot="2398256">
              <a:off x="4636604" y="5322981"/>
              <a:ext cx="492125" cy="142875"/>
              <a:chOff x="7380" y="4680"/>
              <a:chExt cx="556" cy="177"/>
            </a:xfrm>
          </p:grpSpPr>
          <p:sp>
            <p:nvSpPr>
              <p:cNvPr id="104474" name="Line 3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75" name="Oval 33"/>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4464" name="Text Box 34"/>
            <p:cNvSpPr txBox="1">
              <a:spLocks noChangeArrowheads="1"/>
            </p:cNvSpPr>
            <p:nvPr/>
          </p:nvSpPr>
          <p:spPr bwMode="auto">
            <a:xfrm>
              <a:off x="4495800" y="5638800"/>
              <a:ext cx="1371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Tình trạng nghĩa vụ quân sự</a:t>
              </a:r>
            </a:p>
          </p:txBody>
        </p:sp>
        <p:sp>
          <p:nvSpPr>
            <p:cNvPr id="104465" name="Line 37"/>
            <p:cNvSpPr>
              <a:spLocks noChangeShapeType="1"/>
            </p:cNvSpPr>
            <p:nvPr/>
          </p:nvSpPr>
          <p:spPr bwMode="auto">
            <a:xfrm flipH="1">
              <a:off x="7239000" y="5181600"/>
              <a:ext cx="381000" cy="5334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66" name="Line 38"/>
            <p:cNvSpPr>
              <a:spLocks noChangeShapeType="1"/>
            </p:cNvSpPr>
            <p:nvPr/>
          </p:nvSpPr>
          <p:spPr bwMode="auto">
            <a:xfrm>
              <a:off x="5562600" y="5029200"/>
              <a:ext cx="1219200" cy="6858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67" name="Rectangle 44"/>
            <p:cNvSpPr>
              <a:spLocks noChangeArrowheads="1"/>
            </p:cNvSpPr>
            <p:nvPr/>
          </p:nvSpPr>
          <p:spPr bwMode="auto">
            <a:xfrm>
              <a:off x="5767388" y="3678238"/>
              <a:ext cx="1276350" cy="427037"/>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CON NGƯỜI</a:t>
              </a:r>
            </a:p>
          </p:txBody>
        </p:sp>
        <p:grpSp>
          <p:nvGrpSpPr>
            <p:cNvPr id="104468" name="Group 45"/>
            <p:cNvGrpSpPr/>
            <p:nvPr/>
          </p:nvGrpSpPr>
          <p:grpSpPr bwMode="auto">
            <a:xfrm rot="1006340">
              <a:off x="7051675" y="3733800"/>
              <a:ext cx="492125" cy="142875"/>
              <a:chOff x="7380" y="4680"/>
              <a:chExt cx="556" cy="177"/>
            </a:xfrm>
          </p:grpSpPr>
          <p:sp>
            <p:nvSpPr>
              <p:cNvPr id="104472" name="Line 4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4473" name="Oval 47"/>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4469" name="Text Box 48"/>
            <p:cNvSpPr txBox="1">
              <a:spLocks noChangeArrowheads="1"/>
            </p:cNvSpPr>
            <p:nvPr/>
          </p:nvSpPr>
          <p:spPr bwMode="auto">
            <a:xfrm>
              <a:off x="7467600" y="3827463"/>
              <a:ext cx="11699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Màu sắc tóc</a:t>
              </a:r>
            </a:p>
          </p:txBody>
        </p:sp>
        <p:sp>
          <p:nvSpPr>
            <p:cNvPr id="104470" name="AutoShape 36"/>
            <p:cNvSpPr>
              <a:spLocks noChangeArrowheads="1"/>
            </p:cNvSpPr>
            <p:nvPr/>
          </p:nvSpPr>
          <p:spPr bwMode="auto">
            <a:xfrm>
              <a:off x="6515100" y="5486400"/>
              <a:ext cx="1066800" cy="762000"/>
            </a:xfrm>
            <a:prstGeom prst="diamond">
              <a:avLst/>
            </a:prstGeom>
            <a:solidFill>
              <a:schemeClr val="bg1"/>
            </a:solidFill>
            <a:ln w="25400">
              <a:solidFill>
                <a:schemeClr val="tx2"/>
              </a:solidFill>
              <a:miter lim="800000"/>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Kết hôn</a:t>
              </a:r>
            </a:p>
          </p:txBody>
        </p:sp>
        <p:sp>
          <p:nvSpPr>
            <p:cNvPr id="104471" name="Rectangle 22"/>
            <p:cNvSpPr>
              <a:spLocks noChangeArrowheads="1"/>
            </p:cNvSpPr>
            <p:nvPr/>
          </p:nvSpPr>
          <p:spPr bwMode="auto">
            <a:xfrm>
              <a:off x="6978650" y="4797425"/>
              <a:ext cx="1274763" cy="42545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PHỤ NỮ</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34E8-FBC4-4CF6-909B-0CD32BA680F8}"/>
              </a:ext>
            </a:extLst>
          </p:cNvPr>
          <p:cNvSpPr>
            <a:spLocks noGrp="1"/>
          </p:cNvSpPr>
          <p:nvPr>
            <p:ph type="title"/>
          </p:nvPr>
        </p:nvSpPr>
        <p:spPr/>
        <p:txBody>
          <a:bodyPr/>
          <a:lstStyle/>
          <a:p>
            <a:r>
              <a:rPr lang="en-US" b="1"/>
              <a:t>2.0. Giới thiệu.</a:t>
            </a:r>
            <a:endParaRPr lang="en-US"/>
          </a:p>
        </p:txBody>
      </p:sp>
      <p:graphicFrame>
        <p:nvGraphicFramePr>
          <p:cNvPr id="5" name="Table 5">
            <a:extLst>
              <a:ext uri="{FF2B5EF4-FFF2-40B4-BE49-F238E27FC236}">
                <a16:creationId xmlns:a16="http://schemas.microsoft.com/office/drawing/2014/main" id="{68115B73-AECD-492A-A68F-3C6007A0D2F3}"/>
              </a:ext>
            </a:extLst>
          </p:cNvPr>
          <p:cNvGraphicFramePr>
            <a:graphicFrameLocks noGrp="1"/>
          </p:cNvGraphicFramePr>
          <p:nvPr>
            <p:ph idx="1"/>
            <p:extLst>
              <p:ext uri="{D42A27DB-BD31-4B8C-83A1-F6EECF244321}">
                <p14:modId xmlns:p14="http://schemas.microsoft.com/office/powerpoint/2010/main" val="1559477188"/>
              </p:ext>
            </p:extLst>
          </p:nvPr>
        </p:nvGraphicFramePr>
        <p:xfrm>
          <a:off x="879475" y="1500187"/>
          <a:ext cx="11039474" cy="4754880"/>
        </p:xfrm>
        <a:graphic>
          <a:graphicData uri="http://schemas.openxmlformats.org/drawingml/2006/table">
            <a:tbl>
              <a:tblPr firstRow="1" bandRow="1">
                <a:tableStyleId>{5940675A-B579-460E-94D1-54222C63F5DA}</a:tableStyleId>
              </a:tblPr>
              <a:tblGrid>
                <a:gridCol w="5519737">
                  <a:extLst>
                    <a:ext uri="{9D8B030D-6E8A-4147-A177-3AD203B41FA5}">
                      <a16:colId xmlns:a16="http://schemas.microsoft.com/office/drawing/2014/main" val="2300455965"/>
                    </a:ext>
                  </a:extLst>
                </a:gridCol>
                <a:gridCol w="5519737">
                  <a:extLst>
                    <a:ext uri="{9D8B030D-6E8A-4147-A177-3AD203B41FA5}">
                      <a16:colId xmlns:a16="http://schemas.microsoft.com/office/drawing/2014/main" val="2869310467"/>
                    </a:ext>
                  </a:extLst>
                </a:gridCol>
              </a:tblGrid>
              <a:tr h="388685">
                <a:tc>
                  <a:txBody>
                    <a:bodyPr/>
                    <a:lstStyle/>
                    <a:p>
                      <a:r>
                        <a:rPr lang="en-US" sz="2400">
                          <a:latin typeface="Times New Roman" panose="02020603050405020304" pitchFamily="18" charset="0"/>
                          <a:cs typeface="Times New Roman" panose="02020603050405020304" pitchFamily="18" charset="0"/>
                        </a:rPr>
                        <a:t>Người được phỏng vấn: Nguyễn Văn Y...</a:t>
                      </a:r>
                    </a:p>
                  </a:txBody>
                  <a:tcPr>
                    <a:solidFill>
                      <a:schemeClr val="accent4">
                        <a:lumMod val="20000"/>
                        <a:lumOff val="80000"/>
                      </a:schemeClr>
                    </a:solidFill>
                  </a:tcPr>
                </a:tc>
                <a:tc>
                  <a:txBody>
                    <a:bodyPr/>
                    <a:lstStyle/>
                    <a:p>
                      <a:r>
                        <a:rPr lang="en-US" sz="2400">
                          <a:latin typeface="Times New Roman" panose="02020603050405020304" pitchFamily="18" charset="0"/>
                          <a:cs typeface="Times New Roman" panose="02020603050405020304" pitchFamily="18" charset="0"/>
                        </a:rPr>
                        <a:t>Ngày: 05/08/2003</a:t>
                      </a:r>
                    </a:p>
                  </a:txBody>
                  <a:tcPr>
                    <a:solidFill>
                      <a:schemeClr val="accent4">
                        <a:lumMod val="20000"/>
                        <a:lumOff val="80000"/>
                      </a:schemeClr>
                    </a:solidFill>
                  </a:tcPr>
                </a:tc>
                <a:extLst>
                  <a:ext uri="{0D108BD9-81ED-4DB2-BD59-A6C34878D82A}">
                    <a16:rowId xmlns:a16="http://schemas.microsoft.com/office/drawing/2014/main" val="4132218339"/>
                  </a:ext>
                </a:extLst>
              </a:tr>
              <a:tr h="388685">
                <a:tc>
                  <a:txBody>
                    <a:bodyPr/>
                    <a:lstStyle/>
                    <a:p>
                      <a:pPr algn="ctr"/>
                      <a:r>
                        <a:rPr lang="en-US" sz="2400">
                          <a:latin typeface="Times New Roman" panose="02020603050405020304" pitchFamily="18" charset="0"/>
                          <a:cs typeface="Times New Roman" panose="02020603050405020304" pitchFamily="18" charset="0"/>
                        </a:rPr>
                        <a:t>Câu hỏi</a:t>
                      </a:r>
                    </a:p>
                  </a:txBody>
                  <a:tcPr>
                    <a:solidFill>
                      <a:schemeClr val="accent4">
                        <a:lumMod val="20000"/>
                        <a:lumOff val="80000"/>
                      </a:schemeClr>
                    </a:solidFill>
                  </a:tcPr>
                </a:tc>
                <a:tc>
                  <a:txBody>
                    <a:bodyPr/>
                    <a:lstStyle/>
                    <a:p>
                      <a:pPr algn="ctr"/>
                      <a:r>
                        <a:rPr lang="en-US" sz="2400">
                          <a:latin typeface="Times New Roman" panose="02020603050405020304" pitchFamily="18" charset="0"/>
                          <a:cs typeface="Times New Roman" panose="02020603050405020304" pitchFamily="18" charset="0"/>
                        </a:rPr>
                        <a:t>Ghi nhận</a:t>
                      </a:r>
                    </a:p>
                  </a:txBody>
                  <a:tcPr>
                    <a:solidFill>
                      <a:schemeClr val="accent4">
                        <a:lumMod val="20000"/>
                        <a:lumOff val="80000"/>
                      </a:schemeClr>
                    </a:solidFill>
                  </a:tcPr>
                </a:tc>
                <a:extLst>
                  <a:ext uri="{0D108BD9-81ED-4DB2-BD59-A6C34878D82A}">
                    <a16:rowId xmlns:a16="http://schemas.microsoft.com/office/drawing/2014/main" val="4166555125"/>
                  </a:ext>
                </a:extLst>
              </a:tr>
              <a:tr h="388685">
                <a:tc>
                  <a:txBody>
                    <a:bodyPr/>
                    <a:lstStyle/>
                    <a:p>
                      <a:r>
                        <a:rPr lang="en-US" sz="2400" b="1" i="1">
                          <a:latin typeface="Times New Roman" panose="02020603050405020304" pitchFamily="18" charset="0"/>
                          <a:cs typeface="Times New Roman" panose="02020603050405020304" pitchFamily="18" charset="0"/>
                        </a:rPr>
                        <a:t>Câu hỏi 1</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Công ty có chia ra thành các phòng ban cụ thể không?</a:t>
                      </a: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Công ty được chia ra thành nhiều phòng ban như Kỹ thuật, kế toán, giám đốc ...</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960684500"/>
                  </a:ext>
                </a:extLst>
              </a:tr>
              <a:tr h="388685">
                <a:tc>
                  <a:txBody>
                    <a:bodyPr/>
                    <a:lstStyle/>
                    <a:p>
                      <a:r>
                        <a:rPr lang="en-US" sz="2400" b="1" i="1">
                          <a:latin typeface="Times New Roman" panose="02020603050405020304" pitchFamily="18" charset="0"/>
                          <a:cs typeface="Times New Roman" panose="02020603050405020304" pitchFamily="18" charset="0"/>
                        </a:rPr>
                        <a:t>Câu hỏi 2</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Có nhân viên nào được quản lý bởi nhiều phòng ban không?</a:t>
                      </a:r>
                    </a:p>
                    <a:p>
                      <a:endParaRPr lang="en-US" sz="240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r>
                        <a:rPr lang="en-US" sz="2400" b="1">
                          <a:latin typeface="Times New Roman" panose="02020603050405020304" pitchFamily="18" charset="0"/>
                          <a:cs typeface="Times New Roman" panose="02020603050405020304" pitchFamily="18" charset="0"/>
                        </a:rPr>
                        <a:t>Trả lời</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Không, mỗi nhân viên sẽ do một phòng ban quản lý</a:t>
                      </a:r>
                    </a:p>
                    <a:p>
                      <a:r>
                        <a:rPr lang="en-US" sz="2400" b="1">
                          <a:latin typeface="Times New Roman" panose="02020603050405020304" pitchFamily="18" charset="0"/>
                          <a:cs typeface="Times New Roman" panose="02020603050405020304" pitchFamily="18" charset="0"/>
                        </a:rPr>
                        <a:t>Kết quả quan sát</a:t>
                      </a:r>
                      <a:r>
                        <a:rPr lang="en-US" sz="2400">
                          <a:latin typeface="Times New Roman" panose="02020603050405020304" pitchFamily="18" charset="0"/>
                          <a:cs typeface="Times New Roman" panose="02020603050405020304" pitchFamily="18" charset="0"/>
                        </a:rPr>
                        <a:t>:</a:t>
                      </a:r>
                    </a:p>
                    <a:p>
                      <a:pPr marL="0" marR="0" lvl="0" indent="0" algn="l" defTabSz="959846"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Thái độ chắc chắn.</a:t>
                      </a:r>
                    </a:p>
                  </a:txBody>
                  <a:tcPr>
                    <a:solidFill>
                      <a:schemeClr val="accent4">
                        <a:lumMod val="20000"/>
                        <a:lumOff val="80000"/>
                      </a:schemeClr>
                    </a:solidFill>
                  </a:tcPr>
                </a:tc>
                <a:extLst>
                  <a:ext uri="{0D108BD9-81ED-4DB2-BD59-A6C34878D82A}">
                    <a16:rowId xmlns:a16="http://schemas.microsoft.com/office/drawing/2014/main" val="3117393373"/>
                  </a:ext>
                </a:extLst>
              </a:tr>
            </a:tbl>
          </a:graphicData>
        </a:graphic>
      </p:graphicFrame>
      <p:sp>
        <p:nvSpPr>
          <p:cNvPr id="4" name="Slide Number Placeholder 3">
            <a:extLst>
              <a:ext uri="{FF2B5EF4-FFF2-40B4-BE49-F238E27FC236}">
                <a16:creationId xmlns:a16="http://schemas.microsoft.com/office/drawing/2014/main" id="{6EB33965-5F9B-4536-8B74-CECA06F1A46E}"/>
              </a:ext>
            </a:extLst>
          </p:cNvPr>
          <p:cNvSpPr>
            <a:spLocks noGrp="1"/>
          </p:cNvSpPr>
          <p:nvPr>
            <p:ph type="sldNum" sz="quarter" idx="12"/>
          </p:nvPr>
        </p:nvSpPr>
        <p:spPr/>
        <p:txBody>
          <a:bodyPr/>
          <a:lstStyle/>
          <a:p>
            <a:fld id="{493E9284-CF28-481B-903D-5227E055DEF3}" type="slidenum">
              <a:rPr lang="en-US" smtClean="0"/>
              <a:t>7</a:t>
            </a:fld>
            <a:endParaRPr lang="en-US"/>
          </a:p>
        </p:txBody>
      </p:sp>
    </p:spTree>
    <p:extLst>
      <p:ext uri="{BB962C8B-B14F-4D97-AF65-F5344CB8AC3E}">
        <p14:creationId xmlns:p14="http://schemas.microsoft.com/office/powerpoint/2010/main" val="1213630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a:t>2.5.4. Thuộc </a:t>
            </a:r>
            <a:r>
              <a:rPr lang="en-US" dirty="0" err="1"/>
              <a:t>tính</a:t>
            </a:r>
            <a:r>
              <a:rPr lang="en-US" dirty="0"/>
              <a:t> </a:t>
            </a:r>
            <a:r>
              <a:rPr lang="en-US" dirty="0" err="1"/>
              <a:t>kết</a:t>
            </a:r>
            <a:r>
              <a:rPr lang="en-US" dirty="0"/>
              <a:t> </a:t>
            </a:r>
            <a:r>
              <a:rPr lang="en-US" dirty="0" err="1"/>
              <a:t>hợp</a:t>
            </a:r>
            <a:r>
              <a:rPr lang="en-US" dirty="0"/>
              <a:t> hay </a:t>
            </a:r>
            <a:r>
              <a:rPr lang="en-US" dirty="0" err="1"/>
              <a:t>đơn</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9892DF8E-D38E-40F4-A23D-D20785C0C1FD}" type="slidenum">
              <a:rPr lang="en-US" sz="1050">
                <a:solidFill>
                  <a:srgbClr val="898989"/>
                </a:solidFill>
                <a:cs typeface="Tahoma" panose="020B0604030504040204" pitchFamily="34" charset="0"/>
              </a:rPr>
              <a:t>70</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5478" name="Text Box 42"/>
          <p:cNvSpPr txBox="1">
            <a:spLocks noChangeArrowheads="1"/>
          </p:cNvSpPr>
          <p:nvPr/>
        </p:nvSpPr>
        <p:spPr bwMode="auto">
          <a:xfrm>
            <a:off x="613924" y="1967729"/>
            <a:ext cx="10741345" cy="90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15"/>
              </a:spcAft>
            </a:pPr>
            <a:r>
              <a:rPr lang="en-US" sz="2519" b="1">
                <a:solidFill>
                  <a:srgbClr val="C00000"/>
                </a:solidFill>
                <a:cs typeface="Tahoma" panose="020B0604030504040204" pitchFamily="34" charset="0"/>
              </a:rPr>
              <a:t>Thuộc tính kết hợp</a:t>
            </a:r>
            <a:r>
              <a:rPr lang="en-US" sz="2519">
                <a:cs typeface="Tahoma" panose="020B0604030504040204" pitchFamily="34" charset="0"/>
              </a:rPr>
              <a:t>: một số đặc trưng sẽ được liên kết ở cấp thấp hơn</a:t>
            </a:r>
          </a:p>
          <a:p>
            <a:pPr algn="just" eaLnBrk="1" hangingPunct="1">
              <a:spcAft>
                <a:spcPts val="315"/>
              </a:spcAft>
            </a:pPr>
            <a:r>
              <a:rPr lang="en-US" sz="2519" b="1">
                <a:solidFill>
                  <a:srgbClr val="C00000"/>
                </a:solidFill>
                <a:cs typeface="Tahoma" panose="020B0604030504040204" pitchFamily="34" charset="0"/>
              </a:rPr>
              <a:t>Thuộc tính đơn</a:t>
            </a:r>
            <a:r>
              <a:rPr lang="en-US" sz="2519">
                <a:cs typeface="Tahoma" panose="020B0604030504040204" pitchFamily="34" charset="0"/>
              </a:rPr>
              <a:t>: trường hợp ngược lại</a:t>
            </a:r>
          </a:p>
        </p:txBody>
      </p:sp>
      <p:sp>
        <p:nvSpPr>
          <p:cNvPr id="105479" name="TextBox 21"/>
          <p:cNvSpPr txBox="1">
            <a:spLocks noChangeArrowheads="1"/>
          </p:cNvSpPr>
          <p:nvPr/>
        </p:nvSpPr>
        <p:spPr bwMode="auto">
          <a:xfrm>
            <a:off x="2159734" y="3199706"/>
            <a:ext cx="823898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680" i="1" dirty="0" err="1">
                <a:solidFill>
                  <a:schemeClr val="tx2"/>
                </a:solidFill>
                <a:cs typeface="Tahoma" panose="020B0604030504040204" pitchFamily="34" charset="0"/>
              </a:rPr>
              <a:t>Mỗi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sinh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viên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lưu</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trữ</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các</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thông</a:t>
            </a:r>
            <a:r>
              <a:rPr lang="en-US" sz="1680" i="1" dirty="0">
                <a:solidFill>
                  <a:schemeClr val="tx2"/>
                </a:solidFill>
                <a:cs typeface="Tahoma" panose="020B0604030504040204" pitchFamily="34" charset="0"/>
              </a:rPr>
              <a:t> tin </a:t>
            </a:r>
            <a:r>
              <a:rPr lang="en-US" sz="1680" i="1" dirty="0" err="1">
                <a:solidFill>
                  <a:schemeClr val="tx2"/>
                </a:solidFill>
                <a:cs typeface="Tahoma" panose="020B0604030504040204" pitchFamily="34" charset="0"/>
              </a:rPr>
              <a:t>như</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họ</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tên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địa</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chỉ</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ghi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rõ</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số</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nhà</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đường</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quận</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thành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phố</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ngày</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sinh</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nơi</a:t>
            </a:r>
            <a:r>
              <a:rPr lang="en-US" sz="1680" i="1" dirty="0">
                <a:solidFill>
                  <a:schemeClr val="tx2"/>
                </a:solidFill>
                <a:cs typeface="Tahoma" panose="020B0604030504040204" pitchFamily="34" charset="0"/>
              </a:rPr>
              <a:t> </a:t>
            </a:r>
            <a:r>
              <a:rPr lang="en-US" sz="1680" i="1" dirty="0" err="1">
                <a:solidFill>
                  <a:schemeClr val="tx2"/>
                </a:solidFill>
                <a:cs typeface="Tahoma" panose="020B0604030504040204" pitchFamily="34" charset="0"/>
              </a:rPr>
              <a:t>sinh</a:t>
            </a:r>
            <a:r>
              <a:rPr lang="en-US" sz="1680" i="1" dirty="0">
                <a:solidFill>
                  <a:schemeClr val="tx2"/>
                </a:solidFill>
                <a:cs typeface="Tahoma" panose="020B0604030504040204" pitchFamily="34" charset="0"/>
              </a:rPr>
              <a:t> …</a:t>
            </a:r>
          </a:p>
        </p:txBody>
      </p:sp>
      <p:grpSp>
        <p:nvGrpSpPr>
          <p:cNvPr id="105480" name="Group 91"/>
          <p:cNvGrpSpPr/>
          <p:nvPr/>
        </p:nvGrpSpPr>
        <p:grpSpPr bwMode="auto">
          <a:xfrm>
            <a:off x="5742628" y="4236247"/>
            <a:ext cx="5216025" cy="1438573"/>
            <a:chOff x="3641725" y="3886200"/>
            <a:chExt cx="4968875" cy="1370212"/>
          </a:xfrm>
        </p:grpSpPr>
        <p:cxnSp>
          <p:nvCxnSpPr>
            <p:cNvPr id="39" name="Straight Connector 38"/>
            <p:cNvCxnSpPr/>
            <p:nvPr/>
          </p:nvCxnSpPr>
          <p:spPr bwMode="auto">
            <a:xfrm flipV="1">
              <a:off x="6477000" y="4148100"/>
              <a:ext cx="685800" cy="38094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6705600" y="4757612"/>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502" name="Oval 40"/>
            <p:cNvSpPr>
              <a:spLocks noChangeArrowheads="1"/>
            </p:cNvSpPr>
            <p:nvPr/>
          </p:nvSpPr>
          <p:spPr bwMode="auto">
            <a:xfrm>
              <a:off x="5715000" y="4442113"/>
              <a:ext cx="1047750" cy="510887"/>
            </a:xfrm>
            <a:prstGeom prst="ellipse">
              <a:avLst/>
            </a:prstGeom>
            <a:solidFill>
              <a:srgbClr val="FFFFFF"/>
            </a:solidFill>
            <a:ln w="25400">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105503" name="Text Box 42"/>
            <p:cNvSpPr txBox="1">
              <a:spLocks noChangeArrowheads="1"/>
            </p:cNvSpPr>
            <p:nvPr/>
          </p:nvSpPr>
          <p:spPr bwMode="auto">
            <a:xfrm>
              <a:off x="3641725" y="4506813"/>
              <a:ext cx="1514475" cy="393608"/>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SINH VIÊN</a:t>
              </a:r>
            </a:p>
          </p:txBody>
        </p:sp>
        <p:sp>
          <p:nvSpPr>
            <p:cNvPr id="105504" name="Text Box 43"/>
            <p:cNvSpPr txBox="1">
              <a:spLocks noChangeArrowheads="1"/>
            </p:cNvSpPr>
            <p:nvPr/>
          </p:nvSpPr>
          <p:spPr bwMode="auto">
            <a:xfrm>
              <a:off x="5778674" y="4524873"/>
              <a:ext cx="930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ĐỊA CHỈ</a:t>
              </a:r>
            </a:p>
          </p:txBody>
        </p:sp>
        <p:sp>
          <p:nvSpPr>
            <p:cNvPr id="105505" name="Line 44"/>
            <p:cNvSpPr>
              <a:spLocks noChangeShapeType="1"/>
            </p:cNvSpPr>
            <p:nvPr/>
          </p:nvSpPr>
          <p:spPr bwMode="auto">
            <a:xfrm flipH="1" flipV="1">
              <a:off x="5156200" y="4698935"/>
              <a:ext cx="558800"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05506" name="Oval 47"/>
            <p:cNvSpPr>
              <a:spLocks noChangeArrowheads="1"/>
            </p:cNvSpPr>
            <p:nvPr/>
          </p:nvSpPr>
          <p:spPr bwMode="auto">
            <a:xfrm>
              <a:off x="7293149" y="4343400"/>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105507" name="Oval 50"/>
            <p:cNvSpPr>
              <a:spLocks noChangeArrowheads="1"/>
            </p:cNvSpPr>
            <p:nvPr/>
          </p:nvSpPr>
          <p:spPr bwMode="auto">
            <a:xfrm>
              <a:off x="7315200" y="5029342"/>
              <a:ext cx="112713"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105508" name="Oval 53"/>
            <p:cNvSpPr>
              <a:spLocks noChangeArrowheads="1"/>
            </p:cNvSpPr>
            <p:nvPr/>
          </p:nvSpPr>
          <p:spPr bwMode="auto">
            <a:xfrm>
              <a:off x="7127875" y="4072311"/>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sp>
          <p:nvSpPr>
            <p:cNvPr id="105509" name="TextBox 89"/>
            <p:cNvSpPr txBox="1">
              <a:spLocks noChangeArrowheads="1"/>
            </p:cNvSpPr>
            <p:nvPr/>
          </p:nvSpPr>
          <p:spPr bwMode="auto">
            <a:xfrm>
              <a:off x="7391400" y="4224675"/>
              <a:ext cx="838200" cy="3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Đường</a:t>
              </a:r>
            </a:p>
          </p:txBody>
        </p:sp>
        <p:sp>
          <p:nvSpPr>
            <p:cNvPr id="105510" name="TextBox 90"/>
            <p:cNvSpPr txBox="1">
              <a:spLocks noChangeArrowheads="1"/>
            </p:cNvSpPr>
            <p:nvPr/>
          </p:nvSpPr>
          <p:spPr bwMode="auto">
            <a:xfrm>
              <a:off x="7239000" y="3886200"/>
              <a:ext cx="914400" cy="3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nhà</a:t>
              </a:r>
            </a:p>
          </p:txBody>
        </p:sp>
        <p:sp>
          <p:nvSpPr>
            <p:cNvPr id="105511" name="TextBox 91"/>
            <p:cNvSpPr txBox="1">
              <a:spLocks noChangeArrowheads="1"/>
            </p:cNvSpPr>
            <p:nvPr/>
          </p:nvSpPr>
          <p:spPr bwMode="auto">
            <a:xfrm>
              <a:off x="7391400" y="4571840"/>
              <a:ext cx="914400" cy="3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Quận</a:t>
              </a:r>
            </a:p>
          </p:txBody>
        </p:sp>
        <p:sp>
          <p:nvSpPr>
            <p:cNvPr id="105512" name="TextBox 92"/>
            <p:cNvSpPr txBox="1">
              <a:spLocks noChangeArrowheads="1"/>
            </p:cNvSpPr>
            <p:nvPr/>
          </p:nvSpPr>
          <p:spPr bwMode="auto">
            <a:xfrm>
              <a:off x="7391400" y="4953000"/>
              <a:ext cx="1219200" cy="3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Thành phố</a:t>
              </a:r>
            </a:p>
          </p:txBody>
        </p:sp>
        <p:cxnSp>
          <p:nvCxnSpPr>
            <p:cNvPr id="77" name="Straight Connector 76"/>
            <p:cNvCxnSpPr>
              <a:endCxn id="105507" idx="2"/>
            </p:cNvCxnSpPr>
            <p:nvPr/>
          </p:nvCxnSpPr>
          <p:spPr bwMode="auto">
            <a:xfrm>
              <a:off x="6629400" y="4876657"/>
              <a:ext cx="685800" cy="20793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flipV="1">
              <a:off x="6705600" y="4405238"/>
              <a:ext cx="609600" cy="15237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515" name="Oval 47"/>
            <p:cNvSpPr>
              <a:spLocks noChangeArrowheads="1"/>
            </p:cNvSpPr>
            <p:nvPr/>
          </p:nvSpPr>
          <p:spPr bwMode="auto">
            <a:xfrm>
              <a:off x="7303718" y="4723034"/>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grpSp>
        <p:nvGrpSpPr>
          <p:cNvPr id="105481" name="Group 97"/>
          <p:cNvGrpSpPr/>
          <p:nvPr/>
        </p:nvGrpSpPr>
        <p:grpSpPr bwMode="auto">
          <a:xfrm>
            <a:off x="2159734" y="4316238"/>
            <a:ext cx="3279596" cy="1278587"/>
            <a:chOff x="533400" y="3657600"/>
            <a:chExt cx="3124200" cy="1217806"/>
          </a:xfrm>
        </p:grpSpPr>
        <p:grpSp>
          <p:nvGrpSpPr>
            <p:cNvPr id="105483" name="Group 83"/>
            <p:cNvGrpSpPr/>
            <p:nvPr/>
          </p:nvGrpSpPr>
          <p:grpSpPr bwMode="auto">
            <a:xfrm>
              <a:off x="1828800" y="3810000"/>
              <a:ext cx="762000" cy="456827"/>
              <a:chOff x="1905000" y="3810373"/>
              <a:chExt cx="762000" cy="456827"/>
            </a:xfrm>
          </p:grpSpPr>
          <p:cxnSp>
            <p:nvCxnSpPr>
              <p:cNvPr id="81" name="Straight Connector 80"/>
              <p:cNvCxnSpPr/>
              <p:nvPr/>
            </p:nvCxnSpPr>
            <p:spPr bwMode="auto">
              <a:xfrm flipV="1">
                <a:off x="1905000" y="3886536"/>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9" name="Oval 81"/>
              <p:cNvSpPr>
                <a:spLocks noChangeArrowheads="1"/>
              </p:cNvSpPr>
              <p:nvPr/>
            </p:nvSpPr>
            <p:spPr bwMode="auto">
              <a:xfrm>
                <a:off x="2555875" y="3810373"/>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5484" name="TextBox 90"/>
            <p:cNvSpPr txBox="1">
              <a:spLocks noChangeArrowheads="1"/>
            </p:cNvSpPr>
            <p:nvPr/>
          </p:nvSpPr>
          <p:spPr bwMode="auto">
            <a:xfrm>
              <a:off x="2590800" y="3657600"/>
              <a:ext cx="914400" cy="30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 tên</a:t>
              </a:r>
            </a:p>
          </p:txBody>
        </p:sp>
        <p:grpSp>
          <p:nvGrpSpPr>
            <p:cNvPr id="105485" name="Group 84"/>
            <p:cNvGrpSpPr/>
            <p:nvPr/>
          </p:nvGrpSpPr>
          <p:grpSpPr bwMode="auto">
            <a:xfrm rot="1315868">
              <a:off x="1847261" y="3962400"/>
              <a:ext cx="762000" cy="456827"/>
              <a:chOff x="1905000" y="3810373"/>
              <a:chExt cx="762000" cy="456827"/>
            </a:xfrm>
          </p:grpSpPr>
          <p:cxnSp>
            <p:nvCxnSpPr>
              <p:cNvPr id="86" name="Straight Connector 85"/>
              <p:cNvCxnSpPr/>
              <p:nvPr/>
            </p:nvCxnSpPr>
            <p:spPr bwMode="auto">
              <a:xfrm flipV="1">
                <a:off x="1904268" y="3886302"/>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7" name="Oval 86"/>
              <p:cNvSpPr>
                <a:spLocks noChangeArrowheads="1"/>
              </p:cNvSpPr>
              <p:nvPr/>
            </p:nvSpPr>
            <p:spPr bwMode="auto">
              <a:xfrm>
                <a:off x="2555875" y="3810373"/>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5486" name="TextBox 90"/>
            <p:cNvSpPr txBox="1">
              <a:spLocks noChangeArrowheads="1"/>
            </p:cNvSpPr>
            <p:nvPr/>
          </p:nvSpPr>
          <p:spPr bwMode="auto">
            <a:xfrm>
              <a:off x="2667000" y="3962400"/>
              <a:ext cx="914400" cy="30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Địa chỉ</a:t>
              </a:r>
            </a:p>
          </p:txBody>
        </p:sp>
        <p:grpSp>
          <p:nvGrpSpPr>
            <p:cNvPr id="105487" name="Group 88"/>
            <p:cNvGrpSpPr/>
            <p:nvPr/>
          </p:nvGrpSpPr>
          <p:grpSpPr bwMode="auto">
            <a:xfrm rot="2376993">
              <a:off x="1847261" y="4076684"/>
              <a:ext cx="762000" cy="456827"/>
              <a:chOff x="1905000" y="3810373"/>
              <a:chExt cx="762000" cy="456827"/>
            </a:xfrm>
          </p:grpSpPr>
          <p:cxnSp>
            <p:nvCxnSpPr>
              <p:cNvPr id="90" name="Straight Connector 89"/>
              <p:cNvCxnSpPr/>
              <p:nvPr/>
            </p:nvCxnSpPr>
            <p:spPr bwMode="auto">
              <a:xfrm flipV="1">
                <a:off x="1905074" y="3886097"/>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5" name="Oval 90"/>
              <p:cNvSpPr>
                <a:spLocks noChangeArrowheads="1"/>
              </p:cNvSpPr>
              <p:nvPr/>
            </p:nvSpPr>
            <p:spPr bwMode="auto">
              <a:xfrm>
                <a:off x="2555875" y="3810373"/>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5488" name="TextBox 90"/>
            <p:cNvSpPr txBox="1">
              <a:spLocks noChangeArrowheads="1"/>
            </p:cNvSpPr>
            <p:nvPr/>
          </p:nvSpPr>
          <p:spPr bwMode="auto">
            <a:xfrm>
              <a:off x="2590800" y="4267200"/>
              <a:ext cx="1066800" cy="30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sinh</a:t>
              </a:r>
            </a:p>
          </p:txBody>
        </p:sp>
        <p:grpSp>
          <p:nvGrpSpPr>
            <p:cNvPr id="105489" name="Group 93"/>
            <p:cNvGrpSpPr/>
            <p:nvPr/>
          </p:nvGrpSpPr>
          <p:grpSpPr bwMode="auto">
            <a:xfrm rot="3381497">
              <a:off x="1810743" y="4253917"/>
              <a:ext cx="762000" cy="456827"/>
              <a:chOff x="1905000" y="3810373"/>
              <a:chExt cx="762000" cy="456827"/>
            </a:xfrm>
          </p:grpSpPr>
          <p:cxnSp>
            <p:nvCxnSpPr>
              <p:cNvPr id="95" name="Straight Connector 94"/>
              <p:cNvCxnSpPr/>
              <p:nvPr/>
            </p:nvCxnSpPr>
            <p:spPr bwMode="auto">
              <a:xfrm flipV="1">
                <a:off x="1904868" y="3886922"/>
                <a:ext cx="685689" cy="38100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3" name="Oval 95"/>
              <p:cNvSpPr>
                <a:spLocks noChangeArrowheads="1"/>
              </p:cNvSpPr>
              <p:nvPr/>
            </p:nvSpPr>
            <p:spPr bwMode="auto">
              <a:xfrm>
                <a:off x="2555875" y="3810373"/>
                <a:ext cx="111125" cy="111099"/>
              </a:xfrm>
              <a:prstGeom prst="ellipse">
                <a:avLst/>
              </a:prstGeom>
              <a:solidFill>
                <a:srgbClr val="FFFFFF"/>
              </a:solidFill>
              <a:ln w="25400">
                <a:solidFill>
                  <a:schemeClr val="tx2"/>
                </a:solidFill>
                <a:rou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5490" name="TextBox 90"/>
            <p:cNvSpPr txBox="1">
              <a:spLocks noChangeArrowheads="1"/>
            </p:cNvSpPr>
            <p:nvPr/>
          </p:nvSpPr>
          <p:spPr bwMode="auto">
            <a:xfrm>
              <a:off x="2514600" y="4572000"/>
              <a:ext cx="1066800" cy="30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Nơi sinh</a:t>
              </a:r>
            </a:p>
          </p:txBody>
        </p:sp>
        <p:sp>
          <p:nvSpPr>
            <p:cNvPr id="105491" name="Text Box 42"/>
            <p:cNvSpPr txBox="1">
              <a:spLocks noChangeArrowheads="1"/>
            </p:cNvSpPr>
            <p:nvPr/>
          </p:nvSpPr>
          <p:spPr bwMode="auto">
            <a:xfrm>
              <a:off x="533400" y="4114800"/>
              <a:ext cx="1514475" cy="393608"/>
            </a:xfrm>
            <a:prstGeom prst="rect">
              <a:avLst/>
            </a:prstGeom>
            <a:solidFill>
              <a:srgbClr val="FFFFFF"/>
            </a:solidFill>
            <a:ln w="28575">
              <a:solidFill>
                <a:schemeClr val="tx2"/>
              </a:solidFill>
              <a:miter lim="800000"/>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dirty="0">
                  <a:solidFill>
                    <a:schemeClr val="tx2"/>
                  </a:solidFill>
                  <a:cs typeface="Tahoma" panose="020B0604030504040204" pitchFamily="34" charset="0"/>
                </a:rPr>
                <a:t>SINH VIÊN</a:t>
              </a:r>
            </a:p>
          </p:txBody>
        </p:sp>
      </p:grpSp>
      <p:sp>
        <p:nvSpPr>
          <p:cNvPr id="99" name="Oval 55"/>
          <p:cNvSpPr>
            <a:spLocks noChangeArrowheads="1"/>
          </p:cNvSpPr>
          <p:nvPr/>
        </p:nvSpPr>
        <p:spPr bwMode="auto">
          <a:xfrm>
            <a:off x="4319468" y="4639528"/>
            <a:ext cx="879892" cy="319961"/>
          </a:xfrm>
          <a:prstGeom prst="ellipse">
            <a:avLst/>
          </a:prstGeom>
          <a:noFill/>
          <a:ln w="25400">
            <a:solidFill>
              <a:schemeClr val="accent6">
                <a:lumMod val="75000"/>
              </a:schemeClr>
            </a:solidFill>
            <a:prstDash val="sysDash"/>
            <a:round/>
          </a:ln>
          <a:effectLst/>
        </p:spPr>
        <p:txBody>
          <a:bodyPr wrap="none" anchor="ctr"/>
          <a:lstStyle/>
          <a:p>
            <a:pPr>
              <a:defRPr/>
            </a:pPr>
            <a:endParaRPr lang="en-US" sz="1470">
              <a:solidFill>
                <a:schemeClr val="tx2"/>
              </a:solidFill>
              <a:cs typeface="Tahoma" panose="020B0604030504040204" pitchFamily="3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a:t>2.5.5. Mối </a:t>
            </a:r>
            <a:r>
              <a:rPr lang="en-US" dirty="0" err="1"/>
              <a:t>kết</a:t>
            </a:r>
            <a:r>
              <a:rPr lang="en-US" dirty="0"/>
              <a:t> </a:t>
            </a:r>
            <a:r>
              <a:rPr lang="en-US" dirty="0" err="1"/>
              <a:t>hợp</a:t>
            </a:r>
            <a:r>
              <a:rPr lang="en-US" dirty="0"/>
              <a:t> hay </a:t>
            </a:r>
            <a:r>
              <a:rPr lang="en-US" dirty="0" err="1"/>
              <a:t>thực</a:t>
            </a:r>
            <a:r>
              <a:rPr lang="en-US" dirty="0"/>
              <a:t> </a:t>
            </a:r>
            <a:r>
              <a:rPr lang="en-US" dirty="0" err="1"/>
              <a:t>thể</a:t>
            </a:r>
            <a:r>
              <a:rPr lang="en-US" dirty="0"/>
              <a:t>?</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099E8C30-E5F9-4222-A556-B05F8D3B129F}" type="slidenum">
              <a:rPr lang="en-US" sz="1050">
                <a:solidFill>
                  <a:srgbClr val="898989"/>
                </a:solidFill>
                <a:cs typeface="Tahoma" panose="020B0604030504040204" pitchFamily="34" charset="0"/>
              </a:rPr>
              <a:t>71</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sp>
        <p:nvSpPr>
          <p:cNvPr id="106502" name="Text Box 42"/>
          <p:cNvSpPr txBox="1">
            <a:spLocks noChangeArrowheads="1"/>
          </p:cNvSpPr>
          <p:nvPr/>
        </p:nvSpPr>
        <p:spPr bwMode="auto">
          <a:xfrm>
            <a:off x="573262" y="2012154"/>
            <a:ext cx="11526582" cy="480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15"/>
              </a:spcAft>
            </a:pPr>
            <a:r>
              <a:rPr lang="en-US" sz="2519" b="1" dirty="0" err="1">
                <a:solidFill>
                  <a:srgbClr val="C00000"/>
                </a:solidFill>
                <a:cs typeface="Tahoma" panose="020B0604030504040204" pitchFamily="34" charset="0"/>
              </a:rPr>
              <a:t>Thực</a:t>
            </a:r>
            <a:r>
              <a:rPr lang="en-US" sz="2519" b="1" dirty="0">
                <a:solidFill>
                  <a:srgbClr val="C00000"/>
                </a:solidFill>
                <a:cs typeface="Tahoma" panose="020B0604030504040204" pitchFamily="34" charset="0"/>
              </a:rPr>
              <a:t> </a:t>
            </a:r>
            <a:r>
              <a:rPr lang="en-US" sz="2519" b="1" dirty="0" err="1">
                <a:solidFill>
                  <a:srgbClr val="C00000"/>
                </a:solidFill>
                <a:cs typeface="Tahoma" panose="020B0604030504040204" pitchFamily="34" charset="0"/>
              </a:rPr>
              <a:t>thể</a:t>
            </a:r>
            <a:r>
              <a:rPr lang="en-US" sz="2519" dirty="0">
                <a:cs typeface="Tahoma" panose="020B0604030504040204" pitchFamily="34" charset="0"/>
              </a:rPr>
              <a:t>: </a:t>
            </a:r>
            <a:r>
              <a:rPr lang="en-US" sz="2519" dirty="0" err="1">
                <a:cs typeface="Tahoma" panose="020B0604030504040204" pitchFamily="34" charset="0"/>
              </a:rPr>
              <a:t>khái</a:t>
            </a:r>
            <a:r>
              <a:rPr lang="en-US" sz="2519" dirty="0">
                <a:cs typeface="Tahoma" panose="020B0604030504040204" pitchFamily="34" charset="0"/>
              </a:rPr>
              <a:t> </a:t>
            </a:r>
            <a:r>
              <a:rPr lang="en-US" sz="2519" dirty="0" err="1">
                <a:cs typeface="Tahoma" panose="020B0604030504040204" pitchFamily="34" charset="0"/>
              </a:rPr>
              <a:t>niệm</a:t>
            </a:r>
            <a:r>
              <a:rPr lang="en-US" sz="2519" dirty="0">
                <a:cs typeface="Tahoma" panose="020B0604030504040204" pitchFamily="34" charset="0"/>
              </a:rPr>
              <a:t> </a:t>
            </a:r>
            <a:r>
              <a:rPr lang="en-US" sz="2519" dirty="0" err="1">
                <a:cs typeface="Tahoma" panose="020B0604030504040204" pitchFamily="34" charset="0"/>
              </a:rPr>
              <a:t>quan</a:t>
            </a:r>
            <a:r>
              <a:rPr lang="en-US" sz="2519" dirty="0">
                <a:cs typeface="Tahoma" panose="020B0604030504040204" pitchFamily="34" charset="0"/>
              </a:rPr>
              <a:t> </a:t>
            </a:r>
            <a:r>
              <a:rPr lang="en-US" sz="2519" dirty="0" err="1">
                <a:cs typeface="Tahoma" panose="020B0604030504040204" pitchFamily="34" charset="0"/>
              </a:rPr>
              <a:t>tâm</a:t>
            </a:r>
            <a:r>
              <a:rPr lang="en-US" sz="2519" dirty="0">
                <a:cs typeface="Tahoma" panose="020B0604030504040204" pitchFamily="34" charset="0"/>
              </a:rPr>
              <a:t> </a:t>
            </a:r>
            <a:r>
              <a:rPr lang="en-US" sz="2519" b="1" dirty="0" err="1">
                <a:highlight>
                  <a:srgbClr val="FFFF00"/>
                </a:highlight>
                <a:cs typeface="Tahoma" panose="020B0604030504040204" pitchFamily="34" charset="0"/>
              </a:rPr>
              <a:t>có</a:t>
            </a:r>
            <a:r>
              <a:rPr lang="en-US" sz="2519" b="1" dirty="0">
                <a:highlight>
                  <a:srgbClr val="FFFF00"/>
                </a:highlight>
                <a:cs typeface="Tahoma" panose="020B0604030504040204" pitchFamily="34" charset="0"/>
              </a:rPr>
              <a:t> 1 </a:t>
            </a:r>
            <a:r>
              <a:rPr lang="en-US" sz="2519" b="1" dirty="0" err="1">
                <a:highlight>
                  <a:srgbClr val="FFFF00"/>
                </a:highlight>
                <a:cs typeface="Tahoma" panose="020B0604030504040204" pitchFamily="34" charset="0"/>
              </a:rPr>
              <a:t>số</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đặc</a:t>
            </a:r>
            <a:r>
              <a:rPr lang="en-US" sz="2519" b="1" dirty="0">
                <a:highlight>
                  <a:srgbClr val="FFFF00"/>
                </a:highlight>
                <a:cs typeface="Tahoma" panose="020B0604030504040204" pitchFamily="34" charset="0"/>
              </a:rPr>
              <a:t> </a:t>
            </a:r>
            <a:r>
              <a:rPr lang="en-US" sz="2519" b="1" dirty="0" err="1">
                <a:highlight>
                  <a:srgbClr val="FFFF00"/>
                </a:highlight>
                <a:cs typeface="Tahoma" panose="020B0604030504040204" pitchFamily="34" charset="0"/>
              </a:rPr>
              <a:t>trưng</a:t>
            </a:r>
            <a:r>
              <a:rPr lang="en-US" sz="2519" dirty="0">
                <a:cs typeface="Tahoma" panose="020B0604030504040204" pitchFamily="34" charset="0"/>
              </a:rPr>
              <a:t> (</a:t>
            </a:r>
            <a:r>
              <a:rPr lang="en-US" sz="2519" dirty="0" err="1">
                <a:cs typeface="Tahoma" panose="020B0604030504040204" pitchFamily="34" charset="0"/>
              </a:rPr>
              <a:t>mối</a:t>
            </a:r>
            <a:r>
              <a:rPr lang="en-US" sz="2519" dirty="0">
                <a:cs typeface="Tahoma" panose="020B0604030504040204" pitchFamily="34" charset="0"/>
              </a:rPr>
              <a:t> </a:t>
            </a:r>
            <a:r>
              <a:rPr lang="en-US" sz="2519" dirty="0" err="1">
                <a:cs typeface="Tahoma" panose="020B0604030504040204" pitchFamily="34" charset="0"/>
              </a:rPr>
              <a:t>kết</a:t>
            </a:r>
            <a:r>
              <a:rPr lang="en-US" sz="2519" dirty="0">
                <a:cs typeface="Tahoma" panose="020B0604030504040204" pitchFamily="34" charset="0"/>
              </a:rPr>
              <a:t> </a:t>
            </a:r>
            <a:r>
              <a:rPr lang="en-US" sz="2519" dirty="0" err="1">
                <a:cs typeface="Tahoma" panose="020B0604030504040204" pitchFamily="34" charset="0"/>
              </a:rPr>
              <a:t>hợp</a:t>
            </a:r>
            <a:r>
              <a:rPr lang="en-US" sz="2519" dirty="0">
                <a:cs typeface="Tahoma" panose="020B0604030504040204" pitchFamily="34" charset="0"/>
              </a:rPr>
              <a:t>, </a:t>
            </a:r>
            <a:r>
              <a:rPr lang="en-US" sz="2519" dirty="0" err="1">
                <a:cs typeface="Tahoma" panose="020B0604030504040204" pitchFamily="34" charset="0"/>
              </a:rPr>
              <a:t>định</a:t>
            </a:r>
            <a:r>
              <a:rPr lang="en-US" sz="2519" dirty="0">
                <a:cs typeface="Tahoma" panose="020B0604030504040204" pitchFamily="34" charset="0"/>
              </a:rPr>
              <a:t> </a:t>
            </a:r>
            <a:r>
              <a:rPr lang="en-US" sz="2519" dirty="0" err="1">
                <a:cs typeface="Tahoma" panose="020B0604030504040204" pitchFamily="34" charset="0"/>
              </a:rPr>
              <a:t>danh</a:t>
            </a:r>
            <a:r>
              <a:rPr lang="en-US" sz="2519" dirty="0">
                <a:cs typeface="Tahoma" panose="020B0604030504040204" pitchFamily="34" charset="0"/>
              </a:rPr>
              <a:t>…)</a:t>
            </a:r>
          </a:p>
        </p:txBody>
      </p:sp>
      <p:sp>
        <p:nvSpPr>
          <p:cNvPr id="106503" name="TextBox 21"/>
          <p:cNvSpPr txBox="1">
            <a:spLocks noChangeArrowheads="1"/>
          </p:cNvSpPr>
          <p:nvPr/>
        </p:nvSpPr>
        <p:spPr bwMode="auto">
          <a:xfrm>
            <a:off x="835230" y="2675770"/>
            <a:ext cx="11082636" cy="106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889" i="1" dirty="0" err="1">
                <a:solidFill>
                  <a:schemeClr val="tx2"/>
                </a:solidFill>
                <a:cs typeface="Tahoma" panose="020B0604030504040204" pitchFamily="34" charset="0"/>
              </a:rPr>
              <a:t>Khi</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bán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hàng</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nhà</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cung</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cấp</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sẽ</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lập</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hóa</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đơn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chứa</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các</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thông</a:t>
            </a:r>
            <a:r>
              <a:rPr lang="en-US" sz="1889" i="1" dirty="0">
                <a:solidFill>
                  <a:schemeClr val="tx2"/>
                </a:solidFill>
                <a:cs typeface="Tahoma" panose="020B0604030504040204" pitchFamily="34" charset="0"/>
              </a:rPr>
              <a:t> tin </a:t>
            </a:r>
            <a:r>
              <a:rPr lang="en-US" sz="1889" i="1" dirty="0" err="1">
                <a:solidFill>
                  <a:schemeClr val="tx2"/>
                </a:solidFill>
                <a:cs typeface="Tahoma" panose="020B0604030504040204" pitchFamily="34" charset="0"/>
              </a:rPr>
              <a:t>như</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số</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phiếu</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ngày</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lập</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phiếu</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tổng</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số</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tiền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Trong</a:t>
            </a:r>
            <a:r>
              <a:rPr lang="en-US" sz="1889" i="1" dirty="0">
                <a:solidFill>
                  <a:schemeClr val="tx2"/>
                </a:solidFill>
                <a:cs typeface="Tahoma" panose="020B0604030504040204" pitchFamily="34" charset="0"/>
              </a:rPr>
              <a:t> </a:t>
            </a:r>
            <a:r>
              <a:rPr lang="en-US" sz="2519" i="1" dirty="0" err="1">
                <a:solidFill>
                  <a:schemeClr val="tx2"/>
                </a:solidFill>
                <a:cs typeface="Tahoma" panose="020B0604030504040204" pitchFamily="34" charset="0"/>
              </a:rPr>
              <a:t>hóa</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đơn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gồm</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nhiều</a:t>
            </a:r>
            <a:r>
              <a:rPr lang="en-US" sz="1889" i="1" dirty="0">
                <a:solidFill>
                  <a:schemeClr val="tx2"/>
                </a:solidFill>
                <a:cs typeface="Tahoma" panose="020B0604030504040204" pitchFamily="34" charset="0"/>
              </a:rPr>
              <a:t> chi </a:t>
            </a:r>
            <a:r>
              <a:rPr lang="en-US" sz="1889" i="1" dirty="0" err="1">
                <a:solidFill>
                  <a:schemeClr val="tx2"/>
                </a:solidFill>
                <a:cs typeface="Tahoma" panose="020B0604030504040204" pitchFamily="34" charset="0"/>
              </a:rPr>
              <a:t>tiết</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hóa</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đơn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mỗi</a:t>
            </a:r>
            <a:r>
              <a:rPr lang="en-US" sz="1889" i="1" dirty="0">
                <a:solidFill>
                  <a:schemeClr val="tx2"/>
                </a:solidFill>
                <a:cs typeface="Tahoma" panose="020B0604030504040204" pitchFamily="34" charset="0"/>
              </a:rPr>
              <a:t> chi </a:t>
            </a:r>
            <a:r>
              <a:rPr lang="en-US" sz="1889" i="1" dirty="0" err="1">
                <a:solidFill>
                  <a:schemeClr val="tx2"/>
                </a:solidFill>
                <a:cs typeface="Tahoma" panose="020B0604030504040204" pitchFamily="34" charset="0"/>
              </a:rPr>
              <a:t>tiết</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gồm</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mã</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số</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hàng</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hóa</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số</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lượng</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đơn</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giá</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và</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thành</a:t>
            </a:r>
            <a:r>
              <a:rPr lang="en-US" sz="1889" i="1" dirty="0">
                <a:solidFill>
                  <a:schemeClr val="tx2"/>
                </a:solidFill>
                <a:cs typeface="Tahoma" panose="020B0604030504040204" pitchFamily="34" charset="0"/>
              </a:rPr>
              <a:t> </a:t>
            </a:r>
            <a:r>
              <a:rPr lang="en-US" sz="1889" i="1" dirty="0" err="1">
                <a:solidFill>
                  <a:schemeClr val="tx2"/>
                </a:solidFill>
                <a:cs typeface="Tahoma" panose="020B0604030504040204" pitchFamily="34" charset="0"/>
              </a:rPr>
              <a:t>tiền</a:t>
            </a:r>
            <a:r>
              <a:rPr lang="en-US" sz="1889" i="1" dirty="0">
                <a:solidFill>
                  <a:schemeClr val="tx2"/>
                </a:solidFill>
                <a:cs typeface="Tahoma" panose="020B0604030504040204" pitchFamily="34" charset="0"/>
              </a:rPr>
              <a:t> …</a:t>
            </a:r>
          </a:p>
        </p:txBody>
      </p:sp>
      <p:grpSp>
        <p:nvGrpSpPr>
          <p:cNvPr id="106504" name="Group 133"/>
          <p:cNvGrpSpPr/>
          <p:nvPr/>
        </p:nvGrpSpPr>
        <p:grpSpPr bwMode="auto">
          <a:xfrm>
            <a:off x="2417035" y="3920827"/>
            <a:ext cx="7919025" cy="2959636"/>
            <a:chOff x="228600" y="3276600"/>
            <a:chExt cx="7543800" cy="2819400"/>
          </a:xfrm>
        </p:grpSpPr>
        <p:sp>
          <p:nvSpPr>
            <p:cNvPr id="106505" name="Rectangle 7"/>
            <p:cNvSpPr>
              <a:spLocks noChangeArrowheads="1"/>
            </p:cNvSpPr>
            <p:nvPr/>
          </p:nvSpPr>
          <p:spPr bwMode="auto">
            <a:xfrm>
              <a:off x="4932363" y="3571875"/>
              <a:ext cx="1320800" cy="43815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HOÁ ĐƠN</a:t>
              </a:r>
            </a:p>
          </p:txBody>
        </p:sp>
        <p:sp>
          <p:nvSpPr>
            <p:cNvPr id="106506" name="Rectangle 8"/>
            <p:cNvSpPr>
              <a:spLocks noChangeArrowheads="1"/>
            </p:cNvSpPr>
            <p:nvPr/>
          </p:nvSpPr>
          <p:spPr bwMode="auto">
            <a:xfrm>
              <a:off x="4932363" y="5330825"/>
              <a:ext cx="1320800" cy="58578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KHÁCH HÀNG</a:t>
              </a:r>
            </a:p>
          </p:txBody>
        </p:sp>
        <p:sp>
          <p:nvSpPr>
            <p:cNvPr id="106507" name="AutoShape 9"/>
            <p:cNvSpPr>
              <a:spLocks noChangeArrowheads="1"/>
            </p:cNvSpPr>
            <p:nvPr/>
          </p:nvSpPr>
          <p:spPr bwMode="auto">
            <a:xfrm>
              <a:off x="2733675" y="3445223"/>
              <a:ext cx="1317625" cy="833438"/>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Chi tiết HĐ</a:t>
              </a:r>
            </a:p>
          </p:txBody>
        </p:sp>
        <p:sp>
          <p:nvSpPr>
            <p:cNvPr id="106508" name="Line 10"/>
            <p:cNvSpPr>
              <a:spLocks noChangeShapeType="1"/>
            </p:cNvSpPr>
            <p:nvPr/>
          </p:nvSpPr>
          <p:spPr bwMode="auto">
            <a:xfrm>
              <a:off x="2146300" y="3863975"/>
              <a:ext cx="587375"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09" name="Line 11"/>
            <p:cNvSpPr>
              <a:spLocks noChangeShapeType="1"/>
            </p:cNvSpPr>
            <p:nvPr/>
          </p:nvSpPr>
          <p:spPr bwMode="auto">
            <a:xfrm>
              <a:off x="4052888" y="3863975"/>
              <a:ext cx="879475" cy="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10" name="AutoShape 12"/>
            <p:cNvSpPr>
              <a:spLocks noChangeArrowheads="1"/>
            </p:cNvSpPr>
            <p:nvPr/>
          </p:nvSpPr>
          <p:spPr bwMode="auto">
            <a:xfrm>
              <a:off x="5080000" y="4451350"/>
              <a:ext cx="1025525" cy="585788"/>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106511" name="Line 13"/>
            <p:cNvSpPr>
              <a:spLocks noChangeShapeType="1"/>
            </p:cNvSpPr>
            <p:nvPr/>
          </p:nvSpPr>
          <p:spPr bwMode="auto">
            <a:xfrm>
              <a:off x="5580063" y="4010025"/>
              <a:ext cx="1588" cy="44132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06512" name="Line 14"/>
            <p:cNvSpPr>
              <a:spLocks noChangeShapeType="1"/>
            </p:cNvSpPr>
            <p:nvPr/>
          </p:nvSpPr>
          <p:spPr bwMode="auto">
            <a:xfrm>
              <a:off x="5580063" y="5026025"/>
              <a:ext cx="1588" cy="29210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nvGrpSpPr>
            <p:cNvPr id="106513" name="Group 15"/>
            <p:cNvGrpSpPr/>
            <p:nvPr/>
          </p:nvGrpSpPr>
          <p:grpSpPr bwMode="auto">
            <a:xfrm rot="7485125">
              <a:off x="647880" y="4120327"/>
              <a:ext cx="452438" cy="144463"/>
              <a:chOff x="7380" y="4680"/>
              <a:chExt cx="556" cy="177"/>
            </a:xfrm>
          </p:grpSpPr>
          <p:sp>
            <p:nvSpPr>
              <p:cNvPr id="106565" name="Line 1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66" name="Oval 17"/>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14" name="Text Box 18"/>
            <p:cNvSpPr txBox="1">
              <a:spLocks noChangeArrowheads="1"/>
            </p:cNvSpPr>
            <p:nvPr/>
          </p:nvSpPr>
          <p:spPr bwMode="auto">
            <a:xfrm>
              <a:off x="228600" y="4419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hàng</a:t>
              </a:r>
            </a:p>
          </p:txBody>
        </p:sp>
        <p:grpSp>
          <p:nvGrpSpPr>
            <p:cNvPr id="106515" name="Group 19"/>
            <p:cNvGrpSpPr/>
            <p:nvPr/>
          </p:nvGrpSpPr>
          <p:grpSpPr bwMode="auto">
            <a:xfrm rot="7884513">
              <a:off x="1093979" y="4107612"/>
              <a:ext cx="452438" cy="144463"/>
              <a:chOff x="7380" y="4680"/>
              <a:chExt cx="556" cy="177"/>
            </a:xfrm>
          </p:grpSpPr>
          <p:sp>
            <p:nvSpPr>
              <p:cNvPr id="106563" name="Line 20"/>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64" name="Oval 21"/>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16" name="Text Box 22"/>
            <p:cNvSpPr txBox="1">
              <a:spLocks noChangeArrowheads="1"/>
            </p:cNvSpPr>
            <p:nvPr/>
          </p:nvSpPr>
          <p:spPr bwMode="auto">
            <a:xfrm>
              <a:off x="990600" y="4430712"/>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hàng</a:t>
              </a:r>
            </a:p>
          </p:txBody>
        </p:sp>
        <p:grpSp>
          <p:nvGrpSpPr>
            <p:cNvPr id="106517" name="Group 23"/>
            <p:cNvGrpSpPr/>
            <p:nvPr/>
          </p:nvGrpSpPr>
          <p:grpSpPr bwMode="auto">
            <a:xfrm rot="5400000">
              <a:off x="1751013" y="4116388"/>
              <a:ext cx="452438" cy="144463"/>
              <a:chOff x="7380" y="4680"/>
              <a:chExt cx="556" cy="177"/>
            </a:xfrm>
          </p:grpSpPr>
          <p:sp>
            <p:nvSpPr>
              <p:cNvPr id="106561" name="Line 24"/>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62" name="Oval 25"/>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18" name="Text Box 26"/>
            <p:cNvSpPr txBox="1">
              <a:spLocks noChangeArrowheads="1"/>
            </p:cNvSpPr>
            <p:nvPr/>
          </p:nvSpPr>
          <p:spPr bwMode="auto">
            <a:xfrm>
              <a:off x="1905000" y="4419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ĐVT</a:t>
              </a:r>
            </a:p>
          </p:txBody>
        </p:sp>
        <p:grpSp>
          <p:nvGrpSpPr>
            <p:cNvPr id="106519" name="Group 27"/>
            <p:cNvGrpSpPr/>
            <p:nvPr/>
          </p:nvGrpSpPr>
          <p:grpSpPr bwMode="auto">
            <a:xfrm rot="-1236096">
              <a:off x="2146300" y="3571875"/>
              <a:ext cx="452438" cy="146050"/>
              <a:chOff x="7380" y="4680"/>
              <a:chExt cx="556" cy="177"/>
            </a:xfrm>
          </p:grpSpPr>
          <p:sp>
            <p:nvSpPr>
              <p:cNvPr id="106559" name="Line 2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60" name="Oval 29"/>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20" name="Text Box 30"/>
            <p:cNvSpPr txBox="1">
              <a:spLocks noChangeArrowheads="1"/>
            </p:cNvSpPr>
            <p:nvPr/>
          </p:nvSpPr>
          <p:spPr bwMode="auto">
            <a:xfrm>
              <a:off x="2209800" y="3276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giá</a:t>
              </a:r>
            </a:p>
          </p:txBody>
        </p:sp>
        <p:grpSp>
          <p:nvGrpSpPr>
            <p:cNvPr id="106521" name="Group 31"/>
            <p:cNvGrpSpPr/>
            <p:nvPr/>
          </p:nvGrpSpPr>
          <p:grpSpPr bwMode="auto">
            <a:xfrm rot="6186991">
              <a:off x="2879725" y="4278661"/>
              <a:ext cx="454025" cy="144463"/>
              <a:chOff x="7380" y="4680"/>
              <a:chExt cx="556" cy="177"/>
            </a:xfrm>
          </p:grpSpPr>
          <p:sp>
            <p:nvSpPr>
              <p:cNvPr id="106557" name="Line 3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58" name="Oval 33"/>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22" name="Text Box 34"/>
            <p:cNvSpPr txBox="1">
              <a:spLocks noChangeArrowheads="1"/>
            </p:cNvSpPr>
            <p:nvPr/>
          </p:nvSpPr>
          <p:spPr bwMode="auto">
            <a:xfrm>
              <a:off x="2625725" y="4597400"/>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lượng</a:t>
              </a:r>
            </a:p>
          </p:txBody>
        </p:sp>
        <p:grpSp>
          <p:nvGrpSpPr>
            <p:cNvPr id="106523" name="Group 35"/>
            <p:cNvGrpSpPr/>
            <p:nvPr/>
          </p:nvGrpSpPr>
          <p:grpSpPr bwMode="auto">
            <a:xfrm rot="4644361">
              <a:off x="3575460" y="4196435"/>
              <a:ext cx="452438" cy="146050"/>
              <a:chOff x="7380" y="4680"/>
              <a:chExt cx="556" cy="177"/>
            </a:xfrm>
          </p:grpSpPr>
          <p:sp>
            <p:nvSpPr>
              <p:cNvPr id="106555" name="Line 3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56" name="Oval 37"/>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24" name="Text Box 38"/>
            <p:cNvSpPr txBox="1">
              <a:spLocks noChangeArrowheads="1"/>
            </p:cNvSpPr>
            <p:nvPr/>
          </p:nvSpPr>
          <p:spPr bwMode="auto">
            <a:xfrm>
              <a:off x="3467100" y="4572348"/>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giá</a:t>
              </a:r>
            </a:p>
          </p:txBody>
        </p:sp>
        <p:grpSp>
          <p:nvGrpSpPr>
            <p:cNvPr id="106525" name="Group 39"/>
            <p:cNvGrpSpPr/>
            <p:nvPr/>
          </p:nvGrpSpPr>
          <p:grpSpPr bwMode="auto">
            <a:xfrm>
              <a:off x="6253163" y="3570288"/>
              <a:ext cx="452438" cy="146050"/>
              <a:chOff x="7380" y="4680"/>
              <a:chExt cx="556" cy="177"/>
            </a:xfrm>
          </p:grpSpPr>
          <p:sp>
            <p:nvSpPr>
              <p:cNvPr id="106553" name="Line 40"/>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54" name="Oval 41"/>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26" name="Text Box 42"/>
            <p:cNvSpPr txBox="1">
              <a:spLocks noChangeArrowheads="1"/>
            </p:cNvSpPr>
            <p:nvPr/>
          </p:nvSpPr>
          <p:spPr bwMode="auto">
            <a:xfrm>
              <a:off x="6705600" y="3429000"/>
              <a:ext cx="762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HĐ</a:t>
              </a:r>
            </a:p>
          </p:txBody>
        </p:sp>
        <p:grpSp>
          <p:nvGrpSpPr>
            <p:cNvPr id="106527" name="Group 43"/>
            <p:cNvGrpSpPr/>
            <p:nvPr/>
          </p:nvGrpSpPr>
          <p:grpSpPr bwMode="auto">
            <a:xfrm>
              <a:off x="6253163" y="3790950"/>
              <a:ext cx="452438" cy="144463"/>
              <a:chOff x="7380" y="4680"/>
              <a:chExt cx="556" cy="177"/>
            </a:xfrm>
          </p:grpSpPr>
          <p:sp>
            <p:nvSpPr>
              <p:cNvPr id="106551" name="Line 44"/>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52" name="Oval 45"/>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28" name="Text Box 46"/>
            <p:cNvSpPr txBox="1">
              <a:spLocks noChangeArrowheads="1"/>
            </p:cNvSpPr>
            <p:nvPr/>
          </p:nvSpPr>
          <p:spPr bwMode="auto">
            <a:xfrm>
              <a:off x="6740525" y="3757612"/>
              <a:ext cx="879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HĐ</a:t>
              </a:r>
            </a:p>
          </p:txBody>
        </p:sp>
        <p:grpSp>
          <p:nvGrpSpPr>
            <p:cNvPr id="106529" name="Group 47"/>
            <p:cNvGrpSpPr/>
            <p:nvPr/>
          </p:nvGrpSpPr>
          <p:grpSpPr bwMode="auto">
            <a:xfrm rot="1422159">
              <a:off x="6253163" y="4010025"/>
              <a:ext cx="452438" cy="146050"/>
              <a:chOff x="7380" y="4680"/>
              <a:chExt cx="556" cy="177"/>
            </a:xfrm>
          </p:grpSpPr>
          <p:sp>
            <p:nvSpPr>
              <p:cNvPr id="106549" name="Line 4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lstStyle/>
              <a:p>
                <a:pPr algn="ctr"/>
                <a:endParaRPr lang="en-US" sz="1983"/>
              </a:p>
            </p:txBody>
          </p:sp>
          <p:sp>
            <p:nvSpPr>
              <p:cNvPr id="106550" name="Oval 49"/>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30" name="Text Box 50"/>
            <p:cNvSpPr txBox="1">
              <a:spLocks noChangeArrowheads="1"/>
            </p:cNvSpPr>
            <p:nvPr/>
          </p:nvSpPr>
          <p:spPr bwMode="auto">
            <a:xfrm>
              <a:off x="6740525" y="4049712"/>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Trị giá</a:t>
              </a:r>
            </a:p>
          </p:txBody>
        </p:sp>
        <p:grpSp>
          <p:nvGrpSpPr>
            <p:cNvPr id="106531" name="Group 51"/>
            <p:cNvGrpSpPr/>
            <p:nvPr/>
          </p:nvGrpSpPr>
          <p:grpSpPr bwMode="auto">
            <a:xfrm>
              <a:off x="6253163" y="5330825"/>
              <a:ext cx="452438" cy="144463"/>
              <a:chOff x="7380" y="4680"/>
              <a:chExt cx="556" cy="177"/>
            </a:xfrm>
          </p:grpSpPr>
          <p:sp>
            <p:nvSpPr>
              <p:cNvPr id="106547" name="Line 52"/>
              <p:cNvSpPr>
                <a:spLocks noChangeShapeType="1"/>
              </p:cNvSpPr>
              <p:nvPr/>
            </p:nvSpPr>
            <p:spPr bwMode="auto">
              <a:xfrm flipV="1">
                <a:off x="7380" y="4770"/>
                <a:ext cx="360" cy="1"/>
              </a:xfrm>
              <a:prstGeom prst="line">
                <a:avLst/>
              </a:prstGeom>
              <a:noFill/>
              <a:ln w="25400">
                <a:solidFill>
                  <a:schemeClr val="bg1"/>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48" name="Oval 53"/>
              <p:cNvSpPr>
                <a:spLocks noChangeArrowheads="1"/>
              </p:cNvSpPr>
              <p:nvPr/>
            </p:nvSpPr>
            <p:spPr bwMode="auto">
              <a:xfrm>
                <a:off x="7756" y="4680"/>
                <a:ext cx="180" cy="177"/>
              </a:xfrm>
              <a:prstGeom prst="ellipse">
                <a:avLst/>
              </a:prstGeom>
              <a:solidFill>
                <a:schemeClr val="tx2"/>
              </a:solidFill>
              <a:ln w="25400" algn="ctr">
                <a:solidFill>
                  <a:schemeClr val="bg1"/>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32" name="Text Box 54"/>
            <p:cNvSpPr txBox="1">
              <a:spLocks noChangeArrowheads="1"/>
            </p:cNvSpPr>
            <p:nvPr/>
          </p:nvSpPr>
          <p:spPr bwMode="auto">
            <a:xfrm>
              <a:off x="6769100" y="5257800"/>
              <a:ext cx="1003300"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 tên KH</a:t>
              </a:r>
            </a:p>
          </p:txBody>
        </p:sp>
        <p:grpSp>
          <p:nvGrpSpPr>
            <p:cNvPr id="106533" name="Group 55"/>
            <p:cNvGrpSpPr/>
            <p:nvPr/>
          </p:nvGrpSpPr>
          <p:grpSpPr bwMode="auto">
            <a:xfrm>
              <a:off x="6253163" y="5576888"/>
              <a:ext cx="452438" cy="144463"/>
              <a:chOff x="7380" y="4680"/>
              <a:chExt cx="556" cy="177"/>
            </a:xfrm>
          </p:grpSpPr>
          <p:sp>
            <p:nvSpPr>
              <p:cNvPr id="106545" name="Line 5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46" name="Oval 57"/>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34" name="Text Box 58"/>
            <p:cNvSpPr txBox="1">
              <a:spLocks noChangeArrowheads="1"/>
            </p:cNvSpPr>
            <p:nvPr/>
          </p:nvSpPr>
          <p:spPr bwMode="auto">
            <a:xfrm>
              <a:off x="6769100" y="5502275"/>
              <a:ext cx="879475" cy="293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Địa chỉ</a:t>
              </a:r>
            </a:p>
          </p:txBody>
        </p:sp>
        <p:grpSp>
          <p:nvGrpSpPr>
            <p:cNvPr id="106535" name="Group 59"/>
            <p:cNvGrpSpPr/>
            <p:nvPr/>
          </p:nvGrpSpPr>
          <p:grpSpPr bwMode="auto">
            <a:xfrm>
              <a:off x="6253163" y="5807075"/>
              <a:ext cx="452438" cy="146050"/>
              <a:chOff x="7380" y="4680"/>
              <a:chExt cx="556" cy="177"/>
            </a:xfrm>
          </p:grpSpPr>
          <p:sp>
            <p:nvSpPr>
              <p:cNvPr id="106543" name="Line 60"/>
              <p:cNvSpPr>
                <a:spLocks noChangeShapeType="1"/>
              </p:cNvSpPr>
              <p:nvPr/>
            </p:nvSpPr>
            <p:spPr bwMode="auto">
              <a:xfrm flipV="1">
                <a:off x="7380" y="4770"/>
                <a:ext cx="360" cy="1"/>
              </a:xfrm>
              <a:prstGeom prst="line">
                <a:avLst/>
              </a:prstGeom>
              <a:noFill/>
              <a:ln w="25400">
                <a:solidFill>
                  <a:schemeClr val="bg1"/>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6544" name="Oval 61"/>
              <p:cNvSpPr>
                <a:spLocks noChangeArrowheads="1"/>
              </p:cNvSpPr>
              <p:nvPr/>
            </p:nvSpPr>
            <p:spPr bwMode="auto">
              <a:xfrm>
                <a:off x="7756" y="4680"/>
                <a:ext cx="180" cy="177"/>
              </a:xfrm>
              <a:prstGeom prst="ellipse">
                <a:avLst/>
              </a:prstGeom>
              <a:noFill/>
              <a:ln w="25400" algn="ctr">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6536" name="Text Box 62"/>
            <p:cNvSpPr txBox="1">
              <a:spLocks noChangeArrowheads="1"/>
            </p:cNvSpPr>
            <p:nvPr/>
          </p:nvSpPr>
          <p:spPr bwMode="auto">
            <a:xfrm>
              <a:off x="6769100" y="5764212"/>
              <a:ext cx="10033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Điện thoại</a:t>
              </a:r>
            </a:p>
          </p:txBody>
        </p:sp>
        <p:sp>
          <p:nvSpPr>
            <p:cNvPr id="106537" name="Text Box 63"/>
            <p:cNvSpPr txBox="1">
              <a:spLocks noChangeArrowheads="1"/>
            </p:cNvSpPr>
            <p:nvPr/>
          </p:nvSpPr>
          <p:spPr bwMode="auto">
            <a:xfrm>
              <a:off x="2133600" y="3863975"/>
              <a:ext cx="600076"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(1,n)</a:t>
              </a:r>
            </a:p>
          </p:txBody>
        </p:sp>
        <p:sp>
          <p:nvSpPr>
            <p:cNvPr id="106538" name="Text Box 64"/>
            <p:cNvSpPr txBox="1">
              <a:spLocks noChangeArrowheads="1"/>
            </p:cNvSpPr>
            <p:nvPr/>
          </p:nvSpPr>
          <p:spPr bwMode="auto">
            <a:xfrm>
              <a:off x="4346575" y="3863975"/>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106539" name="Text Box 65"/>
            <p:cNvSpPr txBox="1">
              <a:spLocks noChangeArrowheads="1"/>
            </p:cNvSpPr>
            <p:nvPr/>
          </p:nvSpPr>
          <p:spPr bwMode="auto">
            <a:xfrm>
              <a:off x="5656262" y="4049712"/>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106540" name="Text Box 66"/>
            <p:cNvSpPr txBox="1">
              <a:spLocks noChangeArrowheads="1"/>
            </p:cNvSpPr>
            <p:nvPr/>
          </p:nvSpPr>
          <p:spPr bwMode="auto">
            <a:xfrm>
              <a:off x="5656262" y="5037138"/>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133" name="Oval 67"/>
            <p:cNvSpPr>
              <a:spLocks noChangeArrowheads="1"/>
            </p:cNvSpPr>
            <p:nvPr/>
          </p:nvSpPr>
          <p:spPr bwMode="auto">
            <a:xfrm>
              <a:off x="2667000" y="3398838"/>
              <a:ext cx="1447800" cy="919162"/>
            </a:xfrm>
            <a:prstGeom prst="ellipse">
              <a:avLst/>
            </a:prstGeom>
            <a:noFill/>
            <a:ln w="25400" cap="rnd" algn="ctr">
              <a:solidFill>
                <a:schemeClr val="accent6">
                  <a:lumMod val="75000"/>
                </a:schemeClr>
              </a:solidFill>
              <a:prstDash val="sysDash"/>
              <a:round/>
            </a:ln>
            <a:effectLst/>
          </p:spPr>
          <p:txBody>
            <a:bodyPr anchor="ctr"/>
            <a:lstStyle/>
            <a:p>
              <a:pPr algn="ctr">
                <a:defRPr/>
              </a:pPr>
              <a:endParaRPr lang="en-US" sz="1470">
                <a:solidFill>
                  <a:schemeClr val="tx2"/>
                </a:solidFill>
                <a:cs typeface="Tahoma" panose="020B0604030504040204" pitchFamily="34" charset="0"/>
              </a:endParaRPr>
            </a:p>
          </p:txBody>
        </p:sp>
        <p:sp>
          <p:nvSpPr>
            <p:cNvPr id="106542" name="Rectangle 6"/>
            <p:cNvSpPr>
              <a:spLocks noChangeArrowheads="1"/>
            </p:cNvSpPr>
            <p:nvPr/>
          </p:nvSpPr>
          <p:spPr bwMode="auto">
            <a:xfrm>
              <a:off x="827088" y="3571875"/>
              <a:ext cx="1319213" cy="438150"/>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HÀNG HÓA</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a:t>2.5.5. Mối kết hợp hay thực thể?</a:t>
            </a:r>
          </a:p>
        </p:txBody>
      </p:sp>
      <p:sp>
        <p:nvSpPr>
          <p:cNvPr id="4" name="Slide Number Placeholder 3"/>
          <p:cNvSpPr>
            <a:spLocks noGrp="1"/>
          </p:cNvSpPr>
          <p:nvPr>
            <p:ph type="sldNum" sz="quarter" idx="12"/>
          </p:nvPr>
        </p:nvSpPr>
        <p:spPr/>
        <p:txBody>
          <a:bodyPr/>
          <a:lstStyle>
            <a:lvl1pPr eaLnBrk="0" hangingPunct="0">
              <a:defRPr sz="3359">
                <a:solidFill>
                  <a:schemeClr val="tx1"/>
                </a:solidFill>
                <a:latin typeface="Tahoma" panose="020B0604030504040204" pitchFamily="34" charset="0"/>
                <a:cs typeface="Arial" panose="020B0604020202020204" pitchFamily="34" charset="0"/>
              </a:defRPr>
            </a:lvl1pPr>
            <a:lvl2pPr marL="779875" indent="-299952" eaLnBrk="0" hangingPunct="0">
              <a:defRPr sz="3359">
                <a:solidFill>
                  <a:schemeClr val="tx1"/>
                </a:solidFill>
                <a:latin typeface="Tahoma" panose="020B0604030504040204" pitchFamily="34" charset="0"/>
                <a:cs typeface="Arial" panose="020B0604020202020204" pitchFamily="34" charset="0"/>
              </a:defRPr>
            </a:lvl2pPr>
            <a:lvl3pPr marL="1199807" indent="-239961" eaLnBrk="0" hangingPunct="0">
              <a:defRPr sz="3359">
                <a:solidFill>
                  <a:schemeClr val="tx1"/>
                </a:solidFill>
                <a:latin typeface="Tahoma" panose="020B0604030504040204" pitchFamily="34" charset="0"/>
                <a:cs typeface="Arial" panose="020B0604020202020204" pitchFamily="34" charset="0"/>
              </a:defRPr>
            </a:lvl3pPr>
            <a:lvl4pPr marL="1679730" indent="-239961" eaLnBrk="0" hangingPunct="0">
              <a:defRPr sz="3359">
                <a:solidFill>
                  <a:schemeClr val="tx1"/>
                </a:solidFill>
                <a:latin typeface="Tahoma" panose="020B0604030504040204" pitchFamily="34" charset="0"/>
                <a:cs typeface="Arial" panose="020B0604020202020204" pitchFamily="34" charset="0"/>
              </a:defRPr>
            </a:lvl4pPr>
            <a:lvl5pPr marL="2159653" indent="-239961" eaLnBrk="0" hangingPunct="0">
              <a:defRPr sz="3359">
                <a:solidFill>
                  <a:schemeClr val="tx1"/>
                </a:solidFill>
                <a:latin typeface="Tahoma" panose="020B0604030504040204" pitchFamily="34" charset="0"/>
                <a:cs typeface="Arial" panose="020B0604020202020204" pitchFamily="34" charset="0"/>
              </a:defRPr>
            </a:lvl5pPr>
            <a:lvl6pPr marL="2639576"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6pPr>
            <a:lvl7pPr marL="3119498"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7pPr>
            <a:lvl8pPr marL="3599421"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8pPr>
            <a:lvl9pPr marL="4079344" indent="-239961" algn="ctr" eaLnBrk="0" fontAlgn="base" hangingPunct="0">
              <a:spcBef>
                <a:spcPct val="0"/>
              </a:spcBef>
              <a:spcAft>
                <a:spcPct val="0"/>
              </a:spcAft>
              <a:defRPr sz="3359">
                <a:solidFill>
                  <a:schemeClr val="tx1"/>
                </a:solidFill>
                <a:latin typeface="Tahoma" panose="020B0604030504040204" pitchFamily="34" charset="0"/>
                <a:cs typeface="Arial" panose="020B0604020202020204" pitchFamily="34" charset="0"/>
              </a:defRPr>
            </a:lvl9pPr>
          </a:lstStyle>
          <a:p>
            <a:pPr eaLnBrk="1" hangingPunct="1"/>
            <a:fld id="{3AD55FEC-FE42-45C2-B742-E0B9B7B12D43}" type="slidenum">
              <a:rPr lang="en-US" sz="1050">
                <a:solidFill>
                  <a:srgbClr val="898989"/>
                </a:solidFill>
                <a:cs typeface="Tahoma" panose="020B0604030504040204" pitchFamily="34" charset="0"/>
              </a:rPr>
              <a:t>72</a:t>
            </a:fld>
            <a:endParaRPr lang="en-US" sz="105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872F55-2D95-44A7-9B48-738F25361A60}" type="datetime1">
              <a:rPr lang="en-US" smtClean="0"/>
              <a:pPr/>
              <a:t>10/7/2022</a:t>
            </a:fld>
            <a:endParaRPr lang="en-US"/>
          </a:p>
        </p:txBody>
      </p:sp>
      <p:sp>
        <p:nvSpPr>
          <p:cNvPr id="6" name="Footer Placeholder 5"/>
          <p:cNvSpPr>
            <a:spLocks noGrp="1"/>
          </p:cNvSpPr>
          <p:nvPr>
            <p:ph type="ftr" sz="quarter" idx="4294967295"/>
          </p:nvPr>
        </p:nvSpPr>
        <p:spPr>
          <a:xfrm>
            <a:off x="4719419" y="6879253"/>
            <a:ext cx="3279596" cy="239970"/>
          </a:xfrm>
          <a:prstGeom prst="rect">
            <a:avLst/>
          </a:prstGeom>
        </p:spPr>
        <p:txBody>
          <a:bodyPr/>
          <a:lstStyle/>
          <a:p>
            <a:pPr>
              <a:defRPr/>
            </a:pPr>
            <a:endParaRPr lang="en-US"/>
          </a:p>
        </p:txBody>
      </p:sp>
      <p:grpSp>
        <p:nvGrpSpPr>
          <p:cNvPr id="107526" name="Group 180"/>
          <p:cNvGrpSpPr/>
          <p:nvPr/>
        </p:nvGrpSpPr>
        <p:grpSpPr bwMode="auto">
          <a:xfrm>
            <a:off x="2079743" y="1999853"/>
            <a:ext cx="8558947" cy="4027838"/>
            <a:chOff x="314325" y="1905000"/>
            <a:chExt cx="8153400" cy="3836988"/>
          </a:xfrm>
        </p:grpSpPr>
        <p:sp>
          <p:nvSpPr>
            <p:cNvPr id="107527" name="Rectangle 72"/>
            <p:cNvSpPr>
              <a:spLocks noChangeArrowheads="1"/>
            </p:cNvSpPr>
            <p:nvPr/>
          </p:nvSpPr>
          <p:spPr bwMode="auto">
            <a:xfrm>
              <a:off x="5375275" y="4619625"/>
              <a:ext cx="1500187" cy="6651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KHÁCH HÀNG</a:t>
              </a:r>
            </a:p>
          </p:txBody>
        </p:sp>
        <p:sp>
          <p:nvSpPr>
            <p:cNvPr id="107528" name="AutoShape 73"/>
            <p:cNvSpPr>
              <a:spLocks noChangeArrowheads="1"/>
            </p:cNvSpPr>
            <p:nvPr/>
          </p:nvSpPr>
          <p:spPr bwMode="auto">
            <a:xfrm>
              <a:off x="957263" y="3646488"/>
              <a:ext cx="1250950" cy="865188"/>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Liên quan</a:t>
              </a:r>
            </a:p>
          </p:txBody>
        </p:sp>
        <p:sp>
          <p:nvSpPr>
            <p:cNvPr id="107529" name="AutoShape 74"/>
            <p:cNvSpPr>
              <a:spLocks noChangeArrowheads="1"/>
            </p:cNvSpPr>
            <p:nvPr/>
          </p:nvSpPr>
          <p:spPr bwMode="auto">
            <a:xfrm>
              <a:off x="5541963" y="3619500"/>
              <a:ext cx="1166812" cy="666750"/>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107530" name="Line 75"/>
            <p:cNvSpPr>
              <a:spLocks noChangeShapeType="1"/>
            </p:cNvSpPr>
            <p:nvPr/>
          </p:nvSpPr>
          <p:spPr bwMode="auto">
            <a:xfrm>
              <a:off x="6111875" y="3119438"/>
              <a:ext cx="0" cy="50006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31" name="Line 76"/>
            <p:cNvSpPr>
              <a:spLocks noChangeShapeType="1"/>
            </p:cNvSpPr>
            <p:nvPr/>
          </p:nvSpPr>
          <p:spPr bwMode="auto">
            <a:xfrm>
              <a:off x="6111875" y="4271963"/>
              <a:ext cx="0" cy="331788"/>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grpSp>
          <p:nvGrpSpPr>
            <p:cNvPr id="107532" name="Group 77"/>
            <p:cNvGrpSpPr/>
            <p:nvPr/>
          </p:nvGrpSpPr>
          <p:grpSpPr bwMode="auto">
            <a:xfrm rot="-6629808">
              <a:off x="941696" y="2302322"/>
              <a:ext cx="514350" cy="165100"/>
              <a:chOff x="7380" y="4680"/>
              <a:chExt cx="556" cy="177"/>
            </a:xfrm>
          </p:grpSpPr>
          <p:sp>
            <p:nvSpPr>
              <p:cNvPr id="107600" name="Line 7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601" name="Oval 79"/>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33" name="Text Box 80"/>
            <p:cNvSpPr txBox="1">
              <a:spLocks noChangeArrowheads="1"/>
            </p:cNvSpPr>
            <p:nvPr/>
          </p:nvSpPr>
          <p:spPr bwMode="auto">
            <a:xfrm>
              <a:off x="676275" y="1905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Mã hàng</a:t>
              </a:r>
            </a:p>
          </p:txBody>
        </p:sp>
        <p:grpSp>
          <p:nvGrpSpPr>
            <p:cNvPr id="107534" name="Group 81"/>
            <p:cNvGrpSpPr/>
            <p:nvPr/>
          </p:nvGrpSpPr>
          <p:grpSpPr bwMode="auto">
            <a:xfrm rot="-3638497">
              <a:off x="1464859" y="2315668"/>
              <a:ext cx="514350" cy="165100"/>
              <a:chOff x="7380" y="4680"/>
              <a:chExt cx="556" cy="177"/>
            </a:xfrm>
          </p:grpSpPr>
          <p:sp>
            <p:nvSpPr>
              <p:cNvPr id="107598" name="Line 8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99" name="Oval 83"/>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35" name="Text Box 84"/>
            <p:cNvSpPr txBox="1">
              <a:spLocks noChangeArrowheads="1"/>
            </p:cNvSpPr>
            <p:nvPr/>
          </p:nvSpPr>
          <p:spPr bwMode="auto">
            <a:xfrm>
              <a:off x="1752600" y="2028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Tên hàng</a:t>
              </a:r>
            </a:p>
          </p:txBody>
        </p:sp>
        <p:grpSp>
          <p:nvGrpSpPr>
            <p:cNvPr id="107536" name="Group 85"/>
            <p:cNvGrpSpPr/>
            <p:nvPr/>
          </p:nvGrpSpPr>
          <p:grpSpPr bwMode="auto">
            <a:xfrm rot="2398256">
              <a:off x="2126037" y="2965508"/>
              <a:ext cx="514350" cy="163513"/>
              <a:chOff x="7380" y="4680"/>
              <a:chExt cx="556" cy="177"/>
            </a:xfrm>
          </p:grpSpPr>
          <p:sp>
            <p:nvSpPr>
              <p:cNvPr id="107596" name="Line 8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97" name="Oval 87"/>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37" name="Text Box 88"/>
            <p:cNvSpPr txBox="1">
              <a:spLocks noChangeArrowheads="1"/>
            </p:cNvSpPr>
            <p:nvPr/>
          </p:nvSpPr>
          <p:spPr bwMode="auto">
            <a:xfrm>
              <a:off x="2665413" y="3019425"/>
              <a:ext cx="611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ĐVT</a:t>
              </a:r>
            </a:p>
          </p:txBody>
        </p:sp>
        <p:grpSp>
          <p:nvGrpSpPr>
            <p:cNvPr id="107538" name="Group 89"/>
            <p:cNvGrpSpPr/>
            <p:nvPr/>
          </p:nvGrpSpPr>
          <p:grpSpPr bwMode="auto">
            <a:xfrm rot="-1236096">
              <a:off x="2208213" y="2569087"/>
              <a:ext cx="514350" cy="165100"/>
              <a:chOff x="7380" y="4680"/>
              <a:chExt cx="556" cy="177"/>
            </a:xfrm>
          </p:grpSpPr>
          <p:sp>
            <p:nvSpPr>
              <p:cNvPr id="107594" name="Line 90"/>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95" name="Oval 91"/>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39" name="Text Box 92"/>
            <p:cNvSpPr txBox="1">
              <a:spLocks noChangeArrowheads="1"/>
            </p:cNvSpPr>
            <p:nvPr/>
          </p:nvSpPr>
          <p:spPr bwMode="auto">
            <a:xfrm>
              <a:off x="2581275" y="24384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giá</a:t>
              </a:r>
            </a:p>
          </p:txBody>
        </p:sp>
        <p:grpSp>
          <p:nvGrpSpPr>
            <p:cNvPr id="107540" name="Group 93"/>
            <p:cNvGrpSpPr/>
            <p:nvPr/>
          </p:nvGrpSpPr>
          <p:grpSpPr bwMode="auto">
            <a:xfrm>
              <a:off x="2290763" y="5370513"/>
              <a:ext cx="514350" cy="165100"/>
              <a:chOff x="7380" y="4680"/>
              <a:chExt cx="556" cy="177"/>
            </a:xfrm>
          </p:grpSpPr>
          <p:sp>
            <p:nvSpPr>
              <p:cNvPr id="107592" name="Line 94"/>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93" name="Oval 95"/>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41" name="Text Box 96"/>
            <p:cNvSpPr txBox="1">
              <a:spLocks noChangeArrowheads="1"/>
            </p:cNvSpPr>
            <p:nvPr/>
          </p:nvSpPr>
          <p:spPr bwMode="auto">
            <a:xfrm>
              <a:off x="2657475" y="5410200"/>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Đơn giá</a:t>
              </a:r>
            </a:p>
          </p:txBody>
        </p:sp>
        <p:grpSp>
          <p:nvGrpSpPr>
            <p:cNvPr id="107542" name="Group 97"/>
            <p:cNvGrpSpPr/>
            <p:nvPr/>
          </p:nvGrpSpPr>
          <p:grpSpPr bwMode="auto">
            <a:xfrm>
              <a:off x="6875463" y="2619375"/>
              <a:ext cx="514350" cy="163513"/>
              <a:chOff x="7380" y="4680"/>
              <a:chExt cx="556" cy="177"/>
            </a:xfrm>
          </p:grpSpPr>
          <p:sp>
            <p:nvSpPr>
              <p:cNvPr id="107590" name="Line 9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91" name="Oval 99"/>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43" name="Text Box 100"/>
            <p:cNvSpPr txBox="1">
              <a:spLocks noChangeArrowheads="1"/>
            </p:cNvSpPr>
            <p:nvPr/>
          </p:nvSpPr>
          <p:spPr bwMode="auto">
            <a:xfrm>
              <a:off x="7458075" y="2563812"/>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HĐ</a:t>
              </a:r>
            </a:p>
          </p:txBody>
        </p:sp>
        <p:grpSp>
          <p:nvGrpSpPr>
            <p:cNvPr id="107544" name="Group 101"/>
            <p:cNvGrpSpPr/>
            <p:nvPr/>
          </p:nvGrpSpPr>
          <p:grpSpPr bwMode="auto">
            <a:xfrm>
              <a:off x="6875463" y="2868613"/>
              <a:ext cx="514350" cy="165100"/>
              <a:chOff x="7380" y="4680"/>
              <a:chExt cx="556" cy="177"/>
            </a:xfrm>
          </p:grpSpPr>
          <p:sp>
            <p:nvSpPr>
              <p:cNvPr id="107588" name="Line 10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89" name="Oval 103"/>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45" name="Text Box 104"/>
            <p:cNvSpPr txBox="1">
              <a:spLocks noChangeArrowheads="1"/>
            </p:cNvSpPr>
            <p:nvPr/>
          </p:nvSpPr>
          <p:spPr bwMode="auto">
            <a:xfrm>
              <a:off x="7458075" y="28670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Ngày HĐ</a:t>
              </a:r>
            </a:p>
          </p:txBody>
        </p:sp>
        <p:grpSp>
          <p:nvGrpSpPr>
            <p:cNvPr id="107546" name="Group 105"/>
            <p:cNvGrpSpPr/>
            <p:nvPr/>
          </p:nvGrpSpPr>
          <p:grpSpPr bwMode="auto">
            <a:xfrm rot="1422159">
              <a:off x="6875463" y="3119438"/>
              <a:ext cx="514350" cy="163513"/>
              <a:chOff x="7380" y="4680"/>
              <a:chExt cx="556" cy="177"/>
            </a:xfrm>
          </p:grpSpPr>
          <p:sp>
            <p:nvSpPr>
              <p:cNvPr id="107586" name="Line 106"/>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87" name="Oval 107"/>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47" name="Text Box 108"/>
            <p:cNvSpPr txBox="1">
              <a:spLocks noChangeArrowheads="1"/>
            </p:cNvSpPr>
            <p:nvPr/>
          </p:nvSpPr>
          <p:spPr bwMode="auto">
            <a:xfrm>
              <a:off x="7458075" y="3119438"/>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Trị giá</a:t>
              </a:r>
            </a:p>
          </p:txBody>
        </p:sp>
        <p:grpSp>
          <p:nvGrpSpPr>
            <p:cNvPr id="107548" name="Group 109"/>
            <p:cNvGrpSpPr/>
            <p:nvPr/>
          </p:nvGrpSpPr>
          <p:grpSpPr bwMode="auto">
            <a:xfrm>
              <a:off x="6875463" y="4619625"/>
              <a:ext cx="514350" cy="163513"/>
              <a:chOff x="7380" y="4680"/>
              <a:chExt cx="556" cy="177"/>
            </a:xfrm>
          </p:grpSpPr>
          <p:sp>
            <p:nvSpPr>
              <p:cNvPr id="107584" name="Line 110"/>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85" name="Oval 111"/>
              <p:cNvSpPr>
                <a:spLocks noChangeArrowheads="1"/>
              </p:cNvSpPr>
              <p:nvPr/>
            </p:nvSpPr>
            <p:spPr bwMode="auto">
              <a:xfrm>
                <a:off x="7756" y="4680"/>
                <a:ext cx="180" cy="177"/>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49" name="Text Box 112"/>
            <p:cNvSpPr txBox="1">
              <a:spLocks noChangeArrowheads="1"/>
            </p:cNvSpPr>
            <p:nvPr/>
          </p:nvSpPr>
          <p:spPr bwMode="auto">
            <a:xfrm>
              <a:off x="7375525" y="4572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Họ tên KH</a:t>
              </a:r>
            </a:p>
          </p:txBody>
        </p:sp>
        <p:grpSp>
          <p:nvGrpSpPr>
            <p:cNvPr id="107550" name="Group 113"/>
            <p:cNvGrpSpPr/>
            <p:nvPr/>
          </p:nvGrpSpPr>
          <p:grpSpPr bwMode="auto">
            <a:xfrm>
              <a:off x="6875463" y="4899025"/>
              <a:ext cx="514350" cy="165100"/>
              <a:chOff x="7380" y="4680"/>
              <a:chExt cx="556" cy="177"/>
            </a:xfrm>
          </p:grpSpPr>
          <p:sp>
            <p:nvSpPr>
              <p:cNvPr id="107582" name="Line 114"/>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83" name="Oval 115"/>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51" name="Text Box 116"/>
            <p:cNvSpPr txBox="1">
              <a:spLocks noChangeArrowheads="1"/>
            </p:cNvSpPr>
            <p:nvPr/>
          </p:nvSpPr>
          <p:spPr bwMode="auto">
            <a:xfrm>
              <a:off x="7467600" y="4876800"/>
              <a:ext cx="1000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Địa chỉ</a:t>
              </a:r>
            </a:p>
          </p:txBody>
        </p:sp>
        <p:grpSp>
          <p:nvGrpSpPr>
            <p:cNvPr id="107552" name="Group 117"/>
            <p:cNvGrpSpPr/>
            <p:nvPr/>
          </p:nvGrpSpPr>
          <p:grpSpPr bwMode="auto">
            <a:xfrm>
              <a:off x="6875463" y="5160963"/>
              <a:ext cx="514350" cy="165100"/>
              <a:chOff x="7380" y="4680"/>
              <a:chExt cx="556" cy="177"/>
            </a:xfrm>
          </p:grpSpPr>
          <p:sp>
            <p:nvSpPr>
              <p:cNvPr id="107580" name="Line 11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81" name="Oval 119"/>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53" name="Text Box 120"/>
            <p:cNvSpPr txBox="1">
              <a:spLocks noChangeArrowheads="1"/>
            </p:cNvSpPr>
            <p:nvPr/>
          </p:nvSpPr>
          <p:spPr bwMode="auto">
            <a:xfrm>
              <a:off x="7381875" y="51816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Điện thoại</a:t>
              </a:r>
            </a:p>
          </p:txBody>
        </p:sp>
        <p:sp>
          <p:nvSpPr>
            <p:cNvPr id="107554" name="Text Box 121"/>
            <p:cNvSpPr txBox="1">
              <a:spLocks noChangeArrowheads="1"/>
            </p:cNvSpPr>
            <p:nvPr/>
          </p:nvSpPr>
          <p:spPr bwMode="auto">
            <a:xfrm>
              <a:off x="990600" y="32766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(1,n)</a:t>
              </a:r>
            </a:p>
          </p:txBody>
        </p:sp>
        <p:sp>
          <p:nvSpPr>
            <p:cNvPr id="107555" name="Text Box 122"/>
            <p:cNvSpPr txBox="1">
              <a:spLocks noChangeArrowheads="1"/>
            </p:cNvSpPr>
            <p:nvPr/>
          </p:nvSpPr>
          <p:spPr bwMode="auto">
            <a:xfrm>
              <a:off x="4419600" y="31242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107556" name="Text Box 123"/>
            <p:cNvSpPr txBox="1">
              <a:spLocks noChangeArrowheads="1"/>
            </p:cNvSpPr>
            <p:nvPr/>
          </p:nvSpPr>
          <p:spPr bwMode="auto">
            <a:xfrm>
              <a:off x="6194425" y="3248025"/>
              <a:ext cx="434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107557" name="Text Box 124"/>
            <p:cNvSpPr txBox="1">
              <a:spLocks noChangeArrowheads="1"/>
            </p:cNvSpPr>
            <p:nvPr/>
          </p:nvSpPr>
          <p:spPr bwMode="auto">
            <a:xfrm>
              <a:off x="6129338" y="4286250"/>
              <a:ext cx="5000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(0,n)</a:t>
              </a:r>
            </a:p>
          </p:txBody>
        </p:sp>
        <p:sp>
          <p:nvSpPr>
            <p:cNvPr id="107558" name="Rectangle 125"/>
            <p:cNvSpPr>
              <a:spLocks noChangeArrowheads="1"/>
            </p:cNvSpPr>
            <p:nvPr/>
          </p:nvSpPr>
          <p:spPr bwMode="auto">
            <a:xfrm>
              <a:off x="790575" y="4868863"/>
              <a:ext cx="1500187" cy="668338"/>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CHI TIẾT</a:t>
              </a:r>
            </a:p>
            <a:p>
              <a:pPr algn="ctr" eaLnBrk="1" hangingPunct="1"/>
              <a:r>
                <a:rPr lang="en-US" sz="1470">
                  <a:solidFill>
                    <a:schemeClr val="tx2"/>
                  </a:solidFill>
                  <a:cs typeface="Tahoma" panose="020B0604030504040204" pitchFamily="34" charset="0"/>
                </a:rPr>
                <a:t>HOÁ ĐƠN</a:t>
              </a:r>
            </a:p>
          </p:txBody>
        </p:sp>
        <p:grpSp>
          <p:nvGrpSpPr>
            <p:cNvPr id="107559" name="Group 126"/>
            <p:cNvGrpSpPr/>
            <p:nvPr/>
          </p:nvGrpSpPr>
          <p:grpSpPr bwMode="auto">
            <a:xfrm>
              <a:off x="2290763" y="5091112"/>
              <a:ext cx="515937" cy="166688"/>
              <a:chOff x="7380" y="4680"/>
              <a:chExt cx="556" cy="177"/>
            </a:xfrm>
          </p:grpSpPr>
          <p:sp>
            <p:nvSpPr>
              <p:cNvPr id="107578" name="Line 127"/>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79" name="Oval 128"/>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60" name="Text Box 129"/>
            <p:cNvSpPr txBox="1">
              <a:spLocks noChangeArrowheads="1"/>
            </p:cNvSpPr>
            <p:nvPr/>
          </p:nvSpPr>
          <p:spPr bwMode="auto">
            <a:xfrm>
              <a:off x="2743200" y="5076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lượng</a:t>
              </a:r>
            </a:p>
          </p:txBody>
        </p:sp>
        <p:sp>
          <p:nvSpPr>
            <p:cNvPr id="107561" name="Line 131"/>
            <p:cNvSpPr>
              <a:spLocks noChangeShapeType="1"/>
            </p:cNvSpPr>
            <p:nvPr/>
          </p:nvSpPr>
          <p:spPr bwMode="auto">
            <a:xfrm>
              <a:off x="1568450" y="3119438"/>
              <a:ext cx="1587" cy="50006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62" name="Line 132"/>
            <p:cNvSpPr>
              <a:spLocks noChangeShapeType="1"/>
            </p:cNvSpPr>
            <p:nvPr/>
          </p:nvSpPr>
          <p:spPr bwMode="auto">
            <a:xfrm flipV="1">
              <a:off x="1582738" y="4535488"/>
              <a:ext cx="0" cy="333375"/>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63" name="Text Box 133"/>
            <p:cNvSpPr txBox="1">
              <a:spLocks noChangeArrowheads="1"/>
            </p:cNvSpPr>
            <p:nvPr/>
          </p:nvSpPr>
          <p:spPr bwMode="auto">
            <a:xfrm>
              <a:off x="990600" y="4495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sp>
          <p:nvSpPr>
            <p:cNvPr id="107564" name="Line 134"/>
            <p:cNvSpPr>
              <a:spLocks noChangeShapeType="1"/>
            </p:cNvSpPr>
            <p:nvPr/>
          </p:nvSpPr>
          <p:spPr bwMode="auto">
            <a:xfrm flipV="1">
              <a:off x="2124075" y="4202113"/>
              <a:ext cx="1500187" cy="666750"/>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65" name="Line 135"/>
            <p:cNvSpPr>
              <a:spLocks noChangeShapeType="1"/>
            </p:cNvSpPr>
            <p:nvPr/>
          </p:nvSpPr>
          <p:spPr bwMode="auto">
            <a:xfrm flipV="1">
              <a:off x="4194174" y="2895600"/>
              <a:ext cx="1216025" cy="1001713"/>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66" name="Text Box 136"/>
            <p:cNvSpPr txBox="1">
              <a:spLocks noChangeArrowheads="1"/>
            </p:cNvSpPr>
            <p:nvPr/>
          </p:nvSpPr>
          <p:spPr bwMode="auto">
            <a:xfrm>
              <a:off x="2752725" y="4114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(1,1)</a:t>
              </a:r>
            </a:p>
          </p:txBody>
        </p:sp>
        <p:grpSp>
          <p:nvGrpSpPr>
            <p:cNvPr id="107567" name="Group 137"/>
            <p:cNvGrpSpPr/>
            <p:nvPr/>
          </p:nvGrpSpPr>
          <p:grpSpPr bwMode="auto">
            <a:xfrm rot="-803979">
              <a:off x="2290763" y="4868863"/>
              <a:ext cx="515937" cy="165100"/>
              <a:chOff x="7380" y="4680"/>
              <a:chExt cx="556" cy="177"/>
            </a:xfrm>
          </p:grpSpPr>
          <p:sp>
            <p:nvSpPr>
              <p:cNvPr id="107576" name="Line 138"/>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77" name="Oval 139"/>
              <p:cNvSpPr>
                <a:spLocks noChangeArrowheads="1"/>
              </p:cNvSpPr>
              <p:nvPr/>
            </p:nvSpPr>
            <p:spPr bwMode="auto">
              <a:xfrm>
                <a:off x="7756" y="4680"/>
                <a:ext cx="180" cy="177"/>
              </a:xfrm>
              <a:prstGeom prst="ellipse">
                <a:avLst/>
              </a:prstGeom>
              <a:noFill/>
              <a:ln w="25400" algn="ctr">
                <a:solidFill>
                  <a:schemeClr val="tx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07568" name="Text Box 140"/>
            <p:cNvSpPr txBox="1">
              <a:spLocks noChangeArrowheads="1"/>
            </p:cNvSpPr>
            <p:nvPr/>
          </p:nvSpPr>
          <p:spPr bwMode="auto">
            <a:xfrm>
              <a:off x="2743200" y="4757738"/>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Số thứ tự</a:t>
              </a:r>
            </a:p>
          </p:txBody>
        </p:sp>
        <p:grpSp>
          <p:nvGrpSpPr>
            <p:cNvPr id="107569" name="Group 141"/>
            <p:cNvGrpSpPr/>
            <p:nvPr/>
          </p:nvGrpSpPr>
          <p:grpSpPr bwMode="auto">
            <a:xfrm rot="16045598" flipV="1">
              <a:off x="2232413" y="4663460"/>
              <a:ext cx="596237" cy="165658"/>
              <a:chOff x="7380" y="4675"/>
              <a:chExt cx="475" cy="184"/>
            </a:xfrm>
          </p:grpSpPr>
          <p:sp>
            <p:nvSpPr>
              <p:cNvPr id="107574" name="Line 142"/>
              <p:cNvSpPr>
                <a:spLocks noChangeShapeType="1"/>
              </p:cNvSpPr>
              <p:nvPr/>
            </p:nvSpPr>
            <p:spPr bwMode="auto">
              <a:xfrm flipV="1">
                <a:off x="7380" y="4770"/>
                <a:ext cx="360" cy="1"/>
              </a:xfrm>
              <a:prstGeom prst="line">
                <a:avLst/>
              </a:prstGeom>
              <a:noFill/>
              <a:ln w="25400">
                <a:solidFill>
                  <a:schemeClr val="tx2"/>
                </a:solidFill>
                <a:round/>
              </a:ln>
              <a:extLst>
                <a:ext uri="{909E8E84-426E-40DD-AFC4-6F175D3DCCD1}">
                  <a14:hiddenFill xmlns:a14="http://schemas.microsoft.com/office/drawing/2010/main">
                    <a:noFill/>
                  </a14:hiddenFill>
                </a:ext>
              </a:extLst>
            </p:spPr>
            <p:txBody>
              <a:bodyPr anchor="ctr"/>
              <a:lstStyle/>
              <a:p>
                <a:pPr algn="ctr"/>
                <a:endParaRPr lang="en-US" sz="1983"/>
              </a:p>
            </p:txBody>
          </p:sp>
          <p:sp>
            <p:nvSpPr>
              <p:cNvPr id="107575" name="Oval 143"/>
              <p:cNvSpPr>
                <a:spLocks noChangeArrowheads="1"/>
              </p:cNvSpPr>
              <p:nvPr/>
            </p:nvSpPr>
            <p:spPr bwMode="auto">
              <a:xfrm>
                <a:off x="7736" y="4675"/>
                <a:ext cx="119" cy="184"/>
              </a:xfrm>
              <a:prstGeom prst="ellipse">
                <a:avLst/>
              </a:prstGeom>
              <a:solidFill>
                <a:schemeClr val="tx2"/>
              </a:solidFill>
              <a:ln w="25400" algn="ctr">
                <a:solidFill>
                  <a:schemeClr val="tx2"/>
                </a:solidFill>
                <a:rou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70">
                  <a:solidFill>
                    <a:schemeClr val="tx2"/>
                  </a:solidFill>
                  <a:cs typeface="Tahoma" panose="020B0604030504040204" pitchFamily="34" charset="0"/>
                </a:endParaRPr>
              </a:p>
            </p:txBody>
          </p:sp>
        </p:grpSp>
        <p:sp>
          <p:nvSpPr>
            <p:cNvPr id="180" name="Oval 144"/>
            <p:cNvSpPr>
              <a:spLocks noChangeArrowheads="1"/>
            </p:cNvSpPr>
            <p:nvPr/>
          </p:nvSpPr>
          <p:spPr bwMode="auto">
            <a:xfrm>
              <a:off x="314325" y="4702175"/>
              <a:ext cx="2365375" cy="1012825"/>
            </a:xfrm>
            <a:prstGeom prst="ellipse">
              <a:avLst/>
            </a:prstGeom>
            <a:noFill/>
            <a:ln w="25400" algn="ctr">
              <a:solidFill>
                <a:schemeClr val="accent6">
                  <a:lumMod val="75000"/>
                </a:schemeClr>
              </a:solidFill>
              <a:prstDash val="sysDash"/>
              <a:round/>
            </a:ln>
            <a:effectLst/>
          </p:spPr>
          <p:txBody>
            <a:bodyPr anchor="ctr"/>
            <a:lstStyle/>
            <a:p>
              <a:pPr algn="ctr">
                <a:defRPr/>
              </a:pPr>
              <a:endParaRPr lang="en-US" sz="1470">
                <a:solidFill>
                  <a:schemeClr val="tx2"/>
                </a:solidFill>
                <a:cs typeface="Tahoma" panose="020B0604030504040204" pitchFamily="34" charset="0"/>
              </a:endParaRPr>
            </a:p>
          </p:txBody>
        </p:sp>
        <p:sp>
          <p:nvSpPr>
            <p:cNvPr id="107571" name="Rectangle 70"/>
            <p:cNvSpPr>
              <a:spLocks noChangeArrowheads="1"/>
            </p:cNvSpPr>
            <p:nvPr/>
          </p:nvSpPr>
          <p:spPr bwMode="auto">
            <a:xfrm>
              <a:off x="785813" y="2619375"/>
              <a:ext cx="1500187" cy="5000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HÀNG HÓA</a:t>
              </a:r>
            </a:p>
          </p:txBody>
        </p:sp>
        <p:sp>
          <p:nvSpPr>
            <p:cNvPr id="107572" name="AutoShape 130"/>
            <p:cNvSpPr>
              <a:spLocks noChangeArrowheads="1"/>
            </p:cNvSpPr>
            <p:nvPr/>
          </p:nvSpPr>
          <p:spPr bwMode="auto">
            <a:xfrm>
              <a:off x="3290888" y="3702050"/>
              <a:ext cx="1166812" cy="666750"/>
            </a:xfrm>
            <a:prstGeom prst="diamond">
              <a:avLst/>
            </a:prstGeom>
            <a:solidFill>
              <a:srgbClr val="FFFFFF"/>
            </a:solidFill>
            <a:ln w="25400" algn="ctr">
              <a:solidFill>
                <a:schemeClr val="tx2"/>
              </a:solidFill>
              <a:miter lim="800000"/>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Của</a:t>
              </a:r>
            </a:p>
          </p:txBody>
        </p:sp>
        <p:sp>
          <p:nvSpPr>
            <p:cNvPr id="107573" name="Rectangle 71"/>
            <p:cNvSpPr>
              <a:spLocks noChangeArrowheads="1"/>
            </p:cNvSpPr>
            <p:nvPr/>
          </p:nvSpPr>
          <p:spPr bwMode="auto">
            <a:xfrm>
              <a:off x="5375275" y="2619375"/>
              <a:ext cx="1500187" cy="500063"/>
            </a:xfrm>
            <a:prstGeom prst="rect">
              <a:avLst/>
            </a:prstGeom>
            <a:solidFill>
              <a:srgbClr val="FFFFFF"/>
            </a:solidFill>
            <a:ln w="25400" algn="ctr">
              <a:solidFill>
                <a:schemeClr val="tx2"/>
              </a:solidFill>
              <a:miter lim="800000"/>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70">
                  <a:solidFill>
                    <a:schemeClr val="tx2"/>
                  </a:solidFill>
                  <a:cs typeface="Tahoma" panose="020B0604030504040204" pitchFamily="34" charset="0"/>
                </a:rPr>
                <a:t>HOÁ ĐƠN</a:t>
              </a:r>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b="1"/>
              <a:t>2.6. Ví dụ mô hình hóa</a:t>
            </a:r>
          </a:p>
        </p:txBody>
      </p:sp>
      <p:sp>
        <p:nvSpPr>
          <p:cNvPr id="3" name="Content Placeholder 2"/>
          <p:cNvSpPr>
            <a:spLocks noGrp="1"/>
          </p:cNvSpPr>
          <p:nvPr>
            <p:ph idx="1"/>
          </p:nvPr>
        </p:nvSpPr>
        <p:spPr>
          <a:xfrm>
            <a:off x="879891" y="1500473"/>
            <a:ext cx="11567748" cy="3563140"/>
          </a:xfrm>
        </p:spPr>
        <p:txBody>
          <a:bodyPr/>
          <a:lstStyle/>
          <a:p>
            <a:pPr marL="0" indent="0">
              <a:buNone/>
            </a:pPr>
            <a:r>
              <a:rPr lang="en-US" altLang="en-US" b="1" u="sng"/>
              <a:t>Bước 1</a:t>
            </a:r>
            <a:r>
              <a:rPr lang="en-US" altLang="en-US"/>
              <a:t>: Xác định tập thực thể</a:t>
            </a:r>
          </a:p>
          <a:p>
            <a:pPr marL="0" indent="0">
              <a:buNone/>
            </a:pPr>
            <a:r>
              <a:rPr lang="en-US" altLang="en-US" b="1" u="sng"/>
              <a:t>Bước 2</a:t>
            </a:r>
            <a:r>
              <a:rPr lang="en-US" altLang="en-US"/>
              <a:t>: Xác định mối quan hệ</a:t>
            </a:r>
          </a:p>
          <a:p>
            <a:pPr marL="0" indent="0">
              <a:buNone/>
            </a:pPr>
            <a:r>
              <a:rPr lang="en-US" altLang="en-US" b="1" u="sng"/>
              <a:t>Bước 3</a:t>
            </a:r>
            <a:r>
              <a:rPr lang="en-US" altLang="en-US"/>
              <a:t>: Xác định thuộc tính và gắn thuộc tính cho tập thực thể và mối quan hệ</a:t>
            </a:r>
          </a:p>
          <a:p>
            <a:pPr marL="0" indent="0">
              <a:buNone/>
            </a:pPr>
            <a:r>
              <a:rPr lang="en-US" altLang="en-US" b="1" u="sng"/>
              <a:t>Bước 4</a:t>
            </a:r>
            <a:r>
              <a:rPr lang="en-US" altLang="en-US"/>
              <a:t>: Quyết định miền giá trị cho thuộc tính</a:t>
            </a:r>
          </a:p>
          <a:p>
            <a:pPr marL="0" indent="0">
              <a:buNone/>
            </a:pPr>
            <a:r>
              <a:rPr lang="en-US" altLang="en-US" b="1" u="sng"/>
              <a:t>Bước 5</a:t>
            </a:r>
            <a:r>
              <a:rPr lang="en-US" altLang="en-US"/>
              <a:t>: Quyết định thuộc tính khóa</a:t>
            </a:r>
          </a:p>
          <a:p>
            <a:pPr marL="0" indent="0">
              <a:buNone/>
            </a:pPr>
            <a:r>
              <a:rPr lang="en-US" altLang="en-US" b="1" u="sng"/>
              <a:t>Bước 6</a:t>
            </a:r>
            <a:r>
              <a:rPr lang="en-US" altLang="en-US"/>
              <a:t>: Quyết định (min, max) cho mối quan hệ</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73</a:t>
            </a:fld>
            <a:endParaRPr lang="en-US"/>
          </a:p>
        </p:txBody>
      </p:sp>
    </p:spTree>
    <p:extLst>
      <p:ext uri="{BB962C8B-B14F-4D97-AF65-F5344CB8AC3E}">
        <p14:creationId xmlns:p14="http://schemas.microsoft.com/office/powerpoint/2010/main" val="3543974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361270" cy="4919992"/>
          </a:xfrm>
        </p:spPr>
        <p:txBody>
          <a:bodyPr>
            <a:normAutofit fontScale="92500"/>
          </a:bodyPr>
          <a:lstStyle/>
          <a:p>
            <a:pPr marL="0" indent="0">
              <a:buNone/>
            </a:pPr>
            <a:r>
              <a:rPr lang="en-US" b="1" i="1">
                <a:solidFill>
                  <a:srgbClr val="C00000"/>
                </a:solidFill>
              </a:rPr>
              <a:t>Xây dựng CSDL cho ứng dụng Quản lý đề tài nghiên cứu khoa học</a:t>
            </a:r>
            <a:r>
              <a:rPr lang="en-US"/>
              <a:t>.</a:t>
            </a:r>
          </a:p>
          <a:p>
            <a:pPr marL="0" indent="0">
              <a:buNone/>
            </a:pPr>
            <a:r>
              <a:rPr lang="en-US" b="1"/>
              <a:t>Thông tin mô tả như sau</a:t>
            </a:r>
            <a:r>
              <a:rPr lang="en-US"/>
              <a:t>:</a:t>
            </a:r>
          </a:p>
          <a:p>
            <a:pPr marL="0" indent="0" algn="just">
              <a:buNone/>
            </a:pPr>
            <a:r>
              <a:rPr lang="en-US"/>
              <a:t>CSDL dùng để lưu trữ thông tin giáo viên, bộ môn, khoa, cũng như các đề tài nghiên cứu khoa học mà giáo viên tham gia.</a:t>
            </a:r>
          </a:p>
          <a:p>
            <a:pPr marL="0" indent="0" algn="just">
              <a:buNone/>
            </a:pPr>
            <a:r>
              <a:rPr lang="en-US"/>
              <a:t>Mỗi giáo viên gồm có các thông tin về họ tên, địa chỉ, điện thoại, ngày sinh, lương, phái. Mỗi giáo viên thuộc một bộ môn cụ thể.Mỗi giáo viên có thể có nhiều số điện thoại và địa chỉ gồm có các thông tin như số nhà, đường, quận, thành phố.</a:t>
            </a:r>
          </a:p>
          <a:p>
            <a:pPr marL="0" indent="0" algn="just">
              <a:buNone/>
            </a:pPr>
            <a:r>
              <a:rPr lang="en-US"/>
              <a:t>Mỗi bộ môn thuộc khoa gồm có</a:t>
            </a:r>
            <a:r>
              <a:rPr lang="en-US" b="1">
                <a:solidFill>
                  <a:srgbClr val="C00000"/>
                </a:solidFill>
              </a:rPr>
              <a:t> </a:t>
            </a:r>
            <a:r>
              <a:rPr lang="en-US"/>
              <a:t>các thông tin như tên bộ môn, phòng làm việc, điện thoại, trưởng bộ môn(là một giáo viên), ngày nhận chức trưởng bộ môn của giáo viên đó. Một bộ môn có nhiều giáo viên.</a:t>
            </a:r>
          </a:p>
          <a:p>
            <a:pPr marL="0" indent="0" algn="just">
              <a:buNone/>
            </a:pPr>
            <a:r>
              <a:rPr lang="en-US"/>
              <a:t>Mỗi khoa gồm có thông tin tên khoa, năm thành lập, phòng làm việc, điện thoại và do một giáo viên làm trưởng khoa, ngày nhận chức của giáo viên đó. Mỗi khoa có nhiều bộ môn.</a:t>
            </a:r>
          </a:p>
        </p:txBody>
      </p:sp>
      <p:sp>
        <p:nvSpPr>
          <p:cNvPr id="4" name="Slide Number Placeholder 3"/>
          <p:cNvSpPr>
            <a:spLocks noGrp="1"/>
          </p:cNvSpPr>
          <p:nvPr>
            <p:ph type="sldNum" sz="quarter" idx="12"/>
          </p:nvPr>
        </p:nvSpPr>
        <p:spPr/>
        <p:txBody>
          <a:bodyPr/>
          <a:lstStyle/>
          <a:p>
            <a:fld id="{493E9284-CF28-481B-903D-5227E055DEF3}" type="slidenum">
              <a:rPr lang="en-US" smtClean="0"/>
              <a:t>74</a:t>
            </a:fld>
            <a:endParaRPr lang="en-US"/>
          </a:p>
        </p:txBody>
      </p:sp>
    </p:spTree>
    <p:extLst>
      <p:ext uri="{BB962C8B-B14F-4D97-AF65-F5344CB8AC3E}">
        <p14:creationId xmlns:p14="http://schemas.microsoft.com/office/powerpoint/2010/main" val="14986522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p:txBody>
          <a:bodyPr/>
          <a:lstStyle/>
          <a:p>
            <a:pPr marL="0" indent="0">
              <a:buNone/>
            </a:pPr>
            <a:r>
              <a:rPr lang="en-US" b="1" i="1">
                <a:solidFill>
                  <a:srgbClr val="C00000"/>
                </a:solidFill>
              </a:rPr>
              <a:t>Xây dựng CSDL cho ứng dụng Quản lý đề tài nghiên cứu khoa học</a:t>
            </a:r>
            <a:r>
              <a:rPr lang="en-US"/>
              <a:t>.</a:t>
            </a:r>
          </a:p>
          <a:p>
            <a:pPr marL="0" indent="0">
              <a:buNone/>
            </a:pPr>
            <a:r>
              <a:rPr lang="en-US" b="1"/>
              <a:t>Thông tin mô tả như sau</a:t>
            </a:r>
            <a:r>
              <a:rPr lang="en-US"/>
              <a:t>:</a:t>
            </a:r>
          </a:p>
          <a:p>
            <a:pPr marL="0" indent="0" algn="just">
              <a:buNone/>
            </a:pPr>
            <a:r>
              <a:rPr lang="en-US"/>
              <a:t>Mỗi đề tài gồm có các thông tin tên đề tài, cấp quản lý, kinh phí, ngày bắt đầu, ngày kết thúc, và thuộc về một chủ đề cụ thể. Mỗi chủ đề gồm có tên chủ đề. Có thể có nhiều đề tài cùng chủ đề. Mỗi đề tài có thể chia làm nhiều công việc. Mỗi công việc gồm có tên công việc, ngày bắt đầu, ngày kết thúc. Mỗi đề tài sẽ do một giáo viên làm chủ nhiệm hay người chịu trách nhiệm chính. Một giáo viên có thể làm chủ nhiệm nhiều đề tài</a:t>
            </a:r>
          </a:p>
          <a:p>
            <a:pPr marL="0" indent="0" algn="just">
              <a:buNone/>
            </a:pPr>
            <a:r>
              <a:rPr lang="en-US"/>
              <a:t>Mỗi giáo viên có thể tham gia vào nhiều công việc cụ thể của các đề tài. Mỗi công việc cũng cho phép nhiều giáo viên tham gia.Khi giáo viên tham gia vào công việc thì có ghi nhận lại kết quả thực hiện công việc cũng như phụ cấp cho giáo viên.</a:t>
            </a:r>
          </a:p>
        </p:txBody>
      </p:sp>
      <p:sp>
        <p:nvSpPr>
          <p:cNvPr id="4" name="Slide Number Placeholder 3"/>
          <p:cNvSpPr>
            <a:spLocks noGrp="1"/>
          </p:cNvSpPr>
          <p:nvPr>
            <p:ph type="sldNum" sz="quarter" idx="12"/>
          </p:nvPr>
        </p:nvSpPr>
        <p:spPr/>
        <p:txBody>
          <a:bodyPr/>
          <a:lstStyle/>
          <a:p>
            <a:fld id="{493E9284-CF28-481B-903D-5227E055DEF3}" type="slidenum">
              <a:rPr lang="en-US" smtClean="0"/>
              <a:t>75</a:t>
            </a:fld>
            <a:endParaRPr lang="en-US"/>
          </a:p>
        </p:txBody>
      </p:sp>
    </p:spTree>
    <p:extLst>
      <p:ext uri="{BB962C8B-B14F-4D97-AF65-F5344CB8AC3E}">
        <p14:creationId xmlns:p14="http://schemas.microsoft.com/office/powerpoint/2010/main" val="1015435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p:txBody>
          <a:bodyPr>
            <a:normAutofit lnSpcReduction="10000"/>
          </a:bodyPr>
          <a:lstStyle/>
          <a:p>
            <a:r>
              <a:rPr lang="en-US" altLang="en-US" b="1" u="sng"/>
              <a:t>Bước 1</a:t>
            </a:r>
            <a:r>
              <a:rPr lang="en-US" altLang="en-US"/>
              <a:t>: Xác định tập thực thể</a:t>
            </a:r>
          </a:p>
          <a:p>
            <a:pPr marL="0" indent="0" algn="just">
              <a:buNone/>
            </a:pPr>
            <a:r>
              <a:rPr lang="en-US"/>
              <a:t>CSDL dùng để lưu trữ thông tin </a:t>
            </a:r>
            <a:r>
              <a:rPr lang="en-US" b="1">
                <a:solidFill>
                  <a:srgbClr val="C00000"/>
                </a:solidFill>
              </a:rPr>
              <a:t>giáo viên</a:t>
            </a:r>
            <a:r>
              <a:rPr lang="en-US"/>
              <a:t>, </a:t>
            </a:r>
            <a:r>
              <a:rPr lang="en-US" b="1">
                <a:solidFill>
                  <a:srgbClr val="C00000"/>
                </a:solidFill>
              </a:rPr>
              <a:t>bộ môn</a:t>
            </a:r>
            <a:r>
              <a:rPr lang="en-US"/>
              <a:t>, </a:t>
            </a:r>
            <a:r>
              <a:rPr lang="en-US" b="1">
                <a:solidFill>
                  <a:srgbClr val="C00000"/>
                </a:solidFill>
              </a:rPr>
              <a:t>khoa</a:t>
            </a:r>
            <a:r>
              <a:rPr lang="en-US"/>
              <a:t>, cũng như các </a:t>
            </a:r>
            <a:r>
              <a:rPr lang="en-US" b="1">
                <a:solidFill>
                  <a:srgbClr val="C00000"/>
                </a:solidFill>
              </a:rPr>
              <a:t>đề tài </a:t>
            </a:r>
            <a:r>
              <a:rPr lang="en-US"/>
              <a:t>nghiên cứu khoa học mà giáo viên tham gia.</a:t>
            </a:r>
          </a:p>
          <a:p>
            <a:pPr marL="0" indent="0" algn="just">
              <a:buNone/>
            </a:pPr>
            <a:r>
              <a:rPr lang="en-US"/>
              <a:t>Mỗi </a:t>
            </a:r>
            <a:r>
              <a:rPr lang="en-US" b="1">
                <a:solidFill>
                  <a:srgbClr val="C00000"/>
                </a:solidFill>
              </a:rPr>
              <a:t>giáo viên </a:t>
            </a:r>
            <a:r>
              <a:rPr lang="en-US" i="1" u="sng">
                <a:solidFill>
                  <a:schemeClr val="accent2">
                    <a:lumMod val="75000"/>
                  </a:schemeClr>
                </a:solidFill>
              </a:rPr>
              <a:t>gồm có các thông tin </a:t>
            </a:r>
            <a:r>
              <a:rPr lang="en-US"/>
              <a:t>về họ tên, địa chỉ, điện thoại, ngày sinh, lương, phái. Mỗi giáo viên thuộc một bộ môn cụ thể. Mỗi giáo viên có thể có nhiều số điện thoại và địa chỉ gồm có các thông tin như số nhà, đường, quận, thành phố.</a:t>
            </a:r>
          </a:p>
          <a:p>
            <a:pPr marL="0" indent="0" algn="just">
              <a:buNone/>
            </a:pPr>
            <a:r>
              <a:rPr lang="en-US"/>
              <a:t>Mỗi </a:t>
            </a:r>
            <a:r>
              <a:rPr lang="en-US" b="1">
                <a:solidFill>
                  <a:srgbClr val="C00000"/>
                </a:solidFill>
              </a:rPr>
              <a:t>bộ môn </a:t>
            </a:r>
            <a:r>
              <a:rPr lang="en-US"/>
              <a:t>thuộc</a:t>
            </a:r>
            <a:r>
              <a:rPr lang="en-US" b="1">
                <a:solidFill>
                  <a:srgbClr val="C00000"/>
                </a:solidFill>
              </a:rPr>
              <a:t> khoa </a:t>
            </a:r>
            <a:r>
              <a:rPr lang="en-US" i="1" u="sng">
                <a:solidFill>
                  <a:schemeClr val="accent2">
                    <a:lumMod val="75000"/>
                  </a:schemeClr>
                </a:solidFill>
              </a:rPr>
              <a:t>gồm có các thông tin </a:t>
            </a:r>
            <a:r>
              <a:rPr lang="en-US"/>
              <a:t>như tên bộ môn, phòng làm việc, điện thoại, trưởng bộ môn(là một giáo viên), ngày nhận chức trưởng bộ môn của giáo viên đó. Một bộ môn có nhiều giáo viên.</a:t>
            </a:r>
          </a:p>
          <a:p>
            <a:pPr marL="0" indent="0" algn="just">
              <a:buNone/>
            </a:pPr>
            <a:r>
              <a:rPr lang="en-US"/>
              <a:t>Mỗi </a:t>
            </a:r>
            <a:r>
              <a:rPr lang="en-US" b="1">
                <a:solidFill>
                  <a:srgbClr val="C00000"/>
                </a:solidFill>
              </a:rPr>
              <a:t>khoa</a:t>
            </a:r>
            <a:r>
              <a:rPr lang="en-US"/>
              <a:t> </a:t>
            </a:r>
            <a:r>
              <a:rPr lang="en-US" i="1" u="sng">
                <a:solidFill>
                  <a:schemeClr val="accent2">
                    <a:lumMod val="75000"/>
                  </a:schemeClr>
                </a:solidFill>
              </a:rPr>
              <a:t>gồm có thông tin </a:t>
            </a:r>
            <a:r>
              <a:rPr lang="en-US"/>
              <a:t>tên khoa, năm thành lập, phòng làm việc, điện thoại và do một giáo viên làm trưởng khoa, ngày nhận chức của giáo viên đó. Mỗi khoa có nhiều bộ môn.</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76</a:t>
            </a:fld>
            <a:endParaRPr lang="en-US"/>
          </a:p>
        </p:txBody>
      </p:sp>
    </p:spTree>
    <p:extLst>
      <p:ext uri="{BB962C8B-B14F-4D97-AF65-F5344CB8AC3E}">
        <p14:creationId xmlns:p14="http://schemas.microsoft.com/office/powerpoint/2010/main" val="42281536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4634856"/>
          </a:xfrm>
        </p:spPr>
        <p:txBody>
          <a:bodyPr>
            <a:normAutofit/>
          </a:bodyPr>
          <a:lstStyle/>
          <a:p>
            <a:r>
              <a:rPr lang="en-US" altLang="en-US" b="1" u="sng"/>
              <a:t>Bước 1</a:t>
            </a:r>
            <a:r>
              <a:rPr lang="en-US" altLang="en-US"/>
              <a:t>: Xác định tập thực thể</a:t>
            </a:r>
            <a:endParaRPr lang="en-US"/>
          </a:p>
          <a:p>
            <a:pPr marL="0" indent="0" algn="just">
              <a:buNone/>
            </a:pPr>
            <a:r>
              <a:rPr lang="en-US"/>
              <a:t>Mỗi </a:t>
            </a:r>
            <a:r>
              <a:rPr lang="en-US" b="1">
                <a:solidFill>
                  <a:srgbClr val="C00000"/>
                </a:solidFill>
              </a:rPr>
              <a:t>đề tài</a:t>
            </a:r>
            <a:r>
              <a:rPr lang="en-US"/>
              <a:t> </a:t>
            </a:r>
            <a:r>
              <a:rPr lang="en-US" i="1" u="sng">
                <a:solidFill>
                  <a:schemeClr val="accent2">
                    <a:lumMod val="75000"/>
                  </a:schemeClr>
                </a:solidFill>
              </a:rPr>
              <a:t>gồm có các thông tin </a:t>
            </a:r>
            <a:r>
              <a:rPr lang="en-US"/>
              <a:t>tên đề tài, cấp quản lý, kinh phí, ngày bắt đầu, ngày kết thúc, và thuộc về một chủ đề cụ thể. Mỗi </a:t>
            </a:r>
            <a:r>
              <a:rPr lang="en-US" b="1">
                <a:solidFill>
                  <a:srgbClr val="C00000"/>
                </a:solidFill>
              </a:rPr>
              <a:t>chủ đề</a:t>
            </a:r>
            <a:r>
              <a:rPr lang="en-US"/>
              <a:t> </a:t>
            </a:r>
            <a:r>
              <a:rPr lang="en-US" i="1" u="sng">
                <a:solidFill>
                  <a:schemeClr val="accent2">
                    <a:lumMod val="75000"/>
                  </a:schemeClr>
                </a:solidFill>
              </a:rPr>
              <a:t>gồm có </a:t>
            </a:r>
            <a:r>
              <a:rPr lang="en-US"/>
              <a:t>tên chủ đề. Có thể có nhiều đề tài cùng chủ đề. Mỗi đề tài có thể chia làm nhiều công việc. Mỗi </a:t>
            </a:r>
            <a:r>
              <a:rPr lang="en-US" b="1">
                <a:solidFill>
                  <a:srgbClr val="C00000"/>
                </a:solidFill>
              </a:rPr>
              <a:t>công việc </a:t>
            </a:r>
            <a:r>
              <a:rPr lang="en-US" i="1" u="sng">
                <a:solidFill>
                  <a:schemeClr val="accent2">
                    <a:lumMod val="75000"/>
                  </a:schemeClr>
                </a:solidFill>
              </a:rPr>
              <a:t>gồm có </a:t>
            </a:r>
            <a:r>
              <a:rPr lang="en-US"/>
              <a:t>tên công việc, ngày bắt đầu, ngày kết thúc. Mỗi đề tài sẽ do một giáo viên làm chủ nhiệm hay người chịu trách nhiệm chính. Một giáo viên có thể làm chủ nhiệm nhiều đề tài</a:t>
            </a:r>
          </a:p>
          <a:p>
            <a:pPr marL="0" indent="0" algn="just">
              <a:buNone/>
            </a:pPr>
            <a:endParaRPr lang="en-US"/>
          </a:p>
          <a:p>
            <a:pPr marL="0" indent="0" algn="just">
              <a:buNone/>
            </a:pPr>
            <a:r>
              <a:rPr lang="en-US"/>
              <a:t>Mỗi giáo viên có thể tham gia vào nhiều công việc cụ thể của các đề tài. Mỗi công việc cũng cho phép nhiều giáo viên tham gia.Khi giáo viên tham gia vào công việc thì có ghi nhận lại kết quả thực hiện công việc cũng như phụ cấp cho giáo viên.</a:t>
            </a: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77</a:t>
            </a:fld>
            <a:endParaRPr lang="en-US"/>
          </a:p>
        </p:txBody>
      </p:sp>
    </p:spTree>
    <p:extLst>
      <p:ext uri="{BB962C8B-B14F-4D97-AF65-F5344CB8AC3E}">
        <p14:creationId xmlns:p14="http://schemas.microsoft.com/office/powerpoint/2010/main" val="747896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489692"/>
          </a:xfrm>
        </p:spPr>
        <p:txBody>
          <a:bodyPr/>
          <a:lstStyle/>
          <a:p>
            <a:r>
              <a:rPr lang="en-US" altLang="en-US" b="1" u="sng"/>
              <a:t>Bước 1</a:t>
            </a:r>
            <a:r>
              <a:rPr lang="en-US" altLang="en-US"/>
              <a:t>: Xác định tập thực thể</a:t>
            </a:r>
            <a:endParaRPr 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78</a:t>
            </a:fld>
            <a:endParaRPr lang="en-US"/>
          </a:p>
        </p:txBody>
      </p:sp>
      <p:sp>
        <p:nvSpPr>
          <p:cNvPr id="5" name="Rectangle 4"/>
          <p:cNvSpPr/>
          <p:nvPr/>
        </p:nvSpPr>
        <p:spPr>
          <a:xfrm>
            <a:off x="1411941" y="2178424"/>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3877234" y="2178424"/>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1411940" y="3827562"/>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3877234" y="3827562"/>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6399212" y="3827562"/>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6399212" y="217842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Tree>
    <p:extLst>
      <p:ext uri="{BB962C8B-B14F-4D97-AF65-F5344CB8AC3E}">
        <p14:creationId xmlns:p14="http://schemas.microsoft.com/office/powerpoint/2010/main" val="2343484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Mỗi giáo viên thuộc một bộ môn cụ thể</a:t>
            </a:r>
          </a:p>
          <a:p>
            <a:endParaRPr lang="en-US" altLang="en-US"/>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79</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7716697" y="3282734"/>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3" y="4184680"/>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3" y="5132853"/>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3" y="327534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383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90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1"/>
              <a:t>2.0. Giới thiệu.</a:t>
            </a:r>
          </a:p>
        </p:txBody>
      </p:sp>
      <p:sp>
        <p:nvSpPr>
          <p:cNvPr id="3" name="Content Placeholder 2"/>
          <p:cNvSpPr>
            <a:spLocks noGrp="1"/>
          </p:cNvSpPr>
          <p:nvPr>
            <p:ph sz="half" idx="1"/>
          </p:nvPr>
        </p:nvSpPr>
        <p:spPr>
          <a:xfrm>
            <a:off x="879892" y="4717518"/>
            <a:ext cx="3789534" cy="2225060"/>
          </a:xfrm>
        </p:spPr>
        <p:txBody>
          <a:bodyPr>
            <a:noAutofit/>
          </a:bodyPr>
          <a:lstStyle/>
          <a:p>
            <a:pPr marL="0" indent="0">
              <a:buNone/>
            </a:pPr>
            <a:r>
              <a:rPr lang="en-US" sz="2900">
                <a:latin typeface="Times New Roman" panose="02020603050405020304" pitchFamily="18" charset="0"/>
                <a:cs typeface="Times New Roman" panose="02020603050405020304" pitchFamily="18" charset="0"/>
              </a:rPr>
              <a:t>Mỗi nhân viên được quản lý bởi các thông tin như mã nhân viên, họ tên, quê quán, cmnd, giới tính, trình độ, ...</a:t>
            </a:r>
          </a:p>
        </p:txBody>
      </p:sp>
      <p:sp>
        <p:nvSpPr>
          <p:cNvPr id="4" name="Slide Number Placeholder 3"/>
          <p:cNvSpPr>
            <a:spLocks noGrp="1"/>
          </p:cNvSpPr>
          <p:nvPr>
            <p:ph type="sldNum" sz="quarter" idx="12"/>
          </p:nvPr>
        </p:nvSpPr>
        <p:spPr/>
        <p:txBody>
          <a:bodyPr/>
          <a:lstStyle/>
          <a:p>
            <a:fld id="{0A7CC7BD-D786-45F0-A175-DDFBE90582F5}" type="slidenum">
              <a:rPr lang="en-US" smtClean="0"/>
              <a:t>8</a:t>
            </a:fld>
            <a:endParaRPr lang="en-US"/>
          </a:p>
        </p:txBody>
      </p:sp>
      <p:pic>
        <p:nvPicPr>
          <p:cNvPr id="6" name="Content Placeholder 5" descr="congnhan"/>
          <p:cNvPicPr>
            <a:picLocks noGrp="1" noChangeAspect="1"/>
          </p:cNvPicPr>
          <p:nvPr>
            <p:ph sz="half" idx="2"/>
          </p:nvPr>
        </p:nvPicPr>
        <p:blipFill>
          <a:blip r:embed="rId2"/>
          <a:stretch>
            <a:fillRect/>
          </a:stretch>
        </p:blipFill>
        <p:spPr>
          <a:xfrm>
            <a:off x="879892" y="1775214"/>
            <a:ext cx="3789534" cy="2769659"/>
          </a:xfrm>
          <a:prstGeom prst="rect">
            <a:avLst/>
          </a:prstGeom>
        </p:spPr>
      </p:pic>
      <p:pic>
        <p:nvPicPr>
          <p:cNvPr id="7" name="Picture 6" descr="thietbij"/>
          <p:cNvPicPr>
            <a:picLocks noChangeAspect="1"/>
          </p:cNvPicPr>
          <p:nvPr/>
        </p:nvPicPr>
        <p:blipFill>
          <a:blip r:embed="rId3"/>
          <a:stretch>
            <a:fillRect/>
          </a:stretch>
        </p:blipFill>
        <p:spPr>
          <a:xfrm>
            <a:off x="4669425" y="1775214"/>
            <a:ext cx="3757538" cy="2769659"/>
          </a:xfrm>
          <a:prstGeom prst="rect">
            <a:avLst/>
          </a:prstGeom>
        </p:spPr>
      </p:pic>
      <p:pic>
        <p:nvPicPr>
          <p:cNvPr id="8" name="Picture 7" descr="phongban"/>
          <p:cNvPicPr>
            <a:picLocks noChangeAspect="1"/>
          </p:cNvPicPr>
          <p:nvPr/>
        </p:nvPicPr>
        <p:blipFill>
          <a:blip r:embed="rId4"/>
          <a:stretch>
            <a:fillRect/>
          </a:stretch>
        </p:blipFill>
        <p:spPr>
          <a:xfrm>
            <a:off x="8426963" y="1775214"/>
            <a:ext cx="3428245" cy="2769659"/>
          </a:xfrm>
          <a:prstGeom prst="rect">
            <a:avLst/>
          </a:prstGeom>
        </p:spPr>
      </p:pic>
      <p:sp>
        <p:nvSpPr>
          <p:cNvPr id="9" name="Content Placeholder 2"/>
          <p:cNvSpPr>
            <a:spLocks noGrp="1"/>
          </p:cNvSpPr>
          <p:nvPr/>
        </p:nvSpPr>
        <p:spPr>
          <a:xfrm>
            <a:off x="4653428" y="4720717"/>
            <a:ext cx="3789534" cy="2225060"/>
          </a:xfrm>
          <a:prstGeom prst="rect">
            <a:avLst/>
          </a:prstGeom>
          <a:solidFill>
            <a:schemeClr val="bg1"/>
          </a:solidFill>
        </p:spPr>
        <p:txBody>
          <a:bodyPr vert="horz" lIns="95988" tIns="47994" rIns="95988" bIns="47994"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939"/>
              <a:t>Mỗi thiết bị được quản lý bởi mã thiết bị, ngày mua, bộ phận sở hữu, giá thành, ...</a:t>
            </a:r>
          </a:p>
        </p:txBody>
      </p:sp>
      <p:sp>
        <p:nvSpPr>
          <p:cNvPr id="10" name="Content Placeholder 2"/>
          <p:cNvSpPr>
            <a:spLocks noGrp="1"/>
          </p:cNvSpPr>
          <p:nvPr/>
        </p:nvSpPr>
        <p:spPr>
          <a:xfrm>
            <a:off x="8442962" y="4723916"/>
            <a:ext cx="3789534" cy="2225060"/>
          </a:xfrm>
          <a:prstGeom prst="rect">
            <a:avLst/>
          </a:prstGeom>
          <a:solidFill>
            <a:schemeClr val="bg1"/>
          </a:solidFill>
        </p:spPr>
        <p:txBody>
          <a:bodyPr vert="horz" lIns="95988" tIns="47994" rIns="95988" bIns="47994"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939"/>
              <a:t>Mỗi nhân viên sẽ thuộc một bộ phận quản lý.</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trưởng bộ môn(là một giáo viên)</a:t>
            </a:r>
            <a:endParaRPr lang="en-US" altLang="en-US">
              <a:solidFill>
                <a:srgbClr val="C00000"/>
              </a:solidFill>
            </a:endParaRPr>
          </a:p>
          <a:p>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80</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7716697" y="3282734"/>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3" y="4184680"/>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3" y="5132853"/>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3" y="327534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0507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t>Mỗi </a:t>
            </a:r>
            <a:r>
              <a:rPr lang="en-US" b="1">
                <a:solidFill>
                  <a:srgbClr val="C00000"/>
                </a:solidFill>
              </a:rPr>
              <a:t>bộ môn </a:t>
            </a:r>
            <a:r>
              <a:rPr lang="en-US"/>
              <a:t>thuộc</a:t>
            </a:r>
            <a:r>
              <a:rPr lang="en-US" b="1">
                <a:solidFill>
                  <a:srgbClr val="C00000"/>
                </a:solidFill>
              </a:rPr>
              <a:t> khoa</a:t>
            </a:r>
            <a:endParaRPr lang="en-US"/>
          </a:p>
        </p:txBody>
      </p:sp>
      <p:sp>
        <p:nvSpPr>
          <p:cNvPr id="4" name="Slide Number Placeholder 3"/>
          <p:cNvSpPr>
            <a:spLocks noGrp="1"/>
          </p:cNvSpPr>
          <p:nvPr>
            <p:ph type="sldNum" sz="quarter" idx="12"/>
          </p:nvPr>
        </p:nvSpPr>
        <p:spPr/>
        <p:txBody>
          <a:bodyPr/>
          <a:lstStyle/>
          <a:p>
            <a:fld id="{493E9284-CF28-481B-903D-5227E055DEF3}" type="slidenum">
              <a:rPr lang="en-US" smtClean="0"/>
              <a:t>81</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3" y="4184680"/>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3" y="5132853"/>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3" y="327534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032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một giáo viên làm trưởng khoa</a:t>
            </a:r>
          </a:p>
        </p:txBody>
      </p:sp>
      <p:sp>
        <p:nvSpPr>
          <p:cNvPr id="4" name="Slide Number Placeholder 3"/>
          <p:cNvSpPr>
            <a:spLocks noGrp="1"/>
          </p:cNvSpPr>
          <p:nvPr>
            <p:ph type="sldNum" sz="quarter" idx="12"/>
          </p:nvPr>
        </p:nvSpPr>
        <p:spPr/>
        <p:txBody>
          <a:bodyPr/>
          <a:lstStyle/>
          <a:p>
            <a:fld id="{493E9284-CF28-481B-903D-5227E055DEF3}" type="slidenum">
              <a:rPr lang="en-US" smtClean="0"/>
              <a:t>82</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3" y="4184680"/>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3" y="5132853"/>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3" y="327534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967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Mỗi đề tài sẽ do một giáo viên làm chủ nhiệm</a:t>
            </a:r>
          </a:p>
        </p:txBody>
      </p:sp>
      <p:sp>
        <p:nvSpPr>
          <p:cNvPr id="4" name="Slide Number Placeholder 3"/>
          <p:cNvSpPr>
            <a:spLocks noGrp="1"/>
          </p:cNvSpPr>
          <p:nvPr>
            <p:ph type="sldNum" sz="quarter" idx="12"/>
          </p:nvPr>
        </p:nvSpPr>
        <p:spPr/>
        <p:txBody>
          <a:bodyPr/>
          <a:lstStyle/>
          <a:p>
            <a:fld id="{493E9284-CF28-481B-903D-5227E055DEF3}" type="slidenum">
              <a:rPr lang="en-US" smtClean="0"/>
              <a:t>83</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42476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431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Mỗi đề tài thuộc về một chủ đề cụ thể.</a:t>
            </a:r>
          </a:p>
        </p:txBody>
      </p:sp>
      <p:sp>
        <p:nvSpPr>
          <p:cNvPr id="4" name="Slide Number Placeholder 3"/>
          <p:cNvSpPr>
            <a:spLocks noGrp="1"/>
          </p:cNvSpPr>
          <p:nvPr>
            <p:ph type="sldNum" sz="quarter" idx="12"/>
          </p:nvPr>
        </p:nvSpPr>
        <p:spPr/>
        <p:txBody>
          <a:bodyPr/>
          <a:lstStyle/>
          <a:p>
            <a:fld id="{493E9284-CF28-481B-903D-5227E055DEF3}" type="slidenum">
              <a:rPr lang="en-US" smtClean="0"/>
              <a:t>84</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42476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807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Mỗi đề tài có thể chia làm nhiều công việc</a:t>
            </a:r>
          </a:p>
        </p:txBody>
      </p:sp>
      <p:sp>
        <p:nvSpPr>
          <p:cNvPr id="4" name="Slide Number Placeholder 3"/>
          <p:cNvSpPr>
            <a:spLocks noGrp="1"/>
          </p:cNvSpPr>
          <p:nvPr>
            <p:ph type="sldNum" sz="quarter" idx="12"/>
          </p:nvPr>
        </p:nvSpPr>
        <p:spPr/>
        <p:txBody>
          <a:bodyPr/>
          <a:lstStyle/>
          <a:p>
            <a:fld id="{493E9284-CF28-481B-903D-5227E055DEF3}" type="slidenum">
              <a:rPr lang="en-US" smtClean="0"/>
              <a:t>85</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086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11038642" cy="1018080"/>
          </a:xfrm>
        </p:spPr>
        <p:txBody>
          <a:bodyPr>
            <a:normAutofit/>
          </a:bodyPr>
          <a:lstStyle/>
          <a:p>
            <a:r>
              <a:rPr lang="en-US" altLang="en-US" b="1" u="sng"/>
              <a:t>Bước 2</a:t>
            </a:r>
            <a:r>
              <a:rPr lang="en-US" altLang="en-US"/>
              <a:t>: Xác định mối quan hệ</a:t>
            </a:r>
          </a:p>
          <a:p>
            <a:pPr lvl="1"/>
            <a:r>
              <a:rPr lang="en-US">
                <a:solidFill>
                  <a:srgbClr val="C00000"/>
                </a:solidFill>
              </a:rPr>
              <a:t>Mỗi giáo viên có thể tham gia vào nhiều công việc</a:t>
            </a:r>
          </a:p>
        </p:txBody>
      </p:sp>
      <p:sp>
        <p:nvSpPr>
          <p:cNvPr id="4" name="Slide Number Placeholder 3"/>
          <p:cNvSpPr>
            <a:spLocks noGrp="1"/>
          </p:cNvSpPr>
          <p:nvPr>
            <p:ph type="sldNum" sz="quarter" idx="12"/>
          </p:nvPr>
        </p:nvSpPr>
        <p:spPr/>
        <p:txBody>
          <a:bodyPr/>
          <a:lstStyle/>
          <a:p>
            <a:fld id="{493E9284-CF28-481B-903D-5227E055DEF3}" type="slidenum">
              <a:rPr lang="en-US" smtClean="0"/>
              <a:t>86</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6073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7997847" cy="903370"/>
          </a:xfrm>
        </p:spPr>
        <p:txBody>
          <a:bodyPr>
            <a:normAutofit fontScale="85000" lnSpcReduction="20000"/>
          </a:bodyPr>
          <a:lstStyle/>
          <a:p>
            <a:r>
              <a:rPr lang="en-US" altLang="en-US" b="1" u="sng"/>
              <a:t>Bước 3</a:t>
            </a:r>
            <a:r>
              <a:rPr lang="en-US" altLang="en-US"/>
              <a:t>: Xác định thuộc tính </a:t>
            </a:r>
          </a:p>
          <a:p>
            <a:pPr lvl="1"/>
            <a:r>
              <a:rPr lang="en-US">
                <a:solidFill>
                  <a:srgbClr val="C00000"/>
                </a:solidFill>
              </a:rPr>
              <a:t>Mỗi </a:t>
            </a:r>
            <a:r>
              <a:rPr lang="en-US" b="1">
                <a:solidFill>
                  <a:srgbClr val="C00000"/>
                </a:solidFill>
              </a:rPr>
              <a:t>giáo viên </a:t>
            </a:r>
            <a:r>
              <a:rPr lang="en-US" i="1" u="sng">
                <a:solidFill>
                  <a:srgbClr val="C00000"/>
                </a:solidFill>
              </a:rPr>
              <a:t>gồm có các thông tin </a:t>
            </a:r>
            <a:r>
              <a:rPr lang="en-US">
                <a:solidFill>
                  <a:srgbClr val="C00000"/>
                </a:solidFill>
              </a:rPr>
              <a:t>về họ tên, địa chỉ, điện thoại, ngày sinh, lương, phái.</a:t>
            </a:r>
          </a:p>
        </p:txBody>
      </p:sp>
      <p:sp>
        <p:nvSpPr>
          <p:cNvPr id="4" name="Slide Number Placeholder 3"/>
          <p:cNvSpPr>
            <a:spLocks noGrp="1"/>
          </p:cNvSpPr>
          <p:nvPr>
            <p:ph type="sldNum" sz="quarter" idx="12"/>
          </p:nvPr>
        </p:nvSpPr>
        <p:spPr/>
        <p:txBody>
          <a:bodyPr/>
          <a:lstStyle/>
          <a:p>
            <a:fld id="{493E9284-CF28-481B-903D-5227E055DEF3}" type="slidenum">
              <a:rPr lang="en-US" smtClean="0"/>
              <a:t>87</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670221" y="2279739"/>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838203" y="227468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990472" y="2276640"/>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8136726"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208542" y="2807355"/>
            <a:ext cx="471253" cy="7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802304"/>
            <a:ext cx="696729" cy="786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804256"/>
            <a:ext cx="1850270" cy="785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908012"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56" name="Straight Connector 55"/>
          <p:cNvCxnSpPr>
            <a:stCxn id="54"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9851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7997847" cy="903370"/>
          </a:xfrm>
        </p:spPr>
        <p:txBody>
          <a:bodyPr>
            <a:normAutofit/>
          </a:bodyPr>
          <a:lstStyle/>
          <a:p>
            <a:r>
              <a:rPr lang="en-US" altLang="en-US" b="1" u="sng"/>
              <a:t>Bước 3</a:t>
            </a:r>
            <a:r>
              <a:rPr lang="en-US" altLang="en-US"/>
              <a:t>: Xác định thuộc tính </a:t>
            </a:r>
          </a:p>
          <a:p>
            <a:pPr lvl="1"/>
            <a:r>
              <a:rPr lang="en-US">
                <a:solidFill>
                  <a:srgbClr val="C00000"/>
                </a:solidFill>
              </a:rPr>
              <a:t>Mỗi giáo viên có thể có nhiều số điện thoại</a:t>
            </a:r>
          </a:p>
        </p:txBody>
      </p:sp>
      <p:sp>
        <p:nvSpPr>
          <p:cNvPr id="4" name="Slide Number Placeholder 3"/>
          <p:cNvSpPr>
            <a:spLocks noGrp="1"/>
          </p:cNvSpPr>
          <p:nvPr>
            <p:ph type="sldNum" sz="quarter" idx="12"/>
          </p:nvPr>
        </p:nvSpPr>
        <p:spPr/>
        <p:txBody>
          <a:bodyPr/>
          <a:lstStyle/>
          <a:p>
            <a:fld id="{493E9284-CF28-481B-903D-5227E055DEF3}" type="slidenum">
              <a:rPr lang="en-US" smtClean="0"/>
              <a:t>88</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670221" y="2279739"/>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838203" y="227468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990472" y="2276640"/>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8136726"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208542" y="2807355"/>
            <a:ext cx="471253" cy="7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802304"/>
            <a:ext cx="696729" cy="786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804256"/>
            <a:ext cx="1850270" cy="785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908012"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50" name="Straight Connector 49"/>
          <p:cNvCxnSpPr>
            <a:stCxn id="48"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1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fontScale="92500"/>
          </a:bodyPr>
          <a:lstStyle/>
          <a:p>
            <a:r>
              <a:rPr lang="en-US" altLang="en-US" b="1" u="sng"/>
              <a:t>Bước 3</a:t>
            </a:r>
            <a:r>
              <a:rPr lang="en-US" altLang="en-US"/>
              <a:t>: Xác định thuộc tính </a:t>
            </a:r>
          </a:p>
          <a:p>
            <a:pPr lvl="1"/>
            <a:r>
              <a:rPr lang="en-US">
                <a:solidFill>
                  <a:srgbClr val="C00000"/>
                </a:solidFill>
              </a:rPr>
              <a:t>địa chỉ gồm có các thông tin như số nhà, đường, quận, thành phố</a:t>
            </a:r>
          </a:p>
        </p:txBody>
      </p:sp>
      <p:sp>
        <p:nvSpPr>
          <p:cNvPr id="4" name="Slide Number Placeholder 3"/>
          <p:cNvSpPr>
            <a:spLocks noGrp="1"/>
          </p:cNvSpPr>
          <p:nvPr>
            <p:ph type="sldNum" sz="quarter" idx="12"/>
          </p:nvPr>
        </p:nvSpPr>
        <p:spPr/>
        <p:txBody>
          <a:bodyPr/>
          <a:lstStyle/>
          <a:p>
            <a:fld id="{493E9284-CF28-481B-903D-5227E055DEF3}" type="slidenum">
              <a:rPr lang="en-US" smtClean="0"/>
              <a:t>89</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96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79891" y="4603532"/>
            <a:ext cx="11393265" cy="2257056"/>
          </a:xfrm>
        </p:spPr>
        <p:txBody>
          <a:bodyPr>
            <a:normAutofit fontScale="90000" lnSpcReduction="20000"/>
          </a:bodyPr>
          <a:lstStyle/>
          <a:p>
            <a:pPr marL="0" indent="0" algn="ctr">
              <a:buNone/>
            </a:pPr>
            <a:r>
              <a:rPr lang="en-US" b="1">
                <a:solidFill>
                  <a:srgbClr val="C00000"/>
                </a:solidFill>
              </a:rPr>
              <a:t>Hiện tượng đa nghĩa trong tiếng Việt.</a:t>
            </a:r>
            <a:endParaRPr lang="en-US"/>
          </a:p>
          <a:p>
            <a:pPr marL="0" indent="0">
              <a:buNone/>
            </a:pPr>
            <a:r>
              <a:rPr lang="en-US"/>
              <a:t>Ghi chép yêu cầu của ứng dụng học trực tuyến ABC có câu như sau:  </a:t>
            </a:r>
          </a:p>
          <a:p>
            <a:pPr marL="0" indent="0" algn="ctr">
              <a:buNone/>
            </a:pPr>
            <a:r>
              <a:rPr lang="en-US" b="1">
                <a:solidFill>
                  <a:srgbClr val="C00000"/>
                </a:solidFill>
              </a:rPr>
              <a:t>“Động Viên Học Sinh Học Sinh Học”</a:t>
            </a:r>
          </a:p>
          <a:p>
            <a:pPr marL="0" indent="0">
              <a:buNone/>
            </a:pPr>
            <a:r>
              <a:rPr lang="en-US"/>
              <a:t>- Động viên học sinh - học - sinh học.</a:t>
            </a:r>
          </a:p>
          <a:p>
            <a:pPr marL="0" indent="0">
              <a:buNone/>
            </a:pPr>
            <a:r>
              <a:rPr lang="en-US"/>
              <a:t>- Động viên- học - sinh học, sinh học là một môn học thú vị.</a:t>
            </a:r>
          </a:p>
        </p:txBody>
      </p:sp>
      <p:sp>
        <p:nvSpPr>
          <p:cNvPr id="5" name="Slide Number Placeholder 4"/>
          <p:cNvSpPr>
            <a:spLocks noGrp="1"/>
          </p:cNvSpPr>
          <p:nvPr>
            <p:ph type="sldNum" sz="quarter" idx="12"/>
          </p:nvPr>
        </p:nvSpPr>
        <p:spPr/>
        <p:txBody>
          <a:bodyPr/>
          <a:lstStyle/>
          <a:p>
            <a:fld id="{0A7CC7BD-D786-45F0-A175-DDFBE90582F5}" type="slidenum">
              <a:rPr lang="en-US" smtClean="0"/>
              <a:t>9</a:t>
            </a:fld>
            <a:endParaRPr lang="en-US"/>
          </a:p>
        </p:txBody>
      </p:sp>
      <p:pic>
        <p:nvPicPr>
          <p:cNvPr id="6" name="Content Placeholder 5" descr="phỏng vấn"/>
          <p:cNvPicPr>
            <a:picLocks noGrp="1" noChangeAspect="1"/>
          </p:cNvPicPr>
          <p:nvPr>
            <p:ph sz="half" idx="2"/>
          </p:nvPr>
        </p:nvPicPr>
        <p:blipFill>
          <a:blip r:embed="rId2"/>
          <a:stretch>
            <a:fillRect/>
          </a:stretch>
        </p:blipFill>
        <p:spPr>
          <a:xfrm>
            <a:off x="879225" y="1775214"/>
            <a:ext cx="3785534" cy="2550353"/>
          </a:xfrm>
          <a:prstGeom prst="rect">
            <a:avLst/>
          </a:prstGeom>
        </p:spPr>
      </p:pic>
      <p:pic>
        <p:nvPicPr>
          <p:cNvPr id="7" name="Picture 6" descr="ghichep"/>
          <p:cNvPicPr>
            <a:picLocks noChangeAspect="1"/>
          </p:cNvPicPr>
          <p:nvPr/>
        </p:nvPicPr>
        <p:blipFill>
          <a:blip r:embed="rId3"/>
          <a:stretch>
            <a:fillRect/>
          </a:stretch>
        </p:blipFill>
        <p:spPr>
          <a:xfrm>
            <a:off x="4944724" y="1775214"/>
            <a:ext cx="3482238" cy="2549686"/>
          </a:xfrm>
          <a:prstGeom prst="rect">
            <a:avLst/>
          </a:prstGeom>
        </p:spPr>
      </p:pic>
      <p:sp>
        <p:nvSpPr>
          <p:cNvPr id="8" name="Right Arrow 7"/>
          <p:cNvSpPr/>
          <p:nvPr/>
        </p:nvSpPr>
        <p:spPr>
          <a:xfrm>
            <a:off x="4178152" y="2460463"/>
            <a:ext cx="1425825" cy="10645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983"/>
          </a:p>
        </p:txBody>
      </p:sp>
      <p:pic>
        <p:nvPicPr>
          <p:cNvPr id="9" name="Picture 8" descr="tieuthuyet"/>
          <p:cNvPicPr>
            <a:picLocks noChangeAspect="1"/>
          </p:cNvPicPr>
          <p:nvPr/>
        </p:nvPicPr>
        <p:blipFill>
          <a:blip r:embed="rId4"/>
          <a:stretch>
            <a:fillRect/>
          </a:stretch>
        </p:blipFill>
        <p:spPr>
          <a:xfrm>
            <a:off x="9038887" y="1692558"/>
            <a:ext cx="3234269" cy="2910975"/>
          </a:xfrm>
          <a:prstGeom prst="rect">
            <a:avLst/>
          </a:prstGeom>
        </p:spPr>
      </p:pic>
      <p:sp>
        <p:nvSpPr>
          <p:cNvPr id="10" name="Right Arrow 9"/>
          <p:cNvSpPr/>
          <p:nvPr/>
        </p:nvSpPr>
        <p:spPr>
          <a:xfrm>
            <a:off x="7949022" y="2518456"/>
            <a:ext cx="1425825" cy="10645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983"/>
          </a:p>
        </p:txBody>
      </p:sp>
      <p:sp>
        <p:nvSpPr>
          <p:cNvPr id="12" name="Title 1">
            <a:extLst>
              <a:ext uri="{FF2B5EF4-FFF2-40B4-BE49-F238E27FC236}">
                <a16:creationId xmlns:a16="http://schemas.microsoft.com/office/drawing/2014/main" id="{8A405ED3-D7A4-4A3D-981F-A9582343F1AB}"/>
              </a:ext>
            </a:extLst>
          </p:cNvPr>
          <p:cNvSpPr>
            <a:spLocks noGrp="1"/>
          </p:cNvSpPr>
          <p:nvPr>
            <p:ph type="title"/>
          </p:nvPr>
        </p:nvSpPr>
        <p:spPr>
          <a:xfrm>
            <a:off x="879892" y="383297"/>
            <a:ext cx="11038642" cy="1037999"/>
          </a:xfrm>
        </p:spPr>
        <p:txBody>
          <a:bodyPr>
            <a:normAutofit/>
          </a:bodyPr>
          <a:lstStyle/>
          <a:p>
            <a:pPr marL="0" indent="0">
              <a:buNone/>
            </a:pPr>
            <a:r>
              <a:rPr lang="en-US" b="1"/>
              <a:t>2.0. Giới thiệu.</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352710"/>
            <a:ext cx="8337851" cy="903370"/>
          </a:xfrm>
        </p:spPr>
        <p:txBody>
          <a:bodyPr>
            <a:normAutofit fontScale="92500" lnSpcReduction="20000"/>
          </a:bodyPr>
          <a:lstStyle/>
          <a:p>
            <a:r>
              <a:rPr lang="en-US" altLang="en-US" b="1" u="sng"/>
              <a:t>Bước 3</a:t>
            </a:r>
            <a:r>
              <a:rPr lang="en-US" altLang="en-US"/>
              <a:t>: Xác định thuộc tính </a:t>
            </a:r>
          </a:p>
          <a:p>
            <a:pPr lvl="1"/>
            <a:r>
              <a:rPr lang="en-US">
                <a:solidFill>
                  <a:srgbClr val="C00000"/>
                </a:solidFill>
              </a:rPr>
              <a:t>Mỗi bộ môn thuộc khoa </a:t>
            </a:r>
            <a:r>
              <a:rPr lang="en-US" i="1" u="sng">
                <a:solidFill>
                  <a:srgbClr val="C00000"/>
                </a:solidFill>
              </a:rPr>
              <a:t>gồm có các thông tin </a:t>
            </a:r>
            <a:r>
              <a:rPr lang="en-US">
                <a:solidFill>
                  <a:srgbClr val="C00000"/>
                </a:solidFill>
              </a:rPr>
              <a:t>như tên bộ môn,phòng làm việc, điện thoại</a:t>
            </a:r>
          </a:p>
        </p:txBody>
      </p:sp>
      <p:sp>
        <p:nvSpPr>
          <p:cNvPr id="4" name="Slide Number Placeholder 3"/>
          <p:cNvSpPr>
            <a:spLocks noGrp="1"/>
          </p:cNvSpPr>
          <p:nvPr>
            <p:ph type="sldNum" sz="quarter" idx="12"/>
          </p:nvPr>
        </p:nvSpPr>
        <p:spPr/>
        <p:txBody>
          <a:bodyPr/>
          <a:lstStyle/>
          <a:p>
            <a:fld id="{493E9284-CF28-481B-903D-5227E055DEF3}" type="slidenum">
              <a:rPr lang="en-US" smtClean="0"/>
              <a:t>90</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2383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fontScale="92500" lnSpcReduction="20000"/>
          </a:bodyPr>
          <a:lstStyle/>
          <a:p>
            <a:r>
              <a:rPr lang="en-US" altLang="en-US" b="1" u="sng"/>
              <a:t>Bước 3</a:t>
            </a:r>
            <a:r>
              <a:rPr lang="en-US" altLang="en-US"/>
              <a:t>: Xác định thuộc tính </a:t>
            </a:r>
          </a:p>
          <a:p>
            <a:pPr lvl="1"/>
            <a:r>
              <a:rPr lang="en-US">
                <a:solidFill>
                  <a:srgbClr val="C00000"/>
                </a:solidFill>
              </a:rPr>
              <a:t>Mỗi khoa </a:t>
            </a:r>
            <a:r>
              <a:rPr lang="en-US" i="1" u="sng">
                <a:solidFill>
                  <a:srgbClr val="C00000"/>
                </a:solidFill>
              </a:rPr>
              <a:t>gồm có thông tin </a:t>
            </a:r>
            <a:r>
              <a:rPr lang="en-US">
                <a:solidFill>
                  <a:srgbClr val="C00000"/>
                </a:solidFill>
              </a:rPr>
              <a:t>tên khoa, năm thành lập, phòng làm việc, điện thoại</a:t>
            </a:r>
          </a:p>
        </p:txBody>
      </p:sp>
      <p:sp>
        <p:nvSpPr>
          <p:cNvPr id="4" name="Slide Number Placeholder 3"/>
          <p:cNvSpPr>
            <a:spLocks noGrp="1"/>
          </p:cNvSpPr>
          <p:nvPr>
            <p:ph type="sldNum" sz="quarter" idx="12"/>
          </p:nvPr>
        </p:nvSpPr>
        <p:spPr/>
        <p:txBody>
          <a:bodyPr/>
          <a:lstStyle/>
          <a:p>
            <a:fld id="{493E9284-CF28-481B-903D-5227E055DEF3}" type="slidenum">
              <a:rPr lang="en-US" smtClean="0"/>
              <a:t>91</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8708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3</a:t>
            </a:r>
            <a:r>
              <a:rPr lang="en-US" altLang="en-US"/>
              <a:t>: Xác định thuộc tính </a:t>
            </a:r>
          </a:p>
          <a:p>
            <a:pPr lvl="1"/>
            <a:r>
              <a:rPr lang="en-US">
                <a:solidFill>
                  <a:srgbClr val="C00000"/>
                </a:solidFill>
              </a:rPr>
              <a:t>Mỗi chủ đề </a:t>
            </a:r>
            <a:r>
              <a:rPr lang="en-US" i="1" u="sng">
                <a:solidFill>
                  <a:srgbClr val="C00000"/>
                </a:solidFill>
              </a:rPr>
              <a:t>gồm có </a:t>
            </a:r>
            <a:r>
              <a:rPr lang="en-US">
                <a:solidFill>
                  <a:srgbClr val="C00000"/>
                </a:solidFill>
              </a:rPr>
              <a:t>tên chủ đề</a:t>
            </a:r>
          </a:p>
        </p:txBody>
      </p:sp>
      <p:sp>
        <p:nvSpPr>
          <p:cNvPr id="4" name="Slide Number Placeholder 3"/>
          <p:cNvSpPr>
            <a:spLocks noGrp="1"/>
          </p:cNvSpPr>
          <p:nvPr>
            <p:ph type="sldNum" sz="quarter" idx="12"/>
          </p:nvPr>
        </p:nvSpPr>
        <p:spPr/>
        <p:txBody>
          <a:bodyPr/>
          <a:lstStyle/>
          <a:p>
            <a:fld id="{493E9284-CF28-481B-903D-5227E055DEF3}" type="slidenum">
              <a:rPr lang="en-US" smtClean="0"/>
              <a:t>92</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193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fontScale="92500" lnSpcReduction="20000"/>
          </a:bodyPr>
          <a:lstStyle/>
          <a:p>
            <a:r>
              <a:rPr lang="en-US" altLang="en-US" b="1" u="sng"/>
              <a:t>Bước 3</a:t>
            </a:r>
            <a:r>
              <a:rPr lang="en-US" altLang="en-US"/>
              <a:t>: Xác định thuộc tính </a:t>
            </a:r>
          </a:p>
          <a:p>
            <a:pPr lvl="1"/>
            <a:r>
              <a:rPr lang="en-US">
                <a:solidFill>
                  <a:srgbClr val="C00000"/>
                </a:solidFill>
              </a:rPr>
              <a:t>Mỗi đề tài </a:t>
            </a:r>
            <a:r>
              <a:rPr lang="en-US" i="1" u="sng">
                <a:solidFill>
                  <a:srgbClr val="C00000"/>
                </a:solidFill>
              </a:rPr>
              <a:t>gồm có các thông tin </a:t>
            </a:r>
            <a:r>
              <a:rPr lang="en-US">
                <a:solidFill>
                  <a:srgbClr val="C00000"/>
                </a:solidFill>
              </a:rPr>
              <a:t>tên đề tài, cấp quản lý, kinh phí, ngày bắt đầu, ngày kết thúc</a:t>
            </a:r>
          </a:p>
        </p:txBody>
      </p:sp>
      <p:sp>
        <p:nvSpPr>
          <p:cNvPr id="4" name="Slide Number Placeholder 3"/>
          <p:cNvSpPr>
            <a:spLocks noGrp="1"/>
          </p:cNvSpPr>
          <p:nvPr>
            <p:ph type="sldNum" sz="quarter" idx="12"/>
          </p:nvPr>
        </p:nvSpPr>
        <p:spPr/>
        <p:txBody>
          <a:bodyPr/>
          <a:lstStyle/>
          <a:p>
            <a:fld id="{493E9284-CF28-481B-903D-5227E055DEF3}" type="slidenum">
              <a:rPr lang="en-US" smtClean="0"/>
              <a:t>93</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59120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1670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371802"/>
            <a:ext cx="8337851" cy="1032041"/>
          </a:xfrm>
        </p:spPr>
        <p:txBody>
          <a:bodyPr>
            <a:noAutofit/>
          </a:bodyPr>
          <a:lstStyle/>
          <a:p>
            <a:r>
              <a:rPr lang="en-US" altLang="en-US" sz="1800" b="1" u="sng"/>
              <a:t>Bước 3</a:t>
            </a:r>
            <a:r>
              <a:rPr lang="en-US" altLang="en-US" sz="1800"/>
              <a:t>: Xác định thuộc tính </a:t>
            </a:r>
          </a:p>
          <a:p>
            <a:pPr lvl="1"/>
            <a:r>
              <a:rPr lang="en-US" sz="1800">
                <a:solidFill>
                  <a:srgbClr val="C00000"/>
                </a:solidFill>
              </a:rPr>
              <a:t>Mỗi công việc </a:t>
            </a:r>
            <a:r>
              <a:rPr lang="en-US" sz="1800" i="1" u="sng">
                <a:solidFill>
                  <a:srgbClr val="C00000"/>
                </a:solidFill>
              </a:rPr>
              <a:t>gồm có </a:t>
            </a:r>
            <a:r>
              <a:rPr lang="en-US" sz="1800">
                <a:solidFill>
                  <a:srgbClr val="C00000"/>
                </a:solidFill>
              </a:rPr>
              <a:t>tên công việc, ngày bắt đầu, ngày kết thúc</a:t>
            </a:r>
          </a:p>
        </p:txBody>
      </p:sp>
      <p:sp>
        <p:nvSpPr>
          <p:cNvPr id="4" name="Slide Number Placeholder 3"/>
          <p:cNvSpPr>
            <a:spLocks noGrp="1"/>
          </p:cNvSpPr>
          <p:nvPr>
            <p:ph type="sldNum" sz="quarter" idx="12"/>
          </p:nvPr>
        </p:nvSpPr>
        <p:spPr/>
        <p:txBody>
          <a:bodyPr/>
          <a:lstStyle/>
          <a:p>
            <a:fld id="{493E9284-CF28-481B-903D-5227E055DEF3}" type="slidenum">
              <a:rPr lang="en-US" smtClean="0"/>
              <a:t>94</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934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fontScale="92500"/>
          </a:bodyPr>
          <a:lstStyle/>
          <a:p>
            <a:r>
              <a:rPr lang="en-US" altLang="en-US" b="1" u="sng"/>
              <a:t>Bước 3</a:t>
            </a:r>
            <a:r>
              <a:rPr lang="en-US" altLang="en-US"/>
              <a:t>: Xác định thuộc tính </a:t>
            </a:r>
          </a:p>
          <a:p>
            <a:pPr lvl="1"/>
            <a:r>
              <a:rPr lang="en-US">
                <a:solidFill>
                  <a:srgbClr val="C00000"/>
                </a:solidFill>
              </a:rPr>
              <a:t>trưởng bộ môn(là một giáo viên), ngày nhận chức</a:t>
            </a:r>
          </a:p>
        </p:txBody>
      </p:sp>
      <p:sp>
        <p:nvSpPr>
          <p:cNvPr id="4" name="Slide Number Placeholder 3"/>
          <p:cNvSpPr>
            <a:spLocks noGrp="1"/>
          </p:cNvSpPr>
          <p:nvPr>
            <p:ph type="sldNum" sz="quarter" idx="12"/>
          </p:nvPr>
        </p:nvSpPr>
        <p:spPr/>
        <p:txBody>
          <a:bodyPr/>
          <a:lstStyle/>
          <a:p>
            <a:fld id="{493E9284-CF28-481B-903D-5227E055DEF3}" type="slidenum">
              <a:rPr lang="en-US" smtClean="0"/>
              <a:t>95</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124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3</a:t>
            </a:r>
            <a:r>
              <a:rPr lang="en-US" altLang="en-US"/>
              <a:t>: Xác định thuộc tính </a:t>
            </a:r>
          </a:p>
          <a:p>
            <a:pPr lvl="1"/>
            <a:r>
              <a:rPr lang="en-US">
                <a:solidFill>
                  <a:srgbClr val="C00000"/>
                </a:solidFill>
              </a:rPr>
              <a:t>một giáo viên làm trưởng khoa, ngày nhận chức</a:t>
            </a:r>
          </a:p>
        </p:txBody>
      </p:sp>
      <p:sp>
        <p:nvSpPr>
          <p:cNvPr id="4" name="Slide Number Placeholder 3"/>
          <p:cNvSpPr>
            <a:spLocks noGrp="1"/>
          </p:cNvSpPr>
          <p:nvPr>
            <p:ph type="sldNum" sz="quarter" idx="12"/>
          </p:nvPr>
        </p:nvSpPr>
        <p:spPr/>
        <p:txBody>
          <a:bodyPr/>
          <a:lstStyle/>
          <a:p>
            <a:fld id="{493E9284-CF28-481B-903D-5227E055DEF3}" type="slidenum">
              <a:rPr lang="en-US" smtClean="0"/>
              <a:t>96</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8294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97995" y="1333878"/>
            <a:ext cx="8337851" cy="903370"/>
          </a:xfrm>
        </p:spPr>
        <p:txBody>
          <a:bodyPr>
            <a:normAutofit fontScale="85000" lnSpcReduction="20000"/>
          </a:bodyPr>
          <a:lstStyle/>
          <a:p>
            <a:r>
              <a:rPr lang="en-US" altLang="en-US" b="1" u="sng"/>
              <a:t>Bước 3</a:t>
            </a:r>
            <a:r>
              <a:rPr lang="en-US" altLang="en-US"/>
              <a:t>: Xác định thuộc tính </a:t>
            </a:r>
          </a:p>
          <a:p>
            <a:pPr lvl="1" algn="just"/>
            <a:r>
              <a:rPr lang="en-US">
                <a:solidFill>
                  <a:srgbClr val="C00000"/>
                </a:solidFill>
              </a:rPr>
              <a:t>Khi giáo viên tham gia vào công việc thì có ghi nhận lại kết quả thực hiện công việc cũng như phụ cấp cho giáo viên.</a:t>
            </a:r>
          </a:p>
        </p:txBody>
      </p:sp>
      <p:sp>
        <p:nvSpPr>
          <p:cNvPr id="4" name="Slide Number Placeholder 3"/>
          <p:cNvSpPr>
            <a:spLocks noGrp="1"/>
          </p:cNvSpPr>
          <p:nvPr>
            <p:ph type="sldNum" sz="quarter" idx="12"/>
          </p:nvPr>
        </p:nvSpPr>
        <p:spPr/>
        <p:txBody>
          <a:bodyPr/>
          <a:lstStyle/>
          <a:p>
            <a:fld id="{493E9284-CF28-481B-903D-5227E055DEF3}" type="slidenum">
              <a:rPr lang="en-US" smtClean="0"/>
              <a:t>97</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5467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4</a:t>
            </a:r>
            <a:r>
              <a:rPr lang="en-US" altLang="en-US"/>
              <a:t>: Quyết định miền giá trị cho thuộc tính</a:t>
            </a:r>
          </a:p>
        </p:txBody>
      </p:sp>
      <p:sp>
        <p:nvSpPr>
          <p:cNvPr id="4" name="Slide Number Placeholder 3"/>
          <p:cNvSpPr>
            <a:spLocks noGrp="1"/>
          </p:cNvSpPr>
          <p:nvPr>
            <p:ph type="sldNum" sz="quarter" idx="12"/>
          </p:nvPr>
        </p:nvSpPr>
        <p:spPr/>
        <p:txBody>
          <a:bodyPr/>
          <a:lstStyle/>
          <a:p>
            <a:fld id="{493E9284-CF28-481B-903D-5227E055DEF3}" type="slidenum">
              <a:rPr lang="en-US" smtClean="0"/>
              <a:t>98</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976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2.6. Ví dụ mô hình hóa</a:t>
            </a:r>
            <a:endParaRPr lang="en-US"/>
          </a:p>
        </p:txBody>
      </p:sp>
      <p:sp>
        <p:nvSpPr>
          <p:cNvPr id="3" name="Content Placeholder 2"/>
          <p:cNvSpPr>
            <a:spLocks noGrp="1"/>
          </p:cNvSpPr>
          <p:nvPr>
            <p:ph idx="1"/>
          </p:nvPr>
        </p:nvSpPr>
        <p:spPr>
          <a:xfrm>
            <a:off x="879891" y="1500473"/>
            <a:ext cx="8337851" cy="903370"/>
          </a:xfrm>
        </p:spPr>
        <p:txBody>
          <a:bodyPr>
            <a:normAutofit/>
          </a:bodyPr>
          <a:lstStyle/>
          <a:p>
            <a:r>
              <a:rPr lang="en-US" altLang="en-US" b="1" u="sng"/>
              <a:t>Bước 5</a:t>
            </a:r>
            <a:r>
              <a:rPr lang="en-US" altLang="en-US"/>
              <a:t>: Quyết định thuộc tính khóa</a:t>
            </a:r>
          </a:p>
        </p:txBody>
      </p:sp>
      <p:sp>
        <p:nvSpPr>
          <p:cNvPr id="4" name="Slide Number Placeholder 3"/>
          <p:cNvSpPr>
            <a:spLocks noGrp="1"/>
          </p:cNvSpPr>
          <p:nvPr>
            <p:ph type="sldNum" sz="quarter" idx="12"/>
          </p:nvPr>
        </p:nvSpPr>
        <p:spPr/>
        <p:txBody>
          <a:bodyPr/>
          <a:lstStyle/>
          <a:p>
            <a:fld id="{493E9284-CF28-481B-903D-5227E055DEF3}" type="slidenum">
              <a:rPr lang="en-US" smtClean="0"/>
              <a:t>99</a:t>
            </a:fld>
            <a:endParaRPr lang="en-US"/>
          </a:p>
        </p:txBody>
      </p:sp>
      <p:sp>
        <p:nvSpPr>
          <p:cNvPr id="5" name="Rectangle 4"/>
          <p:cNvSpPr/>
          <p:nvPr/>
        </p:nvSpPr>
        <p:spPr>
          <a:xfrm>
            <a:off x="4960377" y="3589261"/>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GIÁO VIÊN</a:t>
            </a:r>
          </a:p>
        </p:txBody>
      </p:sp>
      <p:sp>
        <p:nvSpPr>
          <p:cNvPr id="6" name="Rectangle 5"/>
          <p:cNvSpPr/>
          <p:nvPr/>
        </p:nvSpPr>
        <p:spPr>
          <a:xfrm>
            <a:off x="649164" y="5720599"/>
            <a:ext cx="1438835"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KHOA</a:t>
            </a:r>
          </a:p>
        </p:txBody>
      </p:sp>
      <p:sp>
        <p:nvSpPr>
          <p:cNvPr id="7" name="Rectangle 6"/>
          <p:cNvSpPr/>
          <p:nvPr/>
        </p:nvSpPr>
        <p:spPr>
          <a:xfrm>
            <a:off x="9591202" y="559190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CÔNG VIỆC</a:t>
            </a:r>
          </a:p>
        </p:txBody>
      </p:sp>
      <p:sp>
        <p:nvSpPr>
          <p:cNvPr id="8" name="Rectangle 7"/>
          <p:cNvSpPr/>
          <p:nvPr/>
        </p:nvSpPr>
        <p:spPr>
          <a:xfrm>
            <a:off x="475122" y="3589261"/>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BỘ MÔN</a:t>
            </a:r>
          </a:p>
        </p:txBody>
      </p:sp>
      <p:sp>
        <p:nvSpPr>
          <p:cNvPr id="9" name="Rectangle 8"/>
          <p:cNvSpPr/>
          <p:nvPr/>
        </p:nvSpPr>
        <p:spPr>
          <a:xfrm>
            <a:off x="9606295" y="3598934"/>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ĐỀ TÀI</a:t>
            </a:r>
          </a:p>
        </p:txBody>
      </p:sp>
      <p:sp>
        <p:nvSpPr>
          <p:cNvPr id="10" name="Rectangle 9"/>
          <p:cNvSpPr/>
          <p:nvPr/>
        </p:nvSpPr>
        <p:spPr>
          <a:xfrm>
            <a:off x="9591202" y="1521626"/>
            <a:ext cx="1775013" cy="591670"/>
          </a:xfrm>
          <a:prstGeom prst="rect">
            <a:avLst/>
          </a:prstGeom>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CHỦ ĐỀ</a:t>
            </a:r>
          </a:p>
        </p:txBody>
      </p:sp>
      <p:sp>
        <p:nvSpPr>
          <p:cNvPr id="12" name="Diamond 11"/>
          <p:cNvSpPr/>
          <p:nvPr/>
        </p:nvSpPr>
        <p:spPr>
          <a:xfrm>
            <a:off x="2929428" y="3456465"/>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4" name="Straight Connector 13"/>
          <p:cNvCxnSpPr>
            <a:stCxn id="8" idx="3"/>
            <a:endCxn id="12" idx="1"/>
          </p:cNvCxnSpPr>
          <p:nvPr/>
        </p:nvCxnSpPr>
        <p:spPr>
          <a:xfrm flipV="1">
            <a:off x="2250135" y="3867011"/>
            <a:ext cx="679293" cy="1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5" idx="1"/>
          </p:cNvCxnSpPr>
          <p:nvPr/>
        </p:nvCxnSpPr>
        <p:spPr>
          <a:xfrm>
            <a:off x="4356356" y="3867011"/>
            <a:ext cx="604021" cy="18085"/>
          </a:xfrm>
          <a:prstGeom prst="line">
            <a:avLst/>
          </a:prstGeom>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925485" y="2353606"/>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 BM</a:t>
            </a:r>
          </a:p>
        </p:txBody>
      </p:sp>
      <p:cxnSp>
        <p:nvCxnSpPr>
          <p:cNvPr id="13" name="Straight Connector 12"/>
          <p:cNvCxnSpPr>
            <a:stCxn id="8" idx="0"/>
            <a:endCxn id="15" idx="1"/>
          </p:cNvCxnSpPr>
          <p:nvPr/>
        </p:nvCxnSpPr>
        <p:spPr>
          <a:xfrm flipV="1">
            <a:off x="1362629" y="2782237"/>
            <a:ext cx="1562856" cy="80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15" idx="3"/>
          </p:cNvCxnSpPr>
          <p:nvPr/>
        </p:nvCxnSpPr>
        <p:spPr>
          <a:xfrm flipH="1" flipV="1">
            <a:off x="4352413" y="2782237"/>
            <a:ext cx="1327382" cy="8070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649164" y="4559324"/>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19" name="Straight Connector 18"/>
          <p:cNvCxnSpPr>
            <a:stCxn id="8" idx="2"/>
            <a:endCxn id="17" idx="0"/>
          </p:cNvCxnSpPr>
          <p:nvPr/>
        </p:nvCxnSpPr>
        <p:spPr>
          <a:xfrm flipH="1">
            <a:off x="1362628" y="4180931"/>
            <a:ext cx="1" cy="37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6" idx="0"/>
          </p:cNvCxnSpPr>
          <p:nvPr/>
        </p:nvCxnSpPr>
        <p:spPr>
          <a:xfrm>
            <a:off x="1362628" y="5416585"/>
            <a:ext cx="5954" cy="3040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2925485" y="4704222"/>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Trưởng</a:t>
            </a:r>
          </a:p>
          <a:p>
            <a:pPr algn="ctr"/>
            <a:r>
              <a:rPr lang="en-US" sz="1400"/>
              <a:t>Khoa</a:t>
            </a:r>
          </a:p>
        </p:txBody>
      </p:sp>
      <p:cxnSp>
        <p:nvCxnSpPr>
          <p:cNvPr id="21" name="Straight Connector 20"/>
          <p:cNvCxnSpPr>
            <a:stCxn id="5" idx="2"/>
            <a:endCxn id="20" idx="3"/>
          </p:cNvCxnSpPr>
          <p:nvPr/>
        </p:nvCxnSpPr>
        <p:spPr>
          <a:xfrm flipH="1">
            <a:off x="4352413" y="4180931"/>
            <a:ext cx="1327382" cy="951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1"/>
            <a:endCxn id="6" idx="3"/>
          </p:cNvCxnSpPr>
          <p:nvPr/>
        </p:nvCxnSpPr>
        <p:spPr>
          <a:xfrm flipH="1">
            <a:off x="2087999" y="5132853"/>
            <a:ext cx="837486" cy="883581"/>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7180640" y="3456465"/>
            <a:ext cx="1629133"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Làm chủ nhiệm</a:t>
            </a:r>
          </a:p>
        </p:txBody>
      </p:sp>
      <p:cxnSp>
        <p:nvCxnSpPr>
          <p:cNvPr id="25" name="Straight Connector 24"/>
          <p:cNvCxnSpPr>
            <a:stCxn id="5" idx="3"/>
            <a:endCxn id="23" idx="1"/>
          </p:cNvCxnSpPr>
          <p:nvPr/>
        </p:nvCxnSpPr>
        <p:spPr>
          <a:xfrm>
            <a:off x="6399212" y="3885096"/>
            <a:ext cx="781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9" idx="1"/>
          </p:cNvCxnSpPr>
          <p:nvPr/>
        </p:nvCxnSpPr>
        <p:spPr>
          <a:xfrm>
            <a:off x="8809773" y="3885096"/>
            <a:ext cx="78142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765244" y="2436080"/>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THUỘC</a:t>
            </a:r>
          </a:p>
        </p:txBody>
      </p:sp>
      <p:cxnSp>
        <p:nvCxnSpPr>
          <p:cNvPr id="28" name="Straight Connector 27"/>
          <p:cNvCxnSpPr>
            <a:stCxn id="9" idx="0"/>
            <a:endCxn id="26" idx="2"/>
          </p:cNvCxnSpPr>
          <p:nvPr/>
        </p:nvCxnSpPr>
        <p:spPr>
          <a:xfrm flipH="1" flipV="1">
            <a:off x="10478708" y="3293341"/>
            <a:ext cx="1" cy="29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26" idx="0"/>
          </p:cNvCxnSpPr>
          <p:nvPr/>
        </p:nvCxnSpPr>
        <p:spPr>
          <a:xfrm flipH="1">
            <a:off x="10478708" y="2113296"/>
            <a:ext cx="1" cy="322784"/>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9765244" y="445778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Chia ra</a:t>
            </a:r>
          </a:p>
        </p:txBody>
      </p:sp>
      <p:cxnSp>
        <p:nvCxnSpPr>
          <p:cNvPr id="31" name="Straight Connector 30"/>
          <p:cNvCxnSpPr>
            <a:stCxn id="9" idx="2"/>
            <a:endCxn id="29" idx="0"/>
          </p:cNvCxnSpPr>
          <p:nvPr/>
        </p:nvCxnSpPr>
        <p:spPr>
          <a:xfrm flipH="1">
            <a:off x="10478708" y="4180931"/>
            <a:ext cx="1" cy="27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a:off x="10478708" y="5315048"/>
            <a:ext cx="1" cy="276856"/>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6745170" y="4823007"/>
            <a:ext cx="1426928" cy="857261"/>
          </a:xfrm>
          <a:prstGeom prst="diamond">
            <a:avLst/>
          </a:prstGeom>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Tham gia</a:t>
            </a:r>
          </a:p>
        </p:txBody>
      </p:sp>
      <p:cxnSp>
        <p:nvCxnSpPr>
          <p:cNvPr id="34" name="Straight Connector 33"/>
          <p:cNvCxnSpPr>
            <a:stCxn id="5" idx="2"/>
            <a:endCxn id="32" idx="1"/>
          </p:cNvCxnSpPr>
          <p:nvPr/>
        </p:nvCxnSpPr>
        <p:spPr>
          <a:xfrm>
            <a:off x="5679795" y="4180931"/>
            <a:ext cx="1065375" cy="1070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7" idx="1"/>
          </p:cNvCxnSpPr>
          <p:nvPr/>
        </p:nvCxnSpPr>
        <p:spPr>
          <a:xfrm>
            <a:off x="8172098" y="5251638"/>
            <a:ext cx="1419104" cy="636101"/>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36084" y="239964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MaGV</a:t>
            </a:r>
          </a:p>
        </p:txBody>
      </p:sp>
      <p:sp>
        <p:nvSpPr>
          <p:cNvPr id="37" name="Oval 36"/>
          <p:cNvSpPr/>
          <p:nvPr/>
        </p:nvSpPr>
        <p:spPr>
          <a:xfrm>
            <a:off x="5606856" y="220029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Họ tên</a:t>
            </a:r>
          </a:p>
        </p:txBody>
      </p:sp>
      <p:sp>
        <p:nvSpPr>
          <p:cNvPr id="38" name="Oval 37"/>
          <p:cNvSpPr/>
          <p:nvPr/>
        </p:nvSpPr>
        <p:spPr>
          <a:xfrm>
            <a:off x="6750566" y="2200293"/>
            <a:ext cx="1079185"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Lương</a:t>
            </a:r>
          </a:p>
        </p:txBody>
      </p:sp>
      <p:sp>
        <p:nvSpPr>
          <p:cNvPr id="39" name="Oval 38"/>
          <p:cNvSpPr/>
          <p:nvPr/>
        </p:nvSpPr>
        <p:spPr>
          <a:xfrm>
            <a:off x="7975484" y="2276640"/>
            <a:ext cx="902161"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Phái</a:t>
            </a:r>
          </a:p>
        </p:txBody>
      </p:sp>
      <p:cxnSp>
        <p:nvCxnSpPr>
          <p:cNvPr id="40" name="Straight Connector 39"/>
          <p:cNvCxnSpPr>
            <a:stCxn id="11" idx="4"/>
            <a:endCxn id="5" idx="0"/>
          </p:cNvCxnSpPr>
          <p:nvPr/>
        </p:nvCxnSpPr>
        <p:spPr>
          <a:xfrm>
            <a:off x="5074405" y="2927260"/>
            <a:ext cx="605390" cy="6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4"/>
            <a:endCxn id="5" idx="0"/>
          </p:cNvCxnSpPr>
          <p:nvPr/>
        </p:nvCxnSpPr>
        <p:spPr>
          <a:xfrm flipH="1">
            <a:off x="5679795" y="2727909"/>
            <a:ext cx="465382"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4"/>
            <a:endCxn id="5" idx="0"/>
          </p:cNvCxnSpPr>
          <p:nvPr/>
        </p:nvCxnSpPr>
        <p:spPr>
          <a:xfrm flipH="1">
            <a:off x="5679795" y="2727909"/>
            <a:ext cx="1610364" cy="86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5" idx="0"/>
          </p:cNvCxnSpPr>
          <p:nvPr/>
        </p:nvCxnSpPr>
        <p:spPr>
          <a:xfrm flipH="1">
            <a:off x="5679795" y="2804256"/>
            <a:ext cx="2746770" cy="7850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332308" y="5259541"/>
            <a:ext cx="1076642" cy="527616"/>
          </a:xfrm>
          <a:prstGeom prst="ellipse">
            <a:avLst/>
          </a:prstGeom>
          <a:ln w="60325" cmpd="dbl">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49" name="Oval 48"/>
          <p:cNvSpPr/>
          <p:nvPr/>
        </p:nvSpPr>
        <p:spPr>
          <a:xfrm>
            <a:off x="5493385" y="531569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Địa chỉ</a:t>
            </a:r>
          </a:p>
        </p:txBody>
      </p:sp>
      <p:cxnSp>
        <p:nvCxnSpPr>
          <p:cNvPr id="51" name="Straight Connector 50"/>
          <p:cNvCxnSpPr>
            <a:stCxn id="5" idx="2"/>
            <a:endCxn id="47" idx="0"/>
          </p:cNvCxnSpPr>
          <p:nvPr/>
        </p:nvCxnSpPr>
        <p:spPr>
          <a:xfrm flipH="1">
            <a:off x="4870629" y="4180931"/>
            <a:ext cx="809166" cy="107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49" idx="0"/>
          </p:cNvCxnSpPr>
          <p:nvPr/>
        </p:nvCxnSpPr>
        <p:spPr>
          <a:xfrm>
            <a:off x="5679795" y="4180931"/>
            <a:ext cx="351911" cy="1134761"/>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290069" y="614539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Số nhà</a:t>
            </a:r>
          </a:p>
        </p:txBody>
      </p:sp>
      <p:sp>
        <p:nvSpPr>
          <p:cNvPr id="50" name="Oval 49"/>
          <p:cNvSpPr/>
          <p:nvPr/>
        </p:nvSpPr>
        <p:spPr>
          <a:xfrm>
            <a:off x="4870629"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Đường</a:t>
            </a:r>
          </a:p>
        </p:txBody>
      </p:sp>
      <p:sp>
        <p:nvSpPr>
          <p:cNvPr id="52" name="Oval 51"/>
          <p:cNvSpPr/>
          <p:nvPr/>
        </p:nvSpPr>
        <p:spPr>
          <a:xfrm>
            <a:off x="6031706" y="662460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Quận</a:t>
            </a:r>
          </a:p>
        </p:txBody>
      </p:sp>
      <p:sp>
        <p:nvSpPr>
          <p:cNvPr id="54" name="Oval 53"/>
          <p:cNvSpPr/>
          <p:nvPr/>
        </p:nvSpPr>
        <p:spPr>
          <a:xfrm>
            <a:off x="6570027" y="6058536"/>
            <a:ext cx="124661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Thành phố</a:t>
            </a:r>
          </a:p>
        </p:txBody>
      </p:sp>
      <p:cxnSp>
        <p:nvCxnSpPr>
          <p:cNvPr id="41" name="Straight Connector 40"/>
          <p:cNvCxnSpPr>
            <a:stCxn id="48" idx="0"/>
            <a:endCxn id="49" idx="4"/>
          </p:cNvCxnSpPr>
          <p:nvPr/>
        </p:nvCxnSpPr>
        <p:spPr>
          <a:xfrm flipV="1">
            <a:off x="4828390" y="5843308"/>
            <a:ext cx="1203316" cy="30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0" idx="0"/>
            <a:endCxn id="49" idx="4"/>
          </p:cNvCxnSpPr>
          <p:nvPr/>
        </p:nvCxnSpPr>
        <p:spPr>
          <a:xfrm flipV="1">
            <a:off x="5408950" y="5843308"/>
            <a:ext cx="622756"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9" idx="4"/>
          </p:cNvCxnSpPr>
          <p:nvPr/>
        </p:nvCxnSpPr>
        <p:spPr>
          <a:xfrm flipH="1" flipV="1">
            <a:off x="6031706" y="5843308"/>
            <a:ext cx="538321" cy="78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a:endCxn id="49" idx="4"/>
          </p:cNvCxnSpPr>
          <p:nvPr/>
        </p:nvCxnSpPr>
        <p:spPr>
          <a:xfrm flipH="1" flipV="1">
            <a:off x="6031706" y="5843308"/>
            <a:ext cx="1161630" cy="215228"/>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51605" y="415499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Ngày sinh</a:t>
            </a:r>
          </a:p>
        </p:txBody>
      </p:sp>
      <p:cxnSp>
        <p:nvCxnSpPr>
          <p:cNvPr id="64" name="Straight Connector 63"/>
          <p:cNvCxnSpPr>
            <a:stCxn id="63" idx="2"/>
            <a:endCxn id="5" idx="2"/>
          </p:cNvCxnSpPr>
          <p:nvPr/>
        </p:nvCxnSpPr>
        <p:spPr>
          <a:xfrm flipH="1" flipV="1">
            <a:off x="5679795" y="4180931"/>
            <a:ext cx="571810" cy="237872"/>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693168" y="2366422"/>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MaBM</a:t>
            </a:r>
          </a:p>
        </p:txBody>
      </p:sp>
      <p:sp>
        <p:nvSpPr>
          <p:cNvPr id="60" name="Oval 59"/>
          <p:cNvSpPr/>
          <p:nvPr/>
        </p:nvSpPr>
        <p:spPr>
          <a:xfrm>
            <a:off x="680039" y="210261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TenBM</a:t>
            </a:r>
          </a:p>
        </p:txBody>
      </p:sp>
      <p:sp>
        <p:nvSpPr>
          <p:cNvPr id="61" name="Oval 60"/>
          <p:cNvSpPr/>
          <p:nvPr/>
        </p:nvSpPr>
        <p:spPr>
          <a:xfrm>
            <a:off x="130313" y="2645830"/>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Phong</a:t>
            </a:r>
          </a:p>
        </p:txBody>
      </p:sp>
      <p:sp>
        <p:nvSpPr>
          <p:cNvPr id="62" name="Oval 61"/>
          <p:cNvSpPr/>
          <p:nvPr/>
        </p:nvSpPr>
        <p:spPr>
          <a:xfrm>
            <a:off x="2091836" y="4256538"/>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cxnSp>
        <p:nvCxnSpPr>
          <p:cNvPr id="55" name="Straight Connector 54"/>
          <p:cNvCxnSpPr>
            <a:stCxn id="61" idx="4"/>
            <a:endCxn id="8" idx="0"/>
          </p:cNvCxnSpPr>
          <p:nvPr/>
        </p:nvCxnSpPr>
        <p:spPr>
          <a:xfrm>
            <a:off x="668634" y="3173446"/>
            <a:ext cx="693995" cy="415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4"/>
            <a:endCxn id="8" idx="0"/>
          </p:cNvCxnSpPr>
          <p:nvPr/>
        </p:nvCxnSpPr>
        <p:spPr>
          <a:xfrm>
            <a:off x="1218360" y="2630230"/>
            <a:ext cx="144269" cy="95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4"/>
            <a:endCxn id="8" idx="0"/>
          </p:cNvCxnSpPr>
          <p:nvPr/>
        </p:nvCxnSpPr>
        <p:spPr>
          <a:xfrm flipH="1">
            <a:off x="1362629" y="2894038"/>
            <a:ext cx="868860" cy="695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2"/>
            <a:endCxn id="8" idx="2"/>
          </p:cNvCxnSpPr>
          <p:nvPr/>
        </p:nvCxnSpPr>
        <p:spPr>
          <a:xfrm flipH="1" flipV="1">
            <a:off x="1362629" y="4180931"/>
            <a:ext cx="729207" cy="339415"/>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10842" y="6586152"/>
            <a:ext cx="1251785"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Makhoa</a:t>
            </a:r>
          </a:p>
        </p:txBody>
      </p:sp>
      <p:sp>
        <p:nvSpPr>
          <p:cNvPr id="68" name="Oval 67"/>
          <p:cNvSpPr/>
          <p:nvPr/>
        </p:nvSpPr>
        <p:spPr>
          <a:xfrm>
            <a:off x="13814" y="5251638"/>
            <a:ext cx="765737" cy="393353"/>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t>Phong</a:t>
            </a:r>
          </a:p>
        </p:txBody>
      </p:sp>
      <p:sp>
        <p:nvSpPr>
          <p:cNvPr id="69" name="Oval 68"/>
          <p:cNvSpPr/>
          <p:nvPr/>
        </p:nvSpPr>
        <p:spPr>
          <a:xfrm>
            <a:off x="1430100" y="6586152"/>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NamTL</a:t>
            </a:r>
          </a:p>
        </p:txBody>
      </p:sp>
      <p:sp>
        <p:nvSpPr>
          <p:cNvPr id="70" name="Oval 69"/>
          <p:cNvSpPr/>
          <p:nvPr/>
        </p:nvSpPr>
        <p:spPr>
          <a:xfrm>
            <a:off x="2547369" y="6527381"/>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Điện Thoại</a:t>
            </a:r>
          </a:p>
        </p:txBody>
      </p:sp>
      <p:sp>
        <p:nvSpPr>
          <p:cNvPr id="72" name="Oval 71"/>
          <p:cNvSpPr/>
          <p:nvPr/>
        </p:nvSpPr>
        <p:spPr>
          <a:xfrm>
            <a:off x="2377876" y="5829825"/>
            <a:ext cx="1288884"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TenKhoa</a:t>
            </a:r>
          </a:p>
        </p:txBody>
      </p:sp>
      <p:cxnSp>
        <p:nvCxnSpPr>
          <p:cNvPr id="43" name="Straight Connector 42"/>
          <p:cNvCxnSpPr>
            <a:stCxn id="68" idx="4"/>
            <a:endCxn id="6" idx="1"/>
          </p:cNvCxnSpPr>
          <p:nvPr/>
        </p:nvCxnSpPr>
        <p:spPr>
          <a:xfrm>
            <a:off x="396683" y="5644991"/>
            <a:ext cx="252481" cy="37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0"/>
            <a:endCxn id="6" idx="2"/>
          </p:cNvCxnSpPr>
          <p:nvPr/>
        </p:nvCxnSpPr>
        <p:spPr>
          <a:xfrm flipV="1">
            <a:off x="736735" y="6312269"/>
            <a:ext cx="631847"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0"/>
            <a:endCxn id="6" idx="2"/>
          </p:cNvCxnSpPr>
          <p:nvPr/>
        </p:nvCxnSpPr>
        <p:spPr>
          <a:xfrm flipH="1" flipV="1">
            <a:off x="1368582" y="6312269"/>
            <a:ext cx="599839" cy="273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1"/>
            <a:endCxn id="6" idx="2"/>
          </p:cNvCxnSpPr>
          <p:nvPr/>
        </p:nvCxnSpPr>
        <p:spPr>
          <a:xfrm flipH="1" flipV="1">
            <a:off x="1368582" y="6312269"/>
            <a:ext cx="1336458" cy="29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a:endCxn id="6" idx="3"/>
          </p:cNvCxnSpPr>
          <p:nvPr/>
        </p:nvCxnSpPr>
        <p:spPr>
          <a:xfrm flipH="1" flipV="1">
            <a:off x="2087999" y="6016434"/>
            <a:ext cx="289877" cy="7719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1778" y="316570"/>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MaCĐ</a:t>
            </a:r>
          </a:p>
        </p:txBody>
      </p:sp>
      <p:sp>
        <p:nvSpPr>
          <p:cNvPr id="78" name="Oval 77"/>
          <p:cNvSpPr/>
          <p:nvPr/>
        </p:nvSpPr>
        <p:spPr>
          <a:xfrm>
            <a:off x="10294101" y="333254"/>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TenCĐ</a:t>
            </a:r>
          </a:p>
        </p:txBody>
      </p:sp>
      <p:cxnSp>
        <p:nvCxnSpPr>
          <p:cNvPr id="57" name="Straight Connector 56"/>
          <p:cNvCxnSpPr>
            <a:stCxn id="76" idx="4"/>
            <a:endCxn id="10" idx="0"/>
          </p:cNvCxnSpPr>
          <p:nvPr/>
        </p:nvCxnSpPr>
        <p:spPr>
          <a:xfrm>
            <a:off x="9540099" y="844186"/>
            <a:ext cx="938610" cy="67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4"/>
            <a:endCxn id="10" idx="0"/>
          </p:cNvCxnSpPr>
          <p:nvPr/>
        </p:nvCxnSpPr>
        <p:spPr>
          <a:xfrm flipH="1">
            <a:off x="10478709" y="860870"/>
            <a:ext cx="353713" cy="66075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628252" y="2118214"/>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MaĐT</a:t>
            </a:r>
          </a:p>
        </p:txBody>
      </p:sp>
      <p:sp>
        <p:nvSpPr>
          <p:cNvPr id="82" name="Oval 81"/>
          <p:cNvSpPr/>
          <p:nvPr/>
        </p:nvSpPr>
        <p:spPr>
          <a:xfrm>
            <a:off x="11660135" y="2782236"/>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TenĐT</a:t>
            </a:r>
          </a:p>
        </p:txBody>
      </p:sp>
      <p:sp>
        <p:nvSpPr>
          <p:cNvPr id="83" name="Oval 82"/>
          <p:cNvSpPr/>
          <p:nvPr/>
        </p:nvSpPr>
        <p:spPr>
          <a:xfrm>
            <a:off x="11643345" y="3376825"/>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CấpQL</a:t>
            </a:r>
          </a:p>
        </p:txBody>
      </p:sp>
      <p:sp>
        <p:nvSpPr>
          <p:cNvPr id="84" name="Oval 83"/>
          <p:cNvSpPr/>
          <p:nvPr/>
        </p:nvSpPr>
        <p:spPr>
          <a:xfrm>
            <a:off x="11527150" y="415499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85" name="Oval 84"/>
          <p:cNvSpPr/>
          <p:nvPr/>
        </p:nvSpPr>
        <p:spPr>
          <a:xfrm>
            <a:off x="11524832" y="4731925"/>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86" name="Oval 85"/>
          <p:cNvSpPr/>
          <p:nvPr/>
        </p:nvSpPr>
        <p:spPr>
          <a:xfrm>
            <a:off x="11540257" y="541646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KinhPhi</a:t>
            </a:r>
          </a:p>
        </p:txBody>
      </p:sp>
      <p:cxnSp>
        <p:nvCxnSpPr>
          <p:cNvPr id="74" name="Straight Connector 73"/>
          <p:cNvCxnSpPr>
            <a:stCxn id="81" idx="2"/>
            <a:endCxn id="9" idx="3"/>
          </p:cNvCxnSpPr>
          <p:nvPr/>
        </p:nvCxnSpPr>
        <p:spPr>
          <a:xfrm flipH="1">
            <a:off x="11366215" y="2382022"/>
            <a:ext cx="262037" cy="150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9" idx="3"/>
          </p:cNvCxnSpPr>
          <p:nvPr/>
        </p:nvCxnSpPr>
        <p:spPr>
          <a:xfrm flipH="1">
            <a:off x="11366215" y="3046044"/>
            <a:ext cx="293920" cy="83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3" idx="2"/>
            <a:endCxn id="9" idx="3"/>
          </p:cNvCxnSpPr>
          <p:nvPr/>
        </p:nvCxnSpPr>
        <p:spPr>
          <a:xfrm flipH="1">
            <a:off x="11366215" y="3640633"/>
            <a:ext cx="277130" cy="2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2"/>
            <a:endCxn id="9" idx="3"/>
          </p:cNvCxnSpPr>
          <p:nvPr/>
        </p:nvCxnSpPr>
        <p:spPr>
          <a:xfrm flipH="1" flipV="1">
            <a:off x="11366215" y="3885096"/>
            <a:ext cx="160935" cy="53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9" idx="3"/>
          </p:cNvCxnSpPr>
          <p:nvPr/>
        </p:nvCxnSpPr>
        <p:spPr>
          <a:xfrm flipH="1" flipV="1">
            <a:off x="11366215" y="3885096"/>
            <a:ext cx="158617" cy="11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a:endCxn id="9" idx="3"/>
          </p:cNvCxnSpPr>
          <p:nvPr/>
        </p:nvCxnSpPr>
        <p:spPr>
          <a:xfrm flipH="1" flipV="1">
            <a:off x="11366215" y="3885096"/>
            <a:ext cx="174042" cy="1795172"/>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051939" y="5913503"/>
            <a:ext cx="1076642"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MaCV</a:t>
            </a:r>
          </a:p>
        </p:txBody>
      </p:sp>
      <p:sp>
        <p:nvSpPr>
          <p:cNvPr id="93" name="Oval 92"/>
          <p:cNvSpPr/>
          <p:nvPr/>
        </p:nvSpPr>
        <p:spPr>
          <a:xfrm>
            <a:off x="10115529" y="6462214"/>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NgayĐB</a:t>
            </a:r>
          </a:p>
        </p:txBody>
      </p:sp>
      <p:sp>
        <p:nvSpPr>
          <p:cNvPr id="95" name="Oval 94"/>
          <p:cNvSpPr/>
          <p:nvPr/>
        </p:nvSpPr>
        <p:spPr>
          <a:xfrm>
            <a:off x="11415513" y="6449210"/>
            <a:ext cx="1258168"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NgayKT</a:t>
            </a:r>
          </a:p>
        </p:txBody>
      </p:sp>
      <p:sp>
        <p:nvSpPr>
          <p:cNvPr id="97" name="Oval 96"/>
          <p:cNvSpPr/>
          <p:nvPr/>
        </p:nvSpPr>
        <p:spPr>
          <a:xfrm>
            <a:off x="8893287" y="6486137"/>
            <a:ext cx="1076642" cy="527616"/>
          </a:xfrm>
          <a:prstGeom prst="ellipse">
            <a:avLst/>
          </a:prstGeom>
          <a:solidFill>
            <a:schemeClr val="accent2">
              <a:lumMod val="40000"/>
              <a:lumOff val="6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u="sng"/>
              <a:t>TenCV</a:t>
            </a:r>
          </a:p>
        </p:txBody>
      </p:sp>
      <p:cxnSp>
        <p:nvCxnSpPr>
          <p:cNvPr id="87" name="Straight Connector 86"/>
          <p:cNvCxnSpPr>
            <a:stCxn id="91" idx="6"/>
            <a:endCxn id="7" idx="1"/>
          </p:cNvCxnSpPr>
          <p:nvPr/>
        </p:nvCxnSpPr>
        <p:spPr>
          <a:xfrm flipV="1">
            <a:off x="9128581" y="5887739"/>
            <a:ext cx="462621" cy="28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7" idx="0"/>
            <a:endCxn id="7" idx="2"/>
          </p:cNvCxnSpPr>
          <p:nvPr/>
        </p:nvCxnSpPr>
        <p:spPr>
          <a:xfrm flipV="1">
            <a:off x="9431608" y="6183574"/>
            <a:ext cx="1047101" cy="30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0"/>
            <a:endCxn id="7" idx="2"/>
          </p:cNvCxnSpPr>
          <p:nvPr/>
        </p:nvCxnSpPr>
        <p:spPr>
          <a:xfrm flipH="1" flipV="1">
            <a:off x="10478709" y="6183574"/>
            <a:ext cx="265904" cy="27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7" idx="2"/>
          </p:cNvCxnSpPr>
          <p:nvPr/>
        </p:nvCxnSpPr>
        <p:spPr>
          <a:xfrm flipH="1" flipV="1">
            <a:off x="10478709" y="6183574"/>
            <a:ext cx="1565888" cy="26563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208955" y="3081787"/>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99" name="Straight Connector 98"/>
          <p:cNvCxnSpPr>
            <a:stCxn id="101" idx="6"/>
            <a:endCxn id="15" idx="2"/>
          </p:cNvCxnSpPr>
          <p:nvPr/>
        </p:nvCxnSpPr>
        <p:spPr>
          <a:xfrm flipV="1">
            <a:off x="3400292" y="3210867"/>
            <a:ext cx="238657" cy="1347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763005" y="4204309"/>
            <a:ext cx="119133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NgayNC</a:t>
            </a:r>
          </a:p>
        </p:txBody>
      </p:sp>
      <p:cxnSp>
        <p:nvCxnSpPr>
          <p:cNvPr id="89" name="Straight Connector 88"/>
          <p:cNvCxnSpPr>
            <a:stCxn id="103" idx="2"/>
            <a:endCxn id="20" idx="0"/>
          </p:cNvCxnSpPr>
          <p:nvPr/>
        </p:nvCxnSpPr>
        <p:spPr>
          <a:xfrm flipH="1">
            <a:off x="3638949" y="4468117"/>
            <a:ext cx="124056" cy="23610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8449609" y="4172547"/>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KetQua</a:t>
            </a:r>
          </a:p>
        </p:txBody>
      </p:sp>
      <p:sp>
        <p:nvSpPr>
          <p:cNvPr id="105" name="Oval 104"/>
          <p:cNvSpPr/>
          <p:nvPr/>
        </p:nvSpPr>
        <p:spPr>
          <a:xfrm>
            <a:off x="8461703" y="4795085"/>
            <a:ext cx="1154367" cy="52761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PhuCap</a:t>
            </a:r>
          </a:p>
        </p:txBody>
      </p:sp>
      <p:cxnSp>
        <p:nvCxnSpPr>
          <p:cNvPr id="106" name="Straight Connector 105"/>
          <p:cNvCxnSpPr>
            <a:stCxn id="104" idx="2"/>
            <a:endCxn id="32" idx="0"/>
          </p:cNvCxnSpPr>
          <p:nvPr/>
        </p:nvCxnSpPr>
        <p:spPr>
          <a:xfrm flipH="1">
            <a:off x="7458634" y="4436355"/>
            <a:ext cx="990975" cy="38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2"/>
            <a:endCxn id="32" idx="0"/>
          </p:cNvCxnSpPr>
          <p:nvPr/>
        </p:nvCxnSpPr>
        <p:spPr>
          <a:xfrm flipH="1" flipV="1">
            <a:off x="7458634" y="4823007"/>
            <a:ext cx="1003069" cy="235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518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6347</TotalTime>
  <Words>14781</Words>
  <Application>Microsoft Office PowerPoint</Application>
  <PresentationFormat>Custom</PresentationFormat>
  <Paragraphs>3460</Paragraphs>
  <Slides>147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147</vt:i4>
      </vt:variant>
    </vt:vector>
  </HeadingPairs>
  <TitlesOfParts>
    <vt:vector size="153" baseType="lpstr">
      <vt:lpstr>Arial</vt:lpstr>
      <vt:lpstr>Calibri</vt:lpstr>
      <vt:lpstr>Tahoma</vt:lpstr>
      <vt:lpstr>Times New Roman</vt:lpstr>
      <vt:lpstr>Verdana (Headings)</vt:lpstr>
      <vt:lpstr>Office Theme</vt:lpstr>
      <vt:lpstr>CƠ SỞ DỮ LIỆU</vt:lpstr>
      <vt:lpstr>Phân tích yêu cầu mô hình hóa erd</vt:lpstr>
      <vt:lpstr>nội dung buổi học</vt:lpstr>
      <vt:lpstr>2.0. Giới thiệu.</vt:lpstr>
      <vt:lpstr>2.0. Giới thiệu.</vt:lpstr>
      <vt:lpstr>2.0. Giới thiệu.</vt:lpstr>
      <vt:lpstr>2.0. Giới thiệu.</vt:lpstr>
      <vt:lpstr>2.0. Giới thiệu.</vt:lpstr>
      <vt:lpstr>2.0. Giới thiệu.</vt:lpstr>
      <vt:lpstr>2.0. Giới thiệu.</vt:lpstr>
      <vt:lpstr>2.0. Giới thiệu.</vt:lpstr>
      <vt:lpstr>2.1. Mô hình ERD</vt:lpstr>
      <vt:lpstr>2.1.1. Mô hình thực thể - kết hợp</vt:lpstr>
      <vt:lpstr>2.1.2. Thực thể</vt:lpstr>
      <vt:lpstr>2.1.2. Thực thể</vt:lpstr>
      <vt:lpstr>2.1.3. Thuộc tính</vt:lpstr>
      <vt:lpstr>2.1.3. Thuộc tính</vt:lpstr>
      <vt:lpstr>2.1.3. Thuộc tính</vt:lpstr>
      <vt:lpstr>2.1.3. Thuộc tính</vt:lpstr>
      <vt:lpstr>2.1.4. Mối kết hợp</vt:lpstr>
      <vt:lpstr>2.1.4.1. tập Mối kết hợp MỘT-MỘT (1-1)</vt:lpstr>
      <vt:lpstr>2.1.4.2. tập Mối kết hợp MỘT-Nhiều (1-n)</vt:lpstr>
      <vt:lpstr>2.1.4.3. tập Mối kết hợp Nhiều-một (n-1)</vt:lpstr>
      <vt:lpstr>2.1.4.4. tập Mối kết hợp Nhiều-nhiều(n-n)</vt:lpstr>
      <vt:lpstr>2.1.4.5. tập Mối kết hợp phản thân (vòng)</vt:lpstr>
      <vt:lpstr>2.1.4.6. Tên vai trò</vt:lpstr>
      <vt:lpstr>2.1.4.6. Tên vai trò</vt:lpstr>
      <vt:lpstr>2.1.4.7. Bản số</vt:lpstr>
      <vt:lpstr>2.1.4.7. Bản số</vt:lpstr>
      <vt:lpstr>2.1.4.8. THUỘC TÍNH CỦA MỐI KẾT HỢP</vt:lpstr>
      <vt:lpstr>2.1.5. Thực thể yếu</vt:lpstr>
      <vt:lpstr>2.1.5. Thực thể yếu</vt:lpstr>
      <vt:lpstr>2.2. Mô hình ERD mở rộng</vt:lpstr>
      <vt:lpstr>2.2.1.Cấu trúc phân cấp</vt:lpstr>
      <vt:lpstr>2.2.1.Cấu trúc phân cấp</vt:lpstr>
      <vt:lpstr>2.2.1.Cấu trúc phân cấp (tt)</vt:lpstr>
      <vt:lpstr>2.2.1.Cấu trúc phân cấp (tt)</vt:lpstr>
      <vt:lpstr>2.2.1.Cấu trúc phân cấp (tt)</vt:lpstr>
      <vt:lpstr>2.2.1.Cấu trúc phân cấp (tt)</vt:lpstr>
      <vt:lpstr>2.2.1.Cấu trúc phân cấp</vt:lpstr>
      <vt:lpstr>2.2.1.Cấu trúc phân cấp</vt:lpstr>
      <vt:lpstr>2.2.1.Cấu trúc phân cấp</vt:lpstr>
      <vt:lpstr>2.2.1.Cấu trúc phân cấp</vt:lpstr>
      <vt:lpstr>2.2.2.Tập con</vt:lpstr>
      <vt:lpstr>2.2.3.Thuộc tính kết hợp</vt:lpstr>
      <vt:lpstr>2.2.4.Định danh</vt:lpstr>
      <vt:lpstr>2.2.4.Định danh (tt)</vt:lpstr>
      <vt:lpstr>2.2.4.Định danh (tt)</vt:lpstr>
      <vt:lpstr>2.2.4.Định danh (tt)</vt:lpstr>
      <vt:lpstr>2.2.4.Định danh (tt)</vt:lpstr>
      <vt:lpstr>2.2.5.Mối kết hợp mở rộng</vt:lpstr>
      <vt:lpstr>PowerPoint Presentation</vt:lpstr>
      <vt:lpstr>2.3. Quy tắc mô hình hóa.</vt:lpstr>
      <vt:lpstr>2.3. Quy tắc mô hình hóa (tt)</vt:lpstr>
      <vt:lpstr>2.3. Quy tắc mô hình hóa (tt)</vt:lpstr>
      <vt:lpstr>2.3. Quy tắc mô hình hóa (tt)</vt:lpstr>
      <vt:lpstr>2.3. Quy tắc mô hình hóa (tt)</vt:lpstr>
      <vt:lpstr>2.3. Quy tắc mô hình hóa (tt)</vt:lpstr>
      <vt:lpstr>2.3. Quy tắc mô hình hóa (tt)</vt:lpstr>
      <vt:lpstr>2.3. Quy tắc mô hình hóa (tt)</vt:lpstr>
      <vt:lpstr>2.4. Các kiểu thực thể con </vt:lpstr>
      <vt:lpstr>2.4. Các kiểu thực thể con (tt)</vt:lpstr>
      <vt:lpstr>2.4. Các kiểu thực thể con (tt)</vt:lpstr>
      <vt:lpstr>2.5. Tiêu chuẩn lựa chọn khái niệm</vt:lpstr>
      <vt:lpstr>2.5.1.Thực thể hay không là thực thể?</vt:lpstr>
      <vt:lpstr>2.5.1. Thực thể hay không là thực thể?</vt:lpstr>
      <vt:lpstr>2.5.2. Thực thể hay thuộc tính?</vt:lpstr>
      <vt:lpstr>2.5.2. Thực thể hay thuộc tính?</vt:lpstr>
      <vt:lpstr>2.5.3. Tổng quát hóa hay thuộc tính?</vt:lpstr>
      <vt:lpstr>2.5.4. Thuộc tính kết hợp hay đơn?</vt:lpstr>
      <vt:lpstr>2.5.5. Mối kết hợp hay thực thể?</vt:lpstr>
      <vt:lpstr>2.5.5. Mối kết hợp hay thực thể?</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2.6. Ví dụ mô hình hóa</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2.7. Ví dụ chuyển đổi sang CSDL quan hệ</vt:lpstr>
      <vt:lpstr>Bài tập</vt:lpstr>
      <vt:lpstr>Bài tập</vt:lpstr>
      <vt:lpstr>Bài tập</vt:lpstr>
      <vt:lpstr>Bài tập</vt:lpstr>
      <vt:lpstr>Bài tập</vt:lpstr>
      <vt:lpstr>Bài tập</vt:lpstr>
      <vt:lpstr>Bài tập</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DELL</cp:lastModifiedBy>
  <cp:revision>473</cp:revision>
  <dcterms:created xsi:type="dcterms:W3CDTF">2019-09-20T01:49:20Z</dcterms:created>
  <dcterms:modified xsi:type="dcterms:W3CDTF">2022-10-06T23:11:22Z</dcterms:modified>
</cp:coreProperties>
</file>