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90" r:id="rId13"/>
    <p:sldId id="291" r:id="rId14"/>
    <p:sldId id="292" r:id="rId15"/>
    <p:sldId id="293" r:id="rId16"/>
    <p:sldId id="269" r:id="rId17"/>
    <p:sldId id="270" r:id="rId18"/>
    <p:sldId id="276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4" r:id="rId36"/>
    <p:sldId id="288" r:id="rId37"/>
    <p:sldId id="289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417" autoAdjust="0"/>
  </p:normalViewPr>
  <p:slideViewPr>
    <p:cSldViewPr>
      <p:cViewPr varScale="1">
        <p:scale>
          <a:sx n="79" d="100"/>
          <a:sy n="79" d="100"/>
        </p:scale>
        <p:origin x="94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DE553-D75E-4801-B7FC-235B198650D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CF8310-DB72-452E-B5B4-1EF823E1B46D}">
      <dgm:prSet/>
      <dgm:spPr/>
      <dgm:t>
        <a:bodyPr/>
        <a:lstStyle/>
        <a:p>
          <a:pPr algn="l"/>
          <a:r>
            <a:rPr lang="en-US"/>
            <a:t>Popular and powerful EA</a:t>
          </a:r>
        </a:p>
      </dgm:t>
    </dgm:pt>
    <dgm:pt modelId="{08A6533A-C46A-4D05-9BD8-A794E385BB61}" type="parTrans" cxnId="{08617919-F928-491A-8235-218BF4925637}">
      <dgm:prSet/>
      <dgm:spPr/>
      <dgm:t>
        <a:bodyPr/>
        <a:lstStyle/>
        <a:p>
          <a:endParaRPr lang="en-US"/>
        </a:p>
      </dgm:t>
    </dgm:pt>
    <dgm:pt modelId="{15DF2C6E-AA91-4E7B-83DA-480403CC6C77}" type="sibTrans" cxnId="{08617919-F928-491A-8235-218BF4925637}">
      <dgm:prSet/>
      <dgm:spPr/>
      <dgm:t>
        <a:bodyPr/>
        <a:lstStyle/>
        <a:p>
          <a:endParaRPr lang="en-US"/>
        </a:p>
      </dgm:t>
    </dgm:pt>
    <dgm:pt modelId="{F2991F69-6232-4CF7-B504-CA497685803C}">
      <dgm:prSet/>
      <dgm:spPr/>
      <dgm:t>
        <a:bodyPr/>
        <a:lstStyle/>
        <a:p>
          <a:pPr algn="l"/>
          <a:r>
            <a:rPr lang="en-US"/>
            <a:t>Population-based metaheuristic algorithm [S.Katoch et.al]</a:t>
          </a:r>
        </a:p>
      </dgm:t>
    </dgm:pt>
    <dgm:pt modelId="{EDBF68F7-0AA8-4A79-9236-599EED501418}" type="parTrans" cxnId="{A3932CB3-67EB-42BC-9988-63AACE9F2EE2}">
      <dgm:prSet/>
      <dgm:spPr/>
      <dgm:t>
        <a:bodyPr/>
        <a:lstStyle/>
        <a:p>
          <a:endParaRPr lang="en-US"/>
        </a:p>
      </dgm:t>
    </dgm:pt>
    <dgm:pt modelId="{57432DE5-7BEC-421A-BA12-0D07768CCC64}" type="sibTrans" cxnId="{A3932CB3-67EB-42BC-9988-63AACE9F2EE2}">
      <dgm:prSet/>
      <dgm:spPr/>
      <dgm:t>
        <a:bodyPr/>
        <a:lstStyle/>
        <a:p>
          <a:endParaRPr lang="en-US"/>
        </a:p>
      </dgm:t>
    </dgm:pt>
    <dgm:pt modelId="{EF7E5404-995F-4C54-8AD9-35A6C07E8B85}">
      <dgm:prSet custT="1"/>
      <dgm:spPr/>
      <dgm:t>
        <a:bodyPr/>
        <a:lstStyle/>
        <a:p>
          <a:pPr algn="ctr"/>
          <a:r>
            <a:rPr lang="en-US" sz="1100"/>
            <a:t>Ant Colony Optimization (ACO</a:t>
          </a:r>
          <a:r>
            <a:rPr lang="en-US" sz="1000"/>
            <a:t>)</a:t>
          </a:r>
        </a:p>
      </dgm:t>
    </dgm:pt>
    <dgm:pt modelId="{F8C2337F-40AA-41EF-B551-C655BF6CC33D}" type="parTrans" cxnId="{1640CF19-39BE-4818-9CCC-2973C7E01477}">
      <dgm:prSet/>
      <dgm:spPr/>
      <dgm:t>
        <a:bodyPr/>
        <a:lstStyle/>
        <a:p>
          <a:endParaRPr lang="en-US"/>
        </a:p>
      </dgm:t>
    </dgm:pt>
    <dgm:pt modelId="{829FB0BF-DDAD-4311-BF0D-60D7A1D289ED}" type="sibTrans" cxnId="{1640CF19-39BE-4818-9CCC-2973C7E01477}">
      <dgm:prSet/>
      <dgm:spPr/>
      <dgm:t>
        <a:bodyPr/>
        <a:lstStyle/>
        <a:p>
          <a:endParaRPr lang="en-US"/>
        </a:p>
      </dgm:t>
    </dgm:pt>
    <dgm:pt modelId="{9F7E0786-E4DF-42B3-BA09-853B2168BDE8}">
      <dgm:prSet custT="1"/>
      <dgm:spPr/>
      <dgm:t>
        <a:bodyPr/>
        <a:lstStyle/>
        <a:p>
          <a:r>
            <a:rPr lang="en-US" sz="1100"/>
            <a:t>Particle Swarm Optimization (PSP</a:t>
          </a:r>
          <a:r>
            <a:rPr lang="en-US" sz="1000"/>
            <a:t>)</a:t>
          </a:r>
        </a:p>
      </dgm:t>
    </dgm:pt>
    <dgm:pt modelId="{F11EC1BC-AEE8-435B-8D6B-DBA0B49F4871}" type="parTrans" cxnId="{C5C228B3-A958-4303-BB78-6FEAE6145B6C}">
      <dgm:prSet/>
      <dgm:spPr/>
      <dgm:t>
        <a:bodyPr/>
        <a:lstStyle/>
        <a:p>
          <a:endParaRPr lang="en-US"/>
        </a:p>
      </dgm:t>
    </dgm:pt>
    <dgm:pt modelId="{7964BB4A-45AB-4F81-AB31-8242441357DB}" type="sibTrans" cxnId="{C5C228B3-A958-4303-BB78-6FEAE6145B6C}">
      <dgm:prSet/>
      <dgm:spPr/>
      <dgm:t>
        <a:bodyPr/>
        <a:lstStyle/>
        <a:p>
          <a:endParaRPr lang="en-US"/>
        </a:p>
      </dgm:t>
    </dgm:pt>
    <dgm:pt modelId="{C03D9EE8-51AD-4902-BDA4-F75795234F6F}">
      <dgm:prSet/>
      <dgm:spPr/>
      <dgm:t>
        <a:bodyPr/>
        <a:lstStyle/>
        <a:p>
          <a:pPr algn="l"/>
          <a:r>
            <a:rPr lang="en-US"/>
            <a:t>Survival of fittest principle</a:t>
          </a:r>
        </a:p>
      </dgm:t>
    </dgm:pt>
    <dgm:pt modelId="{EBD3FD75-A012-441E-872B-D5F4A60B73CE}" type="parTrans" cxnId="{4DFC8284-DBA0-4791-A8E7-461E30BA3555}">
      <dgm:prSet/>
      <dgm:spPr/>
      <dgm:t>
        <a:bodyPr/>
        <a:lstStyle/>
        <a:p>
          <a:endParaRPr lang="en-US"/>
        </a:p>
      </dgm:t>
    </dgm:pt>
    <dgm:pt modelId="{DDDCA8D2-2108-480E-B51A-EF99D2E2CF0B}" type="sibTrans" cxnId="{4DFC8284-DBA0-4791-A8E7-461E30BA3555}">
      <dgm:prSet/>
      <dgm:spPr/>
      <dgm:t>
        <a:bodyPr/>
        <a:lstStyle/>
        <a:p>
          <a:endParaRPr lang="en-US"/>
        </a:p>
      </dgm:t>
    </dgm:pt>
    <dgm:pt modelId="{4CB89777-6D05-4F3C-A0BA-3FA1FE00FCCF}">
      <dgm:prSet/>
      <dgm:spPr/>
      <dgm:t>
        <a:bodyPr/>
        <a:lstStyle/>
        <a:p>
          <a:pPr algn="l"/>
          <a:r>
            <a:rPr lang="en-US"/>
            <a:t>Proposted by J.H.Holland in 1992</a:t>
          </a:r>
        </a:p>
      </dgm:t>
    </dgm:pt>
    <dgm:pt modelId="{DCA31EB2-1BBB-4FDF-BFB8-6695B9E9AEF6}" type="parTrans" cxnId="{68EA7580-A886-40B3-BAB6-12B2FA897F91}">
      <dgm:prSet/>
      <dgm:spPr/>
      <dgm:t>
        <a:bodyPr/>
        <a:lstStyle/>
        <a:p>
          <a:endParaRPr lang="en-US"/>
        </a:p>
      </dgm:t>
    </dgm:pt>
    <dgm:pt modelId="{D5ED0DD5-3AD2-4C9A-A08F-13B7A80AACDE}" type="sibTrans" cxnId="{68EA7580-A886-40B3-BAB6-12B2FA897F91}">
      <dgm:prSet/>
      <dgm:spPr/>
      <dgm:t>
        <a:bodyPr/>
        <a:lstStyle/>
        <a:p>
          <a:endParaRPr lang="en-US"/>
        </a:p>
      </dgm:t>
    </dgm:pt>
    <dgm:pt modelId="{1CCFC0E5-068F-48F4-AECC-10C6068D9C77}" type="pres">
      <dgm:prSet presAssocID="{9A9DE553-D75E-4801-B7FC-235B198650D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E9B5BA9-F4A5-4EF1-BF12-87B0147CBBF2}" type="pres">
      <dgm:prSet presAssocID="{E1CF8310-DB72-452E-B5B4-1EF823E1B46D}" presName="horFlow" presStyleCnt="0"/>
      <dgm:spPr/>
    </dgm:pt>
    <dgm:pt modelId="{5244E4C5-6886-4357-BFD0-40C4EC25BF1D}" type="pres">
      <dgm:prSet presAssocID="{E1CF8310-DB72-452E-B5B4-1EF823E1B46D}" presName="bigChev" presStyleLbl="node1" presStyleIdx="0" presStyleCnt="4" custScaleX="448955"/>
      <dgm:spPr/>
    </dgm:pt>
    <dgm:pt modelId="{2FD90A91-B216-40BF-8B67-BA6722769690}" type="pres">
      <dgm:prSet presAssocID="{E1CF8310-DB72-452E-B5B4-1EF823E1B46D}" presName="vSp" presStyleCnt="0"/>
      <dgm:spPr/>
    </dgm:pt>
    <dgm:pt modelId="{CC68EADC-B63A-47C2-B35C-7317412BB9A0}" type="pres">
      <dgm:prSet presAssocID="{F2991F69-6232-4CF7-B504-CA497685803C}" presName="horFlow" presStyleCnt="0"/>
      <dgm:spPr/>
    </dgm:pt>
    <dgm:pt modelId="{0C4F04D2-2EB8-4967-B042-7DE5E9F35509}" type="pres">
      <dgm:prSet presAssocID="{F2991F69-6232-4CF7-B504-CA497685803C}" presName="bigChev" presStyleLbl="node1" presStyleIdx="1" presStyleCnt="4" custScaleX="283915"/>
      <dgm:spPr/>
    </dgm:pt>
    <dgm:pt modelId="{32BFBCE7-3239-491E-8C6E-C2AA7CE31286}" type="pres">
      <dgm:prSet presAssocID="{F8C2337F-40AA-41EF-B551-C655BF6CC33D}" presName="parTrans" presStyleCnt="0"/>
      <dgm:spPr/>
    </dgm:pt>
    <dgm:pt modelId="{990A9CDD-3DC1-429A-829F-FC046A4A401F}" type="pres">
      <dgm:prSet presAssocID="{EF7E5404-995F-4C54-8AD9-35A6C07E8B85}" presName="node" presStyleLbl="alignAccFollowNode1" presStyleIdx="0" presStyleCnt="2" custScaleX="118096">
        <dgm:presLayoutVars>
          <dgm:bulletEnabled val="1"/>
        </dgm:presLayoutVars>
      </dgm:prSet>
      <dgm:spPr/>
    </dgm:pt>
    <dgm:pt modelId="{82F1B8E8-1A40-42EE-B041-98D6193CC464}" type="pres">
      <dgm:prSet presAssocID="{829FB0BF-DDAD-4311-BF0D-60D7A1D289ED}" presName="sibTrans" presStyleCnt="0"/>
      <dgm:spPr/>
    </dgm:pt>
    <dgm:pt modelId="{36AD2C43-32EB-4F4C-8CAD-94E9B254E973}" type="pres">
      <dgm:prSet presAssocID="{9F7E0786-E4DF-42B3-BA09-853B2168BDE8}" presName="node" presStyleLbl="alignAccFollowNode1" presStyleIdx="1" presStyleCnt="2" custScaleX="109288">
        <dgm:presLayoutVars>
          <dgm:bulletEnabled val="1"/>
        </dgm:presLayoutVars>
      </dgm:prSet>
      <dgm:spPr/>
    </dgm:pt>
    <dgm:pt modelId="{FA9853A5-6160-4EE7-8915-CB13928D9E27}" type="pres">
      <dgm:prSet presAssocID="{F2991F69-6232-4CF7-B504-CA497685803C}" presName="vSp" presStyleCnt="0"/>
      <dgm:spPr/>
    </dgm:pt>
    <dgm:pt modelId="{D93A04D1-C3B0-49F4-B427-1E6C7E741120}" type="pres">
      <dgm:prSet presAssocID="{C03D9EE8-51AD-4902-BDA4-F75795234F6F}" presName="horFlow" presStyleCnt="0"/>
      <dgm:spPr/>
    </dgm:pt>
    <dgm:pt modelId="{952040E7-8C94-4147-8B19-B58E1125A6F5}" type="pres">
      <dgm:prSet presAssocID="{C03D9EE8-51AD-4902-BDA4-F75795234F6F}" presName="bigChev" presStyleLbl="node1" presStyleIdx="2" presStyleCnt="4" custScaleX="450110"/>
      <dgm:spPr/>
    </dgm:pt>
    <dgm:pt modelId="{F9F3F648-BB83-4E3E-A1F5-1E42823BF3DA}" type="pres">
      <dgm:prSet presAssocID="{C03D9EE8-51AD-4902-BDA4-F75795234F6F}" presName="vSp" presStyleCnt="0"/>
      <dgm:spPr/>
    </dgm:pt>
    <dgm:pt modelId="{B3BD259A-AB88-45B0-AD83-37C169A2A91E}" type="pres">
      <dgm:prSet presAssocID="{4CB89777-6D05-4F3C-A0BA-3FA1FE00FCCF}" presName="horFlow" presStyleCnt="0"/>
      <dgm:spPr/>
    </dgm:pt>
    <dgm:pt modelId="{28191E85-D40B-4A45-8FD7-23AAFFD325A0}" type="pres">
      <dgm:prSet presAssocID="{4CB89777-6D05-4F3C-A0BA-3FA1FE00FCCF}" presName="bigChev" presStyleLbl="node1" presStyleIdx="3" presStyleCnt="4" custScaleX="450605"/>
      <dgm:spPr/>
    </dgm:pt>
  </dgm:ptLst>
  <dgm:cxnLst>
    <dgm:cxn modelId="{B69B5D12-3D83-4512-9F35-213855E5C8EA}" type="presOf" srcId="{E1CF8310-DB72-452E-B5B4-1EF823E1B46D}" destId="{5244E4C5-6886-4357-BFD0-40C4EC25BF1D}" srcOrd="0" destOrd="0" presId="urn:microsoft.com/office/officeart/2005/8/layout/lProcess3"/>
    <dgm:cxn modelId="{A7BA0819-892B-46A6-810D-48100CFD7C72}" type="presOf" srcId="{9F7E0786-E4DF-42B3-BA09-853B2168BDE8}" destId="{36AD2C43-32EB-4F4C-8CAD-94E9B254E973}" srcOrd="0" destOrd="0" presId="urn:microsoft.com/office/officeart/2005/8/layout/lProcess3"/>
    <dgm:cxn modelId="{08617919-F928-491A-8235-218BF4925637}" srcId="{9A9DE553-D75E-4801-B7FC-235B198650D7}" destId="{E1CF8310-DB72-452E-B5B4-1EF823E1B46D}" srcOrd="0" destOrd="0" parTransId="{08A6533A-C46A-4D05-9BD8-A794E385BB61}" sibTransId="{15DF2C6E-AA91-4E7B-83DA-480403CC6C77}"/>
    <dgm:cxn modelId="{1640CF19-39BE-4818-9CCC-2973C7E01477}" srcId="{F2991F69-6232-4CF7-B504-CA497685803C}" destId="{EF7E5404-995F-4C54-8AD9-35A6C07E8B85}" srcOrd="0" destOrd="0" parTransId="{F8C2337F-40AA-41EF-B551-C655BF6CC33D}" sibTransId="{829FB0BF-DDAD-4311-BF0D-60D7A1D289ED}"/>
    <dgm:cxn modelId="{1028DE2B-68EA-4A89-A560-BDBE16957D2B}" type="presOf" srcId="{9A9DE553-D75E-4801-B7FC-235B198650D7}" destId="{1CCFC0E5-068F-48F4-AECC-10C6068D9C77}" srcOrd="0" destOrd="0" presId="urn:microsoft.com/office/officeart/2005/8/layout/lProcess3"/>
    <dgm:cxn modelId="{EAE89C58-71E2-42A6-901E-9625627D7840}" type="presOf" srcId="{C03D9EE8-51AD-4902-BDA4-F75795234F6F}" destId="{952040E7-8C94-4147-8B19-B58E1125A6F5}" srcOrd="0" destOrd="0" presId="urn:microsoft.com/office/officeart/2005/8/layout/lProcess3"/>
    <dgm:cxn modelId="{2730527C-F2A7-42B5-B14E-DC8CC18FD65F}" type="presOf" srcId="{4CB89777-6D05-4F3C-A0BA-3FA1FE00FCCF}" destId="{28191E85-D40B-4A45-8FD7-23AAFFD325A0}" srcOrd="0" destOrd="0" presId="urn:microsoft.com/office/officeart/2005/8/layout/lProcess3"/>
    <dgm:cxn modelId="{68EA7580-A886-40B3-BAB6-12B2FA897F91}" srcId="{9A9DE553-D75E-4801-B7FC-235B198650D7}" destId="{4CB89777-6D05-4F3C-A0BA-3FA1FE00FCCF}" srcOrd="3" destOrd="0" parTransId="{DCA31EB2-1BBB-4FDF-BFB8-6695B9E9AEF6}" sibTransId="{D5ED0DD5-3AD2-4C9A-A08F-13B7A80AACDE}"/>
    <dgm:cxn modelId="{4DFC8284-DBA0-4791-A8E7-461E30BA3555}" srcId="{9A9DE553-D75E-4801-B7FC-235B198650D7}" destId="{C03D9EE8-51AD-4902-BDA4-F75795234F6F}" srcOrd="2" destOrd="0" parTransId="{EBD3FD75-A012-441E-872B-D5F4A60B73CE}" sibTransId="{DDDCA8D2-2108-480E-B51A-EF99D2E2CF0B}"/>
    <dgm:cxn modelId="{68A0718D-F2D3-4FA7-B5DD-4CA5F5A7A4A8}" type="presOf" srcId="{F2991F69-6232-4CF7-B504-CA497685803C}" destId="{0C4F04D2-2EB8-4967-B042-7DE5E9F35509}" srcOrd="0" destOrd="0" presId="urn:microsoft.com/office/officeart/2005/8/layout/lProcess3"/>
    <dgm:cxn modelId="{C5C228B3-A958-4303-BB78-6FEAE6145B6C}" srcId="{F2991F69-6232-4CF7-B504-CA497685803C}" destId="{9F7E0786-E4DF-42B3-BA09-853B2168BDE8}" srcOrd="1" destOrd="0" parTransId="{F11EC1BC-AEE8-435B-8D6B-DBA0B49F4871}" sibTransId="{7964BB4A-45AB-4F81-AB31-8242441357DB}"/>
    <dgm:cxn modelId="{A3932CB3-67EB-42BC-9988-63AACE9F2EE2}" srcId="{9A9DE553-D75E-4801-B7FC-235B198650D7}" destId="{F2991F69-6232-4CF7-B504-CA497685803C}" srcOrd="1" destOrd="0" parTransId="{EDBF68F7-0AA8-4A79-9236-599EED501418}" sibTransId="{57432DE5-7BEC-421A-BA12-0D07768CCC64}"/>
    <dgm:cxn modelId="{A5130CCF-F691-459B-A1B5-097E9307576D}" type="presOf" srcId="{EF7E5404-995F-4C54-8AD9-35A6C07E8B85}" destId="{990A9CDD-3DC1-429A-829F-FC046A4A401F}" srcOrd="0" destOrd="0" presId="urn:microsoft.com/office/officeart/2005/8/layout/lProcess3"/>
    <dgm:cxn modelId="{9DA3A179-D226-4584-A25E-E6477A3DE452}" type="presParOf" srcId="{1CCFC0E5-068F-48F4-AECC-10C6068D9C77}" destId="{AE9B5BA9-F4A5-4EF1-BF12-87B0147CBBF2}" srcOrd="0" destOrd="0" presId="urn:microsoft.com/office/officeart/2005/8/layout/lProcess3"/>
    <dgm:cxn modelId="{5E9DD357-D2C4-48C2-8201-6E174166604E}" type="presParOf" srcId="{AE9B5BA9-F4A5-4EF1-BF12-87B0147CBBF2}" destId="{5244E4C5-6886-4357-BFD0-40C4EC25BF1D}" srcOrd="0" destOrd="0" presId="urn:microsoft.com/office/officeart/2005/8/layout/lProcess3"/>
    <dgm:cxn modelId="{2DB6E2A9-A7C5-4C39-A055-E8F0ACA51EA8}" type="presParOf" srcId="{1CCFC0E5-068F-48F4-AECC-10C6068D9C77}" destId="{2FD90A91-B216-40BF-8B67-BA6722769690}" srcOrd="1" destOrd="0" presId="urn:microsoft.com/office/officeart/2005/8/layout/lProcess3"/>
    <dgm:cxn modelId="{BC252F87-BA9B-44C0-B48E-62B25B153B01}" type="presParOf" srcId="{1CCFC0E5-068F-48F4-AECC-10C6068D9C77}" destId="{CC68EADC-B63A-47C2-B35C-7317412BB9A0}" srcOrd="2" destOrd="0" presId="urn:microsoft.com/office/officeart/2005/8/layout/lProcess3"/>
    <dgm:cxn modelId="{42B37DE9-F8B6-41CC-A67C-6CED49964599}" type="presParOf" srcId="{CC68EADC-B63A-47C2-B35C-7317412BB9A0}" destId="{0C4F04D2-2EB8-4967-B042-7DE5E9F35509}" srcOrd="0" destOrd="0" presId="urn:microsoft.com/office/officeart/2005/8/layout/lProcess3"/>
    <dgm:cxn modelId="{8B107866-908E-45A1-8E6A-6582BD10EF04}" type="presParOf" srcId="{CC68EADC-B63A-47C2-B35C-7317412BB9A0}" destId="{32BFBCE7-3239-491E-8C6E-C2AA7CE31286}" srcOrd="1" destOrd="0" presId="urn:microsoft.com/office/officeart/2005/8/layout/lProcess3"/>
    <dgm:cxn modelId="{68E96F1C-77B9-43A3-B101-36DB04211536}" type="presParOf" srcId="{CC68EADC-B63A-47C2-B35C-7317412BB9A0}" destId="{990A9CDD-3DC1-429A-829F-FC046A4A401F}" srcOrd="2" destOrd="0" presId="urn:microsoft.com/office/officeart/2005/8/layout/lProcess3"/>
    <dgm:cxn modelId="{91861774-3132-412F-AACF-DBC3E7D46249}" type="presParOf" srcId="{CC68EADC-B63A-47C2-B35C-7317412BB9A0}" destId="{82F1B8E8-1A40-42EE-B041-98D6193CC464}" srcOrd="3" destOrd="0" presId="urn:microsoft.com/office/officeart/2005/8/layout/lProcess3"/>
    <dgm:cxn modelId="{0D4F7235-F4DB-4C31-BE96-EEDF1633B753}" type="presParOf" srcId="{CC68EADC-B63A-47C2-B35C-7317412BB9A0}" destId="{36AD2C43-32EB-4F4C-8CAD-94E9B254E973}" srcOrd="4" destOrd="0" presId="urn:microsoft.com/office/officeart/2005/8/layout/lProcess3"/>
    <dgm:cxn modelId="{708239CC-B8F5-402C-B2FF-1ADE0155C830}" type="presParOf" srcId="{1CCFC0E5-068F-48F4-AECC-10C6068D9C77}" destId="{FA9853A5-6160-4EE7-8915-CB13928D9E27}" srcOrd="3" destOrd="0" presId="urn:microsoft.com/office/officeart/2005/8/layout/lProcess3"/>
    <dgm:cxn modelId="{A91691AC-D843-4D80-A230-1757576ECB54}" type="presParOf" srcId="{1CCFC0E5-068F-48F4-AECC-10C6068D9C77}" destId="{D93A04D1-C3B0-49F4-B427-1E6C7E741120}" srcOrd="4" destOrd="0" presId="urn:microsoft.com/office/officeart/2005/8/layout/lProcess3"/>
    <dgm:cxn modelId="{54ECC284-0A3E-48FD-AE3D-4CD46D5A87C9}" type="presParOf" srcId="{D93A04D1-C3B0-49F4-B427-1E6C7E741120}" destId="{952040E7-8C94-4147-8B19-B58E1125A6F5}" srcOrd="0" destOrd="0" presId="urn:microsoft.com/office/officeart/2005/8/layout/lProcess3"/>
    <dgm:cxn modelId="{A90017EF-B5BC-43D1-821E-A4D7DB624750}" type="presParOf" srcId="{1CCFC0E5-068F-48F4-AECC-10C6068D9C77}" destId="{F9F3F648-BB83-4E3E-A1F5-1E42823BF3DA}" srcOrd="5" destOrd="0" presId="urn:microsoft.com/office/officeart/2005/8/layout/lProcess3"/>
    <dgm:cxn modelId="{4C70F900-ECAC-40BA-93C4-7F4DC4B0E80F}" type="presParOf" srcId="{1CCFC0E5-068F-48F4-AECC-10C6068D9C77}" destId="{B3BD259A-AB88-45B0-AD83-37C169A2A91E}" srcOrd="6" destOrd="0" presId="urn:microsoft.com/office/officeart/2005/8/layout/lProcess3"/>
    <dgm:cxn modelId="{A4C6C00A-7EAD-46A8-B818-5800F9C8ADA2}" type="presParOf" srcId="{B3BD259A-AB88-45B0-AD83-37C169A2A91E}" destId="{28191E85-D40B-4A45-8FD7-23AAFFD325A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4E4C5-6886-4357-BFD0-40C4EC25BF1D}">
      <dsp:nvSpPr>
        <dsp:cNvPr id="0" name=""/>
        <dsp:cNvSpPr/>
      </dsp:nvSpPr>
      <dsp:spPr>
        <a:xfrm>
          <a:off x="0" y="2046"/>
          <a:ext cx="8609317" cy="7670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Popular and powerful EA</a:t>
          </a:r>
        </a:p>
      </dsp:txBody>
      <dsp:txXfrm>
        <a:off x="383527" y="2046"/>
        <a:ext cx="7842264" cy="767053"/>
      </dsp:txXfrm>
    </dsp:sp>
    <dsp:sp modelId="{0C4F04D2-2EB8-4967-B042-7DE5E9F35509}">
      <dsp:nvSpPr>
        <dsp:cNvPr id="0" name=""/>
        <dsp:cNvSpPr/>
      </dsp:nvSpPr>
      <dsp:spPr>
        <a:xfrm>
          <a:off x="0" y="876488"/>
          <a:ext cx="5444453" cy="7670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Population-based metaheuristic algorithm [S.Katoch et.al]</a:t>
          </a:r>
        </a:p>
      </dsp:txBody>
      <dsp:txXfrm>
        <a:off x="383527" y="876488"/>
        <a:ext cx="4677400" cy="767053"/>
      </dsp:txXfrm>
    </dsp:sp>
    <dsp:sp modelId="{990A9CDD-3DC1-429A-829F-FC046A4A401F}">
      <dsp:nvSpPr>
        <dsp:cNvPr id="0" name=""/>
        <dsp:cNvSpPr/>
      </dsp:nvSpPr>
      <dsp:spPr>
        <a:xfrm>
          <a:off x="5195161" y="941687"/>
          <a:ext cx="1879659" cy="63665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Ant Colony Optimization (ACO</a:t>
          </a:r>
          <a:r>
            <a:rPr lang="en-US" sz="1000" kern="1200"/>
            <a:t>)</a:t>
          </a:r>
        </a:p>
      </dsp:txBody>
      <dsp:txXfrm>
        <a:off x="5513488" y="941687"/>
        <a:ext cx="1243005" cy="636654"/>
      </dsp:txXfrm>
    </dsp:sp>
    <dsp:sp modelId="{36AD2C43-32EB-4F4C-8CAD-94E9B254E973}">
      <dsp:nvSpPr>
        <dsp:cNvPr id="0" name=""/>
        <dsp:cNvSpPr/>
      </dsp:nvSpPr>
      <dsp:spPr>
        <a:xfrm>
          <a:off x="6851991" y="941687"/>
          <a:ext cx="1739468" cy="63665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Particle Swarm Optimization (PSP</a:t>
          </a:r>
          <a:r>
            <a:rPr lang="en-US" sz="1000" kern="1200"/>
            <a:t>)</a:t>
          </a:r>
        </a:p>
      </dsp:txBody>
      <dsp:txXfrm>
        <a:off x="7170318" y="941687"/>
        <a:ext cx="1102814" cy="636654"/>
      </dsp:txXfrm>
    </dsp:sp>
    <dsp:sp modelId="{952040E7-8C94-4147-8B19-B58E1125A6F5}">
      <dsp:nvSpPr>
        <dsp:cNvPr id="0" name=""/>
        <dsp:cNvSpPr/>
      </dsp:nvSpPr>
      <dsp:spPr>
        <a:xfrm>
          <a:off x="0" y="1750929"/>
          <a:ext cx="8631466" cy="7670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Survival of fittest principle</a:t>
          </a:r>
        </a:p>
      </dsp:txBody>
      <dsp:txXfrm>
        <a:off x="383527" y="1750929"/>
        <a:ext cx="7864413" cy="767053"/>
      </dsp:txXfrm>
    </dsp:sp>
    <dsp:sp modelId="{28191E85-D40B-4A45-8FD7-23AAFFD325A0}">
      <dsp:nvSpPr>
        <dsp:cNvPr id="0" name=""/>
        <dsp:cNvSpPr/>
      </dsp:nvSpPr>
      <dsp:spPr>
        <a:xfrm>
          <a:off x="0" y="2625371"/>
          <a:ext cx="8640958" cy="7670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Proposted by J.H.Holland in 1992</a:t>
          </a:r>
        </a:p>
      </dsp:txBody>
      <dsp:txXfrm>
        <a:off x="383527" y="2625371"/>
        <a:ext cx="7873905" cy="767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14D26-ABC6-4898-87A1-CDE17D6729A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26438-7627-41BF-AC26-05CB685B1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26438-7627-41BF-AC26-05CB685B1A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1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Việc khai thác tập mục hữu ích cao vẫn là nhiệm vụ rất tốn kém về mặt thời gian hoặc bộ nhớ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26438-7627-41BF-AC26-05CB685B1A3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26438-7627-41BF-AC26-05CB685B1A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26438-7627-41BF-AC26-05CB685B1A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5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26438-7627-41BF-AC26-05CB685B1A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3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Còn thiếu các loại lai ghép, đột biến, tỷ lệ đột biến, hàm mục tiêu, ví dụ về giải phương trình bậc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26438-7627-41BF-AC26-05CB685B1A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26438-7627-41BF-AC26-05CB685B1A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6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solidFill>
                  <a:srgbClr val="ECECEC"/>
                </a:solidFill>
                <a:effectLst/>
                <a:latin typeface="Söhne"/>
              </a:rPr>
              <a:t>naive approach" thường được sử dụng để chỉ một cách tiếp cận đơn giản, không tối ưu và thường không hiệu quả nhất đối với một vấn đề cụ thể.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26438-7627-41BF-AC26-05CB685B1A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79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E6555-606F-D256-7B15-FA0A1038E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27910-462D-666C-7C84-9E78AD9A72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06097-7D50-1825-5588-F337960BF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Còn thiếu các loại lai ghép, đột biến, tỷ lệ đột biến, hàm mục tiêu, ví dụ về giải phương trình bậc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69F4-3FF5-E57B-DE2F-95E1A33DF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26438-7627-41BF-AC26-05CB685B1A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0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Gia su rang ban dang muon tim mot bo vat pham co gia it nhat 50$ thi khong can phai tim bat cu bo vat pham nao trong cac TWU, vi chung khong bao h lon hon 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26438-7627-41BF-AC26-05CB685B1A3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free-powerpoint-templates-design.com/free-powerpoint-templates-design" TargetMode="External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hyperlink" Target="http://www.free-powerpoint-templates-design.com/free-powerpoint-templates-design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13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hyperlink" Target="https://www.publicdomainpictures.net/en/view-image.php?image=31530&amp;picture=structure-of-dn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1669373"/>
            <a:ext cx="5940152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 (Body)"/>
                <a:cs typeface="Arial" pitchFamily="34" charset="0"/>
              </a:rPr>
              <a:t>Sinh viên thực hiện: 	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 (Body)"/>
                <a:cs typeface="Arial" pitchFamily="34" charset="0"/>
              </a:rPr>
              <a:t>Đỗ Anh Duy – 20DH111943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algun Gothic (Body)"/>
              <a:cs typeface="Arial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 (Body)"/>
                <a:cs typeface="Arial" pitchFamily="34" charset="0"/>
              </a:rPr>
              <a:t>Giảng viên hướng dẫn: 	</a:t>
            </a:r>
            <a:r>
              <a:rPr kumimoji="0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 (Body)"/>
                <a:cs typeface="Arial" pitchFamily="34" charset="0"/>
              </a:rPr>
              <a:t>Ths. Phạm Đức Thành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algun Gothic (Body)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051720" y="754871"/>
            <a:ext cx="66247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Genetic Algorithm (GA)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Malgun Gothic (Body)"/>
                <a:cs typeface="Arial" pitchFamily="34" charset="0"/>
              </a:rPr>
              <a:t>Research on Genetic Algorithm GA and Application - Graduation Thesis - 2024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2" name="Picture 4" descr="Khoa Công nghệ Thông tin - Trường đại học HUFLIT">
            <a:extLst>
              <a:ext uri="{FF2B5EF4-FFF2-40B4-BE49-F238E27FC236}">
                <a16:creationId xmlns:a16="http://schemas.microsoft.com/office/drawing/2014/main" id="{E79314E1-A3AB-3A68-9AEC-4129B7ECD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661" y="3864538"/>
            <a:ext cx="1558795" cy="104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B96C-0352-B650-391D-8D21402D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9BD0-5A5F-69CF-BC19-1CA77718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9082C-190E-8D0A-B511-DEFE88746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AFF45C3-65AD-4A6A-823E-64D1C79A2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653" y="1923678"/>
            <a:ext cx="57606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4400" b="1">
                <a:latin typeface="Arial" panose="020B0604020202020204" pitchFamily="34" charset="0"/>
                <a:cs typeface="Arial" panose="020B0604020202020204" pitchFamily="34" charset="0"/>
              </a:rPr>
              <a:t>Apriori Algorithm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2734E6BC-372A-B1C5-35B4-345736BA06F9}"/>
              </a:ext>
            </a:extLst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Malgun Gothic (Body)"/>
                <a:cs typeface="Arial" pitchFamily="34" charset="0"/>
              </a:rPr>
              <a:t>Research on Genetic Algorithm GA and Application - Graduation Thesis - 2024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Malgun Gothic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4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2877-4F76-FFE8-06FE-7E5AB12E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44" y="27216"/>
            <a:ext cx="8819456" cy="857250"/>
          </a:xfrm>
        </p:spPr>
        <p:txBody>
          <a:bodyPr/>
          <a:lstStyle/>
          <a:p>
            <a:r>
              <a:rPr lang="en-US"/>
              <a:t>What Is A Transaction Database?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DD961-01D4-D346-1FBF-50C2DE081056}"/>
              </a:ext>
            </a:extLst>
          </p:cNvPr>
          <p:cNvSpPr txBox="1"/>
          <p:nvPr/>
        </p:nvSpPr>
        <p:spPr>
          <a:xfrm>
            <a:off x="216024" y="843558"/>
            <a:ext cx="571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Let be a set of items {a, b, c, d, …} sold in a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3AABC5-6BA8-55CA-FAD5-056507F587A8}"/>
              </a:ext>
            </a:extLst>
          </p:cNvPr>
          <p:cNvGrpSpPr/>
          <p:nvPr/>
        </p:nvGrpSpPr>
        <p:grpSpPr>
          <a:xfrm>
            <a:off x="1070548" y="1307837"/>
            <a:ext cx="4653580" cy="1146383"/>
            <a:chOff x="2411760" y="1738479"/>
            <a:chExt cx="4653580" cy="1146383"/>
          </a:xfrm>
        </p:grpSpPr>
        <p:pic>
          <p:nvPicPr>
            <p:cNvPr id="6" name="Picture 5" descr="A cartoon of a turkey&#10;&#10;Description automatically generated">
              <a:extLst>
                <a:ext uri="{FF2B5EF4-FFF2-40B4-BE49-F238E27FC236}">
                  <a16:creationId xmlns:a16="http://schemas.microsoft.com/office/drawing/2014/main" id="{9B4CC4F4-2C30-E858-1190-910F794C1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1741292"/>
              <a:ext cx="1143570" cy="1143570"/>
            </a:xfrm>
            <a:prstGeom prst="rect">
              <a:avLst/>
            </a:prstGeom>
          </p:spPr>
        </p:pic>
        <p:pic>
          <p:nvPicPr>
            <p:cNvPr id="8" name="Picture 7" descr="A broken egg and a broken egg&#10;&#10;Description automatically generated">
              <a:extLst>
                <a:ext uri="{FF2B5EF4-FFF2-40B4-BE49-F238E27FC236}">
                  <a16:creationId xmlns:a16="http://schemas.microsoft.com/office/drawing/2014/main" id="{8C99C527-9101-2483-EC8B-2E7E67B05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7572" y="1741292"/>
              <a:ext cx="1143570" cy="1143570"/>
            </a:xfrm>
            <a:prstGeom prst="rect">
              <a:avLst/>
            </a:prstGeom>
          </p:spPr>
        </p:pic>
        <p:pic>
          <p:nvPicPr>
            <p:cNvPr id="10" name="Picture 9" descr="A cartoon of a burger&#10;&#10;Description automatically generated">
              <a:extLst>
                <a:ext uri="{FF2B5EF4-FFF2-40B4-BE49-F238E27FC236}">
                  <a16:creationId xmlns:a16="http://schemas.microsoft.com/office/drawing/2014/main" id="{8F5A3EBC-D8D6-2294-69B7-B02B1D0C3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42" y="1741292"/>
              <a:ext cx="1143570" cy="1143570"/>
            </a:xfrm>
            <a:prstGeom prst="rect">
              <a:avLst/>
            </a:prstGeom>
          </p:spPr>
        </p:pic>
        <p:pic>
          <p:nvPicPr>
            <p:cNvPr id="12" name="Picture 11" descr="A carton of milk&#10;&#10;Description automatically generated">
              <a:extLst>
                <a:ext uri="{FF2B5EF4-FFF2-40B4-BE49-F238E27FC236}">
                  <a16:creationId xmlns:a16="http://schemas.microsoft.com/office/drawing/2014/main" id="{7D43C81C-2753-A80B-EE10-1A9104028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949" y="1738479"/>
              <a:ext cx="1384391" cy="114356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B9A3197-871F-76A9-3AED-69C421B39855}"/>
              </a:ext>
            </a:extLst>
          </p:cNvPr>
          <p:cNvSpPr txBox="1"/>
          <p:nvPr/>
        </p:nvSpPr>
        <p:spPr>
          <a:xfrm>
            <a:off x="227383" y="2592519"/>
            <a:ext cx="6070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 transaction is a set of items bought by a customer.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03ECD6F-264E-15C3-3009-42964AD79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80226"/>
              </p:ext>
            </p:extLst>
          </p:nvPr>
        </p:nvGraphicFramePr>
        <p:xfrm>
          <a:off x="600744" y="3526441"/>
          <a:ext cx="51598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722">
                  <a:extLst>
                    <a:ext uri="{9D8B030D-6E8A-4147-A177-3AD203B41FA5}">
                      <a16:colId xmlns:a16="http://schemas.microsoft.com/office/drawing/2014/main" val="1761210544"/>
                    </a:ext>
                  </a:extLst>
                </a:gridCol>
                <a:gridCol w="3474174">
                  <a:extLst>
                    <a:ext uri="{9D8B030D-6E8A-4147-A177-3AD203B41FA5}">
                      <a16:colId xmlns:a16="http://schemas.microsoft.com/office/drawing/2014/main" val="177374936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Transaction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Items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14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{Chicken, Milk, Orange, Juice}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9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{Bread, Cheese}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{Milk, Yogurt, Eggs}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03232"/>
                  </a:ext>
                </a:extLst>
              </a:tr>
            </a:tbl>
          </a:graphicData>
        </a:graphic>
      </p:graphicFrame>
      <p:sp>
        <p:nvSpPr>
          <p:cNvPr id="16" name="Right Brace 15">
            <a:extLst>
              <a:ext uri="{FF2B5EF4-FFF2-40B4-BE49-F238E27FC236}">
                <a16:creationId xmlns:a16="http://schemas.microsoft.com/office/drawing/2014/main" id="{6CE9B3AE-744C-C8C2-A097-C88AE1274A5B}"/>
              </a:ext>
            </a:extLst>
          </p:cNvPr>
          <p:cNvSpPr/>
          <p:nvPr/>
        </p:nvSpPr>
        <p:spPr>
          <a:xfrm>
            <a:off x="5772689" y="3981078"/>
            <a:ext cx="525395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6288C0-90FF-82A3-FCA2-F3AD852A55A8}"/>
              </a:ext>
            </a:extLst>
          </p:cNvPr>
          <p:cNvSpPr txBox="1"/>
          <p:nvPr/>
        </p:nvSpPr>
        <p:spPr>
          <a:xfrm>
            <a:off x="6228184" y="4253612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Three transactions</a:t>
            </a:r>
          </a:p>
        </p:txBody>
      </p:sp>
    </p:spTree>
    <p:extLst>
      <p:ext uri="{BB962C8B-B14F-4D97-AF65-F5344CB8AC3E}">
        <p14:creationId xmlns:p14="http://schemas.microsoft.com/office/powerpoint/2010/main" val="394624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E0F-F45A-1C31-4666-9487F47A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36" y="27216"/>
            <a:ext cx="9144000" cy="857250"/>
          </a:xfrm>
        </p:spPr>
        <p:txBody>
          <a:bodyPr/>
          <a:lstStyle/>
          <a:p>
            <a:r>
              <a:rPr lang="en-US"/>
              <a:t>Discovering Frequent Patterns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BEDFFB-16B0-F0E5-7F01-46FD3EC88A0A}"/>
                  </a:ext>
                </a:extLst>
              </p:cNvPr>
              <p:cNvSpPr txBox="1"/>
              <p:nvPr/>
            </p:nvSpPr>
            <p:spPr>
              <a:xfrm>
                <a:off x="281299" y="884466"/>
                <a:ext cx="8468181" cy="1887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i="0">
                    <a:solidFill>
                      <a:srgbClr val="252525"/>
                    </a:solidFill>
                    <a:effectLst/>
                    <a:latin typeface="Roboto" panose="02000000000000000000" pitchFamily="2" charset="0"/>
                  </a:rPr>
                  <a:t>The task of frequent pattern mining was proposed by Agrawal (1993).</a:t>
                </a:r>
              </a:p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>
                    <a:solidFill>
                      <a:srgbClr val="252525"/>
                    </a:solidFill>
                    <a:latin typeface="Roboto" panose="02000000000000000000" pitchFamily="2" charset="0"/>
                  </a:rPr>
                  <a:t>Input: </a:t>
                </a:r>
                <a:r>
                  <a:rPr lang="en-US" sz="2000">
                    <a:solidFill>
                      <a:srgbClr val="252525"/>
                    </a:solidFill>
                    <a:latin typeface="Roboto" panose="02000000000000000000" pitchFamily="2" charset="0"/>
                  </a:rPr>
                  <a:t>A transaction database and a parameter </a:t>
                </a:r>
                <a:r>
                  <a:rPr lang="en-US" sz="2000">
                    <a:solidFill>
                      <a:srgbClr val="00B050"/>
                    </a:solidFill>
                    <a:latin typeface="Roboto" panose="02000000000000000000" pitchFamily="2" charset="0"/>
                  </a:rPr>
                  <a:t>minsup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solidFill>
                      <a:srgbClr val="00B050"/>
                    </a:solidFill>
                    <a:latin typeface="Roboto" panose="02000000000000000000" pitchFamily="2" charset="0"/>
                  </a:rPr>
                  <a:t>1</a:t>
                </a:r>
                <a:r>
                  <a:rPr lang="en-US" sz="2000">
                    <a:solidFill>
                      <a:srgbClr val="252525"/>
                    </a:solidFill>
                    <a:latin typeface="Roboto" panose="02000000000000000000" pitchFamily="2" charset="0"/>
                  </a:rPr>
                  <a:t>.</a:t>
                </a:r>
              </a:p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>
                    <a:solidFill>
                      <a:srgbClr val="252525"/>
                    </a:solidFill>
                    <a:latin typeface="Roboto" panose="02000000000000000000" pitchFamily="2" charset="0"/>
                  </a:rPr>
                  <a:t>Output:</a:t>
                </a:r>
                <a:r>
                  <a:rPr lang="en-US" sz="2000">
                    <a:solidFill>
                      <a:srgbClr val="252525"/>
                    </a:solidFill>
                    <a:latin typeface="Roboto" panose="02000000000000000000" pitchFamily="2" charset="0"/>
                  </a:rPr>
                  <a:t> The </a:t>
                </a:r>
                <a:r>
                  <a:rPr lang="en-US" sz="2000">
                    <a:solidFill>
                      <a:srgbClr val="00B0F0"/>
                    </a:solidFill>
                    <a:latin typeface="Roboto" panose="02000000000000000000" pitchFamily="2" charset="0"/>
                  </a:rPr>
                  <a:t>frequent itemsets</a:t>
                </a:r>
                <a:r>
                  <a:rPr lang="en-US" sz="2000">
                    <a:solidFill>
                      <a:srgbClr val="252525"/>
                    </a:solidFill>
                    <a:latin typeface="Roboto" panose="02000000000000000000" pitchFamily="2" charset="0"/>
                  </a:rPr>
                  <a:t> (All sets of items appearing in al least </a:t>
                </a:r>
                <a:r>
                  <a:rPr lang="en-US" sz="2000">
                    <a:solidFill>
                      <a:srgbClr val="00B050"/>
                    </a:solidFill>
                    <a:latin typeface="Roboto" panose="02000000000000000000" pitchFamily="2" charset="0"/>
                  </a:rPr>
                  <a:t>minsup</a:t>
                </a:r>
                <a:r>
                  <a:rPr lang="en-US" sz="2000">
                    <a:solidFill>
                      <a:srgbClr val="252525"/>
                    </a:solidFill>
                    <a:latin typeface="Roboto" panose="02000000000000000000" pitchFamily="2" charset="0"/>
                  </a:rPr>
                  <a:t> transactions.)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BEDFFB-16B0-F0E5-7F01-46FD3EC88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99" y="884466"/>
                <a:ext cx="8468181" cy="1887696"/>
              </a:xfrm>
              <a:prstGeom prst="rect">
                <a:avLst/>
              </a:prstGeom>
              <a:blipFill>
                <a:blip r:embed="rId3"/>
                <a:stretch>
                  <a:fillRect l="-648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C592DF-1EBD-7BBE-F4F6-C05599533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83484"/>
              </p:ext>
            </p:extLst>
          </p:nvPr>
        </p:nvGraphicFramePr>
        <p:xfrm>
          <a:off x="323528" y="3467852"/>
          <a:ext cx="4295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071">
                  <a:extLst>
                    <a:ext uri="{9D8B030D-6E8A-4147-A177-3AD203B41FA5}">
                      <a16:colId xmlns:a16="http://schemas.microsoft.com/office/drawing/2014/main" val="1761210544"/>
                    </a:ext>
                  </a:extLst>
                </a:gridCol>
                <a:gridCol w="2653729">
                  <a:extLst>
                    <a:ext uri="{9D8B030D-6E8A-4147-A177-3AD203B41FA5}">
                      <a16:colId xmlns:a16="http://schemas.microsoft.com/office/drawing/2014/main" val="177374936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Transaction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Items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14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{Chicken, Milk, Eggs}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9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{Bread,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{Milk, Bread, Eggs}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032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51B06C-4772-510B-DEBD-9C192F247B90}"/>
              </a:ext>
            </a:extLst>
          </p:cNvPr>
          <p:cNvSpPr txBox="1"/>
          <p:nvPr/>
        </p:nvSpPr>
        <p:spPr>
          <a:xfrm>
            <a:off x="1187212" y="3023764"/>
            <a:ext cx="237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Transaction database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CF3471-1099-2BF6-CA63-573B4176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75336"/>
              </p:ext>
            </p:extLst>
          </p:nvPr>
        </p:nvGraphicFramePr>
        <p:xfrm>
          <a:off x="5868144" y="3457367"/>
          <a:ext cx="27688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390">
                  <a:extLst>
                    <a:ext uri="{9D8B030D-6E8A-4147-A177-3AD203B41FA5}">
                      <a16:colId xmlns:a16="http://schemas.microsoft.com/office/drawing/2014/main" val="1761210544"/>
                    </a:ext>
                  </a:extLst>
                </a:gridCol>
                <a:gridCol w="1710450">
                  <a:extLst>
                    <a:ext uri="{9D8B030D-6E8A-4147-A177-3AD203B41FA5}">
                      <a16:colId xmlns:a16="http://schemas.microsoft.com/office/drawing/2014/main" val="177374936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Itemset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Support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14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0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{Bread}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5231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767BB7-51C0-8B1F-68A0-798450D5ED3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619328" y="4196507"/>
            <a:ext cx="1248816" cy="10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BA70AC-952B-1E9D-730E-A7EC856345B8}"/>
              </a:ext>
            </a:extLst>
          </p:cNvPr>
          <p:cNvSpPr txBox="1"/>
          <p:nvPr/>
        </p:nvSpPr>
        <p:spPr>
          <a:xfrm>
            <a:off x="6018484" y="3023764"/>
            <a:ext cx="205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Frequent itemsets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EA9F1-8CF5-EA21-AED4-4823EDC27F92}"/>
              </a:ext>
            </a:extLst>
          </p:cNvPr>
          <p:cNvSpPr txBox="1"/>
          <p:nvPr/>
        </p:nvSpPr>
        <p:spPr>
          <a:xfrm>
            <a:off x="4616990" y="3827175"/>
            <a:ext cx="139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0B050"/>
                </a:solidFill>
                <a:latin typeface="Roboto" panose="02000000000000000000" pitchFamily="2" charset="0"/>
              </a:rPr>
              <a:t>minsup =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365C-7E99-8F64-418E-E61AF087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Solve The Problem?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6C5BA5-8DB9-8E1F-1924-81081B7D090C}"/>
                  </a:ext>
                </a:extLst>
              </p:cNvPr>
              <p:cNvSpPr txBox="1"/>
              <p:nvPr/>
            </p:nvSpPr>
            <p:spPr>
              <a:xfrm>
                <a:off x="179512" y="887417"/>
                <a:ext cx="8856912" cy="300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/>
                  <a:t>The naïve approach: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s</a:t>
                </a:r>
                <a:r>
                  <a:rPr lang="en-US" sz="2000"/>
                  <a:t>can the database to count the frequency of </a:t>
                </a:r>
                <a:r>
                  <a:rPr lang="en-US" sz="2000">
                    <a:solidFill>
                      <a:srgbClr val="00B050"/>
                    </a:solidFill>
                  </a:rPr>
                  <a:t>each</a:t>
                </a:r>
                <a:r>
                  <a:rPr lang="en-US" sz="2000"/>
                  <a:t> possible itemset.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/>
                  <a:t>   e.g.: {a}, {a, b}, {a, c}, {a, d}, {a, b, c}, {a, b, d}, …, {b}, {b, c}, ….{a, b, c, d, e}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/>
                  <a:t>if n items,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>
                    <a:solidFill>
                      <a:srgbClr val="00B050"/>
                    </a:solidFill>
                  </a:rPr>
                  <a:t> - 1</a:t>
                </a:r>
                <a:r>
                  <a:rPr lang="en-US" sz="2000"/>
                  <a:t> possible itemsets.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i="0">
                    <a:solidFill>
                      <a:srgbClr val="252525"/>
                    </a:solidFill>
                    <a:effectLst/>
                    <a:latin typeface="Roboto" panose="02000000000000000000" pitchFamily="2" charset="0"/>
                  </a:rPr>
                  <a:t>thus, inefficient.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6C5BA5-8DB9-8E1F-1924-81081B7D0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87417"/>
                <a:ext cx="8856912" cy="3000821"/>
              </a:xfrm>
              <a:prstGeom prst="rect">
                <a:avLst/>
              </a:prstGeom>
              <a:blipFill>
                <a:blip r:embed="rId3"/>
                <a:stretch>
                  <a:fillRect l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B107D5-473C-6154-6F39-3A8850E74EB0}"/>
              </a:ext>
            </a:extLst>
          </p:cNvPr>
          <p:cNvSpPr txBox="1"/>
          <p:nvPr/>
        </p:nvSpPr>
        <p:spPr>
          <a:xfrm>
            <a:off x="151035" y="3723878"/>
            <a:ext cx="492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/>
              <a:t>Several efficient algorithms: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Apriori, FPGrowth, H-Mine, LCM, etc,...</a:t>
            </a:r>
          </a:p>
          <a:p>
            <a:pPr>
              <a:lnSpc>
                <a:spcPct val="150000"/>
              </a:lnSpc>
            </a:pP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E613-6EF0-BE17-8BF9-D8F348DB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Apriori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0999A6-AEF9-C2F0-AAB9-DE77F275DC0B}"/>
                  </a:ext>
                </a:extLst>
              </p:cNvPr>
              <p:cNvSpPr txBox="1"/>
              <p:nvPr/>
            </p:nvSpPr>
            <p:spPr>
              <a:xfrm>
                <a:off x="107504" y="884054"/>
                <a:ext cx="8928992" cy="869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/>
                  <a:t>Let be itemsets </a:t>
                </a:r>
                <a:r>
                  <a:rPr lang="en-US">
                    <a:solidFill>
                      <a:srgbClr val="00B050"/>
                    </a:solidFill>
                  </a:rPr>
                  <a:t>X</a:t>
                </a:r>
                <a:r>
                  <a:rPr lang="en-US"/>
                  <a:t> and </a:t>
                </a:r>
                <a:r>
                  <a:rPr lang="en-US">
                    <a:solidFill>
                      <a:srgbClr val="00B050"/>
                    </a:solidFill>
                  </a:rPr>
                  <a:t>Y</a:t>
                </a:r>
                <a:r>
                  <a:rPr lang="en-US"/>
                  <a:t>. If </a:t>
                </a:r>
                <a:r>
                  <a:rPr lang="en-US">
                    <a:solidFill>
                      <a:srgbClr val="00B050"/>
                    </a:solidFill>
                  </a:rPr>
                  <a:t>X ⊂</a:t>
                </a:r>
                <a:r>
                  <a:rPr lang="en-US"/>
                  <a:t> </a:t>
                </a:r>
                <a:r>
                  <a:rPr lang="en-US">
                    <a:solidFill>
                      <a:srgbClr val="00B050"/>
                    </a:solidFill>
                  </a:rPr>
                  <a:t>Y</a:t>
                </a:r>
                <a:r>
                  <a:rPr lang="en-US"/>
                  <a:t>, then the support of </a:t>
                </a:r>
                <a:r>
                  <a:rPr lang="en-US">
                    <a:solidFill>
                      <a:srgbClr val="00B050"/>
                    </a:solidFill>
                  </a:rPr>
                  <a:t>Y</a:t>
                </a:r>
                <a:r>
                  <a:rPr lang="en-US"/>
                  <a:t> is less than or equal to the support of </a:t>
                </a:r>
                <a:r>
                  <a:rPr lang="en-US">
                    <a:solidFill>
                      <a:srgbClr val="00B050"/>
                    </a:solidFill>
                  </a:rPr>
                  <a:t>X</a:t>
                </a:r>
                <a:r>
                  <a:rPr lang="en-US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support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𝑠𝑢𝑝𝑝𝑜𝑟𝑡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0999A6-AEF9-C2F0-AAB9-DE77F275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84054"/>
                <a:ext cx="8928992" cy="869790"/>
              </a:xfrm>
              <a:prstGeom prst="rect">
                <a:avLst/>
              </a:prstGeom>
              <a:blipFill>
                <a:blip r:embed="rId2"/>
                <a:stretch>
                  <a:fillRect l="-615" r="-1230" b="-9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5CEF02-CFF0-974B-2775-BEF71C11B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07276"/>
              </p:ext>
            </p:extLst>
          </p:nvPr>
        </p:nvGraphicFramePr>
        <p:xfrm>
          <a:off x="395536" y="2781166"/>
          <a:ext cx="4295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071">
                  <a:extLst>
                    <a:ext uri="{9D8B030D-6E8A-4147-A177-3AD203B41FA5}">
                      <a16:colId xmlns:a16="http://schemas.microsoft.com/office/drawing/2014/main" val="1761210544"/>
                    </a:ext>
                  </a:extLst>
                </a:gridCol>
                <a:gridCol w="2653729">
                  <a:extLst>
                    <a:ext uri="{9D8B030D-6E8A-4147-A177-3AD203B41FA5}">
                      <a16:colId xmlns:a16="http://schemas.microsoft.com/office/drawing/2014/main" val="177374936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Transaction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Items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14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{Chicken, Milk, Eggs}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9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{Bread,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{Bread, Milk, Eggs}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032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56E751-5172-F8DF-EB3E-11DB553078F6}"/>
              </a:ext>
            </a:extLst>
          </p:cNvPr>
          <p:cNvSpPr txBox="1"/>
          <p:nvPr/>
        </p:nvSpPr>
        <p:spPr>
          <a:xfrm>
            <a:off x="3549303" y="2177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51EA67-D142-DADC-D4FE-F97A3091CEFB}"/>
                  </a:ext>
                </a:extLst>
              </p:cNvPr>
              <p:cNvSpPr txBox="1"/>
              <p:nvPr/>
            </p:nvSpPr>
            <p:spPr>
              <a:xfrm>
                <a:off x="4932040" y="2803229"/>
                <a:ext cx="4104455" cy="12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The support of {Bread, Milk} = 2.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Thus, supersets of {Bread, Milk} have a support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2.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51EA67-D142-DADC-D4FE-F97A3091C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803229"/>
                <a:ext cx="4104455" cy="1286058"/>
              </a:xfrm>
              <a:prstGeom prst="rect">
                <a:avLst/>
              </a:prstGeom>
              <a:blipFill>
                <a:blip r:embed="rId3"/>
                <a:stretch>
                  <a:fillRect l="-892" r="-297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0B905-59D4-0D4A-4B01-1C5B32594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7FC8-73A0-03E2-DD87-168FFC96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Apriori Algorithm 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BE9FB3-ACA0-B25C-CEA9-F22E6FAB7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394254"/>
              </p:ext>
            </p:extLst>
          </p:nvPr>
        </p:nvGraphicFramePr>
        <p:xfrm>
          <a:off x="157433" y="1059582"/>
          <a:ext cx="4208514" cy="385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028">
                  <a:extLst>
                    <a:ext uri="{9D8B030D-6E8A-4147-A177-3AD203B41FA5}">
                      <a16:colId xmlns:a16="http://schemas.microsoft.com/office/drawing/2014/main" val="870486898"/>
                    </a:ext>
                  </a:extLst>
                </a:gridCol>
                <a:gridCol w="555581">
                  <a:extLst>
                    <a:ext uri="{9D8B030D-6E8A-4147-A177-3AD203B41FA5}">
                      <a16:colId xmlns:a16="http://schemas.microsoft.com/office/drawing/2014/main" val="3487309098"/>
                    </a:ext>
                  </a:extLst>
                </a:gridCol>
                <a:gridCol w="555581">
                  <a:extLst>
                    <a:ext uri="{9D8B030D-6E8A-4147-A177-3AD203B41FA5}">
                      <a16:colId xmlns:a16="http://schemas.microsoft.com/office/drawing/2014/main" val="3481221686"/>
                    </a:ext>
                  </a:extLst>
                </a:gridCol>
                <a:gridCol w="555581">
                  <a:extLst>
                    <a:ext uri="{9D8B030D-6E8A-4147-A177-3AD203B41FA5}">
                      <a16:colId xmlns:a16="http://schemas.microsoft.com/office/drawing/2014/main" val="2730488688"/>
                    </a:ext>
                  </a:extLst>
                </a:gridCol>
                <a:gridCol w="555581">
                  <a:extLst>
                    <a:ext uri="{9D8B030D-6E8A-4147-A177-3AD203B41FA5}">
                      <a16:colId xmlns:a16="http://schemas.microsoft.com/office/drawing/2014/main" val="1065629846"/>
                    </a:ext>
                  </a:extLst>
                </a:gridCol>
                <a:gridCol w="555581">
                  <a:extLst>
                    <a:ext uri="{9D8B030D-6E8A-4147-A177-3AD203B41FA5}">
                      <a16:colId xmlns:a16="http://schemas.microsoft.com/office/drawing/2014/main" val="3903180277"/>
                    </a:ext>
                  </a:extLst>
                </a:gridCol>
                <a:gridCol w="555581">
                  <a:extLst>
                    <a:ext uri="{9D8B030D-6E8A-4147-A177-3AD203B41FA5}">
                      <a16:colId xmlns:a16="http://schemas.microsoft.com/office/drawing/2014/main" val="1725982909"/>
                    </a:ext>
                  </a:extLst>
                </a:gridCol>
              </a:tblGrid>
              <a:tr h="45004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/>
                        <a:t>List of items IDS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576405"/>
                  </a:ext>
                </a:extLst>
              </a:tr>
              <a:tr h="378041">
                <a:tc>
                  <a:txBody>
                    <a:bodyPr/>
                    <a:lstStyle/>
                    <a:p>
                      <a:r>
                        <a:rPr lang="en-US"/>
                        <a:t>T100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417158"/>
                  </a:ext>
                </a:extLst>
              </a:tr>
              <a:tr h="378041">
                <a:tc>
                  <a:txBody>
                    <a:bodyPr/>
                    <a:lstStyle/>
                    <a:p>
                      <a:r>
                        <a:rPr lang="en-US"/>
                        <a:t>T200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288955"/>
                  </a:ext>
                </a:extLst>
              </a:tr>
              <a:tr h="378041">
                <a:tc>
                  <a:txBody>
                    <a:bodyPr/>
                    <a:lstStyle/>
                    <a:p>
                      <a:r>
                        <a:rPr lang="en-US"/>
                        <a:t>T300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89961"/>
                  </a:ext>
                </a:extLst>
              </a:tr>
              <a:tr h="378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821848"/>
                  </a:ext>
                </a:extLst>
              </a:tr>
              <a:tr h="378041">
                <a:tc>
                  <a:txBody>
                    <a:bodyPr/>
                    <a:lstStyle/>
                    <a:p>
                      <a:r>
                        <a:rPr lang="en-US"/>
                        <a:t>T500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002309"/>
                  </a:ext>
                </a:extLst>
              </a:tr>
              <a:tr h="378041">
                <a:tc>
                  <a:txBody>
                    <a:bodyPr/>
                    <a:lstStyle/>
                    <a:p>
                      <a:r>
                        <a:rPr lang="en-US"/>
                        <a:t>T600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828762"/>
                  </a:ext>
                </a:extLst>
              </a:tr>
              <a:tr h="378041">
                <a:tc>
                  <a:txBody>
                    <a:bodyPr/>
                    <a:lstStyle/>
                    <a:p>
                      <a:r>
                        <a:rPr lang="en-US"/>
                        <a:t>T700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11701"/>
                  </a:ext>
                </a:extLst>
              </a:tr>
              <a:tr h="378041">
                <a:tc>
                  <a:txBody>
                    <a:bodyPr/>
                    <a:lstStyle/>
                    <a:p>
                      <a:r>
                        <a:rPr lang="en-US"/>
                        <a:t>T800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48475"/>
                  </a:ext>
                </a:extLst>
              </a:tr>
              <a:tr h="378041">
                <a:tc>
                  <a:txBody>
                    <a:bodyPr/>
                    <a:lstStyle/>
                    <a:p>
                      <a:r>
                        <a:rPr lang="en-US"/>
                        <a:t>T900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571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17AA36-9B98-FA90-E7F6-2588F699C826}"/>
              </a:ext>
            </a:extLst>
          </p:cNvPr>
          <p:cNvSpPr txBox="1"/>
          <p:nvPr/>
        </p:nvSpPr>
        <p:spPr>
          <a:xfrm>
            <a:off x="4755976" y="1275606"/>
            <a:ext cx="420851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Consider the following transactions.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Apply the association rule mining to get the association rules with: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Min support: 2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Confidence: 50%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697EDDC4-3C47-DAA3-89E3-C2D1167FCF52}"/>
              </a:ext>
            </a:extLst>
          </p:cNvPr>
          <p:cNvSpPr txBox="1"/>
          <p:nvPr/>
        </p:nvSpPr>
        <p:spPr>
          <a:xfrm>
            <a:off x="0" y="49280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3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D60F-0E4B-01C0-2427-EDE23B25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Apriori algorithm for frequent itemset mining with min support = 2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5948E0-E23D-FA0E-0357-BFC413900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7797"/>
              </p:ext>
            </p:extLst>
          </p:nvPr>
        </p:nvGraphicFramePr>
        <p:xfrm>
          <a:off x="539552" y="1263030"/>
          <a:ext cx="292608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404655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6149645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C1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096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509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138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735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906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513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{i6}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5784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6B5B56-D863-92A8-712D-E26CD2A7F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70935"/>
              </p:ext>
            </p:extLst>
          </p:nvPr>
        </p:nvGraphicFramePr>
        <p:xfrm>
          <a:off x="5177760" y="1491630"/>
          <a:ext cx="292608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404655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6149645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L1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096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509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138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735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906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5130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B5DF97-7859-4021-428B-E366887BE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82231"/>
              </p:ext>
            </p:extLst>
          </p:nvPr>
        </p:nvGraphicFramePr>
        <p:xfrm>
          <a:off x="539552" y="1268075"/>
          <a:ext cx="292608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404655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6149645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C1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096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509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138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735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906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513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{i6}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57849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A37432-75F1-F0A9-1078-282562BCAAB6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465632" y="3002930"/>
            <a:ext cx="1712128" cy="5045"/>
          </a:xfrm>
          <a:prstGeom prst="straightConnector1">
            <a:avLst/>
          </a:prstGeom>
          <a:ln>
            <a:tailEnd type="triangle"/>
          </a:ln>
          <a:effectLst>
            <a:innerShdw blurRad="114300">
              <a:prstClr val="black"/>
            </a:inn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BDAF2915-548F-1ECE-5AF1-5C90BFA2E12C}"/>
              </a:ext>
            </a:extLst>
          </p:cNvPr>
          <p:cNvSpPr txBox="1"/>
          <p:nvPr/>
        </p:nvSpPr>
        <p:spPr>
          <a:xfrm>
            <a:off x="0" y="494859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3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69EB-6369-475F-253F-E43C2B78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Apriori algorithm for frequent itemset mining with min support = 2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7D5C2-E3E3-654C-382F-51C324EE5CE3}"/>
              </a:ext>
            </a:extLst>
          </p:cNvPr>
          <p:cNvSpPr txBox="1"/>
          <p:nvPr/>
        </p:nvSpPr>
        <p:spPr>
          <a:xfrm>
            <a:off x="251520" y="1417588"/>
            <a:ext cx="8064896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 2-item set is created by concatenating two 1-item sets.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Examples: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{milk} and {cheese}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{milk, cheese}.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k-itemset (k&gt;2) is created from 2 (k-1)-itemsets with the same prefix.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Example: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{milk, cheese} and {milk, orange} </a:t>
            </a:r>
            <a:r>
              <a:rPr lang="en-US">
                <a:sym typeface="Wingdings" panose="05000000000000000000" pitchFamily="2" charset="2"/>
              </a:rPr>
              <a:t> {milk, cheese, orange}.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AE5B2E0A-FAF2-00E3-0D77-64B85BA118E0}"/>
              </a:ext>
            </a:extLst>
          </p:cNvPr>
          <p:cNvSpPr txBox="1"/>
          <p:nvPr/>
        </p:nvSpPr>
        <p:spPr>
          <a:xfrm>
            <a:off x="0" y="494859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4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C9C8BF-DAFD-3258-7131-64B5789B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528310"/>
          </a:xfrm>
        </p:spPr>
        <p:txBody>
          <a:bodyPr>
            <a:normAutofit/>
          </a:bodyPr>
          <a:lstStyle/>
          <a:p>
            <a:r>
              <a:rPr lang="en-US" sz="2200"/>
              <a:t>Apriori algorithm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C14398C-48CD-6A88-6066-F66E6BB94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50563"/>
              </p:ext>
            </p:extLst>
          </p:nvPr>
        </p:nvGraphicFramePr>
        <p:xfrm>
          <a:off x="509856" y="640110"/>
          <a:ext cx="292608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404655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6149645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C2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096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509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138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735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906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5130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5784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3874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{i3, 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3443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{i3,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117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{i4,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45318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7402114-E302-18ED-A8EA-B472B0D84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69879"/>
              </p:ext>
            </p:extLst>
          </p:nvPr>
        </p:nvGraphicFramePr>
        <p:xfrm>
          <a:off x="5436096" y="1108174"/>
          <a:ext cx="292608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404655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6149645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L2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096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509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138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735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906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513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600813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C65E0E-AABA-C741-5900-70E958CA47B5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>
            <a:off x="3435936" y="2837210"/>
            <a:ext cx="2000160" cy="10864"/>
          </a:xfrm>
          <a:prstGeom prst="straightConnector1">
            <a:avLst/>
          </a:prstGeom>
          <a:ln>
            <a:tailEnd type="triangle"/>
          </a:ln>
          <a:effectLst>
            <a:innerShdw blurRad="114300">
              <a:prstClr val="black"/>
            </a:inn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333CB49-C739-6C20-8428-DDBE3618C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54498"/>
              </p:ext>
            </p:extLst>
          </p:nvPr>
        </p:nvGraphicFramePr>
        <p:xfrm>
          <a:off x="509856" y="640110"/>
          <a:ext cx="292608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404655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6149645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C2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096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509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138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{i1, 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735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906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5130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5784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3874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{i3, 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3443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{i3,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117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{i4,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453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89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7313-A76F-7B50-FCF9-1F0226C9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Evolutionary Approach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A4F7-47F1-0B95-AC31-5349B3FB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>
                <a:latin typeface="Malgun Gothic (Body)"/>
                <a:cs typeface="Arial" panose="020B0604020202020204" pitchFamily="34" charset="0"/>
              </a:rPr>
              <a:t>Inspired by: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>
                <a:latin typeface="Malgun Gothic (Body)"/>
                <a:cs typeface="Arial" panose="020B0604020202020204" pitchFamily="34" charset="0"/>
              </a:rPr>
              <a:t>Nature -&gt; Natural Selection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>
                <a:latin typeface="Malgun Gothic (Body)"/>
                <a:cs typeface="Arial" panose="020B0604020202020204" pitchFamily="34" charset="0"/>
              </a:rPr>
              <a:t>Darwinian Evolution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>
                <a:latin typeface="Malgun Gothic (Body)"/>
                <a:cs typeface="Arial" panose="020B0604020202020204" pitchFamily="34" charset="0"/>
              </a:rPr>
              <a:t>Solution -&gt; Individual organism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>
                <a:latin typeface="Malgun Gothic (Body)"/>
                <a:cs typeface="Arial" panose="020B0604020202020204" pitchFamily="34" charset="0"/>
              </a:rPr>
              <a:t>Population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>
                <a:latin typeface="Malgun Gothic (Body)"/>
                <a:cs typeface="Arial" panose="020B0604020202020204" pitchFamily="34" charset="0"/>
              </a:rPr>
              <a:t>Ramdomly initiated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>
                <a:latin typeface="Malgun Gothic (Body)"/>
                <a:cs typeface="Arial" panose="020B0604020202020204" pitchFamily="34" charset="0"/>
              </a:rPr>
              <a:t>Optimal one over generations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>
                <a:latin typeface="Malgun Gothic (Body)"/>
                <a:cs typeface="Arial" panose="020B0604020202020204" pitchFamily="34" charset="0"/>
              </a:rPr>
              <a:t>Biological operations such as: Crossover, Mutation, etc.</a:t>
            </a:r>
            <a:br>
              <a:rPr lang="en-US" sz="2000">
                <a:latin typeface="Malgun Gothic (Body)"/>
                <a:cs typeface="Arial" panose="020B0604020202020204" pitchFamily="34" charset="0"/>
              </a:rPr>
            </a:br>
            <a:endParaRPr lang="en-US" sz="2000">
              <a:latin typeface="Malgun Gothic (Body)"/>
              <a:cs typeface="Arial" panose="020B0604020202020204" pitchFamily="34" charset="0"/>
            </a:endParaRPr>
          </a:p>
          <a:p>
            <a:pPr lvl="2"/>
            <a:endParaRPr lang="en-US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C7694753-80DF-31CA-D09F-42E57B219A41}"/>
              </a:ext>
            </a:extLst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Malgun Gothic (Body)"/>
                <a:cs typeface="Arial" pitchFamily="34" charset="0"/>
              </a:rPr>
              <a:t>Research on Genetic Algorithm GA and Application - Graduation Thesis - 2024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Malgun Gothic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29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1B03B2-1036-ACF7-CD39-00D56318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5"/>
            <a:ext cx="9144000" cy="816343"/>
          </a:xfrm>
        </p:spPr>
        <p:txBody>
          <a:bodyPr>
            <a:noAutofit/>
          </a:bodyPr>
          <a:lstStyle/>
          <a:p>
            <a:pPr algn="just"/>
            <a:r>
              <a:rPr lang="en-US" sz="3300"/>
              <a:t>Apriori algorithm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8C737A-7CE5-9713-06E1-87E4C5794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5005"/>
              </p:ext>
            </p:extLst>
          </p:nvPr>
        </p:nvGraphicFramePr>
        <p:xfrm>
          <a:off x="5822384" y="1474562"/>
          <a:ext cx="292608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404655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6149645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C3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096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509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138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415584F-169D-E3C9-D51A-7D62C343FB71}"/>
              </a:ext>
            </a:extLst>
          </p:cNvPr>
          <p:cNvSpPr txBox="1"/>
          <p:nvPr/>
        </p:nvSpPr>
        <p:spPr>
          <a:xfrm>
            <a:off x="0" y="1014267"/>
            <a:ext cx="792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FF0000"/>
                </a:solidFill>
              </a:rPr>
              <a:t>Apriori property: All subsets of frequent patterns are frequent patterns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7B7257-8830-000C-AAB1-62A56D00A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18598"/>
              </p:ext>
            </p:extLst>
          </p:nvPr>
        </p:nvGraphicFramePr>
        <p:xfrm>
          <a:off x="3125215" y="1635646"/>
          <a:ext cx="146304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727401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0723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183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i5}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903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{i1, i3, i5}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3029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{i2, i3, i4}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3632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{i2, i3, i5}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929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{i2, i4, i5}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8989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03F4376-0E1B-0396-F525-1CD19B501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60470"/>
              </p:ext>
            </p:extLst>
          </p:nvPr>
        </p:nvGraphicFramePr>
        <p:xfrm>
          <a:off x="382286" y="1635646"/>
          <a:ext cx="146304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599819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498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005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i5}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7433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i3, i5}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7370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i3, i4}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40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i3, i5}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3595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i4, i5}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640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09EF6B-BEDD-8FE5-EA1A-620A5D8F397F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1845326" y="2918346"/>
            <a:ext cx="1279889" cy="0"/>
          </a:xfrm>
          <a:prstGeom prst="straightConnector1">
            <a:avLst/>
          </a:prstGeom>
          <a:ln>
            <a:tailEnd type="triangle"/>
          </a:ln>
          <a:effectLst>
            <a:innerShdw blurRad="114300">
              <a:prstClr val="black"/>
            </a:inn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40826E-0ABB-05F7-346C-D2FCE96FB4D9}"/>
              </a:ext>
            </a:extLst>
          </p:cNvPr>
          <p:cNvCxnSpPr>
            <a:cxnSpLocks/>
          </p:cNvCxnSpPr>
          <p:nvPr/>
        </p:nvCxnSpPr>
        <p:spPr>
          <a:xfrm flipV="1">
            <a:off x="4568119" y="1991021"/>
            <a:ext cx="1214398" cy="927325"/>
          </a:xfrm>
          <a:prstGeom prst="straightConnector1">
            <a:avLst/>
          </a:prstGeom>
          <a:ln>
            <a:tailEnd type="triangle"/>
          </a:ln>
          <a:effectLst>
            <a:innerShdw blurRad="114300">
              <a:prstClr val="black"/>
            </a:inn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FC237B9-ECC9-24E8-85C3-6B9CFF99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87107"/>
              </p:ext>
            </p:extLst>
          </p:nvPr>
        </p:nvGraphicFramePr>
        <p:xfrm>
          <a:off x="5822384" y="3573686"/>
          <a:ext cx="292608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404655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6149645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L3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096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509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1380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4054BA-D60E-F093-C446-DA90115D7C8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7285424" y="2942682"/>
            <a:ext cx="0" cy="631004"/>
          </a:xfrm>
          <a:prstGeom prst="straightConnector1">
            <a:avLst/>
          </a:prstGeom>
          <a:ln>
            <a:tailEnd type="triangle"/>
          </a:ln>
          <a:effectLst>
            <a:innerShdw blurRad="114300">
              <a:prstClr val="black"/>
            </a:inn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5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E4D73-6BB4-F887-AE3A-6476C7D88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202175-5598-2EC3-5C8C-C706E90E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5"/>
            <a:ext cx="9144000" cy="816343"/>
          </a:xfrm>
        </p:spPr>
        <p:txBody>
          <a:bodyPr>
            <a:noAutofit/>
          </a:bodyPr>
          <a:lstStyle/>
          <a:p>
            <a:pPr algn="just"/>
            <a:r>
              <a:rPr lang="en-US" sz="3300"/>
              <a:t>Apriori algorithm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446191-0554-7324-DF1C-D381B6CCC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11658"/>
              </p:ext>
            </p:extLst>
          </p:nvPr>
        </p:nvGraphicFramePr>
        <p:xfrm>
          <a:off x="997848" y="2020570"/>
          <a:ext cx="292608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404655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6149645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C4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096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i3,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509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E8F07EA-BB9B-C7A2-6C7C-68A8D328A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4302"/>
              </p:ext>
            </p:extLst>
          </p:nvPr>
        </p:nvGraphicFramePr>
        <p:xfrm>
          <a:off x="5174312" y="2020570"/>
          <a:ext cx="292608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404655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6149645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L4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09695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No Possible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509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DC67AE-1776-AD0D-0637-9B6DEE0453A2}"/>
              </a:ext>
            </a:extLst>
          </p:cNvPr>
          <p:cNvCxnSpPr>
            <a:endCxn id="18" idx="1"/>
          </p:cNvCxnSpPr>
          <p:nvPr/>
        </p:nvCxnSpPr>
        <p:spPr>
          <a:xfrm>
            <a:off x="3923928" y="2571750"/>
            <a:ext cx="12503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hlinkClick r:id="rId2"/>
            <a:extLst>
              <a:ext uri="{FF2B5EF4-FFF2-40B4-BE49-F238E27FC236}">
                <a16:creationId xmlns:a16="http://schemas.microsoft.com/office/drawing/2014/main" id="{CCDB58B2-BDAE-5B07-5A9C-FA24D63B5328}"/>
              </a:ext>
            </a:extLst>
          </p:cNvPr>
          <p:cNvSpPr txBox="1"/>
          <p:nvPr/>
        </p:nvSpPr>
        <p:spPr>
          <a:xfrm>
            <a:off x="0" y="495376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1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B932-4DF5-478A-0A4C-B98669C1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Apriori algorithm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F8C5B-4BF1-BCA3-DF5E-4176198E8DA2}"/>
              </a:ext>
            </a:extLst>
          </p:cNvPr>
          <p:cNvSpPr txBox="1"/>
          <p:nvPr/>
        </p:nvSpPr>
        <p:spPr>
          <a:xfrm>
            <a:off x="251520" y="1072540"/>
            <a:ext cx="109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FF0000"/>
                </a:solidFill>
              </a:rPr>
              <a:t>Result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969EDC-8274-90A6-81BD-0C912B597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79354"/>
              </p:ext>
            </p:extLst>
          </p:nvPr>
        </p:nvGraphicFramePr>
        <p:xfrm>
          <a:off x="553206" y="1636484"/>
          <a:ext cx="2620921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40465588"/>
                    </a:ext>
                  </a:extLst>
                </a:gridCol>
                <a:gridCol w="1324777">
                  <a:extLst>
                    <a:ext uri="{9D8B030D-6E8A-4147-A177-3AD203B41FA5}">
                      <a16:colId xmlns:a16="http://schemas.microsoft.com/office/drawing/2014/main" val="906149645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L1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096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509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138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735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906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5130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9F53A1-ED4A-AAAD-4559-729B9037E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16369"/>
              </p:ext>
            </p:extLst>
          </p:nvPr>
        </p:nvGraphicFramePr>
        <p:xfrm>
          <a:off x="3347864" y="1636484"/>
          <a:ext cx="2620921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24">
                  <a:extLst>
                    <a:ext uri="{9D8B030D-6E8A-4147-A177-3AD203B41FA5}">
                      <a16:colId xmlns:a16="http://schemas.microsoft.com/office/drawing/2014/main" val="2040465588"/>
                    </a:ext>
                  </a:extLst>
                </a:gridCol>
                <a:gridCol w="1386197">
                  <a:extLst>
                    <a:ext uri="{9D8B030D-6E8A-4147-A177-3AD203B41FA5}">
                      <a16:colId xmlns:a16="http://schemas.microsoft.com/office/drawing/2014/main" val="906149645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L2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096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509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138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735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906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513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6008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306D79-1EB0-9B08-CDEB-31BDF5B2F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92635"/>
              </p:ext>
            </p:extLst>
          </p:nvPr>
        </p:nvGraphicFramePr>
        <p:xfrm>
          <a:off x="6084168" y="1636484"/>
          <a:ext cx="292608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404655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6149645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L3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096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509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1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9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E8E85-624C-F095-0FFF-CB5389C38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0259-A032-D3A6-58F5-DC7B58D2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Apriori algorithm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DCFDF-204D-ED76-ACE4-B341010AB19A}"/>
              </a:ext>
            </a:extLst>
          </p:cNvPr>
          <p:cNvSpPr txBox="1"/>
          <p:nvPr/>
        </p:nvSpPr>
        <p:spPr>
          <a:xfrm>
            <a:off x="586686" y="915539"/>
            <a:ext cx="64087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Frequent 3-itemset(L3) = i =&gt; {i1, i2, i3} and {i1, i2, i5}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min support = 2 = 2/9 = 22,22% and confidence = 50%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E6C84-ACC5-437F-0A87-57C86503B9F9}"/>
              </a:ext>
            </a:extLst>
          </p:cNvPr>
          <p:cNvSpPr txBox="1"/>
          <p:nvPr/>
        </p:nvSpPr>
        <p:spPr>
          <a:xfrm>
            <a:off x="586686" y="1923678"/>
            <a:ext cx="484941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Non-Empty subset are: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{ {i1}, {i2}, {i3}, {i1, i2}, {i1, i3}, {i2, i3}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{ {i1}, {i2}, {i5}, {i1, i2}, {i1, i5}, {i2, i5}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430A6-D77E-AA1D-0F17-FD021182B4F4}"/>
              </a:ext>
            </a:extLst>
          </p:cNvPr>
          <p:cNvSpPr txBox="1"/>
          <p:nvPr/>
        </p:nvSpPr>
        <p:spPr>
          <a:xfrm>
            <a:off x="586686" y="3347315"/>
            <a:ext cx="708165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/>
              <a:t>How</a:t>
            </a:r>
            <a:r>
              <a:rPr lang="en-US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to form association rule?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For every non-empty subset S of I, the association rule 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>
                <a:sym typeface="Wingdings" panose="05000000000000000000" pitchFamily="2" charset="2"/>
              </a:rPr>
              <a:t>S  (i - S) if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support(i) / support(S) &gt;= confidence </a:t>
            </a:r>
            <a:br>
              <a:rPr lang="en-US"/>
            </a:br>
            <a:endParaRPr lang="en-US"/>
          </a:p>
        </p:txBody>
      </p:sp>
      <p:sp>
        <p:nvSpPr>
          <p:cNvPr id="10" name="TextBox 9">
            <a:hlinkClick r:id="rId2"/>
            <a:extLst>
              <a:ext uri="{FF2B5EF4-FFF2-40B4-BE49-F238E27FC236}">
                <a16:creationId xmlns:a16="http://schemas.microsoft.com/office/drawing/2014/main" id="{56EC5127-03C1-6E40-0521-C113118EB573}"/>
              </a:ext>
            </a:extLst>
          </p:cNvPr>
          <p:cNvSpPr txBox="1"/>
          <p:nvPr/>
        </p:nvSpPr>
        <p:spPr>
          <a:xfrm>
            <a:off x="0" y="49280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5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F7C1-A98B-78B2-332F-C9F44C2B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Apriori algorithm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C3034-B795-5610-F7D1-BFE6D29D0E6F}"/>
              </a:ext>
            </a:extLst>
          </p:cNvPr>
          <p:cNvSpPr txBox="1"/>
          <p:nvPr/>
        </p:nvSpPr>
        <p:spPr>
          <a:xfrm>
            <a:off x="82519" y="987574"/>
            <a:ext cx="453650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Frequent 3-itemset(L3) = I =&gt; {i1, i2, i3}</a:t>
            </a:r>
          </a:p>
          <a:p>
            <a:pPr>
              <a:lnSpc>
                <a:spcPct val="150000"/>
              </a:lnSpc>
            </a:pPr>
            <a:r>
              <a:rPr lang="en-US"/>
              <a:t>Non-Empty subset are: </a:t>
            </a:r>
          </a:p>
          <a:p>
            <a:pPr>
              <a:lnSpc>
                <a:spcPct val="150000"/>
              </a:lnSpc>
            </a:pPr>
            <a:r>
              <a:rPr lang="en-US"/>
              <a:t>      { {i1}, {i2}, {i3}, {i1, i2}, {i1, i3}, {i2, i3} }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DEA70D-026C-F8B6-804D-DF0BB247E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65241"/>
              </p:ext>
            </p:extLst>
          </p:nvPr>
        </p:nvGraphicFramePr>
        <p:xfrm>
          <a:off x="6403159" y="195486"/>
          <a:ext cx="262092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523859909"/>
                    </a:ext>
                  </a:extLst>
                </a:gridCol>
                <a:gridCol w="1324777">
                  <a:extLst>
                    <a:ext uri="{9D8B030D-6E8A-4147-A177-3AD203B41FA5}">
                      <a16:colId xmlns:a16="http://schemas.microsoft.com/office/drawing/2014/main" val="204204067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19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0053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1868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151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243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183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255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2457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FE8E3-C5A9-05E6-4531-675F948933E5}"/>
                  </a:ext>
                </a:extLst>
              </p:cNvPr>
              <p:cNvSpPr txBox="1"/>
              <p:nvPr/>
            </p:nvSpPr>
            <p:spPr>
              <a:xfrm>
                <a:off x="82519" y="2571750"/>
                <a:ext cx="7344817" cy="1939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00B050"/>
                    </a:solidFill>
                  </a:rPr>
                  <a:t>Rule 1: {i1}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{i2, i3} {S = 22,22%, C = 33,34%}</a:t>
                </a:r>
                <a:r>
                  <a:rPr lang="en-US">
                    <a:solidFill>
                      <a:srgbClr val="00B050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support = 2/9 = 22,22%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confidence = support(i1, i2, i3) / support(i1)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   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600"/>
                  <a:t> </a:t>
                </a:r>
                <a:r>
                  <a:rPr lang="en-US"/>
                  <a:t>= </a:t>
                </a:r>
                <a:r>
                  <a:rPr lang="en-US">
                    <a:solidFill>
                      <a:srgbClr val="FF0000"/>
                    </a:solidFill>
                    <a:sym typeface="Wingdings" panose="05000000000000000000" pitchFamily="2" charset="2"/>
                  </a:rPr>
                  <a:t>33,34</a:t>
                </a:r>
                <a:r>
                  <a:rPr lang="en-US">
                    <a:solidFill>
                      <a:srgbClr val="FF0000"/>
                    </a:solidFill>
                  </a:rPr>
                  <a:t>%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50%	 	</a:t>
                </a:r>
                <a:r>
                  <a:rPr lang="en-US">
                    <a:solidFill>
                      <a:srgbClr val="FF0000"/>
                    </a:solidFill>
                    <a:sym typeface="Wingdings" panose="05000000000000000000" pitchFamily="2" charset="2"/>
                  </a:rPr>
                  <a:t>Invalid Rule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FE8E3-C5A9-05E6-4531-675F9489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" y="2571750"/>
                <a:ext cx="7344817" cy="1939955"/>
              </a:xfrm>
              <a:prstGeom prst="rect">
                <a:avLst/>
              </a:prstGeom>
              <a:blipFill>
                <a:blip r:embed="rId2"/>
                <a:stretch>
                  <a:fillRect l="-748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7E77EC37-9940-C2A7-A1F3-E0A72D08C888}"/>
              </a:ext>
            </a:extLst>
          </p:cNvPr>
          <p:cNvSpPr txBox="1"/>
          <p:nvPr/>
        </p:nvSpPr>
        <p:spPr>
          <a:xfrm>
            <a:off x="0" y="494859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1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1031-BC17-496A-A6E1-1A58FC806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4DB3-D86D-8DC6-C286-29CDCE5E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Apriori algorithm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F42FEE-7F2A-963A-056E-395380785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77728"/>
              </p:ext>
            </p:extLst>
          </p:nvPr>
        </p:nvGraphicFramePr>
        <p:xfrm>
          <a:off x="6403159" y="195486"/>
          <a:ext cx="262092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523859909"/>
                    </a:ext>
                  </a:extLst>
                </a:gridCol>
                <a:gridCol w="1324777">
                  <a:extLst>
                    <a:ext uri="{9D8B030D-6E8A-4147-A177-3AD203B41FA5}">
                      <a16:colId xmlns:a16="http://schemas.microsoft.com/office/drawing/2014/main" val="204204067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19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0053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1868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151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243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183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255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0508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D9FD-272C-31B6-7E58-42E52925A1D4}"/>
                  </a:ext>
                </a:extLst>
              </p:cNvPr>
              <p:cNvSpPr txBox="1"/>
              <p:nvPr/>
            </p:nvSpPr>
            <p:spPr>
              <a:xfrm>
                <a:off x="1" y="884466"/>
                <a:ext cx="6403158" cy="1939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00B050"/>
                    </a:solidFill>
                  </a:rPr>
                  <a:t>Rule 2: {i2}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{i1, i3} {S = 22,22%, C = 28,57%}</a:t>
                </a:r>
                <a:r>
                  <a:rPr lang="en-US">
                    <a:solidFill>
                      <a:srgbClr val="00B050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support = 2/9 = 22,22%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confidence = support(i1, i2, i3) / support(i2)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   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1600"/>
                  <a:t> </a:t>
                </a:r>
                <a:r>
                  <a:rPr lang="en-US"/>
                  <a:t>= </a:t>
                </a:r>
                <a:r>
                  <a:rPr lang="en-US">
                    <a:solidFill>
                      <a:srgbClr val="FF0000"/>
                    </a:solidFill>
                  </a:rPr>
                  <a:t>28,57%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50%	    </a:t>
                </a:r>
                <a:r>
                  <a:rPr lang="en-US">
                    <a:solidFill>
                      <a:srgbClr val="FF0000"/>
                    </a:solidFill>
                    <a:sym typeface="Wingdings" panose="05000000000000000000" pitchFamily="2" charset="2"/>
                  </a:rPr>
                  <a:t>Invalid Rule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D9FD-272C-31B6-7E58-42E52925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84466"/>
                <a:ext cx="6403158" cy="1939634"/>
              </a:xfrm>
              <a:prstGeom prst="rect">
                <a:avLst/>
              </a:prstGeom>
              <a:blipFill>
                <a:blip r:embed="rId2"/>
                <a:stretch>
                  <a:fillRect l="-762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9FF544-F51A-96CF-28D7-ED9623F43B67}"/>
                  </a:ext>
                </a:extLst>
              </p:cNvPr>
              <p:cNvSpPr txBox="1"/>
              <p:nvPr/>
            </p:nvSpPr>
            <p:spPr>
              <a:xfrm>
                <a:off x="1" y="3003798"/>
                <a:ext cx="6403158" cy="1939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00B050"/>
                    </a:solidFill>
                  </a:rPr>
                  <a:t>Rule 3: {i3}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{i1, i2} {S = 22,22%, C = 33,33%}</a:t>
                </a:r>
                <a:r>
                  <a:rPr lang="en-US">
                    <a:solidFill>
                      <a:srgbClr val="00B050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support = 2/9 = 22,22%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confidence = support(i1, i2, i3) / support(i3)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   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1600"/>
                  <a:t> </a:t>
                </a:r>
                <a:r>
                  <a:rPr lang="en-US"/>
                  <a:t>= </a:t>
                </a:r>
                <a:r>
                  <a:rPr lang="en-US">
                    <a:solidFill>
                      <a:srgbClr val="FF0000"/>
                    </a:solidFill>
                  </a:rPr>
                  <a:t>33,33%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50%	    </a:t>
                </a:r>
                <a:r>
                  <a:rPr lang="en-US">
                    <a:solidFill>
                      <a:srgbClr val="FF0000"/>
                    </a:solidFill>
                    <a:sym typeface="Wingdings" panose="05000000000000000000" pitchFamily="2" charset="2"/>
                  </a:rPr>
                  <a:t>Invalid Rule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9FF544-F51A-96CF-28D7-ED9623F43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003798"/>
                <a:ext cx="6403158" cy="1939634"/>
              </a:xfrm>
              <a:prstGeom prst="rect">
                <a:avLst/>
              </a:prstGeom>
              <a:blipFill>
                <a:blip r:embed="rId3"/>
                <a:stretch>
                  <a:fillRect l="-762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34B135A3-C135-C9AC-252C-C765E68408F5}"/>
              </a:ext>
            </a:extLst>
          </p:cNvPr>
          <p:cNvSpPr txBox="1"/>
          <p:nvPr/>
        </p:nvSpPr>
        <p:spPr>
          <a:xfrm>
            <a:off x="0" y="494859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031D3-D9DF-7A6D-2661-DE69FEC22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B78A-7249-49BC-F61C-A29A0BE7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Apriori algorithm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C11A72-48F5-1918-A49F-CFB466866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31594"/>
              </p:ext>
            </p:extLst>
          </p:nvPr>
        </p:nvGraphicFramePr>
        <p:xfrm>
          <a:off x="6403159" y="195486"/>
          <a:ext cx="262092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523859909"/>
                    </a:ext>
                  </a:extLst>
                </a:gridCol>
                <a:gridCol w="1324777">
                  <a:extLst>
                    <a:ext uri="{9D8B030D-6E8A-4147-A177-3AD203B41FA5}">
                      <a16:colId xmlns:a16="http://schemas.microsoft.com/office/drawing/2014/main" val="204204067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19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0053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1868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151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243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183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255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0663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6A77F6-2AD7-9FD6-E71D-63B0CBF04903}"/>
                  </a:ext>
                </a:extLst>
              </p:cNvPr>
              <p:cNvSpPr txBox="1"/>
              <p:nvPr/>
            </p:nvSpPr>
            <p:spPr>
              <a:xfrm>
                <a:off x="1" y="884466"/>
                <a:ext cx="6403158" cy="1939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00B050"/>
                    </a:solidFill>
                  </a:rPr>
                  <a:t>Rule 4: {i1, i2}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{i3} {S = 22,22%, C = 50%}</a:t>
                </a:r>
                <a:r>
                  <a:rPr lang="en-US">
                    <a:solidFill>
                      <a:srgbClr val="00B050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support = 2/9 = 22,22%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confidence = support(i1, i2, i3) / support(i1, i2)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   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/>
                  <a:t> </a:t>
                </a:r>
                <a:r>
                  <a:rPr lang="en-US"/>
                  <a:t>= </a:t>
                </a:r>
                <a:r>
                  <a:rPr lang="en-US">
                    <a:solidFill>
                      <a:srgbClr val="00B050"/>
                    </a:solidFill>
                  </a:rPr>
                  <a:t>50%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50%	   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Valid Rule</a:t>
                </a:r>
                <a:endParaRPr lang="en-US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6A77F6-2AD7-9FD6-E71D-63B0CBF0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84466"/>
                <a:ext cx="6403158" cy="1939634"/>
              </a:xfrm>
              <a:prstGeom prst="rect">
                <a:avLst/>
              </a:prstGeom>
              <a:blipFill>
                <a:blip r:embed="rId2"/>
                <a:stretch>
                  <a:fillRect l="-762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4477B8-8AB0-1100-A984-85B2CA79D72A}"/>
                  </a:ext>
                </a:extLst>
              </p:cNvPr>
              <p:cNvSpPr txBox="1"/>
              <p:nvPr/>
            </p:nvSpPr>
            <p:spPr>
              <a:xfrm>
                <a:off x="1" y="3003798"/>
                <a:ext cx="6403158" cy="1939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00B050"/>
                    </a:solidFill>
                  </a:rPr>
                  <a:t>Rule 5: {i2, i3}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{i1} {S = 22,22%, C = 50%}</a:t>
                </a:r>
                <a:r>
                  <a:rPr lang="en-US">
                    <a:solidFill>
                      <a:srgbClr val="00B050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support = 2/9 = 22,22%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confidence = support(i1, i2, i3) / support(i2, i3)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   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1600"/>
                  <a:t> </a:t>
                </a:r>
                <a:r>
                  <a:rPr lang="en-US"/>
                  <a:t>= </a:t>
                </a:r>
                <a:r>
                  <a:rPr lang="en-US">
                    <a:solidFill>
                      <a:srgbClr val="00B050"/>
                    </a:solidFill>
                  </a:rPr>
                  <a:t>50%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50%	   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Valid Rule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4477B8-8AB0-1100-A984-85B2CA79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003798"/>
                <a:ext cx="6403158" cy="1939634"/>
              </a:xfrm>
              <a:prstGeom prst="rect">
                <a:avLst/>
              </a:prstGeom>
              <a:blipFill>
                <a:blip r:embed="rId3"/>
                <a:stretch>
                  <a:fillRect l="-762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82A829FD-9D52-E54E-2CD1-87A41C158973}"/>
              </a:ext>
            </a:extLst>
          </p:cNvPr>
          <p:cNvSpPr txBox="1"/>
          <p:nvPr/>
        </p:nvSpPr>
        <p:spPr>
          <a:xfrm>
            <a:off x="0" y="494859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152EE-9F91-9D21-C504-B3E1B611A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AEA4-8DE9-955A-1AC3-A6C16BB1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Apriori algorithm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EC04EB-06C8-4C10-615A-1464CA3D223F}"/>
              </a:ext>
            </a:extLst>
          </p:cNvPr>
          <p:cNvGraphicFramePr>
            <a:graphicFrameLocks noGrp="1"/>
          </p:cNvGraphicFramePr>
          <p:nvPr/>
        </p:nvGraphicFramePr>
        <p:xfrm>
          <a:off x="6403159" y="195486"/>
          <a:ext cx="262092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523859909"/>
                    </a:ext>
                  </a:extLst>
                </a:gridCol>
                <a:gridCol w="1324777">
                  <a:extLst>
                    <a:ext uri="{9D8B030D-6E8A-4147-A177-3AD203B41FA5}">
                      <a16:colId xmlns:a16="http://schemas.microsoft.com/office/drawing/2014/main" val="204204067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19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0053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1868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151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243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183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255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0663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D26E41-BE1F-4EC1-2679-760BDA1B70B0}"/>
                  </a:ext>
                </a:extLst>
              </p:cNvPr>
              <p:cNvSpPr txBox="1"/>
              <p:nvPr/>
            </p:nvSpPr>
            <p:spPr>
              <a:xfrm>
                <a:off x="114400" y="1707654"/>
                <a:ext cx="6403158" cy="1939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00B050"/>
                    </a:solidFill>
                  </a:rPr>
                  <a:t>Rule 6: {i2, i3}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{i1} {S = 22,22%, C = 50%}</a:t>
                </a:r>
                <a:r>
                  <a:rPr lang="en-US">
                    <a:solidFill>
                      <a:srgbClr val="00B050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support = 2/9 = 22,22%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confidence = support(i1, i2, i3) / support(i2, i3)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   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/>
                  <a:t> </a:t>
                </a:r>
                <a:r>
                  <a:rPr lang="en-US"/>
                  <a:t>= </a:t>
                </a:r>
                <a:r>
                  <a:rPr lang="en-US">
                    <a:solidFill>
                      <a:srgbClr val="00B050"/>
                    </a:solidFill>
                  </a:rPr>
                  <a:t>50%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50%	   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Valid Rule</a:t>
                </a:r>
                <a:endParaRPr lang="en-US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D26E41-BE1F-4EC1-2679-760BDA1B7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0" y="1707654"/>
                <a:ext cx="6403158" cy="1939634"/>
              </a:xfrm>
              <a:prstGeom prst="rect">
                <a:avLst/>
              </a:prstGeom>
              <a:blipFill>
                <a:blip r:embed="rId2"/>
                <a:stretch>
                  <a:fillRect l="-857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321C801A-A2DA-CC7F-56D6-7AA61872EF7F}"/>
              </a:ext>
            </a:extLst>
          </p:cNvPr>
          <p:cNvSpPr txBox="1"/>
          <p:nvPr/>
        </p:nvSpPr>
        <p:spPr>
          <a:xfrm>
            <a:off x="0" y="494859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4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05EF6-E300-5133-0812-4A28C3162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7A3A40E-450F-7FBB-1F9C-AE75FF4D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857250"/>
          </a:xfrm>
        </p:spPr>
        <p:txBody>
          <a:bodyPr/>
          <a:lstStyle/>
          <a:p>
            <a:r>
              <a:rPr lang="en-US" sz="3600"/>
              <a:t>Apriori algorithm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1AB38-A46A-B43C-1819-BF4AD84C7E48}"/>
              </a:ext>
            </a:extLst>
          </p:cNvPr>
          <p:cNvSpPr txBox="1"/>
          <p:nvPr/>
        </p:nvSpPr>
        <p:spPr>
          <a:xfrm>
            <a:off x="251520" y="1563638"/>
            <a:ext cx="453650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Frequent 3-itemset(L3) = I =&gt; {i1, i2, i5}</a:t>
            </a:r>
          </a:p>
          <a:p>
            <a:pPr>
              <a:lnSpc>
                <a:spcPct val="150000"/>
              </a:lnSpc>
            </a:pPr>
            <a:r>
              <a:rPr lang="en-US"/>
              <a:t>Non-Empty subset are: </a:t>
            </a:r>
          </a:p>
          <a:p>
            <a:pPr>
              <a:lnSpc>
                <a:spcPct val="150000"/>
              </a:lnSpc>
            </a:pPr>
            <a:r>
              <a:rPr lang="en-US"/>
              <a:t>      { {i1}, {i2}, {i5}, {i1, i2}, {i1, i5}, {i2, i5} }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7500FA-CECC-C263-B2F6-BD26E3AE8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91690"/>
              </p:ext>
            </p:extLst>
          </p:nvPr>
        </p:nvGraphicFramePr>
        <p:xfrm>
          <a:off x="5436096" y="699542"/>
          <a:ext cx="262092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523859909"/>
                    </a:ext>
                  </a:extLst>
                </a:gridCol>
                <a:gridCol w="1324777">
                  <a:extLst>
                    <a:ext uri="{9D8B030D-6E8A-4147-A177-3AD203B41FA5}">
                      <a16:colId xmlns:a16="http://schemas.microsoft.com/office/drawing/2014/main" val="204204067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19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0053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1868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151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243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183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255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245750"/>
                  </a:ext>
                </a:extLst>
              </a:tr>
            </a:tbl>
          </a:graphicData>
        </a:graphic>
      </p:graphicFrame>
      <p:sp>
        <p:nvSpPr>
          <p:cNvPr id="21" name="TextBox 20">
            <a:hlinkClick r:id="rId2"/>
            <a:extLst>
              <a:ext uri="{FF2B5EF4-FFF2-40B4-BE49-F238E27FC236}">
                <a16:creationId xmlns:a16="http://schemas.microsoft.com/office/drawing/2014/main" id="{2177A955-17C6-81D7-125A-B765DCBF539F}"/>
              </a:ext>
            </a:extLst>
          </p:cNvPr>
          <p:cNvSpPr txBox="1"/>
          <p:nvPr/>
        </p:nvSpPr>
        <p:spPr>
          <a:xfrm>
            <a:off x="0" y="494859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E774BA-7677-A2C8-6D10-F6AFFBEB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857250"/>
          </a:xfrm>
        </p:spPr>
        <p:txBody>
          <a:bodyPr/>
          <a:lstStyle/>
          <a:p>
            <a:r>
              <a:rPr lang="en-US" sz="3600"/>
              <a:t>Apriori algorithm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632C03-F555-2F41-97B6-9B29F2F04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93292"/>
              </p:ext>
            </p:extLst>
          </p:nvPr>
        </p:nvGraphicFramePr>
        <p:xfrm>
          <a:off x="6403159" y="195486"/>
          <a:ext cx="262092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523859909"/>
                    </a:ext>
                  </a:extLst>
                </a:gridCol>
                <a:gridCol w="1324777">
                  <a:extLst>
                    <a:ext uri="{9D8B030D-6E8A-4147-A177-3AD203B41FA5}">
                      <a16:colId xmlns:a16="http://schemas.microsoft.com/office/drawing/2014/main" val="204204067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19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0053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1868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151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243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183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255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0508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398DAF-4DA3-14C8-1787-BC48777BC803}"/>
                  </a:ext>
                </a:extLst>
              </p:cNvPr>
              <p:cNvSpPr txBox="1"/>
              <p:nvPr/>
            </p:nvSpPr>
            <p:spPr>
              <a:xfrm>
                <a:off x="1" y="884466"/>
                <a:ext cx="6403158" cy="1939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00B050"/>
                    </a:solidFill>
                  </a:rPr>
                  <a:t>Rule 7: {i1}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{i2, i5} {S = 22,22%, C = 33,33%}</a:t>
                </a:r>
                <a:r>
                  <a:rPr lang="en-US">
                    <a:solidFill>
                      <a:srgbClr val="00B050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support = 2/9 = 22,22%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confidence = support(i1, i2, i5) / support(i2)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   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600"/>
                  <a:t> </a:t>
                </a:r>
                <a:r>
                  <a:rPr lang="en-US"/>
                  <a:t>= </a:t>
                </a:r>
                <a:r>
                  <a:rPr lang="en-US">
                    <a:solidFill>
                      <a:srgbClr val="FF0000"/>
                    </a:solidFill>
                  </a:rPr>
                  <a:t>33,33%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50%	    </a:t>
                </a:r>
                <a:r>
                  <a:rPr lang="en-US">
                    <a:solidFill>
                      <a:srgbClr val="FF0000"/>
                    </a:solidFill>
                    <a:sym typeface="Wingdings" panose="05000000000000000000" pitchFamily="2" charset="2"/>
                  </a:rPr>
                  <a:t>Invalid Rule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398DAF-4DA3-14C8-1787-BC48777BC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84466"/>
                <a:ext cx="6403158" cy="1939955"/>
              </a:xfrm>
              <a:prstGeom prst="rect">
                <a:avLst/>
              </a:prstGeom>
              <a:blipFill>
                <a:blip r:embed="rId2"/>
                <a:stretch>
                  <a:fillRect l="-762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E3DDAD-BC5B-E07D-BB80-7FA111589DCC}"/>
                  </a:ext>
                </a:extLst>
              </p:cNvPr>
              <p:cNvSpPr txBox="1"/>
              <p:nvPr/>
            </p:nvSpPr>
            <p:spPr>
              <a:xfrm>
                <a:off x="1" y="3003798"/>
                <a:ext cx="6403158" cy="1939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00B050"/>
                    </a:solidFill>
                  </a:rPr>
                  <a:t>Rule 8: {i2}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{i1, i5} {S = 22,22%, C = 28,57%}</a:t>
                </a:r>
                <a:r>
                  <a:rPr lang="en-US">
                    <a:solidFill>
                      <a:srgbClr val="00B050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support = 2/9 = 22,22%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confidence = support(i1, i2, i5) / support(i2)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   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1600"/>
                  <a:t> </a:t>
                </a:r>
                <a:r>
                  <a:rPr lang="en-US"/>
                  <a:t>= </a:t>
                </a:r>
                <a:r>
                  <a:rPr lang="en-US">
                    <a:solidFill>
                      <a:srgbClr val="FF0000"/>
                    </a:solidFill>
                  </a:rPr>
                  <a:t>28,57%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50%	    </a:t>
                </a:r>
                <a:r>
                  <a:rPr lang="en-US">
                    <a:solidFill>
                      <a:srgbClr val="FF0000"/>
                    </a:solidFill>
                    <a:sym typeface="Wingdings" panose="05000000000000000000" pitchFamily="2" charset="2"/>
                  </a:rPr>
                  <a:t>Invalid Rule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E3DDAD-BC5B-E07D-BB80-7FA11158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003798"/>
                <a:ext cx="6403158" cy="1939634"/>
              </a:xfrm>
              <a:prstGeom prst="rect">
                <a:avLst/>
              </a:prstGeom>
              <a:blipFill>
                <a:blip r:embed="rId3"/>
                <a:stretch>
                  <a:fillRect l="-762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FB5BCCB2-99D3-ED66-97BB-C54D19AA9170}"/>
              </a:ext>
            </a:extLst>
          </p:cNvPr>
          <p:cNvSpPr txBox="1"/>
          <p:nvPr/>
        </p:nvSpPr>
        <p:spPr>
          <a:xfrm>
            <a:off x="0" y="49434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8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EDEB-DE8A-6438-D195-91E45CAB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Genetic Algorithm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969064-3CE3-98DF-CD5E-65BD342C1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701330"/>
              </p:ext>
            </p:extLst>
          </p:nvPr>
        </p:nvGraphicFramePr>
        <p:xfrm>
          <a:off x="251520" y="1200151"/>
          <a:ext cx="864096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hlinkClick r:id="rId7"/>
            <a:extLst>
              <a:ext uri="{FF2B5EF4-FFF2-40B4-BE49-F238E27FC236}">
                <a16:creationId xmlns:a16="http://schemas.microsoft.com/office/drawing/2014/main" id="{C06D7689-15E5-FB0C-1829-2AFB70B03804}"/>
              </a:ext>
            </a:extLst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Malgun Gothic (Body)"/>
                <a:cs typeface="Arial" pitchFamily="34" charset="0"/>
              </a:rPr>
              <a:t>Research on Genetic Algorithm GA and Application - Graduation Thesis - 2024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Malgun Gothic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48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D6DFA-F70F-971B-62A5-C2C9531A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F49235-32EE-3F49-F5A0-DBDE0F42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857250"/>
          </a:xfrm>
        </p:spPr>
        <p:txBody>
          <a:bodyPr/>
          <a:lstStyle/>
          <a:p>
            <a:r>
              <a:rPr lang="en-US" sz="3600"/>
              <a:t>Apriori algorithm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E0A531-E4B2-E2E9-41CB-0835DB7EA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362821"/>
              </p:ext>
            </p:extLst>
          </p:nvPr>
        </p:nvGraphicFramePr>
        <p:xfrm>
          <a:off x="6403159" y="195486"/>
          <a:ext cx="262092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523859909"/>
                    </a:ext>
                  </a:extLst>
                </a:gridCol>
                <a:gridCol w="1324777">
                  <a:extLst>
                    <a:ext uri="{9D8B030D-6E8A-4147-A177-3AD203B41FA5}">
                      <a16:colId xmlns:a16="http://schemas.microsoft.com/office/drawing/2014/main" val="204204067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19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0053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1868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151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243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183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255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0508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783710-20EE-8770-4828-77B06CEAC56E}"/>
                  </a:ext>
                </a:extLst>
              </p:cNvPr>
              <p:cNvSpPr txBox="1"/>
              <p:nvPr/>
            </p:nvSpPr>
            <p:spPr>
              <a:xfrm>
                <a:off x="1" y="884466"/>
                <a:ext cx="6403158" cy="1939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00B050"/>
                    </a:solidFill>
                  </a:rPr>
                  <a:t>Rule 9: {i5}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{i1, i2} {S = 22,22%, C = 100%}</a:t>
                </a:r>
                <a:r>
                  <a:rPr lang="en-US">
                    <a:solidFill>
                      <a:srgbClr val="00B050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support = 2/9 = 22,22%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confidence = support(i1, i2, i5) / support(i5)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   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/>
                  <a:t> </a:t>
                </a:r>
                <a:r>
                  <a:rPr lang="en-US"/>
                  <a:t>= </a:t>
                </a:r>
                <a:r>
                  <a:rPr lang="en-US">
                    <a:solidFill>
                      <a:srgbClr val="00B050"/>
                    </a:solidFill>
                  </a:rPr>
                  <a:t>100%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50%	   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Valid Rule</a:t>
                </a:r>
                <a:endParaRPr lang="en-US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783710-20EE-8770-4828-77B06CEA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84466"/>
                <a:ext cx="6403158" cy="1939634"/>
              </a:xfrm>
              <a:prstGeom prst="rect">
                <a:avLst/>
              </a:prstGeom>
              <a:blipFill>
                <a:blip r:embed="rId2"/>
                <a:stretch>
                  <a:fillRect l="-762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5E6F3C-F488-3DCC-B4AC-57C6A38900CB}"/>
                  </a:ext>
                </a:extLst>
              </p:cNvPr>
              <p:cNvSpPr txBox="1"/>
              <p:nvPr/>
            </p:nvSpPr>
            <p:spPr>
              <a:xfrm>
                <a:off x="1" y="3003798"/>
                <a:ext cx="6403158" cy="1977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00B050"/>
                    </a:solidFill>
                  </a:rPr>
                  <a:t>Rule 10: {i1, i2}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{i5} {S = 22,22%, C = 50%}</a:t>
                </a:r>
                <a:r>
                  <a:rPr lang="en-US">
                    <a:solidFill>
                      <a:srgbClr val="00B050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support = 2/9 = 22,22%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confidence = support(i1, i2, i5) / support(i1, i2)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   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1600"/>
                  <a:t> </a:t>
                </a:r>
                <a:r>
                  <a:rPr lang="en-US"/>
                  <a:t>= </a:t>
                </a:r>
                <a:r>
                  <a:rPr lang="en-US">
                    <a:solidFill>
                      <a:srgbClr val="00B050"/>
                    </a:solidFill>
                  </a:rPr>
                  <a:t>50%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50%	  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 Valid Rule</a:t>
                </a:r>
                <a:endParaRPr lang="en-US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5E6F3C-F488-3DCC-B4AC-57C6A3890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003798"/>
                <a:ext cx="6403158" cy="1977080"/>
              </a:xfrm>
              <a:prstGeom prst="rect">
                <a:avLst/>
              </a:prstGeom>
              <a:blipFill>
                <a:blip r:embed="rId3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004F39E6-50E6-2691-3552-94D5297EB3A4}"/>
              </a:ext>
            </a:extLst>
          </p:cNvPr>
          <p:cNvSpPr txBox="1"/>
          <p:nvPr/>
        </p:nvSpPr>
        <p:spPr>
          <a:xfrm>
            <a:off x="0" y="494859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1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82E7C-BCE8-876E-F947-69B4E31F9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BE1E1-24D6-639F-0B8D-171C6583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857250"/>
          </a:xfrm>
        </p:spPr>
        <p:txBody>
          <a:bodyPr/>
          <a:lstStyle/>
          <a:p>
            <a:r>
              <a:rPr lang="en-US" sz="3600"/>
              <a:t>Apriori algorithm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037D0A-7866-7B76-5018-28BC707D9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82599"/>
              </p:ext>
            </p:extLst>
          </p:nvPr>
        </p:nvGraphicFramePr>
        <p:xfrm>
          <a:off x="6403159" y="195486"/>
          <a:ext cx="262092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523859909"/>
                    </a:ext>
                  </a:extLst>
                </a:gridCol>
                <a:gridCol w="1324777">
                  <a:extLst>
                    <a:ext uri="{9D8B030D-6E8A-4147-A177-3AD203B41FA5}">
                      <a16:colId xmlns:a16="http://schemas.microsoft.com/office/drawing/2014/main" val="204204067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19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0053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1868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151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243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183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255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0508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D0CDED-BC73-F0E0-EF0E-302D4554EA8B}"/>
                  </a:ext>
                </a:extLst>
              </p:cNvPr>
              <p:cNvSpPr txBox="1"/>
              <p:nvPr/>
            </p:nvSpPr>
            <p:spPr>
              <a:xfrm>
                <a:off x="1" y="884466"/>
                <a:ext cx="6403158" cy="1977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00B050"/>
                    </a:solidFill>
                  </a:rPr>
                  <a:t>Rule 11: {i1, i5}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{i2} {S = 22,22%, C = 100%}</a:t>
                </a:r>
                <a:r>
                  <a:rPr lang="en-US">
                    <a:solidFill>
                      <a:srgbClr val="00B050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support = 2/9 = 22,22%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confidence = support(i1, i2, i5) / support(i2)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   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/>
                  <a:t> </a:t>
                </a:r>
                <a:r>
                  <a:rPr lang="en-US"/>
                  <a:t>= </a:t>
                </a:r>
                <a:r>
                  <a:rPr lang="en-US">
                    <a:solidFill>
                      <a:srgbClr val="00B050"/>
                    </a:solidFill>
                  </a:rPr>
                  <a:t>100%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50%	   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Valid Rule</a:t>
                </a:r>
                <a:endParaRPr lang="en-US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D0CDED-BC73-F0E0-EF0E-302D4554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84466"/>
                <a:ext cx="6403158" cy="1977080"/>
              </a:xfrm>
              <a:prstGeom prst="rect">
                <a:avLst/>
              </a:prstGeom>
              <a:blipFill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8F3292-E2FC-CE3C-7970-BEAE85EFA203}"/>
                  </a:ext>
                </a:extLst>
              </p:cNvPr>
              <p:cNvSpPr txBox="1"/>
              <p:nvPr/>
            </p:nvSpPr>
            <p:spPr>
              <a:xfrm>
                <a:off x="1" y="3003798"/>
                <a:ext cx="6403158" cy="1977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00B050"/>
                    </a:solidFill>
                  </a:rPr>
                  <a:t>Rule 12: {i2, i5}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{i1} {S = 22,22%, C = 100%}</a:t>
                </a:r>
                <a:r>
                  <a:rPr lang="en-US">
                    <a:solidFill>
                      <a:srgbClr val="00B050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support = 2/9 = 22,22%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confidence = support(i1, i2, i5) / support(i1)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   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/>
                  <a:t> </a:t>
                </a:r>
                <a:r>
                  <a:rPr lang="en-US"/>
                  <a:t>= </a:t>
                </a:r>
                <a:r>
                  <a:rPr lang="en-US">
                    <a:solidFill>
                      <a:srgbClr val="00B050"/>
                    </a:solidFill>
                  </a:rPr>
                  <a:t>100%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50%	   </a:t>
                </a:r>
                <a:r>
                  <a:rPr lang="en-US">
                    <a:solidFill>
                      <a:srgbClr val="00B050"/>
                    </a:solidFill>
                    <a:sym typeface="Wingdings" panose="05000000000000000000" pitchFamily="2" charset="2"/>
                  </a:rPr>
                  <a:t> Valid Rule</a:t>
                </a:r>
                <a:endParaRPr lang="en-US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8F3292-E2FC-CE3C-7970-BEAE85EFA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003798"/>
                <a:ext cx="6403158" cy="1977080"/>
              </a:xfrm>
              <a:prstGeom prst="rect">
                <a:avLst/>
              </a:prstGeom>
              <a:blipFill>
                <a:blip r:embed="rId3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E06FB698-A5DF-67B1-539E-1834516EAB53}"/>
              </a:ext>
            </a:extLst>
          </p:cNvPr>
          <p:cNvSpPr txBox="1"/>
          <p:nvPr/>
        </p:nvSpPr>
        <p:spPr>
          <a:xfrm>
            <a:off x="0" y="49280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C8D1-488B-A819-1761-76B1F0EC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Apriori algorithm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F2EBDE-642A-5CA2-3A6C-7B0F25D6D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25596"/>
              </p:ext>
            </p:extLst>
          </p:nvPr>
        </p:nvGraphicFramePr>
        <p:xfrm>
          <a:off x="6401705" y="482924"/>
          <a:ext cx="2620921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24">
                  <a:extLst>
                    <a:ext uri="{9D8B030D-6E8A-4147-A177-3AD203B41FA5}">
                      <a16:colId xmlns:a16="http://schemas.microsoft.com/office/drawing/2014/main" val="2040465588"/>
                    </a:ext>
                  </a:extLst>
                </a:gridCol>
                <a:gridCol w="1386197">
                  <a:extLst>
                    <a:ext uri="{9D8B030D-6E8A-4147-A177-3AD203B41FA5}">
                      <a16:colId xmlns:a16="http://schemas.microsoft.com/office/drawing/2014/main" val="906149645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L2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Itemsets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096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509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138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{i1,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735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906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513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{i2,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6008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2755EC-3CF3-3DD1-C0A0-72256C3D840E}"/>
              </a:ext>
            </a:extLst>
          </p:cNvPr>
          <p:cNvSpPr txBox="1"/>
          <p:nvPr/>
        </p:nvSpPr>
        <p:spPr>
          <a:xfrm>
            <a:off x="0" y="1158934"/>
            <a:ext cx="640871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Frequent 2-itemset(L2) = i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{i1, i2}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{i1, i3}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{i1, i5}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{i2, i3}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{i2, i4}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{i2, i5}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min support = 2 = 2/9 = 22,22% and confidence = 50% 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CE30072E-2FFB-3E7F-CDDF-78BD1D7CBA8E}"/>
              </a:ext>
            </a:extLst>
          </p:cNvPr>
          <p:cNvSpPr txBox="1"/>
          <p:nvPr/>
        </p:nvSpPr>
        <p:spPr>
          <a:xfrm>
            <a:off x="0" y="490084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5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6CABF8-827A-44F5-3C20-94A21121F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46664"/>
              </p:ext>
            </p:extLst>
          </p:nvPr>
        </p:nvGraphicFramePr>
        <p:xfrm>
          <a:off x="7092280" y="116868"/>
          <a:ext cx="197971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1523859909"/>
                    </a:ext>
                  </a:extLst>
                </a:gridCol>
                <a:gridCol w="1187625">
                  <a:extLst>
                    <a:ext uri="{9D8B030D-6E8A-4147-A177-3AD203B41FA5}">
                      <a16:colId xmlns:a16="http://schemas.microsoft.com/office/drawing/2014/main" val="2042040670"/>
                    </a:ext>
                  </a:extLst>
                </a:gridCol>
              </a:tblGrid>
              <a:tr h="33319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1921"/>
                  </a:ext>
                </a:extLst>
              </a:tr>
              <a:tr h="33319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{i1}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005380"/>
                  </a:ext>
                </a:extLst>
              </a:tr>
              <a:tr h="33319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{i2}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186842"/>
                  </a:ext>
                </a:extLst>
              </a:tr>
              <a:tr h="33319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{i3}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15132"/>
                  </a:ext>
                </a:extLst>
              </a:tr>
              <a:tr h="33319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{i4}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24330"/>
                  </a:ext>
                </a:extLst>
              </a:tr>
              <a:tr h="33319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{i5}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18349"/>
                  </a:ext>
                </a:extLst>
              </a:tr>
              <a:tr h="33319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{i1, i2}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25577"/>
                  </a:ext>
                </a:extLst>
              </a:tr>
              <a:tr h="33319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{i1,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050853"/>
                  </a:ext>
                </a:extLst>
              </a:tr>
              <a:tr h="33319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{i1,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938568"/>
                  </a:ext>
                </a:extLst>
              </a:tr>
              <a:tr h="33319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{i2, i3}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787075"/>
                  </a:ext>
                </a:extLst>
              </a:tr>
              <a:tr h="33319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{i2, i4}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271428"/>
                  </a:ext>
                </a:extLst>
              </a:tr>
              <a:tr h="33319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{i2, i5}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6581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1C141A2-FF83-B4FD-83AB-F0E954F910F3}"/>
              </a:ext>
            </a:extLst>
          </p:cNvPr>
          <p:cNvSpPr txBox="1"/>
          <p:nvPr/>
        </p:nvSpPr>
        <p:spPr>
          <a:xfrm>
            <a:off x="-396552" y="195490"/>
            <a:ext cx="7604133" cy="475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700"/>
              <a:t>Rule 13: {i1} </a:t>
            </a:r>
            <a:r>
              <a:rPr lang="en-US" sz="1700">
                <a:sym typeface="Wingdings" panose="05000000000000000000" pitchFamily="2" charset="2"/>
              </a:rPr>
              <a:t></a:t>
            </a:r>
            <a:r>
              <a:rPr lang="en-US" sz="1700"/>
              <a:t> {i2} &lt;=&gt; support(i1, i2) / support(i1) = 4 / 6 = </a:t>
            </a:r>
            <a:r>
              <a:rPr lang="en-US" sz="1700">
                <a:solidFill>
                  <a:srgbClr val="00B050"/>
                </a:solidFill>
              </a:rPr>
              <a:t>66,66% 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Rule 14: {i2} </a:t>
            </a:r>
            <a:r>
              <a:rPr lang="en-US" sz="1700">
                <a:sym typeface="Wingdings" panose="05000000000000000000" pitchFamily="2" charset="2"/>
              </a:rPr>
              <a:t> {i1} </a:t>
            </a:r>
            <a:r>
              <a:rPr lang="en-US" sz="1700"/>
              <a:t>&lt;=&gt; support(i1, i2) / support(i2) = 4 / 7 = </a:t>
            </a:r>
            <a:r>
              <a:rPr lang="en-US" sz="1700">
                <a:solidFill>
                  <a:srgbClr val="00B050"/>
                </a:solidFill>
              </a:rPr>
              <a:t>57%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Rule 15: {i1} </a:t>
            </a:r>
            <a:r>
              <a:rPr lang="en-US" sz="1700">
                <a:sym typeface="Wingdings" panose="05000000000000000000" pitchFamily="2" charset="2"/>
              </a:rPr>
              <a:t> {i3} </a:t>
            </a:r>
            <a:r>
              <a:rPr lang="en-US" sz="1700"/>
              <a:t>&lt;=&gt; support(i1, i3) / support(i1) = 4 / 6 = </a:t>
            </a:r>
            <a:r>
              <a:rPr lang="en-US" sz="1700">
                <a:solidFill>
                  <a:srgbClr val="00B050"/>
                </a:solidFill>
              </a:rPr>
              <a:t>66,66%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Rule 16: {i3} </a:t>
            </a:r>
            <a:r>
              <a:rPr lang="en-US" sz="1700">
                <a:sym typeface="Wingdings" panose="05000000000000000000" pitchFamily="2" charset="2"/>
              </a:rPr>
              <a:t> {i1} </a:t>
            </a:r>
            <a:r>
              <a:rPr lang="en-US" sz="1700"/>
              <a:t>&lt;=&gt; support(i1, i3) / support(i3) = 4 / 6 =</a:t>
            </a:r>
            <a:r>
              <a:rPr lang="en-US" sz="1700">
                <a:solidFill>
                  <a:srgbClr val="00B050"/>
                </a:solidFill>
              </a:rPr>
              <a:t> 66,66%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Rule 17: {i1} </a:t>
            </a:r>
            <a:r>
              <a:rPr lang="en-US" sz="1700">
                <a:sym typeface="Wingdings" panose="05000000000000000000" pitchFamily="2" charset="2"/>
              </a:rPr>
              <a:t> {i5} </a:t>
            </a:r>
            <a:r>
              <a:rPr lang="en-US" sz="1700"/>
              <a:t>&lt;=&gt; support(i1, i5) / support(i1) = 2 / 6 = </a:t>
            </a:r>
            <a:r>
              <a:rPr lang="en-US" sz="1700">
                <a:solidFill>
                  <a:srgbClr val="FF0000"/>
                </a:solidFill>
              </a:rPr>
              <a:t>33,33%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Rule 18: {i5} </a:t>
            </a:r>
            <a:r>
              <a:rPr lang="en-US" sz="1700">
                <a:sym typeface="Wingdings" panose="05000000000000000000" pitchFamily="2" charset="2"/>
              </a:rPr>
              <a:t> {i1} </a:t>
            </a:r>
            <a:r>
              <a:rPr lang="en-US" sz="1700"/>
              <a:t>&lt;=&gt; support(i1, i5) / support(i5) = 2 / 4 = </a:t>
            </a:r>
            <a:r>
              <a:rPr lang="en-US" sz="1700">
                <a:solidFill>
                  <a:srgbClr val="00B050"/>
                </a:solidFill>
              </a:rPr>
              <a:t>50%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Rule 19: {i2} </a:t>
            </a:r>
            <a:r>
              <a:rPr lang="en-US" sz="1700">
                <a:sym typeface="Wingdings" panose="05000000000000000000" pitchFamily="2" charset="2"/>
              </a:rPr>
              <a:t> {i3} </a:t>
            </a:r>
            <a:r>
              <a:rPr lang="en-US" sz="1700"/>
              <a:t>&lt;=&gt; support(i2, i3) / support(i2) = 4 / 7 = </a:t>
            </a:r>
            <a:r>
              <a:rPr lang="en-US" sz="1700">
                <a:solidFill>
                  <a:srgbClr val="00B050"/>
                </a:solidFill>
              </a:rPr>
              <a:t>57%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Rule 20: {i3} </a:t>
            </a:r>
            <a:r>
              <a:rPr lang="en-US" sz="1700">
                <a:sym typeface="Wingdings" panose="05000000000000000000" pitchFamily="2" charset="2"/>
              </a:rPr>
              <a:t> {i2} </a:t>
            </a:r>
            <a:r>
              <a:rPr lang="en-US" sz="1700"/>
              <a:t>&lt;=&gt; support(i2, i3) / support(i3) = 4 / 6 = </a:t>
            </a:r>
            <a:r>
              <a:rPr lang="en-US" sz="1700">
                <a:solidFill>
                  <a:srgbClr val="00B050"/>
                </a:solidFill>
              </a:rPr>
              <a:t>66,66%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Rule 21: {i2} </a:t>
            </a:r>
            <a:r>
              <a:rPr lang="en-US" sz="1700">
                <a:sym typeface="Wingdings" panose="05000000000000000000" pitchFamily="2" charset="2"/>
              </a:rPr>
              <a:t> {i4} </a:t>
            </a:r>
            <a:r>
              <a:rPr lang="en-US" sz="1700"/>
              <a:t>&lt;=&gt; support(i2, i4) / support(i2) = 2 / 7 = </a:t>
            </a:r>
            <a:r>
              <a:rPr lang="en-US" sz="1700">
                <a:solidFill>
                  <a:srgbClr val="FF0000"/>
                </a:solidFill>
              </a:rPr>
              <a:t>28%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Rule 22: {i4} </a:t>
            </a:r>
            <a:r>
              <a:rPr lang="en-US" sz="1700">
                <a:sym typeface="Wingdings" panose="05000000000000000000" pitchFamily="2" charset="2"/>
              </a:rPr>
              <a:t> {i2} </a:t>
            </a:r>
            <a:r>
              <a:rPr lang="en-US" sz="1700"/>
              <a:t>&lt;=&gt; support(i2, i4) / support(i4) = 2 / 4 = </a:t>
            </a:r>
            <a:r>
              <a:rPr lang="en-US" sz="1700">
                <a:solidFill>
                  <a:srgbClr val="00B050"/>
                </a:solidFill>
              </a:rPr>
              <a:t>50%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Rule 23: {i2} </a:t>
            </a:r>
            <a:r>
              <a:rPr lang="en-US" sz="1700">
                <a:sym typeface="Wingdings" panose="05000000000000000000" pitchFamily="2" charset="2"/>
              </a:rPr>
              <a:t> {i5} </a:t>
            </a:r>
            <a:r>
              <a:rPr lang="en-US" sz="1700"/>
              <a:t>&lt;=&gt; support(i2, i5) / support(i2) = 2 / 7 =</a:t>
            </a:r>
            <a:r>
              <a:rPr lang="en-US" sz="1700">
                <a:solidFill>
                  <a:srgbClr val="FF0000"/>
                </a:solidFill>
              </a:rPr>
              <a:t> 28%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Rule 24: {i5} </a:t>
            </a:r>
            <a:r>
              <a:rPr lang="en-US" sz="1700">
                <a:sym typeface="Wingdings" panose="05000000000000000000" pitchFamily="2" charset="2"/>
              </a:rPr>
              <a:t> {i2} </a:t>
            </a:r>
            <a:r>
              <a:rPr lang="en-US" sz="1700"/>
              <a:t>&lt;=&gt; support(i2, i5) / support(i5) = 2 / 4 = </a:t>
            </a:r>
            <a:r>
              <a:rPr lang="en-US" sz="1700">
                <a:solidFill>
                  <a:srgbClr val="00B050"/>
                </a:solidFill>
              </a:rPr>
              <a:t>50%</a:t>
            </a:r>
          </a:p>
        </p:txBody>
      </p:sp>
      <p:sp>
        <p:nvSpPr>
          <p:cNvPr id="15" name="TextBox 14">
            <a:hlinkClick r:id="rId2"/>
            <a:extLst>
              <a:ext uri="{FF2B5EF4-FFF2-40B4-BE49-F238E27FC236}">
                <a16:creationId xmlns:a16="http://schemas.microsoft.com/office/drawing/2014/main" id="{91A0657F-DCF3-875E-5D4B-2189D4D6724B}"/>
              </a:ext>
            </a:extLst>
          </p:cNvPr>
          <p:cNvSpPr txBox="1"/>
          <p:nvPr/>
        </p:nvSpPr>
        <p:spPr>
          <a:xfrm>
            <a:off x="0" y="4918909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02AE21-8B1B-2549-8256-54EA4C7A1AE4}"/>
              </a:ext>
            </a:extLst>
          </p:cNvPr>
          <p:cNvSpPr/>
          <p:nvPr/>
        </p:nvSpPr>
        <p:spPr>
          <a:xfrm>
            <a:off x="4499992" y="773341"/>
            <a:ext cx="3672408" cy="37200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E5673E-963E-D6F9-A2AA-B826E94E62C7}"/>
              </a:ext>
            </a:extLst>
          </p:cNvPr>
          <p:cNvSpPr/>
          <p:nvPr/>
        </p:nvSpPr>
        <p:spPr>
          <a:xfrm>
            <a:off x="755576" y="1544228"/>
            <a:ext cx="3416979" cy="294914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A05EF-B277-F7DE-2A8E-28C38E66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6" y="27216"/>
            <a:ext cx="9144000" cy="857250"/>
          </a:xfrm>
        </p:spPr>
        <p:txBody>
          <a:bodyPr/>
          <a:lstStyle/>
          <a:p>
            <a:r>
              <a:rPr lang="en-US" sz="3600"/>
              <a:t>Apriori algorithm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20676-A4A6-BC85-0B78-21A6F30EB862}"/>
              </a:ext>
            </a:extLst>
          </p:cNvPr>
          <p:cNvSpPr txBox="1"/>
          <p:nvPr/>
        </p:nvSpPr>
        <p:spPr>
          <a:xfrm>
            <a:off x="107504" y="867807"/>
            <a:ext cx="109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130A3-CBBB-342B-7F6C-DBD2399CA138}"/>
              </a:ext>
            </a:extLst>
          </p:cNvPr>
          <p:cNvSpPr txBox="1"/>
          <p:nvPr/>
        </p:nvSpPr>
        <p:spPr>
          <a:xfrm>
            <a:off x="836124" y="1544228"/>
            <a:ext cx="3336431" cy="2949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{i1, i2}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{i3} 	{C = 50%} </a:t>
            </a:r>
          </a:p>
          <a:p>
            <a:pPr>
              <a:lnSpc>
                <a:spcPct val="150000"/>
              </a:lnSpc>
            </a:pPr>
            <a:r>
              <a:rPr lang="en-US"/>
              <a:t>{i2, i3}</a:t>
            </a:r>
            <a:r>
              <a:rPr lang="en-US">
                <a:sym typeface="Wingdings" panose="05000000000000000000" pitchFamily="2" charset="2"/>
              </a:rPr>
              <a:t> </a:t>
            </a:r>
            <a:r>
              <a:rPr lang="en-US"/>
              <a:t> {i1} 	{C = 50%}</a:t>
            </a:r>
          </a:p>
          <a:p>
            <a:pPr>
              <a:lnSpc>
                <a:spcPct val="150000"/>
              </a:lnSpc>
            </a:pPr>
            <a:r>
              <a:rPr lang="en-US"/>
              <a:t>{i2, i3}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{i1} 	{C = 50%} </a:t>
            </a:r>
          </a:p>
          <a:p>
            <a:pPr>
              <a:lnSpc>
                <a:spcPct val="150000"/>
              </a:lnSpc>
            </a:pPr>
            <a:r>
              <a:rPr lang="en-US"/>
              <a:t>{i5}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{i1, i2}	{C = 100%} </a:t>
            </a:r>
          </a:p>
          <a:p>
            <a:pPr>
              <a:lnSpc>
                <a:spcPct val="150000"/>
              </a:lnSpc>
            </a:pPr>
            <a:r>
              <a:rPr lang="en-US"/>
              <a:t>{i1, i2}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{i5} 	{C = 50%}</a:t>
            </a:r>
          </a:p>
          <a:p>
            <a:pPr>
              <a:lnSpc>
                <a:spcPct val="150000"/>
              </a:lnSpc>
            </a:pPr>
            <a:r>
              <a:rPr lang="en-US"/>
              <a:t>{i1, i5}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{i2} 	{C = 100%}</a:t>
            </a:r>
          </a:p>
          <a:p>
            <a:pPr>
              <a:lnSpc>
                <a:spcPct val="150000"/>
              </a:lnSpc>
            </a:pPr>
            <a:r>
              <a:rPr lang="en-US"/>
              <a:t>{i2, i5}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{i1} 	{C = 100%}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874B5-3818-455B-59A4-AF4BE1B72BBB}"/>
              </a:ext>
            </a:extLst>
          </p:cNvPr>
          <p:cNvSpPr txBox="1"/>
          <p:nvPr/>
        </p:nvSpPr>
        <p:spPr>
          <a:xfrm>
            <a:off x="4572000" y="713232"/>
            <a:ext cx="3816424" cy="378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{i1}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{i2} 	{C = 57%}</a:t>
            </a:r>
          </a:p>
          <a:p>
            <a:pPr>
              <a:lnSpc>
                <a:spcPct val="150000"/>
              </a:lnSpc>
            </a:pPr>
            <a:r>
              <a:rPr lang="en-US"/>
              <a:t>{i2}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{i1} 	{C = 57%}</a:t>
            </a:r>
          </a:p>
          <a:p>
            <a:pPr>
              <a:lnSpc>
                <a:spcPct val="150000"/>
              </a:lnSpc>
            </a:pPr>
            <a:r>
              <a:rPr lang="en-US"/>
              <a:t>{i1}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{i3} 	{C = 66,66%}</a:t>
            </a:r>
          </a:p>
          <a:p>
            <a:pPr>
              <a:lnSpc>
                <a:spcPct val="150000"/>
              </a:lnSpc>
            </a:pPr>
            <a:r>
              <a:rPr lang="en-US"/>
              <a:t>{i3}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{i1} 	{C = 66,66%}</a:t>
            </a:r>
          </a:p>
          <a:p>
            <a:pPr>
              <a:lnSpc>
                <a:spcPct val="150000"/>
              </a:lnSpc>
            </a:pPr>
            <a:r>
              <a:rPr lang="en-US"/>
              <a:t>{i5}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{i1} 	{C = 50%}</a:t>
            </a:r>
          </a:p>
          <a:p>
            <a:pPr>
              <a:lnSpc>
                <a:spcPct val="150000"/>
              </a:lnSpc>
            </a:pPr>
            <a:r>
              <a:rPr lang="en-US"/>
              <a:t>{i2}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{i3} 	{C = 57%}</a:t>
            </a:r>
          </a:p>
          <a:p>
            <a:pPr>
              <a:lnSpc>
                <a:spcPct val="150000"/>
              </a:lnSpc>
            </a:pPr>
            <a:r>
              <a:rPr lang="en-US"/>
              <a:t>{i3}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{i2} 	{C = 66,66%}</a:t>
            </a:r>
          </a:p>
          <a:p>
            <a:pPr>
              <a:lnSpc>
                <a:spcPct val="150000"/>
              </a:lnSpc>
            </a:pPr>
            <a:r>
              <a:rPr lang="en-US"/>
              <a:t>{i4}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{i2} 	{C = 50%}</a:t>
            </a:r>
          </a:p>
          <a:p>
            <a:pPr>
              <a:lnSpc>
                <a:spcPct val="150000"/>
              </a:lnSpc>
            </a:pPr>
            <a:r>
              <a:rPr lang="en-US"/>
              <a:t>{i5}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{i2} 	{C = 50%}</a:t>
            </a:r>
          </a:p>
        </p:txBody>
      </p:sp>
      <p:sp>
        <p:nvSpPr>
          <p:cNvPr id="11" name="TextBox 10">
            <a:hlinkClick r:id="rId2"/>
            <a:extLst>
              <a:ext uri="{FF2B5EF4-FFF2-40B4-BE49-F238E27FC236}">
                <a16:creationId xmlns:a16="http://schemas.microsoft.com/office/drawing/2014/main" id="{9A60092D-860D-6089-8965-24D1F8370CA1}"/>
              </a:ext>
            </a:extLst>
          </p:cNvPr>
          <p:cNvSpPr txBox="1"/>
          <p:nvPr/>
        </p:nvSpPr>
        <p:spPr>
          <a:xfrm>
            <a:off x="-72008" y="489187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5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4" grpId="0"/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837B9-A894-B5DB-C618-F16DFC249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839E-9CE8-94E2-6D12-05381F6A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Frequent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8A605-1B69-1269-C3D6-EB2046F605EF}"/>
              </a:ext>
            </a:extLst>
          </p:cNvPr>
          <p:cNvSpPr txBox="1"/>
          <p:nvPr/>
        </p:nvSpPr>
        <p:spPr>
          <a:xfrm>
            <a:off x="395536" y="1131590"/>
            <a:ext cx="8352928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Frequent pattern mining has many applications.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However, if has important </a:t>
            </a:r>
            <a:r>
              <a:rPr lang="en-US" sz="2000" b="1"/>
              <a:t>limitations: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/>
              <a:t>Many frequent pattern are not interesting.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/>
              <a:t>Quantities of items in transactions must be 0 or 1.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/>
              <a:t>All items are considered as equally important (having the same weight).</a:t>
            </a:r>
          </a:p>
        </p:txBody>
      </p:sp>
    </p:spTree>
    <p:extLst>
      <p:ext uri="{BB962C8B-B14F-4D97-AF65-F5344CB8AC3E}">
        <p14:creationId xmlns:p14="http://schemas.microsoft.com/office/powerpoint/2010/main" val="1025191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1C8E7-C3AE-1EB9-D4EC-41116EDC1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BBD363C2-EF35-6064-66B8-11509BCE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67" y="627534"/>
            <a:ext cx="852073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400" b="1">
                <a:latin typeface="Roboto" panose="02000000000000000000" pitchFamily="2" charset="0"/>
              </a:rPr>
              <a:t>H</a:t>
            </a:r>
            <a:r>
              <a:rPr lang="en-US" sz="4400" b="1" i="0">
                <a:effectLst/>
                <a:latin typeface="Roboto" panose="02000000000000000000" pitchFamily="2" charset="0"/>
              </a:rPr>
              <a:t>igh Utility Itemset Mining (HUI)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81F64CD-21B6-AC99-F5D9-15B08544A856}"/>
              </a:ext>
            </a:extLst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algun Gothic (Body)"/>
                <a:ea typeface="맑은 고딕" panose="020B0503020000020004" pitchFamily="34" charset="-127"/>
                <a:cs typeface="Arial" pitchFamily="34" charset="0"/>
              </a:rPr>
              <a:t>Research on Genetic Algorithm GA and Application - Graduation Thesis - 2024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algun Gothic (Body)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6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5AE2-5117-7E40-4078-4718DAB7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Roboto" panose="02000000000000000000" pitchFamily="2" charset="0"/>
              </a:rPr>
              <a:t>H</a:t>
            </a:r>
            <a:r>
              <a:rPr lang="en-US" sz="3600" b="1" i="0">
                <a:effectLst/>
                <a:latin typeface="Roboto" panose="02000000000000000000" pitchFamily="2" charset="0"/>
              </a:rPr>
              <a:t>igh Utility Itemset Mining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2EADB-842F-88D8-0824-159580CC8703}"/>
              </a:ext>
            </a:extLst>
          </p:cNvPr>
          <p:cNvSpPr txBox="1"/>
          <p:nvPr/>
        </p:nvSpPr>
        <p:spPr>
          <a:xfrm>
            <a:off x="287016" y="832454"/>
            <a:ext cx="8856984" cy="278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 generalization of frequent pattern mining: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252525"/>
                </a:solidFill>
                <a:latin typeface="Roboto" panose="02000000000000000000" pitchFamily="2" charset="0"/>
              </a:rPr>
              <a:t>Items can appear more than once in a transaction (e.g. a customer may buy 3 bottles of milk).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Items have a unit profit </a:t>
            </a:r>
            <a:r>
              <a:rPr lang="en-US">
                <a:solidFill>
                  <a:srgbClr val="252525"/>
                </a:solidFill>
                <a:latin typeface="Roboto" panose="02000000000000000000" pitchFamily="2" charset="0"/>
              </a:rPr>
              <a:t>(e.g. a bottle of milk generates 1$ of profit).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The goal is to find patterns that generate a hig</a:t>
            </a:r>
            <a:r>
              <a:rPr lang="en-US">
                <a:solidFill>
                  <a:srgbClr val="252525"/>
                </a:solidFill>
                <a:latin typeface="Roboto" panose="02000000000000000000" pitchFamily="2" charset="0"/>
              </a:rPr>
              <a:t>ht profilt.</a:t>
            </a:r>
            <a:endParaRPr lang="en-US" b="0" i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6C18-AB15-6C8B-C45C-BD2A1766DA7A}"/>
              </a:ext>
            </a:extLst>
          </p:cNvPr>
          <p:cNvSpPr txBox="1"/>
          <p:nvPr/>
        </p:nvSpPr>
        <p:spPr>
          <a:xfrm>
            <a:off x="287016" y="3651870"/>
            <a:ext cx="65892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Example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252525"/>
                </a:solidFill>
                <a:latin typeface="Roboto" panose="02000000000000000000" pitchFamily="2" charset="0"/>
              </a:rPr>
              <a:t>{Caviar</a:t>
            </a:r>
            <a:r>
              <a:rPr lang="en-US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Wine} is a pattern that generates a high profilt, although it is rare.</a:t>
            </a:r>
          </a:p>
        </p:txBody>
      </p:sp>
    </p:spTree>
    <p:extLst>
      <p:ext uri="{BB962C8B-B14F-4D97-AF65-F5344CB8AC3E}">
        <p14:creationId xmlns:p14="http://schemas.microsoft.com/office/powerpoint/2010/main" val="21360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C6E5-9F84-8BFC-58D0-53A6F51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</a:rPr>
              <a:t>High Utility Itemset Mining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28FDC-A205-24F7-E21F-73C73B327E24}"/>
              </a:ext>
            </a:extLst>
          </p:cNvPr>
          <p:cNvSpPr txBox="1"/>
          <p:nvPr/>
        </p:nvSpPr>
        <p:spPr>
          <a:xfrm>
            <a:off x="755576" y="87838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Input: </a:t>
            </a:r>
            <a:r>
              <a:rPr lang="en-US">
                <a:solidFill>
                  <a:srgbClr val="00B050"/>
                </a:solidFill>
              </a:rPr>
              <a:t>Transaction database with quantities</a:t>
            </a:r>
            <a:endParaRPr lang="en-US" b="0" i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FCCDAC-646F-3B21-EBA4-61DC55230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05576"/>
              </p:ext>
            </p:extLst>
          </p:nvPr>
        </p:nvGraphicFramePr>
        <p:xfrm>
          <a:off x="863080" y="1315032"/>
          <a:ext cx="3744416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835">
                  <a:extLst>
                    <a:ext uri="{9D8B030D-6E8A-4147-A177-3AD203B41FA5}">
                      <a16:colId xmlns:a16="http://schemas.microsoft.com/office/drawing/2014/main" val="2670552633"/>
                    </a:ext>
                  </a:extLst>
                </a:gridCol>
                <a:gridCol w="2889581">
                  <a:extLst>
                    <a:ext uri="{9D8B030D-6E8A-4147-A177-3AD203B41FA5}">
                      <a16:colId xmlns:a16="http://schemas.microsoft.com/office/drawing/2014/main" val="27473668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9487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a(1), b(5), c(1), d(3),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8714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b(4), c(3), d(3),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931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a(1), c(1), d(1)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5017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a(2), c(6), e(2)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9318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b(2), c(2),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391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3CA7D7-0D41-7C7D-BA91-699FE780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95415"/>
              </p:ext>
            </p:extLst>
          </p:nvPr>
        </p:nvGraphicFramePr>
        <p:xfrm>
          <a:off x="5543600" y="1584318"/>
          <a:ext cx="2256304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142">
                  <a:extLst>
                    <a:ext uri="{9D8B030D-6E8A-4147-A177-3AD203B41FA5}">
                      <a16:colId xmlns:a16="http://schemas.microsoft.com/office/drawing/2014/main" val="2670552633"/>
                    </a:ext>
                  </a:extLst>
                </a:gridCol>
                <a:gridCol w="1476162">
                  <a:extLst>
                    <a:ext uri="{9D8B030D-6E8A-4147-A177-3AD203B41FA5}">
                      <a16:colId xmlns:a16="http://schemas.microsoft.com/office/drawing/2014/main" val="27473668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Unit Profit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9487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8714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931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5017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9318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391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B8F0AE-D13A-4B8A-32FD-23B4B5CCB26E}"/>
              </a:ext>
            </a:extLst>
          </p:cNvPr>
          <p:cNvSpPr txBox="1"/>
          <p:nvPr/>
        </p:nvSpPr>
        <p:spPr>
          <a:xfrm>
            <a:off x="5543600" y="1181887"/>
            <a:ext cx="225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Unit profit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1CA0A-7D70-D6D6-5941-5FCB8B17EB23}"/>
              </a:ext>
            </a:extLst>
          </p:cNvPr>
          <p:cNvSpPr txBox="1"/>
          <p:nvPr/>
        </p:nvSpPr>
        <p:spPr>
          <a:xfrm>
            <a:off x="863081" y="41686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and a threshold </a:t>
            </a:r>
            <a:r>
              <a:rPr lang="en-US">
                <a:solidFill>
                  <a:srgbClr val="00B050"/>
                </a:solidFill>
              </a:rPr>
              <a:t>minutil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DA4BA-EF6A-F1AB-7E41-5C7CB770B08B}"/>
              </a:ext>
            </a:extLst>
          </p:cNvPr>
          <p:cNvSpPr txBox="1"/>
          <p:nvPr/>
        </p:nvSpPr>
        <p:spPr>
          <a:xfrm>
            <a:off x="179512" y="4628832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/>
              <a:t>Output: </a:t>
            </a:r>
            <a:r>
              <a:rPr lang="en-US">
                <a:solidFill>
                  <a:srgbClr val="00B050"/>
                </a:solidFill>
              </a:rPr>
              <a:t>High-utility itemsets</a:t>
            </a:r>
            <a:endParaRPr lang="en-US" b="0" i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2CF25-9D60-95D3-656C-ED99FBB31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600D-17D8-A843-6818-EEEEF43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600318"/>
          </a:xfrm>
        </p:spPr>
        <p:txBody>
          <a:bodyPr>
            <a:normAutofit/>
          </a:bodyPr>
          <a:lstStyle/>
          <a:p>
            <a:r>
              <a:rPr lang="en-US" sz="2800">
                <a:latin typeface="Roboto" panose="02000000000000000000" pitchFamily="2" charset="0"/>
              </a:rPr>
              <a:t>A Full Example</a:t>
            </a:r>
            <a:endParaRPr lang="en-US" sz="28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58B333-41EF-EBA9-87C5-9426F9AE4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33166"/>
              </p:ext>
            </p:extLst>
          </p:nvPr>
        </p:nvGraphicFramePr>
        <p:xfrm>
          <a:off x="111319" y="1533219"/>
          <a:ext cx="3744416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835">
                  <a:extLst>
                    <a:ext uri="{9D8B030D-6E8A-4147-A177-3AD203B41FA5}">
                      <a16:colId xmlns:a16="http://schemas.microsoft.com/office/drawing/2014/main" val="2670552633"/>
                    </a:ext>
                  </a:extLst>
                </a:gridCol>
                <a:gridCol w="2889581">
                  <a:extLst>
                    <a:ext uri="{9D8B030D-6E8A-4147-A177-3AD203B41FA5}">
                      <a16:colId xmlns:a16="http://schemas.microsoft.com/office/drawing/2014/main" val="27473668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9487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a(1), b(5), c(1), d(3),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8714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b(4), c(3), d(3),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931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a(1), c(1), d(1)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5017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a(2), c(6), e(2)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9318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b(2), c(2),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391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F1002-7E18-56A8-4FA6-7B206536F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80041"/>
              </p:ext>
            </p:extLst>
          </p:nvPr>
        </p:nvGraphicFramePr>
        <p:xfrm>
          <a:off x="4187904" y="1533219"/>
          <a:ext cx="2256304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142">
                  <a:extLst>
                    <a:ext uri="{9D8B030D-6E8A-4147-A177-3AD203B41FA5}">
                      <a16:colId xmlns:a16="http://schemas.microsoft.com/office/drawing/2014/main" val="2670552633"/>
                    </a:ext>
                  </a:extLst>
                </a:gridCol>
                <a:gridCol w="1476162">
                  <a:extLst>
                    <a:ext uri="{9D8B030D-6E8A-4147-A177-3AD203B41FA5}">
                      <a16:colId xmlns:a16="http://schemas.microsoft.com/office/drawing/2014/main" val="27473668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Unit Profit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9487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8714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931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5017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9318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391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003A9F-7BD2-AF4E-9C8B-EAE3B903058B}"/>
              </a:ext>
            </a:extLst>
          </p:cNvPr>
          <p:cNvSpPr txBox="1"/>
          <p:nvPr/>
        </p:nvSpPr>
        <p:spPr>
          <a:xfrm>
            <a:off x="4187904" y="1130788"/>
            <a:ext cx="225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Unit profit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3EB2E-7CED-FAF6-175A-F0DD9465FEDB}"/>
              </a:ext>
            </a:extLst>
          </p:cNvPr>
          <p:cNvSpPr txBox="1"/>
          <p:nvPr/>
        </p:nvSpPr>
        <p:spPr>
          <a:xfrm>
            <a:off x="6084168" y="40487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Suppose that </a:t>
            </a:r>
            <a:r>
              <a:rPr lang="en-US">
                <a:solidFill>
                  <a:srgbClr val="00B050"/>
                </a:solidFill>
              </a:rPr>
              <a:t>minutil = 25$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8DE63-8BB9-AECF-AAA4-24FDC4A6A591}"/>
              </a:ext>
            </a:extLst>
          </p:cNvPr>
          <p:cNvSpPr txBox="1"/>
          <p:nvPr/>
        </p:nvSpPr>
        <p:spPr>
          <a:xfrm>
            <a:off x="35496" y="1106981"/>
            <a:ext cx="403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Transaction database with quantities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2A2A3-EDF8-C564-A479-F305D1DD1170}"/>
              </a:ext>
            </a:extLst>
          </p:cNvPr>
          <p:cNvSpPr txBox="1"/>
          <p:nvPr/>
        </p:nvSpPr>
        <p:spPr>
          <a:xfrm>
            <a:off x="6670942" y="1418536"/>
            <a:ext cx="22705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{a, c}: 28$</a:t>
            </a:r>
          </a:p>
          <a:p>
            <a:r>
              <a:rPr lang="en-US"/>
              <a:t>{a, c, e}: 31$</a:t>
            </a:r>
          </a:p>
          <a:p>
            <a:r>
              <a:rPr lang="en-US"/>
              <a:t>{b, c}: 28$</a:t>
            </a:r>
          </a:p>
          <a:p>
            <a:r>
              <a:rPr lang="en-US"/>
              <a:t>{b, c, d, e}: 40$</a:t>
            </a:r>
          </a:p>
          <a:p>
            <a:r>
              <a:rPr lang="en-US"/>
              <a:t>{b, d}: 30$</a:t>
            </a:r>
          </a:p>
          <a:p>
            <a:r>
              <a:rPr lang="en-US"/>
              <a:t>{b, e}: 40$</a:t>
            </a:r>
          </a:p>
          <a:p>
            <a:r>
              <a:rPr lang="en-US"/>
              <a:t>{a, b, c, d, e}: 25$</a:t>
            </a:r>
          </a:p>
          <a:p>
            <a:r>
              <a:rPr lang="en-US"/>
              <a:t>{b, c, d}: 34$</a:t>
            </a:r>
          </a:p>
          <a:p>
            <a:r>
              <a:rPr lang="en-US"/>
              <a:t>{b, c, e}: 37$</a:t>
            </a:r>
          </a:p>
          <a:p>
            <a:r>
              <a:rPr lang="en-US"/>
              <a:t>{b, d, e}: 36$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863D2-883C-6F4D-FDC5-3D7CC9DD4E8E}"/>
              </a:ext>
            </a:extLst>
          </p:cNvPr>
          <p:cNvSpPr txBox="1"/>
          <p:nvPr/>
        </p:nvSpPr>
        <p:spPr>
          <a:xfrm>
            <a:off x="6660232" y="1131590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High-utility itemsets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2F7358-E884-CF24-4292-A00A4364430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704348" y="774206"/>
            <a:ext cx="0" cy="37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4BA9-0313-5B99-598F-A33A8AD5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Genetic Algorithm - Introduction</a:t>
            </a:r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5E2B4160-52F2-628A-4548-68B5F648B216}"/>
              </a:ext>
            </a:extLst>
          </p:cNvPr>
          <p:cNvSpPr txBox="1"/>
          <p:nvPr/>
        </p:nvSpPr>
        <p:spPr>
          <a:xfrm>
            <a:off x="0" y="487960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Malgun Gothic (Body)"/>
                <a:cs typeface="Arial" pitchFamily="34" charset="0"/>
              </a:rPr>
              <a:t>Research on Genetic Algorithm GA and Application - Graduation Thesis - 2024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12" name="Graphic 11" descr="Man outline">
            <a:extLst>
              <a:ext uri="{FF2B5EF4-FFF2-40B4-BE49-F238E27FC236}">
                <a16:creationId xmlns:a16="http://schemas.microsoft.com/office/drawing/2014/main" id="{157AB6C8-6168-48A1-7B5C-3278B64C9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9808" y="2122949"/>
            <a:ext cx="914400" cy="914400"/>
          </a:xfrm>
          <a:prstGeom prst="rect">
            <a:avLst/>
          </a:prstGeom>
        </p:spPr>
      </p:pic>
      <p:pic>
        <p:nvPicPr>
          <p:cNvPr id="14" name="Graphic 13" descr="Man and woman with solid fill">
            <a:extLst>
              <a:ext uri="{FF2B5EF4-FFF2-40B4-BE49-F238E27FC236}">
                <a16:creationId xmlns:a16="http://schemas.microsoft.com/office/drawing/2014/main" id="{46AEED43-AC68-2B44-24D4-B2400C5BE0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2400" y="1492485"/>
            <a:ext cx="914400" cy="914400"/>
          </a:xfrm>
          <a:prstGeom prst="rect">
            <a:avLst/>
          </a:prstGeom>
        </p:spPr>
      </p:pic>
      <p:pic>
        <p:nvPicPr>
          <p:cNvPr id="16" name="Graphic 15" descr="Man and woman outline">
            <a:extLst>
              <a:ext uri="{FF2B5EF4-FFF2-40B4-BE49-F238E27FC236}">
                <a16:creationId xmlns:a16="http://schemas.microsoft.com/office/drawing/2014/main" id="{20712222-8436-51F8-FE7D-860EBE1135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9042" y="1587190"/>
            <a:ext cx="914400" cy="914400"/>
          </a:xfrm>
          <a:prstGeom prst="rect">
            <a:avLst/>
          </a:prstGeom>
        </p:spPr>
      </p:pic>
      <p:pic>
        <p:nvPicPr>
          <p:cNvPr id="20" name="Graphic 19" descr="Woman outline">
            <a:extLst>
              <a:ext uri="{FF2B5EF4-FFF2-40B4-BE49-F238E27FC236}">
                <a16:creationId xmlns:a16="http://schemas.microsoft.com/office/drawing/2014/main" id="{AEBBC62D-EF9A-58D7-DB84-48986A9AF4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3958" y="1227649"/>
            <a:ext cx="914400" cy="914400"/>
          </a:xfrm>
          <a:prstGeom prst="rect">
            <a:avLst/>
          </a:prstGeom>
        </p:spPr>
      </p:pic>
      <p:sp>
        <p:nvSpPr>
          <p:cNvPr id="21" name="Equals 20">
            <a:extLst>
              <a:ext uri="{FF2B5EF4-FFF2-40B4-BE49-F238E27FC236}">
                <a16:creationId xmlns:a16="http://schemas.microsoft.com/office/drawing/2014/main" id="{DE92E6D7-5500-FC7A-ACC0-1FC5700894CF}"/>
              </a:ext>
            </a:extLst>
          </p:cNvPr>
          <p:cNvSpPr/>
          <p:nvPr/>
        </p:nvSpPr>
        <p:spPr>
          <a:xfrm>
            <a:off x="1314086" y="2392593"/>
            <a:ext cx="1123397" cy="489443"/>
          </a:xfrm>
          <a:prstGeom prst="mathEqual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D4BC95-2DCB-1A3C-0EC6-40D90ECEEC19}"/>
              </a:ext>
            </a:extLst>
          </p:cNvPr>
          <p:cNvSpPr/>
          <p:nvPr/>
        </p:nvSpPr>
        <p:spPr>
          <a:xfrm>
            <a:off x="3508773" y="2450978"/>
            <a:ext cx="1008112" cy="275199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D0B9A1-4F3D-2C4D-6956-C7B48B717073}"/>
              </a:ext>
            </a:extLst>
          </p:cNvPr>
          <p:cNvSpPr txBox="1"/>
          <p:nvPr/>
        </p:nvSpPr>
        <p:spPr>
          <a:xfrm>
            <a:off x="70992" y="2406885"/>
            <a:ext cx="12378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Solution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A090DE-5BB9-C025-D098-6AB8DF96EF4A}"/>
              </a:ext>
            </a:extLst>
          </p:cNvPr>
          <p:cNvSpPr txBox="1"/>
          <p:nvPr/>
        </p:nvSpPr>
        <p:spPr>
          <a:xfrm>
            <a:off x="2313587" y="3046189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Individual</a:t>
            </a:r>
          </a:p>
        </p:txBody>
      </p:sp>
      <p:pic>
        <p:nvPicPr>
          <p:cNvPr id="28" name="Graphic 27" descr="Man and woman outline">
            <a:extLst>
              <a:ext uri="{FF2B5EF4-FFF2-40B4-BE49-F238E27FC236}">
                <a16:creationId xmlns:a16="http://schemas.microsoft.com/office/drawing/2014/main" id="{8B39D20A-7344-9A89-F330-9728D3FD4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8433" y="1587190"/>
            <a:ext cx="914400" cy="914400"/>
          </a:xfrm>
          <a:prstGeom prst="rect">
            <a:avLst/>
          </a:prstGeom>
        </p:spPr>
      </p:pic>
      <p:pic>
        <p:nvPicPr>
          <p:cNvPr id="29" name="Graphic 28" descr="Man and woman outline">
            <a:extLst>
              <a:ext uri="{FF2B5EF4-FFF2-40B4-BE49-F238E27FC236}">
                <a16:creationId xmlns:a16="http://schemas.microsoft.com/office/drawing/2014/main" id="{AFD45FE9-F95D-97BD-A713-3CA9A0E6B8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9042" y="2737470"/>
            <a:ext cx="914400" cy="914400"/>
          </a:xfrm>
          <a:prstGeom prst="rect">
            <a:avLst/>
          </a:prstGeom>
        </p:spPr>
      </p:pic>
      <p:pic>
        <p:nvPicPr>
          <p:cNvPr id="30" name="Graphic 29" descr="Man and woman outline">
            <a:extLst>
              <a:ext uri="{FF2B5EF4-FFF2-40B4-BE49-F238E27FC236}">
                <a16:creationId xmlns:a16="http://schemas.microsoft.com/office/drawing/2014/main" id="{04E0A010-7FF1-3AAF-3C5F-5C3B2C6799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8433" y="2737470"/>
            <a:ext cx="914400" cy="914400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BAF46245-F9F8-1C4C-E9D6-1EEA553730A9}"/>
              </a:ext>
            </a:extLst>
          </p:cNvPr>
          <p:cNvSpPr/>
          <p:nvPr/>
        </p:nvSpPr>
        <p:spPr>
          <a:xfrm>
            <a:off x="6551712" y="2542802"/>
            <a:ext cx="1008112" cy="275199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C9302C-9AE8-CFBF-78A3-78C586862674}"/>
              </a:ext>
            </a:extLst>
          </p:cNvPr>
          <p:cNvSpPr txBox="1"/>
          <p:nvPr/>
        </p:nvSpPr>
        <p:spPr>
          <a:xfrm>
            <a:off x="4767046" y="3757569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Generation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763077-2D35-021A-35B4-16CCBD893327}"/>
              </a:ext>
            </a:extLst>
          </p:cNvPr>
          <p:cNvSpPr txBox="1"/>
          <p:nvPr/>
        </p:nvSpPr>
        <p:spPr>
          <a:xfrm>
            <a:off x="8031006" y="2340917"/>
            <a:ext cx="1197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Parents</a:t>
            </a:r>
          </a:p>
        </p:txBody>
      </p:sp>
    </p:spTree>
    <p:extLst>
      <p:ext uri="{BB962C8B-B14F-4D97-AF65-F5344CB8AC3E}">
        <p14:creationId xmlns:p14="http://schemas.microsoft.com/office/powerpoint/2010/main" val="136489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34568E-6 L 0.32673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37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8.64198E-7 L 0.28802 -0.019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FF1723-68D9-D6C3-A36C-BED524FB0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75516"/>
              </p:ext>
            </p:extLst>
          </p:nvPr>
        </p:nvGraphicFramePr>
        <p:xfrm>
          <a:off x="444298" y="1124694"/>
          <a:ext cx="3744416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835">
                  <a:extLst>
                    <a:ext uri="{9D8B030D-6E8A-4147-A177-3AD203B41FA5}">
                      <a16:colId xmlns:a16="http://schemas.microsoft.com/office/drawing/2014/main" val="2670552633"/>
                    </a:ext>
                  </a:extLst>
                </a:gridCol>
                <a:gridCol w="2889581">
                  <a:extLst>
                    <a:ext uri="{9D8B030D-6E8A-4147-A177-3AD203B41FA5}">
                      <a16:colId xmlns:a16="http://schemas.microsoft.com/office/drawing/2014/main" val="27473668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9487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a(1), b(5), c(1), d(3),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8714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b(4), c(3), d(3),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931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a(1), c(1), d(1)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5017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a(2), c(6), e(2)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9318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b(2), c(2),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3914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E3A503-C6DC-41FC-B9B4-67699E14AD29}"/>
              </a:ext>
            </a:extLst>
          </p:cNvPr>
          <p:cNvSpPr/>
          <p:nvPr/>
        </p:nvSpPr>
        <p:spPr>
          <a:xfrm>
            <a:off x="1259632" y="1693912"/>
            <a:ext cx="591519" cy="2880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a(1)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3D72C-606E-1054-8655-5F394DE0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Calculate Utility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256A22-BA70-9EB5-BC71-BF33E853E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47044"/>
              </p:ext>
            </p:extLst>
          </p:nvPr>
        </p:nvGraphicFramePr>
        <p:xfrm>
          <a:off x="5538205" y="1124694"/>
          <a:ext cx="2256304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142">
                  <a:extLst>
                    <a:ext uri="{9D8B030D-6E8A-4147-A177-3AD203B41FA5}">
                      <a16:colId xmlns:a16="http://schemas.microsoft.com/office/drawing/2014/main" val="2670552633"/>
                    </a:ext>
                  </a:extLst>
                </a:gridCol>
                <a:gridCol w="1476162">
                  <a:extLst>
                    <a:ext uri="{9D8B030D-6E8A-4147-A177-3AD203B41FA5}">
                      <a16:colId xmlns:a16="http://schemas.microsoft.com/office/drawing/2014/main" val="27473668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Unit Profit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9487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8714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931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5017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9318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391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F0EF1C-A3BC-0C1A-D69D-AF22FC40189C}"/>
              </a:ext>
            </a:extLst>
          </p:cNvPr>
          <p:cNvSpPr txBox="1"/>
          <p:nvPr/>
        </p:nvSpPr>
        <p:spPr>
          <a:xfrm>
            <a:off x="444299" y="425903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u({a, e})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FDEE34-7ABF-B832-E1A0-DCC8A61092B6}"/>
              </a:ext>
            </a:extLst>
          </p:cNvPr>
          <p:cNvSpPr/>
          <p:nvPr/>
        </p:nvSpPr>
        <p:spPr>
          <a:xfrm>
            <a:off x="3419872" y="1693912"/>
            <a:ext cx="591519" cy="2880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e(1)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50849FD-B7D8-75B6-0FE0-8C58BCF655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5814" y="-273946"/>
            <a:ext cx="160962" cy="4041809"/>
          </a:xfrm>
          <a:prstGeom prst="bentConnector4">
            <a:avLst>
              <a:gd name="adj1" fmla="val -571790"/>
              <a:gd name="adj2" fmla="val 7608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127ED6-E0A8-330F-5D52-3E6FE79279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011391" y="1837928"/>
            <a:ext cx="1526814" cy="181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CE4DDF-5C91-D468-A596-2090A36E708D}"/>
              </a:ext>
            </a:extLst>
          </p:cNvPr>
          <p:cNvSpPr txBox="1"/>
          <p:nvPr/>
        </p:nvSpPr>
        <p:spPr>
          <a:xfrm>
            <a:off x="1383911" y="4290650"/>
            <a:ext cx="196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= (1 * 5$ 1 * 3$)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D15220-1424-04F0-DA27-4504B3C0D30A}"/>
              </a:ext>
            </a:extLst>
          </p:cNvPr>
          <p:cNvSpPr/>
          <p:nvPr/>
        </p:nvSpPr>
        <p:spPr>
          <a:xfrm>
            <a:off x="1340566" y="3040869"/>
            <a:ext cx="591519" cy="2880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a(2)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C31B87-A257-75F5-1B70-194A60EDA06C}"/>
              </a:ext>
            </a:extLst>
          </p:cNvPr>
          <p:cNvSpPr/>
          <p:nvPr/>
        </p:nvSpPr>
        <p:spPr>
          <a:xfrm>
            <a:off x="2385264" y="3040869"/>
            <a:ext cx="591519" cy="2880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e(2)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59F653-5517-5BF8-6051-36A47842958D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932085" y="1827440"/>
            <a:ext cx="3665115" cy="1357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4856FB-C8DA-BD13-9EF6-726B06C77F7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976783" y="3184885"/>
            <a:ext cx="2561422" cy="458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AF4C82-B2E3-194B-204C-920BD64ECC0F}"/>
              </a:ext>
            </a:extLst>
          </p:cNvPr>
          <p:cNvSpPr txBox="1"/>
          <p:nvPr/>
        </p:nvSpPr>
        <p:spPr>
          <a:xfrm>
            <a:off x="3203848" y="4290650"/>
            <a:ext cx="2880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+ (2 * 5$ 2 * 3$) = 24$</a:t>
            </a:r>
          </a:p>
        </p:txBody>
      </p:sp>
    </p:spTree>
    <p:extLst>
      <p:ext uri="{BB962C8B-B14F-4D97-AF65-F5344CB8AC3E}">
        <p14:creationId xmlns:p14="http://schemas.microsoft.com/office/powerpoint/2010/main" val="35108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8" grpId="0"/>
      <p:bldP spid="31" grpId="0" animBg="1"/>
      <p:bldP spid="32" grpId="0" animBg="1"/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22F9-A514-CFBC-C002-37DABA04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Difficult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1713F-0CFD-4633-73B5-57A39CAFBE2A}"/>
              </a:ext>
            </a:extLst>
          </p:cNvPr>
          <p:cNvSpPr txBox="1"/>
          <p:nvPr/>
        </p:nvSpPr>
        <p:spPr>
          <a:xfrm>
            <a:off x="107504" y="987574"/>
            <a:ext cx="7488832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Why?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Because utility is not anti-monotonic</a:t>
            </a:r>
          </a:p>
          <a:p>
            <a:pPr>
              <a:lnSpc>
                <a:spcPct val="150000"/>
              </a:lnSpc>
            </a:pPr>
            <a:r>
              <a:rPr lang="en-US"/>
              <a:t>(i.e. does not respect the Apriori property)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Example: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u({a}) = 20$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u({a, e}) = 24$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u({a, b, c}) = 16$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Thus, frequent itemset mining  algorithems can not  be applied to this problem.</a:t>
            </a:r>
          </a:p>
        </p:txBody>
      </p:sp>
    </p:spTree>
    <p:extLst>
      <p:ext uri="{BB962C8B-B14F-4D97-AF65-F5344CB8AC3E}">
        <p14:creationId xmlns:p14="http://schemas.microsoft.com/office/powerpoint/2010/main" val="355697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79E6-D536-5DD4-65F7-2CE4D05F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Solve This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1EAA6-558C-E9AE-22BB-D4AAD7F4215E}"/>
              </a:ext>
            </a:extLst>
          </p:cNvPr>
          <p:cNvSpPr txBox="1"/>
          <p:nvPr/>
        </p:nvSpPr>
        <p:spPr>
          <a:xfrm>
            <a:off x="107504" y="771550"/>
            <a:ext cx="7848872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Several algorithems: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Two – Phase (PAKDD 2005).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IHUP (TKDE 2010).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UP – Growth (KDD 2011).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HUI – Miner (CIKM 2012).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FHM (ISMIS 2014).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Key idea:</a:t>
            </a:r>
            <a:r>
              <a:rPr lang="en-US"/>
              <a:t> Calculatean upper – bound on the utility of itemsets</a:t>
            </a:r>
          </a:p>
          <a:p>
            <a:pPr>
              <a:lnSpc>
                <a:spcPct val="150000"/>
              </a:lnSpc>
            </a:pPr>
            <a:r>
              <a:rPr lang="en-US"/>
              <a:t>(e.g. the TWU) that respects the Apriori property to be able to prune the search space.</a:t>
            </a:r>
          </a:p>
        </p:txBody>
      </p:sp>
    </p:spTree>
    <p:extLst>
      <p:ext uri="{BB962C8B-B14F-4D97-AF65-F5344CB8AC3E}">
        <p14:creationId xmlns:p14="http://schemas.microsoft.com/office/powerpoint/2010/main" val="1859003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802C-53A9-EF34-4368-9D3A3AEC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en-US"/>
              <a:t>Transaction Utility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298DA2-39D3-C580-2932-F27F8AC78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74520"/>
              </p:ext>
            </p:extLst>
          </p:nvPr>
        </p:nvGraphicFramePr>
        <p:xfrm>
          <a:off x="755576" y="1491630"/>
          <a:ext cx="3744416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835">
                  <a:extLst>
                    <a:ext uri="{9D8B030D-6E8A-4147-A177-3AD203B41FA5}">
                      <a16:colId xmlns:a16="http://schemas.microsoft.com/office/drawing/2014/main" val="2670552633"/>
                    </a:ext>
                  </a:extLst>
                </a:gridCol>
                <a:gridCol w="2889581">
                  <a:extLst>
                    <a:ext uri="{9D8B030D-6E8A-4147-A177-3AD203B41FA5}">
                      <a16:colId xmlns:a16="http://schemas.microsoft.com/office/drawing/2014/main" val="27473668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Trans.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9487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B0F0"/>
                          </a:solidFill>
                        </a:rPr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B0F0"/>
                          </a:solidFill>
                        </a:rPr>
                        <a:t>a(1), b(5), c(1), d(3),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8714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b(4), c(3), d(3),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931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a(1), c(1), d(1)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5017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a(2), c(6), e(2)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9318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b(2), c(2),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391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0CAA7B-6851-E8A4-9142-44C51D4BA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58690"/>
              </p:ext>
            </p:extLst>
          </p:nvPr>
        </p:nvGraphicFramePr>
        <p:xfrm>
          <a:off x="5796136" y="1491630"/>
          <a:ext cx="2256304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142">
                  <a:extLst>
                    <a:ext uri="{9D8B030D-6E8A-4147-A177-3AD203B41FA5}">
                      <a16:colId xmlns:a16="http://schemas.microsoft.com/office/drawing/2014/main" val="2670552633"/>
                    </a:ext>
                  </a:extLst>
                </a:gridCol>
                <a:gridCol w="1476162">
                  <a:extLst>
                    <a:ext uri="{9D8B030D-6E8A-4147-A177-3AD203B41FA5}">
                      <a16:colId xmlns:a16="http://schemas.microsoft.com/office/drawing/2014/main" val="27473668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Unit Profit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9487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5$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8714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931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5017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9318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3$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391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ED749D-29CA-2C09-5E07-CF23ED667A90}"/>
              </a:ext>
            </a:extLst>
          </p:cNvPr>
          <p:cNvSpPr txBox="1"/>
          <p:nvPr/>
        </p:nvSpPr>
        <p:spPr>
          <a:xfrm>
            <a:off x="35761" y="771550"/>
            <a:ext cx="597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Transaction utility</a:t>
            </a:r>
            <a:r>
              <a:rPr lang="en-US"/>
              <a:t> of a transaction:</a:t>
            </a:r>
          </a:p>
          <a:p>
            <a:r>
              <a:rPr lang="en-US"/>
              <a:t>    the sum of the utility of all items in that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F9822-1C69-30D1-1F1A-A9B84830FD71}"/>
              </a:ext>
            </a:extLst>
          </p:cNvPr>
          <p:cNvSpPr txBox="1"/>
          <p:nvPr/>
        </p:nvSpPr>
        <p:spPr>
          <a:xfrm>
            <a:off x="251520" y="4299942"/>
            <a:ext cx="7537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Example: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TU(T1) </a:t>
            </a:r>
            <a:r>
              <a:rPr lang="en-US"/>
              <a:t>= (1 * 5) + (5 * 2) + (1 * 1) + (3 * 2) + (1 * 3) = </a:t>
            </a:r>
            <a:r>
              <a:rPr lang="en-US">
                <a:solidFill>
                  <a:srgbClr val="FF0000"/>
                </a:solidFill>
              </a:rPr>
              <a:t>25$</a:t>
            </a:r>
          </a:p>
          <a:p>
            <a:r>
              <a:rPr lang="en-US"/>
              <a:t> 	  </a:t>
            </a:r>
            <a:r>
              <a:rPr lang="en-US">
                <a:solidFill>
                  <a:srgbClr val="FF0000"/>
                </a:solidFill>
              </a:rPr>
              <a:t>TU(T4)</a:t>
            </a:r>
            <a:r>
              <a:rPr lang="en-US"/>
              <a:t> = (2 * 5) + (6 * 1) + (2 * 3) = </a:t>
            </a:r>
            <a:r>
              <a:rPr lang="en-US">
                <a:solidFill>
                  <a:srgbClr val="FF0000"/>
                </a:solidFill>
              </a:rPr>
              <a:t>22$</a:t>
            </a:r>
          </a:p>
        </p:txBody>
      </p:sp>
    </p:spTree>
    <p:extLst>
      <p:ext uri="{BB962C8B-B14F-4D97-AF65-F5344CB8AC3E}">
        <p14:creationId xmlns:p14="http://schemas.microsoft.com/office/powerpoint/2010/main" val="428967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F815-5214-D277-3DF8-347B5B66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7"/>
            <a:ext cx="9144000" cy="528310"/>
          </a:xfrm>
        </p:spPr>
        <p:txBody>
          <a:bodyPr>
            <a:normAutofit fontScale="90000"/>
          </a:bodyPr>
          <a:lstStyle/>
          <a:p>
            <a:r>
              <a:rPr lang="en-US" sz="3000"/>
              <a:t>The TWU Upper Bound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A9872-1C30-CCAA-6338-0A7D743E7423}"/>
              </a:ext>
            </a:extLst>
          </p:cNvPr>
          <p:cNvSpPr txBox="1"/>
          <p:nvPr/>
        </p:nvSpPr>
        <p:spPr>
          <a:xfrm>
            <a:off x="139249" y="610123"/>
            <a:ext cx="769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TWU</a:t>
            </a:r>
            <a:r>
              <a:rPr lang="en-US"/>
              <a:t> of an itemset:</a:t>
            </a:r>
          </a:p>
          <a:p>
            <a:r>
              <a:rPr lang="en-US"/>
              <a:t>    the sum of the transaction utility for transactions containing itemset.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7466FF-A7BF-CC2E-35BD-9ABCB79CF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82541"/>
              </p:ext>
            </p:extLst>
          </p:nvPr>
        </p:nvGraphicFramePr>
        <p:xfrm>
          <a:off x="827584" y="1347614"/>
          <a:ext cx="3744416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835">
                  <a:extLst>
                    <a:ext uri="{9D8B030D-6E8A-4147-A177-3AD203B41FA5}">
                      <a16:colId xmlns:a16="http://schemas.microsoft.com/office/drawing/2014/main" val="2670552633"/>
                    </a:ext>
                  </a:extLst>
                </a:gridCol>
                <a:gridCol w="2889581">
                  <a:extLst>
                    <a:ext uri="{9D8B030D-6E8A-4147-A177-3AD203B41FA5}">
                      <a16:colId xmlns:a16="http://schemas.microsoft.com/office/drawing/2014/main" val="27473668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Trans.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9487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a(1)</a:t>
                      </a: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, b(5), c(1), d(3),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8714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b(4), c(3), d(3),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931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a(1), c(1), d(1)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5017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a(2)</a:t>
                      </a:r>
                      <a:r>
                        <a:rPr lang="en-US" sz="1800"/>
                        <a:t>, c(6),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e(2)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9318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b(2), c(2),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391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9AA7BE-7C6B-B1DC-DD3D-771AE2148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7609"/>
              </p:ext>
            </p:extLst>
          </p:nvPr>
        </p:nvGraphicFramePr>
        <p:xfrm>
          <a:off x="5868144" y="1347614"/>
          <a:ext cx="2256304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142">
                  <a:extLst>
                    <a:ext uri="{9D8B030D-6E8A-4147-A177-3AD203B41FA5}">
                      <a16:colId xmlns:a16="http://schemas.microsoft.com/office/drawing/2014/main" val="2670552633"/>
                    </a:ext>
                  </a:extLst>
                </a:gridCol>
                <a:gridCol w="1476162">
                  <a:extLst>
                    <a:ext uri="{9D8B030D-6E8A-4147-A177-3AD203B41FA5}">
                      <a16:colId xmlns:a16="http://schemas.microsoft.com/office/drawing/2014/main" val="27473668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Unit Profit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9487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5$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8714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931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5017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9318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3$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391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3A42B7-102A-14FC-C667-DF3BBF0B098B}"/>
              </a:ext>
            </a:extLst>
          </p:cNvPr>
          <p:cNvSpPr txBox="1"/>
          <p:nvPr/>
        </p:nvSpPr>
        <p:spPr>
          <a:xfrm>
            <a:off x="755576" y="4227934"/>
            <a:ext cx="653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Example: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TWU({a, e})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= </a:t>
            </a:r>
            <a:r>
              <a:rPr lang="en-US">
                <a:solidFill>
                  <a:srgbClr val="00B0F0"/>
                </a:solidFill>
              </a:rPr>
              <a:t>TU(T1) </a:t>
            </a:r>
            <a:r>
              <a:rPr lang="en-US"/>
              <a:t>+</a:t>
            </a:r>
            <a:r>
              <a:rPr lang="en-US">
                <a:solidFill>
                  <a:srgbClr val="00B0F0"/>
                </a:solidFill>
              </a:rPr>
              <a:t> TU(T4)</a:t>
            </a:r>
            <a:r>
              <a:rPr lang="en-US"/>
              <a:t> = 25$ + 22$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=</a:t>
            </a:r>
            <a:r>
              <a:rPr lang="en-US">
                <a:solidFill>
                  <a:srgbClr val="FF0000"/>
                </a:solidFill>
              </a:rPr>
              <a:t> 47$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C1658C-1AF1-85B2-FF51-B4695DF041EB}"/>
                  </a:ext>
                </a:extLst>
              </p:cNvPr>
              <p:cNvSpPr txBox="1"/>
              <p:nvPr/>
            </p:nvSpPr>
            <p:spPr>
              <a:xfrm>
                <a:off x="0" y="4650690"/>
                <a:ext cx="8267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ym typeface="Wingdings" panose="05000000000000000000" pitchFamily="2" charset="2"/>
                  </a:rPr>
                  <a:t></a:t>
                </a:r>
                <a:r>
                  <a:rPr lang="en-US"/>
                  <a:t> </a:t>
                </a:r>
                <a:r>
                  <a:rPr lang="en-US">
                    <a:solidFill>
                      <a:srgbClr val="00B050"/>
                    </a:solidFill>
                  </a:rPr>
                  <a:t>TWU({a, e})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= </a:t>
                </a:r>
                <a:r>
                  <a:rPr lang="en-US">
                    <a:solidFill>
                      <a:srgbClr val="FF0000"/>
                    </a:solidFill>
                  </a:rPr>
                  <a:t>47$</a:t>
                </a:r>
                <a:r>
                  <a:rPr lang="en-US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>
                    <a:solidFill>
                      <a:srgbClr val="00B050"/>
                    </a:solidFill>
                  </a:rPr>
                  <a:t> u({a, e}) </a:t>
                </a:r>
                <a:r>
                  <a:rPr lang="en-US"/>
                  <a:t>=</a:t>
                </a:r>
                <a:r>
                  <a:rPr lang="en-US">
                    <a:solidFill>
                      <a:srgbClr val="00B05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24$ </a:t>
                </a:r>
                <a:r>
                  <a:rPr lang="en-US"/>
                  <a:t>and the utility of any superset of </a:t>
                </a:r>
                <a:r>
                  <a:rPr lang="en-US">
                    <a:solidFill>
                      <a:srgbClr val="00B050"/>
                    </a:solidFill>
                  </a:rPr>
                  <a:t>{a, e}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C1658C-1AF1-85B2-FF51-B4695DF04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50690"/>
                <a:ext cx="8267648" cy="369332"/>
              </a:xfrm>
              <a:prstGeom prst="rect">
                <a:avLst/>
              </a:prstGeom>
              <a:blipFill>
                <a:blip r:embed="rId3"/>
                <a:stretch>
                  <a:fillRect l="-590" t="-10000" r="-516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9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948E-5744-4392-1903-0D7A5C5C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TWU Based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A15D70-1EB1-97CC-5030-2B71B50665C1}"/>
                  </a:ext>
                </a:extLst>
              </p:cNvPr>
              <p:cNvSpPr txBox="1"/>
              <p:nvPr/>
            </p:nvSpPr>
            <p:spPr>
              <a:xfrm>
                <a:off x="395536" y="1203598"/>
                <a:ext cx="7560839" cy="3264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/>
                  <a:t>Algorithms such as Two – Phase (PAKDD 2005) and UPGrowth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/>
                  <a:t>(KDD 2010) work as follows: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/>
                  <a:t>Phase 1: Find each itemset X such that TWU(X)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/>
                  <a:t> minutil using the TWU upper bound to prune the search space.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/>
                  <a:t>Phase 2: Scan the database again to calculate the exact utility of remaining itemsets. </a:t>
                </a:r>
                <a:r>
                  <a:rPr lang="en-US" sz="2000" b="1"/>
                  <a:t>Output</a:t>
                </a:r>
                <a:r>
                  <a:rPr lang="en-US" sz="2000"/>
                  <a:t> the hight - utility itemsets.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A15D70-1EB1-97CC-5030-2B71B5066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03598"/>
                <a:ext cx="7560839" cy="3264483"/>
              </a:xfrm>
              <a:prstGeom prst="rect">
                <a:avLst/>
              </a:prstGeom>
              <a:blipFill>
                <a:blip r:embed="rId2"/>
                <a:stretch>
                  <a:fillRect l="-887" r="-806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72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3307D-229A-9B0B-6752-FA7D8E7E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919" y="229252"/>
            <a:ext cx="4295171" cy="13554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sz="4400">
                <a:latin typeface="+mj-lt"/>
                <a:cs typeface="+mj-cs"/>
              </a:rPr>
              <a:t>But, A Problem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CC655643-476D-533B-C9E2-39FC31C97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05" r="443" b="-2"/>
          <a:stretch/>
        </p:blipFill>
        <p:spPr>
          <a:xfrm>
            <a:off x="20" y="10"/>
            <a:ext cx="4587406" cy="51434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3FA42-CB30-6ABE-7301-57FD27DD2271}"/>
              </a:ext>
            </a:extLst>
          </p:cNvPr>
          <p:cNvSpPr txBox="1"/>
          <p:nvPr/>
        </p:nvSpPr>
        <p:spPr>
          <a:xfrm>
            <a:off x="4138901" y="1781849"/>
            <a:ext cx="5040560" cy="288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Malgun Gothic (Body)"/>
              </a:rPr>
              <a:t>Hight – utility itemset mining is still a very expensive task.</a:t>
            </a:r>
          </a:p>
          <a:p>
            <a:pPr marL="285750"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latin typeface="Malgun Gothic (Body)"/>
              </a:rPr>
              <a:t>Our solution: </a:t>
            </a:r>
            <a:r>
              <a:rPr lang="en-US">
                <a:latin typeface="Malgun Gothic (Body)"/>
              </a:rPr>
              <a:t>A new algorithm name </a:t>
            </a:r>
            <a:r>
              <a:rPr lang="en-US">
                <a:solidFill>
                  <a:srgbClr val="00B050"/>
                </a:solidFill>
                <a:latin typeface="Malgun Gothic (Body)"/>
              </a:rPr>
              <a:t>FHM</a:t>
            </a:r>
            <a:r>
              <a:rPr lang="en-US">
                <a:latin typeface="Malgun Gothic (Body)"/>
              </a:rPr>
              <a:t>, which extends </a:t>
            </a:r>
            <a:r>
              <a:rPr lang="en-US">
                <a:solidFill>
                  <a:srgbClr val="00B050"/>
                </a:solidFill>
                <a:latin typeface="Malgun Gothic (Body)"/>
              </a:rPr>
              <a:t>HUI – Miner</a:t>
            </a:r>
            <a:r>
              <a:rPr lang="en-US">
                <a:latin typeface="Malgun Gothic (Body)"/>
              </a:rPr>
              <a:t> (CIKM 2012).</a:t>
            </a:r>
          </a:p>
        </p:txBody>
      </p:sp>
    </p:spTree>
    <p:extLst>
      <p:ext uri="{BB962C8B-B14F-4D97-AF65-F5344CB8AC3E}">
        <p14:creationId xmlns:p14="http://schemas.microsoft.com/office/powerpoint/2010/main" val="50725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9694-B2A3-8B03-019C-4D7F16C7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600318"/>
          </a:xfrm>
        </p:spPr>
        <p:txBody>
          <a:bodyPr>
            <a:normAutofit/>
          </a:bodyPr>
          <a:lstStyle/>
          <a:p>
            <a:r>
              <a:rPr lang="en-US" sz="3200"/>
              <a:t>HUI – Miner (CIKM 2012)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0DABB-6CE5-3EDC-A3C5-6C4D51EB783E}"/>
              </a:ext>
            </a:extLst>
          </p:cNvPr>
          <p:cNvSpPr txBox="1"/>
          <p:nvPr/>
        </p:nvSpPr>
        <p:spPr>
          <a:xfrm>
            <a:off x="137506" y="634237"/>
            <a:ext cx="798353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50"/>
                </a:solidFill>
              </a:rPr>
              <a:t>HUI – Miner</a:t>
            </a:r>
            <a:r>
              <a:rPr lang="en-US"/>
              <a:t> is one of the fastest algorithm for high utility mining.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It performs a </a:t>
            </a:r>
            <a:r>
              <a:rPr lang="en-US" b="1"/>
              <a:t>depth-first search</a:t>
            </a:r>
            <a:r>
              <a:rPr lang="en-US"/>
              <a:t> (DFS) by appending items to itemsets.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06C95C-D509-5C1B-CD08-97AC085FE305}"/>
                  </a:ext>
                </a:extLst>
              </p:cNvPr>
              <p:cNvSpPr txBox="1"/>
              <p:nvPr/>
            </p:nvSpPr>
            <p:spPr>
              <a:xfrm>
                <a:off x="4211960" y="1504291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06C95C-D509-5C1B-CD08-97AC085FE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504291"/>
                <a:ext cx="410689" cy="369332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80F811-32FF-81BD-6FD5-BF66094D234F}"/>
              </a:ext>
            </a:extLst>
          </p:cNvPr>
          <p:cNvSpPr txBox="1"/>
          <p:nvPr/>
        </p:nvSpPr>
        <p:spPr>
          <a:xfrm>
            <a:off x="3419872" y="207019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{a}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5E8EC6-D73D-1C9C-93E8-58DAA23404FE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3865828" y="1873623"/>
            <a:ext cx="551477" cy="38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A2C5C8-7426-6233-D6B6-7CB3930C144E}"/>
              </a:ext>
            </a:extLst>
          </p:cNvPr>
          <p:cNvSpPr txBox="1"/>
          <p:nvPr/>
        </p:nvSpPr>
        <p:spPr>
          <a:xfrm>
            <a:off x="2411760" y="263637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{a, b}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ED9D7-120F-B377-977D-B4B06395598E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flipH="1">
            <a:off x="3128623" y="2439530"/>
            <a:ext cx="514227" cy="38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D6C535-D7D6-08B3-70C3-59EBB72E1028}"/>
              </a:ext>
            </a:extLst>
          </p:cNvPr>
          <p:cNvSpPr txBox="1"/>
          <p:nvPr/>
        </p:nvSpPr>
        <p:spPr>
          <a:xfrm>
            <a:off x="1272979" y="327980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{a, b, c}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D7A029-C696-FBBC-57C2-6E34026F6756}"/>
              </a:ext>
            </a:extLst>
          </p:cNvPr>
          <p:cNvCxnSpPr>
            <a:cxnSpLocks/>
            <a:stCxn id="15" idx="2"/>
            <a:endCxn id="21" idx="3"/>
          </p:cNvCxnSpPr>
          <p:nvPr/>
        </p:nvCxnSpPr>
        <p:spPr>
          <a:xfrm flipH="1">
            <a:off x="2231896" y="3005702"/>
            <a:ext cx="538296" cy="45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6DD763-B2DA-5ECC-82F5-9CE93A886C4B}"/>
              </a:ext>
            </a:extLst>
          </p:cNvPr>
          <p:cNvSpPr txBox="1"/>
          <p:nvPr/>
        </p:nvSpPr>
        <p:spPr>
          <a:xfrm>
            <a:off x="507663" y="401337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{a, b, c, d}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9C64D1-6041-51B8-42BA-901F74CC83C1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1123377" y="3649138"/>
            <a:ext cx="629061" cy="36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53DC62-6011-678D-8908-E273963F9B7C}"/>
              </a:ext>
            </a:extLst>
          </p:cNvPr>
          <p:cNvSpPr txBox="1"/>
          <p:nvPr/>
        </p:nvSpPr>
        <p:spPr>
          <a:xfrm>
            <a:off x="6187" y="474695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{a, b, c, d, e}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EDE241-41DF-87FB-F004-E3A1A707DB9B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07663" y="4382711"/>
            <a:ext cx="615714" cy="42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156688-C498-417D-13A2-A903A7C4839B}"/>
              </a:ext>
            </a:extLst>
          </p:cNvPr>
          <p:cNvSpPr txBox="1"/>
          <p:nvPr/>
        </p:nvSpPr>
        <p:spPr>
          <a:xfrm>
            <a:off x="3148965" y="3351988"/>
            <a:ext cx="1062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{a, b, d}</a:t>
            </a:r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D89039-5FAC-FADF-4714-052389D2441F}"/>
              </a:ext>
            </a:extLst>
          </p:cNvPr>
          <p:cNvCxnSpPr>
            <a:cxnSpLocks/>
            <a:stCxn id="15" idx="2"/>
            <a:endCxn id="55" idx="1"/>
          </p:cNvCxnSpPr>
          <p:nvPr/>
        </p:nvCxnSpPr>
        <p:spPr>
          <a:xfrm>
            <a:off x="2770192" y="3005702"/>
            <a:ext cx="378773" cy="5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8E48D78-DB05-BC1C-D3EA-5CB0F7EED458}"/>
              </a:ext>
            </a:extLst>
          </p:cNvPr>
          <p:cNvSpPr txBox="1"/>
          <p:nvPr/>
        </p:nvSpPr>
        <p:spPr>
          <a:xfrm>
            <a:off x="3419872" y="4139931"/>
            <a:ext cx="1403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{a, b, d, e}</a:t>
            </a:r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A43448-939B-49B1-9187-15B5E388BF99}"/>
              </a:ext>
            </a:extLst>
          </p:cNvPr>
          <p:cNvCxnSpPr>
            <a:cxnSpLocks/>
            <a:stCxn id="55" idx="2"/>
            <a:endCxn id="64" idx="0"/>
          </p:cNvCxnSpPr>
          <p:nvPr/>
        </p:nvCxnSpPr>
        <p:spPr>
          <a:xfrm>
            <a:off x="3680463" y="3721320"/>
            <a:ext cx="441389" cy="41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9FA91CC-4BAC-B68A-4C29-AE8DE3D6751C}"/>
              </a:ext>
            </a:extLst>
          </p:cNvPr>
          <p:cNvSpPr txBox="1"/>
          <p:nvPr/>
        </p:nvSpPr>
        <p:spPr>
          <a:xfrm>
            <a:off x="4019906" y="2748711"/>
            <a:ext cx="79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{a, c}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94A9A9-0D41-F3DF-1782-D5B6BED28B4C}"/>
              </a:ext>
            </a:extLst>
          </p:cNvPr>
          <p:cNvCxnSpPr>
            <a:cxnSpLocks/>
            <a:stCxn id="6" idx="2"/>
            <a:endCxn id="71" idx="1"/>
          </p:cNvCxnSpPr>
          <p:nvPr/>
        </p:nvCxnSpPr>
        <p:spPr>
          <a:xfrm>
            <a:off x="3642850" y="2439530"/>
            <a:ext cx="377056" cy="49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610FD66-55B0-9D67-68C3-475AB842D2E9}"/>
              </a:ext>
            </a:extLst>
          </p:cNvPr>
          <p:cNvSpPr txBox="1"/>
          <p:nvPr/>
        </p:nvSpPr>
        <p:spPr>
          <a:xfrm>
            <a:off x="5274501" y="2748711"/>
            <a:ext cx="79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{a, d}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0D802E-C93F-F883-90EB-12C55A2DCF1E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3642850" y="2439530"/>
            <a:ext cx="1631651" cy="49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D523523-BEAB-0496-C656-AE1554B20223}"/>
              </a:ext>
            </a:extLst>
          </p:cNvPr>
          <p:cNvSpPr txBox="1"/>
          <p:nvPr/>
        </p:nvSpPr>
        <p:spPr>
          <a:xfrm>
            <a:off x="6394502" y="2748711"/>
            <a:ext cx="79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{a, e}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F7D3909-8317-0B34-8933-2CD87BA76C44}"/>
              </a:ext>
            </a:extLst>
          </p:cNvPr>
          <p:cNvCxnSpPr>
            <a:cxnSpLocks/>
            <a:stCxn id="6" idx="2"/>
            <a:endCxn id="81" idx="1"/>
          </p:cNvCxnSpPr>
          <p:nvPr/>
        </p:nvCxnSpPr>
        <p:spPr>
          <a:xfrm>
            <a:off x="3642850" y="2439530"/>
            <a:ext cx="2751652" cy="49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1A477B5-91E6-FC94-1CBA-9B58C21358B7}"/>
              </a:ext>
            </a:extLst>
          </p:cNvPr>
          <p:cNvCxnSpPr>
            <a:cxnSpLocks/>
            <a:stCxn id="71" idx="2"/>
            <a:endCxn id="90" idx="1"/>
          </p:cNvCxnSpPr>
          <p:nvPr/>
        </p:nvCxnSpPr>
        <p:spPr>
          <a:xfrm>
            <a:off x="4417304" y="3118043"/>
            <a:ext cx="392287" cy="44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80ABC19-2058-234F-552B-D266410B432B}"/>
              </a:ext>
            </a:extLst>
          </p:cNvPr>
          <p:cNvSpPr txBox="1"/>
          <p:nvPr/>
        </p:nvSpPr>
        <p:spPr>
          <a:xfrm>
            <a:off x="4809591" y="3376628"/>
            <a:ext cx="79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BEE49AE-B89C-1A61-EF8F-CFB84176AF9A}"/>
              </a:ext>
            </a:extLst>
          </p:cNvPr>
          <p:cNvCxnSpPr>
            <a:cxnSpLocks/>
            <a:stCxn id="77" idx="2"/>
            <a:endCxn id="96" idx="1"/>
          </p:cNvCxnSpPr>
          <p:nvPr/>
        </p:nvCxnSpPr>
        <p:spPr>
          <a:xfrm>
            <a:off x="5671899" y="3118043"/>
            <a:ext cx="324775" cy="44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A59C997-DCD4-CA59-0A41-5118077644FC}"/>
              </a:ext>
            </a:extLst>
          </p:cNvPr>
          <p:cNvSpPr txBox="1"/>
          <p:nvPr/>
        </p:nvSpPr>
        <p:spPr>
          <a:xfrm>
            <a:off x="5996674" y="3376628"/>
            <a:ext cx="79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9AEF68E-1F28-EBBD-95D9-917606E84E64}"/>
              </a:ext>
            </a:extLst>
          </p:cNvPr>
          <p:cNvCxnSpPr>
            <a:cxnSpLocks/>
            <a:stCxn id="81" idx="2"/>
            <a:endCxn id="99" idx="1"/>
          </p:cNvCxnSpPr>
          <p:nvPr/>
        </p:nvCxnSpPr>
        <p:spPr>
          <a:xfrm>
            <a:off x="6791900" y="3118043"/>
            <a:ext cx="391857" cy="45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B14E634-D267-C58F-E758-A0445C4FCF77}"/>
              </a:ext>
            </a:extLst>
          </p:cNvPr>
          <p:cNvSpPr txBox="1"/>
          <p:nvPr/>
        </p:nvSpPr>
        <p:spPr>
          <a:xfrm>
            <a:off x="7183757" y="3385155"/>
            <a:ext cx="79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2BAD8D-BAE0-9EDD-2464-1E78663DB186}"/>
              </a:ext>
            </a:extLst>
          </p:cNvPr>
          <p:cNvCxnSpPr>
            <a:cxnSpLocks/>
            <a:stCxn id="5" idx="2"/>
            <a:endCxn id="102" idx="1"/>
          </p:cNvCxnSpPr>
          <p:nvPr/>
        </p:nvCxnSpPr>
        <p:spPr>
          <a:xfrm>
            <a:off x="4417305" y="1873623"/>
            <a:ext cx="3231362" cy="32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C663400-EE8B-5177-C0A4-55BD757065E1}"/>
              </a:ext>
            </a:extLst>
          </p:cNvPr>
          <p:cNvSpPr txBox="1"/>
          <p:nvPr/>
        </p:nvSpPr>
        <p:spPr>
          <a:xfrm>
            <a:off x="7648667" y="2013308"/>
            <a:ext cx="551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{b}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E3C3FA-1BC3-6D61-3423-0EA51FCB49E0}"/>
              </a:ext>
            </a:extLst>
          </p:cNvPr>
          <p:cNvSpPr txBox="1"/>
          <p:nvPr/>
        </p:nvSpPr>
        <p:spPr>
          <a:xfrm>
            <a:off x="7251269" y="2751972"/>
            <a:ext cx="79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{b, c}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42FF37-7D68-09BA-DD1F-F289D6BA17CF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7648667" y="3121304"/>
            <a:ext cx="391857" cy="45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E271441-3263-75AC-F7B0-328269D929E6}"/>
              </a:ext>
            </a:extLst>
          </p:cNvPr>
          <p:cNvCxnSpPr>
            <a:cxnSpLocks/>
            <a:stCxn id="102" idx="2"/>
            <a:endCxn id="107" idx="0"/>
          </p:cNvCxnSpPr>
          <p:nvPr/>
        </p:nvCxnSpPr>
        <p:spPr>
          <a:xfrm flipH="1">
            <a:off x="7648667" y="2382640"/>
            <a:ext cx="27573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6507048-6097-ECC5-53CE-25DADA55E7BA}"/>
              </a:ext>
            </a:extLst>
          </p:cNvPr>
          <p:cNvSpPr txBox="1"/>
          <p:nvPr/>
        </p:nvSpPr>
        <p:spPr>
          <a:xfrm>
            <a:off x="7973012" y="3407972"/>
            <a:ext cx="79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F72BA5-B989-41C6-02E5-04B53E6E3CF5}"/>
              </a:ext>
            </a:extLst>
          </p:cNvPr>
          <p:cNvSpPr txBox="1"/>
          <p:nvPr/>
        </p:nvSpPr>
        <p:spPr>
          <a:xfrm>
            <a:off x="8251733" y="2801343"/>
            <a:ext cx="79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{b, d}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A237025-109E-B7DB-FE70-64ACAC848F0F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8649131" y="3170675"/>
            <a:ext cx="391857" cy="45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4C67E29-04E3-22D3-4599-131C54E3534E}"/>
              </a:ext>
            </a:extLst>
          </p:cNvPr>
          <p:cNvCxnSpPr>
            <a:cxnSpLocks/>
            <a:stCxn id="102" idx="2"/>
            <a:endCxn id="117" idx="0"/>
          </p:cNvCxnSpPr>
          <p:nvPr/>
        </p:nvCxnSpPr>
        <p:spPr>
          <a:xfrm>
            <a:off x="7924406" y="2382640"/>
            <a:ext cx="724725" cy="41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C164A2F-0E63-6794-3764-2F95C630AB59}"/>
              </a:ext>
            </a:extLst>
          </p:cNvPr>
          <p:cNvSpPr txBox="1"/>
          <p:nvPr/>
        </p:nvSpPr>
        <p:spPr>
          <a:xfrm>
            <a:off x="8905383" y="3464472"/>
            <a:ext cx="79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86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/>
      <p:bldP spid="21" grpId="0"/>
      <p:bldP spid="26" grpId="0"/>
      <p:bldP spid="30" grpId="0"/>
      <p:bldP spid="55" grpId="0"/>
      <p:bldP spid="64" grpId="0"/>
      <p:bldP spid="71" grpId="0"/>
      <p:bldP spid="77" grpId="0"/>
      <p:bldP spid="81" grpId="0"/>
      <p:bldP spid="90" grpId="0"/>
      <p:bldP spid="96" grpId="0"/>
      <p:bldP spid="99" grpId="0"/>
      <p:bldP spid="102" grpId="0"/>
      <p:bldP spid="107" grpId="0"/>
      <p:bldP spid="116" grpId="0"/>
      <p:bldP spid="117" grpId="0"/>
      <p:bldP spid="1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13C3-5F2C-F71F-A678-5BAF9A65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698232"/>
          </a:xfrm>
        </p:spPr>
        <p:txBody>
          <a:bodyPr>
            <a:normAutofit/>
          </a:bodyPr>
          <a:lstStyle/>
          <a:p>
            <a:r>
              <a:rPr lang="en-US" sz="3200"/>
              <a:t>HUI – Miner (2012)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416DD8-4287-EA30-12E8-528EFEC15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69815"/>
              </p:ext>
            </p:extLst>
          </p:nvPr>
        </p:nvGraphicFramePr>
        <p:xfrm>
          <a:off x="395536" y="1203598"/>
          <a:ext cx="3744416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835">
                  <a:extLst>
                    <a:ext uri="{9D8B030D-6E8A-4147-A177-3AD203B41FA5}">
                      <a16:colId xmlns:a16="http://schemas.microsoft.com/office/drawing/2014/main" val="2670552633"/>
                    </a:ext>
                  </a:extLst>
                </a:gridCol>
                <a:gridCol w="2889581">
                  <a:extLst>
                    <a:ext uri="{9D8B030D-6E8A-4147-A177-3AD203B41FA5}">
                      <a16:colId xmlns:a16="http://schemas.microsoft.com/office/drawing/2014/main" val="27473668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Trans.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9487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a(1), b(5), c(1),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d(3)</a:t>
                      </a: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8714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b(4), c(3), </a:t>
                      </a:r>
                      <a:r>
                        <a:rPr lang="en-US" sz="1800" b="1"/>
                        <a:t>d(3)</a:t>
                      </a:r>
                      <a:r>
                        <a:rPr lang="en-US" sz="1800"/>
                        <a:t>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9316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a(1), c(1), </a:t>
                      </a:r>
                      <a:r>
                        <a:rPr lang="en-US" sz="1800" b="1"/>
                        <a:t>d(1)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5017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a(2), c(6), e(2)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9318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b(2), c(2), 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391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C319D7-70D1-78B3-8F1B-5B0009BE8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27822"/>
              </p:ext>
            </p:extLst>
          </p:nvPr>
        </p:nvGraphicFramePr>
        <p:xfrm>
          <a:off x="4860032" y="1177819"/>
          <a:ext cx="225630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142">
                  <a:extLst>
                    <a:ext uri="{9D8B030D-6E8A-4147-A177-3AD203B41FA5}">
                      <a16:colId xmlns:a16="http://schemas.microsoft.com/office/drawing/2014/main" val="2670552633"/>
                    </a:ext>
                  </a:extLst>
                </a:gridCol>
                <a:gridCol w="1476162">
                  <a:extLst>
                    <a:ext uri="{9D8B030D-6E8A-4147-A177-3AD203B41FA5}">
                      <a16:colId xmlns:a16="http://schemas.microsoft.com/office/drawing/2014/main" val="27473668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Unit Profit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9487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5$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8714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9316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5017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9318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3$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391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F1DD12-714E-2B1D-4594-6E25C79697C9}"/>
              </a:ext>
            </a:extLst>
          </p:cNvPr>
          <p:cNvSpPr txBox="1"/>
          <p:nvPr/>
        </p:nvSpPr>
        <p:spPr>
          <a:xfrm>
            <a:off x="179512" y="748046"/>
            <a:ext cx="682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vertical structure named </a:t>
            </a:r>
            <a:r>
              <a:rPr lang="en-US">
                <a:solidFill>
                  <a:srgbClr val="00B050"/>
                </a:solidFill>
              </a:rPr>
              <a:t>Utility – List</a:t>
            </a:r>
            <a:r>
              <a:rPr lang="en-US"/>
              <a:t> for </a:t>
            </a:r>
            <a:r>
              <a:rPr lang="en-US" b="1"/>
              <a:t>each item</a:t>
            </a:r>
            <a:r>
              <a:rPr lang="en-US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AFFA5-2512-A606-F023-82D839E0D99E}"/>
              </a:ext>
            </a:extLst>
          </p:cNvPr>
          <p:cNvSpPr txBox="1"/>
          <p:nvPr/>
        </p:nvSpPr>
        <p:spPr>
          <a:xfrm>
            <a:off x="107504" y="3838310"/>
            <a:ext cx="278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utility – list of {d}: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0EB73BB-48AD-8483-653D-08F75AAF6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44429"/>
              </p:ext>
            </p:extLst>
          </p:nvPr>
        </p:nvGraphicFramePr>
        <p:xfrm>
          <a:off x="2810185" y="3557575"/>
          <a:ext cx="30175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4223845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9387603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3235935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Trans.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Util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Rutil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655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76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81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877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C893394-3AB7-4866-2177-660C114C1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74959"/>
              </p:ext>
            </p:extLst>
          </p:nvPr>
        </p:nvGraphicFramePr>
        <p:xfrm>
          <a:off x="395536" y="1557530"/>
          <a:ext cx="854835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835">
                  <a:extLst>
                    <a:ext uri="{9D8B030D-6E8A-4147-A177-3AD203B41FA5}">
                      <a16:colId xmlns:a16="http://schemas.microsoft.com/office/drawing/2014/main" val="3533504624"/>
                    </a:ext>
                  </a:extLst>
                </a:gridCol>
              </a:tblGrid>
              <a:tr h="327067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6902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16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35483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825F95A-B053-21B2-BEBA-CB654FC7C39E}"/>
              </a:ext>
            </a:extLst>
          </p:cNvPr>
          <p:cNvGrpSpPr/>
          <p:nvPr/>
        </p:nvGrpSpPr>
        <p:grpSpPr>
          <a:xfrm>
            <a:off x="6012160" y="3578349"/>
            <a:ext cx="3146696" cy="1369665"/>
            <a:chOff x="6190594" y="3372379"/>
            <a:chExt cx="3146696" cy="1369665"/>
          </a:xfrm>
          <a:solidFill>
            <a:srgbClr val="00B05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13007B-395C-BB4E-BFAF-CE4BEFF10BF7}"/>
                </a:ext>
              </a:extLst>
            </p:cNvPr>
            <p:cNvSpPr/>
            <p:nvPr/>
          </p:nvSpPr>
          <p:spPr>
            <a:xfrm>
              <a:off x="6190594" y="3372379"/>
              <a:ext cx="3146695" cy="13696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499DE8-C6C5-AAA3-46C7-CB20E5BCDD5F}"/>
                </a:ext>
              </a:extLst>
            </p:cNvPr>
            <p:cNvSpPr txBox="1"/>
            <p:nvPr/>
          </p:nvSpPr>
          <p:spPr>
            <a:xfrm>
              <a:off x="6190595" y="3595546"/>
              <a:ext cx="3146695" cy="915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The first column is the </a:t>
              </a:r>
              <a:r>
                <a:rPr lang="en-US" b="1">
                  <a:solidFill>
                    <a:schemeClr val="bg1"/>
                  </a:solidFill>
                </a:rPr>
                <a:t>list of transactions</a:t>
              </a:r>
              <a:r>
                <a:rPr lang="en-US">
                  <a:solidFill>
                    <a:schemeClr val="bg1"/>
                  </a:solidFill>
                </a:rPr>
                <a:t> contraining the itemset.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F6B93B-EFDB-1C62-417E-A1BC91643824}"/>
              </a:ext>
            </a:extLst>
          </p:cNvPr>
          <p:cNvGrpSpPr/>
          <p:nvPr/>
        </p:nvGrpSpPr>
        <p:grpSpPr>
          <a:xfrm>
            <a:off x="6012160" y="3602919"/>
            <a:ext cx="3131840" cy="1312826"/>
            <a:chOff x="6190594" y="3348931"/>
            <a:chExt cx="3017520" cy="1393113"/>
          </a:xfrm>
          <a:solidFill>
            <a:srgbClr val="00B05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02319B-65C5-E866-21CF-33BFE3C781C9}"/>
                </a:ext>
              </a:extLst>
            </p:cNvPr>
            <p:cNvSpPr/>
            <p:nvPr/>
          </p:nvSpPr>
          <p:spPr>
            <a:xfrm>
              <a:off x="6190594" y="3348931"/>
              <a:ext cx="3017520" cy="13931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07F7E7-5FFE-4642-527D-6F937E9E0AD7}"/>
                </a:ext>
              </a:extLst>
            </p:cNvPr>
            <p:cNvSpPr txBox="1"/>
            <p:nvPr/>
          </p:nvSpPr>
          <p:spPr>
            <a:xfrm>
              <a:off x="6190595" y="3595547"/>
              <a:ext cx="2878253" cy="9797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The second column is the utility of the itemset in these transactions.</a:t>
              </a: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FC1C2B9-D4F1-A267-9980-6CF39E941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68868"/>
              </p:ext>
            </p:extLst>
          </p:nvPr>
        </p:nvGraphicFramePr>
        <p:xfrm>
          <a:off x="4860031" y="2654810"/>
          <a:ext cx="225630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142">
                  <a:extLst>
                    <a:ext uri="{9D8B030D-6E8A-4147-A177-3AD203B41FA5}">
                      <a16:colId xmlns:a16="http://schemas.microsoft.com/office/drawing/2014/main" val="1460088420"/>
                    </a:ext>
                  </a:extLst>
                </a:gridCol>
                <a:gridCol w="1476162">
                  <a:extLst>
                    <a:ext uri="{9D8B030D-6E8A-4147-A177-3AD203B41FA5}">
                      <a16:colId xmlns:a16="http://schemas.microsoft.com/office/drawing/2014/main" val="189624233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2$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836235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6631E7D8-7F46-4EA9-34CC-6BEC58963397}"/>
              </a:ext>
            </a:extLst>
          </p:cNvPr>
          <p:cNvGrpSpPr/>
          <p:nvPr/>
        </p:nvGrpSpPr>
        <p:grpSpPr>
          <a:xfrm>
            <a:off x="6012159" y="3536537"/>
            <a:ext cx="3139268" cy="1477328"/>
            <a:chOff x="6183438" y="3339442"/>
            <a:chExt cx="3024677" cy="1567675"/>
          </a:xfrm>
          <a:solidFill>
            <a:srgbClr val="00B050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4C2862-B9A4-5946-2D18-A9EBA21A9D45}"/>
                </a:ext>
              </a:extLst>
            </p:cNvPr>
            <p:cNvSpPr/>
            <p:nvPr/>
          </p:nvSpPr>
          <p:spPr>
            <a:xfrm>
              <a:off x="6190595" y="3348930"/>
              <a:ext cx="3017520" cy="13931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BA7B11-9A14-7EFE-E053-2D95F1FAB07C}"/>
                </a:ext>
              </a:extLst>
            </p:cNvPr>
            <p:cNvSpPr txBox="1"/>
            <p:nvPr/>
          </p:nvSpPr>
          <p:spPr>
            <a:xfrm>
              <a:off x="6183438" y="3339442"/>
              <a:ext cx="3017519" cy="1567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Property 1:</a:t>
              </a:r>
              <a:r>
                <a:rPr lang="en-US">
                  <a:solidFill>
                    <a:schemeClr val="bg1"/>
                  </a:solidFill>
                </a:rPr>
                <a:t> The sum of the second column gives the </a:t>
              </a:r>
            </a:p>
            <a:p>
              <a:r>
                <a:rPr lang="en-US">
                  <a:solidFill>
                    <a:schemeClr val="bg1"/>
                  </a:solidFill>
                </a:rPr>
                <a:t>utility of the itemset.</a:t>
              </a:r>
            </a:p>
            <a:p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tx1"/>
                  </a:solidFill>
                </a:rPr>
                <a:t>u({d}) = 6 + 6 + 2 = 14$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BA6755-F146-C25C-F4E1-A1F7AE7A4E7D}"/>
              </a:ext>
            </a:extLst>
          </p:cNvPr>
          <p:cNvGrpSpPr/>
          <p:nvPr/>
        </p:nvGrpSpPr>
        <p:grpSpPr>
          <a:xfrm>
            <a:off x="6034443" y="3640574"/>
            <a:ext cx="3131840" cy="1312826"/>
            <a:chOff x="6190594" y="3348931"/>
            <a:chExt cx="3017520" cy="1393113"/>
          </a:xfrm>
          <a:solidFill>
            <a:srgbClr val="00B050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75B5E-6800-A981-27A2-5ED8016C94CD}"/>
                </a:ext>
              </a:extLst>
            </p:cNvPr>
            <p:cNvSpPr/>
            <p:nvPr/>
          </p:nvSpPr>
          <p:spPr>
            <a:xfrm>
              <a:off x="6190594" y="3348931"/>
              <a:ext cx="3017520" cy="13931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8F6A8A-0256-DE90-5E32-EFBEA170BC1D}"/>
                </a:ext>
              </a:extLst>
            </p:cNvPr>
            <p:cNvSpPr txBox="1"/>
            <p:nvPr/>
          </p:nvSpPr>
          <p:spPr>
            <a:xfrm>
              <a:off x="6190596" y="3468308"/>
              <a:ext cx="2778457" cy="1273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The third column is the </a:t>
              </a:r>
            </a:p>
            <a:p>
              <a:r>
                <a:rPr lang="en-US" b="1">
                  <a:solidFill>
                    <a:schemeClr val="bg1"/>
                  </a:solidFill>
                </a:rPr>
                <a:t>remaining utility</a:t>
              </a:r>
              <a:r>
                <a:rPr lang="en-US">
                  <a:solidFill>
                    <a:schemeClr val="bg1"/>
                  </a:solidFill>
                </a:rPr>
                <a:t>, that is utility of items appearing after the itemset.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E3D4494-5EDF-E06C-E9DC-F36399A86663}"/>
              </a:ext>
            </a:extLst>
          </p:cNvPr>
          <p:cNvSpPr/>
          <p:nvPr/>
        </p:nvSpPr>
        <p:spPr>
          <a:xfrm>
            <a:off x="3416233" y="1579276"/>
            <a:ext cx="723719" cy="32108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e(1)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ED04E6-7232-D0C4-FFAD-7A816221A4FB}"/>
              </a:ext>
            </a:extLst>
          </p:cNvPr>
          <p:cNvSpPr/>
          <p:nvPr/>
        </p:nvSpPr>
        <p:spPr>
          <a:xfrm>
            <a:off x="2868041" y="1961016"/>
            <a:ext cx="1266967" cy="31502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e(1)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05CB37-2728-CEDA-F965-8D13012065DD}"/>
              </a:ext>
            </a:extLst>
          </p:cNvPr>
          <p:cNvSpPr/>
          <p:nvPr/>
        </p:nvSpPr>
        <p:spPr>
          <a:xfrm>
            <a:off x="2868041" y="2317303"/>
            <a:ext cx="1266967" cy="32108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41C502C-134D-9211-895E-7BE5FED4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72648"/>
              </p:ext>
            </p:extLst>
          </p:nvPr>
        </p:nvGraphicFramePr>
        <p:xfrm>
          <a:off x="4860032" y="3003798"/>
          <a:ext cx="225630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142">
                  <a:extLst>
                    <a:ext uri="{9D8B030D-6E8A-4147-A177-3AD203B41FA5}">
                      <a16:colId xmlns:a16="http://schemas.microsoft.com/office/drawing/2014/main" val="1847345207"/>
                    </a:ext>
                  </a:extLst>
                </a:gridCol>
                <a:gridCol w="1476162">
                  <a:extLst>
                    <a:ext uri="{9D8B030D-6E8A-4147-A177-3AD203B41FA5}">
                      <a16:colId xmlns:a16="http://schemas.microsoft.com/office/drawing/2014/main" val="360864502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3$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725299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AD321C7-9BCF-6724-C0DC-FE559587EA88}"/>
              </a:ext>
            </a:extLst>
          </p:cNvPr>
          <p:cNvGrpSpPr/>
          <p:nvPr/>
        </p:nvGrpSpPr>
        <p:grpSpPr>
          <a:xfrm>
            <a:off x="5934786" y="3547109"/>
            <a:ext cx="3331153" cy="1512605"/>
            <a:chOff x="6190591" y="3348931"/>
            <a:chExt cx="3017523" cy="1884230"/>
          </a:xfrm>
          <a:solidFill>
            <a:srgbClr val="00B050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F011E3D-0A87-03DA-6B7F-AD0A62DE6A47}"/>
                </a:ext>
              </a:extLst>
            </p:cNvPr>
            <p:cNvSpPr/>
            <p:nvPr/>
          </p:nvSpPr>
          <p:spPr>
            <a:xfrm>
              <a:off x="6190594" y="3348931"/>
              <a:ext cx="3017520" cy="13931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DF39C8-9DA5-77EF-6AF7-BE0E8EA49553}"/>
                </a:ext>
              </a:extLst>
            </p:cNvPr>
            <p:cNvSpPr txBox="1"/>
            <p:nvPr/>
          </p:nvSpPr>
          <p:spPr>
            <a:xfrm>
              <a:off x="6190591" y="3371547"/>
              <a:ext cx="3017520" cy="18616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Property 2: The sum of all</a:t>
              </a:r>
            </a:p>
            <a:p>
              <a:r>
                <a:rPr lang="en-US">
                  <a:solidFill>
                    <a:schemeClr val="bg1"/>
                  </a:solidFill>
                </a:rPr>
                <a:t>number is an upper bound</a:t>
              </a:r>
            </a:p>
            <a:p>
              <a:r>
                <a:rPr lang="en-US">
                  <a:solidFill>
                    <a:schemeClr val="bg1"/>
                  </a:solidFill>
                </a:rPr>
                <a:t>on the utility of the itemset and its extensions.</a:t>
              </a:r>
            </a:p>
            <a:p>
              <a:r>
                <a:rPr lang="en-US" b="1">
                  <a:solidFill>
                    <a:schemeClr val="tx1"/>
                  </a:solidFill>
                </a:rPr>
                <a:t>6 + 6 + 2 + 3 + 3 + 0 = 20$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7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7" grpId="0" animBg="1"/>
      <p:bldP spid="38" grpId="0" animBg="1"/>
      <p:bldP spid="3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CF5D-CAD8-77F8-4414-9C85C7A7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HUI – Miner (2012)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8D5473-3D2F-E4B7-2F64-E75A6793B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39222"/>
              </p:ext>
            </p:extLst>
          </p:nvPr>
        </p:nvGraphicFramePr>
        <p:xfrm>
          <a:off x="107504" y="1612766"/>
          <a:ext cx="24688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74223845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9387603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3235935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Trans.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Util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Rutil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655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76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81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877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59CEA7-FD02-DABB-3F6E-9DAAB95CB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97849"/>
              </p:ext>
            </p:extLst>
          </p:nvPr>
        </p:nvGraphicFramePr>
        <p:xfrm>
          <a:off x="3347864" y="1612766"/>
          <a:ext cx="24688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74223845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9387603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3235935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Trans.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Util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Rutil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655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76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81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8775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C5D099D-596A-43F8-701F-D8BE25A29881}"/>
              </a:ext>
            </a:extLst>
          </p:cNvPr>
          <p:cNvGrpSpPr/>
          <p:nvPr/>
        </p:nvGrpSpPr>
        <p:grpSpPr>
          <a:xfrm>
            <a:off x="2635776" y="2024246"/>
            <a:ext cx="640080" cy="916836"/>
            <a:chOff x="2967277" y="2024246"/>
            <a:chExt cx="640080" cy="916836"/>
          </a:xfrm>
        </p:grpSpPr>
        <p:sp>
          <p:nvSpPr>
            <p:cNvPr id="6" name="Plus Sign 5">
              <a:extLst>
                <a:ext uri="{FF2B5EF4-FFF2-40B4-BE49-F238E27FC236}">
                  <a16:creationId xmlns:a16="http://schemas.microsoft.com/office/drawing/2014/main" id="{F7F5C77F-E048-E180-F944-6B63B8523E44}"/>
                </a:ext>
              </a:extLst>
            </p:cNvPr>
            <p:cNvSpPr/>
            <p:nvPr/>
          </p:nvSpPr>
          <p:spPr>
            <a:xfrm>
              <a:off x="2967277" y="2024246"/>
              <a:ext cx="640080" cy="640080"/>
            </a:xfrm>
            <a:prstGeom prst="mathPlu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A40D2D-9940-9179-17DE-2DA76FF8736F}"/>
                </a:ext>
              </a:extLst>
            </p:cNvPr>
            <p:cNvSpPr txBox="1"/>
            <p:nvPr/>
          </p:nvSpPr>
          <p:spPr>
            <a:xfrm>
              <a:off x="3012322" y="257175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</a:rPr>
                <a:t>Join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CF0CC2-BD77-F3E3-AE44-595C2C3EE0B0}"/>
              </a:ext>
            </a:extLst>
          </p:cNvPr>
          <p:cNvSpPr txBox="1"/>
          <p:nvPr/>
        </p:nvSpPr>
        <p:spPr>
          <a:xfrm>
            <a:off x="107504" y="1243434"/>
            <a:ext cx="246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Utility list of </a:t>
            </a:r>
            <a:r>
              <a:rPr lang="en-US">
                <a:solidFill>
                  <a:srgbClr val="00B050"/>
                </a:solidFill>
              </a:rPr>
              <a:t>{a}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D29C2-9455-5184-944D-E5D6DC697399}"/>
              </a:ext>
            </a:extLst>
          </p:cNvPr>
          <p:cNvSpPr txBox="1"/>
          <p:nvPr/>
        </p:nvSpPr>
        <p:spPr>
          <a:xfrm>
            <a:off x="3347864" y="1230036"/>
            <a:ext cx="246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Utility list of </a:t>
            </a:r>
            <a:r>
              <a:rPr lang="en-US">
                <a:solidFill>
                  <a:srgbClr val="00B050"/>
                </a:solidFill>
              </a:rPr>
              <a:t>{d}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5B202A-E9B7-8ED8-23AF-8466DAD9E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46087"/>
              </p:ext>
            </p:extLst>
          </p:nvPr>
        </p:nvGraphicFramePr>
        <p:xfrm>
          <a:off x="6533217" y="1612766"/>
          <a:ext cx="24688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74223845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9387603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3235935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Trans.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Util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Rutil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655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76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819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99FB9B-E96F-1BEF-FA64-9B1A7983D5A8}"/>
              </a:ext>
            </a:extLst>
          </p:cNvPr>
          <p:cNvSpPr txBox="1"/>
          <p:nvPr/>
        </p:nvSpPr>
        <p:spPr>
          <a:xfrm>
            <a:off x="6533217" y="1230036"/>
            <a:ext cx="246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Utility list of </a:t>
            </a:r>
            <a:r>
              <a:rPr lang="en-US">
                <a:solidFill>
                  <a:srgbClr val="00B050"/>
                </a:solidFill>
              </a:rPr>
              <a:t>{a, d}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E342F1-3C2C-DADA-0BCA-54C79488966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816742" y="2161406"/>
            <a:ext cx="71647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F16A7A-82B2-2925-9927-3684B8B898AF}"/>
              </a:ext>
            </a:extLst>
          </p:cNvPr>
          <p:cNvSpPr txBox="1"/>
          <p:nvPr/>
        </p:nvSpPr>
        <p:spPr>
          <a:xfrm>
            <a:off x="-32861" y="3346069"/>
            <a:ext cx="246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u(</a:t>
            </a:r>
            <a:r>
              <a:rPr lang="en-US">
                <a:solidFill>
                  <a:srgbClr val="00B0F0"/>
                </a:solidFill>
              </a:rPr>
              <a:t>{a}</a:t>
            </a:r>
            <a:r>
              <a:rPr lang="en-US"/>
              <a:t>) = </a:t>
            </a:r>
            <a:r>
              <a:rPr lang="en-US">
                <a:solidFill>
                  <a:srgbClr val="FF0000"/>
                </a:solidFill>
              </a:rPr>
              <a:t>20$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2FEA8-DA82-FA5F-3397-9882786FFEA3}"/>
              </a:ext>
            </a:extLst>
          </p:cNvPr>
          <p:cNvSpPr txBox="1"/>
          <p:nvPr/>
        </p:nvSpPr>
        <p:spPr>
          <a:xfrm>
            <a:off x="3337560" y="3346069"/>
            <a:ext cx="246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u(</a:t>
            </a:r>
            <a:r>
              <a:rPr lang="en-US">
                <a:solidFill>
                  <a:srgbClr val="00B0F0"/>
                </a:solidFill>
              </a:rPr>
              <a:t>{d}</a:t>
            </a:r>
            <a:r>
              <a:rPr lang="en-US"/>
              <a:t>) = </a:t>
            </a:r>
            <a:r>
              <a:rPr lang="en-US">
                <a:solidFill>
                  <a:srgbClr val="FF0000"/>
                </a:solidFill>
              </a:rPr>
              <a:t>11$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E179C-91E4-EEF2-A74E-920CC92633FB}"/>
              </a:ext>
            </a:extLst>
          </p:cNvPr>
          <p:cNvSpPr txBox="1"/>
          <p:nvPr/>
        </p:nvSpPr>
        <p:spPr>
          <a:xfrm>
            <a:off x="6514271" y="3346069"/>
            <a:ext cx="246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u(</a:t>
            </a:r>
            <a:r>
              <a:rPr lang="en-US">
                <a:solidFill>
                  <a:srgbClr val="00B0F0"/>
                </a:solidFill>
              </a:rPr>
              <a:t>{a, d}</a:t>
            </a:r>
            <a:r>
              <a:rPr lang="en-US"/>
              <a:t>) = </a:t>
            </a:r>
            <a:r>
              <a:rPr lang="en-US">
                <a:solidFill>
                  <a:srgbClr val="FF0000"/>
                </a:solidFill>
              </a:rPr>
              <a:t>18$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B5E8D08-CE8D-6625-8293-C08654C8D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7447"/>
              </p:ext>
            </p:extLst>
          </p:nvPr>
        </p:nvGraphicFramePr>
        <p:xfrm>
          <a:off x="95427" y="1978526"/>
          <a:ext cx="822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70010229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/>
                        <a:t>T1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296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T3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50248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716CE079-AAF9-6C43-B60D-9FA84E0F4FF9}"/>
              </a:ext>
            </a:extLst>
          </p:cNvPr>
          <p:cNvSpPr/>
          <p:nvPr/>
        </p:nvSpPr>
        <p:spPr>
          <a:xfrm>
            <a:off x="3347862" y="1985496"/>
            <a:ext cx="822960" cy="35182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75768D-EE65-5E33-CAE7-2275D0C2FC1D}"/>
              </a:ext>
            </a:extLst>
          </p:cNvPr>
          <p:cNvSpPr/>
          <p:nvPr/>
        </p:nvSpPr>
        <p:spPr>
          <a:xfrm>
            <a:off x="3347862" y="2709943"/>
            <a:ext cx="822960" cy="35182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T3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4EAF792-456F-87B5-51B4-08E077DD3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55423"/>
              </p:ext>
            </p:extLst>
          </p:nvPr>
        </p:nvGraphicFramePr>
        <p:xfrm>
          <a:off x="6533217" y="1978526"/>
          <a:ext cx="822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70010229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/>
                        <a:t>T1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296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T3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5024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A8F0ACB-6738-F835-3564-718BE1949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02491"/>
              </p:ext>
            </p:extLst>
          </p:nvPr>
        </p:nvGraphicFramePr>
        <p:xfrm>
          <a:off x="934558" y="1985496"/>
          <a:ext cx="822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70010229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296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50248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DA19A0D3-4FA2-70D2-08EC-72915D886286}"/>
              </a:ext>
            </a:extLst>
          </p:cNvPr>
          <p:cNvSpPr/>
          <p:nvPr/>
        </p:nvSpPr>
        <p:spPr>
          <a:xfrm>
            <a:off x="4170822" y="1983085"/>
            <a:ext cx="822960" cy="35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/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AA3CBA-7AAD-3583-5198-4E070910454D}"/>
              </a:ext>
            </a:extLst>
          </p:cNvPr>
          <p:cNvSpPr/>
          <p:nvPr/>
        </p:nvSpPr>
        <p:spPr>
          <a:xfrm>
            <a:off x="4159322" y="2695900"/>
            <a:ext cx="822960" cy="35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/>
              <a:t>2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CA5FE56-C7A7-FD5E-C760-97D790FA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17357"/>
              </p:ext>
            </p:extLst>
          </p:nvPr>
        </p:nvGraphicFramePr>
        <p:xfrm>
          <a:off x="7356177" y="1985496"/>
          <a:ext cx="822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70010229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296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5024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B8A3A72-6829-4D26-003C-40DE59D06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05366"/>
              </p:ext>
            </p:extLst>
          </p:nvPr>
        </p:nvGraphicFramePr>
        <p:xfrm>
          <a:off x="1755186" y="1986918"/>
          <a:ext cx="822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70010229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296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50248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051454C3-0EAF-3A37-15B4-360427F2F143}"/>
              </a:ext>
            </a:extLst>
          </p:cNvPr>
          <p:cNvSpPr/>
          <p:nvPr/>
        </p:nvSpPr>
        <p:spPr>
          <a:xfrm>
            <a:off x="5001755" y="1992466"/>
            <a:ext cx="822960" cy="3518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E9F0B1-9CE9-7AFA-455F-C75DBDEAA34B}"/>
              </a:ext>
            </a:extLst>
          </p:cNvPr>
          <p:cNvSpPr/>
          <p:nvPr/>
        </p:nvSpPr>
        <p:spPr>
          <a:xfrm>
            <a:off x="4982301" y="2695900"/>
            <a:ext cx="822960" cy="3518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/>
              <a:t>0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4A9BE1B-C97E-273D-9636-98AA53AAB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40700"/>
              </p:ext>
            </p:extLst>
          </p:nvPr>
        </p:nvGraphicFramePr>
        <p:xfrm>
          <a:off x="8190370" y="1964380"/>
          <a:ext cx="822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70010229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296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5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88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6" grpId="0"/>
      <p:bldP spid="17" grpId="0"/>
      <p:bldP spid="18" grpId="0"/>
      <p:bldP spid="27" grpId="0" animBg="1"/>
      <p:bldP spid="28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4BA9-0313-5B99-598F-A33A8AD5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Genetic Algorithm - Introduction</a:t>
            </a:r>
          </a:p>
        </p:txBody>
      </p:sp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E5E7CD06-9770-6825-AA7F-5ED8A664B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472" y="1860189"/>
            <a:ext cx="914400" cy="914400"/>
          </a:xfrm>
          <a:prstGeom prst="rect">
            <a:avLst/>
          </a:prstGeom>
        </p:spPr>
      </p:pic>
      <p:pic>
        <p:nvPicPr>
          <p:cNvPr id="18" name="Graphic 17" descr="Woman with solid fill">
            <a:extLst>
              <a:ext uri="{FF2B5EF4-FFF2-40B4-BE49-F238E27FC236}">
                <a16:creationId xmlns:a16="http://schemas.microsoft.com/office/drawing/2014/main" id="{3FFDF005-D99F-19E6-5FB9-56168DA0F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3258" y="1923678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5497B0-5652-C1E4-F457-868DE50AF72E}"/>
              </a:ext>
            </a:extLst>
          </p:cNvPr>
          <p:cNvSpPr txBox="1"/>
          <p:nvPr/>
        </p:nvSpPr>
        <p:spPr>
          <a:xfrm>
            <a:off x="971600" y="2900208"/>
            <a:ext cx="12961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/>
              <a:t>Parent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484D6-718C-7152-8B84-9A118F7F2B47}"/>
              </a:ext>
            </a:extLst>
          </p:cNvPr>
          <p:cNvSpPr txBox="1"/>
          <p:nvPr/>
        </p:nvSpPr>
        <p:spPr>
          <a:xfrm>
            <a:off x="2559224" y="2900209"/>
            <a:ext cx="12961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/>
              <a:t>Parent 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C385FBB-CD71-BF25-5582-92816E19D4EA}"/>
              </a:ext>
            </a:extLst>
          </p:cNvPr>
          <p:cNvSpPr/>
          <p:nvPr/>
        </p:nvSpPr>
        <p:spPr>
          <a:xfrm>
            <a:off x="4046240" y="2179789"/>
            <a:ext cx="1008112" cy="275199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id="{1E86A07C-1E47-45B5-0530-90D7E2C51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6096" y="1923678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D75B0A-02F8-0688-FAAE-4CFAC2F21E9F}"/>
              </a:ext>
            </a:extLst>
          </p:cNvPr>
          <p:cNvSpPr txBox="1"/>
          <p:nvPr/>
        </p:nvSpPr>
        <p:spPr>
          <a:xfrm>
            <a:off x="5306436" y="2923159"/>
            <a:ext cx="1090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Child 1</a:t>
            </a:r>
          </a:p>
        </p:txBody>
      </p:sp>
      <p:pic>
        <p:nvPicPr>
          <p:cNvPr id="11" name="Graphic 10" descr="Woman outline">
            <a:extLst>
              <a:ext uri="{FF2B5EF4-FFF2-40B4-BE49-F238E27FC236}">
                <a16:creationId xmlns:a16="http://schemas.microsoft.com/office/drawing/2014/main" id="{1C163939-523B-8E78-D655-1A8C8E08CF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78088" y="1860188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BCC12C-66E9-28C9-A201-F6FDB82B85F6}"/>
              </a:ext>
            </a:extLst>
          </p:cNvPr>
          <p:cNvSpPr txBox="1"/>
          <p:nvPr/>
        </p:nvSpPr>
        <p:spPr>
          <a:xfrm>
            <a:off x="6793598" y="2923159"/>
            <a:ext cx="1090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Child 2</a:t>
            </a:r>
          </a:p>
        </p:txBody>
      </p:sp>
      <p:sp>
        <p:nvSpPr>
          <p:cNvPr id="15" name="TextBox 14">
            <a:hlinkClick r:id="rId11"/>
            <a:extLst>
              <a:ext uri="{FF2B5EF4-FFF2-40B4-BE49-F238E27FC236}">
                <a16:creationId xmlns:a16="http://schemas.microsoft.com/office/drawing/2014/main" id="{7B4C06BB-818D-756D-4FFD-11CF843C8D92}"/>
              </a:ext>
            </a:extLst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Malgun Gothic (Body)"/>
                <a:cs typeface="Arial" pitchFamily="34" charset="0"/>
              </a:rPr>
              <a:t>Research on Genetic Algorithm GA and Application - Graduation Thesis - 2024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Malgun Gothic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7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4BA9-0313-5B99-598F-A33A8AD5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Genetic Algorithm - Introduction</a:t>
            </a:r>
          </a:p>
        </p:txBody>
      </p:sp>
      <p:sp>
        <p:nvSpPr>
          <p:cNvPr id="15" name="TextBox 14">
            <a:hlinkClick r:id="rId3"/>
            <a:extLst>
              <a:ext uri="{FF2B5EF4-FFF2-40B4-BE49-F238E27FC236}">
                <a16:creationId xmlns:a16="http://schemas.microsoft.com/office/drawing/2014/main" id="{7B4C06BB-818D-756D-4FFD-11CF843C8D92}"/>
              </a:ext>
            </a:extLst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Malgun Gothic (Body)"/>
                <a:cs typeface="Arial" pitchFamily="34" charset="0"/>
              </a:rPr>
              <a:t>Research on Genetic Algorithm GA and Application - Graduation Thesis - 2024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3" name="Graphic 2" descr="Man and woman outline">
            <a:extLst>
              <a:ext uri="{FF2B5EF4-FFF2-40B4-BE49-F238E27FC236}">
                <a16:creationId xmlns:a16="http://schemas.microsoft.com/office/drawing/2014/main" id="{F602140E-50DC-5E3A-8D18-F5767F934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799" y="1988972"/>
            <a:ext cx="582777" cy="582777"/>
          </a:xfrm>
          <a:prstGeom prst="rect">
            <a:avLst/>
          </a:prstGeom>
        </p:spPr>
      </p:pic>
      <p:pic>
        <p:nvPicPr>
          <p:cNvPr id="17" name="Graphic 16" descr="Man and woman outline">
            <a:extLst>
              <a:ext uri="{FF2B5EF4-FFF2-40B4-BE49-F238E27FC236}">
                <a16:creationId xmlns:a16="http://schemas.microsoft.com/office/drawing/2014/main" id="{67C42F60-EB26-1F80-863C-C85DBC95B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691" y="2571749"/>
            <a:ext cx="582777" cy="582777"/>
          </a:xfrm>
          <a:prstGeom prst="rect">
            <a:avLst/>
          </a:prstGeom>
        </p:spPr>
      </p:pic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E0447401-9B76-F13B-0314-4C0619934AD2}"/>
              </a:ext>
            </a:extLst>
          </p:cNvPr>
          <p:cNvSpPr/>
          <p:nvPr/>
        </p:nvSpPr>
        <p:spPr>
          <a:xfrm>
            <a:off x="834622" y="1398558"/>
            <a:ext cx="2336970" cy="576064"/>
          </a:xfrm>
          <a:prstGeom prst="curved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5827AF01-A697-4C18-53CD-1AEB239C6794}"/>
              </a:ext>
            </a:extLst>
          </p:cNvPr>
          <p:cNvSpPr/>
          <p:nvPr/>
        </p:nvSpPr>
        <p:spPr>
          <a:xfrm>
            <a:off x="5600255" y="1364039"/>
            <a:ext cx="2336970" cy="576064"/>
          </a:xfrm>
          <a:prstGeom prst="curved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9F2861-5356-B0FC-B60E-F5045EA99162}"/>
              </a:ext>
            </a:extLst>
          </p:cNvPr>
          <p:cNvSpPr txBox="1"/>
          <p:nvPr/>
        </p:nvSpPr>
        <p:spPr>
          <a:xfrm>
            <a:off x="6343631" y="2271128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……</a:t>
            </a:r>
          </a:p>
        </p:txBody>
      </p: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660BFB80-2F0B-61A7-3F27-6183A6BC5A41}"/>
              </a:ext>
            </a:extLst>
          </p:cNvPr>
          <p:cNvSpPr/>
          <p:nvPr/>
        </p:nvSpPr>
        <p:spPr>
          <a:xfrm>
            <a:off x="3168311" y="1384208"/>
            <a:ext cx="2336970" cy="576064"/>
          </a:xfrm>
          <a:prstGeom prst="curved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0CDEFB-1B64-5172-0F87-162ACAA9DA79}"/>
              </a:ext>
            </a:extLst>
          </p:cNvPr>
          <p:cNvSpPr txBox="1"/>
          <p:nvPr/>
        </p:nvSpPr>
        <p:spPr>
          <a:xfrm>
            <a:off x="155691" y="3227009"/>
            <a:ext cx="1846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Generation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27D325-0362-BE91-4913-FE564D197162}"/>
              </a:ext>
            </a:extLst>
          </p:cNvPr>
          <p:cNvSpPr txBox="1"/>
          <p:nvPr/>
        </p:nvSpPr>
        <p:spPr>
          <a:xfrm>
            <a:off x="2223602" y="3246985"/>
            <a:ext cx="1846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Generation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2C8E1C-7D4E-9CF1-AE9C-7B272B46FE12}"/>
              </a:ext>
            </a:extLst>
          </p:cNvPr>
          <p:cNvSpPr txBox="1"/>
          <p:nvPr/>
        </p:nvSpPr>
        <p:spPr>
          <a:xfrm>
            <a:off x="4429851" y="3292447"/>
            <a:ext cx="1846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Generation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8156F1-9057-A90D-E631-6D5294630361}"/>
              </a:ext>
            </a:extLst>
          </p:cNvPr>
          <p:cNvSpPr txBox="1"/>
          <p:nvPr/>
        </p:nvSpPr>
        <p:spPr>
          <a:xfrm>
            <a:off x="7144235" y="3300083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Generation n</a:t>
            </a:r>
          </a:p>
        </p:txBody>
      </p:sp>
      <p:pic>
        <p:nvPicPr>
          <p:cNvPr id="5" name="Graphic 4" descr="Man and woman outline">
            <a:extLst>
              <a:ext uri="{FF2B5EF4-FFF2-40B4-BE49-F238E27FC236}">
                <a16:creationId xmlns:a16="http://schemas.microsoft.com/office/drawing/2014/main" id="{71F4FED2-C5DB-6DFF-7C46-6EE2DA427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855" y="2002876"/>
            <a:ext cx="582777" cy="582777"/>
          </a:xfrm>
          <a:prstGeom prst="rect">
            <a:avLst/>
          </a:prstGeom>
        </p:spPr>
      </p:pic>
      <p:pic>
        <p:nvPicPr>
          <p:cNvPr id="6" name="Graphic 5" descr="Man and woman outline">
            <a:extLst>
              <a:ext uri="{FF2B5EF4-FFF2-40B4-BE49-F238E27FC236}">
                <a16:creationId xmlns:a16="http://schemas.microsoft.com/office/drawing/2014/main" id="{875882A9-C850-F774-15F9-BD7F6F1AB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747" y="2585653"/>
            <a:ext cx="582777" cy="582777"/>
          </a:xfrm>
          <a:prstGeom prst="rect">
            <a:avLst/>
          </a:prstGeom>
        </p:spPr>
      </p:pic>
      <p:pic>
        <p:nvPicPr>
          <p:cNvPr id="7" name="Graphic 6" descr="Man and woman outline">
            <a:extLst>
              <a:ext uri="{FF2B5EF4-FFF2-40B4-BE49-F238E27FC236}">
                <a16:creationId xmlns:a16="http://schemas.microsoft.com/office/drawing/2014/main" id="{94BF45D9-E40C-05CD-B465-2DE4760F6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4732" y="2025213"/>
            <a:ext cx="582777" cy="582777"/>
          </a:xfrm>
          <a:prstGeom prst="rect">
            <a:avLst/>
          </a:prstGeom>
        </p:spPr>
      </p:pic>
      <p:pic>
        <p:nvPicPr>
          <p:cNvPr id="8" name="Graphic 7" descr="Man and woman outline">
            <a:extLst>
              <a:ext uri="{FF2B5EF4-FFF2-40B4-BE49-F238E27FC236}">
                <a16:creationId xmlns:a16="http://schemas.microsoft.com/office/drawing/2014/main" id="{07F7EBE3-170D-D607-932E-65D66B0B5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7624" y="2607990"/>
            <a:ext cx="582777" cy="582777"/>
          </a:xfrm>
          <a:prstGeom prst="rect">
            <a:avLst/>
          </a:prstGeom>
        </p:spPr>
      </p:pic>
      <p:pic>
        <p:nvPicPr>
          <p:cNvPr id="9" name="Graphic 8" descr="Man and woman outline">
            <a:extLst>
              <a:ext uri="{FF2B5EF4-FFF2-40B4-BE49-F238E27FC236}">
                <a16:creationId xmlns:a16="http://schemas.microsoft.com/office/drawing/2014/main" id="{511A8F96-ACA7-E707-B3B7-A14800047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5053" y="2120588"/>
            <a:ext cx="582777" cy="582777"/>
          </a:xfrm>
          <a:prstGeom prst="rect">
            <a:avLst/>
          </a:prstGeom>
        </p:spPr>
      </p:pic>
      <p:pic>
        <p:nvPicPr>
          <p:cNvPr id="10" name="Graphic 9" descr="Man and woman outline">
            <a:extLst>
              <a:ext uri="{FF2B5EF4-FFF2-40B4-BE49-F238E27FC236}">
                <a16:creationId xmlns:a16="http://schemas.microsoft.com/office/drawing/2014/main" id="{2EF2D9C6-D273-0CEB-DAAC-474030014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7945" y="2703365"/>
            <a:ext cx="582777" cy="582777"/>
          </a:xfrm>
          <a:prstGeom prst="rect">
            <a:avLst/>
          </a:prstGeom>
        </p:spPr>
      </p:pic>
      <p:pic>
        <p:nvPicPr>
          <p:cNvPr id="11" name="Graphic 10" descr="Man and woman outline">
            <a:extLst>
              <a:ext uri="{FF2B5EF4-FFF2-40B4-BE49-F238E27FC236}">
                <a16:creationId xmlns:a16="http://schemas.microsoft.com/office/drawing/2014/main" id="{9D92DFBE-70F4-242D-9E00-098BDC117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9109" y="2134492"/>
            <a:ext cx="582777" cy="582777"/>
          </a:xfrm>
          <a:prstGeom prst="rect">
            <a:avLst/>
          </a:prstGeom>
        </p:spPr>
      </p:pic>
      <p:pic>
        <p:nvPicPr>
          <p:cNvPr id="12" name="Graphic 11" descr="Man and woman outline">
            <a:extLst>
              <a:ext uri="{FF2B5EF4-FFF2-40B4-BE49-F238E27FC236}">
                <a16:creationId xmlns:a16="http://schemas.microsoft.com/office/drawing/2014/main" id="{2442D406-CBFF-35F7-2645-46D501D93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001" y="2717269"/>
            <a:ext cx="582777" cy="582777"/>
          </a:xfrm>
          <a:prstGeom prst="rect">
            <a:avLst/>
          </a:prstGeom>
        </p:spPr>
      </p:pic>
      <p:pic>
        <p:nvPicPr>
          <p:cNvPr id="13" name="Graphic 12" descr="Man and woman outline">
            <a:extLst>
              <a:ext uri="{FF2B5EF4-FFF2-40B4-BE49-F238E27FC236}">
                <a16:creationId xmlns:a16="http://schemas.microsoft.com/office/drawing/2014/main" id="{B0387C2D-81BA-3EC8-1440-617D611B0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6986" y="2156829"/>
            <a:ext cx="582777" cy="582777"/>
          </a:xfrm>
          <a:prstGeom prst="rect">
            <a:avLst/>
          </a:prstGeom>
        </p:spPr>
      </p:pic>
      <p:pic>
        <p:nvPicPr>
          <p:cNvPr id="14" name="Graphic 13" descr="Man and woman outline">
            <a:extLst>
              <a:ext uri="{FF2B5EF4-FFF2-40B4-BE49-F238E27FC236}">
                <a16:creationId xmlns:a16="http://schemas.microsoft.com/office/drawing/2014/main" id="{289D7EC8-D2B5-14E5-6A06-AAF8FEB0C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9878" y="2739606"/>
            <a:ext cx="582777" cy="582777"/>
          </a:xfrm>
          <a:prstGeom prst="rect">
            <a:avLst/>
          </a:prstGeom>
        </p:spPr>
      </p:pic>
      <p:pic>
        <p:nvPicPr>
          <p:cNvPr id="18" name="Graphic 17" descr="Man and woman outline">
            <a:extLst>
              <a:ext uri="{FF2B5EF4-FFF2-40B4-BE49-F238E27FC236}">
                <a16:creationId xmlns:a16="http://schemas.microsoft.com/office/drawing/2014/main" id="{7FBD61DB-32AF-A736-6D81-43F4EDFEA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7566" y="2162085"/>
            <a:ext cx="582777" cy="582777"/>
          </a:xfrm>
          <a:prstGeom prst="rect">
            <a:avLst/>
          </a:prstGeom>
        </p:spPr>
      </p:pic>
      <p:pic>
        <p:nvPicPr>
          <p:cNvPr id="47" name="Graphic 46" descr="Man and woman outline">
            <a:extLst>
              <a:ext uri="{FF2B5EF4-FFF2-40B4-BE49-F238E27FC236}">
                <a16:creationId xmlns:a16="http://schemas.microsoft.com/office/drawing/2014/main" id="{1F8D26F6-AC8F-1C05-2FE4-DC11641A0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0458" y="2744862"/>
            <a:ext cx="582777" cy="582777"/>
          </a:xfrm>
          <a:prstGeom prst="rect">
            <a:avLst/>
          </a:prstGeom>
        </p:spPr>
      </p:pic>
      <p:pic>
        <p:nvPicPr>
          <p:cNvPr id="48" name="Graphic 47" descr="Man and woman outline">
            <a:extLst>
              <a:ext uri="{FF2B5EF4-FFF2-40B4-BE49-F238E27FC236}">
                <a16:creationId xmlns:a16="http://schemas.microsoft.com/office/drawing/2014/main" id="{3006114F-0E80-6998-AAF0-1925D0D61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1622" y="2175989"/>
            <a:ext cx="582777" cy="582777"/>
          </a:xfrm>
          <a:prstGeom prst="rect">
            <a:avLst/>
          </a:prstGeom>
        </p:spPr>
      </p:pic>
      <p:pic>
        <p:nvPicPr>
          <p:cNvPr id="49" name="Graphic 48" descr="Man and woman outline">
            <a:extLst>
              <a:ext uri="{FF2B5EF4-FFF2-40B4-BE49-F238E27FC236}">
                <a16:creationId xmlns:a16="http://schemas.microsoft.com/office/drawing/2014/main" id="{9AABA80D-6EF2-B3F8-B3E6-D5BC5B80F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4514" y="2758766"/>
            <a:ext cx="582777" cy="582777"/>
          </a:xfrm>
          <a:prstGeom prst="rect">
            <a:avLst/>
          </a:prstGeom>
        </p:spPr>
      </p:pic>
      <p:pic>
        <p:nvPicPr>
          <p:cNvPr id="50" name="Graphic 49" descr="Man and woman outline">
            <a:extLst>
              <a:ext uri="{FF2B5EF4-FFF2-40B4-BE49-F238E27FC236}">
                <a16:creationId xmlns:a16="http://schemas.microsoft.com/office/drawing/2014/main" id="{55CEC95F-55AC-B076-1CA7-965164671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9499" y="2198326"/>
            <a:ext cx="582777" cy="582777"/>
          </a:xfrm>
          <a:prstGeom prst="rect">
            <a:avLst/>
          </a:prstGeom>
        </p:spPr>
      </p:pic>
      <p:pic>
        <p:nvPicPr>
          <p:cNvPr id="51" name="Graphic 50" descr="Man and woman outline">
            <a:extLst>
              <a:ext uri="{FF2B5EF4-FFF2-40B4-BE49-F238E27FC236}">
                <a16:creationId xmlns:a16="http://schemas.microsoft.com/office/drawing/2014/main" id="{7131322C-E9F0-76A5-E5FD-66BF5CDD1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2391" y="2781103"/>
            <a:ext cx="582777" cy="582777"/>
          </a:xfrm>
          <a:prstGeom prst="rect">
            <a:avLst/>
          </a:prstGeom>
        </p:spPr>
      </p:pic>
      <p:pic>
        <p:nvPicPr>
          <p:cNvPr id="52" name="Graphic 51" descr="Man and woman outline">
            <a:extLst>
              <a:ext uri="{FF2B5EF4-FFF2-40B4-BE49-F238E27FC236}">
                <a16:creationId xmlns:a16="http://schemas.microsoft.com/office/drawing/2014/main" id="{497708F6-65A6-E0BF-4CDF-C5ED17052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5186" y="2108698"/>
            <a:ext cx="582777" cy="582777"/>
          </a:xfrm>
          <a:prstGeom prst="rect">
            <a:avLst/>
          </a:prstGeom>
        </p:spPr>
      </p:pic>
      <p:pic>
        <p:nvPicPr>
          <p:cNvPr id="53" name="Graphic 52" descr="Man and woman outline">
            <a:extLst>
              <a:ext uri="{FF2B5EF4-FFF2-40B4-BE49-F238E27FC236}">
                <a16:creationId xmlns:a16="http://schemas.microsoft.com/office/drawing/2014/main" id="{EC321A07-F6A4-F3A8-CF66-8EE2C3D84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8078" y="2691475"/>
            <a:ext cx="582777" cy="582777"/>
          </a:xfrm>
          <a:prstGeom prst="rect">
            <a:avLst/>
          </a:prstGeom>
        </p:spPr>
      </p:pic>
      <p:pic>
        <p:nvPicPr>
          <p:cNvPr id="54" name="Graphic 53" descr="Man and woman outline">
            <a:extLst>
              <a:ext uri="{FF2B5EF4-FFF2-40B4-BE49-F238E27FC236}">
                <a16:creationId xmlns:a16="http://schemas.microsoft.com/office/drawing/2014/main" id="{BF3D7692-8ED1-17D7-577C-2DDBD4B79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9242" y="2122602"/>
            <a:ext cx="582777" cy="582777"/>
          </a:xfrm>
          <a:prstGeom prst="rect">
            <a:avLst/>
          </a:prstGeom>
        </p:spPr>
      </p:pic>
      <p:pic>
        <p:nvPicPr>
          <p:cNvPr id="55" name="Graphic 54" descr="Man and woman outline">
            <a:extLst>
              <a:ext uri="{FF2B5EF4-FFF2-40B4-BE49-F238E27FC236}">
                <a16:creationId xmlns:a16="http://schemas.microsoft.com/office/drawing/2014/main" id="{73B270F5-F140-407A-5FF7-1ED414E02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2134" y="2705379"/>
            <a:ext cx="582777" cy="582777"/>
          </a:xfrm>
          <a:prstGeom prst="rect">
            <a:avLst/>
          </a:prstGeom>
        </p:spPr>
      </p:pic>
      <p:pic>
        <p:nvPicPr>
          <p:cNvPr id="56" name="Graphic 55" descr="Man and woman outline">
            <a:extLst>
              <a:ext uri="{FF2B5EF4-FFF2-40B4-BE49-F238E27FC236}">
                <a16:creationId xmlns:a16="http://schemas.microsoft.com/office/drawing/2014/main" id="{34D0F55B-FAB3-B105-EE15-3D9419CB4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7119" y="2144939"/>
            <a:ext cx="582777" cy="582777"/>
          </a:xfrm>
          <a:prstGeom prst="rect">
            <a:avLst/>
          </a:prstGeom>
        </p:spPr>
      </p:pic>
      <p:pic>
        <p:nvPicPr>
          <p:cNvPr id="57" name="Graphic 56" descr="Man and woman outline">
            <a:extLst>
              <a:ext uri="{FF2B5EF4-FFF2-40B4-BE49-F238E27FC236}">
                <a16:creationId xmlns:a16="http://schemas.microsoft.com/office/drawing/2014/main" id="{62D51338-5658-769F-0BBC-061C6DB3C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0011" y="2727716"/>
            <a:ext cx="582777" cy="5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8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1" grpId="0"/>
      <p:bldP spid="42" grpId="0" animBg="1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A0F8-8383-AE0D-1CCC-0868E693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Genetic Algorithm - Fundanmentals</a:t>
            </a:r>
          </a:p>
        </p:txBody>
      </p:sp>
      <p:pic>
        <p:nvPicPr>
          <p:cNvPr id="48" name="Picture 47" descr="DNA helix in abstract form">
            <a:extLst>
              <a:ext uri="{FF2B5EF4-FFF2-40B4-BE49-F238E27FC236}">
                <a16:creationId xmlns:a16="http://schemas.microsoft.com/office/drawing/2014/main" id="{C5AE2E1C-CB90-C81C-340C-5BF3B09B7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03598"/>
            <a:ext cx="2368936" cy="1421300"/>
          </a:xfrm>
          <a:prstGeom prst="rect">
            <a:avLst/>
          </a:prstGeom>
        </p:spPr>
      </p:pic>
      <p:pic>
        <p:nvPicPr>
          <p:cNvPr id="5" name="Picture 4" descr="A dna strand with blue light&#10;&#10;Description automatically generated with medium confidence">
            <a:extLst>
              <a:ext uri="{FF2B5EF4-FFF2-40B4-BE49-F238E27FC236}">
                <a16:creationId xmlns:a16="http://schemas.microsoft.com/office/drawing/2014/main" id="{7A0D907E-3CC9-B14E-9B25-B90C5A9699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1930" y="1256844"/>
            <a:ext cx="2296928" cy="1292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2EB1C8-71DF-51F4-5419-EFE7469D09AC}"/>
              </a:ext>
            </a:extLst>
          </p:cNvPr>
          <p:cNvSpPr txBox="1"/>
          <p:nvPr/>
        </p:nvSpPr>
        <p:spPr>
          <a:xfrm>
            <a:off x="1798853" y="810554"/>
            <a:ext cx="9361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/>
              <a:t>DNA</a:t>
            </a:r>
          </a:p>
        </p:txBody>
      </p:sp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89054B79-368B-4BB1-DBBE-2E38ED384A7D}"/>
              </a:ext>
            </a:extLst>
          </p:cNvPr>
          <p:cNvSpPr txBox="1"/>
          <p:nvPr/>
        </p:nvSpPr>
        <p:spPr>
          <a:xfrm>
            <a:off x="0" y="494859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Malgun Gothic (Body)"/>
                <a:cs typeface="Arial" pitchFamily="34" charset="0"/>
              </a:rPr>
              <a:t>Research on Genetic Algorithm GA and Application - Graduation Thesis - 2024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Malgun Gothic (Body)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57D13-589F-FB7E-06FF-D328437195A3}"/>
              </a:ext>
            </a:extLst>
          </p:cNvPr>
          <p:cNvSpPr txBox="1"/>
          <p:nvPr/>
        </p:nvSpPr>
        <p:spPr>
          <a:xfrm>
            <a:off x="5819185" y="771550"/>
            <a:ext cx="21610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/>
              <a:t>Chromosome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0182E8-1192-14D4-639D-2D7D70E82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2787774"/>
            <a:ext cx="7200800" cy="983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7E35C0-3C0B-5B0D-4CAB-FBF8B817DE62}"/>
              </a:ext>
            </a:extLst>
          </p:cNvPr>
          <p:cNvSpPr txBox="1"/>
          <p:nvPr/>
        </p:nvSpPr>
        <p:spPr>
          <a:xfrm>
            <a:off x="35496" y="4218642"/>
            <a:ext cx="4608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Chromosome sequence = Solution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F68B84A-E6A6-28B7-E81A-08D8297CF377}"/>
              </a:ext>
            </a:extLst>
          </p:cNvPr>
          <p:cNvSpPr/>
          <p:nvPr/>
        </p:nvSpPr>
        <p:spPr>
          <a:xfrm>
            <a:off x="3923928" y="4313769"/>
            <a:ext cx="576064" cy="202197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BEC54-A6D6-6A7F-4625-63EB08B8B666}"/>
              </a:ext>
            </a:extLst>
          </p:cNvPr>
          <p:cNvSpPr txBox="1"/>
          <p:nvPr/>
        </p:nvSpPr>
        <p:spPr>
          <a:xfrm>
            <a:off x="4800704" y="3939902"/>
            <a:ext cx="3105337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A - C - F - G - E - B - 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3FE64-23C9-0725-752A-DEDB6B50E15A}"/>
              </a:ext>
            </a:extLst>
          </p:cNvPr>
          <p:cNvSpPr txBox="1"/>
          <p:nvPr/>
        </p:nvSpPr>
        <p:spPr>
          <a:xfrm>
            <a:off x="4788024" y="4452546"/>
            <a:ext cx="3118017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101001000100001011101</a:t>
            </a:r>
          </a:p>
        </p:txBody>
      </p:sp>
    </p:spTree>
    <p:extLst>
      <p:ext uri="{BB962C8B-B14F-4D97-AF65-F5344CB8AC3E}">
        <p14:creationId xmlns:p14="http://schemas.microsoft.com/office/powerpoint/2010/main" val="283614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13AEB4-592F-FAD7-3F6A-2EF9766B64EB}"/>
              </a:ext>
            </a:extLst>
          </p:cNvPr>
          <p:cNvSpPr/>
          <p:nvPr/>
        </p:nvSpPr>
        <p:spPr>
          <a:xfrm>
            <a:off x="4718423" y="195486"/>
            <a:ext cx="4318073" cy="1656184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5A517-5671-2ED0-200F-437BDAFA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Genetic Algorithm Flow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56C81-06D0-02C1-9012-9353C5B5B193}"/>
              </a:ext>
            </a:extLst>
          </p:cNvPr>
          <p:cNvSpPr txBox="1"/>
          <p:nvPr/>
        </p:nvSpPr>
        <p:spPr>
          <a:xfrm>
            <a:off x="4788024" y="339502"/>
            <a:ext cx="2016224" cy="2979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rgbClr val="00B050"/>
                </a:solidFill>
              </a:rPr>
              <a:t>A - C - F - E - B - D - 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3A295-D118-EF05-132D-44D6B8EFF01F}"/>
              </a:ext>
            </a:extLst>
          </p:cNvPr>
          <p:cNvSpPr txBox="1"/>
          <p:nvPr/>
        </p:nvSpPr>
        <p:spPr>
          <a:xfrm>
            <a:off x="6948264" y="339502"/>
            <a:ext cx="2016224" cy="2979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rgbClr val="00B050"/>
                </a:solidFill>
              </a:rPr>
              <a:t>D - A - F - B - G - C - 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5CE7C6-0C05-4631-A2EA-638398D2FF17}"/>
              </a:ext>
            </a:extLst>
          </p:cNvPr>
          <p:cNvSpPr txBox="1"/>
          <p:nvPr/>
        </p:nvSpPr>
        <p:spPr>
          <a:xfrm>
            <a:off x="4788024" y="761677"/>
            <a:ext cx="2016224" cy="2923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rgbClr val="00B050"/>
                </a:solidFill>
              </a:rPr>
              <a:t>D - A - F - B - G - C - 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87B24E-65A9-DE01-AFE2-273EAF2971D3}"/>
              </a:ext>
            </a:extLst>
          </p:cNvPr>
          <p:cNvSpPr txBox="1"/>
          <p:nvPr/>
        </p:nvSpPr>
        <p:spPr>
          <a:xfrm>
            <a:off x="6948264" y="761677"/>
            <a:ext cx="2016224" cy="2923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rgbClr val="00B050"/>
                </a:solidFill>
              </a:rPr>
              <a:t>G - A - F - C - E - B -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5B7C14-FD82-035C-C0CF-5699BC49AFF5}"/>
              </a:ext>
            </a:extLst>
          </p:cNvPr>
          <p:cNvSpPr txBox="1"/>
          <p:nvPr/>
        </p:nvSpPr>
        <p:spPr>
          <a:xfrm>
            <a:off x="4788024" y="1160780"/>
            <a:ext cx="2016224" cy="2923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rgbClr val="00B050"/>
                </a:solidFill>
              </a:rPr>
              <a:t>F - C - A - G - E - B -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EE1E8-AA5A-D47A-DEC2-D8DC29C54E10}"/>
              </a:ext>
            </a:extLst>
          </p:cNvPr>
          <p:cNvSpPr txBox="1"/>
          <p:nvPr/>
        </p:nvSpPr>
        <p:spPr>
          <a:xfrm>
            <a:off x="6948264" y="1160780"/>
            <a:ext cx="2016224" cy="2979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rgbClr val="00B050"/>
                </a:solidFill>
              </a:rPr>
              <a:t>D - A - F - B - G - C -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07979-BECF-1E83-9316-268E1D726F67}"/>
              </a:ext>
            </a:extLst>
          </p:cNvPr>
          <p:cNvSpPr txBox="1"/>
          <p:nvPr/>
        </p:nvSpPr>
        <p:spPr>
          <a:xfrm>
            <a:off x="5580112" y="1326871"/>
            <a:ext cx="432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FB79DE-3144-009F-B7D6-061D5A74E4B6}"/>
              </a:ext>
            </a:extLst>
          </p:cNvPr>
          <p:cNvSpPr txBox="1"/>
          <p:nvPr/>
        </p:nvSpPr>
        <p:spPr>
          <a:xfrm>
            <a:off x="7740352" y="1326871"/>
            <a:ext cx="432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…</a:t>
            </a:r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40764312-747E-4758-78A8-B3C13588C45E}"/>
              </a:ext>
            </a:extLst>
          </p:cNvPr>
          <p:cNvSpPr txBox="1"/>
          <p:nvPr/>
        </p:nvSpPr>
        <p:spPr>
          <a:xfrm>
            <a:off x="0" y="494801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Malgun Gothic (Body)"/>
                <a:cs typeface="Arial" pitchFamily="34" charset="0"/>
              </a:rPr>
              <a:t>Research on Genetic Algorithm GA and Application - Graduation Thesis - 2024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Malgun Gothic (Body)"/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0C8F8F-1F8E-4820-0992-A699A1A4F0C1}"/>
              </a:ext>
            </a:extLst>
          </p:cNvPr>
          <p:cNvCxnSpPr>
            <a:cxnSpLocks/>
          </p:cNvCxnSpPr>
          <p:nvPr/>
        </p:nvCxnSpPr>
        <p:spPr>
          <a:xfrm>
            <a:off x="5940152" y="2067694"/>
            <a:ext cx="0" cy="504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2058A9-54BF-01D2-7691-D0ECA7EEA36A}"/>
              </a:ext>
            </a:extLst>
          </p:cNvPr>
          <p:cNvSpPr txBox="1"/>
          <p:nvPr/>
        </p:nvSpPr>
        <p:spPr>
          <a:xfrm>
            <a:off x="4742212" y="1851670"/>
            <a:ext cx="4778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76CC6-F23E-12B8-DD96-4338F216DCC7}"/>
              </a:ext>
            </a:extLst>
          </p:cNvPr>
          <p:cNvSpPr txBox="1"/>
          <p:nvPr/>
        </p:nvSpPr>
        <p:spPr>
          <a:xfrm>
            <a:off x="6804248" y="1850406"/>
            <a:ext cx="4778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P2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5E98E9-8969-4CDA-80D6-2E97F411E2ED}"/>
              </a:ext>
            </a:extLst>
          </p:cNvPr>
          <p:cNvCxnSpPr>
            <a:cxnSpLocks/>
          </p:cNvCxnSpPr>
          <p:nvPr/>
        </p:nvCxnSpPr>
        <p:spPr>
          <a:xfrm>
            <a:off x="8100392" y="2067694"/>
            <a:ext cx="0" cy="504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F0CD56-9E4B-C98E-FB6C-26104F61B846}"/>
              </a:ext>
            </a:extLst>
          </p:cNvPr>
          <p:cNvSpPr txBox="1"/>
          <p:nvPr/>
        </p:nvSpPr>
        <p:spPr>
          <a:xfrm>
            <a:off x="5199989" y="2716466"/>
            <a:ext cx="1244220" cy="2923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rgbClr val="00B050"/>
                </a:solidFill>
              </a:rPr>
              <a:t>A - C - F - 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28A33-9FCB-C240-FB8F-E0B272BA2FCC}"/>
              </a:ext>
            </a:extLst>
          </p:cNvPr>
          <p:cNvSpPr txBox="1"/>
          <p:nvPr/>
        </p:nvSpPr>
        <p:spPr>
          <a:xfrm>
            <a:off x="6536677" y="2713589"/>
            <a:ext cx="915644" cy="2923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accent6">
                    <a:lumMod val="75000"/>
                  </a:schemeClr>
                </a:solidFill>
              </a:rPr>
              <a:t>D - B - 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FEE6B-6E98-6C29-0569-2FCE224D5E6B}"/>
              </a:ext>
            </a:extLst>
          </p:cNvPr>
          <p:cNvSpPr txBox="1"/>
          <p:nvPr/>
        </p:nvSpPr>
        <p:spPr>
          <a:xfrm>
            <a:off x="5220072" y="3145637"/>
            <a:ext cx="1244221" cy="2923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accent6">
                    <a:lumMod val="75000"/>
                  </a:schemeClr>
                </a:solidFill>
              </a:rPr>
              <a:t>D - A – F -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40D760-BF5C-7808-EBF1-D4747691BA84}"/>
              </a:ext>
            </a:extLst>
          </p:cNvPr>
          <p:cNvSpPr txBox="1"/>
          <p:nvPr/>
        </p:nvSpPr>
        <p:spPr>
          <a:xfrm>
            <a:off x="6563901" y="3149902"/>
            <a:ext cx="915644" cy="2923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rgbClr val="00B050"/>
                </a:solidFill>
              </a:rPr>
              <a:t>C - E - 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70C607-A103-693C-9033-A435297D0F85}"/>
              </a:ext>
            </a:extLst>
          </p:cNvPr>
          <p:cNvSpPr txBox="1"/>
          <p:nvPr/>
        </p:nvSpPr>
        <p:spPr>
          <a:xfrm>
            <a:off x="5220071" y="3577685"/>
            <a:ext cx="2259473" cy="2923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A - C - F - </a:t>
            </a:r>
            <a:r>
              <a:rPr lang="en-US" sz="1300" b="1">
                <a:solidFill>
                  <a:srgbClr val="00B0F0"/>
                </a:solidFill>
              </a:rPr>
              <a:t>E</a:t>
            </a:r>
            <a:r>
              <a:rPr lang="en-US" sz="1300">
                <a:solidFill>
                  <a:schemeClr val="bg1"/>
                </a:solidFill>
              </a:rPr>
              <a:t> - </a:t>
            </a:r>
            <a:r>
              <a:rPr lang="en-US" sz="1300" b="1">
                <a:solidFill>
                  <a:srgbClr val="00B0F0"/>
                </a:solidFill>
              </a:rPr>
              <a:t>D</a:t>
            </a:r>
            <a:r>
              <a:rPr lang="en-US" sz="1300">
                <a:solidFill>
                  <a:schemeClr val="bg1"/>
                </a:solidFill>
              </a:rPr>
              <a:t> - B - 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6C5E20-3A51-F0A9-8037-0CAEB3E4425E}"/>
              </a:ext>
            </a:extLst>
          </p:cNvPr>
          <p:cNvSpPr txBox="1"/>
          <p:nvPr/>
        </p:nvSpPr>
        <p:spPr>
          <a:xfrm>
            <a:off x="5241664" y="4120929"/>
            <a:ext cx="2259473" cy="2923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A - C - F - </a:t>
            </a:r>
            <a:r>
              <a:rPr lang="en-US" sz="1300" b="1"/>
              <a:t>D</a:t>
            </a:r>
            <a:r>
              <a:rPr lang="en-US" sz="1300">
                <a:solidFill>
                  <a:schemeClr val="bg1"/>
                </a:solidFill>
              </a:rPr>
              <a:t> - </a:t>
            </a:r>
            <a:r>
              <a:rPr lang="en-US" sz="1300" b="1"/>
              <a:t>E</a:t>
            </a:r>
            <a:r>
              <a:rPr lang="en-US" sz="1300">
                <a:solidFill>
                  <a:schemeClr val="bg1"/>
                </a:solidFill>
              </a:rPr>
              <a:t> - B - G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A578EDF-FA2F-2B30-1E6C-5805596BB4FD}"/>
              </a:ext>
            </a:extLst>
          </p:cNvPr>
          <p:cNvCxnSpPr>
            <a:stCxn id="24" idx="1"/>
            <a:endCxn id="28" idx="1"/>
          </p:cNvCxnSpPr>
          <p:nvPr/>
        </p:nvCxnSpPr>
        <p:spPr>
          <a:xfrm rot="10800000" flipH="1" flipV="1">
            <a:off x="5199989" y="2862659"/>
            <a:ext cx="20082" cy="861219"/>
          </a:xfrm>
          <a:prstGeom prst="bentConnector3">
            <a:avLst>
              <a:gd name="adj1" fmla="val -208859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Arrow: Curved Up 32">
            <a:extLst>
              <a:ext uri="{FF2B5EF4-FFF2-40B4-BE49-F238E27FC236}">
                <a16:creationId xmlns:a16="http://schemas.microsoft.com/office/drawing/2014/main" id="{8C57C466-1D05-10AE-DF5A-B06B96CBF4B5}"/>
              </a:ext>
            </a:extLst>
          </p:cNvPr>
          <p:cNvSpPr/>
          <p:nvPr/>
        </p:nvSpPr>
        <p:spPr>
          <a:xfrm>
            <a:off x="6256527" y="3870073"/>
            <a:ext cx="403706" cy="222392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98D8D5-5DFD-0647-95E1-4993C5D6ED07}"/>
              </a:ext>
            </a:extLst>
          </p:cNvPr>
          <p:cNvSpPr txBox="1"/>
          <p:nvPr/>
        </p:nvSpPr>
        <p:spPr>
          <a:xfrm>
            <a:off x="5241664" y="4533383"/>
            <a:ext cx="2259473" cy="2923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D - A - F – B - C - E - G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8950C0F-E674-4C7B-DF61-B3197BD4F227}"/>
              </a:ext>
            </a:extLst>
          </p:cNvPr>
          <p:cNvCxnSpPr>
            <a:stCxn id="27" idx="3"/>
            <a:endCxn id="34" idx="3"/>
          </p:cNvCxnSpPr>
          <p:nvPr/>
        </p:nvCxnSpPr>
        <p:spPr>
          <a:xfrm>
            <a:off x="7479545" y="3296096"/>
            <a:ext cx="21592" cy="1383481"/>
          </a:xfrm>
          <a:prstGeom prst="bentConnector3">
            <a:avLst>
              <a:gd name="adj1" fmla="val 11587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diagram of a child chromosome&#10;&#10;Description automatically generated">
            <a:extLst>
              <a:ext uri="{FF2B5EF4-FFF2-40B4-BE49-F238E27FC236}">
                <a16:creationId xmlns:a16="http://schemas.microsoft.com/office/drawing/2014/main" id="{5801E42B-73A8-537B-7122-2E20770EB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9" y="843558"/>
            <a:ext cx="4568020" cy="40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7284E-6 L 0.23629 0.3490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1743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20988E-6 L -4.16667E-6 0.2669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1" grpId="1" animBg="1"/>
      <p:bldP spid="15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/>
      <p:bldP spid="21" grpId="0"/>
      <p:bldP spid="7" grpId="0"/>
      <p:bldP spid="8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AB1A-A854-75BC-9A27-49EEB9F6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/>
              <a:t>How can we know which chromosome is the fittest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915CE2-4F8D-D757-11A2-BA55AC5F7B0F}"/>
              </a:ext>
            </a:extLst>
          </p:cNvPr>
          <p:cNvGrpSpPr/>
          <p:nvPr/>
        </p:nvGrpSpPr>
        <p:grpSpPr>
          <a:xfrm>
            <a:off x="248806" y="980337"/>
            <a:ext cx="8640960" cy="432048"/>
            <a:chOff x="251520" y="1059582"/>
            <a:chExt cx="8640960" cy="43204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B9D4250-C5E2-7455-F228-E6DCD30EDA24}"/>
                </a:ext>
              </a:extLst>
            </p:cNvPr>
            <p:cNvCxnSpPr>
              <a:cxnSpLocks/>
            </p:cNvCxnSpPr>
            <p:nvPr/>
          </p:nvCxnSpPr>
          <p:spPr>
            <a:xfrm>
              <a:off x="251520" y="1059582"/>
              <a:ext cx="86409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211B97-BF95-8640-B54C-2B5C3DF1867D}"/>
                </a:ext>
              </a:extLst>
            </p:cNvPr>
            <p:cNvSpPr txBox="1"/>
            <p:nvPr/>
          </p:nvSpPr>
          <p:spPr>
            <a:xfrm>
              <a:off x="1727684" y="1122298"/>
              <a:ext cx="5688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00B050"/>
                  </a:solidFill>
                </a:rPr>
                <a:t>Fitness function &amp; Fitness value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6BFA071-5C1B-5A50-C109-46A7737DB74B}"/>
              </a:ext>
            </a:extLst>
          </p:cNvPr>
          <p:cNvGrpSpPr/>
          <p:nvPr/>
        </p:nvGrpSpPr>
        <p:grpSpPr>
          <a:xfrm>
            <a:off x="0" y="1469916"/>
            <a:ext cx="5891241" cy="3182382"/>
            <a:chOff x="251520" y="1635647"/>
            <a:chExt cx="5891241" cy="318238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CF84E876-E03D-3D2D-B4D6-5B2802396FCE}"/>
                </a:ext>
              </a:extLst>
            </p:cNvPr>
            <p:cNvGrpSpPr/>
            <p:nvPr/>
          </p:nvGrpSpPr>
          <p:grpSpPr>
            <a:xfrm>
              <a:off x="251520" y="1635647"/>
              <a:ext cx="5891241" cy="2808309"/>
              <a:chOff x="150215" y="1635646"/>
              <a:chExt cx="5891241" cy="280830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33A804-C2E0-1C5C-B6BA-DDAFDC4F6A40}"/>
                  </a:ext>
                </a:extLst>
              </p:cNvPr>
              <p:cNvSpPr/>
              <p:nvPr/>
            </p:nvSpPr>
            <p:spPr>
              <a:xfrm>
                <a:off x="246708" y="1635646"/>
                <a:ext cx="5688632" cy="2808309"/>
              </a:xfrm>
              <a:prstGeom prst="rect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C9E704-668C-061C-6AC9-E5B13B098F87}"/>
                  </a:ext>
                </a:extLst>
              </p:cNvPr>
              <p:cNvSpPr/>
              <p:nvPr/>
            </p:nvSpPr>
            <p:spPr>
              <a:xfrm>
                <a:off x="323528" y="1710131"/>
                <a:ext cx="2664296" cy="223224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7923DC-FE36-D0FF-F906-CC9B442B309D}"/>
                  </a:ext>
                </a:extLst>
              </p:cNvPr>
              <p:cNvSpPr/>
              <p:nvPr/>
            </p:nvSpPr>
            <p:spPr>
              <a:xfrm>
                <a:off x="3203848" y="1710131"/>
                <a:ext cx="2664296" cy="223224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8C0E0-0645-901D-6D1A-2F0DA1373E44}"/>
                  </a:ext>
                </a:extLst>
              </p:cNvPr>
              <p:cNvSpPr/>
              <p:nvPr/>
            </p:nvSpPr>
            <p:spPr>
              <a:xfrm>
                <a:off x="464020" y="1811854"/>
                <a:ext cx="288032" cy="28803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EC262C7-87D7-30C7-B78B-85A8ED1E5A8B}"/>
                  </a:ext>
                </a:extLst>
              </p:cNvPr>
              <p:cNvGrpSpPr/>
              <p:nvPr/>
            </p:nvGrpSpPr>
            <p:grpSpPr>
              <a:xfrm>
                <a:off x="464020" y="1781784"/>
                <a:ext cx="2451796" cy="2120255"/>
                <a:chOff x="494125" y="1781784"/>
                <a:chExt cx="2342828" cy="2120255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D556E00-8024-CAA5-D870-D2A00BA7D8A2}"/>
                    </a:ext>
                  </a:extLst>
                </p:cNvPr>
                <p:cNvSpPr/>
                <p:nvPr/>
              </p:nvSpPr>
              <p:spPr>
                <a:xfrm>
                  <a:off x="1229923" y="2345687"/>
                  <a:ext cx="288032" cy="288031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D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57911C8-840A-FB16-C3C7-4CCC77EC30D7}"/>
                    </a:ext>
                  </a:extLst>
                </p:cNvPr>
                <p:cNvCxnSpPr>
                  <a:cxnSpLocks/>
                  <a:stCxn id="11" idx="5"/>
                  <a:endCxn id="12" idx="2"/>
                </p:cNvCxnSpPr>
                <p:nvPr/>
              </p:nvCxnSpPr>
              <p:spPr>
                <a:xfrm>
                  <a:off x="709871" y="2057705"/>
                  <a:ext cx="500874" cy="4319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350AE4E-F532-A6A9-528F-9BA7F1F8F722}"/>
                    </a:ext>
                  </a:extLst>
                </p:cNvPr>
                <p:cNvSpPr/>
                <p:nvPr/>
              </p:nvSpPr>
              <p:spPr>
                <a:xfrm>
                  <a:off x="1834956" y="1781784"/>
                  <a:ext cx="288032" cy="28803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6FA81AD-70D1-36BE-30BA-330851CFA5F7}"/>
                    </a:ext>
                  </a:extLst>
                </p:cNvPr>
                <p:cNvSpPr/>
                <p:nvPr/>
              </p:nvSpPr>
              <p:spPr>
                <a:xfrm>
                  <a:off x="2548921" y="2479485"/>
                  <a:ext cx="288032" cy="288031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F</a:t>
                  </a: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5A8358E-8872-8B94-4327-45CB16104F0C}"/>
                    </a:ext>
                  </a:extLst>
                </p:cNvPr>
                <p:cNvCxnSpPr>
                  <a:cxnSpLocks/>
                  <a:stCxn id="25" idx="5"/>
                  <a:endCxn id="26" idx="0"/>
                </p:cNvCxnSpPr>
                <p:nvPr/>
              </p:nvCxnSpPr>
              <p:spPr>
                <a:xfrm>
                  <a:off x="2080807" y="2027635"/>
                  <a:ext cx="612130" cy="4518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8804C55B-204F-B304-48EC-1EC4774FD766}"/>
                    </a:ext>
                  </a:extLst>
                </p:cNvPr>
                <p:cNvCxnSpPr>
                  <a:cxnSpLocks/>
                  <a:stCxn id="12" idx="7"/>
                  <a:endCxn id="25" idx="3"/>
                </p:cNvCxnSpPr>
                <p:nvPr/>
              </p:nvCxnSpPr>
              <p:spPr>
                <a:xfrm flipV="1">
                  <a:off x="1475774" y="2027635"/>
                  <a:ext cx="401363" cy="3602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C7CA31A-018A-FF39-AC00-A2915E14E0A0}"/>
                    </a:ext>
                  </a:extLst>
                </p:cNvPr>
                <p:cNvSpPr/>
                <p:nvPr/>
              </p:nvSpPr>
              <p:spPr>
                <a:xfrm>
                  <a:off x="2548921" y="3301410"/>
                  <a:ext cx="288032" cy="288031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C</a:t>
                  </a:r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AC8721AC-E818-B01D-2254-8C12AFADA9D7}"/>
                    </a:ext>
                  </a:extLst>
                </p:cNvPr>
                <p:cNvCxnSpPr>
                  <a:cxnSpLocks/>
                  <a:stCxn id="26" idx="4"/>
                  <a:endCxn id="47" idx="0"/>
                </p:cNvCxnSpPr>
                <p:nvPr/>
              </p:nvCxnSpPr>
              <p:spPr>
                <a:xfrm>
                  <a:off x="2692937" y="2767516"/>
                  <a:ext cx="0" cy="5338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D61BC9F-DA5D-F963-ECEF-5294523129CA}"/>
                    </a:ext>
                  </a:extLst>
                </p:cNvPr>
                <p:cNvSpPr/>
                <p:nvPr/>
              </p:nvSpPr>
              <p:spPr>
                <a:xfrm>
                  <a:off x="1720885" y="3614008"/>
                  <a:ext cx="288032" cy="288031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H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D207979-C2AF-5755-12B3-73E44F517C83}"/>
                    </a:ext>
                  </a:extLst>
                </p:cNvPr>
                <p:cNvSpPr/>
                <p:nvPr/>
              </p:nvSpPr>
              <p:spPr>
                <a:xfrm>
                  <a:off x="592526" y="3413290"/>
                  <a:ext cx="288032" cy="288031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G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95D928EA-5F43-4F48-E29E-DB5542CA6C52}"/>
                    </a:ext>
                  </a:extLst>
                </p:cNvPr>
                <p:cNvCxnSpPr>
                  <a:cxnSpLocks/>
                  <a:stCxn id="51" idx="2"/>
                  <a:endCxn id="52" idx="6"/>
                </p:cNvCxnSpPr>
                <p:nvPr/>
              </p:nvCxnSpPr>
              <p:spPr>
                <a:xfrm flipH="1" flipV="1">
                  <a:off x="880558" y="3557306"/>
                  <a:ext cx="840327" cy="2007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F146162-E322-29BE-B071-1D8820FC32E7}"/>
                    </a:ext>
                  </a:extLst>
                </p:cNvPr>
                <p:cNvCxnSpPr>
                  <a:cxnSpLocks/>
                  <a:stCxn id="47" idx="2"/>
                  <a:endCxn id="51" idx="6"/>
                </p:cNvCxnSpPr>
                <p:nvPr/>
              </p:nvCxnSpPr>
              <p:spPr>
                <a:xfrm flipH="1">
                  <a:off x="2008917" y="3445426"/>
                  <a:ext cx="540004" cy="3125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4BEC1425-9C11-36C2-D156-A27D39B46932}"/>
                    </a:ext>
                  </a:extLst>
                </p:cNvPr>
                <p:cNvSpPr/>
                <p:nvPr/>
              </p:nvSpPr>
              <p:spPr>
                <a:xfrm>
                  <a:off x="494125" y="2541563"/>
                  <a:ext cx="288032" cy="288031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E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8CEB0408-B28B-D319-52E9-0A0B013484E0}"/>
                    </a:ext>
                  </a:extLst>
                </p:cNvPr>
                <p:cNvCxnSpPr>
                  <a:cxnSpLocks/>
                  <a:stCxn id="52" idx="0"/>
                  <a:endCxn id="75" idx="4"/>
                </p:cNvCxnSpPr>
                <p:nvPr/>
              </p:nvCxnSpPr>
              <p:spPr>
                <a:xfrm flipH="1" flipV="1">
                  <a:off x="638141" y="2829594"/>
                  <a:ext cx="98401" cy="5836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4403142-364B-E3CD-82F7-A137E8E8942C}"/>
                  </a:ext>
                </a:extLst>
              </p:cNvPr>
              <p:cNvSpPr/>
              <p:nvPr/>
            </p:nvSpPr>
            <p:spPr>
              <a:xfrm>
                <a:off x="3801558" y="1768308"/>
                <a:ext cx="301429" cy="28803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75E9D45-5139-8F1C-4501-FA5CDD241637}"/>
                  </a:ext>
                </a:extLst>
              </p:cNvPr>
              <p:cNvCxnSpPr>
                <a:cxnSpLocks/>
                <a:stCxn id="89" idx="3"/>
                <a:endCxn id="91" idx="0"/>
              </p:cNvCxnSpPr>
              <p:nvPr/>
            </p:nvCxnSpPr>
            <p:spPr>
              <a:xfrm flipH="1">
                <a:off x="3422920" y="2014158"/>
                <a:ext cx="422781" cy="475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26269EF-005B-0F4D-BB16-E5A0A87494B7}"/>
                  </a:ext>
                </a:extLst>
              </p:cNvPr>
              <p:cNvSpPr/>
              <p:nvPr/>
            </p:nvSpPr>
            <p:spPr>
              <a:xfrm>
                <a:off x="3272205" y="2489703"/>
                <a:ext cx="301429" cy="28803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21F70CE-CD98-ABB0-50A7-878C90D21425}"/>
                  </a:ext>
                </a:extLst>
              </p:cNvPr>
              <p:cNvCxnSpPr>
                <a:cxnSpLocks/>
                <a:stCxn id="91" idx="6"/>
                <a:endCxn id="100" idx="2"/>
              </p:cNvCxnSpPr>
              <p:nvPr/>
            </p:nvCxnSpPr>
            <p:spPr>
              <a:xfrm>
                <a:off x="3573634" y="2633719"/>
                <a:ext cx="574175" cy="15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FC0BFE6-B870-14FC-EBD6-F3E358480452}"/>
                  </a:ext>
                </a:extLst>
              </p:cNvPr>
              <p:cNvSpPr/>
              <p:nvPr/>
            </p:nvSpPr>
            <p:spPr>
              <a:xfrm>
                <a:off x="4147809" y="2491207"/>
                <a:ext cx="301429" cy="28803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0CB621C-C6B8-C670-EEA1-93F814171B04}"/>
                  </a:ext>
                </a:extLst>
              </p:cNvPr>
              <p:cNvCxnSpPr>
                <a:cxnSpLocks/>
                <a:stCxn id="100" idx="3"/>
                <a:endCxn id="105" idx="0"/>
              </p:cNvCxnSpPr>
              <p:nvPr/>
            </p:nvCxnSpPr>
            <p:spPr>
              <a:xfrm flipH="1">
                <a:off x="3702905" y="2737057"/>
                <a:ext cx="489047" cy="697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25ED130-6AD9-EBF1-5952-40B2997EEDAC}"/>
                  </a:ext>
                </a:extLst>
              </p:cNvPr>
              <p:cNvSpPr/>
              <p:nvPr/>
            </p:nvSpPr>
            <p:spPr>
              <a:xfrm>
                <a:off x="3552190" y="3435032"/>
                <a:ext cx="301429" cy="28803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D917FEC-2A8B-87A1-2F02-2AE5E9B56448}"/>
                  </a:ext>
                </a:extLst>
              </p:cNvPr>
              <p:cNvCxnSpPr>
                <a:cxnSpLocks/>
                <a:stCxn id="105" idx="6"/>
                <a:endCxn id="110" idx="2"/>
              </p:cNvCxnSpPr>
              <p:nvPr/>
            </p:nvCxnSpPr>
            <p:spPr>
              <a:xfrm flipV="1">
                <a:off x="3853619" y="3578832"/>
                <a:ext cx="865882" cy="2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9D87788-79F9-A746-0242-87115008BFF3}"/>
                  </a:ext>
                </a:extLst>
              </p:cNvPr>
              <p:cNvSpPr/>
              <p:nvPr/>
            </p:nvSpPr>
            <p:spPr>
              <a:xfrm>
                <a:off x="4719501" y="3434816"/>
                <a:ext cx="301429" cy="28803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H</a:t>
                </a: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9C02086-BC23-C678-175B-852852BA8800}"/>
                  </a:ext>
                </a:extLst>
              </p:cNvPr>
              <p:cNvSpPr/>
              <p:nvPr/>
            </p:nvSpPr>
            <p:spPr>
              <a:xfrm>
                <a:off x="5430322" y="2804701"/>
                <a:ext cx="301429" cy="28803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5A54F4DA-50E0-E005-B83E-33CE2DA02F5B}"/>
                  </a:ext>
                </a:extLst>
              </p:cNvPr>
              <p:cNvCxnSpPr>
                <a:cxnSpLocks/>
                <a:stCxn id="110" idx="7"/>
                <a:endCxn id="114" idx="3"/>
              </p:cNvCxnSpPr>
              <p:nvPr/>
            </p:nvCxnSpPr>
            <p:spPr>
              <a:xfrm flipV="1">
                <a:off x="4976787" y="3050551"/>
                <a:ext cx="497678" cy="426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3C7A35E-49A2-7F3F-A509-5B78F237BA5F}"/>
                  </a:ext>
                </a:extLst>
              </p:cNvPr>
              <p:cNvSpPr/>
              <p:nvPr/>
            </p:nvSpPr>
            <p:spPr>
              <a:xfrm>
                <a:off x="4579173" y="2050855"/>
                <a:ext cx="301429" cy="28803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6B0FABCE-7242-36A7-5F07-C3550BBAB1D2}"/>
                  </a:ext>
                </a:extLst>
              </p:cNvPr>
              <p:cNvCxnSpPr>
                <a:cxnSpLocks/>
                <a:stCxn id="114" idx="1"/>
                <a:endCxn id="121" idx="5"/>
              </p:cNvCxnSpPr>
              <p:nvPr/>
            </p:nvCxnSpPr>
            <p:spPr>
              <a:xfrm flipH="1" flipV="1">
                <a:off x="4836459" y="2296705"/>
                <a:ext cx="638006" cy="5501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7E196B7-6204-0FC4-F1FD-EB2C0B4E41C6}"/>
                  </a:ext>
                </a:extLst>
              </p:cNvPr>
              <p:cNvSpPr/>
              <p:nvPr/>
            </p:nvSpPr>
            <p:spPr>
              <a:xfrm>
                <a:off x="5491722" y="1857961"/>
                <a:ext cx="301429" cy="28803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BDF740DE-1DED-3832-AF73-574EB57238D1}"/>
                  </a:ext>
                </a:extLst>
              </p:cNvPr>
              <p:cNvCxnSpPr>
                <a:cxnSpLocks/>
                <a:stCxn id="121" idx="6"/>
                <a:endCxn id="128" idx="2"/>
              </p:cNvCxnSpPr>
              <p:nvPr/>
            </p:nvCxnSpPr>
            <p:spPr>
              <a:xfrm flipV="1">
                <a:off x="4880602" y="2001977"/>
                <a:ext cx="611120" cy="1928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D85E551-BAA3-B699-E3ED-7C7933670D0D}"/>
                  </a:ext>
                </a:extLst>
              </p:cNvPr>
              <p:cNvSpPr txBox="1"/>
              <p:nvPr/>
            </p:nvSpPr>
            <p:spPr>
              <a:xfrm>
                <a:off x="150215" y="4036610"/>
                <a:ext cx="301092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/>
                  <a:t>A - D - B - F - C - H - G - E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D81D4C-63AA-AD63-9D49-7D54D5FE1870}"/>
                  </a:ext>
                </a:extLst>
              </p:cNvPr>
              <p:cNvSpPr txBox="1"/>
              <p:nvPr/>
            </p:nvSpPr>
            <p:spPr>
              <a:xfrm>
                <a:off x="3030535" y="4024629"/>
                <a:ext cx="301092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/>
                  <a:t>A - E - D - G - H - F - B - C</a:t>
                </a: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C4423A-63DD-A8D2-8250-BFC86DD4CF68}"/>
                </a:ext>
              </a:extLst>
            </p:cNvPr>
            <p:cNvSpPr txBox="1"/>
            <p:nvPr/>
          </p:nvSpPr>
          <p:spPr>
            <a:xfrm>
              <a:off x="367994" y="4465673"/>
              <a:ext cx="272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Distance / Cost = 12hrs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84B1F02-C505-2E84-00F0-E9608431F0BE}"/>
                </a:ext>
              </a:extLst>
            </p:cNvPr>
            <p:cNvSpPr txBox="1"/>
            <p:nvPr/>
          </p:nvSpPr>
          <p:spPr>
            <a:xfrm>
              <a:off x="3305153" y="4479475"/>
              <a:ext cx="272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Distance / Cost = 16hrs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928BC4F-69CB-810E-4ACF-6A5E26B665FE}"/>
              </a:ext>
            </a:extLst>
          </p:cNvPr>
          <p:cNvGrpSpPr/>
          <p:nvPr/>
        </p:nvGrpSpPr>
        <p:grpSpPr>
          <a:xfrm>
            <a:off x="6107362" y="2195688"/>
            <a:ext cx="3027880" cy="1501485"/>
            <a:chOff x="6140060" y="2361418"/>
            <a:chExt cx="3027880" cy="15014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4CA72F0C-5A57-5321-A9C6-0CF4BC04EEBE}"/>
                    </a:ext>
                  </a:extLst>
                </p:cNvPr>
                <p:cNvSpPr/>
                <p:nvPr/>
              </p:nvSpPr>
              <p:spPr>
                <a:xfrm>
                  <a:off x="6184096" y="2361418"/>
                  <a:ext cx="2840395" cy="1004703"/>
                </a:xfrm>
                <a:prstGeom prst="rect">
                  <a:avLst/>
                </a:prstGeom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𝑐h𝑟𝑜𝑚𝑜𝑠𝑜𝑚𝑒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𝐶𝑂𝑇𝐶</m:t>
                            </m:r>
                          </m:den>
                        </m:f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4CA72F0C-5A57-5321-A9C6-0CF4BC04E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96" y="2361418"/>
                  <a:ext cx="2840395" cy="10047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4EE5A28-50E3-622F-1EEA-6DABC0FD1BB5}"/>
                </a:ext>
              </a:extLst>
            </p:cNvPr>
            <p:cNvSpPr txBox="1"/>
            <p:nvPr/>
          </p:nvSpPr>
          <p:spPr>
            <a:xfrm>
              <a:off x="6140060" y="3539738"/>
              <a:ext cx="30278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/>
                <a:t>*COTC: Cost of the chromosome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7C62515-B833-9CD8-9546-4E0C1F4B8550}"/>
              </a:ext>
            </a:extLst>
          </p:cNvPr>
          <p:cNvSpPr txBox="1"/>
          <p:nvPr/>
        </p:nvSpPr>
        <p:spPr>
          <a:xfrm>
            <a:off x="116474" y="4664196"/>
            <a:ext cx="272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1 / 12 = 0,083(3)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0B47E3-D415-FB1E-5525-A3124943DB8C}"/>
              </a:ext>
            </a:extLst>
          </p:cNvPr>
          <p:cNvSpPr txBox="1"/>
          <p:nvPr/>
        </p:nvSpPr>
        <p:spPr>
          <a:xfrm>
            <a:off x="2977550" y="4681468"/>
            <a:ext cx="272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1 / 16 = 0,0625</a:t>
            </a:r>
          </a:p>
        </p:txBody>
      </p:sp>
    </p:spTree>
    <p:extLst>
      <p:ext uri="{BB962C8B-B14F-4D97-AF65-F5344CB8AC3E}">
        <p14:creationId xmlns:p14="http://schemas.microsoft.com/office/powerpoint/2010/main" val="323313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4824</TotalTime>
  <Words>5592</Words>
  <Application>Microsoft Office PowerPoint</Application>
  <PresentationFormat>On-screen Show (16:9)</PresentationFormat>
  <Paragraphs>1035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맑은 고딕</vt:lpstr>
      <vt:lpstr>Aptos</vt:lpstr>
      <vt:lpstr>Arial</vt:lpstr>
      <vt:lpstr>Cambria Math</vt:lpstr>
      <vt:lpstr>Courier New</vt:lpstr>
      <vt:lpstr>Malgun Gothic (Body)</vt:lpstr>
      <vt:lpstr>Roboto</vt:lpstr>
      <vt:lpstr>Söhne</vt:lpstr>
      <vt:lpstr>Wingdings</vt:lpstr>
      <vt:lpstr>Office Theme</vt:lpstr>
      <vt:lpstr>PowerPoint Presentation</vt:lpstr>
      <vt:lpstr>Evolutionary Approach in Computer Science</vt:lpstr>
      <vt:lpstr>Genetic Algorithm</vt:lpstr>
      <vt:lpstr>Genetic Algorithm - Introduction</vt:lpstr>
      <vt:lpstr>Genetic Algorithm - Introduction</vt:lpstr>
      <vt:lpstr>Genetic Algorithm - Introduction</vt:lpstr>
      <vt:lpstr>Genetic Algorithm - Fundanmentals</vt:lpstr>
      <vt:lpstr>Genetic Algorithm Flow</vt:lpstr>
      <vt:lpstr>How can we know which chromosome is the fittest</vt:lpstr>
      <vt:lpstr>PowerPoint Presentation</vt:lpstr>
      <vt:lpstr>PowerPoint Presentation</vt:lpstr>
      <vt:lpstr>What Is A Transaction Database?</vt:lpstr>
      <vt:lpstr>Discovering Frequent Patterns</vt:lpstr>
      <vt:lpstr>How To Solve The Problem?</vt:lpstr>
      <vt:lpstr>The Apriori Property</vt:lpstr>
      <vt:lpstr>Apriori Algorithm Example</vt:lpstr>
      <vt:lpstr>Apriori algorithm for frequent itemset mining with min support = 2</vt:lpstr>
      <vt:lpstr>Apriori algorithm for frequent itemset mining with min support = 2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PowerPoint Presentation</vt:lpstr>
      <vt:lpstr>Apriori algorithm</vt:lpstr>
      <vt:lpstr>Limitations Of Frequent Patterns</vt:lpstr>
      <vt:lpstr>PowerPoint Presentation</vt:lpstr>
      <vt:lpstr>High Utility Itemset Mining</vt:lpstr>
      <vt:lpstr>High Utility Itemset Mining</vt:lpstr>
      <vt:lpstr>A Full Example</vt:lpstr>
      <vt:lpstr>How To Calculate Utility</vt:lpstr>
      <vt:lpstr>A Difficult Task</vt:lpstr>
      <vt:lpstr>How To Solve This Problem</vt:lpstr>
      <vt:lpstr>Transaction Utility</vt:lpstr>
      <vt:lpstr>The TWU Upper Bound</vt:lpstr>
      <vt:lpstr>TWU Based Algorithms</vt:lpstr>
      <vt:lpstr>But, A Problem</vt:lpstr>
      <vt:lpstr>HUI – Miner (CIKM 2012)</vt:lpstr>
      <vt:lpstr>HUI – Miner (2012)</vt:lpstr>
      <vt:lpstr>HUI – Miner (2012)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Do Anh  Duy</cp:lastModifiedBy>
  <cp:revision>26</cp:revision>
  <dcterms:created xsi:type="dcterms:W3CDTF">2014-04-01T16:27:38Z</dcterms:created>
  <dcterms:modified xsi:type="dcterms:W3CDTF">2024-03-04T00:57:26Z</dcterms:modified>
</cp:coreProperties>
</file>