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72" r:id="rId5"/>
    <p:sldId id="259" r:id="rId6"/>
    <p:sldId id="278" r:id="rId7"/>
    <p:sldId id="263" r:id="rId8"/>
    <p:sldId id="264" r:id="rId9"/>
    <p:sldId id="279" r:id="rId10"/>
    <p:sldId id="262" r:id="rId11"/>
    <p:sldId id="266" r:id="rId12"/>
    <p:sldId id="267" r:id="rId13"/>
    <p:sldId id="268" r:id="rId14"/>
    <p:sldId id="282" r:id="rId15"/>
    <p:sldId id="280" r:id="rId16"/>
    <p:sldId id="281" r:id="rId17"/>
    <p:sldId id="283" r:id="rId18"/>
    <p:sldId id="284" r:id="rId19"/>
    <p:sldId id="285" r:id="rId20"/>
    <p:sldId id="286" r:id="rId21"/>
    <p:sldId id="287"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4" d="100"/>
          <a:sy n="64" d="100"/>
        </p:scale>
        <p:origin x="748"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366290-4595-5745-A50F-D5EC13BAC6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7526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366290-4595-5745-A50F-D5EC13BAC6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131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366290-4595-5745-A50F-D5EC13BAC6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1293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366290-4595-5745-A50F-D5EC13BAC6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91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222513" y="1122363"/>
            <a:ext cx="9445487" cy="2387600"/>
          </a:xfrm>
        </p:spPr>
        <p:txBody>
          <a:bodyPr/>
          <a:lstStyle/>
          <a:p>
            <a:r>
              <a:rPr lang="en-US" altLang="en-US" dirty="0" err="1"/>
              <a:t>Thuật</a:t>
            </a:r>
            <a:r>
              <a:rPr lang="en-US" altLang="en-US" dirty="0"/>
              <a:t> </a:t>
            </a:r>
            <a:r>
              <a:rPr lang="en-US" altLang="en-US" dirty="0" err="1"/>
              <a:t>Giải</a:t>
            </a:r>
            <a:r>
              <a:rPr lang="en-US" altLang="en-US" dirty="0"/>
              <a:t> Di </a:t>
            </a:r>
            <a:r>
              <a:rPr lang="en-US" altLang="en-US" dirty="0" err="1"/>
              <a:t>Truyền</a:t>
            </a:r>
            <a:r>
              <a:rPr lang="en-US" altLang="en-US" dirty="0"/>
              <a:t> (GA)</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latin typeface="+mj-lt"/>
              </a:rPr>
              <a:t>20DH111943 – Đỗ Anh Duy</a:t>
            </a:r>
          </a:p>
        </p:txBody>
      </p:sp>
      <p:pic>
        <p:nvPicPr>
          <p:cNvPr id="1028" name="Picture 4" descr="Khoa Công nghệ Thông tin - Trường đại học HUFLIT">
            <a:extLst>
              <a:ext uri="{FF2B5EF4-FFF2-40B4-BE49-F238E27FC236}">
                <a16:creationId xmlns:a16="http://schemas.microsoft.com/office/drawing/2014/main" id="{D7702FB1-DF1E-8741-40F2-4CA9D086D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0943" y="294033"/>
            <a:ext cx="1527464" cy="102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282DEFF-8C72-E718-09A2-338FCC0830F7}"/>
              </a:ext>
            </a:extLst>
          </p:cNvPr>
          <p:cNvSpPr txBox="1"/>
          <p:nvPr/>
        </p:nvSpPr>
        <p:spPr>
          <a:xfrm>
            <a:off x="427382" y="467139"/>
            <a:ext cx="6402715" cy="707886"/>
          </a:xfrm>
          <a:prstGeom prst="rect">
            <a:avLst/>
          </a:prstGeom>
          <a:noFill/>
        </p:spPr>
        <p:txBody>
          <a:bodyPr wrap="none" rtlCol="0">
            <a:spAutoFit/>
          </a:bodyPr>
          <a:lstStyle/>
          <a:p>
            <a:r>
              <a:rPr lang="en-US" sz="4000" dirty="0" err="1">
                <a:latin typeface="Arial" panose="020B0604020202020204" pitchFamily="34" charset="0"/>
                <a:cs typeface="Arial" panose="020B0604020202020204" pitchFamily="34" charset="0"/>
              </a:rPr>
              <a:t>Ví</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dụ</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về</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thuật</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giải</a:t>
            </a:r>
            <a:r>
              <a:rPr lang="en-US" sz="4000" dirty="0">
                <a:latin typeface="Arial" panose="020B0604020202020204" pitchFamily="34" charset="0"/>
                <a:cs typeface="Arial" panose="020B0604020202020204" pitchFamily="34" charset="0"/>
              </a:rPr>
              <a:t> di </a:t>
            </a:r>
            <a:r>
              <a:rPr lang="en-US" sz="4000" dirty="0" err="1">
                <a:latin typeface="Arial" panose="020B0604020202020204" pitchFamily="34" charset="0"/>
                <a:cs typeface="Arial" panose="020B0604020202020204" pitchFamily="34" charset="0"/>
              </a:rPr>
              <a:t>truyền</a:t>
            </a:r>
            <a:endParaRPr lang="en-US" sz="4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934F5EE5-E856-1632-459D-6E99FD93ADEB}"/>
                  </a:ext>
                </a:extLst>
              </p:cNvPr>
              <p:cNvSpPr txBox="1"/>
              <p:nvPr/>
            </p:nvSpPr>
            <p:spPr>
              <a:xfrm>
                <a:off x="280116" y="1848679"/>
                <a:ext cx="11230859" cy="28472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Tìm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𝑓</m:t>
                        </m:r>
                      </m:e>
                      <m:sub>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cs typeface="Arial" panose="020B0604020202020204" pitchFamily="34" charset="0"/>
                          </a:rPr>
                          <m:t>)</m:t>
                        </m:r>
                      </m:sub>
                    </m:sSub>
                  </m:oMath>
                </a14:m>
                <a:r>
                  <a:rPr lang="en-US" sz="2400" dirty="0">
                    <a:latin typeface="Arial" panose="020B0604020202020204" pitchFamily="34" charset="0"/>
                    <a:cs typeface="Arial" panose="020B0604020202020204" pitchFamily="34" charset="0"/>
                  </a:rPr>
                  <a:t> = </a:t>
                </a:r>
                <a14:m>
                  <m:oMath xmlns:m="http://schemas.openxmlformats.org/officeDocument/2006/math">
                    <m:r>
                      <a:rPr lang="en-US" sz="2400" b="0" i="0" smtClean="0">
                        <a:latin typeface="Cambria Math" panose="02040503050406030204" pitchFamily="18" charset="0"/>
                        <a:cs typeface="Arial" panose="020B0604020202020204" pitchFamily="34" charset="0"/>
                      </a:rPr>
                      <m:t> </m:t>
                    </m:r>
                    <m:sSup>
                      <m:sSupPr>
                        <m:ctrlPr>
                          <a:rPr lang="en-US" sz="2400" i="1" smtClean="0">
                            <a:latin typeface="Cambria Math" panose="02040503050406030204" pitchFamily="18" charset="0"/>
                            <a:cs typeface="Arial" panose="020B0604020202020204" pitchFamily="34" charset="0"/>
                          </a:rPr>
                        </m:ctrlPr>
                      </m:sSupPr>
                      <m:e>
                        <m:r>
                          <a:rPr lang="en-US" sz="2400" i="1" smtClean="0">
                            <a:latin typeface="Cambria Math" panose="02040503050406030204" pitchFamily="18" charset="0"/>
                            <a:cs typeface="Arial" panose="020B0604020202020204" pitchFamily="34" charset="0"/>
                          </a:rPr>
                          <m:t>𝑥</m:t>
                        </m:r>
                      </m:e>
                      <m:sup>
                        <m:r>
                          <a:rPr lang="en-US" sz="2400" i="1" smtClean="0">
                            <a:latin typeface="Cambria Math" panose="02040503050406030204" pitchFamily="18" charset="0"/>
                            <a:cs typeface="Arial" panose="020B0604020202020204" pitchFamily="34" charset="0"/>
                          </a:rPr>
                          <m:t>2</m:t>
                        </m:r>
                      </m:sup>
                    </m:sSup>
                  </m:oMath>
                </a14:m>
                <a:endParaRPr lang="en-US" sz="24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Xem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xét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x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0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31.</a:t>
                </a:r>
              </a:p>
              <a:p>
                <a:pPr marL="342900" indent="-34290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5 bit </a:t>
                </a:r>
                <a:r>
                  <a:rPr lang="en-US" sz="2400" dirty="0" err="1">
                    <a:latin typeface="Arial" panose="020B0604020202020204" pitchFamily="34" charset="0"/>
                    <a:cs typeface="Arial" panose="020B0604020202020204" pitchFamily="34" charset="0"/>
                  </a:rPr>
                  <a:t>nhị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0 (00000)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31 (11111).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ban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ngẫu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4 </a:t>
                </a:r>
                <a:r>
                  <a:rPr lang="en-US" sz="2400" dirty="0" err="1">
                    <a:latin typeface="Arial" panose="020B0604020202020204" pitchFamily="34" charset="0"/>
                    <a:cs typeface="Arial" panose="020B0604020202020204" pitchFamily="34" charset="0"/>
                  </a:rPr>
                  <a:t>nhiễm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sắc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a:t>
                </a:r>
              </a:p>
            </p:txBody>
          </p:sp>
        </mc:Choice>
        <mc:Fallback>
          <p:sp>
            <p:nvSpPr>
              <p:cNvPr id="21" name="TextBox 20">
                <a:extLst>
                  <a:ext uri="{FF2B5EF4-FFF2-40B4-BE49-F238E27FC236}">
                    <a16:creationId xmlns:a16="http://schemas.microsoft.com/office/drawing/2014/main" id="{934F5EE5-E856-1632-459D-6E99FD93ADEB}"/>
                  </a:ext>
                </a:extLst>
              </p:cNvPr>
              <p:cNvSpPr txBox="1">
                <a:spLocks noRot="1" noChangeAspect="1" noMove="1" noResize="1" noEditPoints="1" noAdjustHandles="1" noChangeArrowheads="1" noChangeShapeType="1" noTextEdit="1"/>
              </p:cNvSpPr>
              <p:nvPr/>
            </p:nvSpPr>
            <p:spPr>
              <a:xfrm>
                <a:off x="280116" y="1848679"/>
                <a:ext cx="11230859" cy="2847254"/>
              </a:xfrm>
              <a:prstGeom prst="rect">
                <a:avLst/>
              </a:prstGeom>
              <a:blipFill>
                <a:blip r:embed="rId3"/>
                <a:stretch>
                  <a:fillRect l="-760" b="-4069"/>
                </a:stretch>
              </a:blipFill>
            </p:spPr>
            <p:txBody>
              <a:bodyPr/>
              <a:lstStyle/>
              <a:p>
                <a:r>
                  <a:rPr lang="en-US">
                    <a:noFill/>
                  </a:rPr>
                  <a:t> </a:t>
                </a:r>
              </a:p>
            </p:txBody>
          </p:sp>
        </mc:Fallback>
      </mc:AlternateContent>
    </p:spTree>
    <p:extLst>
      <p:ext uri="{BB962C8B-B14F-4D97-AF65-F5344CB8AC3E}">
        <p14:creationId xmlns:p14="http://schemas.microsoft.com/office/powerpoint/2010/main" val="275960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sz="4000" dirty="0" err="1"/>
              <a:t>Ví</a:t>
            </a:r>
            <a:r>
              <a:rPr lang="en-US" sz="4000" dirty="0"/>
              <a:t> </a:t>
            </a:r>
            <a:r>
              <a:rPr lang="en-US" sz="4000" dirty="0" err="1"/>
              <a:t>dụ</a:t>
            </a:r>
            <a:r>
              <a:rPr lang="en-US" sz="4000" dirty="0"/>
              <a:t> </a:t>
            </a:r>
            <a:r>
              <a:rPr lang="en-US" sz="4000" dirty="0" err="1"/>
              <a:t>về</a:t>
            </a:r>
            <a:r>
              <a:rPr lang="en-US" sz="4000" dirty="0"/>
              <a:t> </a:t>
            </a:r>
            <a:r>
              <a:rPr lang="en-US" sz="4000" dirty="0" err="1"/>
              <a:t>thuật</a:t>
            </a:r>
            <a:r>
              <a:rPr lang="en-US" sz="4000" dirty="0"/>
              <a:t> </a:t>
            </a:r>
            <a:r>
              <a:rPr lang="en-US" sz="4000" dirty="0" err="1"/>
              <a:t>giải</a:t>
            </a:r>
            <a:r>
              <a:rPr lang="en-US" sz="4000" dirty="0"/>
              <a:t> di </a:t>
            </a:r>
            <a:r>
              <a:rPr lang="en-US" sz="4000" dirty="0" err="1"/>
              <a:t>truyền</a:t>
            </a:r>
            <a:endParaRPr lang="en-US" sz="4000"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11</a:t>
            </a:fld>
            <a:endParaRPr lang="en-US" dirty="0"/>
          </a:p>
        </p:txBody>
      </p:sp>
      <p:pic>
        <p:nvPicPr>
          <p:cNvPr id="29" name="Picture 28">
            <a:extLst>
              <a:ext uri="{FF2B5EF4-FFF2-40B4-BE49-F238E27FC236}">
                <a16:creationId xmlns:a16="http://schemas.microsoft.com/office/drawing/2014/main" id="{8BBA898F-DC78-7E98-2AE2-9675CFAF8B5A}"/>
              </a:ext>
            </a:extLst>
          </p:cNvPr>
          <p:cNvPicPr>
            <a:picLocks noChangeAspect="1"/>
          </p:cNvPicPr>
          <p:nvPr/>
        </p:nvPicPr>
        <p:blipFill>
          <a:blip r:embed="rId2"/>
          <a:stretch>
            <a:fillRect/>
          </a:stretch>
        </p:blipFill>
        <p:spPr>
          <a:xfrm>
            <a:off x="5652516" y="3366184"/>
            <a:ext cx="6362700" cy="2581275"/>
          </a:xfrm>
          <a:prstGeom prst="rect">
            <a:avLst/>
          </a:prstGeom>
        </p:spPr>
      </p:pic>
      <p:pic>
        <p:nvPicPr>
          <p:cNvPr id="31" name="Picture 30">
            <a:extLst>
              <a:ext uri="{FF2B5EF4-FFF2-40B4-BE49-F238E27FC236}">
                <a16:creationId xmlns:a16="http://schemas.microsoft.com/office/drawing/2014/main" id="{6EAF10E5-943B-29A5-2B0C-41C4953F0402}"/>
              </a:ext>
            </a:extLst>
          </p:cNvPr>
          <p:cNvPicPr>
            <a:picLocks noChangeAspect="1"/>
          </p:cNvPicPr>
          <p:nvPr/>
        </p:nvPicPr>
        <p:blipFill>
          <a:blip r:embed="rId3"/>
          <a:stretch>
            <a:fillRect/>
          </a:stretch>
        </p:blipFill>
        <p:spPr>
          <a:xfrm>
            <a:off x="365760" y="1725935"/>
            <a:ext cx="4638244" cy="2432140"/>
          </a:xfrm>
          <a:prstGeom prst="rect">
            <a:avLst/>
          </a:prstGeom>
        </p:spPr>
      </p:pic>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3733B715-A030-AA0C-87BD-CBFD05371291}"/>
                  </a:ext>
                </a:extLst>
              </p:cNvPr>
              <p:cNvSpPr txBox="1"/>
              <p:nvPr/>
            </p:nvSpPr>
            <p:spPr>
              <a:xfrm>
                <a:off x="1728737" y="4571978"/>
                <a:ext cx="1912289" cy="1561261"/>
              </a:xfrm>
              <a:prstGeom prst="rect">
                <a:avLst/>
              </a:prstGeom>
              <a:noFill/>
            </p:spPr>
            <p:txBody>
              <a:bodyPr wrap="square">
                <a:spAutoFit/>
              </a:bodyPr>
              <a:lstStyle/>
              <a:p>
                <a14:m>
                  <m:oMath xmlns:m="http://schemas.openxmlformats.org/officeDocument/2006/math">
                    <m:sSub>
                      <m:sSubPr>
                        <m:ctrlPr>
                          <a:rPr lang="en-US" sz="3000" i="1" smtClean="0">
                            <a:latin typeface="Cambria Math" panose="02040503050406030204" pitchFamily="18" charset="0"/>
                            <a:cs typeface="Arial" panose="020B0604020202020204" pitchFamily="34" charset="0"/>
                          </a:rPr>
                        </m:ctrlPr>
                      </m:sSubPr>
                      <m:e>
                        <m:r>
                          <a:rPr lang="en-US" sz="3000" b="0" i="1" smtClean="0">
                            <a:latin typeface="Cambria Math" panose="02040503050406030204" pitchFamily="18" charset="0"/>
                            <a:cs typeface="Arial" panose="020B0604020202020204" pitchFamily="34" charset="0"/>
                          </a:rPr>
                          <m:t>𝑓</m:t>
                        </m:r>
                      </m:e>
                      <m:sub>
                        <m:r>
                          <a:rPr lang="en-US" sz="3000" b="0" i="1" smtClean="0">
                            <a:latin typeface="Cambria Math" panose="02040503050406030204" pitchFamily="18" charset="0"/>
                            <a:cs typeface="Arial" panose="020B0604020202020204" pitchFamily="34" charset="0"/>
                          </a:rPr>
                          <m:t>(</m:t>
                        </m:r>
                        <m:r>
                          <a:rPr lang="en-US" sz="3000" b="0" i="1" smtClean="0">
                            <a:latin typeface="Cambria Math" panose="02040503050406030204" pitchFamily="18" charset="0"/>
                            <a:cs typeface="Arial" panose="020B0604020202020204" pitchFamily="34" charset="0"/>
                          </a:rPr>
                          <m:t>𝑥</m:t>
                        </m:r>
                        <m:r>
                          <a:rPr lang="en-US" sz="3000" b="0" i="1" smtClean="0">
                            <a:latin typeface="Cambria Math" panose="02040503050406030204" pitchFamily="18" charset="0"/>
                            <a:cs typeface="Arial" panose="020B0604020202020204" pitchFamily="34" charset="0"/>
                          </a:rPr>
                          <m:t>)</m:t>
                        </m:r>
                      </m:sub>
                    </m:sSub>
                  </m:oMath>
                </a14:m>
                <a:r>
                  <a:rPr lang="en-US" sz="3000" dirty="0">
                    <a:latin typeface="Arial" panose="020B0604020202020204" pitchFamily="34" charset="0"/>
                    <a:cs typeface="Arial" panose="020B0604020202020204" pitchFamily="34" charset="0"/>
                  </a:rPr>
                  <a:t> = </a:t>
                </a:r>
                <a14:m>
                  <m:oMath xmlns:m="http://schemas.openxmlformats.org/officeDocument/2006/math">
                    <m:r>
                      <a:rPr lang="en-US" sz="3000" b="0" i="0" smtClean="0">
                        <a:latin typeface="Cambria Math" panose="02040503050406030204" pitchFamily="18" charset="0"/>
                        <a:cs typeface="Arial" panose="020B0604020202020204" pitchFamily="34" charset="0"/>
                      </a:rPr>
                      <m:t> </m:t>
                    </m:r>
                    <m:sSup>
                      <m:sSupPr>
                        <m:ctrlPr>
                          <a:rPr lang="en-US" sz="3000" i="1" smtClean="0">
                            <a:latin typeface="Cambria Math" panose="02040503050406030204" pitchFamily="18" charset="0"/>
                            <a:cs typeface="Arial" panose="020B0604020202020204" pitchFamily="34" charset="0"/>
                          </a:rPr>
                        </m:ctrlPr>
                      </m:sSupPr>
                      <m:e>
                        <m:r>
                          <a:rPr lang="en-US" sz="3000" i="1" smtClean="0">
                            <a:latin typeface="Cambria Math" panose="02040503050406030204" pitchFamily="18" charset="0"/>
                            <a:cs typeface="Arial" panose="020B0604020202020204" pitchFamily="34" charset="0"/>
                          </a:rPr>
                          <m:t>𝑥</m:t>
                        </m:r>
                      </m:e>
                      <m:sup>
                        <m:r>
                          <a:rPr lang="en-US" sz="3000" i="1" smtClean="0">
                            <a:latin typeface="Cambria Math" panose="02040503050406030204" pitchFamily="18" charset="0"/>
                            <a:cs typeface="Arial" panose="020B0604020202020204" pitchFamily="34" charset="0"/>
                          </a:rPr>
                          <m:t>2</m:t>
                        </m:r>
                      </m:sup>
                    </m:sSup>
                  </m:oMath>
                </a14:m>
                <a:endParaRPr lang="en-US" sz="3000" dirty="0"/>
              </a:p>
              <a:p>
                <a:endParaRPr lang="en-US" sz="3000" dirty="0"/>
              </a:p>
              <a:p>
                <a14:m>
                  <m:oMathPara xmlns:m="http://schemas.openxmlformats.org/officeDocument/2006/math">
                    <m:oMathParaPr>
                      <m:jc m:val="centerGroup"/>
                    </m:oMathParaPr>
                    <m:oMath xmlns:m="http://schemas.openxmlformats.org/officeDocument/2006/math">
                      <m:sSup>
                        <m:sSupPr>
                          <m:ctrlPr>
                            <a:rPr lang="en-US" sz="3000" i="1" smtClean="0">
                              <a:latin typeface="Cambria Math" panose="02040503050406030204" pitchFamily="18" charset="0"/>
                            </a:rPr>
                          </m:ctrlPr>
                        </m:sSupPr>
                        <m:e>
                          <m:r>
                            <a:rPr lang="en-US" sz="3000" b="0" i="1" smtClean="0">
                              <a:latin typeface="Cambria Math" panose="02040503050406030204" pitchFamily="18" charset="0"/>
                            </a:rPr>
                            <m:t>12</m:t>
                          </m:r>
                        </m:e>
                        <m:sup>
                          <m:r>
                            <a:rPr lang="en-US" sz="3000" b="0" i="1" smtClean="0">
                              <a:latin typeface="Cambria Math" panose="02040503050406030204" pitchFamily="18" charset="0"/>
                            </a:rPr>
                            <m:t>2</m:t>
                          </m:r>
                        </m:sup>
                      </m:sSup>
                      <m:r>
                        <a:rPr lang="en-US" sz="3000" b="0" i="1" smtClean="0">
                          <a:latin typeface="Cambria Math" panose="02040503050406030204" pitchFamily="18" charset="0"/>
                        </a:rPr>
                        <m:t>=144</m:t>
                      </m:r>
                    </m:oMath>
                  </m:oMathPara>
                </a14:m>
                <a:endParaRPr lang="en-US" sz="3000" dirty="0"/>
              </a:p>
            </p:txBody>
          </p:sp>
        </mc:Choice>
        <mc:Fallback>
          <p:sp>
            <p:nvSpPr>
              <p:cNvPr id="33" name="TextBox 32">
                <a:extLst>
                  <a:ext uri="{FF2B5EF4-FFF2-40B4-BE49-F238E27FC236}">
                    <a16:creationId xmlns:a16="http://schemas.microsoft.com/office/drawing/2014/main" id="{3733B715-A030-AA0C-87BD-CBFD05371291}"/>
                  </a:ext>
                </a:extLst>
              </p:cNvPr>
              <p:cNvSpPr txBox="1">
                <a:spLocks noRot="1" noChangeAspect="1" noMove="1" noResize="1" noEditPoints="1" noAdjustHandles="1" noChangeArrowheads="1" noChangeShapeType="1" noTextEdit="1"/>
              </p:cNvSpPr>
              <p:nvPr/>
            </p:nvSpPr>
            <p:spPr>
              <a:xfrm>
                <a:off x="1728737" y="4571978"/>
                <a:ext cx="1912289" cy="1561261"/>
              </a:xfrm>
              <a:prstGeom prst="rect">
                <a:avLst/>
              </a:prstGeom>
              <a:blipFill>
                <a:blip r:embed="rId4"/>
                <a:stretch>
                  <a:fillRect t="-546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E6F4FB8C-7C0C-1929-D65F-4D430923891A}"/>
              </a:ext>
            </a:extLst>
          </p:cNvPr>
          <p:cNvSpPr txBox="1"/>
          <p:nvPr/>
        </p:nvSpPr>
        <p:spPr>
          <a:xfrm>
            <a:off x="6500191" y="1828519"/>
            <a:ext cx="4786888" cy="523220"/>
          </a:xfrm>
          <a:prstGeom prst="rect">
            <a:avLst/>
          </a:prstGeom>
          <a:noFill/>
        </p:spPr>
        <p:txBody>
          <a:bodyPr wrap="none" rtlCol="0">
            <a:spAutoFit/>
          </a:bodyPr>
          <a:lstStyle/>
          <a:p>
            <a:pPr marL="342900" indent="-342900">
              <a:buFont typeface="Arial" panose="020B0604020202020204" pitchFamily="34" charset="0"/>
              <a:buChar char="•"/>
            </a:pPr>
            <a:r>
              <a:rPr lang="en-US" sz="2800" dirty="0" err="1">
                <a:latin typeface="Arial" panose="020B0604020202020204" pitchFamily="34" charset="0"/>
                <a:cs typeface="Arial" panose="020B0604020202020204" pitchFamily="34" charset="0"/>
              </a:rPr>
              <a:t>Khởi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tạo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ban </a:t>
            </a:r>
            <a:r>
              <a:rPr lang="en-US" sz="2800" dirty="0" err="1">
                <a:latin typeface="Arial" panose="020B0604020202020204" pitchFamily="34" charset="0"/>
                <a:cs typeface="Arial" panose="020B0604020202020204" pitchFamily="34" charset="0"/>
              </a:rPr>
              <a:t>đầu</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494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2ABACA5-37C5-F604-68EE-3B45D6282FA2}"/>
              </a:ext>
            </a:extLst>
          </p:cNvPr>
          <p:cNvSpPr>
            <a:spLocks noGrp="1"/>
          </p:cNvSpPr>
          <p:nvPr>
            <p:ph type="pic" idx="1"/>
          </p:nvPr>
        </p:nvSpPr>
        <p:spPr/>
        <p:txBody>
          <a:bodyPr/>
          <a:lstStyle/>
          <a:p>
            <a:endParaRPr lang="en-US" dirty="0"/>
          </a:p>
        </p:txBody>
      </p:sp>
      <p:pic>
        <p:nvPicPr>
          <p:cNvPr id="10" name="Picture 9">
            <a:extLst>
              <a:ext uri="{FF2B5EF4-FFF2-40B4-BE49-F238E27FC236}">
                <a16:creationId xmlns:a16="http://schemas.microsoft.com/office/drawing/2014/main" id="{2EA8BD74-2975-6B60-23E6-66E19867FEEF}"/>
              </a:ext>
            </a:extLst>
          </p:cNvPr>
          <p:cNvPicPr>
            <a:picLocks noChangeAspect="1"/>
          </p:cNvPicPr>
          <p:nvPr/>
        </p:nvPicPr>
        <p:blipFill>
          <a:blip r:embed="rId2"/>
          <a:stretch>
            <a:fillRect/>
          </a:stretch>
        </p:blipFill>
        <p:spPr>
          <a:xfrm>
            <a:off x="7222433" y="611965"/>
            <a:ext cx="3925956" cy="1731447"/>
          </a:xfrm>
          <a:prstGeom prst="rect">
            <a:avLst/>
          </a:prstGeom>
        </p:spPr>
      </p:pic>
      <p:pic>
        <p:nvPicPr>
          <p:cNvPr id="12" name="Picture 11">
            <a:extLst>
              <a:ext uri="{FF2B5EF4-FFF2-40B4-BE49-F238E27FC236}">
                <a16:creationId xmlns:a16="http://schemas.microsoft.com/office/drawing/2014/main" id="{626A3EED-6379-6E7E-0F09-4E34E63BCC73}"/>
              </a:ext>
            </a:extLst>
          </p:cNvPr>
          <p:cNvPicPr>
            <a:picLocks noChangeAspect="1"/>
          </p:cNvPicPr>
          <p:nvPr/>
        </p:nvPicPr>
        <p:blipFill>
          <a:blip r:embed="rId3"/>
          <a:stretch>
            <a:fillRect/>
          </a:stretch>
        </p:blipFill>
        <p:spPr>
          <a:xfrm>
            <a:off x="2422869" y="2617449"/>
            <a:ext cx="9572625" cy="2543175"/>
          </a:xfrm>
          <a:prstGeom prst="rect">
            <a:avLst/>
          </a:prstGeom>
        </p:spPr>
      </p:pic>
      <p:sp>
        <p:nvSpPr>
          <p:cNvPr id="14" name="TextBox 13">
            <a:extLst>
              <a:ext uri="{FF2B5EF4-FFF2-40B4-BE49-F238E27FC236}">
                <a16:creationId xmlns:a16="http://schemas.microsoft.com/office/drawing/2014/main" id="{70390013-B6E8-7D99-BDAE-6C850602253A}"/>
              </a:ext>
            </a:extLst>
          </p:cNvPr>
          <p:cNvSpPr txBox="1"/>
          <p:nvPr/>
        </p:nvSpPr>
        <p:spPr>
          <a:xfrm>
            <a:off x="178904" y="516188"/>
            <a:ext cx="6616297" cy="707886"/>
          </a:xfrm>
          <a:prstGeom prst="rect">
            <a:avLst/>
          </a:prstGeom>
          <a:noFill/>
        </p:spPr>
        <p:txBody>
          <a:bodyPr wrap="square">
            <a:spAutoFit/>
          </a:bodyPr>
          <a:lstStyle/>
          <a:p>
            <a:r>
              <a:rPr lang="en-US" sz="4000" dirty="0" err="1">
                <a:latin typeface="Arial" panose="020B0604020202020204" pitchFamily="34" charset="0"/>
                <a:cs typeface="Arial" panose="020B0604020202020204" pitchFamily="34" charset="0"/>
              </a:rPr>
              <a:t>Ví</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dụ</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về</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thuật</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giải</a:t>
            </a:r>
            <a:r>
              <a:rPr lang="en-US" sz="4000" dirty="0">
                <a:latin typeface="Arial" panose="020B0604020202020204" pitchFamily="34" charset="0"/>
                <a:cs typeface="Arial" panose="020B0604020202020204" pitchFamily="34" charset="0"/>
              </a:rPr>
              <a:t> di </a:t>
            </a:r>
            <a:r>
              <a:rPr lang="en-US" sz="4000" dirty="0" err="1">
                <a:latin typeface="Arial" panose="020B0604020202020204" pitchFamily="34" charset="0"/>
                <a:cs typeface="Arial" panose="020B0604020202020204" pitchFamily="34" charset="0"/>
              </a:rPr>
              <a:t>truyền</a:t>
            </a:r>
            <a:endParaRPr lang="en-US" sz="40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CC7B501-B805-777A-F1C7-2E8FAC931A67}"/>
              </a:ext>
            </a:extLst>
          </p:cNvPr>
          <p:cNvSpPr txBox="1"/>
          <p:nvPr/>
        </p:nvSpPr>
        <p:spPr>
          <a:xfrm>
            <a:off x="348847" y="1551429"/>
            <a:ext cx="6127474" cy="523220"/>
          </a:xfrm>
          <a:prstGeom prst="rect">
            <a:avLst/>
          </a:prstGeom>
          <a:noFill/>
        </p:spPr>
        <p:txBody>
          <a:bodyPr wrap="square">
            <a:spAutoFit/>
          </a:bodyPr>
          <a:lstStyle/>
          <a:p>
            <a:pPr marL="342900" indent="-342900">
              <a:buFont typeface="Arial" panose="020B0604020202020204" pitchFamily="34" charset="0"/>
              <a:buChar char="•"/>
            </a:pPr>
            <a:r>
              <a:rPr lang="en-US" sz="2800" dirty="0" err="1">
                <a:latin typeface="Arial" panose="020B0604020202020204" pitchFamily="34" charset="0"/>
                <a:cs typeface="Arial" panose="020B0604020202020204" pitchFamily="34" charset="0"/>
              </a:rPr>
              <a:t>Khởi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tạo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ban </a:t>
            </a:r>
            <a:r>
              <a:rPr lang="en-US" sz="2800" dirty="0" err="1">
                <a:latin typeface="Arial" panose="020B0604020202020204" pitchFamily="34" charset="0"/>
                <a:cs typeface="Arial" panose="020B0604020202020204" pitchFamily="34" charset="0"/>
              </a:rPr>
              <a:t>đầu</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820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FE8D08-6FFE-D68A-D492-94EAD2D264E6}"/>
              </a:ext>
            </a:extLst>
          </p:cNvPr>
          <p:cNvPicPr>
            <a:picLocks noChangeAspect="1"/>
          </p:cNvPicPr>
          <p:nvPr/>
        </p:nvPicPr>
        <p:blipFill>
          <a:blip r:embed="rId2"/>
          <a:stretch>
            <a:fillRect/>
          </a:stretch>
        </p:blipFill>
        <p:spPr>
          <a:xfrm>
            <a:off x="323925" y="3965713"/>
            <a:ext cx="11759809" cy="2187489"/>
          </a:xfrm>
          <a:prstGeom prst="rect">
            <a:avLst/>
          </a:prstGeom>
        </p:spPr>
      </p:pic>
      <p:pic>
        <p:nvPicPr>
          <p:cNvPr id="10" name="Picture 9">
            <a:extLst>
              <a:ext uri="{FF2B5EF4-FFF2-40B4-BE49-F238E27FC236}">
                <a16:creationId xmlns:a16="http://schemas.microsoft.com/office/drawing/2014/main" id="{4D734383-F600-5621-9886-4F0CD5626F9B}"/>
              </a:ext>
            </a:extLst>
          </p:cNvPr>
          <p:cNvPicPr>
            <a:picLocks noChangeAspect="1"/>
          </p:cNvPicPr>
          <p:nvPr/>
        </p:nvPicPr>
        <p:blipFill>
          <a:blip r:embed="rId3"/>
          <a:stretch>
            <a:fillRect/>
          </a:stretch>
        </p:blipFill>
        <p:spPr>
          <a:xfrm>
            <a:off x="5832688" y="1643497"/>
            <a:ext cx="4880319" cy="1424813"/>
          </a:xfrm>
          <a:prstGeom prst="rect">
            <a:avLst/>
          </a:prstGeom>
        </p:spPr>
      </p:pic>
      <p:sp>
        <p:nvSpPr>
          <p:cNvPr id="11" name="TextBox 10">
            <a:extLst>
              <a:ext uri="{FF2B5EF4-FFF2-40B4-BE49-F238E27FC236}">
                <a16:creationId xmlns:a16="http://schemas.microsoft.com/office/drawing/2014/main" id="{C9B45D0D-8D02-F919-4937-16954906AFAD}"/>
              </a:ext>
            </a:extLst>
          </p:cNvPr>
          <p:cNvSpPr txBox="1"/>
          <p:nvPr/>
        </p:nvSpPr>
        <p:spPr>
          <a:xfrm>
            <a:off x="323925" y="347579"/>
            <a:ext cx="6616297" cy="707886"/>
          </a:xfrm>
          <a:prstGeom prst="rect">
            <a:avLst/>
          </a:prstGeom>
          <a:noFill/>
        </p:spPr>
        <p:txBody>
          <a:bodyPr wrap="square">
            <a:spAutoFit/>
          </a:bodyPr>
          <a:lstStyle/>
          <a:p>
            <a:r>
              <a:rPr lang="en-US" sz="4000" dirty="0" err="1">
                <a:latin typeface="Arial" panose="020B0604020202020204" pitchFamily="34" charset="0"/>
                <a:cs typeface="Arial" panose="020B0604020202020204" pitchFamily="34" charset="0"/>
              </a:rPr>
              <a:t>Ví</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dụ</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về</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thuật</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giải</a:t>
            </a:r>
            <a:r>
              <a:rPr lang="en-US" sz="4000" dirty="0">
                <a:latin typeface="Arial" panose="020B0604020202020204" pitchFamily="34" charset="0"/>
                <a:cs typeface="Arial" panose="020B0604020202020204" pitchFamily="34" charset="0"/>
              </a:rPr>
              <a:t> di </a:t>
            </a:r>
            <a:r>
              <a:rPr lang="en-US" sz="4000" dirty="0" err="1">
                <a:latin typeface="Arial" panose="020B0604020202020204" pitchFamily="34" charset="0"/>
                <a:cs typeface="Arial" panose="020B0604020202020204" pitchFamily="34" charset="0"/>
              </a:rPr>
              <a:t>truyền</a:t>
            </a:r>
            <a:endParaRPr lang="en-US" sz="4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9AA10BB-3B95-513A-9651-C24963C453C4}"/>
              </a:ext>
            </a:extLst>
          </p:cNvPr>
          <p:cNvSpPr txBox="1"/>
          <p:nvPr/>
        </p:nvSpPr>
        <p:spPr>
          <a:xfrm>
            <a:off x="399371" y="1458831"/>
            <a:ext cx="6216926" cy="523220"/>
          </a:xfrm>
          <a:prstGeom prst="rect">
            <a:avLst/>
          </a:prstGeom>
          <a:noFill/>
        </p:spPr>
        <p:txBody>
          <a:bodyPr wrap="square">
            <a:spAutoFit/>
          </a:bodyPr>
          <a:lstStyle/>
          <a:p>
            <a:pPr marL="342900" indent="-342900">
              <a:buFont typeface="Arial" panose="020B0604020202020204" pitchFamily="34" charset="0"/>
              <a:buChar char="•"/>
            </a:pPr>
            <a:r>
              <a:rPr lang="en-US" sz="2800" dirty="0" err="1">
                <a:latin typeface="Arial" panose="020B0604020202020204" pitchFamily="34" charset="0"/>
                <a:cs typeface="Arial" panose="020B0604020202020204" pitchFamily="34" charset="0"/>
              </a:rPr>
              <a:t>Khởi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tạo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ban </a:t>
            </a:r>
            <a:r>
              <a:rPr lang="en-US" sz="2800" dirty="0" err="1">
                <a:latin typeface="Arial" panose="020B0604020202020204" pitchFamily="34" charset="0"/>
                <a:cs typeface="Arial" panose="020B0604020202020204" pitchFamily="34" charset="0"/>
              </a:rPr>
              <a:t>đầu</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93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282DEFF-8C72-E718-09A2-338FCC0830F7}"/>
              </a:ext>
            </a:extLst>
          </p:cNvPr>
          <p:cNvSpPr txBox="1"/>
          <p:nvPr/>
        </p:nvSpPr>
        <p:spPr>
          <a:xfrm>
            <a:off x="427382" y="467139"/>
            <a:ext cx="640271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Ví</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dụ</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về</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thuật</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giải</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di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truyền</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B1199FDA-E3B2-1F74-B579-A5E56019DBDF}"/>
              </a:ext>
            </a:extLst>
          </p:cNvPr>
          <p:cNvPicPr>
            <a:picLocks noChangeAspect="1"/>
          </p:cNvPicPr>
          <p:nvPr/>
        </p:nvPicPr>
        <p:blipFill>
          <a:blip r:embed="rId3"/>
          <a:stretch>
            <a:fillRect/>
          </a:stretch>
        </p:blipFill>
        <p:spPr>
          <a:xfrm>
            <a:off x="510426" y="2477329"/>
            <a:ext cx="11171147" cy="1903341"/>
          </a:xfrm>
          <a:prstGeom prst="rect">
            <a:avLst/>
          </a:prstGeom>
        </p:spPr>
      </p:pic>
      <p:sp>
        <p:nvSpPr>
          <p:cNvPr id="5" name="TextBox 4">
            <a:extLst>
              <a:ext uri="{FF2B5EF4-FFF2-40B4-BE49-F238E27FC236}">
                <a16:creationId xmlns:a16="http://schemas.microsoft.com/office/drawing/2014/main" id="{0A812B00-7777-3AFF-0BCD-3810F8C93764}"/>
              </a:ext>
            </a:extLst>
          </p:cNvPr>
          <p:cNvSpPr txBox="1"/>
          <p:nvPr/>
        </p:nvSpPr>
        <p:spPr>
          <a:xfrm>
            <a:off x="427382" y="1345960"/>
            <a:ext cx="6102626" cy="523220"/>
          </a:xfrm>
          <a:prstGeom prst="rect">
            <a:avLst/>
          </a:prstGeom>
          <a:noFill/>
        </p:spPr>
        <p:txBody>
          <a:bodyPr wrap="square">
            <a:spAutoFit/>
          </a:bodyPr>
          <a:lstStyle/>
          <a:p>
            <a:pPr marL="342900" indent="-342900">
              <a:buFont typeface="Arial" panose="020B0604020202020204" pitchFamily="34" charset="0"/>
              <a:buChar char="•"/>
            </a:pPr>
            <a:r>
              <a:rPr lang="en-US" sz="2800" dirty="0" err="1">
                <a:latin typeface="Arial" panose="020B0604020202020204" pitchFamily="34" charset="0"/>
                <a:cs typeface="Arial" panose="020B0604020202020204" pitchFamily="34" charset="0"/>
              </a:rPr>
              <a:t>Khởi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tạo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ban </a:t>
            </a:r>
            <a:r>
              <a:rPr lang="en-US" sz="2800" dirty="0" err="1">
                <a:latin typeface="Arial" panose="020B0604020202020204" pitchFamily="34" charset="0"/>
                <a:cs typeface="Arial" panose="020B0604020202020204" pitchFamily="34" charset="0"/>
              </a:rPr>
              <a:t>đầu</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49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A1B61C-916A-301B-90EC-7D16877ED1B6}"/>
              </a:ext>
            </a:extLst>
          </p:cNvPr>
          <p:cNvSpPr>
            <a:spLocks noGrp="1"/>
          </p:cNvSpPr>
          <p:nvPr>
            <p:ph type="title"/>
          </p:nvPr>
        </p:nvSpPr>
        <p:spPr>
          <a:xfrm>
            <a:off x="367351" y="326401"/>
            <a:ext cx="10515600" cy="676656"/>
          </a:xfrm>
        </p:spPr>
        <p:txBody>
          <a:bodyPr/>
          <a:lstStyle/>
          <a:p>
            <a:pPr marL="0" marR="0" lvl="0" indent="0" defTabSz="914400" rtl="0" eaLnBrk="1" fontAlgn="auto" latinLnBrk="0" hangingPunct="1">
              <a:lnSpc>
                <a:spcPct val="100000"/>
              </a:lnSpc>
              <a:spcBef>
                <a:spcPts val="0"/>
              </a:spcBef>
              <a:spcAft>
                <a:spcPts val="0"/>
              </a:spcAft>
              <a:tabLst/>
              <a:defRPr/>
            </a:pP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Ví</a:t>
            </a:r>
            <a:r>
              <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a:t>
            </a: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dụ</a:t>
            </a:r>
            <a:r>
              <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a:t>
            </a: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về</a:t>
            </a:r>
            <a:r>
              <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a:t>
            </a: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thuật</a:t>
            </a:r>
            <a:r>
              <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a:t>
            </a: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giải</a:t>
            </a:r>
            <a:r>
              <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di </a:t>
            </a: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truyền</a:t>
            </a:r>
            <a:endPar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9AA0026A-2329-15F9-5416-09CC4F0580D4}"/>
              </a:ext>
            </a:extLst>
          </p:cNvPr>
          <p:cNvSpPr txBox="1"/>
          <p:nvPr/>
        </p:nvSpPr>
        <p:spPr>
          <a:xfrm>
            <a:off x="546653" y="1326871"/>
            <a:ext cx="1958009" cy="523220"/>
          </a:xfrm>
          <a:prstGeom prst="rect">
            <a:avLst/>
          </a:prstGeom>
          <a:noFill/>
        </p:spPr>
        <p:txBody>
          <a:bodyPr wrap="square">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Lai </a:t>
            </a:r>
            <a:r>
              <a:rPr lang="en-US" sz="2800" dirty="0" err="1">
                <a:latin typeface="Arial" panose="020B0604020202020204" pitchFamily="34" charset="0"/>
                <a:cs typeface="Arial" panose="020B0604020202020204" pitchFamily="34" charset="0"/>
              </a:rPr>
              <a:t>tạo</a:t>
            </a:r>
            <a:endParaRPr lang="en-US" sz="28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9905406B-C324-04F7-6E8C-57F2A83BD568}"/>
              </a:ext>
            </a:extLst>
          </p:cNvPr>
          <p:cNvPicPr>
            <a:picLocks noChangeAspect="1"/>
          </p:cNvPicPr>
          <p:nvPr/>
        </p:nvPicPr>
        <p:blipFill>
          <a:blip r:embed="rId2"/>
          <a:stretch>
            <a:fillRect/>
          </a:stretch>
        </p:blipFill>
        <p:spPr>
          <a:xfrm>
            <a:off x="1525657" y="2331554"/>
            <a:ext cx="9039225" cy="2552700"/>
          </a:xfrm>
          <a:prstGeom prst="rect">
            <a:avLst/>
          </a:prstGeom>
        </p:spPr>
      </p:pic>
    </p:spTree>
    <p:extLst>
      <p:ext uri="{BB962C8B-B14F-4D97-AF65-F5344CB8AC3E}">
        <p14:creationId xmlns:p14="http://schemas.microsoft.com/office/powerpoint/2010/main" val="1442207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A1B61C-916A-301B-90EC-7D16877ED1B6}"/>
              </a:ext>
            </a:extLst>
          </p:cNvPr>
          <p:cNvSpPr>
            <a:spLocks noGrp="1"/>
          </p:cNvSpPr>
          <p:nvPr>
            <p:ph type="title"/>
          </p:nvPr>
        </p:nvSpPr>
        <p:spPr>
          <a:xfrm>
            <a:off x="367351" y="326401"/>
            <a:ext cx="10515600" cy="676656"/>
          </a:xfrm>
        </p:spPr>
        <p:txBody>
          <a:bodyPr/>
          <a:lstStyle/>
          <a:p>
            <a:pPr marL="0" marR="0" lvl="0" indent="0" defTabSz="914400" rtl="0" eaLnBrk="1" fontAlgn="auto" latinLnBrk="0" hangingPunct="1">
              <a:lnSpc>
                <a:spcPct val="100000"/>
              </a:lnSpc>
              <a:spcBef>
                <a:spcPts val="0"/>
              </a:spcBef>
              <a:spcAft>
                <a:spcPts val="0"/>
              </a:spcAft>
              <a:tabLst/>
              <a:defRPr/>
            </a:pP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Ví</a:t>
            </a:r>
            <a:r>
              <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a:t>
            </a: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dụ</a:t>
            </a:r>
            <a:r>
              <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a:t>
            </a: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về</a:t>
            </a:r>
            <a:r>
              <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a:t>
            </a: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thuật</a:t>
            </a:r>
            <a:r>
              <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a:t>
            </a: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giải</a:t>
            </a:r>
            <a:r>
              <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 di </a:t>
            </a:r>
            <a:r>
              <a:rPr kumimoji="0" lang="en-US" sz="48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truyền</a:t>
            </a:r>
            <a:endParaRPr kumimoji="0" lang="en-US" sz="48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9AA0026A-2329-15F9-5416-09CC4F0580D4}"/>
              </a:ext>
            </a:extLst>
          </p:cNvPr>
          <p:cNvSpPr txBox="1"/>
          <p:nvPr/>
        </p:nvSpPr>
        <p:spPr>
          <a:xfrm>
            <a:off x="546653" y="1326871"/>
            <a:ext cx="1958009" cy="523220"/>
          </a:xfrm>
          <a:prstGeom prst="rect">
            <a:avLst/>
          </a:prstGeom>
          <a:noFill/>
        </p:spPr>
        <p:txBody>
          <a:bodyPr wrap="square">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Lai </a:t>
            </a:r>
            <a:r>
              <a:rPr lang="en-US" sz="2800" dirty="0" err="1">
                <a:latin typeface="Arial" panose="020B0604020202020204" pitchFamily="34" charset="0"/>
                <a:cs typeface="Arial" panose="020B0604020202020204" pitchFamily="34" charset="0"/>
              </a:rPr>
              <a:t>tạo</a:t>
            </a:r>
            <a:endParaRPr lang="en-US" sz="2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C8197F9-C7DF-45AC-7BF6-DFA9CCC7A949}"/>
              </a:ext>
            </a:extLst>
          </p:cNvPr>
          <p:cNvPicPr>
            <a:picLocks noChangeAspect="1"/>
          </p:cNvPicPr>
          <p:nvPr/>
        </p:nvPicPr>
        <p:blipFill>
          <a:blip r:embed="rId2"/>
          <a:stretch>
            <a:fillRect/>
          </a:stretch>
        </p:blipFill>
        <p:spPr>
          <a:xfrm>
            <a:off x="2093025" y="2261566"/>
            <a:ext cx="7836373" cy="2746344"/>
          </a:xfrm>
          <a:prstGeom prst="rect">
            <a:avLst/>
          </a:prstGeom>
        </p:spPr>
      </p:pic>
    </p:spTree>
    <p:extLst>
      <p:ext uri="{BB962C8B-B14F-4D97-AF65-F5344CB8AC3E}">
        <p14:creationId xmlns:p14="http://schemas.microsoft.com/office/powerpoint/2010/main" val="1519870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282DEFF-8C72-E718-09A2-338FCC0830F7}"/>
              </a:ext>
            </a:extLst>
          </p:cNvPr>
          <p:cNvSpPr txBox="1"/>
          <p:nvPr/>
        </p:nvSpPr>
        <p:spPr>
          <a:xfrm>
            <a:off x="427382" y="467139"/>
            <a:ext cx="640271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Ví</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dụ</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về</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thuật</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giải</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di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truyền</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 name="TextBox 4">
            <a:extLst>
              <a:ext uri="{FF2B5EF4-FFF2-40B4-BE49-F238E27FC236}">
                <a16:creationId xmlns:a16="http://schemas.microsoft.com/office/drawing/2014/main" id="{0A812B00-7777-3AFF-0BCD-3810F8C93764}"/>
              </a:ext>
            </a:extLst>
          </p:cNvPr>
          <p:cNvSpPr txBox="1"/>
          <p:nvPr/>
        </p:nvSpPr>
        <p:spPr>
          <a:xfrm>
            <a:off x="427382" y="1345960"/>
            <a:ext cx="6102626" cy="523220"/>
          </a:xfrm>
          <a:prstGeom prst="rect">
            <a:avLst/>
          </a:prstGeom>
          <a:noFill/>
        </p:spPr>
        <p:txBody>
          <a:bodyPr wrap="square">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Lai </a:t>
            </a:r>
            <a:r>
              <a:rPr lang="en-US" sz="2800" dirty="0" err="1">
                <a:latin typeface="Arial" panose="020B0604020202020204" pitchFamily="34" charset="0"/>
                <a:cs typeface="Arial" panose="020B0604020202020204" pitchFamily="34" charset="0"/>
              </a:rPr>
              <a:t>tạo</a:t>
            </a: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1726047-5914-66BC-9DCD-945753008A77}"/>
              </a:ext>
            </a:extLst>
          </p:cNvPr>
          <p:cNvPicPr>
            <a:picLocks noChangeAspect="1"/>
          </p:cNvPicPr>
          <p:nvPr/>
        </p:nvPicPr>
        <p:blipFill>
          <a:blip r:embed="rId3"/>
          <a:stretch>
            <a:fillRect/>
          </a:stretch>
        </p:blipFill>
        <p:spPr>
          <a:xfrm>
            <a:off x="1130783" y="2275233"/>
            <a:ext cx="10487025" cy="3162300"/>
          </a:xfrm>
          <a:prstGeom prst="rect">
            <a:avLst/>
          </a:prstGeom>
        </p:spPr>
      </p:pic>
    </p:spTree>
    <p:extLst>
      <p:ext uri="{BB962C8B-B14F-4D97-AF65-F5344CB8AC3E}">
        <p14:creationId xmlns:p14="http://schemas.microsoft.com/office/powerpoint/2010/main" val="3125053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282DEFF-8C72-E718-09A2-338FCC0830F7}"/>
              </a:ext>
            </a:extLst>
          </p:cNvPr>
          <p:cNvSpPr txBox="1"/>
          <p:nvPr/>
        </p:nvSpPr>
        <p:spPr>
          <a:xfrm>
            <a:off x="427382" y="467139"/>
            <a:ext cx="640271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Ví</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dụ</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về</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thuật</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giải</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di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truyền</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 name="TextBox 4">
            <a:extLst>
              <a:ext uri="{FF2B5EF4-FFF2-40B4-BE49-F238E27FC236}">
                <a16:creationId xmlns:a16="http://schemas.microsoft.com/office/drawing/2014/main" id="{0A812B00-7777-3AFF-0BCD-3810F8C93764}"/>
              </a:ext>
            </a:extLst>
          </p:cNvPr>
          <p:cNvSpPr txBox="1"/>
          <p:nvPr/>
        </p:nvSpPr>
        <p:spPr>
          <a:xfrm>
            <a:off x="427382" y="1345960"/>
            <a:ext cx="6102626" cy="523220"/>
          </a:xfrm>
          <a:prstGeom prst="rect">
            <a:avLst/>
          </a:prstGeom>
          <a:noFill/>
        </p:spPr>
        <p:txBody>
          <a:bodyPr wrap="square">
            <a:spAutoFit/>
          </a:bodyPr>
          <a:lstStyle/>
          <a:p>
            <a:pPr marL="342900" indent="-342900">
              <a:buFont typeface="Arial" panose="020B0604020202020204" pitchFamily="34" charset="0"/>
              <a:buChar char="•"/>
            </a:pPr>
            <a:r>
              <a:rPr lang="en-US" sz="2800" dirty="0" err="1">
                <a:latin typeface="Arial" panose="020B0604020202020204" pitchFamily="34" charset="0"/>
                <a:cs typeface="Arial" panose="020B0604020202020204" pitchFamily="34" charset="0"/>
              </a:rPr>
              <a:t>Đột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biến</a:t>
            </a:r>
            <a:endParaRPr lang="en-US" sz="2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BA6C0F5-133A-CBD7-99D7-1F3F5FB2C830}"/>
              </a:ext>
            </a:extLst>
          </p:cNvPr>
          <p:cNvPicPr>
            <a:picLocks noChangeAspect="1"/>
          </p:cNvPicPr>
          <p:nvPr/>
        </p:nvPicPr>
        <p:blipFill>
          <a:blip r:embed="rId3"/>
          <a:stretch>
            <a:fillRect/>
          </a:stretch>
        </p:blipFill>
        <p:spPr>
          <a:xfrm>
            <a:off x="980040" y="2612333"/>
            <a:ext cx="10410825" cy="2543175"/>
          </a:xfrm>
          <a:prstGeom prst="rect">
            <a:avLst/>
          </a:prstGeom>
        </p:spPr>
      </p:pic>
      <p:pic>
        <p:nvPicPr>
          <p:cNvPr id="7" name="Picture 6">
            <a:extLst>
              <a:ext uri="{FF2B5EF4-FFF2-40B4-BE49-F238E27FC236}">
                <a16:creationId xmlns:a16="http://schemas.microsoft.com/office/drawing/2014/main" id="{AB830851-63F0-4DF1-FA83-9F9B74E618E2}"/>
              </a:ext>
            </a:extLst>
          </p:cNvPr>
          <p:cNvPicPr>
            <a:picLocks noChangeAspect="1"/>
          </p:cNvPicPr>
          <p:nvPr/>
        </p:nvPicPr>
        <p:blipFill>
          <a:blip r:embed="rId4"/>
          <a:stretch>
            <a:fillRect/>
          </a:stretch>
        </p:blipFill>
        <p:spPr>
          <a:xfrm>
            <a:off x="3628739" y="1479071"/>
            <a:ext cx="6524625" cy="333375"/>
          </a:xfrm>
          <a:prstGeom prst="rect">
            <a:avLst/>
          </a:prstGeom>
        </p:spPr>
      </p:pic>
    </p:spTree>
    <p:extLst>
      <p:ext uri="{BB962C8B-B14F-4D97-AF65-F5344CB8AC3E}">
        <p14:creationId xmlns:p14="http://schemas.microsoft.com/office/powerpoint/2010/main" val="4728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282DEFF-8C72-E718-09A2-338FCC0830F7}"/>
              </a:ext>
            </a:extLst>
          </p:cNvPr>
          <p:cNvSpPr txBox="1"/>
          <p:nvPr/>
        </p:nvSpPr>
        <p:spPr>
          <a:xfrm>
            <a:off x="427382" y="467139"/>
            <a:ext cx="640271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Ví</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dụ</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về</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thuật</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giải</a:t>
            </a:r>
            <a:r>
              <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di </a:t>
            </a:r>
            <a:r>
              <a:rPr kumimoji="0" lang="en-US" sz="40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truyền</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 name="TextBox 4">
            <a:extLst>
              <a:ext uri="{FF2B5EF4-FFF2-40B4-BE49-F238E27FC236}">
                <a16:creationId xmlns:a16="http://schemas.microsoft.com/office/drawing/2014/main" id="{0A812B00-7777-3AFF-0BCD-3810F8C93764}"/>
              </a:ext>
            </a:extLst>
          </p:cNvPr>
          <p:cNvSpPr txBox="1"/>
          <p:nvPr/>
        </p:nvSpPr>
        <p:spPr>
          <a:xfrm>
            <a:off x="427382" y="1345960"/>
            <a:ext cx="6102626" cy="523220"/>
          </a:xfrm>
          <a:prstGeom prst="rect">
            <a:avLst/>
          </a:prstGeom>
          <a:noFill/>
        </p:spPr>
        <p:txBody>
          <a:bodyPr wrap="square">
            <a:spAutoFit/>
          </a:bodyPr>
          <a:lstStyle/>
          <a:p>
            <a:pPr marL="342900" indent="-342900">
              <a:buFont typeface="Arial" panose="020B0604020202020204" pitchFamily="34" charset="0"/>
              <a:buChar char="•"/>
            </a:pPr>
            <a:r>
              <a:rPr lang="en-US" sz="2800" dirty="0" err="1">
                <a:latin typeface="Arial" panose="020B0604020202020204" pitchFamily="34" charset="0"/>
                <a:cs typeface="Arial" panose="020B0604020202020204" pitchFamily="34" charset="0"/>
              </a:rPr>
              <a:t>Đột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biến</a:t>
            </a: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707D5FE-06C1-88F0-518F-8820BEB78BCD}"/>
              </a:ext>
            </a:extLst>
          </p:cNvPr>
          <p:cNvPicPr>
            <a:picLocks noChangeAspect="1"/>
          </p:cNvPicPr>
          <p:nvPr/>
        </p:nvPicPr>
        <p:blipFill>
          <a:blip r:embed="rId3"/>
          <a:stretch>
            <a:fillRect/>
          </a:stretch>
        </p:blipFill>
        <p:spPr>
          <a:xfrm>
            <a:off x="947530" y="2397365"/>
            <a:ext cx="10515600" cy="3114675"/>
          </a:xfrm>
          <a:prstGeom prst="rect">
            <a:avLst/>
          </a:prstGeom>
        </p:spPr>
      </p:pic>
    </p:spTree>
    <p:extLst>
      <p:ext uri="{BB962C8B-B14F-4D97-AF65-F5344CB8AC3E}">
        <p14:creationId xmlns:p14="http://schemas.microsoft.com/office/powerpoint/2010/main" val="2948950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168966" y="493280"/>
            <a:ext cx="7504442" cy="676656"/>
          </a:xfrm>
        </p:spPr>
        <p:txBody>
          <a:bodyPr/>
          <a:lstStyle/>
          <a:p>
            <a:r>
              <a:rPr lang="en-US" dirty="0" err="1"/>
              <a:t>Thuật</a:t>
            </a:r>
            <a:r>
              <a:rPr lang="en-US" dirty="0"/>
              <a:t> </a:t>
            </a:r>
            <a:r>
              <a:rPr lang="en-US" dirty="0" err="1"/>
              <a:t>giải</a:t>
            </a:r>
            <a:r>
              <a:rPr lang="en-US" dirty="0"/>
              <a:t> di </a:t>
            </a:r>
            <a:r>
              <a:rPr lang="en-US" dirty="0" err="1"/>
              <a:t>truyền</a:t>
            </a:r>
            <a:r>
              <a:rPr lang="en-US" dirty="0"/>
              <a:t> </a:t>
            </a:r>
            <a:r>
              <a:rPr lang="en-US" dirty="0" err="1"/>
              <a:t>là</a:t>
            </a:r>
            <a:r>
              <a:rPr lang="en-US" dirty="0"/>
              <a:t> </a:t>
            </a:r>
            <a:r>
              <a:rPr lang="en-US" dirty="0" err="1"/>
              <a:t>gì</a:t>
            </a:r>
            <a:r>
              <a:rPr lang="en-US" dirty="0"/>
              <a:t>?</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a:xfrm>
            <a:off x="7898776" y="0"/>
            <a:ext cx="4293224" cy="5903843"/>
          </a:xfrm>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2024</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Genetic Algorithms – Do Anh Duy</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
        <p:nvSpPr>
          <p:cNvPr id="8" name="TextBox 7">
            <a:extLst>
              <a:ext uri="{FF2B5EF4-FFF2-40B4-BE49-F238E27FC236}">
                <a16:creationId xmlns:a16="http://schemas.microsoft.com/office/drawing/2014/main" id="{6A95B71F-20E2-3956-3469-48584C60F4BD}"/>
              </a:ext>
            </a:extLst>
          </p:cNvPr>
          <p:cNvSpPr txBox="1"/>
          <p:nvPr/>
        </p:nvSpPr>
        <p:spPr>
          <a:xfrm>
            <a:off x="168966" y="1555591"/>
            <a:ext cx="8217314" cy="4455835"/>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vi-VN" sz="2400" dirty="0">
                <a:latin typeface="Arial" panose="020B0604020202020204" pitchFamily="34" charset="0"/>
                <a:cs typeface="Arial" panose="020B0604020202020204" pitchFamily="34" charset="0"/>
              </a:rPr>
              <a:t>Thuật </a:t>
            </a:r>
            <a:r>
              <a:rPr lang="en-US" sz="2400" dirty="0" err="1">
                <a:latin typeface="Arial" panose="020B0604020202020204" pitchFamily="34" charset="0"/>
                <a:cs typeface="Arial" panose="020B0604020202020204" pitchFamily="34" charset="0"/>
              </a:rPr>
              <a:t>giải</a:t>
            </a:r>
            <a:r>
              <a:rPr lang="vi-VN" sz="2400" dirty="0">
                <a:latin typeface="Arial" panose="020B0604020202020204" pitchFamily="34" charset="0"/>
                <a:cs typeface="Arial" panose="020B0604020202020204" pitchFamily="34" charset="0"/>
              </a:rPr>
              <a:t> di truyền là một loại thuật toán tối ưu hóa, </a:t>
            </a:r>
            <a:endParaRPr lang="en-US" sz="2400" dirty="0">
              <a:latin typeface="Arial" panose="020B0604020202020204" pitchFamily="34" charset="0"/>
              <a:cs typeface="Arial" panose="020B0604020202020204" pitchFamily="34" charset="0"/>
            </a:endParaRPr>
          </a:p>
          <a:p>
            <a:pPr>
              <a:lnSpc>
                <a:spcPct val="150000"/>
              </a:lnSpc>
            </a:pPr>
            <a:r>
              <a:rPr lang="vi-VN" sz="2400" dirty="0">
                <a:latin typeface="Arial" panose="020B0604020202020204" pitchFamily="34" charset="0"/>
                <a:cs typeface="Arial" panose="020B0604020202020204" pitchFamily="34" charset="0"/>
              </a:rPr>
              <a:t>nghĩa là chúng được sử dụng để tìm ra các giải pháp tối </a:t>
            </a:r>
            <a:endParaRPr lang="en-US" sz="2400" dirty="0">
              <a:latin typeface="Arial" panose="020B0604020202020204" pitchFamily="34" charset="0"/>
              <a:cs typeface="Arial" panose="020B0604020202020204" pitchFamily="34" charset="0"/>
            </a:endParaRPr>
          </a:p>
          <a:p>
            <a:pPr>
              <a:lnSpc>
                <a:spcPct val="150000"/>
              </a:lnSpc>
            </a:pPr>
            <a:r>
              <a:rPr lang="vi-VN" sz="2400" dirty="0">
                <a:latin typeface="Arial" panose="020B0604020202020204" pitchFamily="34" charset="0"/>
                <a:cs typeface="Arial" panose="020B0604020202020204" pitchFamily="34" charset="0"/>
              </a:rPr>
              <a:t>ưu cho</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một bài toán tính toán nhất định nhằm cực đại </a:t>
            </a:r>
            <a:endParaRPr lang="en-US" sz="2400" dirty="0">
              <a:latin typeface="Arial" panose="020B0604020202020204" pitchFamily="34" charset="0"/>
              <a:cs typeface="Arial" panose="020B0604020202020204" pitchFamily="34" charset="0"/>
            </a:endParaRPr>
          </a:p>
          <a:p>
            <a:pPr>
              <a:lnSpc>
                <a:spcPct val="150000"/>
              </a:lnSpc>
            </a:pPr>
            <a:r>
              <a:rPr lang="vi-VN" sz="2400" dirty="0">
                <a:latin typeface="Arial" panose="020B0604020202020204" pitchFamily="34" charset="0"/>
                <a:cs typeface="Arial" panose="020B0604020202020204" pitchFamily="34" charset="0"/>
              </a:rPr>
              <a:t>hóa hoặc</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cực tiểu hóa hàm riêng biệt.</a:t>
            </a:r>
            <a:endParaRPr lang="en-US" sz="24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vi-VN" altLang="en-US" sz="2400" dirty="0">
                <a:latin typeface="Arial" panose="020B0604020202020204" pitchFamily="34" charset="0"/>
                <a:cs typeface="Arial" panose="020B0604020202020204" pitchFamily="34" charset="0"/>
              </a:rPr>
              <a:t>Các </a:t>
            </a:r>
            <a:r>
              <a:rPr lang="en-US" altLang="en-US" sz="2400" dirty="0" err="1">
                <a:latin typeface="Arial" panose="020B0604020202020204" pitchFamily="34" charset="0"/>
                <a:cs typeface="Arial" panose="020B0604020202020204" pitchFamily="34" charset="0"/>
              </a:rPr>
              <a:t>thuật</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giải</a:t>
            </a:r>
            <a:r>
              <a:rPr lang="en-US" altLang="en-US" sz="2400" dirty="0">
                <a:latin typeface="Arial" panose="020B0604020202020204" pitchFamily="34" charset="0"/>
                <a:cs typeface="Arial" panose="020B0604020202020204" pitchFamily="34" charset="0"/>
              </a:rPr>
              <a:t> </a:t>
            </a:r>
            <a:r>
              <a:rPr lang="vi-VN" altLang="en-US" sz="2400" dirty="0">
                <a:latin typeface="Arial" panose="020B0604020202020204" pitchFamily="34" charset="0"/>
                <a:cs typeface="Arial" panose="020B0604020202020204" pitchFamily="34" charset="0"/>
              </a:rPr>
              <a:t>di truyền đại diện cho một nhánh của lĩnh </a:t>
            </a:r>
            <a:endParaRPr lang="en-US" altLang="en-US" sz="2400" dirty="0">
              <a:latin typeface="Arial" panose="020B0604020202020204" pitchFamily="34" charset="0"/>
              <a:cs typeface="Arial" panose="020B0604020202020204" pitchFamily="34" charset="0"/>
            </a:endParaRPr>
          </a:p>
          <a:p>
            <a:pPr>
              <a:lnSpc>
                <a:spcPct val="150000"/>
              </a:lnSpc>
            </a:pPr>
            <a:r>
              <a:rPr lang="vi-VN" altLang="en-US" sz="2400" dirty="0">
                <a:latin typeface="Arial" panose="020B0604020202020204" pitchFamily="34" charset="0"/>
                <a:cs typeface="Arial" panose="020B0604020202020204" pitchFamily="34" charset="0"/>
              </a:rPr>
              <a:t>vực nghiên cứu được gọi là tính toán tiến hóa, trong đó </a:t>
            </a:r>
            <a:endParaRPr lang="en-US" altLang="en-US" sz="2400" dirty="0">
              <a:latin typeface="Arial" panose="020B0604020202020204" pitchFamily="34" charset="0"/>
              <a:cs typeface="Arial" panose="020B0604020202020204" pitchFamily="34" charset="0"/>
            </a:endParaRPr>
          </a:p>
          <a:p>
            <a:pPr>
              <a:lnSpc>
                <a:spcPct val="150000"/>
              </a:lnSpc>
            </a:pPr>
            <a:r>
              <a:rPr lang="vi-VN" altLang="en-US" sz="2400" dirty="0">
                <a:latin typeface="Arial" panose="020B0604020202020204" pitchFamily="34" charset="0"/>
                <a:cs typeface="Arial" panose="020B0604020202020204" pitchFamily="34" charset="0"/>
              </a:rPr>
              <a:t>chúng bắt chước các quá trình sinh học sinh sản và chọn </a:t>
            </a:r>
            <a:endParaRPr lang="en-US" altLang="en-US" sz="2400" dirty="0">
              <a:latin typeface="Arial" panose="020B0604020202020204" pitchFamily="34" charset="0"/>
              <a:cs typeface="Arial" panose="020B0604020202020204" pitchFamily="34" charset="0"/>
            </a:endParaRPr>
          </a:p>
          <a:p>
            <a:pPr>
              <a:lnSpc>
                <a:spcPct val="150000"/>
              </a:lnSpc>
            </a:pPr>
            <a:r>
              <a:rPr lang="vi-VN" altLang="en-US" sz="2400" dirty="0">
                <a:latin typeface="Arial" panose="020B0604020202020204" pitchFamily="34" charset="0"/>
                <a:cs typeface="Arial" panose="020B0604020202020204" pitchFamily="34" charset="0"/>
              </a:rPr>
              <a:t>lọc tự nhiên để giải quyết các giải pháp </a:t>
            </a:r>
            <a:r>
              <a:rPr lang="en-US" altLang="en-US" sz="2400" dirty="0">
                <a:latin typeface="Arial" panose="020B0604020202020204" pitchFamily="34" charset="0"/>
                <a:cs typeface="Arial" panose="020B0604020202020204" pitchFamily="34" charset="0"/>
              </a:rPr>
              <a:t>“</a:t>
            </a:r>
            <a:r>
              <a:rPr lang="vi-VN" altLang="en-US" sz="2400" dirty="0">
                <a:latin typeface="Arial" panose="020B0604020202020204" pitchFamily="34" charset="0"/>
                <a:cs typeface="Arial" panose="020B0604020202020204" pitchFamily="34" charset="0"/>
              </a:rPr>
              <a:t>phù hợp nhất</a:t>
            </a:r>
            <a:r>
              <a:rPr lang="en-US" altLang="en-US" sz="2400" dirty="0">
                <a:latin typeface="Arial" panose="020B0604020202020204" pitchFamily="34" charset="0"/>
                <a:cs typeface="Arial" panose="020B0604020202020204" pitchFamily="34" charset="0"/>
              </a:rPr>
              <a:t>”</a:t>
            </a:r>
            <a:r>
              <a:rPr lang="vi-VN" altLang="en-US"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5" name="Title 25">
            <a:extLst>
              <a:ext uri="{FF2B5EF4-FFF2-40B4-BE49-F238E27FC236}">
                <a16:creationId xmlns:a16="http://schemas.microsoft.com/office/drawing/2014/main" id="{85776611-E7CE-FE2F-8DC6-90BDD63C4E7F}"/>
              </a:ext>
            </a:extLst>
          </p:cNvPr>
          <p:cNvSpPr>
            <a:spLocks noGrp="1"/>
          </p:cNvSpPr>
          <p:nvPr>
            <p:ph type="title"/>
          </p:nvPr>
        </p:nvSpPr>
        <p:spPr>
          <a:xfrm>
            <a:off x="172875" y="811805"/>
            <a:ext cx="8050694" cy="676656"/>
          </a:xfrm>
        </p:spPr>
        <p:txBody>
          <a:bodyPr/>
          <a:lstStyle/>
          <a:p>
            <a:r>
              <a:rPr lang="en-US" sz="4800" dirty="0" err="1">
                <a:solidFill>
                  <a:schemeClr val="tx1"/>
                </a:solidFill>
              </a:rPr>
              <a:t>Thuật</a:t>
            </a:r>
            <a:r>
              <a:rPr lang="en-US" sz="4800" dirty="0">
                <a:solidFill>
                  <a:schemeClr val="tx1"/>
                </a:solidFill>
              </a:rPr>
              <a:t> </a:t>
            </a:r>
            <a:r>
              <a:rPr lang="en-US" sz="4800" dirty="0" err="1">
                <a:solidFill>
                  <a:schemeClr val="tx1"/>
                </a:solidFill>
              </a:rPr>
              <a:t>giải</a:t>
            </a:r>
            <a:r>
              <a:rPr lang="en-US" sz="4800" dirty="0">
                <a:solidFill>
                  <a:schemeClr val="tx1"/>
                </a:solidFill>
              </a:rPr>
              <a:t> di </a:t>
            </a:r>
            <a:r>
              <a:rPr lang="en-US" sz="4800" dirty="0" err="1">
                <a:solidFill>
                  <a:schemeClr val="tx1"/>
                </a:solidFill>
              </a:rPr>
              <a:t>truyền</a:t>
            </a:r>
            <a:r>
              <a:rPr lang="en-US" sz="4800" dirty="0">
                <a:solidFill>
                  <a:schemeClr val="tx1"/>
                </a:solidFill>
              </a:rPr>
              <a:t> </a:t>
            </a:r>
            <a:r>
              <a:rPr lang="en-US" sz="4800" dirty="0" err="1">
                <a:solidFill>
                  <a:schemeClr val="tx1"/>
                </a:solidFill>
              </a:rPr>
              <a:t>là</a:t>
            </a:r>
            <a:r>
              <a:rPr lang="en-US" sz="4800" dirty="0">
                <a:solidFill>
                  <a:schemeClr val="tx1"/>
                </a:solidFill>
              </a:rPr>
              <a:t> </a:t>
            </a:r>
            <a:r>
              <a:rPr lang="en-US" sz="4800" dirty="0" err="1">
                <a:solidFill>
                  <a:schemeClr val="tx1"/>
                </a:solidFill>
              </a:rPr>
              <a:t>gì</a:t>
            </a:r>
            <a:r>
              <a:rPr lang="en-US" sz="4800" dirty="0">
                <a:solidFill>
                  <a:schemeClr val="tx1"/>
                </a:solidFill>
              </a:rPr>
              <a:t>?</a:t>
            </a:r>
          </a:p>
        </p:txBody>
      </p:sp>
      <p:sp>
        <p:nvSpPr>
          <p:cNvPr id="6" name="TextBox 5">
            <a:extLst>
              <a:ext uri="{FF2B5EF4-FFF2-40B4-BE49-F238E27FC236}">
                <a16:creationId xmlns:a16="http://schemas.microsoft.com/office/drawing/2014/main" id="{BB53C6DA-FD4A-FF9C-10B7-C33BA75E7BBB}"/>
              </a:ext>
            </a:extLst>
          </p:cNvPr>
          <p:cNvSpPr txBox="1"/>
          <p:nvPr/>
        </p:nvSpPr>
        <p:spPr>
          <a:xfrm>
            <a:off x="172875" y="2332235"/>
            <a:ext cx="11652680" cy="452576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altLang="en-US" sz="2400" dirty="0">
                <a:solidFill>
                  <a:srgbClr val="000000"/>
                </a:solidFill>
                <a:latin typeface="Arial" panose="020B0604020202020204" pitchFamily="34" charset="0"/>
                <a:cs typeface="Arial" panose="020B0604020202020204" pitchFamily="34" charset="0"/>
              </a:rPr>
              <a:t>Giống như trong quá trình tiến hóa, nhiều quy trình thuật toán di truyền là ngẫu nhiên, tuy nhiên kỹ thuật tối ưu hóa này cho phép người ta thiết lập mức độ ngẫu nhiên và mức độ kiểm soát.</a:t>
            </a:r>
            <a:endParaRPr lang="en-US" sz="2400" dirty="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vi-VN" sz="2400" dirty="0">
                <a:solidFill>
                  <a:srgbClr val="000000"/>
                </a:solidFill>
                <a:latin typeface="Arial" panose="020B0604020202020204" pitchFamily="34" charset="0"/>
                <a:cs typeface="Arial" panose="020B0604020202020204" pitchFamily="34" charset="0"/>
              </a:rPr>
              <a:t>Các thuật toán này mạnh mẽ và hiệu quả hơn nhiều so với các thuật toán tìm kiếm ngẫu nhiên và tìm kiếm toàn diện nhưng không yêu cầu thêm thông tin về vấn đề đã cho.</a:t>
            </a:r>
            <a:endParaRPr lang="en-US" sz="2400" dirty="0">
              <a:solidFill>
                <a:srgbClr val="000000"/>
              </a:solidFill>
              <a:latin typeface="Arial" panose="020B0604020202020204" pitchFamily="34" charset="0"/>
              <a:cs typeface="Arial" panose="020B0604020202020204" pitchFamily="34" charset="0"/>
            </a:endParaRPr>
          </a:p>
          <a:p>
            <a:pPr algn="just"/>
            <a:endParaRPr lang="en-US" sz="2400" dirty="0">
              <a:solidFill>
                <a:srgbClr val="000000"/>
              </a:solidFill>
              <a:latin typeface="Arial" panose="020B0604020202020204" pitchFamily="34" charset="0"/>
              <a:cs typeface="Arial" panose="020B0604020202020204" pitchFamily="34" charset="0"/>
            </a:endParaRPr>
          </a:p>
          <a:p>
            <a:pPr algn="just"/>
            <a:endParaRPr lang="en-US" sz="2400" dirty="0">
              <a:solidFill>
                <a:srgbClr val="000000"/>
              </a:solidFill>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6" name="Title 5">
            <a:extLst>
              <a:ext uri="{FF2B5EF4-FFF2-40B4-BE49-F238E27FC236}">
                <a16:creationId xmlns:a16="http://schemas.microsoft.com/office/drawing/2014/main" id="{7AC402E2-43EA-274E-DCAB-8CE6118A88DC}"/>
              </a:ext>
            </a:extLst>
          </p:cNvPr>
          <p:cNvSpPr>
            <a:spLocks noGrp="1"/>
          </p:cNvSpPr>
          <p:nvPr>
            <p:ph type="title"/>
          </p:nvPr>
        </p:nvSpPr>
        <p:spPr>
          <a:xfrm>
            <a:off x="750867" y="520414"/>
            <a:ext cx="11264349" cy="466344"/>
          </a:xfrm>
        </p:spPr>
        <p:txBody>
          <a:bodyPr/>
          <a:lstStyle/>
          <a:p>
            <a:r>
              <a:rPr lang="en-US" sz="3700" dirty="0" err="1"/>
              <a:t>Mối</a:t>
            </a:r>
            <a:r>
              <a:rPr lang="en-US" sz="3700" dirty="0"/>
              <a:t> </a:t>
            </a:r>
            <a:r>
              <a:rPr lang="en-US" sz="3700" dirty="0" err="1"/>
              <a:t>liên</a:t>
            </a:r>
            <a:r>
              <a:rPr lang="en-US" sz="3700" dirty="0"/>
              <a:t> </a:t>
            </a:r>
            <a:r>
              <a:rPr lang="en-US" sz="3700" dirty="0" err="1"/>
              <a:t>kết</a:t>
            </a:r>
            <a:r>
              <a:rPr lang="en-US" sz="3700" dirty="0"/>
              <a:t> </a:t>
            </a:r>
            <a:r>
              <a:rPr lang="en-US" sz="3700" dirty="0" err="1"/>
              <a:t>giữa</a:t>
            </a:r>
            <a:r>
              <a:rPr lang="en-US" sz="3700" dirty="0"/>
              <a:t> </a:t>
            </a:r>
            <a:r>
              <a:rPr lang="en-US" sz="3700" dirty="0" err="1"/>
              <a:t>các</a:t>
            </a:r>
            <a:r>
              <a:rPr lang="en-US" sz="3700" dirty="0"/>
              <a:t> </a:t>
            </a:r>
            <a:r>
              <a:rPr lang="en-US" sz="3700" dirty="0" err="1"/>
              <a:t>thành</a:t>
            </a:r>
            <a:r>
              <a:rPr lang="en-US" sz="3700" dirty="0"/>
              <a:t> </a:t>
            </a:r>
            <a:r>
              <a:rPr lang="en-US" sz="3700" dirty="0" err="1"/>
              <a:t>phần</a:t>
            </a:r>
            <a:endParaRPr lang="en-US" sz="3700" dirty="0"/>
          </a:p>
        </p:txBody>
      </p:sp>
      <p:pic>
        <p:nvPicPr>
          <p:cNvPr id="1026" name="Picture 2" descr="Element Relationship">
            <a:extLst>
              <a:ext uri="{FF2B5EF4-FFF2-40B4-BE49-F238E27FC236}">
                <a16:creationId xmlns:a16="http://schemas.microsoft.com/office/drawing/2014/main" id="{0BAB8513-7286-3092-F722-682541F37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773" y="1522646"/>
            <a:ext cx="8770454" cy="451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71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37BD0989-0049-5BFF-9DA2-955C7D63BF1C}"/>
              </a:ext>
            </a:extLst>
          </p:cNvPr>
          <p:cNvSpPr txBox="1"/>
          <p:nvPr/>
        </p:nvSpPr>
        <p:spPr>
          <a:xfrm>
            <a:off x="257688" y="2123775"/>
            <a:ext cx="11676623" cy="2789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solidFill>
                  <a:srgbClr val="000000"/>
                </a:solidFill>
                <a:latin typeface="Arial" panose="020B0604020202020204" pitchFamily="34" charset="0"/>
                <a:cs typeface="Arial" panose="020B0604020202020204" pitchFamily="34" charset="0"/>
              </a:rPr>
              <a:t>Quần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thể</a:t>
            </a:r>
            <a:r>
              <a:rPr lang="en-US" sz="2400" dirty="0">
                <a:solidFill>
                  <a:srgbClr val="000000"/>
                </a:solidFill>
                <a:latin typeface="Arial" panose="020B0604020202020204" pitchFamily="34" charset="0"/>
                <a:cs typeface="Arial" panose="020B0604020202020204" pitchFamily="34" charset="0"/>
              </a:rPr>
              <a:t> (Population): </a:t>
            </a:r>
            <a:r>
              <a:rPr lang="vi-VN" sz="2400" b="0" i="0" dirty="0">
                <a:solidFill>
                  <a:srgbClr val="090909"/>
                </a:solidFill>
                <a:effectLst/>
                <a:latin typeface="Lato" panose="020F0502020204030203" pitchFamily="34" charset="0"/>
              </a:rPr>
              <a:t>Một quần thể ban đầu sẽ có những cá thể nhất định với những đặc tính khác nhau, những đặc tính này sẽ quy định khả năng sinh sản, sinh tồn, khả năng đáp ứng điều kiện môi trường của từng cá thể.</a:t>
            </a:r>
            <a:endParaRPr lang="en-US" sz="2400" b="0" i="0" dirty="0">
              <a:solidFill>
                <a:srgbClr val="090909"/>
              </a:solidFill>
              <a:effectLst/>
              <a:latin typeface="Lato" panose="020F0502020204030203" pitchFamily="34" charset="0"/>
            </a:endParaRPr>
          </a:p>
          <a:p>
            <a:pPr marL="285750" indent="-285750">
              <a:lnSpc>
                <a:spcPct val="150000"/>
              </a:lnSpc>
              <a:buFont typeface="Arial" panose="020B0604020202020204" pitchFamily="34" charset="0"/>
              <a:buChar char="•"/>
            </a:pPr>
            <a:r>
              <a:rPr lang="en-US" sz="2400" dirty="0" err="1">
                <a:solidFill>
                  <a:srgbClr val="090909"/>
                </a:solidFill>
                <a:latin typeface="Lato" panose="020F0502020204030203" pitchFamily="34" charset="0"/>
                <a:cs typeface="Arial" panose="020B0604020202020204" pitchFamily="34" charset="0"/>
              </a:rPr>
              <a:t>Chọn</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lọc</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tự</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nhiên</a:t>
            </a:r>
            <a:r>
              <a:rPr lang="en-US" sz="2400" dirty="0">
                <a:solidFill>
                  <a:srgbClr val="090909"/>
                </a:solidFill>
                <a:latin typeface="Lato" panose="020F0502020204030203" pitchFamily="34" charset="0"/>
                <a:cs typeface="Arial" panose="020B0604020202020204" pitchFamily="34" charset="0"/>
              </a:rPr>
              <a:t> (Natural Selection): Theo </a:t>
            </a:r>
            <a:r>
              <a:rPr lang="en-US" sz="2400" dirty="0" err="1">
                <a:solidFill>
                  <a:srgbClr val="090909"/>
                </a:solidFill>
                <a:latin typeface="Lato" panose="020F0502020204030203" pitchFamily="34" charset="0"/>
                <a:cs typeface="Arial" panose="020B0604020202020204" pitchFamily="34" charset="0"/>
              </a:rPr>
              <a:t>thời</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gian</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những</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các</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thể</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yếu</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hơn</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sẽ</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bị</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loại</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bỏ</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Cuối</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cùng</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các</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cá</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thể</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có</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đặc</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tính</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ưu</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việt</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hơn</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sẽ</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được</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giữ</a:t>
            </a:r>
            <a:r>
              <a:rPr lang="en-US" sz="2400" dirty="0">
                <a:solidFill>
                  <a:srgbClr val="090909"/>
                </a:solidFill>
                <a:latin typeface="Lato" panose="020F0502020204030203" pitchFamily="34" charset="0"/>
                <a:cs typeface="Arial" panose="020B0604020202020204" pitchFamily="34" charset="0"/>
              </a:rPr>
              <a:t> </a:t>
            </a:r>
            <a:r>
              <a:rPr lang="en-US" sz="2400" dirty="0" err="1">
                <a:solidFill>
                  <a:srgbClr val="090909"/>
                </a:solidFill>
                <a:latin typeface="Lato" panose="020F0502020204030203" pitchFamily="34" charset="0"/>
                <a:cs typeface="Arial" panose="020B0604020202020204" pitchFamily="34" charset="0"/>
              </a:rPr>
              <a:t>lại</a:t>
            </a:r>
            <a:r>
              <a:rPr lang="en-US" sz="2400" dirty="0">
                <a:solidFill>
                  <a:srgbClr val="090909"/>
                </a:solidFill>
                <a:latin typeface="Lato" panose="020F0502020204030203" pitchFamily="34" charset="0"/>
                <a:cs typeface="Arial" panose="020B0604020202020204" pitchFamily="34" charset="0"/>
              </a:rPr>
              <a:t>.</a:t>
            </a:r>
          </a:p>
        </p:txBody>
      </p:sp>
      <p:sp>
        <p:nvSpPr>
          <p:cNvPr id="41" name="Title 5">
            <a:extLst>
              <a:ext uri="{FF2B5EF4-FFF2-40B4-BE49-F238E27FC236}">
                <a16:creationId xmlns:a16="http://schemas.microsoft.com/office/drawing/2014/main" id="{22EBF6DC-D26A-7BA5-E8DE-28C7D0217496}"/>
              </a:ext>
            </a:extLst>
          </p:cNvPr>
          <p:cNvSpPr>
            <a:spLocks noGrp="1"/>
          </p:cNvSpPr>
          <p:nvPr>
            <p:ph type="title"/>
          </p:nvPr>
        </p:nvSpPr>
        <p:spPr>
          <a:xfrm>
            <a:off x="257688" y="669501"/>
            <a:ext cx="11264349" cy="466344"/>
          </a:xfrm>
        </p:spPr>
        <p:txBody>
          <a:bodyPr/>
          <a:lstStyle/>
          <a:p>
            <a:r>
              <a:rPr lang="en-US" sz="3700" dirty="0" err="1"/>
              <a:t>Mối</a:t>
            </a:r>
            <a:r>
              <a:rPr lang="en-US" sz="3700" dirty="0"/>
              <a:t> </a:t>
            </a:r>
            <a:r>
              <a:rPr lang="en-US" sz="3700" dirty="0" err="1"/>
              <a:t>liên</a:t>
            </a:r>
            <a:r>
              <a:rPr lang="en-US" sz="3700" dirty="0"/>
              <a:t> </a:t>
            </a:r>
            <a:r>
              <a:rPr lang="en-US" sz="3700" dirty="0" err="1"/>
              <a:t>kết</a:t>
            </a:r>
            <a:r>
              <a:rPr lang="en-US" sz="3700" dirty="0"/>
              <a:t> </a:t>
            </a:r>
            <a:r>
              <a:rPr lang="en-US" sz="3700" dirty="0" err="1"/>
              <a:t>giữa</a:t>
            </a:r>
            <a:r>
              <a:rPr lang="en-US" sz="3700" dirty="0"/>
              <a:t> </a:t>
            </a:r>
            <a:r>
              <a:rPr lang="en-US" sz="3700" dirty="0" err="1"/>
              <a:t>các</a:t>
            </a:r>
            <a:r>
              <a:rPr lang="en-US" sz="3700" dirty="0"/>
              <a:t> </a:t>
            </a:r>
            <a:r>
              <a:rPr lang="en-US" sz="3700" dirty="0" err="1"/>
              <a:t>thành</a:t>
            </a:r>
            <a:r>
              <a:rPr lang="en-US" sz="3700" dirty="0"/>
              <a:t> </a:t>
            </a:r>
            <a:r>
              <a:rPr lang="en-US" sz="3700" dirty="0" err="1"/>
              <a:t>phần</a:t>
            </a:r>
            <a:endParaRPr lang="en-US" sz="3700" dirty="0"/>
          </a:p>
        </p:txBody>
      </p:sp>
    </p:spTree>
    <p:extLst>
      <p:ext uri="{BB962C8B-B14F-4D97-AF65-F5344CB8AC3E}">
        <p14:creationId xmlns:p14="http://schemas.microsoft.com/office/powerpoint/2010/main" val="10021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E003BC40-5E53-EE1B-8EAE-9E7C55FC7660}"/>
              </a:ext>
            </a:extLst>
          </p:cNvPr>
          <p:cNvSpPr txBox="1"/>
          <p:nvPr/>
        </p:nvSpPr>
        <p:spPr>
          <a:xfrm>
            <a:off x="357809" y="511571"/>
            <a:ext cx="11251095" cy="61178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err="1">
                <a:solidFill>
                  <a:srgbClr val="090909"/>
                </a:solidFill>
                <a:latin typeface="Arial" panose="020B0604020202020204" pitchFamily="34" charset="0"/>
                <a:cs typeface="Arial" panose="020B0604020202020204" pitchFamily="34" charset="0"/>
              </a:rPr>
              <a:t>Đột</a:t>
            </a:r>
            <a:r>
              <a:rPr lang="en-US" sz="2400" dirty="0">
                <a:solidFill>
                  <a:srgbClr val="090909"/>
                </a:solidFill>
                <a:latin typeface="Arial" panose="020B0604020202020204" pitchFamily="34" charset="0"/>
                <a:cs typeface="Arial" panose="020B0604020202020204" pitchFamily="34" charset="0"/>
              </a:rPr>
              <a:t> </a:t>
            </a:r>
            <a:r>
              <a:rPr lang="en-US" sz="2400" dirty="0" err="1">
                <a:solidFill>
                  <a:srgbClr val="090909"/>
                </a:solidFill>
                <a:latin typeface="Arial" panose="020B0604020202020204" pitchFamily="34" charset="0"/>
                <a:cs typeface="Arial" panose="020B0604020202020204" pitchFamily="34" charset="0"/>
              </a:rPr>
              <a:t>biến</a:t>
            </a:r>
            <a:r>
              <a:rPr lang="en-US" sz="2400" dirty="0">
                <a:solidFill>
                  <a:srgbClr val="090909"/>
                </a:solidFill>
                <a:latin typeface="Arial" panose="020B0604020202020204" pitchFamily="34" charset="0"/>
                <a:cs typeface="Arial" panose="020B0604020202020204" pitchFamily="34" charset="0"/>
              </a:rPr>
              <a:t> (Mutation): </a:t>
            </a:r>
            <a:r>
              <a:rPr lang="vi-VN" sz="2400" b="0" i="0" dirty="0">
                <a:solidFill>
                  <a:srgbClr val="090909"/>
                </a:solidFill>
                <a:effectLst/>
                <a:latin typeface="Arial" panose="020B0604020202020204" pitchFamily="34" charset="0"/>
                <a:cs typeface="Arial" panose="020B0604020202020204" pitchFamily="34" charset="0"/>
              </a:rPr>
              <a:t>Như chúng ta đã biết thì mỗi cá thể con được sinh ra sẽ được kế thừa lại những đặc tính của cả cha và mẹ. Sau một thời gian sinh sống, một quần thể sẽ đặt tới giới hạn của các cặp </a:t>
            </a:r>
            <a:r>
              <a:rPr lang="vi-VN" sz="2400" b="0" i="0" dirty="0" err="1">
                <a:solidFill>
                  <a:srgbClr val="090909"/>
                </a:solidFill>
                <a:effectLst/>
                <a:latin typeface="Arial" panose="020B0604020202020204" pitchFamily="34" charset="0"/>
                <a:cs typeface="Arial" panose="020B0604020202020204" pitchFamily="34" charset="0"/>
              </a:rPr>
              <a:t>gen</a:t>
            </a:r>
            <a:r>
              <a:rPr lang="vi-VN" sz="2400" b="0" i="0" dirty="0">
                <a:solidFill>
                  <a:srgbClr val="090909"/>
                </a:solidFill>
                <a:effectLst/>
                <a:latin typeface="Arial" panose="020B0604020202020204" pitchFamily="34" charset="0"/>
                <a:cs typeface="Arial" panose="020B0604020202020204" pitchFamily="34" charset="0"/>
              </a:rPr>
              <a:t> của con được tạo nên từ </a:t>
            </a:r>
            <a:r>
              <a:rPr lang="vi-VN" sz="2400" b="0" i="0" dirty="0" err="1">
                <a:solidFill>
                  <a:srgbClr val="090909"/>
                </a:solidFill>
                <a:effectLst/>
                <a:latin typeface="Arial" panose="020B0604020202020204" pitchFamily="34" charset="0"/>
                <a:cs typeface="Arial" panose="020B0604020202020204" pitchFamily="34" charset="0"/>
              </a:rPr>
              <a:t>gen</a:t>
            </a:r>
            <a:r>
              <a:rPr lang="vi-VN" sz="2400" b="0" i="0" dirty="0">
                <a:solidFill>
                  <a:srgbClr val="090909"/>
                </a:solidFill>
                <a:effectLst/>
                <a:latin typeface="Arial" panose="020B0604020202020204" pitchFamily="34" charset="0"/>
                <a:cs typeface="Arial" panose="020B0604020202020204" pitchFamily="34" charset="0"/>
              </a:rPr>
              <a:t> của bố mẹ. Để đạt được tới sự tiến hóa, </a:t>
            </a:r>
            <a:r>
              <a:rPr lang="en-US" sz="2400" i="0" dirty="0" err="1">
                <a:solidFill>
                  <a:srgbClr val="090909"/>
                </a:solidFill>
                <a:effectLst/>
                <a:latin typeface="Arial" panose="020B0604020202020204" pitchFamily="34" charset="0"/>
                <a:cs typeface="Arial" panose="020B0604020202020204" pitchFamily="34" charset="0"/>
              </a:rPr>
              <a:t>đột</a:t>
            </a:r>
            <a:r>
              <a:rPr lang="en-US" sz="2400" i="0" dirty="0">
                <a:solidFill>
                  <a:srgbClr val="090909"/>
                </a:solidFill>
                <a:effectLst/>
                <a:latin typeface="Arial" panose="020B0604020202020204" pitchFamily="34" charset="0"/>
                <a:cs typeface="Arial" panose="020B0604020202020204" pitchFamily="34" charset="0"/>
              </a:rPr>
              <a:t> b</a:t>
            </a:r>
            <a:r>
              <a:rPr lang="vi-VN" sz="2400" i="0" dirty="0" err="1">
                <a:solidFill>
                  <a:srgbClr val="090909"/>
                </a:solidFill>
                <a:effectLst/>
                <a:latin typeface="Arial" panose="020B0604020202020204" pitchFamily="34" charset="0"/>
                <a:cs typeface="Arial" panose="020B0604020202020204" pitchFamily="34" charset="0"/>
              </a:rPr>
              <a:t>iến</a:t>
            </a:r>
            <a:r>
              <a:rPr lang="vi-VN" sz="2400" b="0" i="0" dirty="0">
                <a:solidFill>
                  <a:srgbClr val="090909"/>
                </a:solidFill>
                <a:effectLst/>
                <a:latin typeface="Arial" panose="020B0604020202020204" pitchFamily="34" charset="0"/>
                <a:cs typeface="Arial" panose="020B0604020202020204" pitchFamily="34" charset="0"/>
              </a:rPr>
              <a:t> chính là một trong những nguyên nhân chính, có vai trò đóng góp nguyên liệu cho quá trình</a:t>
            </a:r>
            <a:r>
              <a:rPr lang="en-US" sz="2400" b="0" i="0" dirty="0">
                <a:solidFill>
                  <a:srgbClr val="090909"/>
                </a:solidFill>
                <a:effectLst/>
                <a:latin typeface="Arial" panose="020B0604020202020204" pitchFamily="34" charset="0"/>
                <a:cs typeface="Arial" panose="020B0604020202020204" pitchFamily="34" charset="0"/>
              </a:rPr>
              <a:t> </a:t>
            </a:r>
            <a:r>
              <a:rPr lang="en-US" sz="2400" b="0" i="0" dirty="0" err="1">
                <a:solidFill>
                  <a:srgbClr val="090909"/>
                </a:solidFill>
                <a:effectLst/>
                <a:latin typeface="Arial" panose="020B0604020202020204" pitchFamily="34" charset="0"/>
                <a:cs typeface="Arial" panose="020B0604020202020204" pitchFamily="34" charset="0"/>
              </a:rPr>
              <a:t>chọn</a:t>
            </a:r>
            <a:r>
              <a:rPr lang="en-US" sz="2400" b="0" i="0" dirty="0">
                <a:solidFill>
                  <a:srgbClr val="090909"/>
                </a:solidFill>
                <a:effectLst/>
                <a:latin typeface="Arial" panose="020B0604020202020204" pitchFamily="34" charset="0"/>
                <a:cs typeface="Arial" panose="020B0604020202020204" pitchFamily="34" charset="0"/>
              </a:rPr>
              <a:t> </a:t>
            </a:r>
            <a:r>
              <a:rPr lang="en-US" sz="2400" b="0" i="0" dirty="0" err="1">
                <a:solidFill>
                  <a:srgbClr val="090909"/>
                </a:solidFill>
                <a:effectLst/>
                <a:latin typeface="Arial" panose="020B0604020202020204" pitchFamily="34" charset="0"/>
                <a:cs typeface="Arial" panose="020B0604020202020204" pitchFamily="34" charset="0"/>
              </a:rPr>
              <a:t>lọc</a:t>
            </a:r>
            <a:r>
              <a:rPr lang="en-US" sz="2400" b="0" i="0" dirty="0">
                <a:solidFill>
                  <a:srgbClr val="090909"/>
                </a:solidFill>
                <a:effectLst/>
                <a:latin typeface="Arial" panose="020B0604020202020204" pitchFamily="34" charset="0"/>
                <a:cs typeface="Arial" panose="020B0604020202020204" pitchFamily="34" charset="0"/>
              </a:rPr>
              <a:t> </a:t>
            </a:r>
            <a:r>
              <a:rPr lang="en-US" sz="2400" b="0" i="0" dirty="0" err="1">
                <a:solidFill>
                  <a:srgbClr val="090909"/>
                </a:solidFill>
                <a:effectLst/>
                <a:latin typeface="Arial" panose="020B0604020202020204" pitchFamily="34" charset="0"/>
                <a:cs typeface="Arial" panose="020B0604020202020204" pitchFamily="34" charset="0"/>
              </a:rPr>
              <a:t>tự</a:t>
            </a:r>
            <a:r>
              <a:rPr lang="en-US" sz="2400" b="0" i="0" dirty="0">
                <a:solidFill>
                  <a:srgbClr val="090909"/>
                </a:solidFill>
                <a:effectLst/>
                <a:latin typeface="Arial" panose="020B0604020202020204" pitchFamily="34" charset="0"/>
                <a:cs typeface="Arial" panose="020B0604020202020204" pitchFamily="34" charset="0"/>
              </a:rPr>
              <a:t> </a:t>
            </a:r>
            <a:r>
              <a:rPr lang="en-US" sz="2400" b="0" i="0" dirty="0" err="1">
                <a:solidFill>
                  <a:srgbClr val="090909"/>
                </a:solidFill>
                <a:effectLst/>
                <a:latin typeface="Arial" panose="020B0604020202020204" pitchFamily="34" charset="0"/>
                <a:cs typeface="Arial" panose="020B0604020202020204" pitchFamily="34" charset="0"/>
              </a:rPr>
              <a:t>nhiên</a:t>
            </a:r>
            <a:endParaRPr lang="en-US" sz="2400" b="0" i="0" dirty="0">
              <a:solidFill>
                <a:srgbClr val="090909"/>
              </a:solidFill>
              <a:effectLs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err="1">
                <a:solidFill>
                  <a:srgbClr val="090909"/>
                </a:solidFill>
                <a:latin typeface="Arial" panose="020B0604020202020204" pitchFamily="34" charset="0"/>
                <a:cs typeface="Arial" panose="020B0604020202020204" pitchFamily="34" charset="0"/>
              </a:rPr>
              <a:t>Tiến</a:t>
            </a:r>
            <a:r>
              <a:rPr lang="en-US" sz="2400" dirty="0">
                <a:solidFill>
                  <a:srgbClr val="090909"/>
                </a:solidFill>
                <a:latin typeface="Arial" panose="020B0604020202020204" pitchFamily="34" charset="0"/>
                <a:cs typeface="Arial" panose="020B0604020202020204" pitchFamily="34" charset="0"/>
              </a:rPr>
              <a:t> </a:t>
            </a:r>
            <a:r>
              <a:rPr lang="en-US" sz="2400" dirty="0" err="1">
                <a:solidFill>
                  <a:srgbClr val="090909"/>
                </a:solidFill>
                <a:latin typeface="Arial" panose="020B0604020202020204" pitchFamily="34" charset="0"/>
                <a:cs typeface="Arial" panose="020B0604020202020204" pitchFamily="34" charset="0"/>
              </a:rPr>
              <a:t>hóa</a:t>
            </a:r>
            <a:r>
              <a:rPr lang="en-US" sz="2400" dirty="0">
                <a:solidFill>
                  <a:srgbClr val="090909"/>
                </a:solidFill>
                <a:latin typeface="Arial" panose="020B0604020202020204" pitchFamily="34" charset="0"/>
                <a:cs typeface="Arial" panose="020B0604020202020204" pitchFamily="34" charset="0"/>
              </a:rPr>
              <a:t> (Evolution): </a:t>
            </a:r>
            <a:r>
              <a:rPr lang="vi-VN" sz="2400" b="0" i="0" dirty="0">
                <a:solidFill>
                  <a:srgbClr val="090909"/>
                </a:solidFill>
                <a:effectLst/>
                <a:latin typeface="Arial" panose="020B0604020202020204" pitchFamily="34" charset="0"/>
                <a:cs typeface="Arial" panose="020B0604020202020204" pitchFamily="34" charset="0"/>
              </a:rPr>
              <a:t>Những cá thể đột biến không phải luôn là những cá thể mạnh mẽ và có đủ khả năng sinh tồn, </a:t>
            </a:r>
            <a:r>
              <a:rPr lang="en-US" sz="2400" b="0" i="0" dirty="0" err="1">
                <a:solidFill>
                  <a:srgbClr val="090909"/>
                </a:solidFill>
                <a:effectLst/>
                <a:latin typeface="Arial" panose="020B0604020202020204" pitchFamily="34" charset="0"/>
                <a:cs typeface="Arial" panose="020B0604020202020204" pitchFamily="34" charset="0"/>
              </a:rPr>
              <a:t>chọn</a:t>
            </a:r>
            <a:r>
              <a:rPr lang="en-US" sz="2400" b="0" i="0" dirty="0">
                <a:solidFill>
                  <a:srgbClr val="090909"/>
                </a:solidFill>
                <a:effectLst/>
                <a:latin typeface="Arial" panose="020B0604020202020204" pitchFamily="34" charset="0"/>
                <a:cs typeface="Arial" panose="020B0604020202020204" pitchFamily="34" charset="0"/>
              </a:rPr>
              <a:t> </a:t>
            </a:r>
            <a:r>
              <a:rPr lang="en-US" sz="2400" b="0" i="0" dirty="0" err="1">
                <a:solidFill>
                  <a:srgbClr val="090909"/>
                </a:solidFill>
                <a:effectLst/>
                <a:latin typeface="Arial" panose="020B0604020202020204" pitchFamily="34" charset="0"/>
                <a:cs typeface="Arial" panose="020B0604020202020204" pitchFamily="34" charset="0"/>
              </a:rPr>
              <a:t>lọc</a:t>
            </a:r>
            <a:r>
              <a:rPr lang="en-US" sz="2400" b="0" i="0" dirty="0">
                <a:solidFill>
                  <a:srgbClr val="090909"/>
                </a:solidFill>
                <a:effectLst/>
                <a:latin typeface="Arial" panose="020B0604020202020204" pitchFamily="34" charset="0"/>
                <a:cs typeface="Arial" panose="020B0604020202020204" pitchFamily="34" charset="0"/>
              </a:rPr>
              <a:t> </a:t>
            </a:r>
            <a:r>
              <a:rPr lang="en-US" sz="2400" b="0" i="0" dirty="0" err="1">
                <a:solidFill>
                  <a:srgbClr val="090909"/>
                </a:solidFill>
                <a:effectLst/>
                <a:latin typeface="Arial" panose="020B0604020202020204" pitchFamily="34" charset="0"/>
                <a:cs typeface="Arial" panose="020B0604020202020204" pitchFamily="34" charset="0"/>
              </a:rPr>
              <a:t>tự</a:t>
            </a:r>
            <a:r>
              <a:rPr lang="en-US" sz="2400" b="0" i="0" dirty="0">
                <a:solidFill>
                  <a:srgbClr val="090909"/>
                </a:solidFill>
                <a:effectLst/>
                <a:latin typeface="Arial" panose="020B0604020202020204" pitchFamily="34" charset="0"/>
                <a:cs typeface="Arial" panose="020B0604020202020204" pitchFamily="34" charset="0"/>
              </a:rPr>
              <a:t> </a:t>
            </a:r>
            <a:r>
              <a:rPr lang="en-US" sz="2400" b="0" i="0" dirty="0" err="1">
                <a:solidFill>
                  <a:srgbClr val="090909"/>
                </a:solidFill>
                <a:effectLst/>
                <a:latin typeface="Arial" panose="020B0604020202020204" pitchFamily="34" charset="0"/>
                <a:cs typeface="Arial" panose="020B0604020202020204" pitchFamily="34" charset="0"/>
              </a:rPr>
              <a:t>nhiên</a:t>
            </a:r>
            <a:r>
              <a:rPr lang="vi-VN" sz="2400" b="0" i="0" dirty="0">
                <a:solidFill>
                  <a:srgbClr val="090909"/>
                </a:solidFill>
                <a:effectLst/>
                <a:latin typeface="Arial" panose="020B0604020202020204" pitchFamily="34" charset="0"/>
                <a:cs typeface="Arial" panose="020B0604020202020204" pitchFamily="34" charset="0"/>
              </a:rPr>
              <a:t> sẽ chọn ra những cá thể đột biến nhưng có thể thích nghi với môi trường sống tốt hơn những cá thể khác trong quần thể. Sau một thời gian sinh sản, những </a:t>
            </a:r>
            <a:r>
              <a:rPr lang="vi-VN" sz="2400" b="0" i="0" dirty="0" err="1">
                <a:solidFill>
                  <a:srgbClr val="090909"/>
                </a:solidFill>
                <a:effectLst/>
                <a:latin typeface="Arial" panose="020B0604020202020204" pitchFamily="34" charset="0"/>
                <a:cs typeface="Arial" panose="020B0604020202020204" pitchFamily="34" charset="0"/>
              </a:rPr>
              <a:t>gen</a:t>
            </a:r>
            <a:r>
              <a:rPr lang="vi-VN" sz="2400" b="0" i="0" dirty="0">
                <a:solidFill>
                  <a:srgbClr val="090909"/>
                </a:solidFill>
                <a:effectLst/>
                <a:latin typeface="Arial" panose="020B0604020202020204" pitchFamily="34" charset="0"/>
                <a:cs typeface="Arial" panose="020B0604020202020204" pitchFamily="34" charset="0"/>
              </a:rPr>
              <a:t> đột biến sẽ chiếm ưu thế và chiếm đa số trong quần thể.</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5010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a:xfrm>
            <a:off x="365760" y="6464808"/>
            <a:ext cx="987552" cy="310896"/>
          </a:xfrm>
        </p:spPr>
        <p:txBody>
          <a:bodyPr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543E34"/>
                </a:solidFill>
                <a:effectLst/>
                <a:uLnTx/>
                <a:uFillTx/>
                <a:latin typeface="Gill Sans Nova Light"/>
                <a:ea typeface="+mn-ea"/>
                <a:cs typeface="+mn-cs"/>
              </a:rPr>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4379976" y="6464808"/>
            <a:ext cx="3438144" cy="310896"/>
          </a:xfrm>
        </p:spPr>
        <p:txBody>
          <a:bodyPr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543E34"/>
                </a:solidFill>
                <a:effectLst/>
                <a:uLnTx/>
                <a:uFillTx/>
                <a:latin typeface="Gill Sans Nova Light"/>
                <a:ea typeface="+mn-ea"/>
                <a:cs typeface="+mn-cs"/>
              </a:rPr>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58FB4751-880F-D840-AAA9-3A15815CC996}" type="slidenum">
              <a:rPr kumimoji="0" lang="en-US" sz="1400" b="0" i="0" u="none" strike="noStrike" kern="1200" cap="none" spc="0" normalizeH="0" baseline="0" noProof="0" smtClean="0">
                <a:ln>
                  <a:noFill/>
                </a:ln>
                <a:solidFill>
                  <a:srgbClr val="543E34"/>
                </a:solidFill>
                <a:effectLst/>
                <a:uLnTx/>
                <a:uFillTx/>
                <a:latin typeface="Gill Sans Nova Light"/>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7</a:t>
            </a:fld>
            <a:endParaRPr kumimoji="0" lang="en-US" sz="1400" b="0" i="0" u="none" strike="noStrike" kern="1200" cap="none" spc="0" normalizeH="0" baseline="0" noProof="0">
              <a:ln>
                <a:noFill/>
              </a:ln>
              <a:solidFill>
                <a:srgbClr val="543E34"/>
              </a:solidFill>
              <a:effectLst/>
              <a:uLnTx/>
              <a:uFillTx/>
              <a:latin typeface="Gill Sans Nova Light"/>
              <a:ea typeface="+mn-ea"/>
              <a:cs typeface="+mn-cs"/>
            </a:endParaRPr>
          </a:p>
        </p:txBody>
      </p:sp>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795133" y="2117035"/>
            <a:ext cx="4740964" cy="1152144"/>
          </a:xfrm>
        </p:spPr>
        <p:txBody>
          <a:bodyPr anchor="ctr">
            <a:normAutofit fontScale="90000"/>
          </a:bodyPr>
          <a:lstStyle/>
          <a:p>
            <a:r>
              <a:rPr lang="en-US" sz="4100" dirty="0" err="1"/>
              <a:t>Sơ</a:t>
            </a:r>
            <a:r>
              <a:rPr lang="en-US" sz="4100" dirty="0"/>
              <a:t> </a:t>
            </a:r>
            <a:r>
              <a:rPr lang="en-US" sz="4100" dirty="0" err="1"/>
              <a:t>đồ</a:t>
            </a:r>
            <a:r>
              <a:rPr lang="en-US" sz="4100" dirty="0"/>
              <a:t> </a:t>
            </a:r>
            <a:r>
              <a:rPr lang="en-US" sz="4100" dirty="0" err="1"/>
              <a:t>thuật</a:t>
            </a:r>
            <a:r>
              <a:rPr lang="en-US" sz="4100" dirty="0"/>
              <a:t> </a:t>
            </a:r>
            <a:r>
              <a:rPr lang="en-US" sz="4100" dirty="0" err="1"/>
              <a:t>giải</a:t>
            </a:r>
            <a:r>
              <a:rPr lang="en-US" sz="4100" dirty="0"/>
              <a:t> </a:t>
            </a:r>
            <a:br>
              <a:rPr lang="en-US" sz="4100" dirty="0"/>
            </a:br>
            <a:r>
              <a:rPr lang="en-US" sz="4100" dirty="0"/>
              <a:t>di </a:t>
            </a:r>
            <a:r>
              <a:rPr lang="en-US" sz="4100" dirty="0" err="1"/>
              <a:t>truyền</a:t>
            </a:r>
            <a:endParaRPr lang="en-US" sz="4100" dirty="0"/>
          </a:p>
        </p:txBody>
      </p:sp>
      <p:pic>
        <p:nvPicPr>
          <p:cNvPr id="14" name="Picture 13">
            <a:extLst>
              <a:ext uri="{FF2B5EF4-FFF2-40B4-BE49-F238E27FC236}">
                <a16:creationId xmlns:a16="http://schemas.microsoft.com/office/drawing/2014/main" id="{1C6B8D6B-7676-9DE8-D24D-622BC2472272}"/>
              </a:ext>
            </a:extLst>
          </p:cNvPr>
          <p:cNvPicPr>
            <a:picLocks noChangeAspect="1"/>
          </p:cNvPicPr>
          <p:nvPr/>
        </p:nvPicPr>
        <p:blipFill>
          <a:blip r:embed="rId2"/>
          <a:stretch>
            <a:fillRect/>
          </a:stretch>
        </p:blipFill>
        <p:spPr>
          <a:xfrm>
            <a:off x="5645425" y="161809"/>
            <a:ext cx="5751443" cy="5979397"/>
          </a:xfrm>
          <a:prstGeom prst="rect">
            <a:avLst/>
          </a:prstGeom>
        </p:spPr>
      </p:pic>
    </p:spTree>
    <p:extLst>
      <p:ext uri="{BB962C8B-B14F-4D97-AF65-F5344CB8AC3E}">
        <p14:creationId xmlns:p14="http://schemas.microsoft.com/office/powerpoint/2010/main" val="255842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12064" y="82296"/>
            <a:ext cx="10515600" cy="676656"/>
          </a:xfrm>
        </p:spPr>
        <p:txBody>
          <a:bodyPr/>
          <a:lstStyle/>
          <a:p>
            <a:r>
              <a:rPr lang="en-US" dirty="0" err="1"/>
              <a:t>Các</a:t>
            </a:r>
            <a:r>
              <a:rPr lang="en-US" dirty="0"/>
              <a:t> </a:t>
            </a:r>
            <a:r>
              <a:rPr lang="en-US" dirty="0" err="1"/>
              <a:t>toán</a:t>
            </a:r>
            <a:r>
              <a:rPr lang="en-US" dirty="0"/>
              <a:t> </a:t>
            </a:r>
            <a:r>
              <a:rPr lang="en-US" dirty="0" err="1"/>
              <a:t>tử</a:t>
            </a:r>
            <a:r>
              <a:rPr lang="en-US" dirty="0"/>
              <a:t> di </a:t>
            </a:r>
            <a:r>
              <a:rPr lang="en-US" dirty="0" err="1"/>
              <a:t>truyền</a:t>
            </a:r>
            <a:endParaRPr lang="en-US"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7" name="TextBox 6">
            <a:extLst>
              <a:ext uri="{FF2B5EF4-FFF2-40B4-BE49-F238E27FC236}">
                <a16:creationId xmlns:a16="http://schemas.microsoft.com/office/drawing/2014/main" id="{8DE2B14B-2D2C-BF49-47E7-332697D77EBB}"/>
              </a:ext>
            </a:extLst>
          </p:cNvPr>
          <p:cNvSpPr txBox="1"/>
          <p:nvPr/>
        </p:nvSpPr>
        <p:spPr>
          <a:xfrm>
            <a:off x="365760" y="758952"/>
            <a:ext cx="11291250" cy="60016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solidFill>
                  <a:srgbClr val="000000"/>
                </a:solidFill>
                <a:latin typeface="Arial" panose="020B0604020202020204" pitchFamily="34" charset="0"/>
                <a:cs typeface="Arial" panose="020B0604020202020204" pitchFamily="34" charset="0"/>
              </a:rPr>
              <a:t>Toán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sinh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sản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Gồm</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hai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trình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trình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sinh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sản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phép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sinh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trình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chọn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lọc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phép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chọn</a:t>
            </a:r>
            <a:r>
              <a:rPr lang="en-US" sz="2400" dirty="0">
                <a:solidFill>
                  <a:srgbClr val="000000"/>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400" dirty="0" err="1">
                <a:solidFill>
                  <a:srgbClr val="000000"/>
                </a:solidFill>
                <a:latin typeface="Arial" panose="020B0604020202020204" pitchFamily="34" charset="0"/>
                <a:cs typeface="Arial" panose="020B0604020202020204" pitchFamily="34" charset="0"/>
              </a:rPr>
              <a:t>Phép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sinh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trình</a:t>
            </a:r>
            <a:r>
              <a:rPr lang="en-US" sz="2400" dirty="0">
                <a:solidFill>
                  <a:srgbClr val="000000"/>
                </a:solidFill>
                <a:latin typeface="Arial" panose="020B0604020202020204" pitchFamily="34" charset="0"/>
                <a:cs typeface="Arial" panose="020B0604020202020204" pitchFamily="34" charset="0"/>
              </a:rPr>
              <a:t> NST </a:t>
            </a:r>
            <a:r>
              <a:rPr lang="en-US" sz="2400" dirty="0" err="1">
                <a:solidFill>
                  <a:srgbClr val="000000"/>
                </a:solidFill>
                <a:latin typeface="Arial" panose="020B0604020202020204" pitchFamily="34" charset="0"/>
                <a:cs typeface="Arial" panose="020B0604020202020204" pitchFamily="34" charset="0"/>
              </a:rPr>
              <a:t>được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sao</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chép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sở</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độ</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thích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Độ</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thích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một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hàm</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được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trị</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thực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tương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ứng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mỗi</a:t>
            </a:r>
            <a:r>
              <a:rPr lang="en-US" sz="2400" dirty="0">
                <a:solidFill>
                  <a:srgbClr val="000000"/>
                </a:solidFill>
                <a:latin typeface="Arial" panose="020B0604020202020204" pitchFamily="34" charset="0"/>
                <a:cs typeface="Arial" panose="020B0604020202020204" pitchFamily="34" charset="0"/>
              </a:rPr>
              <a:t> NST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quần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thể</a:t>
            </a:r>
            <a:r>
              <a:rPr lang="en-US" sz="2400" dirty="0">
                <a:solidFill>
                  <a:srgbClr val="000000"/>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400" dirty="0" err="1">
                <a:solidFill>
                  <a:srgbClr val="000000"/>
                </a:solidFill>
                <a:latin typeface="Arial" panose="020B0604020202020204" pitchFamily="34" charset="0"/>
                <a:cs typeface="Arial" panose="020B0604020202020204" pitchFamily="34" charset="0"/>
              </a:rPr>
              <a:t>Phép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chọn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trình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loại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bỏ</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NST </a:t>
            </a:r>
            <a:r>
              <a:rPr lang="en-US" sz="2400" dirty="0" err="1">
                <a:solidFill>
                  <a:srgbClr val="000000"/>
                </a:solidFill>
                <a:latin typeface="Arial" panose="020B0604020202020204" pitchFamily="34" charset="0"/>
                <a:cs typeface="Arial" panose="020B0604020202020204" pitchFamily="34" charset="0"/>
              </a:rPr>
              <a:t>kém</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thích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quần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thể</a:t>
            </a:r>
            <a:r>
              <a:rPr lang="en-US" sz="2400" dirty="0">
                <a:solidFill>
                  <a:srgbClr val="000000"/>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400" dirty="0" err="1">
                <a:solidFill>
                  <a:srgbClr val="000000"/>
                </a:solidFill>
                <a:latin typeface="Arial" panose="020B0604020202020204" pitchFamily="34" charset="0"/>
                <a:cs typeface="Arial" panose="020B0604020202020204" pitchFamily="34" charset="0"/>
              </a:rPr>
              <a:t>Toán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ghép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chéo</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trình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tạo</a:t>
            </a:r>
            <a:r>
              <a:rPr lang="en-US" sz="2400" dirty="0">
                <a:solidFill>
                  <a:srgbClr val="000000"/>
                </a:solidFill>
                <a:latin typeface="Arial" panose="020B0604020202020204" pitchFamily="34" charset="0"/>
                <a:cs typeface="Arial" panose="020B0604020202020204" pitchFamily="34" charset="0"/>
              </a:rPr>
              <a:t> NST </a:t>
            </a:r>
            <a:r>
              <a:rPr lang="en-US" sz="2400" dirty="0" err="1">
                <a:solidFill>
                  <a:srgbClr val="000000"/>
                </a:solidFill>
                <a:latin typeface="Arial" panose="020B0604020202020204" pitchFamily="34" charset="0"/>
                <a:cs typeface="Arial" panose="020B0604020202020204" pitchFamily="34" charset="0"/>
              </a:rPr>
              <a:t>mới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dựa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sở</a:t>
            </a:r>
            <a:r>
              <a:rPr lang="en-US" sz="2400" dirty="0">
                <a:solidFill>
                  <a:srgbClr val="000000"/>
                </a:solidFill>
                <a:latin typeface="Arial" panose="020B0604020202020204" pitchFamily="34" charset="0"/>
                <a:cs typeface="Arial" panose="020B0604020202020204" pitchFamily="34" charset="0"/>
              </a:rPr>
              <a:t> NST cha – </a:t>
            </a:r>
            <a:r>
              <a:rPr lang="en-US" sz="2400" dirty="0" err="1">
                <a:solidFill>
                  <a:srgbClr val="000000"/>
                </a:solidFill>
                <a:latin typeface="Arial" panose="020B0604020202020204" pitchFamily="34" charset="0"/>
                <a:cs typeface="Arial" panose="020B0604020202020204" pitchFamily="34" charset="0"/>
              </a:rPr>
              <a:t>mẹ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bằng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ghép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một</a:t>
            </a:r>
            <a:r>
              <a:rPr lang="en-US" sz="2400" dirty="0">
                <a:solidFill>
                  <a:srgbClr val="000000"/>
                </a:solidFill>
                <a:latin typeface="Arial" panose="020B0604020202020204" pitchFamily="34" charset="0"/>
                <a:cs typeface="Arial" panose="020B0604020202020204" pitchFamily="34" charset="0"/>
              </a:rPr>
              <a:t> hay </a:t>
            </a:r>
            <a:r>
              <a:rPr lang="en-US" sz="2400" dirty="0" err="1">
                <a:solidFill>
                  <a:srgbClr val="000000"/>
                </a:solidFill>
                <a:latin typeface="Arial" panose="020B0604020202020204" pitchFamily="34" charset="0"/>
                <a:cs typeface="Arial" panose="020B0604020202020204" pitchFamily="34" charset="0"/>
              </a:rPr>
              <a:t>nhiều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đoạn</a:t>
            </a:r>
            <a:r>
              <a:rPr lang="en-US" sz="2400" dirty="0">
                <a:solidFill>
                  <a:srgbClr val="000000"/>
                </a:solidFill>
                <a:latin typeface="Arial" panose="020B0604020202020204" pitchFamily="34" charset="0"/>
                <a:cs typeface="Arial" panose="020B0604020202020204" pitchFamily="34" charset="0"/>
              </a:rPr>
              <a:t> NST cha – </a:t>
            </a:r>
            <a:r>
              <a:rPr lang="en-US" sz="2400" dirty="0" err="1">
                <a:solidFill>
                  <a:srgbClr val="000000"/>
                </a:solidFill>
                <a:latin typeface="Arial" panose="020B0604020202020204" pitchFamily="34" charset="0"/>
                <a:cs typeface="Arial" panose="020B0604020202020204" pitchFamily="34" charset="0"/>
              </a:rPr>
              <a:t>mẹ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nhau</a:t>
            </a:r>
            <a:r>
              <a:rPr lang="en-US" sz="2400" dirty="0">
                <a:solidFill>
                  <a:srgbClr val="000000"/>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400" dirty="0" err="1">
                <a:solidFill>
                  <a:srgbClr val="000000"/>
                </a:solidFill>
                <a:latin typeface="Arial" panose="020B0604020202020204" pitchFamily="34" charset="0"/>
                <a:cs typeface="Arial" panose="020B0604020202020204" pitchFamily="34" charset="0"/>
              </a:rPr>
              <a:t>Toán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đột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biến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tượng</a:t>
            </a:r>
            <a:r>
              <a:rPr lang="en-US" sz="2400" dirty="0">
                <a:solidFill>
                  <a:srgbClr val="000000"/>
                </a:solidFill>
                <a:latin typeface="Arial" panose="020B0604020202020204" pitchFamily="34" charset="0"/>
                <a:cs typeface="Arial" panose="020B0604020202020204" pitchFamily="34" charset="0"/>
              </a:rPr>
              <a:t> NST con </a:t>
            </a:r>
            <a:r>
              <a:rPr lang="en-US" sz="2400" dirty="0" err="1">
                <a:solidFill>
                  <a:srgbClr val="000000"/>
                </a:solidFill>
                <a:latin typeface="Arial" panose="020B0604020202020204" pitchFamily="34" charset="0"/>
                <a:cs typeface="Arial" panose="020B0604020202020204" pitchFamily="34" charset="0"/>
              </a:rPr>
              <a:t>mang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một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số</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đặc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tính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không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mã</a:t>
            </a:r>
            <a:r>
              <a:rPr lang="en-US" sz="2400" dirty="0">
                <a:solidFill>
                  <a:srgbClr val="000000"/>
                </a:solidFill>
                <a:latin typeface="Arial" panose="020B0604020202020204" pitchFamily="34" charset="0"/>
                <a:cs typeface="Arial" panose="020B0604020202020204" pitchFamily="34" charset="0"/>
              </a:rPr>
              <a:t> di </a:t>
            </a:r>
            <a:r>
              <a:rPr lang="en-US" sz="2400" dirty="0" err="1">
                <a:solidFill>
                  <a:srgbClr val="000000"/>
                </a:solidFill>
                <a:latin typeface="Arial" panose="020B0604020202020204" pitchFamily="34" charset="0"/>
                <a:cs typeface="Arial" panose="020B0604020202020204" pitchFamily="34" charset="0"/>
              </a:rPr>
              <a:t>truyền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của</a:t>
            </a:r>
            <a:r>
              <a:rPr lang="en-US" sz="2400" dirty="0">
                <a:solidFill>
                  <a:srgbClr val="000000"/>
                </a:solidFill>
                <a:latin typeface="Arial" panose="020B0604020202020204" pitchFamily="34" charset="0"/>
                <a:cs typeface="Arial" panose="020B0604020202020204" pitchFamily="34" charset="0"/>
              </a:rPr>
              <a:t> cha – </a:t>
            </a:r>
            <a:r>
              <a:rPr lang="en-US" sz="2400" dirty="0" err="1">
                <a:solidFill>
                  <a:srgbClr val="000000"/>
                </a:solidFill>
                <a:latin typeface="Arial" panose="020B0604020202020204" pitchFamily="34" charset="0"/>
                <a:cs typeface="Arial" panose="020B0604020202020204" pitchFamily="34" charset="0"/>
              </a:rPr>
              <a:t>mẹ</a:t>
            </a:r>
            <a:r>
              <a:rPr lang="en-US" sz="2400" dirty="0">
                <a:solidFill>
                  <a:srgbClr val="000000"/>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413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267958" y="420427"/>
            <a:ext cx="9144000" cy="676656"/>
          </a:xfrm>
        </p:spPr>
        <p:txBody>
          <a:bodyPr/>
          <a:lstStyle/>
          <a:p>
            <a:r>
              <a:rPr lang="en-US" dirty="0" err="1"/>
              <a:t>Các</a:t>
            </a:r>
            <a:r>
              <a:rPr lang="en-US" dirty="0"/>
              <a:t> </a:t>
            </a:r>
            <a:r>
              <a:rPr lang="en-US" dirty="0" err="1"/>
              <a:t>bước</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thuật</a:t>
            </a:r>
            <a:r>
              <a:rPr lang="en-US" dirty="0"/>
              <a:t> </a:t>
            </a:r>
            <a:br>
              <a:rPr lang="en-US" dirty="0"/>
            </a:br>
            <a:r>
              <a:rPr lang="en-US" dirty="0" err="1"/>
              <a:t>giả</a:t>
            </a:r>
            <a:r>
              <a:rPr lang="en-US" dirty="0"/>
              <a:t> di </a:t>
            </a:r>
            <a:r>
              <a:rPr lang="en-US" dirty="0" err="1"/>
              <a:t>truyền</a:t>
            </a:r>
            <a:endParaRPr lang="en-US" dirty="0"/>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a:xfrm>
            <a:off x="0" y="1440430"/>
            <a:ext cx="3551111" cy="2231330"/>
          </a:xfrm>
        </p:spPr>
        <p:txBody>
          <a:bodyPr/>
          <a:lstStyle/>
          <a:p>
            <a:r>
              <a:rPr lang="en-US" dirty="0" err="1"/>
              <a:t>Bước</a:t>
            </a:r>
            <a:r>
              <a:rPr lang="en-US" dirty="0"/>
              <a:t> 1: </a:t>
            </a:r>
            <a:r>
              <a:rPr lang="en-US" dirty="0" err="1"/>
              <a:t>khởi</a:t>
            </a:r>
            <a:r>
              <a:rPr lang="en-US" dirty="0"/>
              <a:t> </a:t>
            </a:r>
            <a:r>
              <a:rPr lang="en-US" dirty="0" err="1"/>
              <a:t>tạo</a:t>
            </a:r>
            <a:r>
              <a:rPr lang="en-US" dirty="0"/>
              <a:t> </a:t>
            </a:r>
            <a:r>
              <a:rPr lang="en-US" dirty="0" err="1"/>
              <a:t>quần</a:t>
            </a:r>
            <a:r>
              <a:rPr lang="en-US" dirty="0"/>
              <a:t> </a:t>
            </a:r>
            <a:r>
              <a:rPr lang="en-US" dirty="0" err="1"/>
              <a:t>thể</a:t>
            </a:r>
            <a:r>
              <a:rPr lang="en-US" dirty="0"/>
              <a:t> ban </a:t>
            </a:r>
            <a:r>
              <a:rPr lang="en-US" dirty="0" err="1"/>
              <a:t>đầu</a:t>
            </a:r>
            <a:r>
              <a:rPr lang="en-US" dirty="0"/>
              <a:t> </a:t>
            </a:r>
            <a:r>
              <a:rPr lang="en-US" dirty="0" err="1"/>
              <a:t>gồm</a:t>
            </a:r>
            <a:r>
              <a:rPr lang="en-US" dirty="0"/>
              <a:t> </a:t>
            </a:r>
            <a:r>
              <a:rPr lang="en-US" dirty="0" err="1"/>
              <a:t>các</a:t>
            </a:r>
            <a:r>
              <a:rPr lang="en-US" dirty="0"/>
              <a:t> </a:t>
            </a:r>
            <a:r>
              <a:rPr lang="en-US" dirty="0" err="1"/>
              <a:t>chuỗi</a:t>
            </a:r>
            <a:r>
              <a:rPr lang="en-US" dirty="0"/>
              <a:t> </a:t>
            </a:r>
            <a:r>
              <a:rPr lang="en-US" dirty="0" err="1"/>
              <a:t>nst</a:t>
            </a:r>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7360559" y="599595"/>
            <a:ext cx="3551111" cy="2231330"/>
          </a:xfrm>
        </p:spPr>
        <p:txBody>
          <a:bodyPr/>
          <a:lstStyle/>
          <a:p>
            <a:r>
              <a:rPr lang="en-US" dirty="0" err="1"/>
              <a:t>Bước</a:t>
            </a:r>
            <a:r>
              <a:rPr lang="en-US" dirty="0"/>
              <a:t> 2: </a:t>
            </a:r>
            <a:r>
              <a:rPr lang="en-US" dirty="0" err="1"/>
              <a:t>xác</a:t>
            </a:r>
            <a:r>
              <a:rPr lang="en-US" dirty="0"/>
              <a:t> </a:t>
            </a:r>
            <a:r>
              <a:rPr lang="en-US" dirty="0" err="1"/>
              <a:t>định</a:t>
            </a:r>
            <a:r>
              <a:rPr lang="en-US" dirty="0"/>
              <a:t> </a:t>
            </a:r>
            <a:r>
              <a:rPr lang="en-US" dirty="0" err="1"/>
              <a:t>giá</a:t>
            </a:r>
            <a:r>
              <a:rPr lang="en-US" dirty="0"/>
              <a:t> </a:t>
            </a:r>
            <a:r>
              <a:rPr lang="en-US" dirty="0" err="1"/>
              <a:t>trị</a:t>
            </a:r>
            <a:r>
              <a:rPr lang="en-US" dirty="0"/>
              <a:t> </a:t>
            </a:r>
            <a:r>
              <a:rPr lang="en-US" dirty="0" err="1"/>
              <a:t>mục</a:t>
            </a:r>
            <a:r>
              <a:rPr lang="en-US" dirty="0"/>
              <a:t> </a:t>
            </a:r>
            <a:r>
              <a:rPr lang="en-US" dirty="0" err="1"/>
              <a:t>tiêu</a:t>
            </a:r>
            <a:r>
              <a:rPr lang="en-US" dirty="0"/>
              <a:t> </a:t>
            </a:r>
            <a:r>
              <a:rPr lang="en-US" dirty="0" err="1"/>
              <a:t>cho</a:t>
            </a:r>
            <a:r>
              <a:rPr lang="en-US" dirty="0"/>
              <a:t> </a:t>
            </a:r>
            <a:r>
              <a:rPr lang="en-US" dirty="0" err="1"/>
              <a:t>từng</a:t>
            </a:r>
            <a:r>
              <a:rPr lang="en-US" dirty="0"/>
              <a:t> </a:t>
            </a:r>
            <a:r>
              <a:rPr lang="en-US" dirty="0" err="1"/>
              <a:t>nst</a:t>
            </a:r>
            <a:r>
              <a:rPr lang="en-US" dirty="0"/>
              <a:t> </a:t>
            </a:r>
            <a:r>
              <a:rPr lang="en-US" dirty="0" err="1"/>
              <a:t>tương</a:t>
            </a:r>
            <a:r>
              <a:rPr lang="en-US" dirty="0"/>
              <a:t> </a:t>
            </a:r>
            <a:r>
              <a:rPr lang="en-US" dirty="0" err="1"/>
              <a:t>ứng</a:t>
            </a:r>
            <a:endParaRPr lang="en-US" dirty="0"/>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a:xfrm>
            <a:off x="4043459" y="2333436"/>
            <a:ext cx="3551111" cy="2231330"/>
          </a:xfrm>
        </p:spPr>
        <p:txBody>
          <a:bodyPr/>
          <a:lstStyle/>
          <a:p>
            <a:r>
              <a:rPr lang="en-US" dirty="0" err="1"/>
              <a:t>Bước</a:t>
            </a:r>
            <a:r>
              <a:rPr lang="en-US" dirty="0"/>
              <a:t> 3: </a:t>
            </a:r>
            <a:r>
              <a:rPr lang="en-US" dirty="0" err="1"/>
              <a:t>Tạo</a:t>
            </a:r>
            <a:r>
              <a:rPr lang="en-US" dirty="0"/>
              <a:t> </a:t>
            </a:r>
            <a:r>
              <a:rPr lang="en-US" dirty="0" err="1"/>
              <a:t>các</a:t>
            </a:r>
            <a:r>
              <a:rPr lang="en-US" dirty="0"/>
              <a:t> </a:t>
            </a:r>
            <a:r>
              <a:rPr lang="en-US" dirty="0" err="1"/>
              <a:t>nst</a:t>
            </a:r>
            <a:r>
              <a:rPr lang="en-US" dirty="0"/>
              <a:t> </a:t>
            </a:r>
            <a:r>
              <a:rPr lang="en-US" dirty="0" err="1"/>
              <a:t>mới</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toán</a:t>
            </a:r>
            <a:r>
              <a:rPr lang="en-US" dirty="0"/>
              <a:t> </a:t>
            </a:r>
            <a:r>
              <a:rPr lang="en-US" dirty="0" err="1"/>
              <a:t>tử</a:t>
            </a:r>
            <a:r>
              <a:rPr lang="en-US" dirty="0"/>
              <a:t> di </a:t>
            </a:r>
            <a:r>
              <a:rPr lang="en-US" dirty="0" err="1"/>
              <a:t>truyền</a:t>
            </a:r>
            <a:endParaRPr lang="en-US" dirty="0"/>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err="1"/>
              <a:t>Bước</a:t>
            </a:r>
            <a:r>
              <a:rPr lang="en-US" dirty="0"/>
              <a:t> 4: </a:t>
            </a:r>
            <a:r>
              <a:rPr lang="en-US" dirty="0" err="1"/>
              <a:t>loại</a:t>
            </a:r>
            <a:r>
              <a:rPr lang="en-US" dirty="0"/>
              <a:t> </a:t>
            </a:r>
            <a:r>
              <a:rPr lang="en-US" dirty="0" err="1"/>
              <a:t>bớt</a:t>
            </a:r>
            <a:r>
              <a:rPr lang="en-US" dirty="0"/>
              <a:t> </a:t>
            </a:r>
            <a:r>
              <a:rPr lang="en-US" dirty="0" err="1"/>
              <a:t>các</a:t>
            </a:r>
            <a:r>
              <a:rPr lang="en-US" dirty="0"/>
              <a:t> </a:t>
            </a:r>
            <a:r>
              <a:rPr lang="en-US" dirty="0" err="1"/>
              <a:t>nst</a:t>
            </a:r>
            <a:r>
              <a:rPr lang="en-US" dirty="0"/>
              <a:t> </a:t>
            </a:r>
            <a:r>
              <a:rPr lang="en-US" dirty="0" err="1"/>
              <a:t>có</a:t>
            </a:r>
            <a:r>
              <a:rPr lang="en-US" dirty="0"/>
              <a:t> </a:t>
            </a:r>
            <a:r>
              <a:rPr lang="en-US" dirty="0" err="1"/>
              <a:t>độ</a:t>
            </a:r>
            <a:r>
              <a:rPr lang="en-US" dirty="0"/>
              <a:t> </a:t>
            </a:r>
            <a:r>
              <a:rPr lang="en-US" dirty="0" err="1"/>
              <a:t>thích</a:t>
            </a:r>
            <a:r>
              <a:rPr lang="en-US" dirty="0"/>
              <a:t> </a:t>
            </a:r>
            <a:r>
              <a:rPr lang="en-US" dirty="0" err="1"/>
              <a:t>nghi</a:t>
            </a:r>
            <a:r>
              <a:rPr lang="en-US" dirty="0"/>
              <a:t> </a:t>
            </a:r>
            <a:r>
              <a:rPr lang="en-US" dirty="0" err="1"/>
              <a:t>thấp</a:t>
            </a:r>
            <a:endParaRPr lang="en-US" dirty="0"/>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a:xfrm>
            <a:off x="4996144" y="4564766"/>
            <a:ext cx="3551111" cy="2231330"/>
          </a:xfrm>
        </p:spPr>
        <p:txBody>
          <a:bodyPr/>
          <a:lstStyle/>
          <a:p>
            <a:r>
              <a:rPr lang="en-US" dirty="0" err="1"/>
              <a:t>Bước</a:t>
            </a:r>
            <a:r>
              <a:rPr lang="en-US" dirty="0"/>
              <a:t> 5: </a:t>
            </a:r>
            <a:r>
              <a:rPr lang="en-US" dirty="0" err="1"/>
              <a:t>xác</a:t>
            </a:r>
            <a:r>
              <a:rPr lang="en-US" dirty="0"/>
              <a:t> </a:t>
            </a:r>
            <a:r>
              <a:rPr lang="en-US" dirty="0" err="1"/>
              <a:t>đinh</a:t>
            </a:r>
            <a:r>
              <a:rPr lang="en-US" dirty="0"/>
              <a:t> </a:t>
            </a:r>
            <a:r>
              <a:rPr lang="en-US" dirty="0" err="1"/>
              <a:t>hàm</a:t>
            </a:r>
            <a:r>
              <a:rPr lang="en-US" dirty="0"/>
              <a:t> </a:t>
            </a:r>
            <a:r>
              <a:rPr lang="en-US" dirty="0" err="1"/>
              <a:t>mục</a:t>
            </a:r>
            <a:r>
              <a:rPr lang="en-US" dirty="0"/>
              <a:t> </a:t>
            </a:r>
            <a:r>
              <a:rPr lang="en-US" dirty="0" err="1"/>
              <a:t>tiêu</a:t>
            </a:r>
            <a:r>
              <a:rPr lang="en-US" dirty="0"/>
              <a:t> </a:t>
            </a:r>
            <a:r>
              <a:rPr lang="en-US" dirty="0" err="1"/>
              <a:t>mới</a:t>
            </a:r>
            <a:r>
              <a:rPr lang="en-US" dirty="0"/>
              <a:t> </a:t>
            </a:r>
            <a:r>
              <a:rPr lang="en-US" dirty="0" err="1"/>
              <a:t>và</a:t>
            </a:r>
            <a:r>
              <a:rPr lang="en-US" dirty="0"/>
              <a:t> </a:t>
            </a:r>
            <a:r>
              <a:rPr lang="en-US" dirty="0" err="1"/>
              <a:t>đưa</a:t>
            </a:r>
            <a:r>
              <a:rPr lang="en-US" dirty="0"/>
              <a:t> </a:t>
            </a:r>
            <a:r>
              <a:rPr lang="en-US" dirty="0" err="1"/>
              <a:t>vào</a:t>
            </a:r>
            <a:r>
              <a:rPr lang="en-US" dirty="0"/>
              <a:t> </a:t>
            </a:r>
            <a:r>
              <a:rPr lang="en-US" dirty="0" err="1"/>
              <a:t>quần</a:t>
            </a:r>
            <a:r>
              <a:rPr lang="en-US" dirty="0"/>
              <a:t> </a:t>
            </a:r>
            <a:r>
              <a:rPr lang="en-US" dirty="0" err="1"/>
              <a:t>thể</a:t>
            </a:r>
            <a:endParaRPr lang="en-US" dirty="0"/>
          </a:p>
        </p:txBody>
      </p:sp>
      <p:pic>
        <p:nvPicPr>
          <p:cNvPr id="4" name="Picture 3">
            <a:extLst>
              <a:ext uri="{FF2B5EF4-FFF2-40B4-BE49-F238E27FC236}">
                <a16:creationId xmlns:a16="http://schemas.microsoft.com/office/drawing/2014/main" id="{9BFC5B5F-14F6-2DED-761B-FAD911B6528B}"/>
              </a:ext>
            </a:extLst>
          </p:cNvPr>
          <p:cNvPicPr>
            <a:picLocks noChangeAspect="1"/>
          </p:cNvPicPr>
          <p:nvPr/>
        </p:nvPicPr>
        <p:blipFill>
          <a:blip r:embed="rId3"/>
          <a:stretch>
            <a:fillRect/>
          </a:stretch>
        </p:blipFill>
        <p:spPr>
          <a:xfrm>
            <a:off x="8547255" y="5148265"/>
            <a:ext cx="2505075" cy="790575"/>
          </a:xfrm>
          <a:prstGeom prst="rect">
            <a:avLst/>
          </a:prstGeom>
        </p:spPr>
      </p:pic>
      <p:sp>
        <p:nvSpPr>
          <p:cNvPr id="5" name="Text Placeholder 17">
            <a:extLst>
              <a:ext uri="{FF2B5EF4-FFF2-40B4-BE49-F238E27FC236}">
                <a16:creationId xmlns:a16="http://schemas.microsoft.com/office/drawing/2014/main" id="{02C36BF8-3A6D-F49D-ABA0-56CF634BB5F5}"/>
              </a:ext>
            </a:extLst>
          </p:cNvPr>
          <p:cNvSpPr txBox="1">
            <a:spLocks/>
          </p:cNvSpPr>
          <p:nvPr/>
        </p:nvSpPr>
        <p:spPr>
          <a:xfrm>
            <a:off x="8779962" y="3538553"/>
            <a:ext cx="3412038"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Bước</a:t>
            </a:r>
            <a:r>
              <a:rPr lang="en-US" dirty="0"/>
              <a:t> 6: </a:t>
            </a:r>
            <a:r>
              <a:rPr lang="en-US" dirty="0" err="1"/>
              <a:t>kiểm</a:t>
            </a:r>
            <a:r>
              <a:rPr lang="en-US" dirty="0"/>
              <a:t> </a:t>
            </a:r>
            <a:r>
              <a:rPr lang="en-US" dirty="0" err="1"/>
              <a:t>tra</a:t>
            </a:r>
            <a:r>
              <a:rPr lang="en-US" dirty="0"/>
              <a:t> </a:t>
            </a:r>
            <a:r>
              <a:rPr lang="en-US" dirty="0" err="1"/>
              <a:t>điều</a:t>
            </a:r>
            <a:r>
              <a:rPr lang="en-US" dirty="0"/>
              <a:t> </a:t>
            </a:r>
            <a:r>
              <a:rPr lang="en-US" dirty="0" err="1"/>
              <a:t>kiện</a:t>
            </a:r>
            <a:r>
              <a:rPr lang="en-US" dirty="0"/>
              <a:t> </a:t>
            </a:r>
            <a:r>
              <a:rPr lang="en-US" dirty="0" err="1"/>
              <a:t>dừng</a:t>
            </a:r>
            <a:r>
              <a:rPr lang="en-US" dirty="0"/>
              <a:t>. </a:t>
            </a:r>
            <a:r>
              <a:rPr lang="en-US" dirty="0" err="1"/>
              <a:t>Nếu</a:t>
            </a:r>
            <a:r>
              <a:rPr lang="en-US" dirty="0"/>
              <a:t> </a:t>
            </a:r>
            <a:r>
              <a:rPr lang="en-US" dirty="0" err="1"/>
              <a:t>điều</a:t>
            </a:r>
            <a:r>
              <a:rPr lang="en-US" dirty="0"/>
              <a:t> </a:t>
            </a:r>
            <a:r>
              <a:rPr lang="en-US" dirty="0" err="1"/>
              <a:t>kiện</a:t>
            </a:r>
            <a:r>
              <a:rPr lang="en-US" dirty="0"/>
              <a:t> </a:t>
            </a:r>
            <a:r>
              <a:rPr lang="en-US" dirty="0" err="1"/>
              <a:t>đúng</a:t>
            </a:r>
            <a:r>
              <a:rPr lang="en-US" dirty="0"/>
              <a:t> </a:t>
            </a:r>
            <a:r>
              <a:rPr lang="en-US" dirty="0" err="1"/>
              <a:t>thì</a:t>
            </a:r>
            <a:r>
              <a:rPr lang="en-US" dirty="0"/>
              <a:t> </a:t>
            </a:r>
            <a:r>
              <a:rPr lang="en-US" dirty="0" err="1"/>
              <a:t>lấy</a:t>
            </a:r>
            <a:r>
              <a:rPr lang="en-US" dirty="0"/>
              <a:t> </a:t>
            </a:r>
            <a:r>
              <a:rPr lang="en-US" dirty="0" err="1"/>
              <a:t>ra</a:t>
            </a:r>
            <a:r>
              <a:rPr lang="en-US" dirty="0"/>
              <a:t> </a:t>
            </a:r>
            <a:r>
              <a:rPr lang="en-US" dirty="0" err="1"/>
              <a:t>nst</a:t>
            </a:r>
            <a:r>
              <a:rPr lang="en-US" dirty="0"/>
              <a:t> </a:t>
            </a:r>
            <a:r>
              <a:rPr lang="en-US" dirty="0" err="1"/>
              <a:t>tốt</a:t>
            </a:r>
            <a:r>
              <a:rPr lang="en-US" dirty="0"/>
              <a:t> </a:t>
            </a:r>
            <a:r>
              <a:rPr lang="en-US" dirty="0" err="1"/>
              <a:t>nhất</a:t>
            </a:r>
            <a:r>
              <a:rPr lang="en-US" dirty="0"/>
              <a:t>, </a:t>
            </a:r>
            <a:r>
              <a:rPr lang="en-US" dirty="0" err="1"/>
              <a:t>ngược</a:t>
            </a:r>
            <a:r>
              <a:rPr lang="en-US" dirty="0"/>
              <a:t> </a:t>
            </a:r>
            <a:r>
              <a:rPr lang="en-US" dirty="0" err="1"/>
              <a:t>lại</a:t>
            </a:r>
            <a:r>
              <a:rPr lang="en-US" dirty="0"/>
              <a:t> quay </a:t>
            </a:r>
            <a:r>
              <a:rPr lang="en-US" dirty="0" err="1"/>
              <a:t>về</a:t>
            </a:r>
            <a:r>
              <a:rPr lang="en-US" dirty="0"/>
              <a:t> </a:t>
            </a:r>
            <a:r>
              <a:rPr lang="en-US" dirty="0" err="1"/>
              <a:t>bước</a:t>
            </a:r>
            <a:r>
              <a:rPr lang="en-US" dirty="0"/>
              <a:t> 3</a:t>
            </a:r>
          </a:p>
        </p:txBody>
      </p:sp>
    </p:spTree>
    <p:extLst>
      <p:ext uri="{BB962C8B-B14F-4D97-AF65-F5344CB8AC3E}">
        <p14:creationId xmlns:p14="http://schemas.microsoft.com/office/powerpoint/2010/main" val="327257719"/>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{511A2AC3-C5F9-43A9-9CBF-1292FC186CDE}tf11964407_win32</Template>
  <TotalTime>2146</TotalTime>
  <Words>947</Words>
  <Application>Microsoft Office PowerPoint</Application>
  <PresentationFormat>Widescreen</PresentationFormat>
  <Paragraphs>84</Paragraphs>
  <Slides>19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Cambria Math</vt:lpstr>
      <vt:lpstr>Courier New</vt:lpstr>
      <vt:lpstr>Gill Sans Nova</vt:lpstr>
      <vt:lpstr>Gill Sans Nova Light</vt:lpstr>
      <vt:lpstr>Lato</vt:lpstr>
      <vt:lpstr>Sagona Book</vt:lpstr>
      <vt:lpstr>Office Theme</vt:lpstr>
      <vt:lpstr>Thuật Giải Di Truyền (GA)</vt:lpstr>
      <vt:lpstr>Thuật giải di truyền là gì?</vt:lpstr>
      <vt:lpstr>Thuật giải di truyền là gì?</vt:lpstr>
      <vt:lpstr>Mối liên kết giữa các thành phần</vt:lpstr>
      <vt:lpstr>Mối liên kết giữa các thành phần</vt:lpstr>
      <vt:lpstr>PowerPoint Presentation</vt:lpstr>
      <vt:lpstr>Sơ đồ thuật giải  di truyền</vt:lpstr>
      <vt:lpstr>Các toán tử di truyền</vt:lpstr>
      <vt:lpstr>Các bước cơ bản của thuật  giả di truyền</vt:lpstr>
      <vt:lpstr>PowerPoint Presentation</vt:lpstr>
      <vt:lpstr>Ví dụ về thuật giải di truyền</vt:lpstr>
      <vt:lpstr>PowerPoint Presentation</vt:lpstr>
      <vt:lpstr>PowerPoint Presentation</vt:lpstr>
      <vt:lpstr>PowerPoint Presentation</vt:lpstr>
      <vt:lpstr>Ví dụ về thuật giải di truyền</vt:lpstr>
      <vt:lpstr>Ví dụ về thuật giải di truyền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Algorithms</dc:title>
  <dc:creator>Do Anh  Duy</dc:creator>
  <cp:lastModifiedBy>Do Anh  Duy</cp:lastModifiedBy>
  <cp:revision>3</cp:revision>
  <dcterms:created xsi:type="dcterms:W3CDTF">2023-12-23T08:00:25Z</dcterms:created>
  <dcterms:modified xsi:type="dcterms:W3CDTF">2023-12-24T20:01:53Z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