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88" r:id="rId2"/>
    <p:sldId id="387" r:id="rId3"/>
    <p:sldId id="386" r:id="rId4"/>
    <p:sldId id="385" r:id="rId5"/>
    <p:sldId id="384" r:id="rId6"/>
    <p:sldId id="390" r:id="rId7"/>
    <p:sldId id="378" r:id="rId8"/>
    <p:sldId id="382" r:id="rId9"/>
    <p:sldId id="372" r:id="rId10"/>
    <p:sldId id="370" r:id="rId11"/>
    <p:sldId id="369" r:id="rId12"/>
    <p:sldId id="368" r:id="rId13"/>
    <p:sldId id="391" r:id="rId14"/>
    <p:sldId id="392" r:id="rId15"/>
    <p:sldId id="394" r:id="rId16"/>
    <p:sldId id="393" r:id="rId17"/>
    <p:sldId id="395" r:id="rId18"/>
    <p:sldId id="396" r:id="rId19"/>
    <p:sldId id="397" r:id="rId20"/>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9BC2"/>
    <a:srgbClr val="E9E9E9"/>
    <a:srgbClr val="4AE0D4"/>
    <a:srgbClr val="34AAC8"/>
    <a:srgbClr val="EE3636"/>
    <a:srgbClr val="53C3B0"/>
    <a:srgbClr val="F49022"/>
    <a:srgbClr val="317FB7"/>
    <a:srgbClr val="19A7D7"/>
    <a:srgbClr val="EA7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804" autoAdjust="0"/>
  </p:normalViewPr>
  <p:slideViewPr>
    <p:cSldViewPr>
      <p:cViewPr varScale="1">
        <p:scale>
          <a:sx n="94" d="100"/>
          <a:sy n="94" d="100"/>
        </p:scale>
        <p:origin x="804" y="66"/>
      </p:cViewPr>
      <p:guideLst>
        <p:guide orient="horz" pos="1620"/>
        <p:guide pos="2880"/>
      </p:guideLst>
    </p:cSldViewPr>
  </p:slideViewPr>
  <p:notesTextViewPr>
    <p:cViewPr>
      <p:scale>
        <a:sx n="1" d="1"/>
        <a:sy n="1" d="1"/>
      </p:scale>
      <p:origin x="0" y="0"/>
    </p:cViewPr>
  </p:notesTextViewPr>
  <p:sorterViewPr>
    <p:cViewPr>
      <p:scale>
        <a:sx n="150" d="100"/>
        <a:sy n="150" d="100"/>
      </p:scale>
      <p:origin x="0" y="130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A480B-24F9-4CDC-955A-E4C7F6E7F866}" type="datetimeFigureOut">
              <a:rPr lang="zh-CN" altLang="en-US" smtClean="0"/>
              <a:t>2017/9/3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E2D31-2B6A-425C-8DAF-63D853CEDF05}" type="slidenum">
              <a:rPr lang="zh-CN" altLang="en-US" smtClean="0"/>
              <a:t>‹#›</a:t>
            </a:fld>
            <a:endParaRPr lang="zh-CN" altLang="en-US"/>
          </a:p>
        </p:txBody>
      </p:sp>
    </p:spTree>
    <p:extLst>
      <p:ext uri="{BB962C8B-B14F-4D97-AF65-F5344CB8AC3E}">
        <p14:creationId xmlns:p14="http://schemas.microsoft.com/office/powerpoint/2010/main" val="106423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a:t>
            </a:fld>
            <a:endParaRPr lang="zh-CN" altLang="en-US"/>
          </a:p>
        </p:txBody>
      </p:sp>
    </p:spTree>
    <p:extLst>
      <p:ext uri="{BB962C8B-B14F-4D97-AF65-F5344CB8AC3E}">
        <p14:creationId xmlns:p14="http://schemas.microsoft.com/office/powerpoint/2010/main" val="2766792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11</a:t>
            </a:fld>
            <a:endParaRPr lang="zh-CN" altLang="en-US"/>
          </a:p>
        </p:txBody>
      </p:sp>
    </p:spTree>
    <p:extLst>
      <p:ext uri="{BB962C8B-B14F-4D97-AF65-F5344CB8AC3E}">
        <p14:creationId xmlns:p14="http://schemas.microsoft.com/office/powerpoint/2010/main" val="212760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12</a:t>
            </a:fld>
            <a:endParaRPr lang="zh-CN" altLang="en-US"/>
          </a:p>
        </p:txBody>
      </p:sp>
    </p:spTree>
    <p:extLst>
      <p:ext uri="{BB962C8B-B14F-4D97-AF65-F5344CB8AC3E}">
        <p14:creationId xmlns:p14="http://schemas.microsoft.com/office/powerpoint/2010/main" val="336303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13</a:t>
            </a:fld>
            <a:endParaRPr lang="zh-CN" altLang="en-US"/>
          </a:p>
        </p:txBody>
      </p:sp>
    </p:spTree>
    <p:extLst>
      <p:ext uri="{BB962C8B-B14F-4D97-AF65-F5344CB8AC3E}">
        <p14:creationId xmlns:p14="http://schemas.microsoft.com/office/powerpoint/2010/main" val="10418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14</a:t>
            </a:fld>
            <a:endParaRPr lang="zh-CN" altLang="en-US"/>
          </a:p>
        </p:txBody>
      </p:sp>
    </p:spTree>
    <p:extLst>
      <p:ext uri="{BB962C8B-B14F-4D97-AF65-F5344CB8AC3E}">
        <p14:creationId xmlns:p14="http://schemas.microsoft.com/office/powerpoint/2010/main" val="84616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15</a:t>
            </a:fld>
            <a:endParaRPr lang="zh-CN" altLang="en-US"/>
          </a:p>
        </p:txBody>
      </p:sp>
    </p:spTree>
    <p:extLst>
      <p:ext uri="{BB962C8B-B14F-4D97-AF65-F5344CB8AC3E}">
        <p14:creationId xmlns:p14="http://schemas.microsoft.com/office/powerpoint/2010/main" val="23727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16</a:t>
            </a:fld>
            <a:endParaRPr lang="zh-CN" altLang="en-US"/>
          </a:p>
        </p:txBody>
      </p:sp>
    </p:spTree>
    <p:extLst>
      <p:ext uri="{BB962C8B-B14F-4D97-AF65-F5344CB8AC3E}">
        <p14:creationId xmlns:p14="http://schemas.microsoft.com/office/powerpoint/2010/main" val="33347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17</a:t>
            </a:fld>
            <a:endParaRPr lang="zh-CN" altLang="en-US"/>
          </a:p>
        </p:txBody>
      </p:sp>
    </p:spTree>
    <p:extLst>
      <p:ext uri="{BB962C8B-B14F-4D97-AF65-F5344CB8AC3E}">
        <p14:creationId xmlns:p14="http://schemas.microsoft.com/office/powerpoint/2010/main" val="1718508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18</a:t>
            </a:fld>
            <a:endParaRPr lang="zh-CN" altLang="en-US"/>
          </a:p>
        </p:txBody>
      </p:sp>
    </p:spTree>
    <p:extLst>
      <p:ext uri="{BB962C8B-B14F-4D97-AF65-F5344CB8AC3E}">
        <p14:creationId xmlns:p14="http://schemas.microsoft.com/office/powerpoint/2010/main" val="325845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2</a:t>
            </a:fld>
            <a:endParaRPr lang="zh-CN" altLang="en-US"/>
          </a:p>
        </p:txBody>
      </p:sp>
    </p:spTree>
    <p:extLst>
      <p:ext uri="{BB962C8B-B14F-4D97-AF65-F5344CB8AC3E}">
        <p14:creationId xmlns:p14="http://schemas.microsoft.com/office/powerpoint/2010/main" val="328476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3</a:t>
            </a:fld>
            <a:endParaRPr lang="zh-CN" altLang="en-US"/>
          </a:p>
        </p:txBody>
      </p:sp>
    </p:spTree>
    <p:extLst>
      <p:ext uri="{BB962C8B-B14F-4D97-AF65-F5344CB8AC3E}">
        <p14:creationId xmlns:p14="http://schemas.microsoft.com/office/powerpoint/2010/main" val="416240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5588EDA8-AA38-4EC8-A4A2-C9E52DD3CCD9}" type="slidenum">
              <a:rPr lang="zh-CN" altLang="en-US" smtClean="0"/>
              <a:t>4</a:t>
            </a:fld>
            <a:endParaRPr lang="zh-CN" altLang="en-US"/>
          </a:p>
        </p:txBody>
      </p:sp>
    </p:spTree>
    <p:extLst>
      <p:ext uri="{BB962C8B-B14F-4D97-AF65-F5344CB8AC3E}">
        <p14:creationId xmlns:p14="http://schemas.microsoft.com/office/powerpoint/2010/main" val="304814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5588EDA8-AA38-4EC8-A4A2-C9E52DD3CCD9}" type="slidenum">
              <a:rPr lang="zh-CN" altLang="en-US" smtClean="0"/>
              <a:t>5</a:t>
            </a:fld>
            <a:endParaRPr lang="zh-CN" altLang="en-US"/>
          </a:p>
        </p:txBody>
      </p:sp>
    </p:spTree>
    <p:extLst>
      <p:ext uri="{BB962C8B-B14F-4D97-AF65-F5344CB8AC3E}">
        <p14:creationId xmlns:p14="http://schemas.microsoft.com/office/powerpoint/2010/main" val="2649822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7</a:t>
            </a:fld>
            <a:endParaRPr lang="zh-CN" altLang="en-US"/>
          </a:p>
        </p:txBody>
      </p:sp>
    </p:spTree>
    <p:extLst>
      <p:ext uri="{BB962C8B-B14F-4D97-AF65-F5344CB8AC3E}">
        <p14:creationId xmlns:p14="http://schemas.microsoft.com/office/powerpoint/2010/main" val="116816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5588EDA8-AA38-4EC8-A4A2-C9E52DD3CCD9}" type="slidenum">
              <a:rPr lang="zh-CN" altLang="en-US" smtClean="0"/>
              <a:t>8</a:t>
            </a:fld>
            <a:endParaRPr lang="zh-CN" altLang="en-US"/>
          </a:p>
        </p:txBody>
      </p:sp>
    </p:spTree>
    <p:extLst>
      <p:ext uri="{BB962C8B-B14F-4D97-AF65-F5344CB8AC3E}">
        <p14:creationId xmlns:p14="http://schemas.microsoft.com/office/powerpoint/2010/main" val="324093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9</a:t>
            </a:fld>
            <a:endParaRPr lang="zh-CN" altLang="en-US"/>
          </a:p>
        </p:txBody>
      </p:sp>
    </p:spTree>
    <p:extLst>
      <p:ext uri="{BB962C8B-B14F-4D97-AF65-F5344CB8AC3E}">
        <p14:creationId xmlns:p14="http://schemas.microsoft.com/office/powerpoint/2010/main" val="100018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21AE2D31-2B6A-425C-8DAF-63D853CEDF05}" type="slidenum">
              <a:rPr lang="zh-CN" altLang="en-US" smtClean="0"/>
              <a:t>10</a:t>
            </a:fld>
            <a:endParaRPr lang="zh-CN" altLang="en-US"/>
          </a:p>
        </p:txBody>
      </p:sp>
    </p:spTree>
    <p:extLst>
      <p:ext uri="{BB962C8B-B14F-4D97-AF65-F5344CB8AC3E}">
        <p14:creationId xmlns:p14="http://schemas.microsoft.com/office/powerpoint/2010/main" val="332563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3"/>
          <p:cNvSpPr>
            <a:spLocks noChangeArrowheads="1"/>
          </p:cNvSpPr>
          <p:nvPr userDrawn="1"/>
        </p:nvSpPr>
        <p:spPr bwMode="auto">
          <a:xfrm>
            <a:off x="-7561" y="195486"/>
            <a:ext cx="440283" cy="536077"/>
          </a:xfrm>
          <a:prstGeom prst="rect">
            <a:avLst/>
          </a:prstGeom>
          <a:solidFill>
            <a:schemeClr val="accent1"/>
          </a:solidFill>
          <a:ln>
            <a:noFill/>
          </a:ln>
          <a:extLst/>
        </p:spPr>
        <p:txBody>
          <a:bodyPr anchor="ctr"/>
          <a:lstStyle/>
          <a:p>
            <a:pPr algn="ctr" eaLnBrk="1" hangingPunct="1">
              <a:buFont typeface="Arial" pitchFamily="34" charset="0"/>
              <a:buNone/>
            </a:pPr>
            <a:endParaRPr lang="zh-CN" altLang="zh-CN">
              <a:gradFill>
                <a:gsLst>
                  <a:gs pos="0">
                    <a:schemeClr val="accent2"/>
                  </a:gs>
                  <a:gs pos="100000">
                    <a:schemeClr val="accent1"/>
                  </a:gs>
                </a:gsLst>
                <a:lin ang="10800000" scaled="0"/>
              </a:gradFill>
              <a:latin typeface="宋体" pitchFamily="2" charset="-122"/>
              <a:sym typeface="宋体" pitchFamily="2" charset="-122"/>
            </a:endParaRPr>
          </a:p>
        </p:txBody>
      </p:sp>
      <p:sp>
        <p:nvSpPr>
          <p:cNvPr id="8" name="任意多边形 7"/>
          <p:cNvSpPr>
            <a:spLocks noChangeArrowheads="1"/>
          </p:cNvSpPr>
          <p:nvPr userDrawn="1"/>
        </p:nvSpPr>
        <p:spPr bwMode="auto">
          <a:xfrm>
            <a:off x="0" y="5092030"/>
            <a:ext cx="9144000" cy="86723"/>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a:extLst/>
        </p:spPr>
        <p:txBody>
          <a:bodyPr wrap="square" anchor="ctr">
            <a:noAutofit/>
          </a:body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6" name="灯片编号占位符 5"/>
          <p:cNvSpPr>
            <a:spLocks noGrp="1"/>
          </p:cNvSpPr>
          <p:nvPr>
            <p:ph type="sldNum" sz="quarter" idx="12"/>
          </p:nvPr>
        </p:nvSpPr>
        <p:spPr>
          <a:xfrm>
            <a:off x="7010400" y="4933237"/>
            <a:ext cx="2133600" cy="273844"/>
          </a:xfrm>
        </p:spPr>
        <p:txBody>
          <a:bodyPr/>
          <a:lstStyle>
            <a:lvl1pPr>
              <a:defRPr>
                <a:solidFill>
                  <a:schemeClr val="bg1"/>
                </a:solidFill>
              </a:defRPr>
            </a:lvl1pPr>
          </a:lstStyle>
          <a:p>
            <a:fld id="{5B46943D-4D1A-4227-8E4A-4C0DFA2C8D4F}" type="slidenum">
              <a:rPr lang="zh-CN" altLang="en-US" smtClean="0"/>
              <a:pPr/>
              <a:t>‹#›</a:t>
            </a:fld>
            <a:endParaRPr lang="zh-CN" altLang="en-US" dirty="0"/>
          </a:p>
        </p:txBody>
      </p:sp>
      <p:sp>
        <p:nvSpPr>
          <p:cNvPr id="4" name="日期占位符 3"/>
          <p:cNvSpPr>
            <a:spLocks noGrp="1"/>
          </p:cNvSpPr>
          <p:nvPr>
            <p:ph type="dt" sz="half" idx="10"/>
          </p:nvPr>
        </p:nvSpPr>
        <p:spPr>
          <a:xfrm>
            <a:off x="37260" y="4941570"/>
            <a:ext cx="2133600" cy="273844"/>
          </a:xfrm>
        </p:spPr>
        <p:txBody>
          <a:bodyPr/>
          <a:lstStyle>
            <a:lvl1pPr>
              <a:defRPr>
                <a:solidFill>
                  <a:schemeClr val="bg1">
                    <a:lumMod val="95000"/>
                  </a:schemeClr>
                </a:solidFill>
              </a:defRPr>
            </a:lvl1pPr>
          </a:lstStyle>
          <a:p>
            <a:fld id="{A0F1D807-92CB-40E1-8909-FC53D865401B}" type="datetimeFigureOut">
              <a:rPr lang="zh-CN" altLang="en-US" smtClean="0"/>
              <a:pPr/>
              <a:t>2017/9/3</a:t>
            </a:fld>
            <a:endParaRPr lang="zh-CN" altLang="en-US"/>
          </a:p>
        </p:txBody>
      </p:sp>
      <p:sp>
        <p:nvSpPr>
          <p:cNvPr id="9" name="TextBox 4"/>
          <p:cNvSpPr>
            <a:spLocks noChangeArrowheads="1"/>
          </p:cNvSpPr>
          <p:nvPr userDrawn="1"/>
        </p:nvSpPr>
        <p:spPr bwMode="auto">
          <a:xfrm>
            <a:off x="539552" y="20732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2800" b="1" dirty="0">
                <a:solidFill>
                  <a:schemeClr val="tx1">
                    <a:lumMod val="65000"/>
                    <a:lumOff val="35000"/>
                  </a:schemeClr>
                </a:solidFill>
                <a:latin typeface="微软雅黑" pitchFamily="34" charset="-122"/>
                <a:ea typeface="微软雅黑" pitchFamily="34" charset="-122"/>
                <a:sym typeface="微软雅黑" pitchFamily="34" charset="-122"/>
              </a:rPr>
              <a:t>输入相关的标题</a:t>
            </a:r>
          </a:p>
        </p:txBody>
      </p:sp>
      <p:cxnSp>
        <p:nvCxnSpPr>
          <p:cNvPr id="11" name="直接连接符 10"/>
          <p:cNvCxnSpPr/>
          <p:nvPr userDrawn="1"/>
        </p:nvCxnSpPr>
        <p:spPr>
          <a:xfrm>
            <a:off x="425102" y="722928"/>
            <a:ext cx="875541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376" y="7620"/>
            <a:ext cx="939025" cy="706674"/>
          </a:xfrm>
          <a:prstGeom prst="rect">
            <a:avLst/>
          </a:prstGeom>
        </p:spPr>
      </p:pic>
    </p:spTree>
    <p:extLst>
      <p:ext uri="{BB962C8B-B14F-4D97-AF65-F5344CB8AC3E}">
        <p14:creationId xmlns:p14="http://schemas.microsoft.com/office/powerpoint/2010/main" val="46685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232398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210037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233241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379AC49B-49DD-4668-8FC6-2EEB8142D508}" type="datetime1">
              <a:rPr lang="zh-CN" altLang="en-US"/>
              <a:pPr>
                <a:defRPr/>
              </a:pPr>
              <a:t>2017/9/3</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E52EAD02-0CEF-4C0F-8421-B0DABE30680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1826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61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3"/>
          <p:cNvSpPr>
            <a:spLocks noChangeArrowheads="1"/>
          </p:cNvSpPr>
          <p:nvPr userDrawn="1"/>
        </p:nvSpPr>
        <p:spPr bwMode="auto">
          <a:xfrm>
            <a:off x="-7561" y="195486"/>
            <a:ext cx="440283" cy="536077"/>
          </a:xfrm>
          <a:prstGeom prst="rect">
            <a:avLst/>
          </a:prstGeom>
          <a:solidFill>
            <a:schemeClr val="accent1"/>
          </a:solidFill>
          <a:ln>
            <a:noFill/>
          </a:ln>
          <a:extLst/>
        </p:spPr>
        <p:txBody>
          <a:bodyPr anchor="ctr"/>
          <a:lstStyle/>
          <a:p>
            <a:pPr algn="ctr" eaLnBrk="1" hangingPunct="1">
              <a:buFont typeface="Arial" pitchFamily="34" charset="0"/>
              <a:buNone/>
            </a:pPr>
            <a:endParaRPr lang="zh-CN" altLang="zh-CN">
              <a:gradFill>
                <a:gsLst>
                  <a:gs pos="0">
                    <a:schemeClr val="accent2"/>
                  </a:gs>
                  <a:gs pos="100000">
                    <a:schemeClr val="accent1"/>
                  </a:gs>
                </a:gsLst>
                <a:lin ang="10800000" scaled="0"/>
              </a:gradFill>
              <a:latin typeface="宋体" pitchFamily="2" charset="-122"/>
              <a:sym typeface="宋体" pitchFamily="2" charset="-122"/>
            </a:endParaRPr>
          </a:p>
        </p:txBody>
      </p:sp>
      <p:sp>
        <p:nvSpPr>
          <p:cNvPr id="8" name="任意多边形 7"/>
          <p:cNvSpPr>
            <a:spLocks noChangeArrowheads="1"/>
          </p:cNvSpPr>
          <p:nvPr userDrawn="1"/>
        </p:nvSpPr>
        <p:spPr bwMode="auto">
          <a:xfrm>
            <a:off x="0" y="5092030"/>
            <a:ext cx="9144000" cy="86723"/>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a:extLst/>
        </p:spPr>
        <p:txBody>
          <a:bodyPr wrap="square" anchor="ctr">
            <a:noAutofit/>
          </a:body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6" name="灯片编号占位符 5"/>
          <p:cNvSpPr>
            <a:spLocks noGrp="1"/>
          </p:cNvSpPr>
          <p:nvPr>
            <p:ph type="sldNum" sz="quarter" idx="12"/>
          </p:nvPr>
        </p:nvSpPr>
        <p:spPr>
          <a:xfrm>
            <a:off x="7010400" y="4933237"/>
            <a:ext cx="2133600" cy="273844"/>
          </a:xfrm>
        </p:spPr>
        <p:txBody>
          <a:bodyPr/>
          <a:lstStyle>
            <a:lvl1pPr>
              <a:defRPr>
                <a:solidFill>
                  <a:schemeClr val="bg1"/>
                </a:solidFill>
              </a:defRPr>
            </a:lvl1pPr>
          </a:lstStyle>
          <a:p>
            <a:fld id="{5B46943D-4D1A-4227-8E4A-4C0DFA2C8D4F}" type="slidenum">
              <a:rPr lang="zh-CN" altLang="en-US" smtClean="0"/>
              <a:pPr/>
              <a:t>‹#›</a:t>
            </a:fld>
            <a:endParaRPr lang="zh-CN" altLang="en-US" dirty="0"/>
          </a:p>
        </p:txBody>
      </p:sp>
      <p:sp>
        <p:nvSpPr>
          <p:cNvPr id="4" name="日期占位符 3"/>
          <p:cNvSpPr>
            <a:spLocks noGrp="1"/>
          </p:cNvSpPr>
          <p:nvPr>
            <p:ph type="dt" sz="half" idx="10"/>
          </p:nvPr>
        </p:nvSpPr>
        <p:spPr>
          <a:xfrm>
            <a:off x="37260" y="4941570"/>
            <a:ext cx="2133600" cy="273844"/>
          </a:xfrm>
        </p:spPr>
        <p:txBody>
          <a:bodyPr/>
          <a:lstStyle>
            <a:lvl1pPr>
              <a:defRPr>
                <a:solidFill>
                  <a:schemeClr val="bg1">
                    <a:lumMod val="95000"/>
                  </a:schemeClr>
                </a:solidFill>
              </a:defRPr>
            </a:lvl1pPr>
          </a:lstStyle>
          <a:p>
            <a:fld id="{A0F1D807-92CB-40E1-8909-FC53D865401B}" type="datetimeFigureOut">
              <a:rPr lang="zh-CN" altLang="en-US" smtClean="0"/>
              <a:pPr/>
              <a:t>2017/9/3</a:t>
            </a:fld>
            <a:endParaRPr lang="zh-CN" altLang="en-US"/>
          </a:p>
        </p:txBody>
      </p:sp>
      <p:cxnSp>
        <p:nvCxnSpPr>
          <p:cNvPr id="11" name="直接连接符 10"/>
          <p:cNvCxnSpPr/>
          <p:nvPr userDrawn="1"/>
        </p:nvCxnSpPr>
        <p:spPr>
          <a:xfrm>
            <a:off x="425102" y="722928"/>
            <a:ext cx="875541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376" y="7620"/>
            <a:ext cx="960623" cy="722928"/>
          </a:xfrm>
          <a:prstGeom prst="rect">
            <a:avLst/>
          </a:prstGeom>
        </p:spPr>
      </p:pic>
    </p:spTree>
    <p:extLst>
      <p:ext uri="{BB962C8B-B14F-4D97-AF65-F5344CB8AC3E}">
        <p14:creationId xmlns:p14="http://schemas.microsoft.com/office/powerpoint/2010/main" val="102508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150622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429183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18874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174070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174407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15489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F1D807-92CB-40E1-8909-FC53D865401B}" type="datetimeFigureOut">
              <a:rPr lang="zh-CN" altLang="en-US" smtClean="0"/>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329390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screen">
            <a:alphaModFix amt="44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0F1D807-92CB-40E1-8909-FC53D865401B}" type="datetimeFigureOut">
              <a:rPr lang="zh-CN" altLang="en-US" smtClean="0"/>
              <a:t>2017/9/3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46943D-4D1A-4227-8E4A-4C0DFA2C8D4F}" type="slidenum">
              <a:rPr lang="zh-CN" altLang="en-US" smtClean="0"/>
              <a:t>‹#›</a:t>
            </a:fld>
            <a:endParaRPr lang="zh-CN" altLang="en-US"/>
          </a:p>
        </p:txBody>
      </p:sp>
    </p:spTree>
    <p:extLst>
      <p:ext uri="{BB962C8B-B14F-4D97-AF65-F5344CB8AC3E}">
        <p14:creationId xmlns:p14="http://schemas.microsoft.com/office/powerpoint/2010/main" val="3826728238"/>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5" r:id="rId13"/>
    <p:sldLayoutId id="2147483666"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p:cNvSpPr/>
          <p:nvPr/>
        </p:nvSpPr>
        <p:spPr>
          <a:xfrm>
            <a:off x="-651634" y="3102646"/>
            <a:ext cx="5646203" cy="5646203"/>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8" name="原创设计师QQ598969553      _3"/>
          <p:cNvSpPr/>
          <p:nvPr/>
        </p:nvSpPr>
        <p:spPr>
          <a:xfrm>
            <a:off x="-2601084" y="2848420"/>
            <a:ext cx="5646203" cy="5646203"/>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9" name="原创设计师QQ598969553      _4"/>
          <p:cNvSpPr/>
          <p:nvPr/>
        </p:nvSpPr>
        <p:spPr>
          <a:xfrm>
            <a:off x="-5800691" y="-990506"/>
            <a:ext cx="7382360" cy="7382360"/>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0" name="原创设计师QQ598969553      _5"/>
          <p:cNvSpPr/>
          <p:nvPr/>
        </p:nvSpPr>
        <p:spPr>
          <a:xfrm flipH="1">
            <a:off x="1650440" y="2774894"/>
            <a:ext cx="657859" cy="657859"/>
          </a:xfrm>
          <a:prstGeom prst="ellipse">
            <a:avLst/>
          </a:prstGeom>
          <a:solidFill>
            <a:schemeClr val="accent2"/>
          </a:soli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sp>
        <p:nvSpPr>
          <p:cNvPr id="71" name="原创设计师QQ598969553      _6"/>
          <p:cNvSpPr/>
          <p:nvPr/>
        </p:nvSpPr>
        <p:spPr>
          <a:xfrm>
            <a:off x="452833" y="2474958"/>
            <a:ext cx="599872" cy="599872"/>
          </a:xfrm>
          <a:prstGeom prst="ellipse">
            <a:avLst/>
          </a:prstGeom>
          <a:solidFill>
            <a:schemeClr val="accent1"/>
          </a:soli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sp>
        <p:nvSpPr>
          <p:cNvPr id="72" name="原创设计师QQ598969553      _7"/>
          <p:cNvSpPr/>
          <p:nvPr/>
        </p:nvSpPr>
        <p:spPr>
          <a:xfrm>
            <a:off x="681432" y="1604171"/>
            <a:ext cx="1587499" cy="1587499"/>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ea typeface="微软雅黑" panose="020B0503020204020204" pitchFamily="34" charset="-122"/>
              </a:rPr>
              <a:t>LOGO</a:t>
            </a:r>
            <a:endParaRPr lang="zh-CN" altLang="en-US" sz="2400" dirty="0">
              <a:solidFill>
                <a:schemeClr val="accent1"/>
              </a:solidFill>
              <a:ea typeface="微软雅黑" panose="020B0503020204020204" pitchFamily="34" charset="-122"/>
            </a:endParaRPr>
          </a:p>
        </p:txBody>
      </p:sp>
      <p:sp>
        <p:nvSpPr>
          <p:cNvPr id="73" name="原创设计师QQ598969553      _8"/>
          <p:cNvSpPr txBox="1">
            <a:spLocks/>
          </p:cNvSpPr>
          <p:nvPr/>
        </p:nvSpPr>
        <p:spPr>
          <a:xfrm>
            <a:off x="3080763" y="1987556"/>
            <a:ext cx="5639771" cy="457013"/>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dirty="0" smtClean="0">
                <a:solidFill>
                  <a:prstClr val="black">
                    <a:lumMod val="85000"/>
                    <a:lumOff val="15000"/>
                  </a:prstClr>
                </a:solidFill>
                <a:latin typeface="微软雅黑" panose="020B0503020204020204" pitchFamily="34" charset="-122"/>
                <a:ea typeface="微软雅黑" panose="020B0503020204020204" pitchFamily="34" charset="-122"/>
              </a:rPr>
              <a:t>企业增值税数据分析系统</a:t>
            </a:r>
            <a:endParaRPr lang="en-US" altLang="ko-KR"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75" name="原创设计师QQ598969553      _10"/>
          <p:cNvCxnSpPr/>
          <p:nvPr/>
        </p:nvCxnSpPr>
        <p:spPr>
          <a:xfrm>
            <a:off x="3242787" y="2544989"/>
            <a:ext cx="5334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284767547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animEffect transition="in" filter="fade">
                                      <p:cBhvr>
                                        <p:cTn id="14" dur="500"/>
                                        <p:tgtEl>
                                          <p:spTgt spid="7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fltVal val="0"/>
                                          </p:val>
                                        </p:tav>
                                        <p:tav tm="100000">
                                          <p:val>
                                            <p:strVal val="#ppt_w"/>
                                          </p:val>
                                        </p:tav>
                                      </p:tavLst>
                                    </p:anim>
                                    <p:anim calcmode="lin" valueType="num">
                                      <p:cBhvr>
                                        <p:cTn id="18" dur="500" fill="hold"/>
                                        <p:tgtEl>
                                          <p:spTgt spid="72"/>
                                        </p:tgtEl>
                                        <p:attrNameLst>
                                          <p:attrName>ppt_h</p:attrName>
                                        </p:attrNameLst>
                                      </p:cBhvr>
                                      <p:tavLst>
                                        <p:tav tm="0">
                                          <p:val>
                                            <p:fltVal val="0"/>
                                          </p:val>
                                        </p:tav>
                                        <p:tav tm="100000">
                                          <p:val>
                                            <p:strVal val="#ppt_h"/>
                                          </p:val>
                                        </p:tav>
                                      </p:tavLst>
                                    </p:anim>
                                    <p:animEffect transition="in" filter="fade">
                                      <p:cBhvr>
                                        <p:cTn id="19" dur="500"/>
                                        <p:tgtEl>
                                          <p:spTgt spid="7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par>
                          <p:cTn id="30" fill="hold">
                            <p:stCondLst>
                              <p:cond delay="1500"/>
                            </p:stCondLst>
                            <p:childTnLst>
                              <p:par>
                                <p:cTn id="31" presetID="23" presetClass="entr" presetSubtype="288" fill="hold" grpId="0" nodeType="afterEffect">
                                  <p:stCondLst>
                                    <p:cond delay="0"/>
                                  </p:stCondLst>
                                  <p:iterate type="lt">
                                    <p:tmPct val="10000"/>
                                  </p:iterate>
                                  <p:childTnLst>
                                    <p:set>
                                      <p:cBhvr>
                                        <p:cTn id="32" dur="1" fill="hold">
                                          <p:stCondLst>
                                            <p:cond delay="0"/>
                                          </p:stCondLst>
                                        </p:cTn>
                                        <p:tgtEl>
                                          <p:spTgt spid="73"/>
                                        </p:tgtEl>
                                        <p:attrNameLst>
                                          <p:attrName>style.visibility</p:attrName>
                                        </p:attrNameLst>
                                      </p:cBhvr>
                                      <p:to>
                                        <p:strVal val="visible"/>
                                      </p:to>
                                    </p:set>
                                    <p:anim calcmode="lin" valueType="num">
                                      <p:cBhvr>
                                        <p:cTn id="33" dur="500" fill="hold"/>
                                        <p:tgtEl>
                                          <p:spTgt spid="73"/>
                                        </p:tgtEl>
                                        <p:attrNameLst>
                                          <p:attrName>ppt_w</p:attrName>
                                        </p:attrNameLst>
                                      </p:cBhvr>
                                      <p:tavLst>
                                        <p:tav tm="0">
                                          <p:val>
                                            <p:strVal val="4/3*#ppt_w"/>
                                          </p:val>
                                        </p:tav>
                                        <p:tav tm="100000">
                                          <p:val>
                                            <p:strVal val="#ppt_w"/>
                                          </p:val>
                                        </p:tav>
                                      </p:tavLst>
                                    </p:anim>
                                    <p:anim calcmode="lin" valueType="num">
                                      <p:cBhvr>
                                        <p:cTn id="34" dur="500" fill="hold"/>
                                        <p:tgtEl>
                                          <p:spTgt spid="73"/>
                                        </p:tgtEl>
                                        <p:attrNameLst>
                                          <p:attrName>ppt_h</p:attrName>
                                        </p:attrNameLst>
                                      </p:cBhvr>
                                      <p:tavLst>
                                        <p:tav tm="0">
                                          <p:val>
                                            <p:strVal val="4/3*#ppt_h"/>
                                          </p:val>
                                        </p:tav>
                                        <p:tav tm="100000">
                                          <p:val>
                                            <p:strVal val="#ppt_h"/>
                                          </p:val>
                                        </p:tav>
                                      </p:tavLst>
                                    </p:anim>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9" name="矩形 28"/>
          <p:cNvSpPr/>
          <p:nvPr/>
        </p:nvSpPr>
        <p:spPr>
          <a:xfrm>
            <a:off x="11875" y="183285"/>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数据引导</a:t>
            </a:r>
            <a:endParaRPr lang="zh-CN" altLang="en-US" dirty="0"/>
          </a:p>
        </p:txBody>
      </p:sp>
      <p:pic>
        <p:nvPicPr>
          <p:cNvPr id="3" name="图片 2"/>
          <p:cNvPicPr>
            <a:picLocks noChangeAspect="1"/>
          </p:cNvPicPr>
          <p:nvPr/>
        </p:nvPicPr>
        <p:blipFill>
          <a:blip r:embed="rId4"/>
          <a:stretch>
            <a:fillRect/>
          </a:stretch>
        </p:blipFill>
        <p:spPr>
          <a:xfrm>
            <a:off x="41097" y="843558"/>
            <a:ext cx="7142857" cy="3342857"/>
          </a:xfrm>
          <a:prstGeom prst="rect">
            <a:avLst/>
          </a:prstGeom>
        </p:spPr>
      </p:pic>
    </p:spTree>
    <p:extLst>
      <p:ext uri="{BB962C8B-B14F-4D97-AF65-F5344CB8AC3E}">
        <p14:creationId xmlns:p14="http://schemas.microsoft.com/office/powerpoint/2010/main" val="340430312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原创设计师QQ598969553      _1"/>
          <p:cNvSpPr/>
          <p:nvPr/>
        </p:nvSpPr>
        <p:spPr>
          <a:xfrm>
            <a:off x="2920980" y="1416543"/>
            <a:ext cx="1205501" cy="12055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ea typeface="微软雅黑" panose="020B0503020204020204" pitchFamily="34" charset="-122"/>
            </a:endParaRPr>
          </a:p>
        </p:txBody>
      </p:sp>
      <p:sp>
        <p:nvSpPr>
          <p:cNvPr id="10" name="原创设计师QQ598969553      _2"/>
          <p:cNvSpPr/>
          <p:nvPr/>
        </p:nvSpPr>
        <p:spPr>
          <a:xfrm>
            <a:off x="4744173" y="1416543"/>
            <a:ext cx="1205501" cy="12055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ea typeface="微软雅黑" panose="020B0503020204020204" pitchFamily="34" charset="-122"/>
            </a:endParaRPr>
          </a:p>
        </p:txBody>
      </p:sp>
      <p:sp>
        <p:nvSpPr>
          <p:cNvPr id="16" name="原创设计师QQ598969553      _8"/>
          <p:cNvSpPr/>
          <p:nvPr/>
        </p:nvSpPr>
        <p:spPr>
          <a:xfrm>
            <a:off x="3556337" y="3527720"/>
            <a:ext cx="2031325" cy="535531"/>
          </a:xfrm>
          <a:prstGeom prst="rect">
            <a:avLst/>
          </a:prstGeom>
        </p:spPr>
        <p:txBody>
          <a:bodyPr wrap="none" anchor="ctr">
            <a:spAutoFit/>
          </a:bodyPr>
          <a:lstStyle/>
          <a:p>
            <a:pPr>
              <a:lnSpc>
                <a:spcPct val="120000"/>
              </a:lnSpc>
            </a:pPr>
            <a:r>
              <a:rPr lang="zh-CN" altLang="en-US" sz="2400" b="1" dirty="0" smtClean="0">
                <a:gradFill>
                  <a:gsLst>
                    <a:gs pos="0">
                      <a:schemeClr val="accent2"/>
                    </a:gs>
                    <a:gs pos="100000">
                      <a:schemeClr val="accent1"/>
                    </a:gs>
                  </a:gsLst>
                  <a:lin ang="12600000" scaled="0"/>
                </a:gradFill>
                <a:latin typeface="微软雅黑" pitchFamily="34" charset="-122"/>
                <a:ea typeface="微软雅黑" pitchFamily="34" charset="-122"/>
              </a:rPr>
              <a:t>销项发票分析</a:t>
            </a:r>
            <a:endParaRPr lang="zh-CN" altLang="en-US" sz="2400" b="1" dirty="0">
              <a:gradFill>
                <a:gsLst>
                  <a:gs pos="0">
                    <a:schemeClr val="accent2"/>
                  </a:gs>
                  <a:gs pos="100000">
                    <a:schemeClr val="accent1"/>
                  </a:gs>
                </a:gsLst>
                <a:lin ang="12600000" scaled="0"/>
              </a:gradFill>
              <a:latin typeface="微软雅黑" pitchFamily="34" charset="-122"/>
              <a:ea typeface="微软雅黑" pitchFamily="34" charset="-122"/>
            </a:endParaRPr>
          </a:p>
        </p:txBody>
      </p:sp>
      <p:sp>
        <p:nvSpPr>
          <p:cNvPr id="17" name="原创设计师QQ598969553      _9"/>
          <p:cNvSpPr>
            <a:spLocks/>
          </p:cNvSpPr>
          <p:nvPr/>
        </p:nvSpPr>
        <p:spPr bwMode="auto">
          <a:xfrm>
            <a:off x="3362933" y="1878981"/>
            <a:ext cx="359700" cy="272344"/>
          </a:xfrm>
          <a:custGeom>
            <a:avLst/>
            <a:gdLst>
              <a:gd name="T0" fmla="*/ 7 w 140"/>
              <a:gd name="T1" fmla="*/ 99 h 106"/>
              <a:gd name="T2" fmla="*/ 14 w 140"/>
              <a:gd name="T3" fmla="*/ 99 h 106"/>
              <a:gd name="T4" fmla="*/ 14 w 140"/>
              <a:gd name="T5" fmla="*/ 59 h 106"/>
              <a:gd name="T6" fmla="*/ 21 w 140"/>
              <a:gd name="T7" fmla="*/ 57 h 106"/>
              <a:gd name="T8" fmla="*/ 21 w 140"/>
              <a:gd name="T9" fmla="*/ 99 h 106"/>
              <a:gd name="T10" fmla="*/ 26 w 140"/>
              <a:gd name="T11" fmla="*/ 99 h 106"/>
              <a:gd name="T12" fmla="*/ 26 w 140"/>
              <a:gd name="T13" fmla="*/ 54 h 106"/>
              <a:gd name="T14" fmla="*/ 33 w 140"/>
              <a:gd name="T15" fmla="*/ 52 h 106"/>
              <a:gd name="T16" fmla="*/ 33 w 140"/>
              <a:gd name="T17" fmla="*/ 99 h 106"/>
              <a:gd name="T18" fmla="*/ 40 w 140"/>
              <a:gd name="T19" fmla="*/ 99 h 106"/>
              <a:gd name="T20" fmla="*/ 40 w 140"/>
              <a:gd name="T21" fmla="*/ 49 h 106"/>
              <a:gd name="T22" fmla="*/ 40 w 140"/>
              <a:gd name="T23" fmla="*/ 49 h 106"/>
              <a:gd name="T24" fmla="*/ 47 w 140"/>
              <a:gd name="T25" fmla="*/ 57 h 106"/>
              <a:gd name="T26" fmla="*/ 47 w 140"/>
              <a:gd name="T27" fmla="*/ 99 h 106"/>
              <a:gd name="T28" fmla="*/ 52 w 140"/>
              <a:gd name="T29" fmla="*/ 99 h 106"/>
              <a:gd name="T30" fmla="*/ 52 w 140"/>
              <a:gd name="T31" fmla="*/ 61 h 106"/>
              <a:gd name="T32" fmla="*/ 59 w 140"/>
              <a:gd name="T33" fmla="*/ 59 h 106"/>
              <a:gd name="T34" fmla="*/ 59 w 140"/>
              <a:gd name="T35" fmla="*/ 99 h 106"/>
              <a:gd name="T36" fmla="*/ 64 w 140"/>
              <a:gd name="T37" fmla="*/ 99 h 106"/>
              <a:gd name="T38" fmla="*/ 64 w 140"/>
              <a:gd name="T39" fmla="*/ 57 h 106"/>
              <a:gd name="T40" fmla="*/ 71 w 140"/>
              <a:gd name="T41" fmla="*/ 52 h 106"/>
              <a:gd name="T42" fmla="*/ 71 w 140"/>
              <a:gd name="T43" fmla="*/ 99 h 106"/>
              <a:gd name="T44" fmla="*/ 76 w 140"/>
              <a:gd name="T45" fmla="*/ 99 h 106"/>
              <a:gd name="T46" fmla="*/ 76 w 140"/>
              <a:gd name="T47" fmla="*/ 49 h 106"/>
              <a:gd name="T48" fmla="*/ 83 w 140"/>
              <a:gd name="T49" fmla="*/ 45 h 106"/>
              <a:gd name="T50" fmla="*/ 83 w 140"/>
              <a:gd name="T51" fmla="*/ 99 h 106"/>
              <a:gd name="T52" fmla="*/ 90 w 140"/>
              <a:gd name="T53" fmla="*/ 99 h 106"/>
              <a:gd name="T54" fmla="*/ 90 w 140"/>
              <a:gd name="T55" fmla="*/ 42 h 106"/>
              <a:gd name="T56" fmla="*/ 97 w 140"/>
              <a:gd name="T57" fmla="*/ 40 h 106"/>
              <a:gd name="T58" fmla="*/ 97 w 140"/>
              <a:gd name="T59" fmla="*/ 99 h 106"/>
              <a:gd name="T60" fmla="*/ 102 w 140"/>
              <a:gd name="T61" fmla="*/ 99 h 106"/>
              <a:gd name="T62" fmla="*/ 102 w 140"/>
              <a:gd name="T63" fmla="*/ 38 h 106"/>
              <a:gd name="T64" fmla="*/ 109 w 140"/>
              <a:gd name="T65" fmla="*/ 33 h 106"/>
              <a:gd name="T66" fmla="*/ 109 w 140"/>
              <a:gd name="T67" fmla="*/ 99 h 106"/>
              <a:gd name="T68" fmla="*/ 135 w 140"/>
              <a:gd name="T69" fmla="*/ 99 h 106"/>
              <a:gd name="T70" fmla="*/ 135 w 140"/>
              <a:gd name="T71" fmla="*/ 106 h 106"/>
              <a:gd name="T72" fmla="*/ 7 w 140"/>
              <a:gd name="T73" fmla="*/ 106 h 106"/>
              <a:gd name="T74" fmla="*/ 0 w 140"/>
              <a:gd name="T75" fmla="*/ 106 h 106"/>
              <a:gd name="T76" fmla="*/ 0 w 140"/>
              <a:gd name="T77" fmla="*/ 99 h 106"/>
              <a:gd name="T78" fmla="*/ 0 w 140"/>
              <a:gd name="T79" fmla="*/ 2 h 106"/>
              <a:gd name="T80" fmla="*/ 7 w 140"/>
              <a:gd name="T81" fmla="*/ 2 h 106"/>
              <a:gd name="T82" fmla="*/ 7 w 140"/>
              <a:gd name="T83" fmla="*/ 40 h 106"/>
              <a:gd name="T84" fmla="*/ 43 w 140"/>
              <a:gd name="T85" fmla="*/ 26 h 106"/>
              <a:gd name="T86" fmla="*/ 45 w 140"/>
              <a:gd name="T87" fmla="*/ 23 h 106"/>
              <a:gd name="T88" fmla="*/ 50 w 140"/>
              <a:gd name="T89" fmla="*/ 28 h 106"/>
              <a:gd name="T90" fmla="*/ 54 w 140"/>
              <a:gd name="T91" fmla="*/ 38 h 106"/>
              <a:gd name="T92" fmla="*/ 109 w 140"/>
              <a:gd name="T93" fmla="*/ 12 h 106"/>
              <a:gd name="T94" fmla="*/ 102 w 140"/>
              <a:gd name="T95" fmla="*/ 0 h 106"/>
              <a:gd name="T96" fmla="*/ 121 w 140"/>
              <a:gd name="T97" fmla="*/ 0 h 106"/>
              <a:gd name="T98" fmla="*/ 140 w 140"/>
              <a:gd name="T99" fmla="*/ 2 h 106"/>
              <a:gd name="T100" fmla="*/ 130 w 140"/>
              <a:gd name="T101" fmla="*/ 16 h 106"/>
              <a:gd name="T102" fmla="*/ 121 w 140"/>
              <a:gd name="T103" fmla="*/ 33 h 106"/>
              <a:gd name="T104" fmla="*/ 113 w 140"/>
              <a:gd name="T105" fmla="*/ 21 h 106"/>
              <a:gd name="T106" fmla="*/ 57 w 140"/>
              <a:gd name="T107" fmla="*/ 49 h 106"/>
              <a:gd name="T108" fmla="*/ 52 w 140"/>
              <a:gd name="T109" fmla="*/ 52 h 106"/>
              <a:gd name="T110" fmla="*/ 47 w 140"/>
              <a:gd name="T111" fmla="*/ 47 h 106"/>
              <a:gd name="T112" fmla="*/ 43 w 140"/>
              <a:gd name="T113" fmla="*/ 38 h 106"/>
              <a:gd name="T114" fmla="*/ 7 w 140"/>
              <a:gd name="T115" fmla="*/ 54 h 106"/>
              <a:gd name="T116" fmla="*/ 7 w 140"/>
              <a:gd name="T1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6">
                <a:moveTo>
                  <a:pt x="7" y="99"/>
                </a:moveTo>
                <a:lnTo>
                  <a:pt x="14" y="99"/>
                </a:lnTo>
                <a:lnTo>
                  <a:pt x="14" y="59"/>
                </a:lnTo>
                <a:lnTo>
                  <a:pt x="21" y="57"/>
                </a:lnTo>
                <a:lnTo>
                  <a:pt x="21" y="99"/>
                </a:lnTo>
                <a:lnTo>
                  <a:pt x="26" y="99"/>
                </a:lnTo>
                <a:lnTo>
                  <a:pt x="26" y="54"/>
                </a:lnTo>
                <a:lnTo>
                  <a:pt x="33" y="52"/>
                </a:lnTo>
                <a:lnTo>
                  <a:pt x="33" y="99"/>
                </a:lnTo>
                <a:lnTo>
                  <a:pt x="40" y="99"/>
                </a:lnTo>
                <a:lnTo>
                  <a:pt x="40" y="49"/>
                </a:lnTo>
                <a:lnTo>
                  <a:pt x="40" y="49"/>
                </a:lnTo>
                <a:lnTo>
                  <a:pt x="47" y="57"/>
                </a:lnTo>
                <a:lnTo>
                  <a:pt x="47" y="99"/>
                </a:lnTo>
                <a:lnTo>
                  <a:pt x="52" y="99"/>
                </a:lnTo>
                <a:lnTo>
                  <a:pt x="52" y="61"/>
                </a:lnTo>
                <a:lnTo>
                  <a:pt x="59" y="59"/>
                </a:lnTo>
                <a:lnTo>
                  <a:pt x="59" y="99"/>
                </a:lnTo>
                <a:lnTo>
                  <a:pt x="64" y="99"/>
                </a:lnTo>
                <a:lnTo>
                  <a:pt x="64" y="57"/>
                </a:lnTo>
                <a:lnTo>
                  <a:pt x="71" y="52"/>
                </a:lnTo>
                <a:lnTo>
                  <a:pt x="71" y="99"/>
                </a:lnTo>
                <a:lnTo>
                  <a:pt x="76" y="99"/>
                </a:lnTo>
                <a:lnTo>
                  <a:pt x="76" y="49"/>
                </a:lnTo>
                <a:lnTo>
                  <a:pt x="83" y="45"/>
                </a:lnTo>
                <a:lnTo>
                  <a:pt x="83" y="99"/>
                </a:lnTo>
                <a:lnTo>
                  <a:pt x="90" y="99"/>
                </a:lnTo>
                <a:lnTo>
                  <a:pt x="90" y="42"/>
                </a:lnTo>
                <a:lnTo>
                  <a:pt x="97" y="40"/>
                </a:lnTo>
                <a:lnTo>
                  <a:pt x="97" y="99"/>
                </a:lnTo>
                <a:lnTo>
                  <a:pt x="102" y="99"/>
                </a:lnTo>
                <a:lnTo>
                  <a:pt x="102" y="38"/>
                </a:lnTo>
                <a:lnTo>
                  <a:pt x="109" y="33"/>
                </a:lnTo>
                <a:lnTo>
                  <a:pt x="109" y="99"/>
                </a:lnTo>
                <a:lnTo>
                  <a:pt x="135" y="99"/>
                </a:lnTo>
                <a:lnTo>
                  <a:pt x="135" y="106"/>
                </a:lnTo>
                <a:lnTo>
                  <a:pt x="7" y="106"/>
                </a:lnTo>
                <a:lnTo>
                  <a:pt x="0" y="106"/>
                </a:lnTo>
                <a:lnTo>
                  <a:pt x="0" y="99"/>
                </a:lnTo>
                <a:lnTo>
                  <a:pt x="0" y="2"/>
                </a:lnTo>
                <a:lnTo>
                  <a:pt x="7" y="2"/>
                </a:lnTo>
                <a:lnTo>
                  <a:pt x="7" y="40"/>
                </a:lnTo>
                <a:lnTo>
                  <a:pt x="43" y="26"/>
                </a:lnTo>
                <a:lnTo>
                  <a:pt x="45" y="23"/>
                </a:lnTo>
                <a:lnTo>
                  <a:pt x="50" y="28"/>
                </a:lnTo>
                <a:lnTo>
                  <a:pt x="54" y="38"/>
                </a:lnTo>
                <a:lnTo>
                  <a:pt x="109" y="12"/>
                </a:lnTo>
                <a:lnTo>
                  <a:pt x="102" y="0"/>
                </a:lnTo>
                <a:lnTo>
                  <a:pt x="121" y="0"/>
                </a:lnTo>
                <a:lnTo>
                  <a:pt x="140" y="2"/>
                </a:lnTo>
                <a:lnTo>
                  <a:pt x="130" y="16"/>
                </a:lnTo>
                <a:lnTo>
                  <a:pt x="121" y="33"/>
                </a:lnTo>
                <a:lnTo>
                  <a:pt x="113" y="21"/>
                </a:lnTo>
                <a:lnTo>
                  <a:pt x="57" y="49"/>
                </a:lnTo>
                <a:lnTo>
                  <a:pt x="52" y="52"/>
                </a:lnTo>
                <a:lnTo>
                  <a:pt x="47" y="47"/>
                </a:lnTo>
                <a:lnTo>
                  <a:pt x="43" y="38"/>
                </a:lnTo>
                <a:lnTo>
                  <a:pt x="7" y="54"/>
                </a:lnTo>
                <a:lnTo>
                  <a:pt x="7" y="99"/>
                </a:lnTo>
                <a:close/>
              </a:path>
            </a:pathLst>
          </a:custGeom>
          <a:gradFill>
            <a:gsLst>
              <a:gs pos="0">
                <a:schemeClr val="accent2"/>
              </a:gs>
              <a:gs pos="100000">
                <a:schemeClr val="accent1"/>
              </a:gs>
            </a:gsLst>
            <a:lin ang="12600000" scaled="0"/>
          </a:gradFill>
          <a:ln>
            <a:noFill/>
          </a:ln>
          <a:extLst/>
        </p:spPr>
        <p:txBody>
          <a:bodyPr vert="horz" wrap="square" lIns="91440" tIns="45720" rIns="91440" bIns="45720" numCol="1" anchor="t" anchorCtr="0" compatLnSpc="1">
            <a:prstTxWarp prst="textNoShape">
              <a:avLst/>
            </a:prstTxWarp>
          </a:bodyPr>
          <a:lstStyle/>
          <a:p>
            <a:endParaRPr lang="zh-CN" altLang="en-US">
              <a:ea typeface="微软雅黑" panose="020B0503020204020204" pitchFamily="34" charset="-122"/>
            </a:endParaRPr>
          </a:p>
        </p:txBody>
      </p:sp>
      <p:sp>
        <p:nvSpPr>
          <p:cNvPr id="18" name="原创设计师QQ598969553      _10"/>
          <p:cNvSpPr>
            <a:spLocks noEditPoints="1"/>
          </p:cNvSpPr>
          <p:nvPr/>
        </p:nvSpPr>
        <p:spPr bwMode="auto">
          <a:xfrm>
            <a:off x="5201287" y="1855697"/>
            <a:ext cx="359700" cy="267206"/>
          </a:xfrm>
          <a:custGeom>
            <a:avLst/>
            <a:gdLst>
              <a:gd name="T0" fmla="*/ 57 w 59"/>
              <a:gd name="T1" fmla="*/ 41 h 44"/>
              <a:gd name="T2" fmla="*/ 3 w 59"/>
              <a:gd name="T3" fmla="*/ 44 h 44"/>
              <a:gd name="T4" fmla="*/ 0 w 59"/>
              <a:gd name="T5" fmla="*/ 41 h 44"/>
              <a:gd name="T6" fmla="*/ 3 w 59"/>
              <a:gd name="T7" fmla="*/ 0 h 44"/>
              <a:gd name="T8" fmla="*/ 7 w 59"/>
              <a:gd name="T9" fmla="*/ 8 h 44"/>
              <a:gd name="T10" fmla="*/ 9 w 59"/>
              <a:gd name="T11" fmla="*/ 9 h 44"/>
              <a:gd name="T12" fmla="*/ 25 w 59"/>
              <a:gd name="T13" fmla="*/ 9 h 44"/>
              <a:gd name="T14" fmla="*/ 28 w 59"/>
              <a:gd name="T15" fmla="*/ 10 h 44"/>
              <a:gd name="T16" fmla="*/ 35 w 59"/>
              <a:gd name="T17" fmla="*/ 11 h 44"/>
              <a:gd name="T18" fmla="*/ 37 w 59"/>
              <a:gd name="T19" fmla="*/ 11 h 44"/>
              <a:gd name="T20" fmla="*/ 54 w 59"/>
              <a:gd name="T21" fmla="*/ 18 h 44"/>
              <a:gd name="T22" fmla="*/ 56 w 59"/>
              <a:gd name="T23" fmla="*/ 15 h 44"/>
              <a:gd name="T24" fmla="*/ 56 w 59"/>
              <a:gd name="T25" fmla="*/ 20 h 44"/>
              <a:gd name="T26" fmla="*/ 50 w 59"/>
              <a:gd name="T27" fmla="*/ 24 h 44"/>
              <a:gd name="T28" fmla="*/ 53 w 59"/>
              <a:gd name="T29" fmla="*/ 32 h 44"/>
              <a:gd name="T30" fmla="*/ 41 w 59"/>
              <a:gd name="T31" fmla="*/ 32 h 44"/>
              <a:gd name="T32" fmla="*/ 38 w 59"/>
              <a:gd name="T33" fmla="*/ 35 h 44"/>
              <a:gd name="T34" fmla="*/ 36 w 59"/>
              <a:gd name="T35" fmla="*/ 32 h 44"/>
              <a:gd name="T36" fmla="*/ 28 w 59"/>
              <a:gd name="T37" fmla="*/ 25 h 44"/>
              <a:gd name="T38" fmla="*/ 20 w 59"/>
              <a:gd name="T39" fmla="*/ 31 h 44"/>
              <a:gd name="T40" fmla="*/ 17 w 59"/>
              <a:gd name="T41" fmla="*/ 33 h 44"/>
              <a:gd name="T42" fmla="*/ 14 w 59"/>
              <a:gd name="T43" fmla="*/ 30 h 44"/>
              <a:gd name="T44" fmla="*/ 11 w 59"/>
              <a:gd name="T45" fmla="*/ 28 h 44"/>
              <a:gd name="T46" fmla="*/ 3 w 59"/>
              <a:gd name="T47" fmla="*/ 35 h 44"/>
              <a:gd name="T48" fmla="*/ 38 w 59"/>
              <a:gd name="T49" fmla="*/ 29 h 44"/>
              <a:gd name="T50" fmla="*/ 46 w 59"/>
              <a:gd name="T51" fmla="*/ 25 h 44"/>
              <a:gd name="T52" fmla="*/ 27 w 59"/>
              <a:gd name="T53" fmla="*/ 17 h 44"/>
              <a:gd name="T54" fmla="*/ 25 w 59"/>
              <a:gd name="T55" fmla="*/ 16 h 44"/>
              <a:gd name="T56" fmla="*/ 12 w 59"/>
              <a:gd name="T57" fmla="*/ 19 h 44"/>
              <a:gd name="T58" fmla="*/ 10 w 59"/>
              <a:gd name="T59" fmla="*/ 18 h 44"/>
              <a:gd name="T60" fmla="*/ 3 w 59"/>
              <a:gd name="T61" fmla="*/ 13 h 44"/>
              <a:gd name="T62" fmla="*/ 8 w 59"/>
              <a:gd name="T63" fmla="*/ 26 h 44"/>
              <a:gd name="T64" fmla="*/ 11 w 59"/>
              <a:gd name="T65" fmla="*/ 23 h 44"/>
              <a:gd name="T66" fmla="*/ 13 w 59"/>
              <a:gd name="T67" fmla="*/ 26 h 44"/>
              <a:gd name="T68" fmla="*/ 17 w 59"/>
              <a:gd name="T69" fmla="*/ 28 h 44"/>
              <a:gd name="T70" fmla="*/ 26 w 59"/>
              <a:gd name="T71" fmla="*/ 23 h 44"/>
              <a:gd name="T72" fmla="*/ 28 w 59"/>
              <a:gd name="T73" fmla="*/ 20 h 44"/>
              <a:gd name="T74" fmla="*/ 31 w 59"/>
              <a:gd name="T75" fmla="*/ 23 h 44"/>
              <a:gd name="T76" fmla="*/ 38 w 59"/>
              <a:gd name="T7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44">
                <a:moveTo>
                  <a:pt x="3" y="41"/>
                </a:moveTo>
                <a:cubicBezTo>
                  <a:pt x="57" y="41"/>
                  <a:pt x="57" y="41"/>
                  <a:pt x="57" y="41"/>
                </a:cubicBezTo>
                <a:cubicBezTo>
                  <a:pt x="57" y="44"/>
                  <a:pt x="57" y="44"/>
                  <a:pt x="57" y="44"/>
                </a:cubicBezTo>
                <a:cubicBezTo>
                  <a:pt x="3" y="44"/>
                  <a:pt x="3" y="44"/>
                  <a:pt x="3" y="44"/>
                </a:cubicBezTo>
                <a:cubicBezTo>
                  <a:pt x="0" y="44"/>
                  <a:pt x="0" y="44"/>
                  <a:pt x="0" y="44"/>
                </a:cubicBezTo>
                <a:cubicBezTo>
                  <a:pt x="0" y="41"/>
                  <a:pt x="0" y="41"/>
                  <a:pt x="0" y="41"/>
                </a:cubicBezTo>
                <a:cubicBezTo>
                  <a:pt x="0" y="0"/>
                  <a:pt x="0" y="0"/>
                  <a:pt x="0" y="0"/>
                </a:cubicBezTo>
                <a:cubicBezTo>
                  <a:pt x="3" y="0"/>
                  <a:pt x="3" y="0"/>
                  <a:pt x="3" y="0"/>
                </a:cubicBezTo>
                <a:cubicBezTo>
                  <a:pt x="3" y="9"/>
                  <a:pt x="3" y="9"/>
                  <a:pt x="3" y="9"/>
                </a:cubicBezTo>
                <a:cubicBezTo>
                  <a:pt x="7" y="8"/>
                  <a:pt x="7" y="8"/>
                  <a:pt x="7" y="8"/>
                </a:cubicBezTo>
                <a:cubicBezTo>
                  <a:pt x="8" y="8"/>
                  <a:pt x="8" y="8"/>
                  <a:pt x="8" y="8"/>
                </a:cubicBezTo>
                <a:cubicBezTo>
                  <a:pt x="9" y="9"/>
                  <a:pt x="9" y="9"/>
                  <a:pt x="9" y="9"/>
                </a:cubicBezTo>
                <a:cubicBezTo>
                  <a:pt x="12" y="15"/>
                  <a:pt x="12" y="15"/>
                  <a:pt x="12" y="15"/>
                </a:cubicBezTo>
                <a:cubicBezTo>
                  <a:pt x="25" y="9"/>
                  <a:pt x="25" y="9"/>
                  <a:pt x="25" y="9"/>
                </a:cubicBezTo>
                <a:cubicBezTo>
                  <a:pt x="28" y="8"/>
                  <a:pt x="28" y="8"/>
                  <a:pt x="28" y="8"/>
                </a:cubicBezTo>
                <a:cubicBezTo>
                  <a:pt x="28" y="10"/>
                  <a:pt x="28" y="10"/>
                  <a:pt x="28" y="10"/>
                </a:cubicBezTo>
                <a:cubicBezTo>
                  <a:pt x="28" y="13"/>
                  <a:pt x="28" y="13"/>
                  <a:pt x="28" y="13"/>
                </a:cubicBezTo>
                <a:cubicBezTo>
                  <a:pt x="35" y="11"/>
                  <a:pt x="35" y="11"/>
                  <a:pt x="35" y="11"/>
                </a:cubicBezTo>
                <a:cubicBezTo>
                  <a:pt x="36" y="11"/>
                  <a:pt x="36" y="11"/>
                  <a:pt x="36" y="11"/>
                </a:cubicBezTo>
                <a:cubicBezTo>
                  <a:pt x="37" y="11"/>
                  <a:pt x="37" y="11"/>
                  <a:pt x="37" y="11"/>
                </a:cubicBezTo>
                <a:cubicBezTo>
                  <a:pt x="48" y="23"/>
                  <a:pt x="48" y="23"/>
                  <a:pt x="48" y="23"/>
                </a:cubicBezTo>
                <a:cubicBezTo>
                  <a:pt x="54" y="18"/>
                  <a:pt x="54" y="18"/>
                  <a:pt x="54" y="18"/>
                </a:cubicBezTo>
                <a:cubicBezTo>
                  <a:pt x="53" y="18"/>
                  <a:pt x="53" y="18"/>
                  <a:pt x="53" y="18"/>
                </a:cubicBezTo>
                <a:cubicBezTo>
                  <a:pt x="53" y="16"/>
                  <a:pt x="55" y="15"/>
                  <a:pt x="56" y="15"/>
                </a:cubicBezTo>
                <a:cubicBezTo>
                  <a:pt x="58" y="15"/>
                  <a:pt x="59" y="16"/>
                  <a:pt x="59" y="18"/>
                </a:cubicBezTo>
                <a:cubicBezTo>
                  <a:pt x="59" y="19"/>
                  <a:pt x="58" y="20"/>
                  <a:pt x="56" y="20"/>
                </a:cubicBezTo>
                <a:cubicBezTo>
                  <a:pt x="56" y="20"/>
                  <a:pt x="56" y="20"/>
                  <a:pt x="55" y="20"/>
                </a:cubicBezTo>
                <a:cubicBezTo>
                  <a:pt x="50" y="24"/>
                  <a:pt x="50" y="24"/>
                  <a:pt x="50" y="24"/>
                </a:cubicBezTo>
                <a:cubicBezTo>
                  <a:pt x="56" y="29"/>
                  <a:pt x="56" y="29"/>
                  <a:pt x="56" y="29"/>
                </a:cubicBezTo>
                <a:cubicBezTo>
                  <a:pt x="53" y="32"/>
                  <a:pt x="53" y="32"/>
                  <a:pt x="53" y="32"/>
                </a:cubicBezTo>
                <a:cubicBezTo>
                  <a:pt x="47" y="27"/>
                  <a:pt x="47" y="27"/>
                  <a:pt x="47" y="27"/>
                </a:cubicBezTo>
                <a:cubicBezTo>
                  <a:pt x="41" y="32"/>
                  <a:pt x="41" y="32"/>
                  <a:pt x="41" y="32"/>
                </a:cubicBezTo>
                <a:cubicBezTo>
                  <a:pt x="41" y="32"/>
                  <a:pt x="41" y="32"/>
                  <a:pt x="41" y="32"/>
                </a:cubicBezTo>
                <a:cubicBezTo>
                  <a:pt x="41" y="33"/>
                  <a:pt x="40" y="35"/>
                  <a:pt x="38" y="35"/>
                </a:cubicBezTo>
                <a:cubicBezTo>
                  <a:pt x="37" y="35"/>
                  <a:pt x="36" y="33"/>
                  <a:pt x="36" y="32"/>
                </a:cubicBezTo>
                <a:cubicBezTo>
                  <a:pt x="36" y="32"/>
                  <a:pt x="36" y="32"/>
                  <a:pt x="36" y="32"/>
                </a:cubicBezTo>
                <a:cubicBezTo>
                  <a:pt x="29" y="25"/>
                  <a:pt x="29" y="25"/>
                  <a:pt x="29" y="25"/>
                </a:cubicBezTo>
                <a:cubicBezTo>
                  <a:pt x="29" y="25"/>
                  <a:pt x="28" y="25"/>
                  <a:pt x="28" y="25"/>
                </a:cubicBezTo>
                <a:cubicBezTo>
                  <a:pt x="28" y="25"/>
                  <a:pt x="27" y="25"/>
                  <a:pt x="27" y="25"/>
                </a:cubicBezTo>
                <a:cubicBezTo>
                  <a:pt x="20" y="31"/>
                  <a:pt x="20" y="31"/>
                  <a:pt x="20" y="31"/>
                </a:cubicBezTo>
                <a:cubicBezTo>
                  <a:pt x="20" y="31"/>
                  <a:pt x="20" y="31"/>
                  <a:pt x="20" y="31"/>
                </a:cubicBezTo>
                <a:cubicBezTo>
                  <a:pt x="20" y="32"/>
                  <a:pt x="18" y="33"/>
                  <a:pt x="17" y="33"/>
                </a:cubicBezTo>
                <a:cubicBezTo>
                  <a:pt x="15" y="33"/>
                  <a:pt x="14" y="32"/>
                  <a:pt x="14" y="31"/>
                </a:cubicBezTo>
                <a:cubicBezTo>
                  <a:pt x="14" y="31"/>
                  <a:pt x="14" y="31"/>
                  <a:pt x="14" y="30"/>
                </a:cubicBezTo>
                <a:cubicBezTo>
                  <a:pt x="12" y="28"/>
                  <a:pt x="12" y="28"/>
                  <a:pt x="12" y="28"/>
                </a:cubicBezTo>
                <a:cubicBezTo>
                  <a:pt x="11" y="28"/>
                  <a:pt x="11" y="28"/>
                  <a:pt x="11" y="28"/>
                </a:cubicBezTo>
                <a:cubicBezTo>
                  <a:pt x="10" y="28"/>
                  <a:pt x="10" y="28"/>
                  <a:pt x="10" y="28"/>
                </a:cubicBezTo>
                <a:cubicBezTo>
                  <a:pt x="3" y="35"/>
                  <a:pt x="3" y="35"/>
                  <a:pt x="3" y="35"/>
                </a:cubicBezTo>
                <a:cubicBezTo>
                  <a:pt x="3" y="41"/>
                  <a:pt x="3" y="41"/>
                  <a:pt x="3" y="41"/>
                </a:cubicBezTo>
                <a:close/>
                <a:moveTo>
                  <a:pt x="38" y="29"/>
                </a:moveTo>
                <a:cubicBezTo>
                  <a:pt x="39" y="29"/>
                  <a:pt x="39" y="29"/>
                  <a:pt x="39" y="30"/>
                </a:cubicBezTo>
                <a:cubicBezTo>
                  <a:pt x="46" y="25"/>
                  <a:pt x="46" y="25"/>
                  <a:pt x="46" y="25"/>
                </a:cubicBezTo>
                <a:cubicBezTo>
                  <a:pt x="35" y="15"/>
                  <a:pt x="35" y="15"/>
                  <a:pt x="35" y="15"/>
                </a:cubicBezTo>
                <a:cubicBezTo>
                  <a:pt x="27" y="17"/>
                  <a:pt x="27" y="17"/>
                  <a:pt x="27" y="17"/>
                </a:cubicBezTo>
                <a:cubicBezTo>
                  <a:pt x="25" y="18"/>
                  <a:pt x="25" y="18"/>
                  <a:pt x="25" y="18"/>
                </a:cubicBezTo>
                <a:cubicBezTo>
                  <a:pt x="25" y="16"/>
                  <a:pt x="25" y="16"/>
                  <a:pt x="25" y="16"/>
                </a:cubicBezTo>
                <a:cubicBezTo>
                  <a:pt x="24" y="13"/>
                  <a:pt x="24" y="13"/>
                  <a:pt x="24" y="13"/>
                </a:cubicBezTo>
                <a:cubicBezTo>
                  <a:pt x="12" y="19"/>
                  <a:pt x="12" y="19"/>
                  <a:pt x="12" y="19"/>
                </a:cubicBezTo>
                <a:cubicBezTo>
                  <a:pt x="11" y="20"/>
                  <a:pt x="11" y="20"/>
                  <a:pt x="11" y="20"/>
                </a:cubicBezTo>
                <a:cubicBezTo>
                  <a:pt x="10" y="18"/>
                  <a:pt x="10" y="18"/>
                  <a:pt x="10" y="18"/>
                </a:cubicBezTo>
                <a:cubicBezTo>
                  <a:pt x="6" y="12"/>
                  <a:pt x="6" y="12"/>
                  <a:pt x="6" y="12"/>
                </a:cubicBezTo>
                <a:cubicBezTo>
                  <a:pt x="3" y="13"/>
                  <a:pt x="3" y="13"/>
                  <a:pt x="3" y="13"/>
                </a:cubicBezTo>
                <a:cubicBezTo>
                  <a:pt x="3" y="32"/>
                  <a:pt x="3" y="32"/>
                  <a:pt x="3" y="32"/>
                </a:cubicBezTo>
                <a:cubicBezTo>
                  <a:pt x="8" y="26"/>
                  <a:pt x="8" y="26"/>
                  <a:pt x="8" y="26"/>
                </a:cubicBezTo>
                <a:cubicBezTo>
                  <a:pt x="8" y="26"/>
                  <a:pt x="8" y="25"/>
                  <a:pt x="8" y="25"/>
                </a:cubicBezTo>
                <a:cubicBezTo>
                  <a:pt x="8" y="24"/>
                  <a:pt x="9" y="23"/>
                  <a:pt x="11" y="23"/>
                </a:cubicBezTo>
                <a:cubicBezTo>
                  <a:pt x="12" y="23"/>
                  <a:pt x="13" y="24"/>
                  <a:pt x="13" y="25"/>
                </a:cubicBezTo>
                <a:cubicBezTo>
                  <a:pt x="13" y="25"/>
                  <a:pt x="13" y="26"/>
                  <a:pt x="13" y="26"/>
                </a:cubicBezTo>
                <a:cubicBezTo>
                  <a:pt x="16" y="28"/>
                  <a:pt x="16" y="28"/>
                  <a:pt x="16" y="28"/>
                </a:cubicBezTo>
                <a:cubicBezTo>
                  <a:pt x="16" y="28"/>
                  <a:pt x="17" y="28"/>
                  <a:pt x="17" y="28"/>
                </a:cubicBezTo>
                <a:cubicBezTo>
                  <a:pt x="17" y="28"/>
                  <a:pt x="18" y="28"/>
                  <a:pt x="18" y="29"/>
                </a:cubicBezTo>
                <a:cubicBezTo>
                  <a:pt x="26" y="23"/>
                  <a:pt x="26" y="23"/>
                  <a:pt x="26" y="23"/>
                </a:cubicBezTo>
                <a:cubicBezTo>
                  <a:pt x="26" y="23"/>
                  <a:pt x="26" y="23"/>
                  <a:pt x="26" y="23"/>
                </a:cubicBezTo>
                <a:cubicBezTo>
                  <a:pt x="26" y="21"/>
                  <a:pt x="27" y="20"/>
                  <a:pt x="28" y="20"/>
                </a:cubicBezTo>
                <a:cubicBezTo>
                  <a:pt x="30" y="20"/>
                  <a:pt x="31" y="21"/>
                  <a:pt x="31" y="23"/>
                </a:cubicBezTo>
                <a:cubicBezTo>
                  <a:pt x="31" y="23"/>
                  <a:pt x="31" y="23"/>
                  <a:pt x="31" y="23"/>
                </a:cubicBezTo>
                <a:cubicBezTo>
                  <a:pt x="37" y="30"/>
                  <a:pt x="37" y="30"/>
                  <a:pt x="37" y="30"/>
                </a:cubicBezTo>
                <a:cubicBezTo>
                  <a:pt x="37" y="29"/>
                  <a:pt x="38" y="29"/>
                  <a:pt x="38" y="29"/>
                </a:cubicBezTo>
                <a:close/>
              </a:path>
            </a:pathLst>
          </a:custGeom>
          <a:gradFill>
            <a:gsLst>
              <a:gs pos="0">
                <a:schemeClr val="accent2"/>
              </a:gs>
              <a:gs pos="100000">
                <a:schemeClr val="accent1"/>
              </a:gs>
            </a:gsLst>
            <a:lin ang="12600000" scaled="0"/>
          </a:gradFill>
          <a:ln>
            <a:noFill/>
          </a:ln>
          <a:extLst/>
        </p:spPr>
        <p:txBody>
          <a:bodyPr vert="horz" wrap="square" lIns="91440" tIns="45720" rIns="91440" bIns="45720" numCol="1" anchor="t" anchorCtr="0" compatLnSpc="1">
            <a:prstTxWarp prst="textNoShape">
              <a:avLst/>
            </a:prstTxWarp>
          </a:bodyPr>
          <a:lstStyle/>
          <a:p>
            <a:endParaRPr lang="zh-CN" altLang="en-US">
              <a:ea typeface="微软雅黑" panose="020B0503020204020204" pitchFamily="34" charset="-122"/>
            </a:endParaRPr>
          </a:p>
        </p:txBody>
      </p:sp>
      <p:grpSp>
        <p:nvGrpSpPr>
          <p:cNvPr id="20" name="原创设计师QQ598969553      _12"/>
          <p:cNvGrpSpPr/>
          <p:nvPr/>
        </p:nvGrpSpPr>
        <p:grpSpPr>
          <a:xfrm>
            <a:off x="1837293" y="1416543"/>
            <a:ext cx="1138482" cy="1132415"/>
            <a:chOff x="-387897" y="1319482"/>
            <a:chExt cx="1138482" cy="1132415"/>
          </a:xfrm>
        </p:grpSpPr>
        <p:sp>
          <p:nvSpPr>
            <p:cNvPr id="21"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387897" y="1470191"/>
              <a:ext cx="1116878"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地区分析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3" name="原创设计师QQ598969553      _13"/>
          <p:cNvGrpSpPr/>
          <p:nvPr/>
        </p:nvGrpSpPr>
        <p:grpSpPr>
          <a:xfrm>
            <a:off x="3850016" y="1416543"/>
            <a:ext cx="1189468" cy="1132415"/>
            <a:chOff x="-381549" y="1319482"/>
            <a:chExt cx="1189468" cy="1132415"/>
          </a:xfrm>
        </p:grpSpPr>
        <p:sp>
          <p:nvSpPr>
            <p:cNvPr id="24"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5" name="矩形 24"/>
            <p:cNvSpPr/>
            <p:nvPr/>
          </p:nvSpPr>
          <p:spPr>
            <a:xfrm>
              <a:off x="-381549" y="1470191"/>
              <a:ext cx="1189468"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季节性分析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6" name="原创设计师QQ598969553      _14"/>
          <p:cNvGrpSpPr/>
          <p:nvPr/>
        </p:nvGrpSpPr>
        <p:grpSpPr>
          <a:xfrm>
            <a:off x="5653897" y="1416543"/>
            <a:ext cx="1222359" cy="1132415"/>
            <a:chOff x="-449876" y="1319482"/>
            <a:chExt cx="1222359" cy="1132415"/>
          </a:xfrm>
        </p:grpSpPr>
        <p:sp>
          <p:nvSpPr>
            <p:cNvPr id="27"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8" name="矩形 27"/>
            <p:cNvSpPr/>
            <p:nvPr/>
          </p:nvSpPr>
          <p:spPr>
            <a:xfrm>
              <a:off x="-449876" y="1470191"/>
              <a:ext cx="1222359"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重点客户分析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3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32" name="矩形 31"/>
          <p:cNvSpPr/>
          <p:nvPr/>
        </p:nvSpPr>
        <p:spPr>
          <a:xfrm>
            <a:off x="11875" y="183285"/>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数据分析</a:t>
            </a:r>
            <a:endParaRPr lang="zh-CN" altLang="en-US" dirty="0"/>
          </a:p>
        </p:txBody>
      </p:sp>
    </p:spTree>
    <p:extLst>
      <p:ext uri="{BB962C8B-B14F-4D97-AF65-F5344CB8AC3E}">
        <p14:creationId xmlns:p14="http://schemas.microsoft.com/office/powerpoint/2010/main" val="105011508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3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11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16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21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224923"/>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a:t>
            </a:r>
            <a:r>
              <a:rPr lang="zh-CN" altLang="en-US" dirty="0" smtClean="0"/>
              <a:t>地区分析</a:t>
            </a:r>
            <a:endParaRPr lang="zh-CN" altLang="en-US" dirty="0"/>
          </a:p>
        </p:txBody>
      </p:sp>
      <p:pic>
        <p:nvPicPr>
          <p:cNvPr id="4" name="图片 3"/>
          <p:cNvPicPr>
            <a:picLocks noChangeAspect="1"/>
          </p:cNvPicPr>
          <p:nvPr/>
        </p:nvPicPr>
        <p:blipFill>
          <a:blip r:embed="rId4"/>
          <a:stretch>
            <a:fillRect/>
          </a:stretch>
        </p:blipFill>
        <p:spPr>
          <a:xfrm>
            <a:off x="1083" y="843558"/>
            <a:ext cx="9142917" cy="4203278"/>
          </a:xfrm>
          <a:prstGeom prst="rect">
            <a:avLst/>
          </a:prstGeom>
        </p:spPr>
      </p:pic>
      <p:pic>
        <p:nvPicPr>
          <p:cNvPr id="3" name="图片 2"/>
          <p:cNvPicPr>
            <a:picLocks noChangeAspect="1"/>
          </p:cNvPicPr>
          <p:nvPr/>
        </p:nvPicPr>
        <p:blipFill>
          <a:blip r:embed="rId5"/>
          <a:stretch>
            <a:fillRect/>
          </a:stretch>
        </p:blipFill>
        <p:spPr>
          <a:xfrm>
            <a:off x="2687323" y="1557626"/>
            <a:ext cx="4855984" cy="1970270"/>
          </a:xfrm>
          <a:prstGeom prst="rect">
            <a:avLst/>
          </a:prstGeom>
        </p:spPr>
      </p:pic>
    </p:spTree>
    <p:extLst>
      <p:ext uri="{BB962C8B-B14F-4D97-AF65-F5344CB8AC3E}">
        <p14:creationId xmlns:p14="http://schemas.microsoft.com/office/powerpoint/2010/main" val="1348363405"/>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224923"/>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季节性分析</a:t>
            </a:r>
            <a:endParaRPr lang="zh-CN" altLang="en-US" dirty="0"/>
          </a:p>
        </p:txBody>
      </p:sp>
      <p:pic>
        <p:nvPicPr>
          <p:cNvPr id="4" name="图片 3"/>
          <p:cNvPicPr>
            <a:picLocks noChangeAspect="1"/>
          </p:cNvPicPr>
          <p:nvPr/>
        </p:nvPicPr>
        <p:blipFill>
          <a:blip r:embed="rId4"/>
          <a:stretch>
            <a:fillRect/>
          </a:stretch>
        </p:blipFill>
        <p:spPr>
          <a:xfrm>
            <a:off x="1084" y="817878"/>
            <a:ext cx="9142916" cy="4274152"/>
          </a:xfrm>
          <a:prstGeom prst="rect">
            <a:avLst/>
          </a:prstGeom>
        </p:spPr>
      </p:pic>
      <p:pic>
        <p:nvPicPr>
          <p:cNvPr id="2" name="图片 1"/>
          <p:cNvPicPr>
            <a:picLocks noChangeAspect="1"/>
          </p:cNvPicPr>
          <p:nvPr/>
        </p:nvPicPr>
        <p:blipFill>
          <a:blip r:embed="rId5"/>
          <a:stretch>
            <a:fillRect/>
          </a:stretch>
        </p:blipFill>
        <p:spPr>
          <a:xfrm>
            <a:off x="2339752" y="1851670"/>
            <a:ext cx="4295419" cy="1731534"/>
          </a:xfrm>
          <a:prstGeom prst="rect">
            <a:avLst/>
          </a:prstGeom>
        </p:spPr>
      </p:pic>
    </p:spTree>
    <p:extLst>
      <p:ext uri="{BB962C8B-B14F-4D97-AF65-F5344CB8AC3E}">
        <p14:creationId xmlns:p14="http://schemas.microsoft.com/office/powerpoint/2010/main" val="179110625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224923"/>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重点大客户分析</a:t>
            </a:r>
            <a:endParaRPr lang="zh-CN" altLang="en-US" dirty="0"/>
          </a:p>
        </p:txBody>
      </p:sp>
      <p:pic>
        <p:nvPicPr>
          <p:cNvPr id="4" name="图片 3"/>
          <p:cNvPicPr>
            <a:picLocks noChangeAspect="1"/>
          </p:cNvPicPr>
          <p:nvPr/>
        </p:nvPicPr>
        <p:blipFill>
          <a:blip r:embed="rId4"/>
          <a:stretch>
            <a:fillRect/>
          </a:stretch>
        </p:blipFill>
        <p:spPr>
          <a:xfrm>
            <a:off x="-1" y="827652"/>
            <a:ext cx="9057499" cy="4192370"/>
          </a:xfrm>
          <a:prstGeom prst="rect">
            <a:avLst/>
          </a:prstGeom>
        </p:spPr>
      </p:pic>
      <p:pic>
        <p:nvPicPr>
          <p:cNvPr id="3" name="图片 2"/>
          <p:cNvPicPr>
            <a:picLocks noChangeAspect="1"/>
          </p:cNvPicPr>
          <p:nvPr/>
        </p:nvPicPr>
        <p:blipFill>
          <a:blip r:embed="rId5"/>
          <a:stretch>
            <a:fillRect/>
          </a:stretch>
        </p:blipFill>
        <p:spPr>
          <a:xfrm>
            <a:off x="1835696" y="1635646"/>
            <a:ext cx="5923131" cy="1849484"/>
          </a:xfrm>
          <a:prstGeom prst="rect">
            <a:avLst/>
          </a:prstGeom>
        </p:spPr>
      </p:pic>
    </p:spTree>
    <p:extLst>
      <p:ext uri="{BB962C8B-B14F-4D97-AF65-F5344CB8AC3E}">
        <p14:creationId xmlns:p14="http://schemas.microsoft.com/office/powerpoint/2010/main" val="398732074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224923"/>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季节性分布</a:t>
            </a:r>
            <a:endParaRPr lang="zh-CN" altLang="en-US" dirty="0"/>
          </a:p>
        </p:txBody>
      </p:sp>
      <p:pic>
        <p:nvPicPr>
          <p:cNvPr id="5" name="图片 4"/>
          <p:cNvPicPr>
            <a:picLocks noChangeAspect="1"/>
          </p:cNvPicPr>
          <p:nvPr/>
        </p:nvPicPr>
        <p:blipFill>
          <a:blip r:embed="rId4"/>
          <a:stretch>
            <a:fillRect/>
          </a:stretch>
        </p:blipFill>
        <p:spPr>
          <a:xfrm>
            <a:off x="0" y="800986"/>
            <a:ext cx="9144000" cy="4291044"/>
          </a:xfrm>
          <a:prstGeom prst="rect">
            <a:avLst/>
          </a:prstGeom>
        </p:spPr>
      </p:pic>
      <p:pic>
        <p:nvPicPr>
          <p:cNvPr id="4" name="图片 3"/>
          <p:cNvPicPr>
            <a:picLocks noChangeAspect="1"/>
          </p:cNvPicPr>
          <p:nvPr/>
        </p:nvPicPr>
        <p:blipFill>
          <a:blip r:embed="rId5"/>
          <a:stretch>
            <a:fillRect/>
          </a:stretch>
        </p:blipFill>
        <p:spPr>
          <a:xfrm>
            <a:off x="2699792" y="1707654"/>
            <a:ext cx="5300770" cy="1753737"/>
          </a:xfrm>
          <a:prstGeom prst="rect">
            <a:avLst/>
          </a:prstGeom>
        </p:spPr>
      </p:pic>
    </p:spTree>
    <p:extLst>
      <p:ext uri="{BB962C8B-B14F-4D97-AF65-F5344CB8AC3E}">
        <p14:creationId xmlns:p14="http://schemas.microsoft.com/office/powerpoint/2010/main" val="4109269875"/>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原创设计师QQ598969553      _1"/>
          <p:cNvSpPr/>
          <p:nvPr/>
        </p:nvSpPr>
        <p:spPr>
          <a:xfrm>
            <a:off x="2920980" y="1416543"/>
            <a:ext cx="1205501" cy="12055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ea typeface="微软雅黑" panose="020B0503020204020204" pitchFamily="34" charset="-122"/>
            </a:endParaRPr>
          </a:p>
        </p:txBody>
      </p:sp>
      <p:sp>
        <p:nvSpPr>
          <p:cNvPr id="10" name="原创设计师QQ598969553      _2"/>
          <p:cNvSpPr/>
          <p:nvPr/>
        </p:nvSpPr>
        <p:spPr>
          <a:xfrm>
            <a:off x="4744173" y="1416543"/>
            <a:ext cx="1205501" cy="12055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ea typeface="微软雅黑" panose="020B0503020204020204" pitchFamily="34" charset="-122"/>
            </a:endParaRPr>
          </a:p>
        </p:txBody>
      </p:sp>
      <p:sp>
        <p:nvSpPr>
          <p:cNvPr id="16" name="原创设计师QQ598969553      _8"/>
          <p:cNvSpPr/>
          <p:nvPr/>
        </p:nvSpPr>
        <p:spPr>
          <a:xfrm>
            <a:off x="3556337" y="3527720"/>
            <a:ext cx="2031325" cy="535531"/>
          </a:xfrm>
          <a:prstGeom prst="rect">
            <a:avLst/>
          </a:prstGeom>
        </p:spPr>
        <p:txBody>
          <a:bodyPr wrap="none" anchor="ctr">
            <a:spAutoFit/>
          </a:bodyPr>
          <a:lstStyle/>
          <a:p>
            <a:pPr>
              <a:lnSpc>
                <a:spcPct val="120000"/>
              </a:lnSpc>
            </a:pPr>
            <a:r>
              <a:rPr lang="zh-CN" altLang="en-US" sz="2400" b="1" dirty="0" smtClean="0">
                <a:gradFill>
                  <a:gsLst>
                    <a:gs pos="0">
                      <a:schemeClr val="accent2"/>
                    </a:gs>
                    <a:gs pos="100000">
                      <a:schemeClr val="accent1"/>
                    </a:gs>
                  </a:gsLst>
                  <a:lin ang="12600000" scaled="0"/>
                </a:gradFill>
                <a:latin typeface="微软雅黑" pitchFamily="34" charset="-122"/>
                <a:ea typeface="微软雅黑" pitchFamily="34" charset="-122"/>
              </a:rPr>
              <a:t>进项发票分析</a:t>
            </a:r>
            <a:endParaRPr lang="zh-CN" altLang="en-US" sz="2400" b="1" dirty="0">
              <a:gradFill>
                <a:gsLst>
                  <a:gs pos="0">
                    <a:schemeClr val="accent2"/>
                  </a:gs>
                  <a:gs pos="100000">
                    <a:schemeClr val="accent1"/>
                  </a:gs>
                </a:gsLst>
                <a:lin ang="12600000" scaled="0"/>
              </a:gradFill>
              <a:latin typeface="微软雅黑" pitchFamily="34" charset="-122"/>
              <a:ea typeface="微软雅黑" pitchFamily="34" charset="-122"/>
            </a:endParaRPr>
          </a:p>
        </p:txBody>
      </p:sp>
      <p:sp>
        <p:nvSpPr>
          <p:cNvPr id="17" name="原创设计师QQ598969553      _9"/>
          <p:cNvSpPr>
            <a:spLocks/>
          </p:cNvSpPr>
          <p:nvPr/>
        </p:nvSpPr>
        <p:spPr bwMode="auto">
          <a:xfrm>
            <a:off x="3362933" y="1878981"/>
            <a:ext cx="359700" cy="272344"/>
          </a:xfrm>
          <a:custGeom>
            <a:avLst/>
            <a:gdLst>
              <a:gd name="T0" fmla="*/ 7 w 140"/>
              <a:gd name="T1" fmla="*/ 99 h 106"/>
              <a:gd name="T2" fmla="*/ 14 w 140"/>
              <a:gd name="T3" fmla="*/ 99 h 106"/>
              <a:gd name="T4" fmla="*/ 14 w 140"/>
              <a:gd name="T5" fmla="*/ 59 h 106"/>
              <a:gd name="T6" fmla="*/ 21 w 140"/>
              <a:gd name="T7" fmla="*/ 57 h 106"/>
              <a:gd name="T8" fmla="*/ 21 w 140"/>
              <a:gd name="T9" fmla="*/ 99 h 106"/>
              <a:gd name="T10" fmla="*/ 26 w 140"/>
              <a:gd name="T11" fmla="*/ 99 h 106"/>
              <a:gd name="T12" fmla="*/ 26 w 140"/>
              <a:gd name="T13" fmla="*/ 54 h 106"/>
              <a:gd name="T14" fmla="*/ 33 w 140"/>
              <a:gd name="T15" fmla="*/ 52 h 106"/>
              <a:gd name="T16" fmla="*/ 33 w 140"/>
              <a:gd name="T17" fmla="*/ 99 h 106"/>
              <a:gd name="T18" fmla="*/ 40 w 140"/>
              <a:gd name="T19" fmla="*/ 99 h 106"/>
              <a:gd name="T20" fmla="*/ 40 w 140"/>
              <a:gd name="T21" fmla="*/ 49 h 106"/>
              <a:gd name="T22" fmla="*/ 40 w 140"/>
              <a:gd name="T23" fmla="*/ 49 h 106"/>
              <a:gd name="T24" fmla="*/ 47 w 140"/>
              <a:gd name="T25" fmla="*/ 57 h 106"/>
              <a:gd name="T26" fmla="*/ 47 w 140"/>
              <a:gd name="T27" fmla="*/ 99 h 106"/>
              <a:gd name="T28" fmla="*/ 52 w 140"/>
              <a:gd name="T29" fmla="*/ 99 h 106"/>
              <a:gd name="T30" fmla="*/ 52 w 140"/>
              <a:gd name="T31" fmla="*/ 61 h 106"/>
              <a:gd name="T32" fmla="*/ 59 w 140"/>
              <a:gd name="T33" fmla="*/ 59 h 106"/>
              <a:gd name="T34" fmla="*/ 59 w 140"/>
              <a:gd name="T35" fmla="*/ 99 h 106"/>
              <a:gd name="T36" fmla="*/ 64 w 140"/>
              <a:gd name="T37" fmla="*/ 99 h 106"/>
              <a:gd name="T38" fmla="*/ 64 w 140"/>
              <a:gd name="T39" fmla="*/ 57 h 106"/>
              <a:gd name="T40" fmla="*/ 71 w 140"/>
              <a:gd name="T41" fmla="*/ 52 h 106"/>
              <a:gd name="T42" fmla="*/ 71 w 140"/>
              <a:gd name="T43" fmla="*/ 99 h 106"/>
              <a:gd name="T44" fmla="*/ 76 w 140"/>
              <a:gd name="T45" fmla="*/ 99 h 106"/>
              <a:gd name="T46" fmla="*/ 76 w 140"/>
              <a:gd name="T47" fmla="*/ 49 h 106"/>
              <a:gd name="T48" fmla="*/ 83 w 140"/>
              <a:gd name="T49" fmla="*/ 45 h 106"/>
              <a:gd name="T50" fmla="*/ 83 w 140"/>
              <a:gd name="T51" fmla="*/ 99 h 106"/>
              <a:gd name="T52" fmla="*/ 90 w 140"/>
              <a:gd name="T53" fmla="*/ 99 h 106"/>
              <a:gd name="T54" fmla="*/ 90 w 140"/>
              <a:gd name="T55" fmla="*/ 42 h 106"/>
              <a:gd name="T56" fmla="*/ 97 w 140"/>
              <a:gd name="T57" fmla="*/ 40 h 106"/>
              <a:gd name="T58" fmla="*/ 97 w 140"/>
              <a:gd name="T59" fmla="*/ 99 h 106"/>
              <a:gd name="T60" fmla="*/ 102 w 140"/>
              <a:gd name="T61" fmla="*/ 99 h 106"/>
              <a:gd name="T62" fmla="*/ 102 w 140"/>
              <a:gd name="T63" fmla="*/ 38 h 106"/>
              <a:gd name="T64" fmla="*/ 109 w 140"/>
              <a:gd name="T65" fmla="*/ 33 h 106"/>
              <a:gd name="T66" fmla="*/ 109 w 140"/>
              <a:gd name="T67" fmla="*/ 99 h 106"/>
              <a:gd name="T68" fmla="*/ 135 w 140"/>
              <a:gd name="T69" fmla="*/ 99 h 106"/>
              <a:gd name="T70" fmla="*/ 135 w 140"/>
              <a:gd name="T71" fmla="*/ 106 h 106"/>
              <a:gd name="T72" fmla="*/ 7 w 140"/>
              <a:gd name="T73" fmla="*/ 106 h 106"/>
              <a:gd name="T74" fmla="*/ 0 w 140"/>
              <a:gd name="T75" fmla="*/ 106 h 106"/>
              <a:gd name="T76" fmla="*/ 0 w 140"/>
              <a:gd name="T77" fmla="*/ 99 h 106"/>
              <a:gd name="T78" fmla="*/ 0 w 140"/>
              <a:gd name="T79" fmla="*/ 2 h 106"/>
              <a:gd name="T80" fmla="*/ 7 w 140"/>
              <a:gd name="T81" fmla="*/ 2 h 106"/>
              <a:gd name="T82" fmla="*/ 7 w 140"/>
              <a:gd name="T83" fmla="*/ 40 h 106"/>
              <a:gd name="T84" fmla="*/ 43 w 140"/>
              <a:gd name="T85" fmla="*/ 26 h 106"/>
              <a:gd name="T86" fmla="*/ 45 w 140"/>
              <a:gd name="T87" fmla="*/ 23 h 106"/>
              <a:gd name="T88" fmla="*/ 50 w 140"/>
              <a:gd name="T89" fmla="*/ 28 h 106"/>
              <a:gd name="T90" fmla="*/ 54 w 140"/>
              <a:gd name="T91" fmla="*/ 38 h 106"/>
              <a:gd name="T92" fmla="*/ 109 w 140"/>
              <a:gd name="T93" fmla="*/ 12 h 106"/>
              <a:gd name="T94" fmla="*/ 102 w 140"/>
              <a:gd name="T95" fmla="*/ 0 h 106"/>
              <a:gd name="T96" fmla="*/ 121 w 140"/>
              <a:gd name="T97" fmla="*/ 0 h 106"/>
              <a:gd name="T98" fmla="*/ 140 w 140"/>
              <a:gd name="T99" fmla="*/ 2 h 106"/>
              <a:gd name="T100" fmla="*/ 130 w 140"/>
              <a:gd name="T101" fmla="*/ 16 h 106"/>
              <a:gd name="T102" fmla="*/ 121 w 140"/>
              <a:gd name="T103" fmla="*/ 33 h 106"/>
              <a:gd name="T104" fmla="*/ 113 w 140"/>
              <a:gd name="T105" fmla="*/ 21 h 106"/>
              <a:gd name="T106" fmla="*/ 57 w 140"/>
              <a:gd name="T107" fmla="*/ 49 h 106"/>
              <a:gd name="T108" fmla="*/ 52 w 140"/>
              <a:gd name="T109" fmla="*/ 52 h 106"/>
              <a:gd name="T110" fmla="*/ 47 w 140"/>
              <a:gd name="T111" fmla="*/ 47 h 106"/>
              <a:gd name="T112" fmla="*/ 43 w 140"/>
              <a:gd name="T113" fmla="*/ 38 h 106"/>
              <a:gd name="T114" fmla="*/ 7 w 140"/>
              <a:gd name="T115" fmla="*/ 54 h 106"/>
              <a:gd name="T116" fmla="*/ 7 w 140"/>
              <a:gd name="T1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6">
                <a:moveTo>
                  <a:pt x="7" y="99"/>
                </a:moveTo>
                <a:lnTo>
                  <a:pt x="14" y="99"/>
                </a:lnTo>
                <a:lnTo>
                  <a:pt x="14" y="59"/>
                </a:lnTo>
                <a:lnTo>
                  <a:pt x="21" y="57"/>
                </a:lnTo>
                <a:lnTo>
                  <a:pt x="21" y="99"/>
                </a:lnTo>
                <a:lnTo>
                  <a:pt x="26" y="99"/>
                </a:lnTo>
                <a:lnTo>
                  <a:pt x="26" y="54"/>
                </a:lnTo>
                <a:lnTo>
                  <a:pt x="33" y="52"/>
                </a:lnTo>
                <a:lnTo>
                  <a:pt x="33" y="99"/>
                </a:lnTo>
                <a:lnTo>
                  <a:pt x="40" y="99"/>
                </a:lnTo>
                <a:lnTo>
                  <a:pt x="40" y="49"/>
                </a:lnTo>
                <a:lnTo>
                  <a:pt x="40" y="49"/>
                </a:lnTo>
                <a:lnTo>
                  <a:pt x="47" y="57"/>
                </a:lnTo>
                <a:lnTo>
                  <a:pt x="47" y="99"/>
                </a:lnTo>
                <a:lnTo>
                  <a:pt x="52" y="99"/>
                </a:lnTo>
                <a:lnTo>
                  <a:pt x="52" y="61"/>
                </a:lnTo>
                <a:lnTo>
                  <a:pt x="59" y="59"/>
                </a:lnTo>
                <a:lnTo>
                  <a:pt x="59" y="99"/>
                </a:lnTo>
                <a:lnTo>
                  <a:pt x="64" y="99"/>
                </a:lnTo>
                <a:lnTo>
                  <a:pt x="64" y="57"/>
                </a:lnTo>
                <a:lnTo>
                  <a:pt x="71" y="52"/>
                </a:lnTo>
                <a:lnTo>
                  <a:pt x="71" y="99"/>
                </a:lnTo>
                <a:lnTo>
                  <a:pt x="76" y="99"/>
                </a:lnTo>
                <a:lnTo>
                  <a:pt x="76" y="49"/>
                </a:lnTo>
                <a:lnTo>
                  <a:pt x="83" y="45"/>
                </a:lnTo>
                <a:lnTo>
                  <a:pt x="83" y="99"/>
                </a:lnTo>
                <a:lnTo>
                  <a:pt x="90" y="99"/>
                </a:lnTo>
                <a:lnTo>
                  <a:pt x="90" y="42"/>
                </a:lnTo>
                <a:lnTo>
                  <a:pt x="97" y="40"/>
                </a:lnTo>
                <a:lnTo>
                  <a:pt x="97" y="99"/>
                </a:lnTo>
                <a:lnTo>
                  <a:pt x="102" y="99"/>
                </a:lnTo>
                <a:lnTo>
                  <a:pt x="102" y="38"/>
                </a:lnTo>
                <a:lnTo>
                  <a:pt x="109" y="33"/>
                </a:lnTo>
                <a:lnTo>
                  <a:pt x="109" y="99"/>
                </a:lnTo>
                <a:lnTo>
                  <a:pt x="135" y="99"/>
                </a:lnTo>
                <a:lnTo>
                  <a:pt x="135" y="106"/>
                </a:lnTo>
                <a:lnTo>
                  <a:pt x="7" y="106"/>
                </a:lnTo>
                <a:lnTo>
                  <a:pt x="0" y="106"/>
                </a:lnTo>
                <a:lnTo>
                  <a:pt x="0" y="99"/>
                </a:lnTo>
                <a:lnTo>
                  <a:pt x="0" y="2"/>
                </a:lnTo>
                <a:lnTo>
                  <a:pt x="7" y="2"/>
                </a:lnTo>
                <a:lnTo>
                  <a:pt x="7" y="40"/>
                </a:lnTo>
                <a:lnTo>
                  <a:pt x="43" y="26"/>
                </a:lnTo>
                <a:lnTo>
                  <a:pt x="45" y="23"/>
                </a:lnTo>
                <a:lnTo>
                  <a:pt x="50" y="28"/>
                </a:lnTo>
                <a:lnTo>
                  <a:pt x="54" y="38"/>
                </a:lnTo>
                <a:lnTo>
                  <a:pt x="109" y="12"/>
                </a:lnTo>
                <a:lnTo>
                  <a:pt x="102" y="0"/>
                </a:lnTo>
                <a:lnTo>
                  <a:pt x="121" y="0"/>
                </a:lnTo>
                <a:lnTo>
                  <a:pt x="140" y="2"/>
                </a:lnTo>
                <a:lnTo>
                  <a:pt x="130" y="16"/>
                </a:lnTo>
                <a:lnTo>
                  <a:pt x="121" y="33"/>
                </a:lnTo>
                <a:lnTo>
                  <a:pt x="113" y="21"/>
                </a:lnTo>
                <a:lnTo>
                  <a:pt x="57" y="49"/>
                </a:lnTo>
                <a:lnTo>
                  <a:pt x="52" y="52"/>
                </a:lnTo>
                <a:lnTo>
                  <a:pt x="47" y="47"/>
                </a:lnTo>
                <a:lnTo>
                  <a:pt x="43" y="38"/>
                </a:lnTo>
                <a:lnTo>
                  <a:pt x="7" y="54"/>
                </a:lnTo>
                <a:lnTo>
                  <a:pt x="7" y="99"/>
                </a:lnTo>
                <a:close/>
              </a:path>
            </a:pathLst>
          </a:custGeom>
          <a:gradFill>
            <a:gsLst>
              <a:gs pos="0">
                <a:schemeClr val="accent2"/>
              </a:gs>
              <a:gs pos="100000">
                <a:schemeClr val="accent1"/>
              </a:gs>
            </a:gsLst>
            <a:lin ang="12600000" scaled="0"/>
          </a:gradFill>
          <a:ln>
            <a:noFill/>
          </a:ln>
          <a:extLst/>
        </p:spPr>
        <p:txBody>
          <a:bodyPr vert="horz" wrap="square" lIns="91440" tIns="45720" rIns="91440" bIns="45720" numCol="1" anchor="t" anchorCtr="0" compatLnSpc="1">
            <a:prstTxWarp prst="textNoShape">
              <a:avLst/>
            </a:prstTxWarp>
          </a:bodyPr>
          <a:lstStyle/>
          <a:p>
            <a:endParaRPr lang="zh-CN" altLang="en-US">
              <a:ea typeface="微软雅黑" panose="020B0503020204020204" pitchFamily="34" charset="-122"/>
            </a:endParaRPr>
          </a:p>
        </p:txBody>
      </p:sp>
      <p:sp>
        <p:nvSpPr>
          <p:cNvPr id="18" name="原创设计师QQ598969553      _10"/>
          <p:cNvSpPr>
            <a:spLocks noEditPoints="1"/>
          </p:cNvSpPr>
          <p:nvPr/>
        </p:nvSpPr>
        <p:spPr bwMode="auto">
          <a:xfrm>
            <a:off x="5201287" y="1855697"/>
            <a:ext cx="359700" cy="267206"/>
          </a:xfrm>
          <a:custGeom>
            <a:avLst/>
            <a:gdLst>
              <a:gd name="T0" fmla="*/ 57 w 59"/>
              <a:gd name="T1" fmla="*/ 41 h 44"/>
              <a:gd name="T2" fmla="*/ 3 w 59"/>
              <a:gd name="T3" fmla="*/ 44 h 44"/>
              <a:gd name="T4" fmla="*/ 0 w 59"/>
              <a:gd name="T5" fmla="*/ 41 h 44"/>
              <a:gd name="T6" fmla="*/ 3 w 59"/>
              <a:gd name="T7" fmla="*/ 0 h 44"/>
              <a:gd name="T8" fmla="*/ 7 w 59"/>
              <a:gd name="T9" fmla="*/ 8 h 44"/>
              <a:gd name="T10" fmla="*/ 9 w 59"/>
              <a:gd name="T11" fmla="*/ 9 h 44"/>
              <a:gd name="T12" fmla="*/ 25 w 59"/>
              <a:gd name="T13" fmla="*/ 9 h 44"/>
              <a:gd name="T14" fmla="*/ 28 w 59"/>
              <a:gd name="T15" fmla="*/ 10 h 44"/>
              <a:gd name="T16" fmla="*/ 35 w 59"/>
              <a:gd name="T17" fmla="*/ 11 h 44"/>
              <a:gd name="T18" fmla="*/ 37 w 59"/>
              <a:gd name="T19" fmla="*/ 11 h 44"/>
              <a:gd name="T20" fmla="*/ 54 w 59"/>
              <a:gd name="T21" fmla="*/ 18 h 44"/>
              <a:gd name="T22" fmla="*/ 56 w 59"/>
              <a:gd name="T23" fmla="*/ 15 h 44"/>
              <a:gd name="T24" fmla="*/ 56 w 59"/>
              <a:gd name="T25" fmla="*/ 20 h 44"/>
              <a:gd name="T26" fmla="*/ 50 w 59"/>
              <a:gd name="T27" fmla="*/ 24 h 44"/>
              <a:gd name="T28" fmla="*/ 53 w 59"/>
              <a:gd name="T29" fmla="*/ 32 h 44"/>
              <a:gd name="T30" fmla="*/ 41 w 59"/>
              <a:gd name="T31" fmla="*/ 32 h 44"/>
              <a:gd name="T32" fmla="*/ 38 w 59"/>
              <a:gd name="T33" fmla="*/ 35 h 44"/>
              <a:gd name="T34" fmla="*/ 36 w 59"/>
              <a:gd name="T35" fmla="*/ 32 h 44"/>
              <a:gd name="T36" fmla="*/ 28 w 59"/>
              <a:gd name="T37" fmla="*/ 25 h 44"/>
              <a:gd name="T38" fmla="*/ 20 w 59"/>
              <a:gd name="T39" fmla="*/ 31 h 44"/>
              <a:gd name="T40" fmla="*/ 17 w 59"/>
              <a:gd name="T41" fmla="*/ 33 h 44"/>
              <a:gd name="T42" fmla="*/ 14 w 59"/>
              <a:gd name="T43" fmla="*/ 30 h 44"/>
              <a:gd name="T44" fmla="*/ 11 w 59"/>
              <a:gd name="T45" fmla="*/ 28 h 44"/>
              <a:gd name="T46" fmla="*/ 3 w 59"/>
              <a:gd name="T47" fmla="*/ 35 h 44"/>
              <a:gd name="T48" fmla="*/ 38 w 59"/>
              <a:gd name="T49" fmla="*/ 29 h 44"/>
              <a:gd name="T50" fmla="*/ 46 w 59"/>
              <a:gd name="T51" fmla="*/ 25 h 44"/>
              <a:gd name="T52" fmla="*/ 27 w 59"/>
              <a:gd name="T53" fmla="*/ 17 h 44"/>
              <a:gd name="T54" fmla="*/ 25 w 59"/>
              <a:gd name="T55" fmla="*/ 16 h 44"/>
              <a:gd name="T56" fmla="*/ 12 w 59"/>
              <a:gd name="T57" fmla="*/ 19 h 44"/>
              <a:gd name="T58" fmla="*/ 10 w 59"/>
              <a:gd name="T59" fmla="*/ 18 h 44"/>
              <a:gd name="T60" fmla="*/ 3 w 59"/>
              <a:gd name="T61" fmla="*/ 13 h 44"/>
              <a:gd name="T62" fmla="*/ 8 w 59"/>
              <a:gd name="T63" fmla="*/ 26 h 44"/>
              <a:gd name="T64" fmla="*/ 11 w 59"/>
              <a:gd name="T65" fmla="*/ 23 h 44"/>
              <a:gd name="T66" fmla="*/ 13 w 59"/>
              <a:gd name="T67" fmla="*/ 26 h 44"/>
              <a:gd name="T68" fmla="*/ 17 w 59"/>
              <a:gd name="T69" fmla="*/ 28 h 44"/>
              <a:gd name="T70" fmla="*/ 26 w 59"/>
              <a:gd name="T71" fmla="*/ 23 h 44"/>
              <a:gd name="T72" fmla="*/ 28 w 59"/>
              <a:gd name="T73" fmla="*/ 20 h 44"/>
              <a:gd name="T74" fmla="*/ 31 w 59"/>
              <a:gd name="T75" fmla="*/ 23 h 44"/>
              <a:gd name="T76" fmla="*/ 38 w 59"/>
              <a:gd name="T7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44">
                <a:moveTo>
                  <a:pt x="3" y="41"/>
                </a:moveTo>
                <a:cubicBezTo>
                  <a:pt x="57" y="41"/>
                  <a:pt x="57" y="41"/>
                  <a:pt x="57" y="41"/>
                </a:cubicBezTo>
                <a:cubicBezTo>
                  <a:pt x="57" y="44"/>
                  <a:pt x="57" y="44"/>
                  <a:pt x="57" y="44"/>
                </a:cubicBezTo>
                <a:cubicBezTo>
                  <a:pt x="3" y="44"/>
                  <a:pt x="3" y="44"/>
                  <a:pt x="3" y="44"/>
                </a:cubicBezTo>
                <a:cubicBezTo>
                  <a:pt x="0" y="44"/>
                  <a:pt x="0" y="44"/>
                  <a:pt x="0" y="44"/>
                </a:cubicBezTo>
                <a:cubicBezTo>
                  <a:pt x="0" y="41"/>
                  <a:pt x="0" y="41"/>
                  <a:pt x="0" y="41"/>
                </a:cubicBezTo>
                <a:cubicBezTo>
                  <a:pt x="0" y="0"/>
                  <a:pt x="0" y="0"/>
                  <a:pt x="0" y="0"/>
                </a:cubicBezTo>
                <a:cubicBezTo>
                  <a:pt x="3" y="0"/>
                  <a:pt x="3" y="0"/>
                  <a:pt x="3" y="0"/>
                </a:cubicBezTo>
                <a:cubicBezTo>
                  <a:pt x="3" y="9"/>
                  <a:pt x="3" y="9"/>
                  <a:pt x="3" y="9"/>
                </a:cubicBezTo>
                <a:cubicBezTo>
                  <a:pt x="7" y="8"/>
                  <a:pt x="7" y="8"/>
                  <a:pt x="7" y="8"/>
                </a:cubicBezTo>
                <a:cubicBezTo>
                  <a:pt x="8" y="8"/>
                  <a:pt x="8" y="8"/>
                  <a:pt x="8" y="8"/>
                </a:cubicBezTo>
                <a:cubicBezTo>
                  <a:pt x="9" y="9"/>
                  <a:pt x="9" y="9"/>
                  <a:pt x="9" y="9"/>
                </a:cubicBezTo>
                <a:cubicBezTo>
                  <a:pt x="12" y="15"/>
                  <a:pt x="12" y="15"/>
                  <a:pt x="12" y="15"/>
                </a:cubicBezTo>
                <a:cubicBezTo>
                  <a:pt x="25" y="9"/>
                  <a:pt x="25" y="9"/>
                  <a:pt x="25" y="9"/>
                </a:cubicBezTo>
                <a:cubicBezTo>
                  <a:pt x="28" y="8"/>
                  <a:pt x="28" y="8"/>
                  <a:pt x="28" y="8"/>
                </a:cubicBezTo>
                <a:cubicBezTo>
                  <a:pt x="28" y="10"/>
                  <a:pt x="28" y="10"/>
                  <a:pt x="28" y="10"/>
                </a:cubicBezTo>
                <a:cubicBezTo>
                  <a:pt x="28" y="13"/>
                  <a:pt x="28" y="13"/>
                  <a:pt x="28" y="13"/>
                </a:cubicBezTo>
                <a:cubicBezTo>
                  <a:pt x="35" y="11"/>
                  <a:pt x="35" y="11"/>
                  <a:pt x="35" y="11"/>
                </a:cubicBezTo>
                <a:cubicBezTo>
                  <a:pt x="36" y="11"/>
                  <a:pt x="36" y="11"/>
                  <a:pt x="36" y="11"/>
                </a:cubicBezTo>
                <a:cubicBezTo>
                  <a:pt x="37" y="11"/>
                  <a:pt x="37" y="11"/>
                  <a:pt x="37" y="11"/>
                </a:cubicBezTo>
                <a:cubicBezTo>
                  <a:pt x="48" y="23"/>
                  <a:pt x="48" y="23"/>
                  <a:pt x="48" y="23"/>
                </a:cubicBezTo>
                <a:cubicBezTo>
                  <a:pt x="54" y="18"/>
                  <a:pt x="54" y="18"/>
                  <a:pt x="54" y="18"/>
                </a:cubicBezTo>
                <a:cubicBezTo>
                  <a:pt x="53" y="18"/>
                  <a:pt x="53" y="18"/>
                  <a:pt x="53" y="18"/>
                </a:cubicBezTo>
                <a:cubicBezTo>
                  <a:pt x="53" y="16"/>
                  <a:pt x="55" y="15"/>
                  <a:pt x="56" y="15"/>
                </a:cubicBezTo>
                <a:cubicBezTo>
                  <a:pt x="58" y="15"/>
                  <a:pt x="59" y="16"/>
                  <a:pt x="59" y="18"/>
                </a:cubicBezTo>
                <a:cubicBezTo>
                  <a:pt x="59" y="19"/>
                  <a:pt x="58" y="20"/>
                  <a:pt x="56" y="20"/>
                </a:cubicBezTo>
                <a:cubicBezTo>
                  <a:pt x="56" y="20"/>
                  <a:pt x="56" y="20"/>
                  <a:pt x="55" y="20"/>
                </a:cubicBezTo>
                <a:cubicBezTo>
                  <a:pt x="50" y="24"/>
                  <a:pt x="50" y="24"/>
                  <a:pt x="50" y="24"/>
                </a:cubicBezTo>
                <a:cubicBezTo>
                  <a:pt x="56" y="29"/>
                  <a:pt x="56" y="29"/>
                  <a:pt x="56" y="29"/>
                </a:cubicBezTo>
                <a:cubicBezTo>
                  <a:pt x="53" y="32"/>
                  <a:pt x="53" y="32"/>
                  <a:pt x="53" y="32"/>
                </a:cubicBezTo>
                <a:cubicBezTo>
                  <a:pt x="47" y="27"/>
                  <a:pt x="47" y="27"/>
                  <a:pt x="47" y="27"/>
                </a:cubicBezTo>
                <a:cubicBezTo>
                  <a:pt x="41" y="32"/>
                  <a:pt x="41" y="32"/>
                  <a:pt x="41" y="32"/>
                </a:cubicBezTo>
                <a:cubicBezTo>
                  <a:pt x="41" y="32"/>
                  <a:pt x="41" y="32"/>
                  <a:pt x="41" y="32"/>
                </a:cubicBezTo>
                <a:cubicBezTo>
                  <a:pt x="41" y="33"/>
                  <a:pt x="40" y="35"/>
                  <a:pt x="38" y="35"/>
                </a:cubicBezTo>
                <a:cubicBezTo>
                  <a:pt x="37" y="35"/>
                  <a:pt x="36" y="33"/>
                  <a:pt x="36" y="32"/>
                </a:cubicBezTo>
                <a:cubicBezTo>
                  <a:pt x="36" y="32"/>
                  <a:pt x="36" y="32"/>
                  <a:pt x="36" y="32"/>
                </a:cubicBezTo>
                <a:cubicBezTo>
                  <a:pt x="29" y="25"/>
                  <a:pt x="29" y="25"/>
                  <a:pt x="29" y="25"/>
                </a:cubicBezTo>
                <a:cubicBezTo>
                  <a:pt x="29" y="25"/>
                  <a:pt x="28" y="25"/>
                  <a:pt x="28" y="25"/>
                </a:cubicBezTo>
                <a:cubicBezTo>
                  <a:pt x="28" y="25"/>
                  <a:pt x="27" y="25"/>
                  <a:pt x="27" y="25"/>
                </a:cubicBezTo>
                <a:cubicBezTo>
                  <a:pt x="20" y="31"/>
                  <a:pt x="20" y="31"/>
                  <a:pt x="20" y="31"/>
                </a:cubicBezTo>
                <a:cubicBezTo>
                  <a:pt x="20" y="31"/>
                  <a:pt x="20" y="31"/>
                  <a:pt x="20" y="31"/>
                </a:cubicBezTo>
                <a:cubicBezTo>
                  <a:pt x="20" y="32"/>
                  <a:pt x="18" y="33"/>
                  <a:pt x="17" y="33"/>
                </a:cubicBezTo>
                <a:cubicBezTo>
                  <a:pt x="15" y="33"/>
                  <a:pt x="14" y="32"/>
                  <a:pt x="14" y="31"/>
                </a:cubicBezTo>
                <a:cubicBezTo>
                  <a:pt x="14" y="31"/>
                  <a:pt x="14" y="31"/>
                  <a:pt x="14" y="30"/>
                </a:cubicBezTo>
                <a:cubicBezTo>
                  <a:pt x="12" y="28"/>
                  <a:pt x="12" y="28"/>
                  <a:pt x="12" y="28"/>
                </a:cubicBezTo>
                <a:cubicBezTo>
                  <a:pt x="11" y="28"/>
                  <a:pt x="11" y="28"/>
                  <a:pt x="11" y="28"/>
                </a:cubicBezTo>
                <a:cubicBezTo>
                  <a:pt x="10" y="28"/>
                  <a:pt x="10" y="28"/>
                  <a:pt x="10" y="28"/>
                </a:cubicBezTo>
                <a:cubicBezTo>
                  <a:pt x="3" y="35"/>
                  <a:pt x="3" y="35"/>
                  <a:pt x="3" y="35"/>
                </a:cubicBezTo>
                <a:cubicBezTo>
                  <a:pt x="3" y="41"/>
                  <a:pt x="3" y="41"/>
                  <a:pt x="3" y="41"/>
                </a:cubicBezTo>
                <a:close/>
                <a:moveTo>
                  <a:pt x="38" y="29"/>
                </a:moveTo>
                <a:cubicBezTo>
                  <a:pt x="39" y="29"/>
                  <a:pt x="39" y="29"/>
                  <a:pt x="39" y="30"/>
                </a:cubicBezTo>
                <a:cubicBezTo>
                  <a:pt x="46" y="25"/>
                  <a:pt x="46" y="25"/>
                  <a:pt x="46" y="25"/>
                </a:cubicBezTo>
                <a:cubicBezTo>
                  <a:pt x="35" y="15"/>
                  <a:pt x="35" y="15"/>
                  <a:pt x="35" y="15"/>
                </a:cubicBezTo>
                <a:cubicBezTo>
                  <a:pt x="27" y="17"/>
                  <a:pt x="27" y="17"/>
                  <a:pt x="27" y="17"/>
                </a:cubicBezTo>
                <a:cubicBezTo>
                  <a:pt x="25" y="18"/>
                  <a:pt x="25" y="18"/>
                  <a:pt x="25" y="18"/>
                </a:cubicBezTo>
                <a:cubicBezTo>
                  <a:pt x="25" y="16"/>
                  <a:pt x="25" y="16"/>
                  <a:pt x="25" y="16"/>
                </a:cubicBezTo>
                <a:cubicBezTo>
                  <a:pt x="24" y="13"/>
                  <a:pt x="24" y="13"/>
                  <a:pt x="24" y="13"/>
                </a:cubicBezTo>
                <a:cubicBezTo>
                  <a:pt x="12" y="19"/>
                  <a:pt x="12" y="19"/>
                  <a:pt x="12" y="19"/>
                </a:cubicBezTo>
                <a:cubicBezTo>
                  <a:pt x="11" y="20"/>
                  <a:pt x="11" y="20"/>
                  <a:pt x="11" y="20"/>
                </a:cubicBezTo>
                <a:cubicBezTo>
                  <a:pt x="10" y="18"/>
                  <a:pt x="10" y="18"/>
                  <a:pt x="10" y="18"/>
                </a:cubicBezTo>
                <a:cubicBezTo>
                  <a:pt x="6" y="12"/>
                  <a:pt x="6" y="12"/>
                  <a:pt x="6" y="12"/>
                </a:cubicBezTo>
                <a:cubicBezTo>
                  <a:pt x="3" y="13"/>
                  <a:pt x="3" y="13"/>
                  <a:pt x="3" y="13"/>
                </a:cubicBezTo>
                <a:cubicBezTo>
                  <a:pt x="3" y="32"/>
                  <a:pt x="3" y="32"/>
                  <a:pt x="3" y="32"/>
                </a:cubicBezTo>
                <a:cubicBezTo>
                  <a:pt x="8" y="26"/>
                  <a:pt x="8" y="26"/>
                  <a:pt x="8" y="26"/>
                </a:cubicBezTo>
                <a:cubicBezTo>
                  <a:pt x="8" y="26"/>
                  <a:pt x="8" y="25"/>
                  <a:pt x="8" y="25"/>
                </a:cubicBezTo>
                <a:cubicBezTo>
                  <a:pt x="8" y="24"/>
                  <a:pt x="9" y="23"/>
                  <a:pt x="11" y="23"/>
                </a:cubicBezTo>
                <a:cubicBezTo>
                  <a:pt x="12" y="23"/>
                  <a:pt x="13" y="24"/>
                  <a:pt x="13" y="25"/>
                </a:cubicBezTo>
                <a:cubicBezTo>
                  <a:pt x="13" y="25"/>
                  <a:pt x="13" y="26"/>
                  <a:pt x="13" y="26"/>
                </a:cubicBezTo>
                <a:cubicBezTo>
                  <a:pt x="16" y="28"/>
                  <a:pt x="16" y="28"/>
                  <a:pt x="16" y="28"/>
                </a:cubicBezTo>
                <a:cubicBezTo>
                  <a:pt x="16" y="28"/>
                  <a:pt x="17" y="28"/>
                  <a:pt x="17" y="28"/>
                </a:cubicBezTo>
                <a:cubicBezTo>
                  <a:pt x="17" y="28"/>
                  <a:pt x="18" y="28"/>
                  <a:pt x="18" y="29"/>
                </a:cubicBezTo>
                <a:cubicBezTo>
                  <a:pt x="26" y="23"/>
                  <a:pt x="26" y="23"/>
                  <a:pt x="26" y="23"/>
                </a:cubicBezTo>
                <a:cubicBezTo>
                  <a:pt x="26" y="23"/>
                  <a:pt x="26" y="23"/>
                  <a:pt x="26" y="23"/>
                </a:cubicBezTo>
                <a:cubicBezTo>
                  <a:pt x="26" y="21"/>
                  <a:pt x="27" y="20"/>
                  <a:pt x="28" y="20"/>
                </a:cubicBezTo>
                <a:cubicBezTo>
                  <a:pt x="30" y="20"/>
                  <a:pt x="31" y="21"/>
                  <a:pt x="31" y="23"/>
                </a:cubicBezTo>
                <a:cubicBezTo>
                  <a:pt x="31" y="23"/>
                  <a:pt x="31" y="23"/>
                  <a:pt x="31" y="23"/>
                </a:cubicBezTo>
                <a:cubicBezTo>
                  <a:pt x="37" y="30"/>
                  <a:pt x="37" y="30"/>
                  <a:pt x="37" y="30"/>
                </a:cubicBezTo>
                <a:cubicBezTo>
                  <a:pt x="37" y="29"/>
                  <a:pt x="38" y="29"/>
                  <a:pt x="38" y="29"/>
                </a:cubicBezTo>
                <a:close/>
              </a:path>
            </a:pathLst>
          </a:custGeom>
          <a:gradFill>
            <a:gsLst>
              <a:gs pos="0">
                <a:schemeClr val="accent2"/>
              </a:gs>
              <a:gs pos="100000">
                <a:schemeClr val="accent1"/>
              </a:gs>
            </a:gsLst>
            <a:lin ang="12600000" scaled="0"/>
          </a:gradFill>
          <a:ln>
            <a:noFill/>
          </a:ln>
          <a:extLst/>
        </p:spPr>
        <p:txBody>
          <a:bodyPr vert="horz" wrap="square" lIns="91440" tIns="45720" rIns="91440" bIns="45720" numCol="1" anchor="t" anchorCtr="0" compatLnSpc="1">
            <a:prstTxWarp prst="textNoShape">
              <a:avLst/>
            </a:prstTxWarp>
          </a:bodyPr>
          <a:lstStyle/>
          <a:p>
            <a:endParaRPr lang="zh-CN" altLang="en-US">
              <a:ea typeface="微软雅黑" panose="020B0503020204020204" pitchFamily="34" charset="-122"/>
            </a:endParaRPr>
          </a:p>
        </p:txBody>
      </p:sp>
      <p:grpSp>
        <p:nvGrpSpPr>
          <p:cNvPr id="20" name="原创设计师QQ598969553      _12"/>
          <p:cNvGrpSpPr/>
          <p:nvPr/>
        </p:nvGrpSpPr>
        <p:grpSpPr>
          <a:xfrm>
            <a:off x="1837293" y="1416543"/>
            <a:ext cx="1138482" cy="1132415"/>
            <a:chOff x="-387897" y="1319482"/>
            <a:chExt cx="1138482" cy="1132415"/>
          </a:xfrm>
        </p:grpSpPr>
        <p:sp>
          <p:nvSpPr>
            <p:cNvPr id="21"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387897" y="1470191"/>
              <a:ext cx="1116878"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季节性分布</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3" name="原创设计师QQ598969553      _13"/>
          <p:cNvGrpSpPr/>
          <p:nvPr/>
        </p:nvGrpSpPr>
        <p:grpSpPr>
          <a:xfrm>
            <a:off x="3850016" y="1416543"/>
            <a:ext cx="1189468" cy="1132415"/>
            <a:chOff x="-381549" y="1319482"/>
            <a:chExt cx="1189468" cy="1132415"/>
          </a:xfrm>
        </p:grpSpPr>
        <p:sp>
          <p:nvSpPr>
            <p:cNvPr id="24"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5" name="矩形 24"/>
            <p:cNvSpPr/>
            <p:nvPr/>
          </p:nvSpPr>
          <p:spPr>
            <a:xfrm>
              <a:off x="-381549" y="1470191"/>
              <a:ext cx="1189468"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重点供应商</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6" name="原创设计师QQ598969553      _14"/>
          <p:cNvGrpSpPr/>
          <p:nvPr/>
        </p:nvGrpSpPr>
        <p:grpSpPr>
          <a:xfrm>
            <a:off x="5695294" y="1416543"/>
            <a:ext cx="1222359" cy="1132415"/>
            <a:chOff x="-408479" y="1319482"/>
            <a:chExt cx="1222359" cy="1132415"/>
          </a:xfrm>
        </p:grpSpPr>
        <p:sp>
          <p:nvSpPr>
            <p:cNvPr id="27" name="Oval 53"/>
            <p:cNvSpPr>
              <a:spLocks noChangeArrowheads="1"/>
            </p:cNvSpPr>
            <p:nvPr/>
          </p:nvSpPr>
          <p:spPr bwMode="auto">
            <a:xfrm>
              <a:off x="-381549" y="1319482"/>
              <a:ext cx="1132134" cy="1132415"/>
            </a:xfrm>
            <a:prstGeom prst="ellipse">
              <a:avLst/>
            </a:prstGeom>
            <a:gradFill>
              <a:gsLst>
                <a:gs pos="0">
                  <a:schemeClr val="accent2"/>
                </a:gs>
                <a:gs pos="100000">
                  <a:schemeClr val="accent1"/>
                </a:gs>
              </a:gsLst>
              <a:lin ang="12600000" scaled="0"/>
            </a:gradFill>
            <a:ln w="762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8" name="矩形 27"/>
            <p:cNvSpPr/>
            <p:nvPr/>
          </p:nvSpPr>
          <p:spPr>
            <a:xfrm>
              <a:off x="-408479" y="1516343"/>
              <a:ext cx="1222359" cy="830997"/>
            </a:xfrm>
            <a:prstGeom prst="rect">
              <a:avLst/>
            </a:prstGeom>
          </p:spPr>
          <p:txBody>
            <a:bodyPr wrap="square" anchor="ctr">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历史同比</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3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32" name="矩形 31"/>
          <p:cNvSpPr/>
          <p:nvPr/>
        </p:nvSpPr>
        <p:spPr>
          <a:xfrm>
            <a:off x="11875" y="183285"/>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数据分析</a:t>
            </a:r>
            <a:endParaRPr lang="zh-CN" altLang="en-US" dirty="0"/>
          </a:p>
        </p:txBody>
      </p:sp>
    </p:spTree>
    <p:extLst>
      <p:ext uri="{BB962C8B-B14F-4D97-AF65-F5344CB8AC3E}">
        <p14:creationId xmlns:p14="http://schemas.microsoft.com/office/powerpoint/2010/main" val="89986187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3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11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16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21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123478"/>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重点供应商</a:t>
            </a:r>
            <a:endParaRPr lang="zh-CN" altLang="en-US" dirty="0"/>
          </a:p>
        </p:txBody>
      </p:sp>
      <p:pic>
        <p:nvPicPr>
          <p:cNvPr id="4" name="图片 3"/>
          <p:cNvPicPr>
            <a:picLocks noChangeAspect="1"/>
          </p:cNvPicPr>
          <p:nvPr/>
        </p:nvPicPr>
        <p:blipFill>
          <a:blip r:embed="rId4"/>
          <a:stretch>
            <a:fillRect/>
          </a:stretch>
        </p:blipFill>
        <p:spPr>
          <a:xfrm>
            <a:off x="1082" y="771549"/>
            <a:ext cx="9142917" cy="4314749"/>
          </a:xfrm>
          <a:prstGeom prst="rect">
            <a:avLst/>
          </a:prstGeom>
        </p:spPr>
      </p:pic>
      <p:pic>
        <p:nvPicPr>
          <p:cNvPr id="3" name="图片 2"/>
          <p:cNvPicPr>
            <a:picLocks noChangeAspect="1"/>
          </p:cNvPicPr>
          <p:nvPr/>
        </p:nvPicPr>
        <p:blipFill>
          <a:blip r:embed="rId5"/>
          <a:stretch>
            <a:fillRect/>
          </a:stretch>
        </p:blipFill>
        <p:spPr>
          <a:xfrm>
            <a:off x="3579027" y="3291830"/>
            <a:ext cx="5003728" cy="864096"/>
          </a:xfrm>
          <a:prstGeom prst="rect">
            <a:avLst/>
          </a:prstGeom>
        </p:spPr>
      </p:pic>
    </p:spTree>
    <p:extLst>
      <p:ext uri="{BB962C8B-B14F-4D97-AF65-F5344CB8AC3E}">
        <p14:creationId xmlns:p14="http://schemas.microsoft.com/office/powerpoint/2010/main" val="3052541858"/>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5" name="矩形 24"/>
          <p:cNvSpPr/>
          <p:nvPr/>
        </p:nvSpPr>
        <p:spPr>
          <a:xfrm>
            <a:off x="1083" y="123478"/>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历史同比</a:t>
            </a:r>
            <a:endParaRPr lang="zh-CN" altLang="en-US" dirty="0"/>
          </a:p>
        </p:txBody>
      </p:sp>
      <p:pic>
        <p:nvPicPr>
          <p:cNvPr id="4" name="图片 3"/>
          <p:cNvPicPr>
            <a:picLocks noChangeAspect="1"/>
          </p:cNvPicPr>
          <p:nvPr/>
        </p:nvPicPr>
        <p:blipFill>
          <a:blip r:embed="rId4"/>
          <a:stretch>
            <a:fillRect/>
          </a:stretch>
        </p:blipFill>
        <p:spPr>
          <a:xfrm>
            <a:off x="179512" y="843558"/>
            <a:ext cx="8706646" cy="4026027"/>
          </a:xfrm>
          <a:prstGeom prst="rect">
            <a:avLst/>
          </a:prstGeom>
        </p:spPr>
      </p:pic>
      <p:pic>
        <p:nvPicPr>
          <p:cNvPr id="5" name="图片 4"/>
          <p:cNvPicPr>
            <a:picLocks noChangeAspect="1"/>
          </p:cNvPicPr>
          <p:nvPr/>
        </p:nvPicPr>
        <p:blipFill>
          <a:blip r:embed="rId5"/>
          <a:stretch>
            <a:fillRect/>
          </a:stretch>
        </p:blipFill>
        <p:spPr>
          <a:xfrm>
            <a:off x="251520" y="915566"/>
            <a:ext cx="8209524" cy="4326818"/>
          </a:xfrm>
          <a:prstGeom prst="rect">
            <a:avLst/>
          </a:prstGeom>
        </p:spPr>
      </p:pic>
      <p:pic>
        <p:nvPicPr>
          <p:cNvPr id="6" name="图片 5"/>
          <p:cNvPicPr>
            <a:picLocks noChangeAspect="1"/>
          </p:cNvPicPr>
          <p:nvPr/>
        </p:nvPicPr>
        <p:blipFill>
          <a:blip r:embed="rId6"/>
          <a:stretch>
            <a:fillRect/>
          </a:stretch>
        </p:blipFill>
        <p:spPr>
          <a:xfrm>
            <a:off x="749792" y="2139702"/>
            <a:ext cx="7923809" cy="1561905"/>
          </a:xfrm>
          <a:prstGeom prst="rect">
            <a:avLst/>
          </a:prstGeom>
        </p:spPr>
      </p:pic>
    </p:spTree>
    <p:extLst>
      <p:ext uri="{BB962C8B-B14F-4D97-AF65-F5344CB8AC3E}">
        <p14:creationId xmlns:p14="http://schemas.microsoft.com/office/powerpoint/2010/main" val="237054535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995686"/>
            <a:ext cx="2880320"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dirty="0" smtClean="0">
                <a:ln/>
                <a:solidFill>
                  <a:schemeClr val="accent4"/>
                </a:solidFill>
              </a:rPr>
              <a:t>谢谢</a:t>
            </a:r>
            <a:endParaRPr lang="zh-CN" altLang="en-US" sz="8000" b="1" dirty="0">
              <a:ln/>
              <a:solidFill>
                <a:schemeClr val="accent4"/>
              </a:solidFill>
            </a:endParaRPr>
          </a:p>
        </p:txBody>
      </p:sp>
    </p:spTree>
    <p:extLst>
      <p:ext uri="{BB962C8B-B14F-4D97-AF65-F5344CB8AC3E}">
        <p14:creationId xmlns:p14="http://schemas.microsoft.com/office/powerpoint/2010/main" val="3288445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ChangeArrowheads="1"/>
          </p:cNvSpPr>
          <p:nvPr/>
        </p:nvSpPr>
        <p:spPr bwMode="auto">
          <a:xfrm>
            <a:off x="-1" y="238602"/>
            <a:ext cx="440283" cy="648653"/>
          </a:xfrm>
          <a:prstGeom prst="rect">
            <a:avLst/>
          </a:prstGeom>
          <a:solidFill>
            <a:schemeClr val="accent1"/>
          </a:solidFill>
          <a:ln>
            <a:noFill/>
          </a:ln>
          <a:extLst/>
        </p:spPr>
        <p:txBody>
          <a:bodyPr anchor="ctr"/>
          <a:lstStyle/>
          <a:p>
            <a:pPr algn="ctr" eaLnBrk="1" hangingPunct="1">
              <a:buFont typeface="Arial" pitchFamily="34" charset="0"/>
              <a:buNone/>
            </a:pPr>
            <a:endParaRPr lang="zh-CN" altLang="zh-CN">
              <a:gradFill>
                <a:gsLst>
                  <a:gs pos="0">
                    <a:schemeClr val="accent2"/>
                  </a:gs>
                  <a:gs pos="100000">
                    <a:schemeClr val="accent1"/>
                  </a:gs>
                </a:gsLst>
                <a:lin ang="10800000" scaled="0"/>
              </a:gradFill>
              <a:latin typeface="宋体" pitchFamily="2" charset="-122"/>
              <a:ea typeface="微软雅黑" panose="020B0503020204020204" pitchFamily="34" charset="-122"/>
              <a:sym typeface="宋体" pitchFamily="2" charset="-122"/>
            </a:endParaRPr>
          </a:p>
        </p:txBody>
      </p:sp>
      <p:sp>
        <p:nvSpPr>
          <p:cNvPr id="4099" name="原创设计师QQ598969553      _2"/>
          <p:cNvSpPr>
            <a:spLocks noChangeArrowheads="1"/>
          </p:cNvSpPr>
          <p:nvPr/>
        </p:nvSpPr>
        <p:spPr bwMode="auto">
          <a:xfrm>
            <a:off x="490912" y="168969"/>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3200" b="1" dirty="0">
                <a:gradFill>
                  <a:gsLst>
                    <a:gs pos="0">
                      <a:schemeClr val="accent2"/>
                    </a:gs>
                    <a:gs pos="100000">
                      <a:schemeClr val="accent1"/>
                    </a:gs>
                  </a:gsLst>
                  <a:lin ang="10800000" scaled="0"/>
                </a:gradFill>
                <a:latin typeface="微软雅黑" pitchFamily="34" charset="-122"/>
                <a:ea typeface="微软雅黑" panose="020B0503020204020204" pitchFamily="34" charset="-122"/>
                <a:sym typeface="微软雅黑" pitchFamily="34" charset="-122"/>
              </a:rPr>
              <a:t>目录</a:t>
            </a:r>
          </a:p>
        </p:txBody>
      </p:sp>
      <p:sp>
        <p:nvSpPr>
          <p:cNvPr id="4100" name="原创设计师QQ598969553      _3"/>
          <p:cNvSpPr>
            <a:spLocks noChangeArrowheads="1"/>
          </p:cNvSpPr>
          <p:nvPr/>
        </p:nvSpPr>
        <p:spPr bwMode="auto">
          <a:xfrm>
            <a:off x="468687" y="621884"/>
            <a:ext cx="1181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dirty="0">
                <a:solidFill>
                  <a:srgbClr val="7F7F7F"/>
                </a:solidFill>
                <a:latin typeface="微软雅黑" pitchFamily="34" charset="-122"/>
                <a:ea typeface="微软雅黑" pitchFamily="34" charset="-122"/>
                <a:sym typeface="微软雅黑" pitchFamily="34" charset="-122"/>
              </a:rPr>
              <a:t>Contents</a:t>
            </a:r>
            <a:endParaRPr lang="zh-CN" altLang="en-US" dirty="0">
              <a:solidFill>
                <a:srgbClr val="7F7F7F"/>
              </a:solidFill>
              <a:latin typeface="微软雅黑" pitchFamily="34" charset="-122"/>
              <a:ea typeface="微软雅黑" pitchFamily="34" charset="-122"/>
              <a:sym typeface="微软雅黑" pitchFamily="34" charset="-122"/>
            </a:endParaRPr>
          </a:p>
        </p:txBody>
      </p:sp>
      <p:grpSp>
        <p:nvGrpSpPr>
          <p:cNvPr id="57" name="原创设计师QQ598969553      _4"/>
          <p:cNvGrpSpPr/>
          <p:nvPr/>
        </p:nvGrpSpPr>
        <p:grpSpPr>
          <a:xfrm>
            <a:off x="6300192" y="339502"/>
            <a:ext cx="414516" cy="414516"/>
            <a:chOff x="3543574" y="4265651"/>
            <a:chExt cx="414516" cy="414516"/>
          </a:xfrm>
        </p:grpSpPr>
        <p:sp>
          <p:nvSpPr>
            <p:cNvPr id="58" name="椭圆 57"/>
            <p:cNvSpPr/>
            <p:nvPr/>
          </p:nvSpPr>
          <p:spPr>
            <a:xfrm>
              <a:off x="3543574" y="4265651"/>
              <a:ext cx="414516" cy="414516"/>
            </a:xfrm>
            <a:prstGeom prst="ellipse">
              <a:avLst/>
            </a:prstGeom>
            <a:gradFill>
              <a:gsLst>
                <a:gs pos="0">
                  <a:schemeClr val="accent2"/>
                </a:gs>
                <a:gs pos="100000">
                  <a:schemeClr val="accent1"/>
                </a:gs>
              </a:gsLst>
              <a:lin ang="12600000" scaled="0"/>
            </a:gra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微软雅黑" panose="020B0503020204020204" pitchFamily="34" charset="-122"/>
              </a:endParaRPr>
            </a:p>
          </p:txBody>
        </p:sp>
        <p:grpSp>
          <p:nvGrpSpPr>
            <p:cNvPr id="59" name="组合 58"/>
            <p:cNvGrpSpPr/>
            <p:nvPr/>
          </p:nvGrpSpPr>
          <p:grpSpPr>
            <a:xfrm>
              <a:off x="3629640" y="4325788"/>
              <a:ext cx="259976" cy="261734"/>
              <a:chOff x="5042691" y="2273922"/>
              <a:chExt cx="702937" cy="707690"/>
            </a:xfrm>
            <a:solidFill>
              <a:schemeClr val="bg1"/>
            </a:solidFill>
          </p:grpSpPr>
          <p:sp>
            <p:nvSpPr>
              <p:cNvPr id="60"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61"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grpSp>
      </p:grpSp>
      <p:grpSp>
        <p:nvGrpSpPr>
          <p:cNvPr id="62" name="原创设计师QQ598969553      _5"/>
          <p:cNvGrpSpPr/>
          <p:nvPr/>
        </p:nvGrpSpPr>
        <p:grpSpPr>
          <a:xfrm>
            <a:off x="6858743" y="339502"/>
            <a:ext cx="414516" cy="414516"/>
            <a:chOff x="4102125" y="4265651"/>
            <a:chExt cx="414516" cy="414516"/>
          </a:xfrm>
        </p:grpSpPr>
        <p:sp>
          <p:nvSpPr>
            <p:cNvPr id="63" name="椭圆 62"/>
            <p:cNvSpPr/>
            <p:nvPr/>
          </p:nvSpPr>
          <p:spPr>
            <a:xfrm>
              <a:off x="4102125" y="4265651"/>
              <a:ext cx="414516" cy="414516"/>
            </a:xfrm>
            <a:prstGeom prst="ellipse">
              <a:avLst/>
            </a:prstGeom>
            <a:gradFill>
              <a:gsLst>
                <a:gs pos="0">
                  <a:schemeClr val="accent2"/>
                </a:gs>
                <a:gs pos="100000">
                  <a:schemeClr val="accent1"/>
                </a:gs>
              </a:gsLst>
              <a:lin ang="12600000" scaled="0"/>
            </a:gra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微软雅黑" panose="020B0503020204020204" pitchFamily="34" charset="-122"/>
              </a:endParaRPr>
            </a:p>
          </p:txBody>
        </p:sp>
        <p:grpSp>
          <p:nvGrpSpPr>
            <p:cNvPr id="64" name="组合 63"/>
            <p:cNvGrpSpPr/>
            <p:nvPr/>
          </p:nvGrpSpPr>
          <p:grpSpPr>
            <a:xfrm>
              <a:off x="4199233" y="4358783"/>
              <a:ext cx="238761" cy="198211"/>
              <a:chOff x="3132963" y="3140191"/>
              <a:chExt cx="645573" cy="535933"/>
            </a:xfrm>
            <a:solidFill>
              <a:schemeClr val="bg1"/>
            </a:solidFill>
          </p:grpSpPr>
          <p:sp>
            <p:nvSpPr>
              <p:cNvPr id="65"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66"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67"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68"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69"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grpSp>
      </p:grpSp>
      <p:grpSp>
        <p:nvGrpSpPr>
          <p:cNvPr id="71" name="原创设计师QQ598969553      _6"/>
          <p:cNvGrpSpPr/>
          <p:nvPr/>
        </p:nvGrpSpPr>
        <p:grpSpPr>
          <a:xfrm>
            <a:off x="7938104" y="339502"/>
            <a:ext cx="414516" cy="414516"/>
            <a:chOff x="5181486" y="4265651"/>
            <a:chExt cx="414516" cy="414516"/>
          </a:xfrm>
        </p:grpSpPr>
        <p:sp>
          <p:nvSpPr>
            <p:cNvPr id="72" name="椭圆 71"/>
            <p:cNvSpPr/>
            <p:nvPr/>
          </p:nvSpPr>
          <p:spPr>
            <a:xfrm>
              <a:off x="5181486" y="4265651"/>
              <a:ext cx="414516" cy="414516"/>
            </a:xfrm>
            <a:prstGeom prst="ellipse">
              <a:avLst/>
            </a:prstGeom>
            <a:gradFill>
              <a:gsLst>
                <a:gs pos="0">
                  <a:schemeClr val="accent2"/>
                </a:gs>
                <a:gs pos="100000">
                  <a:schemeClr val="accent1"/>
                </a:gs>
              </a:gsLst>
              <a:lin ang="12600000" scaled="0"/>
            </a:gra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微软雅黑" panose="020B0503020204020204" pitchFamily="34" charset="-122"/>
              </a:endParaRPr>
            </a:p>
          </p:txBody>
        </p:sp>
        <p:grpSp>
          <p:nvGrpSpPr>
            <p:cNvPr id="73" name="组合 72"/>
            <p:cNvGrpSpPr/>
            <p:nvPr/>
          </p:nvGrpSpPr>
          <p:grpSpPr>
            <a:xfrm>
              <a:off x="5287222" y="4375239"/>
              <a:ext cx="253419" cy="172633"/>
              <a:chOff x="4895160" y="4287159"/>
              <a:chExt cx="571418" cy="389258"/>
            </a:xfrm>
            <a:solidFill>
              <a:schemeClr val="bg1"/>
            </a:solidFill>
          </p:grpSpPr>
          <p:sp>
            <p:nvSpPr>
              <p:cNvPr id="74"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5"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6"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7"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8"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79"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80"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81"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sp>
            <p:nvSpPr>
              <p:cNvPr id="82"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a typeface="微软雅黑" panose="020B0503020204020204" pitchFamily="34" charset="-122"/>
                </a:endParaRPr>
              </a:p>
            </p:txBody>
          </p:sp>
        </p:grpSp>
      </p:grpSp>
      <p:grpSp>
        <p:nvGrpSpPr>
          <p:cNvPr id="83" name="原创设计师QQ598969553      _7"/>
          <p:cNvGrpSpPr/>
          <p:nvPr/>
        </p:nvGrpSpPr>
        <p:grpSpPr>
          <a:xfrm>
            <a:off x="7383055" y="339502"/>
            <a:ext cx="414516" cy="414516"/>
            <a:chOff x="4626437" y="4265651"/>
            <a:chExt cx="414516" cy="414516"/>
          </a:xfrm>
        </p:grpSpPr>
        <p:sp>
          <p:nvSpPr>
            <p:cNvPr id="84" name="椭圆 83"/>
            <p:cNvSpPr/>
            <p:nvPr/>
          </p:nvSpPr>
          <p:spPr>
            <a:xfrm>
              <a:off x="4626437" y="4265651"/>
              <a:ext cx="414516" cy="414516"/>
            </a:xfrm>
            <a:prstGeom prst="ellipse">
              <a:avLst/>
            </a:prstGeom>
            <a:gradFill>
              <a:gsLst>
                <a:gs pos="0">
                  <a:schemeClr val="accent2"/>
                </a:gs>
                <a:gs pos="100000">
                  <a:schemeClr val="accent1"/>
                </a:gs>
              </a:gsLst>
              <a:lin ang="12600000" scaled="0"/>
            </a:gra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a:ea typeface="微软雅黑" panose="020B0503020204020204" pitchFamily="34" charset="-122"/>
              </a:endParaRPr>
            </a:p>
          </p:txBody>
        </p:sp>
        <p:grpSp>
          <p:nvGrpSpPr>
            <p:cNvPr id="85" name="组合 84"/>
            <p:cNvGrpSpPr/>
            <p:nvPr/>
          </p:nvGrpSpPr>
          <p:grpSpPr>
            <a:xfrm>
              <a:off x="4710891" y="4356960"/>
              <a:ext cx="232896" cy="199705"/>
              <a:chOff x="3546346" y="2339026"/>
              <a:chExt cx="897787" cy="769842"/>
            </a:xfrm>
            <a:solidFill>
              <a:schemeClr val="bg1"/>
            </a:solidFill>
          </p:grpSpPr>
          <p:sp>
            <p:nvSpPr>
              <p:cNvPr id="86"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87"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88"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89"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90"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91"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sp>
            <p:nvSpPr>
              <p:cNvPr id="92"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微软雅黑" panose="020B0503020204020204" pitchFamily="34" charset="-122"/>
                </a:endParaRPr>
              </a:p>
            </p:txBody>
          </p:sp>
        </p:grpSp>
      </p:grpSp>
      <p:cxnSp>
        <p:nvCxnSpPr>
          <p:cNvPr id="94" name="原创设计师QQ598969553      _8"/>
          <p:cNvCxnSpPr/>
          <p:nvPr/>
        </p:nvCxnSpPr>
        <p:spPr>
          <a:xfrm>
            <a:off x="1895647" y="2696384"/>
            <a:ext cx="4817616" cy="3936"/>
          </a:xfrm>
          <a:prstGeom prst="line">
            <a:avLst/>
          </a:prstGeom>
          <a:ln w="22225">
            <a:solidFill>
              <a:schemeClr val="tx1">
                <a:lumMod val="50000"/>
                <a:lumOff val="50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95" name="原创设计师QQ598969553      _9"/>
          <p:cNvSpPr/>
          <p:nvPr/>
        </p:nvSpPr>
        <p:spPr>
          <a:xfrm>
            <a:off x="1765259" y="2427735"/>
            <a:ext cx="537297" cy="537296"/>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sp>
        <p:nvSpPr>
          <p:cNvPr id="96" name="原创设计师QQ598969553      _10"/>
          <p:cNvSpPr/>
          <p:nvPr/>
        </p:nvSpPr>
        <p:spPr>
          <a:xfrm>
            <a:off x="4181212" y="2433562"/>
            <a:ext cx="537297" cy="537296"/>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sp>
        <p:nvSpPr>
          <p:cNvPr id="97" name="原创设计师QQ598969553      _11"/>
          <p:cNvSpPr/>
          <p:nvPr/>
        </p:nvSpPr>
        <p:spPr>
          <a:xfrm>
            <a:off x="6321322" y="2427736"/>
            <a:ext cx="537297" cy="537296"/>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sp>
        <p:nvSpPr>
          <p:cNvPr id="100" name="原创设计师QQ598969553      _14"/>
          <p:cNvSpPr txBox="1"/>
          <p:nvPr/>
        </p:nvSpPr>
        <p:spPr>
          <a:xfrm>
            <a:off x="1447847" y="3095677"/>
            <a:ext cx="1172120" cy="307777"/>
          </a:xfrm>
          <a:prstGeom prst="rect">
            <a:avLst/>
          </a:prstGeom>
          <a:noFill/>
        </p:spPr>
        <p:txBody>
          <a:bodyPr wrap="square" rtlCol="0">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PART 01</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01" name="原创设计师QQ598969553      _15"/>
          <p:cNvSpPr txBox="1"/>
          <p:nvPr/>
        </p:nvSpPr>
        <p:spPr>
          <a:xfrm>
            <a:off x="1369547" y="3364324"/>
            <a:ext cx="1328719"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项目背景研究</a:t>
            </a:r>
          </a:p>
        </p:txBody>
      </p:sp>
      <p:sp>
        <p:nvSpPr>
          <p:cNvPr id="102" name="原创设计师QQ598969553      _16"/>
          <p:cNvSpPr txBox="1"/>
          <p:nvPr/>
        </p:nvSpPr>
        <p:spPr>
          <a:xfrm>
            <a:off x="3750591" y="3099373"/>
            <a:ext cx="1172120" cy="307777"/>
          </a:xfrm>
          <a:prstGeom prst="rect">
            <a:avLst/>
          </a:prstGeom>
          <a:noFill/>
        </p:spPr>
        <p:txBody>
          <a:bodyPr wrap="square" rtlCol="0">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PART 02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03" name="原创设计师QQ598969553      _17"/>
          <p:cNvSpPr txBox="1"/>
          <p:nvPr/>
        </p:nvSpPr>
        <p:spPr>
          <a:xfrm>
            <a:off x="3820958" y="3403454"/>
            <a:ext cx="1328719"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团队成员介绍</a:t>
            </a:r>
          </a:p>
        </p:txBody>
      </p:sp>
      <p:sp>
        <p:nvSpPr>
          <p:cNvPr id="104" name="原创设计师QQ598969553      _18"/>
          <p:cNvSpPr txBox="1"/>
          <p:nvPr/>
        </p:nvSpPr>
        <p:spPr>
          <a:xfrm>
            <a:off x="5871885" y="3095677"/>
            <a:ext cx="1172120" cy="307777"/>
          </a:xfrm>
          <a:prstGeom prst="rect">
            <a:avLst/>
          </a:prstGeom>
          <a:noFill/>
        </p:spPr>
        <p:txBody>
          <a:bodyPr wrap="square" rtlCol="0">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PART 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05" name="原创设计师QQ598969553      _19"/>
          <p:cNvSpPr txBox="1"/>
          <p:nvPr/>
        </p:nvSpPr>
        <p:spPr>
          <a:xfrm>
            <a:off x="5756175" y="3403453"/>
            <a:ext cx="1328719"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项目特色展示</a:t>
            </a:r>
          </a:p>
        </p:txBody>
      </p:sp>
      <p:sp>
        <p:nvSpPr>
          <p:cNvPr id="110" name="原创设计师QQ598969553      _24"/>
          <p:cNvSpPr>
            <a:spLocks noEditPoints="1"/>
          </p:cNvSpPr>
          <p:nvPr/>
        </p:nvSpPr>
        <p:spPr bwMode="auto">
          <a:xfrm>
            <a:off x="1910615" y="2574906"/>
            <a:ext cx="246583" cy="257690"/>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1400">
              <a:solidFill>
                <a:prstClr val="black"/>
              </a:solidFill>
              <a:ea typeface="微软雅黑" panose="020B0503020204020204" pitchFamily="34" charset="-122"/>
            </a:endParaRPr>
          </a:p>
        </p:txBody>
      </p:sp>
      <p:sp>
        <p:nvSpPr>
          <p:cNvPr id="111" name="原创设计师QQ598969553      _25"/>
          <p:cNvSpPr>
            <a:spLocks noEditPoints="1"/>
          </p:cNvSpPr>
          <p:nvPr/>
        </p:nvSpPr>
        <p:spPr bwMode="auto">
          <a:xfrm>
            <a:off x="4293320" y="2603741"/>
            <a:ext cx="304894" cy="19693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1400">
              <a:solidFill>
                <a:prstClr val="black"/>
              </a:solidFill>
              <a:ea typeface="微软雅黑" panose="020B0503020204020204" pitchFamily="34" charset="-122"/>
            </a:endParaRPr>
          </a:p>
        </p:txBody>
      </p:sp>
      <p:sp>
        <p:nvSpPr>
          <p:cNvPr id="112" name="原创设计师QQ598969553      _26"/>
          <p:cNvSpPr>
            <a:spLocks noEditPoints="1"/>
          </p:cNvSpPr>
          <p:nvPr/>
        </p:nvSpPr>
        <p:spPr bwMode="auto">
          <a:xfrm>
            <a:off x="6457945" y="2597915"/>
            <a:ext cx="263371" cy="186258"/>
          </a:xfrm>
          <a:custGeom>
            <a:avLst/>
            <a:gdLst>
              <a:gd name="T0" fmla="*/ 18 w 222"/>
              <a:gd name="T1" fmla="*/ 113 h 157"/>
              <a:gd name="T2" fmla="*/ 94 w 222"/>
              <a:gd name="T3" fmla="*/ 113 h 157"/>
              <a:gd name="T4" fmla="*/ 107 w 222"/>
              <a:gd name="T5" fmla="*/ 157 h 157"/>
              <a:gd name="T6" fmla="*/ 5 w 222"/>
              <a:gd name="T7" fmla="*/ 157 h 157"/>
              <a:gd name="T8" fmla="*/ 18 w 222"/>
              <a:gd name="T9" fmla="*/ 113 h 157"/>
              <a:gd name="T10" fmla="*/ 18 w 222"/>
              <a:gd name="T11" fmla="*/ 113 h 157"/>
              <a:gd name="T12" fmla="*/ 209 w 222"/>
              <a:gd name="T13" fmla="*/ 73 h 157"/>
              <a:gd name="T14" fmla="*/ 209 w 222"/>
              <a:gd name="T15" fmla="*/ 86 h 157"/>
              <a:gd name="T16" fmla="*/ 220 w 222"/>
              <a:gd name="T17" fmla="*/ 95 h 157"/>
              <a:gd name="T18" fmla="*/ 207 w 222"/>
              <a:gd name="T19" fmla="*/ 95 h 157"/>
              <a:gd name="T20" fmla="*/ 200 w 222"/>
              <a:gd name="T21" fmla="*/ 106 h 157"/>
              <a:gd name="T22" fmla="*/ 200 w 222"/>
              <a:gd name="T23" fmla="*/ 93 h 157"/>
              <a:gd name="T24" fmla="*/ 187 w 222"/>
              <a:gd name="T25" fmla="*/ 84 h 157"/>
              <a:gd name="T26" fmla="*/ 200 w 222"/>
              <a:gd name="T27" fmla="*/ 86 h 157"/>
              <a:gd name="T28" fmla="*/ 209 w 222"/>
              <a:gd name="T29" fmla="*/ 73 h 157"/>
              <a:gd name="T30" fmla="*/ 209 w 222"/>
              <a:gd name="T31" fmla="*/ 73 h 157"/>
              <a:gd name="T32" fmla="*/ 20 w 222"/>
              <a:gd name="T33" fmla="*/ 84 h 157"/>
              <a:gd name="T34" fmla="*/ 14 w 222"/>
              <a:gd name="T35" fmla="*/ 95 h 157"/>
              <a:gd name="T36" fmla="*/ 0 w 222"/>
              <a:gd name="T37" fmla="*/ 95 h 157"/>
              <a:gd name="T38" fmla="*/ 11 w 222"/>
              <a:gd name="T39" fmla="*/ 102 h 157"/>
              <a:gd name="T40" fmla="*/ 11 w 222"/>
              <a:gd name="T41" fmla="*/ 115 h 157"/>
              <a:gd name="T42" fmla="*/ 18 w 222"/>
              <a:gd name="T43" fmla="*/ 104 h 157"/>
              <a:gd name="T44" fmla="*/ 34 w 222"/>
              <a:gd name="T45" fmla="*/ 104 h 157"/>
              <a:gd name="T46" fmla="*/ 20 w 222"/>
              <a:gd name="T47" fmla="*/ 97 h 157"/>
              <a:gd name="T48" fmla="*/ 20 w 222"/>
              <a:gd name="T49" fmla="*/ 84 h 157"/>
              <a:gd name="T50" fmla="*/ 20 w 222"/>
              <a:gd name="T51" fmla="*/ 84 h 157"/>
              <a:gd name="T52" fmla="*/ 82 w 222"/>
              <a:gd name="T53" fmla="*/ 0 h 157"/>
              <a:gd name="T54" fmla="*/ 80 w 222"/>
              <a:gd name="T55" fmla="*/ 26 h 157"/>
              <a:gd name="T56" fmla="*/ 105 w 222"/>
              <a:gd name="T57" fmla="*/ 42 h 157"/>
              <a:gd name="T58" fmla="*/ 78 w 222"/>
              <a:gd name="T59" fmla="*/ 39 h 157"/>
              <a:gd name="T60" fmla="*/ 62 w 222"/>
              <a:gd name="T61" fmla="*/ 64 h 157"/>
              <a:gd name="T62" fmla="*/ 65 w 222"/>
              <a:gd name="T63" fmla="*/ 37 h 157"/>
              <a:gd name="T64" fmla="*/ 40 w 222"/>
              <a:gd name="T65" fmla="*/ 22 h 157"/>
              <a:gd name="T66" fmla="*/ 67 w 222"/>
              <a:gd name="T67" fmla="*/ 22 h 157"/>
              <a:gd name="T68" fmla="*/ 82 w 222"/>
              <a:gd name="T69" fmla="*/ 0 h 157"/>
              <a:gd name="T70" fmla="*/ 82 w 222"/>
              <a:gd name="T71" fmla="*/ 0 h 157"/>
              <a:gd name="T72" fmla="*/ 133 w 222"/>
              <a:gd name="T73" fmla="*/ 113 h 157"/>
              <a:gd name="T74" fmla="*/ 209 w 222"/>
              <a:gd name="T75" fmla="*/ 113 h 157"/>
              <a:gd name="T76" fmla="*/ 222 w 222"/>
              <a:gd name="T77" fmla="*/ 157 h 157"/>
              <a:gd name="T78" fmla="*/ 120 w 222"/>
              <a:gd name="T79" fmla="*/ 157 h 157"/>
              <a:gd name="T80" fmla="*/ 133 w 222"/>
              <a:gd name="T81" fmla="*/ 113 h 157"/>
              <a:gd name="T82" fmla="*/ 133 w 222"/>
              <a:gd name="T83" fmla="*/ 113 h 157"/>
              <a:gd name="T84" fmla="*/ 74 w 222"/>
              <a:gd name="T85" fmla="*/ 55 h 157"/>
              <a:gd name="T86" fmla="*/ 60 w 222"/>
              <a:gd name="T87" fmla="*/ 99 h 157"/>
              <a:gd name="T88" fmla="*/ 162 w 222"/>
              <a:gd name="T89" fmla="*/ 99 h 157"/>
              <a:gd name="T90" fmla="*/ 149 w 222"/>
              <a:gd name="T91" fmla="*/ 55 h 157"/>
              <a:gd name="T92" fmla="*/ 74 w 222"/>
              <a:gd name="T93" fmla="*/ 5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157">
                <a:moveTo>
                  <a:pt x="18" y="113"/>
                </a:moveTo>
                <a:lnTo>
                  <a:pt x="94" y="113"/>
                </a:lnTo>
                <a:lnTo>
                  <a:pt x="107" y="157"/>
                </a:lnTo>
                <a:lnTo>
                  <a:pt x="5" y="157"/>
                </a:lnTo>
                <a:lnTo>
                  <a:pt x="18" y="113"/>
                </a:lnTo>
                <a:lnTo>
                  <a:pt x="18" y="113"/>
                </a:lnTo>
                <a:close/>
                <a:moveTo>
                  <a:pt x="209" y="73"/>
                </a:moveTo>
                <a:lnTo>
                  <a:pt x="209" y="86"/>
                </a:lnTo>
                <a:lnTo>
                  <a:pt x="220" y="95"/>
                </a:lnTo>
                <a:lnTo>
                  <a:pt x="207" y="95"/>
                </a:lnTo>
                <a:lnTo>
                  <a:pt x="200" y="106"/>
                </a:lnTo>
                <a:lnTo>
                  <a:pt x="200" y="93"/>
                </a:lnTo>
                <a:lnTo>
                  <a:pt x="187" y="84"/>
                </a:lnTo>
                <a:lnTo>
                  <a:pt x="200" y="86"/>
                </a:lnTo>
                <a:lnTo>
                  <a:pt x="209" y="73"/>
                </a:lnTo>
                <a:lnTo>
                  <a:pt x="209" y="73"/>
                </a:lnTo>
                <a:close/>
                <a:moveTo>
                  <a:pt x="20" y="84"/>
                </a:moveTo>
                <a:lnTo>
                  <a:pt x="14" y="95"/>
                </a:lnTo>
                <a:lnTo>
                  <a:pt x="0" y="95"/>
                </a:lnTo>
                <a:lnTo>
                  <a:pt x="11" y="102"/>
                </a:lnTo>
                <a:lnTo>
                  <a:pt x="11" y="115"/>
                </a:lnTo>
                <a:lnTo>
                  <a:pt x="18" y="104"/>
                </a:lnTo>
                <a:lnTo>
                  <a:pt x="34" y="104"/>
                </a:lnTo>
                <a:lnTo>
                  <a:pt x="20" y="97"/>
                </a:lnTo>
                <a:lnTo>
                  <a:pt x="20" y="84"/>
                </a:lnTo>
                <a:lnTo>
                  <a:pt x="20" y="84"/>
                </a:lnTo>
                <a:close/>
                <a:moveTo>
                  <a:pt x="82" y="0"/>
                </a:moveTo>
                <a:lnTo>
                  <a:pt x="80" y="26"/>
                </a:lnTo>
                <a:lnTo>
                  <a:pt x="105" y="42"/>
                </a:lnTo>
                <a:lnTo>
                  <a:pt x="78" y="39"/>
                </a:lnTo>
                <a:lnTo>
                  <a:pt x="62" y="64"/>
                </a:lnTo>
                <a:lnTo>
                  <a:pt x="65" y="37"/>
                </a:lnTo>
                <a:lnTo>
                  <a:pt x="40" y="22"/>
                </a:lnTo>
                <a:lnTo>
                  <a:pt x="67" y="22"/>
                </a:lnTo>
                <a:lnTo>
                  <a:pt x="82" y="0"/>
                </a:lnTo>
                <a:lnTo>
                  <a:pt x="82" y="0"/>
                </a:lnTo>
                <a:close/>
                <a:moveTo>
                  <a:pt x="133" y="113"/>
                </a:moveTo>
                <a:lnTo>
                  <a:pt x="209" y="113"/>
                </a:lnTo>
                <a:lnTo>
                  <a:pt x="222" y="157"/>
                </a:lnTo>
                <a:lnTo>
                  <a:pt x="120" y="157"/>
                </a:lnTo>
                <a:lnTo>
                  <a:pt x="133" y="113"/>
                </a:lnTo>
                <a:lnTo>
                  <a:pt x="133" y="113"/>
                </a:lnTo>
                <a:close/>
                <a:moveTo>
                  <a:pt x="74" y="55"/>
                </a:moveTo>
                <a:lnTo>
                  <a:pt x="60" y="99"/>
                </a:lnTo>
                <a:lnTo>
                  <a:pt x="162" y="99"/>
                </a:lnTo>
                <a:lnTo>
                  <a:pt x="149" y="55"/>
                </a:lnTo>
                <a:lnTo>
                  <a:pt x="74" y="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1400">
              <a:solidFill>
                <a:prstClr val="black"/>
              </a:solidFill>
              <a:ea typeface="微软雅黑" panose="020B0503020204020204" pitchFamily="34" charset="-122"/>
            </a:endParaRPr>
          </a:p>
        </p:txBody>
      </p:sp>
      <p:pic>
        <p:nvPicPr>
          <p:cNvPr id="9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87577951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fade">
                                      <p:cBhvr>
                                        <p:cTn id="11" dur="1000"/>
                                        <p:tgtEl>
                                          <p:spTgt spid="4099"/>
                                        </p:tgtEl>
                                      </p:cBhvr>
                                    </p:animEffect>
                                    <p:anim calcmode="lin" valueType="num">
                                      <p:cBhvr>
                                        <p:cTn id="12" dur="1000" fill="hold"/>
                                        <p:tgtEl>
                                          <p:spTgt spid="4099"/>
                                        </p:tgtEl>
                                        <p:attrNameLst>
                                          <p:attrName>ppt_x</p:attrName>
                                        </p:attrNameLst>
                                      </p:cBhvr>
                                      <p:tavLst>
                                        <p:tav tm="0">
                                          <p:val>
                                            <p:strVal val="#ppt_x"/>
                                          </p:val>
                                        </p:tav>
                                        <p:tav tm="100000">
                                          <p:val>
                                            <p:strVal val="#ppt_x"/>
                                          </p:val>
                                        </p:tav>
                                      </p:tavLst>
                                    </p:anim>
                                    <p:anim calcmode="lin" valueType="num">
                                      <p:cBhvr>
                                        <p:cTn id="13" dur="1000" fill="hold"/>
                                        <p:tgtEl>
                                          <p:spTgt spid="409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4100"/>
                                        </p:tgtEl>
                                        <p:attrNameLst>
                                          <p:attrName>style.visibility</p:attrName>
                                        </p:attrNameLst>
                                      </p:cBhvr>
                                      <p:to>
                                        <p:strVal val="visible"/>
                                      </p:to>
                                    </p:set>
                                    <p:anim calcmode="lin" valueType="num">
                                      <p:cBhvr>
                                        <p:cTn id="17" dur="500" fill="hold"/>
                                        <p:tgtEl>
                                          <p:spTgt spid="410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100"/>
                                        </p:tgtEl>
                                        <p:attrNameLst>
                                          <p:attrName>ppt_y</p:attrName>
                                        </p:attrNameLst>
                                      </p:cBhvr>
                                      <p:tavLst>
                                        <p:tav tm="0">
                                          <p:val>
                                            <p:strVal val="#ppt_y"/>
                                          </p:val>
                                        </p:tav>
                                        <p:tav tm="100000">
                                          <p:val>
                                            <p:strVal val="#ppt_y"/>
                                          </p:val>
                                        </p:tav>
                                      </p:tavLst>
                                    </p:anim>
                                    <p:anim calcmode="lin" valueType="num">
                                      <p:cBhvr>
                                        <p:cTn id="19" dur="500" fill="hold"/>
                                        <p:tgtEl>
                                          <p:spTgt spid="410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100"/>
                                        </p:tgtEl>
                                        <p:attrNameLst>
                                          <p:attrName>ppt_w</p:attrName>
                                        </p:attrNameLst>
                                      </p:cBhvr>
                                      <p:tavLst>
                                        <p:tav tm="0">
                                          <p:val>
                                            <p:strVal val="#ppt_w/10"/>
                                          </p:val>
                                        </p:tav>
                                        <p:tav tm="50000">
                                          <p:val>
                                            <p:strVal val="#ppt_w+.01"/>
                                          </p:val>
                                        </p:tav>
                                        <p:tav tm="100000">
                                          <p:val>
                                            <p:strVal val="#ppt_w"/>
                                          </p:val>
                                        </p:tav>
                                      </p:tavLst>
                                    </p:anim>
                                    <p:animEffect>
                                      <p:cBhvr>
                                        <p:cTn id="21" dur="500" tmFilter="0,0; .5, 1; 1, 1"/>
                                        <p:tgtEl>
                                          <p:spTgt spid="4100"/>
                                        </p:tgtEl>
                                      </p:cBhvr>
                                    </p:animEffect>
                                  </p:childTnLst>
                                </p:cTn>
                              </p:par>
                            </p:childTnLst>
                          </p:cTn>
                        </p:par>
                        <p:par>
                          <p:cTn id="22" fill="hold">
                            <p:stCondLst>
                              <p:cond delay="2350"/>
                            </p:stCondLst>
                            <p:childTnLst>
                              <p:par>
                                <p:cTn id="23" presetID="53" presetClass="entr" presetSubtype="16"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par>
                                <p:cTn id="28" presetID="53" presetClass="entr" presetSubtype="16" fill="hold" nodeType="withEffect">
                                  <p:stCondLst>
                                    <p:cond delay="30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16" fill="hold" nodeType="withEffect">
                                  <p:stCondLst>
                                    <p:cond delay="600"/>
                                  </p:stCondLst>
                                  <p:childTnLst>
                                    <p:set>
                                      <p:cBhvr>
                                        <p:cTn id="34" dur="1" fill="hold">
                                          <p:stCondLst>
                                            <p:cond delay="0"/>
                                          </p:stCondLst>
                                        </p:cTn>
                                        <p:tgtEl>
                                          <p:spTgt spid="83"/>
                                        </p:tgtEl>
                                        <p:attrNameLst>
                                          <p:attrName>style.visibility</p:attrName>
                                        </p:attrNameLst>
                                      </p:cBhvr>
                                      <p:to>
                                        <p:strVal val="visible"/>
                                      </p:to>
                                    </p:set>
                                    <p:anim calcmode="lin" valueType="num">
                                      <p:cBhvr>
                                        <p:cTn id="35" dur="500" fill="hold"/>
                                        <p:tgtEl>
                                          <p:spTgt spid="83"/>
                                        </p:tgtEl>
                                        <p:attrNameLst>
                                          <p:attrName>ppt_w</p:attrName>
                                        </p:attrNameLst>
                                      </p:cBhvr>
                                      <p:tavLst>
                                        <p:tav tm="0">
                                          <p:val>
                                            <p:fltVal val="0"/>
                                          </p:val>
                                        </p:tav>
                                        <p:tav tm="100000">
                                          <p:val>
                                            <p:strVal val="#ppt_w"/>
                                          </p:val>
                                        </p:tav>
                                      </p:tavLst>
                                    </p:anim>
                                    <p:anim calcmode="lin" valueType="num">
                                      <p:cBhvr>
                                        <p:cTn id="36" dur="500" fill="hold"/>
                                        <p:tgtEl>
                                          <p:spTgt spid="83"/>
                                        </p:tgtEl>
                                        <p:attrNameLst>
                                          <p:attrName>ppt_h</p:attrName>
                                        </p:attrNameLst>
                                      </p:cBhvr>
                                      <p:tavLst>
                                        <p:tav tm="0">
                                          <p:val>
                                            <p:fltVal val="0"/>
                                          </p:val>
                                        </p:tav>
                                        <p:tav tm="100000">
                                          <p:val>
                                            <p:strVal val="#ppt_h"/>
                                          </p:val>
                                        </p:tav>
                                      </p:tavLst>
                                    </p:anim>
                                    <p:animEffect transition="in" filter="fade">
                                      <p:cBhvr>
                                        <p:cTn id="37" dur="500"/>
                                        <p:tgtEl>
                                          <p:spTgt spid="83"/>
                                        </p:tgtEl>
                                      </p:cBhvr>
                                    </p:animEffect>
                                  </p:childTnLst>
                                </p:cTn>
                              </p:par>
                              <p:par>
                                <p:cTn id="38" presetID="53" presetClass="entr" presetSubtype="16" fill="hold" nodeType="withEffect">
                                  <p:stCondLst>
                                    <p:cond delay="900"/>
                                  </p:stCondLst>
                                  <p:childTnLst>
                                    <p:set>
                                      <p:cBhvr>
                                        <p:cTn id="39" dur="1" fill="hold">
                                          <p:stCondLst>
                                            <p:cond delay="0"/>
                                          </p:stCondLst>
                                        </p:cTn>
                                        <p:tgtEl>
                                          <p:spTgt spid="71"/>
                                        </p:tgtEl>
                                        <p:attrNameLst>
                                          <p:attrName>style.visibility</p:attrName>
                                        </p:attrNameLst>
                                      </p:cBhvr>
                                      <p:to>
                                        <p:strVal val="visible"/>
                                      </p:to>
                                    </p:set>
                                    <p:anim calcmode="lin" valueType="num">
                                      <p:cBhvr>
                                        <p:cTn id="40" dur="500" fill="hold"/>
                                        <p:tgtEl>
                                          <p:spTgt spid="71"/>
                                        </p:tgtEl>
                                        <p:attrNameLst>
                                          <p:attrName>ppt_w</p:attrName>
                                        </p:attrNameLst>
                                      </p:cBhvr>
                                      <p:tavLst>
                                        <p:tav tm="0">
                                          <p:val>
                                            <p:fltVal val="0"/>
                                          </p:val>
                                        </p:tav>
                                        <p:tav tm="100000">
                                          <p:val>
                                            <p:strVal val="#ppt_w"/>
                                          </p:val>
                                        </p:tav>
                                      </p:tavLst>
                                    </p:anim>
                                    <p:anim calcmode="lin" valueType="num">
                                      <p:cBhvr>
                                        <p:cTn id="41" dur="500" fill="hold"/>
                                        <p:tgtEl>
                                          <p:spTgt spid="71"/>
                                        </p:tgtEl>
                                        <p:attrNameLst>
                                          <p:attrName>ppt_h</p:attrName>
                                        </p:attrNameLst>
                                      </p:cBhvr>
                                      <p:tavLst>
                                        <p:tav tm="0">
                                          <p:val>
                                            <p:fltVal val="0"/>
                                          </p:val>
                                        </p:tav>
                                        <p:tav tm="100000">
                                          <p:val>
                                            <p:strVal val="#ppt_h"/>
                                          </p:val>
                                        </p:tav>
                                      </p:tavLst>
                                    </p:anim>
                                    <p:animEffect transition="in" filter="fade">
                                      <p:cBhvr>
                                        <p:cTn id="4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4099" grpId="0"/>
      <p:bldP spid="4100"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p:nvPr/>
        </p:nvSpPr>
        <p:spPr>
          <a:xfrm>
            <a:off x="2843808" y="906574"/>
            <a:ext cx="3330351" cy="3330351"/>
          </a:xfrm>
          <a:prstGeom prst="ellipse">
            <a:avLst/>
          </a:prstGeom>
          <a:solidFill>
            <a:srgbClr val="F6F6F7"/>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46" name="原创设计师QQ598969553      _2"/>
          <p:cNvGrpSpPr/>
          <p:nvPr/>
        </p:nvGrpSpPr>
        <p:grpSpPr>
          <a:xfrm>
            <a:off x="2950008" y="1033703"/>
            <a:ext cx="2606803" cy="2585874"/>
            <a:chOff x="2924521" y="1777488"/>
            <a:chExt cx="1974706" cy="1958851"/>
          </a:xfrm>
        </p:grpSpPr>
        <p:sp>
          <p:nvSpPr>
            <p:cNvPr id="47" name="椭圆 46"/>
            <p:cNvSpPr/>
            <p:nvPr/>
          </p:nvSpPr>
          <p:spPr>
            <a:xfrm>
              <a:off x="2924521" y="1777488"/>
              <a:ext cx="570404" cy="570404"/>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sp>
          <p:nvSpPr>
            <p:cNvPr id="48" name="椭圆 47"/>
            <p:cNvSpPr/>
            <p:nvPr/>
          </p:nvSpPr>
          <p:spPr>
            <a:xfrm>
              <a:off x="3311728" y="2148840"/>
              <a:ext cx="1587499" cy="1587499"/>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grpSp>
      <p:sp>
        <p:nvSpPr>
          <p:cNvPr id="49" name="原创设计师QQ598969553      _3"/>
          <p:cNvSpPr txBox="1"/>
          <p:nvPr/>
        </p:nvSpPr>
        <p:spPr>
          <a:xfrm>
            <a:off x="3702996" y="2219376"/>
            <a:ext cx="1568450" cy="400110"/>
          </a:xfrm>
          <a:prstGeom prst="rect">
            <a:avLst/>
          </a:prstGeom>
          <a:noFill/>
        </p:spPr>
        <p:txBody>
          <a:bodyPr wrap="square" rtlCol="0">
            <a:spAutoFit/>
          </a:bodyPr>
          <a:lstStyle/>
          <a:p>
            <a:pPr algn="ctr"/>
            <a:r>
              <a:rPr lang="en-US" altLang="zh-CN" sz="2000" dirty="0">
                <a:solidFill>
                  <a:schemeClr val="accent1"/>
                </a:solidFill>
                <a:ea typeface="微软雅黑" panose="020B0503020204020204" pitchFamily="34" charset="-122"/>
              </a:rPr>
              <a:t>PART 01</a:t>
            </a:r>
            <a:endParaRPr lang="zh-CN" altLang="en-US" sz="2000" dirty="0">
              <a:solidFill>
                <a:schemeClr val="accent1"/>
              </a:solidFill>
              <a:ea typeface="微软雅黑" panose="020B0503020204020204" pitchFamily="34" charset="-122"/>
            </a:endParaRPr>
          </a:p>
        </p:txBody>
      </p:sp>
      <p:sp>
        <p:nvSpPr>
          <p:cNvPr id="50" name="原创设计师QQ598969553      _4"/>
          <p:cNvSpPr txBox="1"/>
          <p:nvPr/>
        </p:nvSpPr>
        <p:spPr>
          <a:xfrm>
            <a:off x="3598221" y="2578861"/>
            <a:ext cx="1778000"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项目背景研究</a:t>
            </a:r>
          </a:p>
        </p:txBody>
      </p:sp>
      <p:sp>
        <p:nvSpPr>
          <p:cNvPr id="51" name="原创设计师QQ598969553      _5"/>
          <p:cNvSpPr>
            <a:spLocks noEditPoints="1"/>
          </p:cNvSpPr>
          <p:nvPr/>
        </p:nvSpPr>
        <p:spPr bwMode="auto">
          <a:xfrm>
            <a:off x="3161522" y="1179101"/>
            <a:ext cx="329960" cy="344823"/>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a typeface="微软雅黑" panose="020B0503020204020204" pitchFamily="34" charset="-122"/>
            </a:endParaRPr>
          </a:p>
        </p:txBody>
      </p:sp>
      <p:pic>
        <p:nvPicPr>
          <p:cNvPr id="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2423093988"/>
      </p:ext>
    </p:extLst>
  </p:cSld>
  <p:clrMapOvr>
    <a:masterClrMapping/>
  </p:clrMapOvr>
  <p:transition spd="slow" advTm="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原创设计师QQ598969553      _2" descr="C:\Users\Administrator\Desktop\2010年中粮面业漯河有限公司.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34629" y="1486453"/>
            <a:ext cx="3828883" cy="1782802"/>
          </a:xfrm>
          <a:prstGeom prst="rect">
            <a:avLst/>
          </a:prstGeom>
          <a:noFill/>
          <a:extLst>
            <a:ext uri="{909E8E84-426E-40DD-AFC4-6F175D3DCCD1}">
              <a14:hiddenFill xmlns:a14="http://schemas.microsoft.com/office/drawing/2010/main">
                <a:solidFill>
                  <a:srgbClr val="FFFFFF"/>
                </a:solidFill>
              </a14:hiddenFill>
            </a:ext>
          </a:extLst>
        </p:spPr>
      </p:pic>
      <p:sp>
        <p:nvSpPr>
          <p:cNvPr id="109" name="原创设计师QQ598969553      _3"/>
          <p:cNvSpPr>
            <a:spLocks noChangeArrowheads="1"/>
          </p:cNvSpPr>
          <p:nvPr/>
        </p:nvSpPr>
        <p:spPr bwMode="auto">
          <a:xfrm>
            <a:off x="4863511" y="1483702"/>
            <a:ext cx="3339904" cy="2456200"/>
          </a:xfrm>
          <a:prstGeom prst="rect">
            <a:avLst/>
          </a:prstGeom>
          <a:solidFill>
            <a:schemeClr val="bg1">
              <a:lumMod val="95000"/>
            </a:schemeClr>
          </a:solidFill>
          <a:ln w="28575" cap="flat">
            <a:gradFill>
              <a:gsLst>
                <a:gs pos="0">
                  <a:schemeClr val="accent1"/>
                </a:gs>
                <a:gs pos="100000">
                  <a:schemeClr val="accent1">
                    <a:lumMod val="75000"/>
                  </a:schemeClr>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a:extLst/>
        </p:spPr>
        <p:txBody>
          <a:bodyPr vert="horz" wrap="square" lIns="68564" tIns="34282" rIns="68564" bIns="34282" numCol="1" anchor="t" anchorCtr="0" compatLnSpc="1">
            <a:prstTxWarp prst="textNoShape">
              <a:avLst/>
            </a:prstTxWarp>
          </a:bodyPr>
          <a:lstStyle/>
          <a:p>
            <a:r>
              <a:rPr lang="en-US" altLang="zh-CN" sz="1400" dirty="0"/>
              <a:t> </a:t>
            </a:r>
            <a:r>
              <a:rPr lang="zh-CN" altLang="zh-CN" sz="1400" dirty="0"/>
              <a:t>企业增值税发票数据分析系统是企业数据分析系统，其主要使用者是企业财务管理人员或者运营管理层，对企业的销项发票数据、进项发票数据进行管理，并根据进销项数据比对，分析企业的经营情况，出具分析报表。该系统以企业的进、销项发票信息为基础，对企业的经营数据进行比对分析，有利于企业根据分析报表适时进行税收筹划，调整经营策略。提供企业</a:t>
            </a:r>
            <a:r>
              <a:rPr lang="en-US" altLang="zh-CN" sz="1400" dirty="0"/>
              <a:t>12</a:t>
            </a:r>
            <a:r>
              <a:rPr lang="zh-CN" altLang="zh-CN" sz="1400" dirty="0"/>
              <a:t>个月增值税发票数据信息，对企业经营情况进行分析。</a:t>
            </a:r>
            <a:endParaRPr lang="zh-CN" altLang="zh-CN" sz="1400" dirty="0"/>
          </a:p>
        </p:txBody>
      </p:sp>
      <p:grpSp>
        <p:nvGrpSpPr>
          <p:cNvPr id="112" name="原创设计师QQ598969553      _6"/>
          <p:cNvGrpSpPr>
            <a:grpSpLocks/>
          </p:cNvGrpSpPr>
          <p:nvPr/>
        </p:nvGrpSpPr>
        <p:grpSpPr bwMode="auto">
          <a:xfrm>
            <a:off x="2982978" y="1749668"/>
            <a:ext cx="165094" cy="260327"/>
            <a:chOff x="0" y="0"/>
            <a:chExt cx="474034" cy="743490"/>
          </a:xfrm>
        </p:grpSpPr>
        <p:grpSp>
          <p:nvGrpSpPr>
            <p:cNvPr id="113" name="组合 15"/>
            <p:cNvGrpSpPr>
              <a:grpSpLocks/>
            </p:cNvGrpSpPr>
            <p:nvPr/>
          </p:nvGrpSpPr>
          <p:grpSpPr bwMode="auto">
            <a:xfrm>
              <a:off x="0" y="0"/>
              <a:ext cx="474034" cy="743490"/>
              <a:chOff x="0" y="0"/>
              <a:chExt cx="474034" cy="743490"/>
            </a:xfrm>
          </p:grpSpPr>
          <p:sp>
            <p:nvSpPr>
              <p:cNvPr id="117" name="同心圆 17"/>
              <p:cNvSpPr>
                <a:spLocks noChangeArrowheads="1"/>
              </p:cNvSpPr>
              <p:nvPr/>
            </p:nvSpPr>
            <p:spPr bwMode="auto">
              <a:xfrm>
                <a:off x="0" y="0"/>
                <a:ext cx="474034" cy="47403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0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604484">
                  <a:defRPr/>
                </a:pPr>
                <a:endParaRPr lang="zh-CN" altLang="zh-CN" kern="0" dirty="0">
                  <a:solidFill>
                    <a:sysClr val="windowText" lastClr="000000">
                      <a:lumMod val="65000"/>
                      <a:lumOff val="35000"/>
                    </a:sysClr>
                  </a:solidFill>
                  <a:latin typeface="微软雅黑" pitchFamily="34" charset="-122"/>
                  <a:ea typeface="微软雅黑" panose="020B0503020204020204" pitchFamily="34" charset="-122"/>
                  <a:sym typeface="宋体" pitchFamily="2" charset="-122"/>
                </a:endParaRPr>
              </a:p>
            </p:txBody>
          </p:sp>
          <p:sp>
            <p:nvSpPr>
              <p:cNvPr id="118" name="等腰三角形 18"/>
              <p:cNvSpPr>
                <a:spLocks noChangeArrowheads="1"/>
              </p:cNvSpPr>
              <p:nvPr/>
            </p:nvSpPr>
            <p:spPr bwMode="auto">
              <a:xfrm rot="10800000">
                <a:off x="28216" y="351576"/>
                <a:ext cx="417601" cy="391914"/>
              </a:xfrm>
              <a:prstGeom prst="triangle">
                <a:avLst>
                  <a:gd name="adj" fmla="val 50000"/>
                </a:avLst>
              </a:prstGeom>
              <a:solidFill>
                <a:srgbClr val="C0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604484">
                  <a:defRPr/>
                </a:pPr>
                <a:endParaRPr lang="zh-CN" altLang="zh-CN" kern="0" dirty="0">
                  <a:solidFill>
                    <a:sysClr val="windowText" lastClr="000000">
                      <a:lumMod val="65000"/>
                      <a:lumOff val="35000"/>
                    </a:sysClr>
                  </a:solidFill>
                  <a:latin typeface="微软雅黑" pitchFamily="34" charset="-122"/>
                  <a:ea typeface="微软雅黑" panose="020B0503020204020204" pitchFamily="34" charset="-122"/>
                  <a:sym typeface="宋体" pitchFamily="2" charset="-122"/>
                </a:endParaRPr>
              </a:p>
            </p:txBody>
          </p:sp>
        </p:grpSp>
        <p:sp>
          <p:nvSpPr>
            <p:cNvPr id="116" name="椭圆 16"/>
            <p:cNvSpPr>
              <a:spLocks noChangeArrowheads="1"/>
            </p:cNvSpPr>
            <p:nvPr/>
          </p:nvSpPr>
          <p:spPr bwMode="auto">
            <a:xfrm>
              <a:off x="165009" y="165009"/>
              <a:ext cx="144016" cy="144016"/>
            </a:xfrm>
            <a:prstGeom prst="ellipse">
              <a:avLst/>
            </a:prstGeom>
            <a:solidFill>
              <a:srgbClr val="C0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604484">
                <a:defRPr/>
              </a:pPr>
              <a:endParaRPr lang="zh-CN" altLang="zh-CN" kern="0" dirty="0">
                <a:solidFill>
                  <a:sysClr val="windowText" lastClr="000000">
                    <a:lumMod val="65000"/>
                    <a:lumOff val="35000"/>
                  </a:sysClr>
                </a:solidFill>
                <a:latin typeface="微软雅黑" pitchFamily="34" charset="-122"/>
                <a:ea typeface="微软雅黑" panose="020B0503020204020204" pitchFamily="34" charset="-122"/>
                <a:sym typeface="宋体" pitchFamily="2" charset="-122"/>
              </a:endParaRPr>
            </a:p>
          </p:txBody>
        </p:sp>
      </p:grpSp>
      <p:pic>
        <p:nvPicPr>
          <p:cNvPr id="12"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 name="矩形 1"/>
          <p:cNvSpPr/>
          <p:nvPr/>
        </p:nvSpPr>
        <p:spPr>
          <a:xfrm>
            <a:off x="0" y="195486"/>
            <a:ext cx="33478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应用背景</a:t>
            </a:r>
            <a:endParaRPr lang="zh-CN" altLang="en-US" dirty="0"/>
          </a:p>
        </p:txBody>
      </p:sp>
    </p:spTree>
    <p:extLst>
      <p:ext uri="{BB962C8B-B14F-4D97-AF65-F5344CB8AC3E}">
        <p14:creationId xmlns:p14="http://schemas.microsoft.com/office/powerpoint/2010/main" val="218091400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up)">
                                      <p:cBhvr>
                                        <p:cTn id="7" dur="500"/>
                                        <p:tgtEl>
                                          <p:spTgt spid="108"/>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1000"/>
                                        <p:tgtEl>
                                          <p:spTgt spid="112"/>
                                        </p:tgtEl>
                                      </p:cBhvr>
                                    </p:animEffect>
                                    <p:anim calcmode="lin" valueType="num">
                                      <p:cBhvr>
                                        <p:cTn id="12" dur="1000" fill="hold"/>
                                        <p:tgtEl>
                                          <p:spTgt spid="112"/>
                                        </p:tgtEl>
                                        <p:attrNameLst>
                                          <p:attrName>ppt_x</p:attrName>
                                        </p:attrNameLst>
                                      </p:cBhvr>
                                      <p:tavLst>
                                        <p:tav tm="0">
                                          <p:val>
                                            <p:strVal val="#ppt_x"/>
                                          </p:val>
                                        </p:tav>
                                        <p:tav tm="100000">
                                          <p:val>
                                            <p:strVal val="#ppt_x"/>
                                          </p:val>
                                        </p:tav>
                                      </p:tavLst>
                                    </p:anim>
                                    <p:anim calcmode="lin" valueType="num">
                                      <p:cBhvr>
                                        <p:cTn id="13" dur="1000" fill="hold"/>
                                        <p:tgtEl>
                                          <p:spTgt spid="1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par>
                          <p:cTn id="18" fill="hold">
                            <p:stCondLst>
                              <p:cond delay="2000"/>
                            </p:stCondLst>
                            <p:childTnLst>
                              <p:par>
                                <p:cTn id="19" presetID="26" presetClass="emph" presetSubtype="0" fill="hold" nodeType="afterEffect">
                                  <p:stCondLst>
                                    <p:cond delay="0"/>
                                  </p:stCondLst>
                                  <p:childTnLst>
                                    <p:animEffect>
                                      <p:cBhvr>
                                        <p:cTn id="20" dur="500" tmFilter="0, 0; .2, .5; .8, .5; 1, 0"/>
                                        <p:tgtEl>
                                          <p:spTgt spid="112"/>
                                        </p:tgtEl>
                                      </p:cBhvr>
                                    </p:animEffect>
                                    <p:animScale>
                                      <p:cBhvr>
                                        <p:cTn id="21" dur="250" autoRev="1" fill="hold"/>
                                        <p:tgtEl>
                                          <p:spTgt spid="1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原创设计师QQ598969553      _1"/>
          <p:cNvGrpSpPr/>
          <p:nvPr/>
        </p:nvGrpSpPr>
        <p:grpSpPr>
          <a:xfrm>
            <a:off x="2986201" y="1277564"/>
            <a:ext cx="4797361" cy="812096"/>
            <a:chOff x="3980318" y="1703813"/>
            <a:chExt cx="6397962" cy="1083045"/>
          </a:xfrm>
        </p:grpSpPr>
        <p:cxnSp>
          <p:nvCxnSpPr>
            <p:cNvPr id="85" name="直接连接符 84"/>
            <p:cNvCxnSpPr/>
            <p:nvPr/>
          </p:nvCxnSpPr>
          <p:spPr>
            <a:xfrm>
              <a:off x="3980318" y="2251530"/>
              <a:ext cx="12287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左中括号 85"/>
            <p:cNvSpPr/>
            <p:nvPr/>
          </p:nvSpPr>
          <p:spPr>
            <a:xfrm>
              <a:off x="5264605" y="1744778"/>
              <a:ext cx="123825" cy="1042080"/>
            </a:xfrm>
            <a:prstGeom prst="leftBracke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微软雅黑" panose="020B0503020204020204" pitchFamily="34" charset="-122"/>
                <a:ea typeface="微软雅黑" panose="020B0503020204020204" pitchFamily="34" charset="-122"/>
              </a:endParaRPr>
            </a:p>
          </p:txBody>
        </p:sp>
        <p:sp>
          <p:nvSpPr>
            <p:cNvPr id="87" name="Rectangle 5"/>
            <p:cNvSpPr>
              <a:spLocks/>
            </p:cNvSpPr>
            <p:nvPr/>
          </p:nvSpPr>
          <p:spPr bwMode="auto">
            <a:xfrm>
              <a:off x="5581082" y="1703813"/>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r>
                <a:rPr lang="zh-CN" altLang="zh-CN" sz="1050" dirty="0"/>
                <a:t>纳税人销售货物或者应税劳务，按照销售额和条例规定的税率计算并向购买方收取的增值税额，为销项税额</a:t>
              </a:r>
              <a:r>
                <a:rPr lang="zh-CN" altLang="zh-CN" sz="1050" dirty="0" smtClean="0"/>
                <a:t>。</a:t>
              </a:r>
              <a:endParaRPr lang="en-US" altLang="zh-CN" sz="1050" dirty="0" smtClean="0"/>
            </a:p>
            <a:p>
              <a:endParaRPr lang="en-US" altLang="zh-CN" sz="1050" dirty="0"/>
            </a:p>
            <a:p>
              <a:r>
                <a:rPr lang="zh-CN" altLang="zh-CN" sz="1050" dirty="0"/>
                <a:t>销项税额</a:t>
              </a:r>
              <a:r>
                <a:rPr lang="en-US" altLang="zh-CN" sz="1050" dirty="0"/>
                <a:t>=</a:t>
              </a:r>
              <a:r>
                <a:rPr lang="zh-CN" altLang="zh-CN" sz="1050" dirty="0"/>
                <a:t>销售额×税率</a:t>
              </a:r>
            </a:p>
            <a:p>
              <a:endParaRPr lang="zh-CN" altLang="zh-CN" sz="1050" dirty="0"/>
            </a:p>
          </p:txBody>
        </p:sp>
      </p:grpSp>
      <p:sp>
        <p:nvSpPr>
          <p:cNvPr id="65" name="原创设计师QQ598969553      _3"/>
          <p:cNvSpPr/>
          <p:nvPr/>
        </p:nvSpPr>
        <p:spPr bwMode="blackWhite">
          <a:xfrm>
            <a:off x="2492440" y="3489640"/>
            <a:ext cx="941926" cy="941926"/>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ea typeface="微软雅黑" panose="020B0503020204020204" pitchFamily="34" charset="-122"/>
            </a:endParaRPr>
          </a:p>
        </p:txBody>
      </p:sp>
      <p:sp>
        <p:nvSpPr>
          <p:cNvPr id="66" name="原创设计师QQ598969553      _4"/>
          <p:cNvSpPr/>
          <p:nvPr/>
        </p:nvSpPr>
        <p:spPr bwMode="blackWhite">
          <a:xfrm>
            <a:off x="3153699" y="2333160"/>
            <a:ext cx="941926" cy="941926"/>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ea typeface="微软雅黑" panose="020B0503020204020204" pitchFamily="34" charset="-122"/>
            </a:endParaRPr>
          </a:p>
        </p:txBody>
      </p:sp>
      <p:sp>
        <p:nvSpPr>
          <p:cNvPr id="67" name="原创设计师QQ598969553      _5"/>
          <p:cNvSpPr/>
          <p:nvPr/>
        </p:nvSpPr>
        <p:spPr bwMode="blackWhite">
          <a:xfrm>
            <a:off x="2560015" y="1247053"/>
            <a:ext cx="941926" cy="941926"/>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ea typeface="微软雅黑" panose="020B0503020204020204" pitchFamily="34" charset="-122"/>
            </a:endParaRPr>
          </a:p>
        </p:txBody>
      </p:sp>
      <p:sp>
        <p:nvSpPr>
          <p:cNvPr id="68" name="原创设计师QQ598969553      _6"/>
          <p:cNvSpPr/>
          <p:nvPr/>
        </p:nvSpPr>
        <p:spPr bwMode="blackWhite">
          <a:xfrm>
            <a:off x="825888" y="1962888"/>
            <a:ext cx="1703388" cy="1703388"/>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ea typeface="微软雅黑" panose="020B0503020204020204" pitchFamily="34" charset="-122"/>
            </a:endParaRPr>
          </a:p>
        </p:txBody>
      </p:sp>
      <p:cxnSp>
        <p:nvCxnSpPr>
          <p:cNvPr id="69" name="原创设计师QQ598969553      _7"/>
          <p:cNvCxnSpPr>
            <a:stCxn id="68" idx="6"/>
            <a:endCxn id="66" idx="2"/>
          </p:cNvCxnSpPr>
          <p:nvPr/>
        </p:nvCxnSpPr>
        <p:spPr>
          <a:xfrm flipV="1">
            <a:off x="2529277" y="2804123"/>
            <a:ext cx="624422" cy="1045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原创设计师QQ598969553      _8"/>
          <p:cNvCxnSpPr/>
          <p:nvPr/>
        </p:nvCxnSpPr>
        <p:spPr>
          <a:xfrm>
            <a:off x="2313955" y="1742755"/>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grpSp>
        <p:nvGrpSpPr>
          <p:cNvPr id="71" name="原创设计师QQ598969553      _9"/>
          <p:cNvGrpSpPr/>
          <p:nvPr/>
        </p:nvGrpSpPr>
        <p:grpSpPr>
          <a:xfrm>
            <a:off x="2121118" y="1712996"/>
            <a:ext cx="438049" cy="263068"/>
            <a:chOff x="2132468" y="2251530"/>
            <a:chExt cx="584200" cy="350838"/>
          </a:xfrm>
        </p:grpSpPr>
        <p:cxnSp>
          <p:nvCxnSpPr>
            <p:cNvPr id="72" name="直接连接符 71"/>
            <p:cNvCxnSpPr/>
            <p:nvPr/>
          </p:nvCxnSpPr>
          <p:spPr bwMode="auto">
            <a:xfrm flipV="1">
              <a:off x="2132468" y="2251530"/>
              <a:ext cx="265112" cy="3508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a:off x="2389643" y="2251530"/>
              <a:ext cx="3270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 name="原创设计师QQ598969553      _10"/>
          <p:cNvGrpSpPr/>
          <p:nvPr/>
        </p:nvGrpSpPr>
        <p:grpSpPr>
          <a:xfrm>
            <a:off x="2671492" y="1341526"/>
            <a:ext cx="718971" cy="718971"/>
            <a:chOff x="2862912" y="1786005"/>
            <a:chExt cx="958850" cy="958850"/>
          </a:xfrm>
        </p:grpSpPr>
        <p:sp>
          <p:nvSpPr>
            <p:cNvPr id="76" name="椭圆 75"/>
            <p:cNvSpPr/>
            <p:nvPr/>
          </p:nvSpPr>
          <p:spPr bwMode="auto">
            <a:xfrm>
              <a:off x="2862912" y="1786005"/>
              <a:ext cx="958850" cy="95885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64" tIns="34282" rIns="68564" bIns="34282" numCol="1" anchor="t" anchorCtr="0" compatLnSpc="1">
              <a:prstTxWarp prst="textNoShape">
                <a:avLst/>
              </a:prstTxWarp>
            </a:bodyPr>
            <a:lstStyle/>
            <a:p>
              <a:endParaRPr lang="zh-CN" altLang="en-US" sz="1350" dirty="0">
                <a:solidFill>
                  <a:prstClr val="black"/>
                </a:solidFill>
                <a:ea typeface="微软雅黑" panose="020B0503020204020204" pitchFamily="34" charset="-122"/>
              </a:endParaRPr>
            </a:p>
          </p:txBody>
        </p:sp>
        <p:sp>
          <p:nvSpPr>
            <p:cNvPr id="77" name="文本框 11"/>
            <p:cNvSpPr txBox="1"/>
            <p:nvPr/>
          </p:nvSpPr>
          <p:spPr>
            <a:xfrm>
              <a:off x="2994054" y="1964381"/>
              <a:ext cx="656743" cy="615696"/>
            </a:xfrm>
            <a:prstGeom prst="rect">
              <a:avLst/>
            </a:prstGeom>
            <a:noFill/>
          </p:spPr>
          <p:txBody>
            <a:bodyPr wrap="none" rtlCol="0">
              <a:spAutoFit/>
            </a:bodyPr>
            <a:lstStyle/>
            <a:p>
              <a:pPr algn="ctr">
                <a:spcBef>
                  <a:spcPct val="0"/>
                </a:spcBef>
              </a:pPr>
              <a:r>
                <a:rPr lang="zh-CN" altLang="zh-CN" sz="1200" b="1" dirty="0">
                  <a:solidFill>
                    <a:schemeClr val="accent2"/>
                  </a:solidFill>
                  <a:ea typeface="微软雅黑" panose="020B0503020204020204" pitchFamily="34" charset="-122"/>
                </a:rPr>
                <a:t>销</a:t>
              </a:r>
              <a:r>
                <a:rPr lang="zh-CN" altLang="zh-CN" sz="1200" b="1" dirty="0" smtClean="0">
                  <a:solidFill>
                    <a:schemeClr val="accent2"/>
                  </a:solidFill>
                  <a:ea typeface="微软雅黑" panose="020B0503020204020204" pitchFamily="34" charset="-122"/>
                </a:rPr>
                <a:t>项</a:t>
              </a:r>
              <a:endParaRPr lang="en-US" altLang="zh-CN" sz="1200" b="1" dirty="0" smtClean="0">
                <a:solidFill>
                  <a:schemeClr val="accent2"/>
                </a:solidFill>
                <a:ea typeface="微软雅黑" panose="020B0503020204020204" pitchFamily="34" charset="-122"/>
              </a:endParaRPr>
            </a:p>
            <a:p>
              <a:pPr algn="ctr">
                <a:spcBef>
                  <a:spcPct val="0"/>
                </a:spcBef>
              </a:pPr>
              <a:r>
                <a:rPr lang="zh-CN" altLang="zh-CN" sz="1200" b="1" dirty="0" smtClean="0">
                  <a:solidFill>
                    <a:schemeClr val="accent2"/>
                  </a:solidFill>
                  <a:ea typeface="微软雅黑" panose="020B0503020204020204" pitchFamily="34" charset="-122"/>
                </a:rPr>
                <a:t>税额</a:t>
              </a:r>
              <a:endParaRPr lang="zh-CN" altLang="en-US" sz="1200" b="1" dirty="0">
                <a:solidFill>
                  <a:schemeClr val="accent2"/>
                </a:solidFill>
                <a:ea typeface="微软雅黑" panose="020B0503020204020204" pitchFamily="34" charset="-122"/>
                <a:sym typeface="微软雅黑" pitchFamily="34" charset="-122"/>
              </a:endParaRPr>
            </a:p>
          </p:txBody>
        </p:sp>
      </p:grpSp>
      <p:grpSp>
        <p:nvGrpSpPr>
          <p:cNvPr id="78" name="原创设计师QQ598969553      _11"/>
          <p:cNvGrpSpPr/>
          <p:nvPr/>
        </p:nvGrpSpPr>
        <p:grpSpPr>
          <a:xfrm>
            <a:off x="3269504" y="2444638"/>
            <a:ext cx="718971" cy="718971"/>
            <a:chOff x="4358143" y="3260272"/>
            <a:chExt cx="958850" cy="958850"/>
          </a:xfrm>
        </p:grpSpPr>
        <p:sp>
          <p:nvSpPr>
            <p:cNvPr id="79" name="椭圆 78"/>
            <p:cNvSpPr/>
            <p:nvPr/>
          </p:nvSpPr>
          <p:spPr bwMode="auto">
            <a:xfrm>
              <a:off x="4358143" y="3260272"/>
              <a:ext cx="958850" cy="95885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64" tIns="34282" rIns="68564" bIns="34282" numCol="1" anchor="t" anchorCtr="0" compatLnSpc="1">
              <a:prstTxWarp prst="textNoShape">
                <a:avLst/>
              </a:prstTxWarp>
            </a:bodyPr>
            <a:lstStyle/>
            <a:p>
              <a:endParaRPr lang="zh-CN" altLang="en-US" sz="1350" dirty="0">
                <a:solidFill>
                  <a:prstClr val="black"/>
                </a:solidFill>
                <a:ea typeface="微软雅黑" panose="020B0503020204020204" pitchFamily="34" charset="-122"/>
              </a:endParaRPr>
            </a:p>
          </p:txBody>
        </p:sp>
        <p:sp>
          <p:nvSpPr>
            <p:cNvPr id="80" name="文本框 15"/>
            <p:cNvSpPr txBox="1"/>
            <p:nvPr/>
          </p:nvSpPr>
          <p:spPr>
            <a:xfrm>
              <a:off x="4503427" y="3461257"/>
              <a:ext cx="656743" cy="615696"/>
            </a:xfrm>
            <a:prstGeom prst="rect">
              <a:avLst/>
            </a:prstGeom>
            <a:noFill/>
          </p:spPr>
          <p:txBody>
            <a:bodyPr wrap="none" rtlCol="0">
              <a:spAutoFit/>
            </a:bodyPr>
            <a:lstStyle/>
            <a:p>
              <a:pPr algn="ctr">
                <a:spcBef>
                  <a:spcPct val="0"/>
                </a:spcBef>
              </a:pPr>
              <a:r>
                <a:rPr lang="zh-CN" altLang="zh-CN" sz="1200" b="1" dirty="0" smtClean="0">
                  <a:solidFill>
                    <a:schemeClr val="accent2"/>
                  </a:solidFill>
                  <a:ea typeface="微软雅黑" panose="020B0503020204020204" pitchFamily="34" charset="-122"/>
                </a:rPr>
                <a:t>进项</a:t>
              </a:r>
              <a:endParaRPr lang="en-US" altLang="zh-CN" sz="1200" b="1" dirty="0" smtClean="0">
                <a:solidFill>
                  <a:schemeClr val="accent2"/>
                </a:solidFill>
                <a:ea typeface="微软雅黑" panose="020B0503020204020204" pitchFamily="34" charset="-122"/>
              </a:endParaRPr>
            </a:p>
            <a:p>
              <a:pPr algn="ctr">
                <a:spcBef>
                  <a:spcPct val="0"/>
                </a:spcBef>
              </a:pPr>
              <a:r>
                <a:rPr lang="zh-CN" altLang="zh-CN" sz="1200" b="1" dirty="0" smtClean="0">
                  <a:solidFill>
                    <a:schemeClr val="accent2"/>
                  </a:solidFill>
                  <a:ea typeface="微软雅黑" panose="020B0503020204020204" pitchFamily="34" charset="-122"/>
                </a:rPr>
                <a:t>税额</a:t>
              </a:r>
              <a:endParaRPr lang="zh-CN" altLang="en-US" sz="1200" b="1" dirty="0">
                <a:solidFill>
                  <a:schemeClr val="accent2"/>
                </a:solidFill>
                <a:ea typeface="微软雅黑" panose="020B0503020204020204" pitchFamily="34" charset="-122"/>
                <a:sym typeface="微软雅黑" pitchFamily="34" charset="-122"/>
              </a:endParaRPr>
            </a:p>
          </p:txBody>
        </p:sp>
      </p:grpSp>
      <p:grpSp>
        <p:nvGrpSpPr>
          <p:cNvPr id="81" name="原创设计师QQ598969553      _12"/>
          <p:cNvGrpSpPr/>
          <p:nvPr/>
        </p:nvGrpSpPr>
        <p:grpSpPr>
          <a:xfrm>
            <a:off x="2609283" y="3588354"/>
            <a:ext cx="717780" cy="718971"/>
            <a:chOff x="3224213" y="4823962"/>
            <a:chExt cx="957262" cy="958850"/>
          </a:xfrm>
        </p:grpSpPr>
        <p:sp>
          <p:nvSpPr>
            <p:cNvPr id="82" name="椭圆 81"/>
            <p:cNvSpPr/>
            <p:nvPr/>
          </p:nvSpPr>
          <p:spPr bwMode="auto">
            <a:xfrm>
              <a:off x="3224213" y="4823962"/>
              <a:ext cx="957262" cy="95885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64" tIns="34282" rIns="68564" bIns="34282" numCol="1" anchor="t" anchorCtr="0" compatLnSpc="1">
              <a:prstTxWarp prst="textNoShape">
                <a:avLst/>
              </a:prstTxWarp>
            </a:bodyPr>
            <a:lstStyle/>
            <a:p>
              <a:endParaRPr lang="zh-CN" altLang="en-US" sz="1350" dirty="0">
                <a:solidFill>
                  <a:prstClr val="black"/>
                </a:solidFill>
                <a:ea typeface="微软雅黑" panose="020B0503020204020204" pitchFamily="34" charset="-122"/>
              </a:endParaRPr>
            </a:p>
          </p:txBody>
        </p:sp>
        <p:sp>
          <p:nvSpPr>
            <p:cNvPr id="83" name="文本框 19"/>
            <p:cNvSpPr txBox="1"/>
            <p:nvPr/>
          </p:nvSpPr>
          <p:spPr>
            <a:xfrm>
              <a:off x="3381087" y="5028020"/>
              <a:ext cx="656743" cy="615696"/>
            </a:xfrm>
            <a:prstGeom prst="rect">
              <a:avLst/>
            </a:prstGeom>
            <a:noFill/>
          </p:spPr>
          <p:txBody>
            <a:bodyPr wrap="none" rtlCol="0">
              <a:spAutoFit/>
            </a:bodyPr>
            <a:lstStyle/>
            <a:p>
              <a:pPr algn="ctr">
                <a:spcBef>
                  <a:spcPct val="0"/>
                </a:spcBef>
              </a:pPr>
              <a:r>
                <a:rPr lang="zh-CN" altLang="en-US" sz="1200" b="1" dirty="0" smtClean="0">
                  <a:solidFill>
                    <a:schemeClr val="accent2"/>
                  </a:solidFill>
                  <a:ea typeface="微软雅黑" panose="020B0503020204020204" pitchFamily="34" charset="-122"/>
                  <a:sym typeface="微软雅黑" pitchFamily="34" charset="-122"/>
                </a:rPr>
                <a:t>增值</a:t>
              </a:r>
              <a:endParaRPr lang="en-US" altLang="zh-CN" sz="1200" b="1" dirty="0" smtClean="0">
                <a:solidFill>
                  <a:schemeClr val="accent2"/>
                </a:solidFill>
                <a:ea typeface="微软雅黑" panose="020B0503020204020204" pitchFamily="34" charset="-122"/>
                <a:sym typeface="微软雅黑" pitchFamily="34" charset="-122"/>
              </a:endParaRPr>
            </a:p>
            <a:p>
              <a:pPr algn="ctr">
                <a:spcBef>
                  <a:spcPct val="0"/>
                </a:spcBef>
              </a:pPr>
              <a:r>
                <a:rPr lang="zh-CN" altLang="en-US" sz="1200" b="1" dirty="0" smtClean="0">
                  <a:solidFill>
                    <a:schemeClr val="accent2"/>
                  </a:solidFill>
                  <a:ea typeface="微软雅黑" panose="020B0503020204020204" pitchFamily="34" charset="-122"/>
                  <a:sym typeface="微软雅黑" pitchFamily="34" charset="-122"/>
                </a:rPr>
                <a:t>税</a:t>
              </a:r>
              <a:endParaRPr lang="zh-CN" altLang="en-US" sz="1200" b="1" dirty="0">
                <a:solidFill>
                  <a:schemeClr val="accent2"/>
                </a:solidFill>
                <a:ea typeface="微软雅黑" panose="020B0503020204020204" pitchFamily="34" charset="-122"/>
                <a:sym typeface="微软雅黑" pitchFamily="34" charset="-122"/>
              </a:endParaRPr>
            </a:p>
          </p:txBody>
        </p:sp>
      </p:grpSp>
      <p:grpSp>
        <p:nvGrpSpPr>
          <p:cNvPr id="88" name="原创设计师QQ598969553      _13"/>
          <p:cNvGrpSpPr/>
          <p:nvPr/>
        </p:nvGrpSpPr>
        <p:grpSpPr>
          <a:xfrm>
            <a:off x="4090846" y="2474405"/>
            <a:ext cx="4421468" cy="758415"/>
            <a:chOff x="5453518" y="3299971"/>
            <a:chExt cx="5896655" cy="1011454"/>
          </a:xfrm>
        </p:grpSpPr>
        <p:cxnSp>
          <p:nvCxnSpPr>
            <p:cNvPr id="89" name="直接连接符 88"/>
            <p:cNvCxnSpPr/>
            <p:nvPr/>
          </p:nvCxnSpPr>
          <p:spPr>
            <a:xfrm flipH="1">
              <a:off x="5453518" y="3806372"/>
              <a:ext cx="8937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左中括号 89"/>
            <p:cNvSpPr/>
            <p:nvPr/>
          </p:nvSpPr>
          <p:spPr>
            <a:xfrm>
              <a:off x="6411915" y="3309485"/>
              <a:ext cx="123825" cy="989920"/>
            </a:xfrm>
            <a:prstGeom prst="leftBracke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微软雅黑" panose="020B0503020204020204" pitchFamily="34" charset="-122"/>
                <a:ea typeface="微软雅黑" panose="020B0503020204020204" pitchFamily="34" charset="-122"/>
              </a:endParaRPr>
            </a:p>
          </p:txBody>
        </p:sp>
        <p:sp>
          <p:nvSpPr>
            <p:cNvPr id="91" name="Rectangle 5"/>
            <p:cNvSpPr>
              <a:spLocks/>
            </p:cNvSpPr>
            <p:nvPr/>
          </p:nvSpPr>
          <p:spPr bwMode="auto">
            <a:xfrm>
              <a:off x="6654802" y="3299971"/>
              <a:ext cx="4695371"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dirty="0"/>
                <a:t>纳税人购进货物或者接受应税劳务，所支付或者负担的增值税额为进项税额</a:t>
              </a:r>
              <a:r>
                <a:rPr lang="zh-CN" altLang="zh-CN" sz="1050" dirty="0" smtClean="0"/>
                <a:t>。</a:t>
              </a:r>
              <a:endParaRPr lang="en-US" altLang="zh-CN" sz="1050" dirty="0" smtClean="0"/>
            </a:p>
            <a:p>
              <a:pPr lvl="0"/>
              <a:endParaRPr lang="en-US" altLang="zh-CN" sz="1050" dirty="0"/>
            </a:p>
            <a:p>
              <a:r>
                <a:rPr lang="zh-CN" altLang="zh-CN" sz="1050" dirty="0"/>
                <a:t>进项税额</a:t>
              </a:r>
              <a:r>
                <a:rPr lang="en-US" altLang="zh-CN" sz="1050" dirty="0"/>
                <a:t>=</a:t>
              </a:r>
              <a:r>
                <a:rPr lang="zh-CN" altLang="zh-CN" sz="1050" dirty="0"/>
                <a:t>买价</a:t>
              </a:r>
              <a:r>
                <a:rPr lang="en-US" altLang="zh-CN" sz="1050" dirty="0"/>
                <a:t>×</a:t>
              </a:r>
              <a:r>
                <a:rPr lang="zh-CN" altLang="zh-CN" sz="1050" dirty="0"/>
                <a:t>扣除率</a:t>
              </a:r>
            </a:p>
            <a:p>
              <a:pPr lvl="0"/>
              <a:endParaRPr lang="zh-CN" altLang="zh-CN" sz="1050" dirty="0"/>
            </a:p>
          </p:txBody>
        </p:sp>
      </p:grpSp>
      <p:grpSp>
        <p:nvGrpSpPr>
          <p:cNvPr id="92" name="原创设计师QQ598969553      _14"/>
          <p:cNvGrpSpPr/>
          <p:nvPr/>
        </p:nvGrpSpPr>
        <p:grpSpPr>
          <a:xfrm>
            <a:off x="3441337" y="3571028"/>
            <a:ext cx="4558878" cy="792459"/>
            <a:chOff x="4333875" y="4800854"/>
            <a:chExt cx="6079911" cy="1056856"/>
          </a:xfrm>
        </p:grpSpPr>
        <p:cxnSp>
          <p:nvCxnSpPr>
            <p:cNvPr id="93" name="直接连接符 92"/>
            <p:cNvCxnSpPr/>
            <p:nvPr/>
          </p:nvCxnSpPr>
          <p:spPr>
            <a:xfrm flipH="1">
              <a:off x="4333875" y="5361443"/>
              <a:ext cx="89376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左中括号 93"/>
            <p:cNvSpPr/>
            <p:nvPr/>
          </p:nvSpPr>
          <p:spPr>
            <a:xfrm>
              <a:off x="5327650" y="4865176"/>
              <a:ext cx="123825" cy="992534"/>
            </a:xfrm>
            <a:prstGeom prst="leftBracket">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微软雅黑" panose="020B0503020204020204" pitchFamily="34" charset="-122"/>
                <a:ea typeface="微软雅黑" panose="020B0503020204020204" pitchFamily="34" charset="-122"/>
              </a:endParaRPr>
            </a:p>
          </p:txBody>
        </p:sp>
        <p:sp>
          <p:nvSpPr>
            <p:cNvPr id="95" name="Rectangle 5"/>
            <p:cNvSpPr>
              <a:spLocks/>
            </p:cNvSpPr>
            <p:nvPr/>
          </p:nvSpPr>
          <p:spPr bwMode="auto">
            <a:xfrm>
              <a:off x="5616587" y="4800854"/>
              <a:ext cx="4797199"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dirty="0"/>
                <a:t>增值税：（</a:t>
              </a:r>
              <a:r>
                <a:rPr lang="en-US" altLang="zh-CN" sz="1050" dirty="0"/>
                <a:t>value-added tax</a:t>
              </a:r>
              <a:r>
                <a:rPr lang="zh-CN" altLang="zh-CN" sz="1050" dirty="0"/>
                <a:t>）是以商品（含应税劳务）在流转过程中产生的增值额作为计税依据而征收的一种流转税。从计税原理上说，增值税是对销售货物或者提供加工、修理修配劳务以及进口货物的单位和个人就其实现的增值额征收的一个税种。增值税已经成为中国最主要的税种之一，增值税的收入占中国全部税收的</a:t>
              </a:r>
              <a:r>
                <a:rPr lang="en-US" altLang="zh-CN" sz="1050" dirty="0"/>
                <a:t>60%</a:t>
              </a:r>
              <a:r>
                <a:rPr lang="zh-CN" altLang="zh-CN" sz="1050" dirty="0"/>
                <a:t>以上，是最大的税种。</a:t>
              </a:r>
            </a:p>
          </p:txBody>
        </p:sp>
      </p:grpSp>
      <p:grpSp>
        <p:nvGrpSpPr>
          <p:cNvPr id="96" name="原创设计师QQ598969553      _15"/>
          <p:cNvGrpSpPr/>
          <p:nvPr/>
        </p:nvGrpSpPr>
        <p:grpSpPr>
          <a:xfrm>
            <a:off x="1021786" y="2152579"/>
            <a:ext cx="1321797" cy="1321797"/>
            <a:chOff x="1360492" y="2870770"/>
            <a:chExt cx="1762804" cy="1762804"/>
          </a:xfrm>
        </p:grpSpPr>
        <p:sp>
          <p:nvSpPr>
            <p:cNvPr id="97" name="椭圆 96"/>
            <p:cNvSpPr/>
            <p:nvPr/>
          </p:nvSpPr>
          <p:spPr>
            <a:xfrm>
              <a:off x="1360492" y="2870770"/>
              <a:ext cx="1762804" cy="1762804"/>
            </a:xfrm>
            <a:prstGeom prst="ellipse">
              <a:avLst/>
            </a:pr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64" tIns="34282" rIns="68564" bIns="34282" numCol="1" anchor="t" anchorCtr="0" compatLnSpc="1">
              <a:prstTxWarp prst="textNoShape">
                <a:avLst/>
              </a:prstTxWarp>
            </a:bodyPr>
            <a:lstStyle/>
            <a:p>
              <a:endParaRPr lang="zh-CN" altLang="en-US" sz="1350">
                <a:solidFill>
                  <a:prstClr val="black"/>
                </a:solidFill>
                <a:ea typeface="微软雅黑" panose="020B0503020204020204" pitchFamily="34" charset="-122"/>
              </a:endParaRPr>
            </a:p>
          </p:txBody>
        </p:sp>
        <p:sp>
          <p:nvSpPr>
            <p:cNvPr id="99" name="矩形 98"/>
            <p:cNvSpPr/>
            <p:nvPr/>
          </p:nvSpPr>
          <p:spPr>
            <a:xfrm>
              <a:off x="1773914" y="3338146"/>
              <a:ext cx="861974" cy="861974"/>
            </a:xfrm>
            <a:prstGeom prst="rect">
              <a:avLst/>
            </a:prstGeom>
          </p:spPr>
          <p:txBody>
            <a:bodyPr wrap="none">
              <a:spAutoFit/>
            </a:bodyPr>
            <a:lstStyle/>
            <a:p>
              <a:pPr algn="ctr">
                <a:spcBef>
                  <a:spcPct val="0"/>
                </a:spcBef>
              </a:pPr>
              <a:r>
                <a:rPr lang="zh-CN" altLang="en-US" b="1" dirty="0" smtClean="0">
                  <a:solidFill>
                    <a:schemeClr val="bg1"/>
                  </a:solidFill>
                  <a:ea typeface="微软雅黑" panose="020B0503020204020204" pitchFamily="34" charset="-122"/>
                  <a:sym typeface="微软雅黑" pitchFamily="34" charset="-122"/>
                </a:rPr>
                <a:t>专业</a:t>
              </a:r>
              <a:endParaRPr lang="en-US" altLang="zh-CN" b="1" dirty="0" smtClean="0">
                <a:solidFill>
                  <a:schemeClr val="bg1"/>
                </a:solidFill>
                <a:ea typeface="微软雅黑" panose="020B0503020204020204" pitchFamily="34" charset="-122"/>
                <a:sym typeface="微软雅黑" pitchFamily="34" charset="-122"/>
              </a:endParaRPr>
            </a:p>
            <a:p>
              <a:pPr algn="ctr">
                <a:spcBef>
                  <a:spcPct val="0"/>
                </a:spcBef>
              </a:pPr>
              <a:r>
                <a:rPr lang="zh-CN" altLang="en-US" b="1" dirty="0" smtClean="0">
                  <a:solidFill>
                    <a:schemeClr val="bg1"/>
                  </a:solidFill>
                  <a:ea typeface="微软雅黑" panose="020B0503020204020204" pitchFamily="34" charset="-122"/>
                  <a:sym typeface="微软雅黑" pitchFamily="34" charset="-122"/>
                </a:rPr>
                <a:t>术语</a:t>
              </a:r>
              <a:endParaRPr lang="zh-CN" altLang="en-US" b="1" dirty="0">
                <a:solidFill>
                  <a:schemeClr val="bg1"/>
                </a:solidFill>
                <a:ea typeface="微软雅黑" panose="020B0503020204020204" pitchFamily="34" charset="-122"/>
                <a:sym typeface="微软雅黑" pitchFamily="34" charset="-122"/>
              </a:endParaRPr>
            </a:p>
          </p:txBody>
        </p:sp>
      </p:grpSp>
      <p:grpSp>
        <p:nvGrpSpPr>
          <p:cNvPr id="105" name="原创设计师QQ598969553      _16"/>
          <p:cNvGrpSpPr/>
          <p:nvPr/>
        </p:nvGrpSpPr>
        <p:grpSpPr>
          <a:xfrm flipV="1">
            <a:off x="2061344" y="3619257"/>
            <a:ext cx="438049" cy="263068"/>
            <a:chOff x="2132468" y="2251530"/>
            <a:chExt cx="584200" cy="350838"/>
          </a:xfrm>
        </p:grpSpPr>
        <p:cxnSp>
          <p:nvCxnSpPr>
            <p:cNvPr id="106" name="直接连接符 105"/>
            <p:cNvCxnSpPr/>
            <p:nvPr/>
          </p:nvCxnSpPr>
          <p:spPr bwMode="auto">
            <a:xfrm flipV="1">
              <a:off x="2132468" y="2251530"/>
              <a:ext cx="265112" cy="3508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auto">
            <a:xfrm>
              <a:off x="2389643" y="2251530"/>
              <a:ext cx="3270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3" name="矩形 2"/>
          <p:cNvSpPr/>
          <p:nvPr/>
        </p:nvSpPr>
        <p:spPr>
          <a:xfrm>
            <a:off x="0" y="206580"/>
            <a:ext cx="3624662" cy="503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专业术语介绍</a:t>
            </a:r>
            <a:endParaRPr lang="zh-CN" altLang="en-US" dirty="0"/>
          </a:p>
        </p:txBody>
      </p:sp>
    </p:spTree>
    <p:extLst>
      <p:ext uri="{BB962C8B-B14F-4D97-AF65-F5344CB8AC3E}">
        <p14:creationId xmlns:p14="http://schemas.microsoft.com/office/powerpoint/2010/main" val="4386317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p:cTn id="11" dur="500" fill="hold"/>
                                        <p:tgtEl>
                                          <p:spTgt spid="96"/>
                                        </p:tgtEl>
                                        <p:attrNameLst>
                                          <p:attrName>ppt_w</p:attrName>
                                        </p:attrNameLst>
                                      </p:cBhvr>
                                      <p:tavLst>
                                        <p:tav tm="0">
                                          <p:val>
                                            <p:fltVal val="0"/>
                                          </p:val>
                                        </p:tav>
                                        <p:tav tm="100000">
                                          <p:val>
                                            <p:strVal val="#ppt_w"/>
                                          </p:val>
                                        </p:tav>
                                      </p:tavLst>
                                    </p:anim>
                                    <p:anim calcmode="lin" valueType="num">
                                      <p:cBhvr>
                                        <p:cTn id="12" dur="500" fill="hold"/>
                                        <p:tgtEl>
                                          <p:spTgt spid="96"/>
                                        </p:tgtEl>
                                        <p:attrNameLst>
                                          <p:attrName>ppt_h</p:attrName>
                                        </p:attrNameLst>
                                      </p:cBhvr>
                                      <p:tavLst>
                                        <p:tav tm="0">
                                          <p:val>
                                            <p:fltVal val="0"/>
                                          </p:val>
                                        </p:tav>
                                        <p:tav tm="100000">
                                          <p:val>
                                            <p:strVal val="#ppt_h"/>
                                          </p:val>
                                        </p:tav>
                                      </p:tavLst>
                                    </p:anim>
                                    <p:animEffect transition="in" filter="fade">
                                      <p:cBhvr>
                                        <p:cTn id="13" dur="500"/>
                                        <p:tgtEl>
                                          <p:spTgt spid="9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left)">
                                      <p:cBhvr>
                                        <p:cTn id="17" dur="500"/>
                                        <p:tgtEl>
                                          <p:spTgt spid="7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left)">
                                      <p:cBhvr>
                                        <p:cTn id="31" dur="500"/>
                                        <p:tgtEl>
                                          <p:spTgt spid="84"/>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up)">
                                      <p:cBhvr>
                                        <p:cTn id="35" dur="300"/>
                                        <p:tgtEl>
                                          <p:spTgt spid="69"/>
                                        </p:tgtEl>
                                      </p:cBhvr>
                                    </p:animEffect>
                                  </p:childTnLst>
                                </p:cTn>
                              </p:par>
                            </p:childTnLst>
                          </p:cTn>
                        </p:par>
                        <p:par>
                          <p:cTn id="36" fill="hold">
                            <p:stCondLst>
                              <p:cond delay="33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3800"/>
                            </p:stCondLst>
                            <p:childTnLst>
                              <p:par>
                                <p:cTn id="41" presetID="53" presetClass="entr" presetSubtype="16"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par>
                                <p:cTn id="46" presetID="22" presetClass="entr" presetSubtype="8"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4300"/>
                            </p:stCondLst>
                            <p:childTnLst>
                              <p:par>
                                <p:cTn id="50" presetID="22" presetClass="entr" presetSubtype="8"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left)">
                                      <p:cBhvr>
                                        <p:cTn id="52" dur="500"/>
                                        <p:tgtEl>
                                          <p:spTgt spid="105"/>
                                        </p:tgtEl>
                                      </p:cBhvr>
                                    </p:animEffect>
                                  </p:childTnLst>
                                </p:cTn>
                              </p:par>
                            </p:childTnLst>
                          </p:cTn>
                        </p:par>
                        <p:par>
                          <p:cTn id="53" fill="hold">
                            <p:stCondLst>
                              <p:cond delay="4800"/>
                            </p:stCondLst>
                            <p:childTnLst>
                              <p:par>
                                <p:cTn id="54" presetID="10"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par>
                          <p:cTn id="57" fill="hold">
                            <p:stCondLst>
                              <p:cond delay="5300"/>
                            </p:stCondLst>
                            <p:childTnLst>
                              <p:par>
                                <p:cTn id="58" presetID="53" presetClass="entr" presetSubtype="16" fill="hold" nodeType="afterEffect">
                                  <p:stCondLst>
                                    <p:cond delay="0"/>
                                  </p:stCondLst>
                                  <p:childTnLst>
                                    <p:set>
                                      <p:cBhvr>
                                        <p:cTn id="59" dur="1" fill="hold">
                                          <p:stCondLst>
                                            <p:cond delay="0"/>
                                          </p:stCondLst>
                                        </p:cTn>
                                        <p:tgtEl>
                                          <p:spTgt spid="81"/>
                                        </p:tgtEl>
                                        <p:attrNameLst>
                                          <p:attrName>style.visibility</p:attrName>
                                        </p:attrNameLst>
                                      </p:cBhvr>
                                      <p:to>
                                        <p:strVal val="visible"/>
                                      </p:to>
                                    </p:set>
                                    <p:anim calcmode="lin" valueType="num">
                                      <p:cBhvr>
                                        <p:cTn id="60" dur="500" fill="hold"/>
                                        <p:tgtEl>
                                          <p:spTgt spid="81"/>
                                        </p:tgtEl>
                                        <p:attrNameLst>
                                          <p:attrName>ppt_w</p:attrName>
                                        </p:attrNameLst>
                                      </p:cBhvr>
                                      <p:tavLst>
                                        <p:tav tm="0">
                                          <p:val>
                                            <p:fltVal val="0"/>
                                          </p:val>
                                        </p:tav>
                                        <p:tav tm="100000">
                                          <p:val>
                                            <p:strVal val="#ppt_w"/>
                                          </p:val>
                                        </p:tav>
                                      </p:tavLst>
                                    </p:anim>
                                    <p:anim calcmode="lin" valueType="num">
                                      <p:cBhvr>
                                        <p:cTn id="61" dur="500" fill="hold"/>
                                        <p:tgtEl>
                                          <p:spTgt spid="81"/>
                                        </p:tgtEl>
                                        <p:attrNameLst>
                                          <p:attrName>ppt_h</p:attrName>
                                        </p:attrNameLst>
                                      </p:cBhvr>
                                      <p:tavLst>
                                        <p:tav tm="0">
                                          <p:val>
                                            <p:fltVal val="0"/>
                                          </p:val>
                                        </p:tav>
                                        <p:tav tm="100000">
                                          <p:val>
                                            <p:strVal val="#ppt_h"/>
                                          </p:val>
                                        </p:tav>
                                      </p:tavLst>
                                    </p:anim>
                                    <p:animEffect transition="in" filter="fade">
                                      <p:cBhvr>
                                        <p:cTn id="62" dur="500"/>
                                        <p:tgtEl>
                                          <p:spTgt spid="81"/>
                                        </p:tgtEl>
                                      </p:cBhvr>
                                    </p:animEffect>
                                  </p:childTnLst>
                                </p:cTn>
                              </p:par>
                            </p:childTnLst>
                          </p:cTn>
                        </p:par>
                        <p:par>
                          <p:cTn id="63" fill="hold">
                            <p:stCondLst>
                              <p:cond delay="5800"/>
                            </p:stCondLst>
                            <p:childTnLst>
                              <p:par>
                                <p:cTn id="64" presetID="22" presetClass="entr" presetSubtype="8" fill="hold" nodeType="after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left)">
                                      <p:cBhvr>
                                        <p:cTn id="6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5486"/>
            <a:ext cx="23397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业务目标和机遇</a:t>
            </a:r>
            <a:endParaRPr lang="zh-CN" altLang="en-US" dirty="0"/>
          </a:p>
        </p:txBody>
      </p:sp>
      <p:sp>
        <p:nvSpPr>
          <p:cNvPr id="3" name="矩形 2"/>
          <p:cNvSpPr/>
          <p:nvPr/>
        </p:nvSpPr>
        <p:spPr>
          <a:xfrm>
            <a:off x="7596336" y="123478"/>
            <a:ext cx="144016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9512" y="915566"/>
            <a:ext cx="8856984" cy="396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5"/>
          <p:cNvSpPr>
            <a:spLocks noGrp="1"/>
          </p:cNvSpPr>
          <p:nvPr>
            <p:ph idx="1"/>
          </p:nvPr>
        </p:nvSpPr>
        <p:spPr>
          <a:xfrm>
            <a:off x="457200" y="915566"/>
            <a:ext cx="8229600" cy="3679057"/>
          </a:xfrm>
        </p:spPr>
        <p:txBody>
          <a:bodyPr>
            <a:normAutofit fontScale="77500" lnSpcReduction="20000"/>
          </a:bodyPr>
          <a:lstStyle/>
          <a:p>
            <a:r>
              <a:rPr lang="zh-CN" altLang="zh-CN" dirty="0"/>
              <a:t>通过使用该系统，企业能够方便地整理企业增值税发票中的各个杂乱无章的数据并通过图表的形式直观地显示出来，从而更加容易地得出各个结果，比如说：哪月的进项明显高于销项，哪月的销项明显高于进项，以便企业可以根据分析的结果，进行税收筹划和经营状况分析。让企业更直观地了解其最近的经营情况，为以后的重大决策提供参考。</a:t>
            </a:r>
          </a:p>
          <a:p>
            <a:r>
              <a:rPr lang="zh-CN" altLang="zh-CN" dirty="0"/>
              <a:t>系统能够将导入的数据按照各个功能正确地整理，并给出准确的图表，让相关人员能够得到精准的数据分析结果，其结果能准确反映公司的营收情况，使管理层在做决策的时候该系统能给出正确的参考。</a:t>
            </a:r>
          </a:p>
          <a:p>
            <a:endParaRPr lang="zh-CN" altLang="en-US" dirty="0"/>
          </a:p>
        </p:txBody>
      </p:sp>
      <p:sp>
        <p:nvSpPr>
          <p:cNvPr id="7" name="原创设计师QQ598969553      _3"/>
          <p:cNvSpPr>
            <a:spLocks noChangeArrowheads="1"/>
          </p:cNvSpPr>
          <p:nvPr/>
        </p:nvSpPr>
        <p:spPr bwMode="auto">
          <a:xfrm>
            <a:off x="5724128" y="3363838"/>
            <a:ext cx="2736304" cy="504056"/>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vert="horz" wrap="square" lIns="68564" tIns="34282" rIns="68564" bIns="34282" numCol="1" anchor="t" anchorCtr="0" compatLnSpc="1">
            <a:prstTxWarp prst="textNoShape">
              <a:avLst/>
            </a:prstTxWarp>
          </a:bodyPr>
          <a:lstStyle/>
          <a:p>
            <a:r>
              <a:rPr lang="zh-CN" altLang="en-US" sz="2000" dirty="0" smtClean="0"/>
              <a:t>给出一个合理的建议</a:t>
            </a:r>
            <a:endParaRPr lang="zh-CN" altLang="zh-CN" sz="2000" dirty="0"/>
          </a:p>
        </p:txBody>
      </p:sp>
    </p:spTree>
    <p:extLst>
      <p:ext uri="{BB962C8B-B14F-4D97-AF65-F5344CB8AC3E}">
        <p14:creationId xmlns:p14="http://schemas.microsoft.com/office/powerpoint/2010/main" val="394875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p:nvPr/>
        </p:nvSpPr>
        <p:spPr>
          <a:xfrm>
            <a:off x="2843808" y="906574"/>
            <a:ext cx="3330351" cy="3330351"/>
          </a:xfrm>
          <a:prstGeom prst="ellipse">
            <a:avLst/>
          </a:prstGeom>
          <a:solidFill>
            <a:srgbClr val="F6F6F7"/>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grpSp>
        <p:nvGrpSpPr>
          <p:cNvPr id="46" name="原创设计师QQ598969553      _2"/>
          <p:cNvGrpSpPr/>
          <p:nvPr/>
        </p:nvGrpSpPr>
        <p:grpSpPr>
          <a:xfrm>
            <a:off x="2950008" y="1033703"/>
            <a:ext cx="2606803" cy="2585874"/>
            <a:chOff x="2924521" y="1777488"/>
            <a:chExt cx="1974706" cy="1958851"/>
          </a:xfrm>
        </p:grpSpPr>
        <p:sp>
          <p:nvSpPr>
            <p:cNvPr id="47" name="椭圆 46"/>
            <p:cNvSpPr/>
            <p:nvPr/>
          </p:nvSpPr>
          <p:spPr>
            <a:xfrm>
              <a:off x="2924521" y="1777488"/>
              <a:ext cx="570404" cy="570404"/>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sp>
          <p:nvSpPr>
            <p:cNvPr id="48" name="椭圆 47"/>
            <p:cNvSpPr/>
            <p:nvPr/>
          </p:nvSpPr>
          <p:spPr>
            <a:xfrm>
              <a:off x="3311728" y="2148840"/>
              <a:ext cx="1587499" cy="1587499"/>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grpSp>
      <p:sp>
        <p:nvSpPr>
          <p:cNvPr id="49" name="原创设计师QQ598969553      _3"/>
          <p:cNvSpPr txBox="1"/>
          <p:nvPr/>
        </p:nvSpPr>
        <p:spPr>
          <a:xfrm>
            <a:off x="3702996" y="2219376"/>
            <a:ext cx="1568450" cy="400110"/>
          </a:xfrm>
          <a:prstGeom prst="rect">
            <a:avLst/>
          </a:prstGeom>
          <a:noFill/>
        </p:spPr>
        <p:txBody>
          <a:bodyPr wrap="square" rtlCol="0">
            <a:spAutoFit/>
          </a:bodyPr>
          <a:lstStyle/>
          <a:p>
            <a:pPr algn="ctr"/>
            <a:r>
              <a:rPr lang="en-US" altLang="zh-CN" sz="2000" dirty="0">
                <a:solidFill>
                  <a:schemeClr val="accent1"/>
                </a:solidFill>
                <a:ea typeface="微软雅黑" panose="020B0503020204020204" pitchFamily="34" charset="-122"/>
              </a:rPr>
              <a:t>PART 02</a:t>
            </a:r>
            <a:endParaRPr lang="zh-CN" altLang="en-US" sz="2000" dirty="0">
              <a:solidFill>
                <a:schemeClr val="accent1"/>
              </a:solidFill>
              <a:ea typeface="微软雅黑" panose="020B0503020204020204" pitchFamily="34" charset="-122"/>
            </a:endParaRPr>
          </a:p>
        </p:txBody>
      </p:sp>
      <p:sp>
        <p:nvSpPr>
          <p:cNvPr id="50" name="原创设计师QQ598969553      _4"/>
          <p:cNvSpPr txBox="1"/>
          <p:nvPr/>
        </p:nvSpPr>
        <p:spPr>
          <a:xfrm>
            <a:off x="3598221" y="2578861"/>
            <a:ext cx="1778000" cy="400110"/>
          </a:xfrm>
          <a:prstGeom prst="rect">
            <a:avLst/>
          </a:prstGeom>
          <a:noFill/>
        </p:spPr>
        <p:txBody>
          <a:bodyPr wrap="square" rtlCol="0">
            <a:spAutoFit/>
          </a:bodyPr>
          <a:lstStyle/>
          <a:p>
            <a:pPr algn="ctr"/>
            <a:r>
              <a:rPr lang="zh-CN" altLang="en-US" sz="2000" b="1" dirty="0">
                <a:solidFill>
                  <a:prstClr val="black"/>
                </a:solidFill>
                <a:latin typeface="微软雅黑" panose="020B0503020204020204" pitchFamily="34" charset="-122"/>
                <a:ea typeface="微软雅黑" panose="020B0503020204020204" pitchFamily="34" charset="-122"/>
              </a:rPr>
              <a:t>团队成员介绍</a:t>
            </a:r>
          </a:p>
        </p:txBody>
      </p:sp>
      <p:sp>
        <p:nvSpPr>
          <p:cNvPr id="51" name="原创设计师QQ598969553      _5"/>
          <p:cNvSpPr>
            <a:spLocks noEditPoints="1"/>
          </p:cNvSpPr>
          <p:nvPr/>
        </p:nvSpPr>
        <p:spPr bwMode="auto">
          <a:xfrm>
            <a:off x="3122508" y="1278434"/>
            <a:ext cx="407988" cy="26352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a typeface="微软雅黑" panose="020B0503020204020204" pitchFamily="34" charset="-122"/>
            </a:endParaRPr>
          </a:p>
        </p:txBody>
      </p:sp>
      <p:pic>
        <p:nvPicPr>
          <p:cNvPr id="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1693641433"/>
      </p:ext>
    </p:extLst>
  </p:cSld>
  <p:clrMapOvr>
    <a:masterClrMapping/>
  </p:clrMapOvr>
  <p:transition spd="slow"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原创设计师QQ598969553      _1"/>
          <p:cNvSpPr/>
          <p:nvPr/>
        </p:nvSpPr>
        <p:spPr>
          <a:xfrm>
            <a:off x="6148792" y="3461294"/>
            <a:ext cx="1824799" cy="129733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defTabSz="685617">
              <a:defRPr/>
            </a:pPr>
            <a:endParaRPr lang="en-US" sz="1050" kern="0">
              <a:latin typeface="Agency FB"/>
              <a:ea typeface="微软雅黑" panose="020B0503020204020204" pitchFamily="34" charset="-122"/>
            </a:endParaRPr>
          </a:p>
        </p:txBody>
      </p:sp>
      <p:sp>
        <p:nvSpPr>
          <p:cNvPr id="89" name="原创设计师QQ598969553      _2"/>
          <p:cNvSpPr/>
          <p:nvPr/>
        </p:nvSpPr>
        <p:spPr>
          <a:xfrm>
            <a:off x="3836484" y="3461294"/>
            <a:ext cx="1824799" cy="129733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defTabSz="685617">
              <a:defRPr/>
            </a:pPr>
            <a:endParaRPr lang="en-US" sz="1050" kern="0">
              <a:latin typeface="Agency FB"/>
              <a:ea typeface="微软雅黑" panose="020B0503020204020204" pitchFamily="34" charset="-122"/>
            </a:endParaRPr>
          </a:p>
        </p:txBody>
      </p:sp>
      <p:sp>
        <p:nvSpPr>
          <p:cNvPr id="88" name="原创设计师QQ598969553      _3"/>
          <p:cNvSpPr/>
          <p:nvPr/>
        </p:nvSpPr>
        <p:spPr>
          <a:xfrm>
            <a:off x="1494371" y="3461294"/>
            <a:ext cx="1824799" cy="129733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defTabSz="685617">
              <a:defRPr/>
            </a:pPr>
            <a:endParaRPr lang="en-US" sz="1050" kern="0">
              <a:latin typeface="Agency FB"/>
              <a:ea typeface="微软雅黑" panose="020B0503020204020204" pitchFamily="34" charset="-122"/>
            </a:endParaRPr>
          </a:p>
        </p:txBody>
      </p:sp>
      <p:grpSp>
        <p:nvGrpSpPr>
          <p:cNvPr id="60" name="原创设计师QQ598969553      _6"/>
          <p:cNvGrpSpPr/>
          <p:nvPr/>
        </p:nvGrpSpPr>
        <p:grpSpPr>
          <a:xfrm>
            <a:off x="1793046" y="3022206"/>
            <a:ext cx="1276690" cy="313085"/>
            <a:chOff x="1793812" y="4421987"/>
            <a:chExt cx="1702648" cy="417544"/>
          </a:xfrm>
        </p:grpSpPr>
        <p:sp>
          <p:nvSpPr>
            <p:cNvPr id="61" name="圆角矩形 60"/>
            <p:cNvSpPr/>
            <p:nvPr/>
          </p:nvSpPr>
          <p:spPr>
            <a:xfrm>
              <a:off x="1793812" y="4421987"/>
              <a:ext cx="1702648" cy="404014"/>
            </a:xfrm>
            <a:prstGeom prst="round1Rect">
              <a:avLst/>
            </a:pr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64" tIns="34282" rIns="68564" bIns="34282" numCol="1" anchor="t" anchorCtr="0" compatLnSpc="1">
              <a:prstTxWarp prst="textNoShape">
                <a:avLst/>
              </a:prstTxWarp>
            </a:bodyPr>
            <a:lstStyle/>
            <a:p>
              <a:endParaRPr lang="zh-CN" altLang="en-US" sz="1350">
                <a:solidFill>
                  <a:prstClr val="black"/>
                </a:solidFill>
                <a:ea typeface="微软雅黑" panose="020B0503020204020204" pitchFamily="34" charset="-122"/>
              </a:endParaRPr>
            </a:p>
          </p:txBody>
        </p:sp>
        <p:sp>
          <p:nvSpPr>
            <p:cNvPr id="62" name="文本框 48"/>
            <p:cNvSpPr txBox="1"/>
            <p:nvPr/>
          </p:nvSpPr>
          <p:spPr>
            <a:xfrm>
              <a:off x="2065738" y="4439328"/>
              <a:ext cx="957098" cy="400203"/>
            </a:xfrm>
            <a:prstGeom prst="round1Rect">
              <a:avLst/>
            </a:prstGeom>
            <a:noFill/>
          </p:spPr>
          <p:txBody>
            <a:bodyPr wrap="none" rtlCol="0">
              <a:spAutoFit/>
            </a:bodyPr>
            <a:lstStyle/>
            <a:p>
              <a:r>
                <a:rPr lang="zh-CN" altLang="en-US" sz="1350" dirty="0">
                  <a:solidFill>
                    <a:schemeClr val="bg1"/>
                  </a:solidFill>
                  <a:ea typeface="微软雅黑" panose="020B0503020204020204" pitchFamily="34" charset="-122"/>
                </a:rPr>
                <a:t>黄梓轩</a:t>
              </a:r>
            </a:p>
          </p:txBody>
        </p:sp>
      </p:grpSp>
      <p:grpSp>
        <p:nvGrpSpPr>
          <p:cNvPr id="63" name="原创设计师QQ598969553      _7"/>
          <p:cNvGrpSpPr/>
          <p:nvPr/>
        </p:nvGrpSpPr>
        <p:grpSpPr>
          <a:xfrm>
            <a:off x="4087990" y="3003694"/>
            <a:ext cx="1276690" cy="317007"/>
            <a:chOff x="4128769" y="4421987"/>
            <a:chExt cx="1702648" cy="422775"/>
          </a:xfrm>
        </p:grpSpPr>
        <p:sp>
          <p:nvSpPr>
            <p:cNvPr id="64" name="圆角矩形 63"/>
            <p:cNvSpPr/>
            <p:nvPr/>
          </p:nvSpPr>
          <p:spPr>
            <a:xfrm flipH="1">
              <a:off x="4128769" y="4421987"/>
              <a:ext cx="1702648" cy="404014"/>
            </a:xfrm>
            <a:prstGeom prst="round1Rect">
              <a:avLst/>
            </a:prstGeom>
            <a:gradFill>
              <a:gsLst>
                <a:gs pos="100000">
                  <a:srgbClr val="0090F2"/>
                </a:gs>
                <a:gs pos="0">
                  <a:srgbClr val="00B0F0"/>
                </a:gs>
              </a:gsLst>
              <a:lin ang="5400000" scaled="1"/>
            </a:gradFill>
            <a:ln w="28575" cap="flat">
              <a:gradFill>
                <a:gsLst>
                  <a:gs pos="0">
                    <a:srgbClr val="0090F2"/>
                  </a:gs>
                  <a:gs pos="100000">
                    <a:srgbClr val="00B0F0"/>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64" tIns="34282" rIns="68564" bIns="34282" numCol="1" anchor="t" anchorCtr="0" compatLnSpc="1">
              <a:prstTxWarp prst="textNoShape">
                <a:avLst/>
              </a:prstTxWarp>
            </a:bodyPr>
            <a:lstStyle/>
            <a:p>
              <a:endParaRPr lang="zh-CN" altLang="en-US" sz="1350">
                <a:solidFill>
                  <a:prstClr val="black"/>
                </a:solidFill>
                <a:ea typeface="微软雅黑" panose="020B0503020204020204" pitchFamily="34" charset="-122"/>
              </a:endParaRPr>
            </a:p>
          </p:txBody>
        </p:sp>
        <p:sp>
          <p:nvSpPr>
            <p:cNvPr id="65" name="文本框 49"/>
            <p:cNvSpPr txBox="1"/>
            <p:nvPr/>
          </p:nvSpPr>
          <p:spPr>
            <a:xfrm>
              <a:off x="4389525" y="4444559"/>
              <a:ext cx="957098" cy="400203"/>
            </a:xfrm>
            <a:prstGeom prst="round1Rect">
              <a:avLst/>
            </a:prstGeom>
            <a:noFill/>
          </p:spPr>
          <p:txBody>
            <a:bodyPr wrap="none" rtlCol="0">
              <a:spAutoFit/>
            </a:bodyPr>
            <a:lstStyle/>
            <a:p>
              <a:r>
                <a:rPr lang="zh-CN" altLang="en-US" sz="1350" dirty="0" smtClean="0">
                  <a:solidFill>
                    <a:schemeClr val="bg1"/>
                  </a:solidFill>
                  <a:ea typeface="微软雅黑" panose="020B0503020204020204" pitchFamily="34" charset="-122"/>
                </a:rPr>
                <a:t>程憧憬</a:t>
              </a:r>
              <a:endParaRPr lang="zh-CN" altLang="en-US" sz="1350" dirty="0">
                <a:solidFill>
                  <a:schemeClr val="bg1"/>
                </a:solidFill>
                <a:ea typeface="微软雅黑" panose="020B0503020204020204" pitchFamily="34" charset="-122"/>
              </a:endParaRPr>
            </a:p>
          </p:txBody>
        </p:sp>
      </p:grpSp>
      <p:grpSp>
        <p:nvGrpSpPr>
          <p:cNvPr id="66" name="原创设计师QQ598969553      _8"/>
          <p:cNvGrpSpPr/>
          <p:nvPr/>
        </p:nvGrpSpPr>
        <p:grpSpPr>
          <a:xfrm>
            <a:off x="6435399" y="2993549"/>
            <a:ext cx="1276690" cy="313085"/>
            <a:chOff x="6463726" y="4421987"/>
            <a:chExt cx="1702648" cy="417544"/>
          </a:xfrm>
        </p:grpSpPr>
        <p:sp>
          <p:nvSpPr>
            <p:cNvPr id="67" name="圆角矩形 66"/>
            <p:cNvSpPr/>
            <p:nvPr/>
          </p:nvSpPr>
          <p:spPr>
            <a:xfrm>
              <a:off x="6463726" y="4421987"/>
              <a:ext cx="1702648" cy="404014"/>
            </a:xfrm>
            <a:prstGeom prst="round1Rect">
              <a:avLst/>
            </a:prstGeom>
            <a:gradFill>
              <a:gsLst>
                <a:gs pos="100000">
                  <a:schemeClr val="accent3"/>
                </a:gs>
                <a:gs pos="0">
                  <a:schemeClr val="accent3">
                    <a:lumMod val="75000"/>
                  </a:schemeClr>
                </a:gs>
              </a:gsLst>
              <a:lin ang="5400000" scaled="1"/>
            </a:gradFill>
            <a:ln w="28575" cap="flat">
              <a:gradFill>
                <a:gsLst>
                  <a:gs pos="0">
                    <a:schemeClr val="accent3"/>
                  </a:gs>
                  <a:gs pos="100000">
                    <a:schemeClr val="accent3">
                      <a:lumMod val="75000"/>
                    </a:schemeClr>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64" tIns="34282" rIns="68564" bIns="34282" numCol="1" anchor="t" anchorCtr="0" compatLnSpc="1">
              <a:prstTxWarp prst="textNoShape">
                <a:avLst/>
              </a:prstTxWarp>
            </a:bodyPr>
            <a:lstStyle/>
            <a:p>
              <a:endParaRPr lang="zh-CN" altLang="en-US" sz="1350">
                <a:solidFill>
                  <a:prstClr val="black"/>
                </a:solidFill>
                <a:ea typeface="微软雅黑" panose="020B0503020204020204" pitchFamily="34" charset="-122"/>
              </a:endParaRPr>
            </a:p>
          </p:txBody>
        </p:sp>
        <p:sp>
          <p:nvSpPr>
            <p:cNvPr id="68" name="文本框 50"/>
            <p:cNvSpPr txBox="1"/>
            <p:nvPr/>
          </p:nvSpPr>
          <p:spPr>
            <a:xfrm>
              <a:off x="6761052" y="4439328"/>
              <a:ext cx="957098" cy="400203"/>
            </a:xfrm>
            <a:prstGeom prst="round1Rect">
              <a:avLst/>
            </a:prstGeom>
            <a:noFill/>
          </p:spPr>
          <p:txBody>
            <a:bodyPr wrap="none" rtlCol="0">
              <a:spAutoFit/>
            </a:bodyPr>
            <a:lstStyle/>
            <a:p>
              <a:r>
                <a:rPr lang="zh-CN" altLang="en-US" sz="1350" dirty="0" smtClean="0">
                  <a:solidFill>
                    <a:schemeClr val="bg1"/>
                  </a:solidFill>
                  <a:ea typeface="微软雅黑" panose="020B0503020204020204" pitchFamily="34" charset="-122"/>
                </a:rPr>
                <a:t>黄伟鹏</a:t>
              </a:r>
              <a:endParaRPr lang="zh-CN" altLang="en-US" sz="1350" dirty="0">
                <a:solidFill>
                  <a:schemeClr val="bg1"/>
                </a:solidFill>
                <a:ea typeface="微软雅黑" panose="020B0503020204020204" pitchFamily="34" charset="-122"/>
              </a:endParaRPr>
            </a:p>
          </p:txBody>
        </p:sp>
      </p:grpSp>
      <p:sp>
        <p:nvSpPr>
          <p:cNvPr id="72" name="原创设计师QQ598969553      _9"/>
          <p:cNvSpPr/>
          <p:nvPr/>
        </p:nvSpPr>
        <p:spPr>
          <a:xfrm>
            <a:off x="1694613" y="3669471"/>
            <a:ext cx="1473557" cy="1027204"/>
          </a:xfrm>
          <a:prstGeom prst="rect">
            <a:avLst/>
          </a:prstGeom>
        </p:spPr>
        <p:txBody>
          <a:bodyPr wrap="square">
            <a:spAutoFit/>
          </a:bodyPr>
          <a:lstStyle/>
          <a:p>
            <a:pPr algn="ctr">
              <a:lnSpc>
                <a:spcPct val="150000"/>
              </a:lnSpc>
            </a:pPr>
            <a:r>
              <a:rPr lang="zh-CN" altLang="en-US" sz="1350" dirty="0" smtClean="0">
                <a:ea typeface="微软雅黑" panose="020B0503020204020204" pitchFamily="34" charset="-122"/>
              </a:rPr>
              <a:t>主要负责数据库设计和核心代码编写</a:t>
            </a:r>
            <a:endParaRPr lang="zh-CN" altLang="en-US" sz="1350" dirty="0">
              <a:ea typeface="微软雅黑" panose="020B0503020204020204" pitchFamily="34" charset="-122"/>
            </a:endParaRPr>
          </a:p>
        </p:txBody>
      </p:sp>
      <p:sp>
        <p:nvSpPr>
          <p:cNvPr id="73" name="原创设计师QQ598969553      _10"/>
          <p:cNvSpPr/>
          <p:nvPr/>
        </p:nvSpPr>
        <p:spPr>
          <a:xfrm>
            <a:off x="4016333" y="3669471"/>
            <a:ext cx="1473557" cy="715581"/>
          </a:xfrm>
          <a:prstGeom prst="rect">
            <a:avLst/>
          </a:prstGeom>
        </p:spPr>
        <p:txBody>
          <a:bodyPr wrap="square">
            <a:spAutoFit/>
          </a:bodyPr>
          <a:lstStyle/>
          <a:p>
            <a:pPr algn="ctr">
              <a:lnSpc>
                <a:spcPct val="150000"/>
              </a:lnSpc>
            </a:pPr>
            <a:r>
              <a:rPr lang="zh-CN" altLang="en-US" sz="1350" dirty="0" smtClean="0">
                <a:ea typeface="微软雅黑" panose="020B0503020204020204" pitchFamily="34" charset="-122"/>
              </a:rPr>
              <a:t>需求文档编写、</a:t>
            </a:r>
            <a:r>
              <a:rPr lang="en-US" altLang="zh-CN" sz="1350" dirty="0" smtClean="0">
                <a:ea typeface="微软雅黑" panose="020B0503020204020204" pitchFamily="34" charset="-122"/>
              </a:rPr>
              <a:t>CSS</a:t>
            </a:r>
            <a:r>
              <a:rPr lang="zh-CN" altLang="en-US" sz="1350" dirty="0" smtClean="0">
                <a:ea typeface="微软雅黑" panose="020B0503020204020204" pitchFamily="34" charset="-122"/>
              </a:rPr>
              <a:t>设计</a:t>
            </a:r>
            <a:endParaRPr lang="zh-CN" altLang="en-US" sz="1350" dirty="0">
              <a:ea typeface="微软雅黑" panose="020B0503020204020204" pitchFamily="34" charset="-122"/>
            </a:endParaRPr>
          </a:p>
        </p:txBody>
      </p:sp>
      <p:sp>
        <p:nvSpPr>
          <p:cNvPr id="74" name="原创设计师QQ598969553      _11"/>
          <p:cNvSpPr/>
          <p:nvPr/>
        </p:nvSpPr>
        <p:spPr>
          <a:xfrm>
            <a:off x="6336966" y="3659940"/>
            <a:ext cx="1473557" cy="1027204"/>
          </a:xfrm>
          <a:prstGeom prst="rect">
            <a:avLst/>
          </a:prstGeom>
        </p:spPr>
        <p:txBody>
          <a:bodyPr wrap="square">
            <a:spAutoFit/>
          </a:bodyPr>
          <a:lstStyle/>
          <a:p>
            <a:pPr algn="ctr">
              <a:lnSpc>
                <a:spcPct val="150000"/>
              </a:lnSpc>
            </a:pPr>
            <a:r>
              <a:rPr lang="zh-CN" altLang="en-US" sz="1350" dirty="0" smtClean="0">
                <a:ea typeface="微软雅黑" panose="020B0503020204020204" pitchFamily="34" charset="-122"/>
              </a:rPr>
              <a:t>使用文档说明书编写、负责</a:t>
            </a:r>
            <a:r>
              <a:rPr lang="en-US" altLang="zh-CN" sz="1350" dirty="0" smtClean="0">
                <a:ea typeface="微软雅黑" panose="020B0503020204020204" pitchFamily="34" charset="-122"/>
              </a:rPr>
              <a:t>UI</a:t>
            </a:r>
            <a:r>
              <a:rPr lang="zh-CN" altLang="en-US" sz="1350" dirty="0" smtClean="0">
                <a:ea typeface="微软雅黑" panose="020B0503020204020204" pitchFamily="34" charset="-122"/>
              </a:rPr>
              <a:t>界面</a:t>
            </a:r>
            <a:endParaRPr lang="zh-CN" altLang="en-US" sz="1350" dirty="0">
              <a:ea typeface="微软雅黑" panose="020B0503020204020204" pitchFamily="34" charset="-122"/>
            </a:endParaRPr>
          </a:p>
        </p:txBody>
      </p:sp>
      <p:pic>
        <p:nvPicPr>
          <p:cNvPr id="30"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 name="矩形 1"/>
          <p:cNvSpPr/>
          <p:nvPr/>
        </p:nvSpPr>
        <p:spPr>
          <a:xfrm>
            <a:off x="0" y="195486"/>
            <a:ext cx="331917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团队成员</a:t>
            </a:r>
            <a:endParaRPr lang="zh-CN" altLang="en-US" dirty="0"/>
          </a:p>
        </p:txBody>
      </p:sp>
    </p:spTree>
    <p:extLst>
      <p:ext uri="{BB962C8B-B14F-4D97-AF65-F5344CB8AC3E}">
        <p14:creationId xmlns:p14="http://schemas.microsoft.com/office/powerpoint/2010/main" val="26819738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up)">
                                      <p:cBhvr>
                                        <p:cTn id="17" dur="500"/>
                                        <p:tgtEl>
                                          <p:spTgt spid="72"/>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anim calcmode="lin" valueType="num">
                                      <p:cBhvr>
                                        <p:cTn id="22" dur="500" fill="hold"/>
                                        <p:tgtEl>
                                          <p:spTgt spid="63"/>
                                        </p:tgtEl>
                                        <p:attrNameLst>
                                          <p:attrName>ppt_x</p:attrName>
                                        </p:attrNameLst>
                                      </p:cBhvr>
                                      <p:tavLst>
                                        <p:tav tm="0">
                                          <p:val>
                                            <p:strVal val="#ppt_x"/>
                                          </p:val>
                                        </p:tav>
                                        <p:tav tm="100000">
                                          <p:val>
                                            <p:strVal val="#ppt_x"/>
                                          </p:val>
                                        </p:tav>
                                      </p:tavLst>
                                    </p:anim>
                                    <p:anim calcmode="lin" valueType="num">
                                      <p:cBhvr>
                                        <p:cTn id="23" dur="5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par>
                          <p:cTn id="32" fill="hold">
                            <p:stCondLst>
                              <p:cond delay="3000"/>
                            </p:stCondLst>
                            <p:childTnLst>
                              <p:par>
                                <p:cTn id="33" presetID="47" presetClass="entr" presetSubtype="0"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anim calcmode="lin" valueType="num">
                                      <p:cBhvr>
                                        <p:cTn id="36" dur="500" fill="hold"/>
                                        <p:tgtEl>
                                          <p:spTgt spid="66"/>
                                        </p:tgtEl>
                                        <p:attrNameLst>
                                          <p:attrName>ppt_x</p:attrName>
                                        </p:attrNameLst>
                                      </p:cBhvr>
                                      <p:tavLst>
                                        <p:tav tm="0">
                                          <p:val>
                                            <p:strVal val="#ppt_x"/>
                                          </p:val>
                                        </p:tav>
                                        <p:tav tm="100000">
                                          <p:val>
                                            <p:strVal val="#ppt_x"/>
                                          </p:val>
                                        </p:tav>
                                      </p:tavLst>
                                    </p:anim>
                                    <p:anim calcmode="lin" valueType="num">
                                      <p:cBhvr>
                                        <p:cTn id="37" dur="500" fill="hold"/>
                                        <p:tgtEl>
                                          <p:spTgt spid="66"/>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500"/>
                                        <p:tgtEl>
                                          <p:spTgt spid="90"/>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up)">
                                      <p:cBhvr>
                                        <p:cTn id="4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89" grpId="0" animBg="1"/>
      <p:bldP spid="88" grpId="0" animBg="1"/>
      <p:bldP spid="72" grpId="0"/>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p:nvPr/>
        </p:nvSpPr>
        <p:spPr>
          <a:xfrm>
            <a:off x="2906824" y="906574"/>
            <a:ext cx="3330351" cy="3330351"/>
          </a:xfrm>
          <a:prstGeom prst="ellipse">
            <a:avLst/>
          </a:prstGeom>
          <a:solidFill>
            <a:srgbClr val="F6F6F7"/>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grpSp>
        <p:nvGrpSpPr>
          <p:cNvPr id="46" name="原创设计师QQ598969553      _2"/>
          <p:cNvGrpSpPr/>
          <p:nvPr/>
        </p:nvGrpSpPr>
        <p:grpSpPr>
          <a:xfrm>
            <a:off x="3013024" y="1033703"/>
            <a:ext cx="2606803" cy="2585874"/>
            <a:chOff x="2924521" y="1777488"/>
            <a:chExt cx="1974706" cy="1958851"/>
          </a:xfrm>
        </p:grpSpPr>
        <p:sp>
          <p:nvSpPr>
            <p:cNvPr id="47" name="椭圆 46"/>
            <p:cNvSpPr/>
            <p:nvPr/>
          </p:nvSpPr>
          <p:spPr>
            <a:xfrm>
              <a:off x="2924521" y="1777488"/>
              <a:ext cx="570404" cy="570404"/>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sp>
          <p:nvSpPr>
            <p:cNvPr id="48" name="椭圆 47"/>
            <p:cNvSpPr/>
            <p:nvPr/>
          </p:nvSpPr>
          <p:spPr>
            <a:xfrm>
              <a:off x="3311728" y="2148840"/>
              <a:ext cx="1587499" cy="1587499"/>
            </a:xfrm>
            <a:prstGeom prst="ellipse">
              <a:avLst/>
            </a:prstGeom>
            <a:gradFill flip="none" rotWithShape="1">
              <a:gsLst>
                <a:gs pos="18000">
                  <a:srgbClr val="C6C6C6"/>
                </a:gs>
                <a:gs pos="0">
                  <a:schemeClr val="bg1">
                    <a:lumMod val="75000"/>
                  </a:schemeClr>
                </a:gs>
                <a:gs pos="61000">
                  <a:srgbClr val="EEEEEE"/>
                </a:gs>
                <a:gs pos="100000">
                  <a:schemeClr val="bg1">
                    <a:tint val="23500"/>
                    <a:satMod val="160000"/>
                    <a:lumMod val="96000"/>
                  </a:schemeClr>
                </a:gs>
              </a:gsLst>
              <a:lin ang="7800000" scaled="0"/>
              <a:tileRect/>
            </a:gradFill>
            <a:ln w="95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177800" dist="635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微软雅黑" panose="020B0503020204020204" pitchFamily="34" charset="-122"/>
              </a:endParaRPr>
            </a:p>
          </p:txBody>
        </p:sp>
      </p:grpSp>
      <p:sp>
        <p:nvSpPr>
          <p:cNvPr id="49" name="原创设计师QQ598969553      _3"/>
          <p:cNvSpPr txBox="1"/>
          <p:nvPr/>
        </p:nvSpPr>
        <p:spPr>
          <a:xfrm>
            <a:off x="3766012" y="2219376"/>
            <a:ext cx="1568450" cy="400110"/>
          </a:xfrm>
          <a:prstGeom prst="rect">
            <a:avLst/>
          </a:prstGeom>
          <a:noFill/>
        </p:spPr>
        <p:txBody>
          <a:bodyPr wrap="square" rtlCol="0">
            <a:spAutoFit/>
          </a:bodyPr>
          <a:lstStyle/>
          <a:p>
            <a:pPr algn="ctr"/>
            <a:r>
              <a:rPr lang="en-US" altLang="zh-CN" sz="2000" dirty="0">
                <a:solidFill>
                  <a:schemeClr val="accent1"/>
                </a:solidFill>
                <a:ea typeface="微软雅黑" panose="020B0503020204020204" pitchFamily="34" charset="-122"/>
              </a:rPr>
              <a:t>PART 03</a:t>
            </a:r>
            <a:endParaRPr lang="zh-CN" altLang="en-US" sz="2000" dirty="0">
              <a:solidFill>
                <a:schemeClr val="accent1"/>
              </a:solidFill>
              <a:ea typeface="微软雅黑" panose="020B0503020204020204" pitchFamily="34" charset="-122"/>
            </a:endParaRPr>
          </a:p>
        </p:txBody>
      </p:sp>
      <p:sp>
        <p:nvSpPr>
          <p:cNvPr id="50" name="原创设计师QQ598969553      _4"/>
          <p:cNvSpPr txBox="1"/>
          <p:nvPr/>
        </p:nvSpPr>
        <p:spPr>
          <a:xfrm>
            <a:off x="3661237" y="2578861"/>
            <a:ext cx="1778000"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项目特色展示</a:t>
            </a:r>
          </a:p>
        </p:txBody>
      </p:sp>
      <p:sp>
        <p:nvSpPr>
          <p:cNvPr id="51" name="原创设计师QQ598969553      _5"/>
          <p:cNvSpPr>
            <a:spLocks noEditPoints="1"/>
          </p:cNvSpPr>
          <p:nvPr/>
        </p:nvSpPr>
        <p:spPr bwMode="auto">
          <a:xfrm>
            <a:off x="3213305" y="1211122"/>
            <a:ext cx="352425" cy="249238"/>
          </a:xfrm>
          <a:custGeom>
            <a:avLst/>
            <a:gdLst>
              <a:gd name="T0" fmla="*/ 18 w 222"/>
              <a:gd name="T1" fmla="*/ 113 h 157"/>
              <a:gd name="T2" fmla="*/ 94 w 222"/>
              <a:gd name="T3" fmla="*/ 113 h 157"/>
              <a:gd name="T4" fmla="*/ 107 w 222"/>
              <a:gd name="T5" fmla="*/ 157 h 157"/>
              <a:gd name="T6" fmla="*/ 5 w 222"/>
              <a:gd name="T7" fmla="*/ 157 h 157"/>
              <a:gd name="T8" fmla="*/ 18 w 222"/>
              <a:gd name="T9" fmla="*/ 113 h 157"/>
              <a:gd name="T10" fmla="*/ 18 w 222"/>
              <a:gd name="T11" fmla="*/ 113 h 157"/>
              <a:gd name="T12" fmla="*/ 209 w 222"/>
              <a:gd name="T13" fmla="*/ 73 h 157"/>
              <a:gd name="T14" fmla="*/ 209 w 222"/>
              <a:gd name="T15" fmla="*/ 86 h 157"/>
              <a:gd name="T16" fmla="*/ 220 w 222"/>
              <a:gd name="T17" fmla="*/ 95 h 157"/>
              <a:gd name="T18" fmla="*/ 207 w 222"/>
              <a:gd name="T19" fmla="*/ 95 h 157"/>
              <a:gd name="T20" fmla="*/ 200 w 222"/>
              <a:gd name="T21" fmla="*/ 106 h 157"/>
              <a:gd name="T22" fmla="*/ 200 w 222"/>
              <a:gd name="T23" fmla="*/ 93 h 157"/>
              <a:gd name="T24" fmla="*/ 187 w 222"/>
              <a:gd name="T25" fmla="*/ 84 h 157"/>
              <a:gd name="T26" fmla="*/ 200 w 222"/>
              <a:gd name="T27" fmla="*/ 86 h 157"/>
              <a:gd name="T28" fmla="*/ 209 w 222"/>
              <a:gd name="T29" fmla="*/ 73 h 157"/>
              <a:gd name="T30" fmla="*/ 209 w 222"/>
              <a:gd name="T31" fmla="*/ 73 h 157"/>
              <a:gd name="T32" fmla="*/ 20 w 222"/>
              <a:gd name="T33" fmla="*/ 84 h 157"/>
              <a:gd name="T34" fmla="*/ 14 w 222"/>
              <a:gd name="T35" fmla="*/ 95 h 157"/>
              <a:gd name="T36" fmla="*/ 0 w 222"/>
              <a:gd name="T37" fmla="*/ 95 h 157"/>
              <a:gd name="T38" fmla="*/ 11 w 222"/>
              <a:gd name="T39" fmla="*/ 102 h 157"/>
              <a:gd name="T40" fmla="*/ 11 w 222"/>
              <a:gd name="T41" fmla="*/ 115 h 157"/>
              <a:gd name="T42" fmla="*/ 18 w 222"/>
              <a:gd name="T43" fmla="*/ 104 h 157"/>
              <a:gd name="T44" fmla="*/ 34 w 222"/>
              <a:gd name="T45" fmla="*/ 104 h 157"/>
              <a:gd name="T46" fmla="*/ 20 w 222"/>
              <a:gd name="T47" fmla="*/ 97 h 157"/>
              <a:gd name="T48" fmla="*/ 20 w 222"/>
              <a:gd name="T49" fmla="*/ 84 h 157"/>
              <a:gd name="T50" fmla="*/ 20 w 222"/>
              <a:gd name="T51" fmla="*/ 84 h 157"/>
              <a:gd name="T52" fmla="*/ 82 w 222"/>
              <a:gd name="T53" fmla="*/ 0 h 157"/>
              <a:gd name="T54" fmla="*/ 80 w 222"/>
              <a:gd name="T55" fmla="*/ 26 h 157"/>
              <a:gd name="T56" fmla="*/ 105 w 222"/>
              <a:gd name="T57" fmla="*/ 42 h 157"/>
              <a:gd name="T58" fmla="*/ 78 w 222"/>
              <a:gd name="T59" fmla="*/ 39 h 157"/>
              <a:gd name="T60" fmla="*/ 62 w 222"/>
              <a:gd name="T61" fmla="*/ 64 h 157"/>
              <a:gd name="T62" fmla="*/ 65 w 222"/>
              <a:gd name="T63" fmla="*/ 37 h 157"/>
              <a:gd name="T64" fmla="*/ 40 w 222"/>
              <a:gd name="T65" fmla="*/ 22 h 157"/>
              <a:gd name="T66" fmla="*/ 67 w 222"/>
              <a:gd name="T67" fmla="*/ 22 h 157"/>
              <a:gd name="T68" fmla="*/ 82 w 222"/>
              <a:gd name="T69" fmla="*/ 0 h 157"/>
              <a:gd name="T70" fmla="*/ 82 w 222"/>
              <a:gd name="T71" fmla="*/ 0 h 157"/>
              <a:gd name="T72" fmla="*/ 133 w 222"/>
              <a:gd name="T73" fmla="*/ 113 h 157"/>
              <a:gd name="T74" fmla="*/ 209 w 222"/>
              <a:gd name="T75" fmla="*/ 113 h 157"/>
              <a:gd name="T76" fmla="*/ 222 w 222"/>
              <a:gd name="T77" fmla="*/ 157 h 157"/>
              <a:gd name="T78" fmla="*/ 120 w 222"/>
              <a:gd name="T79" fmla="*/ 157 h 157"/>
              <a:gd name="T80" fmla="*/ 133 w 222"/>
              <a:gd name="T81" fmla="*/ 113 h 157"/>
              <a:gd name="T82" fmla="*/ 133 w 222"/>
              <a:gd name="T83" fmla="*/ 113 h 157"/>
              <a:gd name="T84" fmla="*/ 74 w 222"/>
              <a:gd name="T85" fmla="*/ 55 h 157"/>
              <a:gd name="T86" fmla="*/ 60 w 222"/>
              <a:gd name="T87" fmla="*/ 99 h 157"/>
              <a:gd name="T88" fmla="*/ 162 w 222"/>
              <a:gd name="T89" fmla="*/ 99 h 157"/>
              <a:gd name="T90" fmla="*/ 149 w 222"/>
              <a:gd name="T91" fmla="*/ 55 h 157"/>
              <a:gd name="T92" fmla="*/ 74 w 222"/>
              <a:gd name="T93" fmla="*/ 5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157">
                <a:moveTo>
                  <a:pt x="18" y="113"/>
                </a:moveTo>
                <a:lnTo>
                  <a:pt x="94" y="113"/>
                </a:lnTo>
                <a:lnTo>
                  <a:pt x="107" y="157"/>
                </a:lnTo>
                <a:lnTo>
                  <a:pt x="5" y="157"/>
                </a:lnTo>
                <a:lnTo>
                  <a:pt x="18" y="113"/>
                </a:lnTo>
                <a:lnTo>
                  <a:pt x="18" y="113"/>
                </a:lnTo>
                <a:close/>
                <a:moveTo>
                  <a:pt x="209" y="73"/>
                </a:moveTo>
                <a:lnTo>
                  <a:pt x="209" y="86"/>
                </a:lnTo>
                <a:lnTo>
                  <a:pt x="220" y="95"/>
                </a:lnTo>
                <a:lnTo>
                  <a:pt x="207" y="95"/>
                </a:lnTo>
                <a:lnTo>
                  <a:pt x="200" y="106"/>
                </a:lnTo>
                <a:lnTo>
                  <a:pt x="200" y="93"/>
                </a:lnTo>
                <a:lnTo>
                  <a:pt x="187" y="84"/>
                </a:lnTo>
                <a:lnTo>
                  <a:pt x="200" y="86"/>
                </a:lnTo>
                <a:lnTo>
                  <a:pt x="209" y="73"/>
                </a:lnTo>
                <a:lnTo>
                  <a:pt x="209" y="73"/>
                </a:lnTo>
                <a:close/>
                <a:moveTo>
                  <a:pt x="20" y="84"/>
                </a:moveTo>
                <a:lnTo>
                  <a:pt x="14" y="95"/>
                </a:lnTo>
                <a:lnTo>
                  <a:pt x="0" y="95"/>
                </a:lnTo>
                <a:lnTo>
                  <a:pt x="11" y="102"/>
                </a:lnTo>
                <a:lnTo>
                  <a:pt x="11" y="115"/>
                </a:lnTo>
                <a:lnTo>
                  <a:pt x="18" y="104"/>
                </a:lnTo>
                <a:lnTo>
                  <a:pt x="34" y="104"/>
                </a:lnTo>
                <a:lnTo>
                  <a:pt x="20" y="97"/>
                </a:lnTo>
                <a:lnTo>
                  <a:pt x="20" y="84"/>
                </a:lnTo>
                <a:lnTo>
                  <a:pt x="20" y="84"/>
                </a:lnTo>
                <a:close/>
                <a:moveTo>
                  <a:pt x="82" y="0"/>
                </a:moveTo>
                <a:lnTo>
                  <a:pt x="80" y="26"/>
                </a:lnTo>
                <a:lnTo>
                  <a:pt x="105" y="42"/>
                </a:lnTo>
                <a:lnTo>
                  <a:pt x="78" y="39"/>
                </a:lnTo>
                <a:lnTo>
                  <a:pt x="62" y="64"/>
                </a:lnTo>
                <a:lnTo>
                  <a:pt x="65" y="37"/>
                </a:lnTo>
                <a:lnTo>
                  <a:pt x="40" y="22"/>
                </a:lnTo>
                <a:lnTo>
                  <a:pt x="67" y="22"/>
                </a:lnTo>
                <a:lnTo>
                  <a:pt x="82" y="0"/>
                </a:lnTo>
                <a:lnTo>
                  <a:pt x="82" y="0"/>
                </a:lnTo>
                <a:close/>
                <a:moveTo>
                  <a:pt x="133" y="113"/>
                </a:moveTo>
                <a:lnTo>
                  <a:pt x="209" y="113"/>
                </a:lnTo>
                <a:lnTo>
                  <a:pt x="222" y="157"/>
                </a:lnTo>
                <a:lnTo>
                  <a:pt x="120" y="157"/>
                </a:lnTo>
                <a:lnTo>
                  <a:pt x="133" y="113"/>
                </a:lnTo>
                <a:lnTo>
                  <a:pt x="133" y="113"/>
                </a:lnTo>
                <a:close/>
                <a:moveTo>
                  <a:pt x="74" y="55"/>
                </a:moveTo>
                <a:lnTo>
                  <a:pt x="60" y="99"/>
                </a:lnTo>
                <a:lnTo>
                  <a:pt x="162" y="99"/>
                </a:lnTo>
                <a:lnTo>
                  <a:pt x="149" y="55"/>
                </a:lnTo>
                <a:lnTo>
                  <a:pt x="74" y="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a typeface="微软雅黑" panose="020B0503020204020204" pitchFamily="34" charset="-122"/>
            </a:endParaRPr>
          </a:p>
        </p:txBody>
      </p:sp>
      <p:pic>
        <p:nvPicPr>
          <p:cNvPr id="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1667090838"/>
      </p:ext>
    </p:extLst>
  </p:cSld>
  <p:clrMapOvr>
    <a:masterClrMapping/>
  </p:clrMapOvr>
  <p:transition spd="slow"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6"/>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E7E6E6"/>
      </a:lt2>
      <a:accent1>
        <a:srgbClr val="0073C3"/>
      </a:accent1>
      <a:accent2>
        <a:srgbClr val="01B0F1"/>
      </a:accent2>
      <a:accent3>
        <a:srgbClr val="0073C3"/>
      </a:accent3>
      <a:accent4>
        <a:srgbClr val="01B0F1"/>
      </a:accent4>
      <a:accent5>
        <a:srgbClr val="0073C3"/>
      </a:accent5>
      <a:accent6>
        <a:srgbClr val="01B0F1"/>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814</Words>
  <Application>Microsoft Office PowerPoint</Application>
  <PresentationFormat>全屏显示(16:9)</PresentationFormat>
  <Paragraphs>97</Paragraphs>
  <Slides>19</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微立体创业计划书</dc:title>
  <dc:creator>www.1ppt.com</dc:creator>
  <cp:keywords>www.1ppt.com</cp:keywords>
  <cp:lastModifiedBy>abu</cp:lastModifiedBy>
  <cp:revision>93</cp:revision>
  <dcterms:created xsi:type="dcterms:W3CDTF">2015-12-26T16:30:42Z</dcterms:created>
  <dcterms:modified xsi:type="dcterms:W3CDTF">2017-09-03T00:07:18Z</dcterms:modified>
</cp:coreProperties>
</file>