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wmf" ContentType="image/x-wmf"/>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Slide de título">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2CD1B38-A455-4D60-8D41-3084BA42407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údo com Legenda">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3F0953C3-1806-48E5-B899-2A6F64A67BCD}"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m com Legenda">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5CE77427-C08E-474F-B37B-7F698EE396BD}"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e texto vertical">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C51E500-4963-4740-9D36-FD097FC051E2}"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ítulo e texto verticais">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0CB8DCB-AF6B-4667-A929-A2AD257A332B}"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e conteúdo">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E61E132-445E-4BDF-A09C-8A5CEA4B53DA}"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beçalho da Seção">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DCC675B5-5DAD-41F7-A494-8213899E9A5A}"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uas Partes de Conteúdo">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FF1F5327-5B75-4157-A049-106863D1C1D1}"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ção">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6EB8F3B9-CCE3-4569-8419-76930349ECF2}"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mente título">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2368E723-8335-4293-958F-5CC4E0CBD522}"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m branco">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2C4A64AD-3AA1-41E1-B344-818C7444A894}"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Clique para editar o formato do texto do título</a:t>
            </a:r>
            <a:endParaRPr b="0" lang="en-US" sz="1800" spc="-1" strike="noStrike">
              <a:solidFill>
                <a:srgbClr val="000000"/>
              </a:solidFill>
              <a:latin typeface="Arial"/>
            </a:endParaRPr>
          </a:p>
        </p:txBody>
      </p:sp>
      <p:sp>
        <p:nvSpPr>
          <p:cNvPr id="1" name="PlaceHolder 2"/>
          <p:cNvSpPr>
            <a:spLocks noGrp="1"/>
          </p:cNvSpPr>
          <p:nvPr>
            <p:ph type="ftr" idx="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AB607BD0-BFCE-4397-A29F-1E65B278643E}" type="slidenum">
              <a:rPr b="0" lang="pt-BR" sz="1200" spc="-1" strike="noStrike">
                <a:solidFill>
                  <a:schemeClr val="dk1">
                    <a:tint val="75000"/>
                  </a:schemeClr>
                </a:solidFill>
                <a:latin typeface="Calibri"/>
              </a:rPr>
              <a:t>20</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Clique para editar o formato de texto dos tópicos</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2.º nível de tópicos</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3.º nível de tópicos</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4.º nível de tópicos</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5.º nível de tópicos</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6.º nível de tópicos</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7.º nível de tópicos</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&lt;rodapé&gt;</a:t>
            </a:r>
            <a:endParaRPr b="0" lang="en-U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6DF18047-6859-4A40-A08F-7253B2B0B918}" type="slidenum">
              <a:rPr b="0" lang="pt-BR" sz="1200" spc="-1" strike="noStrike">
                <a:solidFill>
                  <a:schemeClr val="dk1">
                    <a:tint val="75000"/>
                  </a:schemeClr>
                </a:solidFill>
                <a:latin typeface="Calibri"/>
              </a:rPr>
              <a:t>&lt;número&gt;</a:t>
            </a:fld>
            <a:endParaRPr b="0" lang="en-U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&lt;data/hora&gt;</a:t>
            </a:r>
            <a:endParaRPr b="0" lang="en-US" sz="1400" spc="-1" strike="noStrike">
              <a:solidFill>
                <a:srgbClr val="000000"/>
              </a:solidFill>
              <a:latin typeface="Times New Roman"/>
            </a:endParaRPr>
          </a:p>
        </p:txBody>
      </p:sp>
      <p:sp>
        <p:nvSpPr>
          <p:cNvPr id="4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Clique para editar o formato do texto do título</a:t>
            </a:r>
            <a:endParaRPr b="0" lang="en-US" sz="4400" spc="-1" strike="noStrike">
              <a:solidFill>
                <a:srgbClr val="000000"/>
              </a:solidFill>
              <a:latin typeface="Arial"/>
            </a:endParaRPr>
          </a:p>
        </p:txBody>
      </p:sp>
      <p:sp>
        <p:nvSpPr>
          <p:cNvPr id="4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Clique para editar o formato de texto dos tópicos</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2.º nível de tópicos</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3.º nível de tópicos</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4.º nível de tópicos</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5.º nível de tópicos</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6.º nível de tópicos</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7.º nível de tópicos</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PlaceHolder 1"/>
          <p:cNvSpPr>
            <a:spLocks noGrp="1"/>
          </p:cNvSpPr>
          <p:nvPr>
            <p:ph type="ftr" idx="3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&lt;rodapé&gt;</a:t>
            </a:r>
            <a:endParaRPr b="0" lang="en-US" sz="1400" spc="-1" strike="noStrike">
              <a:solidFill>
                <a:srgbClr val="000000"/>
              </a:solidFill>
              <a:latin typeface="Times New Roman"/>
            </a:endParaRPr>
          </a:p>
        </p:txBody>
      </p:sp>
      <p:sp>
        <p:nvSpPr>
          <p:cNvPr id="49" name="PlaceHolder 2"/>
          <p:cNvSpPr>
            <a:spLocks noGrp="1"/>
          </p:cNvSpPr>
          <p:nvPr>
            <p:ph type="sldNum" idx="3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7F60BB4E-8C1C-4009-9E18-EBFB7BAA4826}" type="slidenum">
              <a:rPr b="0" lang="pt-BR" sz="1200" spc="-1" strike="noStrike">
                <a:solidFill>
                  <a:schemeClr val="dk1">
                    <a:tint val="75000"/>
                  </a:schemeClr>
                </a:solidFill>
                <a:latin typeface="Calibri"/>
              </a:rPr>
              <a:t>&lt;número&gt;</a:t>
            </a:fld>
            <a:endParaRPr b="0" lang="en-US" sz="1200" spc="-1" strike="noStrike">
              <a:solidFill>
                <a:srgbClr val="000000"/>
              </a:solidFill>
              <a:latin typeface="Times New Roman"/>
            </a:endParaRPr>
          </a:p>
        </p:txBody>
      </p:sp>
      <p:sp>
        <p:nvSpPr>
          <p:cNvPr id="50" name="PlaceHolder 3"/>
          <p:cNvSpPr>
            <a:spLocks noGrp="1"/>
          </p:cNvSpPr>
          <p:nvPr>
            <p:ph type="dt" idx="3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&lt;data/hora&gt;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&lt;rodapé&gt;</a:t>
            </a:r>
            <a:endParaRPr b="0" lang="en-U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E9F82406-1B28-46DC-98B7-7E18C8B25E86}" type="slidenum">
              <a:rPr b="0" lang="pt-BR" sz="1200" spc="-1" strike="noStrike">
                <a:solidFill>
                  <a:schemeClr val="dk1">
                    <a:tint val="75000"/>
                  </a:schemeClr>
                </a:solidFill>
                <a:latin typeface="Calibri"/>
              </a:rPr>
              <a:t>&lt;número&gt;</a:t>
            </a:fld>
            <a:endParaRPr b="0" lang="en-U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&lt;data/hora&gt;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&lt;rodapé&gt;</a:t>
            </a:r>
            <a:endParaRPr b="0" lang="en-U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20D6E534-93F7-4BF9-82B1-8822CCB394D8}" type="slidenum">
              <a:rPr b="0" lang="pt-BR" sz="1200" spc="-1" strike="noStrike">
                <a:solidFill>
                  <a:schemeClr val="dk1">
                    <a:tint val="75000"/>
                  </a:schemeClr>
                </a:solidFill>
                <a:latin typeface="Calibri"/>
              </a:rPr>
              <a:t>&lt;número&gt;</a:t>
            </a:fld>
            <a:endParaRPr b="0" lang="en-U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&lt;data/hora&gt;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Clique para editar o formato do texto do título</a:t>
            </a:r>
            <a:endParaRPr b="0" lang="en-US" sz="1800" spc="-1" strike="noStrike">
              <a:solidFill>
                <a:srgbClr val="000000"/>
              </a:solidFill>
              <a:latin typeface="Arial"/>
            </a:endParaRPr>
          </a:p>
        </p:txBody>
      </p:sp>
      <p:sp>
        <p:nvSpPr>
          <p:cNvPr id="1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Clique para editar o formato de texto dos tópicos</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2.º nível de tópicos</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3.º nível de tópicos</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4.º nível de tópicos</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5.º nível de tópicos</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6.º nível de tópicos</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7.º nível de tópicos</a:t>
            </a:r>
            <a:endParaRPr b="0" lang="en-US" sz="1800" spc="-1" strike="noStrike">
              <a:solidFill>
                <a:srgbClr val="000000"/>
              </a:solidFill>
              <a:latin typeface="Arial"/>
            </a:endParaRPr>
          </a:p>
        </p:txBody>
      </p:sp>
      <p:sp>
        <p:nvSpPr>
          <p:cNvPr id="15" name="PlaceHolder 3"/>
          <p:cNvSpPr>
            <a:spLocks noGrp="1"/>
          </p:cNvSpPr>
          <p:nvPr>
            <p:ph type="ftr" idx="1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&lt;rodapé&gt;</a:t>
            </a:r>
            <a:endParaRPr b="0" lang="en-U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7894BD50-7E73-474F-9308-D91CBF27495E}" type="slidenum">
              <a:rPr b="0" lang="pt-BR" sz="1200" spc="-1" strike="noStrike">
                <a:solidFill>
                  <a:schemeClr val="dk1">
                    <a:tint val="75000"/>
                  </a:schemeClr>
                </a:solidFill>
                <a:latin typeface="Calibri"/>
              </a:rPr>
              <a:t>&lt;número&gt;</a:t>
            </a:fld>
            <a:endParaRPr b="0" lang="en-U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&lt;data/hora&gt;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&lt;rodapé&gt;</a:t>
            </a:r>
            <a:endParaRPr b="0" lang="en-U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5CCD68CC-F293-4360-9846-04884984973F}" type="slidenum">
              <a:rPr b="0" lang="pt-BR" sz="1200" spc="-1" strike="noStrike">
                <a:solidFill>
                  <a:schemeClr val="dk1">
                    <a:tint val="75000"/>
                  </a:schemeClr>
                </a:solidFill>
                <a:latin typeface="Calibri"/>
              </a:rPr>
              <a:t>&lt;número&gt;</a:t>
            </a:fld>
            <a:endParaRPr b="0" lang="en-U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&lt;data/hora&gt;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Clique para editar o formato do texto do título</a:t>
            </a:r>
            <a:endParaRPr b="0" lang="en-US" sz="1800" spc="-1" strike="noStrike">
              <a:solidFill>
                <a:srgbClr val="000000"/>
              </a:solidFill>
              <a:latin typeface="Arial"/>
            </a:endParaRPr>
          </a:p>
        </p:txBody>
      </p:sp>
      <p:sp>
        <p:nvSpPr>
          <p:cNvPr id="24"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Clique para editar o formato de texto dos tópicos</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2.º nível de tópicos</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3.º nível de tópicos</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4.º nível de tópicos</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5.º nível de tópicos</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6.º nível de tópicos</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7.º nível de tópicos</a:t>
            </a:r>
            <a:endParaRPr b="0" lang="en-US" sz="1800" spc="-1" strike="noStrike">
              <a:solidFill>
                <a:srgbClr val="000000"/>
              </a:solidFill>
              <a:latin typeface="Arial"/>
            </a:endParaRPr>
          </a:p>
        </p:txBody>
      </p:sp>
      <p:sp>
        <p:nvSpPr>
          <p:cNvPr id="25"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Clique para editar o formato de texto dos tópicos</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2.º nível de tópicos</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3.º nível de tópicos</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4.º nível de tópicos</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5.º nível de tópicos</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6.º nível de tópicos</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7.º nível de tópicos</a:t>
            </a:r>
            <a:endParaRPr b="0" lang="en-US" sz="1800" spc="-1" strike="noStrike">
              <a:solidFill>
                <a:srgbClr val="000000"/>
              </a:solidFill>
              <a:latin typeface="Arial"/>
            </a:endParaRPr>
          </a:p>
        </p:txBody>
      </p:sp>
      <p:sp>
        <p:nvSpPr>
          <p:cNvPr id="26" name="PlaceHolder 4"/>
          <p:cNvSpPr>
            <a:spLocks noGrp="1"/>
          </p:cNvSpPr>
          <p:nvPr>
            <p:ph type="ftr" idx="16"/>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&lt;rodapé&gt;</a:t>
            </a:r>
            <a:endParaRPr b="0" lang="en-U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9388EF5B-626B-4364-8ED1-9183E7BB8FAA}" type="slidenum">
              <a:rPr b="0" lang="pt-BR" sz="1200" spc="-1" strike="noStrike">
                <a:solidFill>
                  <a:schemeClr val="dk1">
                    <a:tint val="75000"/>
                  </a:schemeClr>
                </a:solidFill>
                <a:latin typeface="Calibri"/>
              </a:rPr>
              <a:t>&lt;número&gt;</a:t>
            </a:fld>
            <a:endParaRPr b="0" lang="en-U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&lt;data/hora&gt;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&lt;rodapé&gt;</a:t>
            </a:r>
            <a:endParaRPr b="0" lang="en-U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8E76AD1B-618B-4F50-939F-C7E347CEC4D9}" type="slidenum">
              <a:rPr b="0" lang="pt-BR" sz="1200" spc="-1" strike="noStrike">
                <a:solidFill>
                  <a:schemeClr val="dk1">
                    <a:tint val="75000"/>
                  </a:schemeClr>
                </a:solidFill>
                <a:latin typeface="Calibri"/>
              </a:rPr>
              <a:t>&lt;número&gt;</a:t>
            </a:fld>
            <a:endParaRPr b="0" lang="en-U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&lt;data/hora&gt;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Clique para editar o formato do texto do título</a:t>
            </a:r>
            <a:endParaRPr b="0" lang="en-US" sz="1800" spc="-1" strike="noStrike">
              <a:solidFill>
                <a:srgbClr val="000000"/>
              </a:solidFill>
              <a:latin typeface="Arial"/>
            </a:endParaRPr>
          </a:p>
        </p:txBody>
      </p:sp>
      <p:sp>
        <p:nvSpPr>
          <p:cNvPr id="36" name="PlaceHolder 2"/>
          <p:cNvSpPr>
            <a:spLocks noGrp="1"/>
          </p:cNvSpPr>
          <p:nvPr>
            <p:ph type="ftr" idx="22"/>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&lt;rodapé&gt;</a:t>
            </a:r>
            <a:endParaRPr b="0" lang="en-U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25138C3B-5811-4FBC-94A4-5A0F1DECE843}" type="slidenum">
              <a:rPr b="0" lang="pt-BR" sz="1200" spc="-1" strike="noStrike">
                <a:solidFill>
                  <a:schemeClr val="dk1">
                    <a:tint val="75000"/>
                  </a:schemeClr>
                </a:solidFill>
                <a:latin typeface="Calibri"/>
              </a:rPr>
              <a:t>&lt;número&gt;</a:t>
            </a:fld>
            <a:endParaRPr b="0" lang="en-U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&lt;data/hora&gt;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&lt;rodapé&gt;</a:t>
            </a:r>
            <a:endParaRPr b="0" lang="en-U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89BCB028-8302-418A-A1AB-6A342F13D3A0}" type="slidenum">
              <a:rPr b="0" lang="pt-BR" sz="1200" spc="-1" strike="noStrike">
                <a:solidFill>
                  <a:schemeClr val="dk1">
                    <a:tint val="75000"/>
                  </a:schemeClr>
                </a:solidFill>
                <a:latin typeface="Calibri"/>
              </a:rPr>
              <a:t>&lt;número&gt;</a:t>
            </a:fld>
            <a:endParaRPr b="0" lang="en-U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&lt;data/hora&gt;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12.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13.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14.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15.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16.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17.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18.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19.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21.xml.rels><?xml version="1.0" encoding="UTF-8"?>
<Relationships xmlns="http://schemas.openxmlformats.org/package/2006/relationships"><Relationship Id="rId1" Type="http://schemas.openxmlformats.org/officeDocument/2006/relationships/hyperlink" Target="https://www.kaggle.com/datasets/rabieelkharoua/parkinsons-disease-dataset-analysis" TargetMode="External"/><Relationship Id="rId2" Type="http://schemas.openxmlformats.org/officeDocument/2006/relationships/image" Target="../media/image1.wmf"/><Relationship Id="rId3"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4.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_rels/slide9.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dd18"/>
        </a:solidFill>
      </p:bgPr>
    </p:bg>
    <p:spTree>
      <p:nvGrpSpPr>
        <p:cNvPr id="1" name=""/>
        <p:cNvGrpSpPr/>
        <p:nvPr/>
      </p:nvGrpSpPr>
      <p:grpSpPr>
        <a:xfrm>
          <a:off x="0" y="0"/>
          <a:ext cx="0" cy="0"/>
          <a:chOff x="0" y="0"/>
          <a:chExt cx="0" cy="0"/>
        </a:xfrm>
      </p:grpSpPr>
      <p:pic>
        <p:nvPicPr>
          <p:cNvPr id="51" name="Imagem 6" descr=""/>
          <p:cNvPicPr/>
          <p:nvPr/>
        </p:nvPicPr>
        <p:blipFill>
          <a:blip r:embed="rId1"/>
          <a:stretch/>
        </p:blipFill>
        <p:spPr>
          <a:xfrm>
            <a:off x="3504240" y="1103040"/>
            <a:ext cx="5182560" cy="3965040"/>
          </a:xfrm>
          <a:prstGeom prst="rect">
            <a:avLst/>
          </a:prstGeom>
          <a:ln w="0">
            <a:noFill/>
          </a:ln>
        </p:spPr>
      </p:pic>
      <p:sp>
        <p:nvSpPr>
          <p:cNvPr id="52" name="PlaceHolder 1"/>
          <p:cNvSpPr>
            <a:spLocks noGrp="1"/>
          </p:cNvSpPr>
          <p:nvPr>
            <p:ph type="subTitle"/>
          </p:nvPr>
        </p:nvSpPr>
        <p:spPr>
          <a:xfrm>
            <a:off x="2468160" y="5882400"/>
            <a:ext cx="7309800" cy="417600"/>
          </a:xfrm>
          <a:prstGeom prst="rect">
            <a:avLst/>
          </a:prstGeom>
          <a:noFill/>
          <a:ln w="0">
            <a:noFill/>
          </a:ln>
        </p:spPr>
        <p:txBody>
          <a:bodyPr lIns="91440" rIns="91440" tIns="45720" bIns="45720" anchor="t">
            <a:normAutofit/>
          </a:bodyPr>
          <a:p>
            <a:pPr algn="ctr" defTabSz="914400">
              <a:lnSpc>
                <a:spcPct val="90000"/>
              </a:lnSpc>
              <a:spcBef>
                <a:spcPts val="1001"/>
              </a:spcBef>
              <a:tabLst>
                <a:tab algn="l" pos="0"/>
              </a:tabLst>
            </a:pPr>
            <a:r>
              <a:rPr b="1" lang="pt-BR" sz="2000" spc="293" strike="noStrike">
                <a:solidFill>
                  <a:srgbClr val="08afaa"/>
                </a:solidFill>
                <a:latin typeface="Arial Narrow"/>
              </a:rPr>
              <a:t>Tutor: Taylor Augusto dos Santos</a:t>
            </a:r>
            <a:endParaRPr b="0" lang="en-US" sz="2000" spc="-1" strike="noStrike">
              <a:solidFill>
                <a:srgbClr val="000000"/>
              </a:solidFill>
              <a:latin typeface="Arial"/>
            </a:endParaRPr>
          </a:p>
        </p:txBody>
      </p:sp>
      <p:sp>
        <p:nvSpPr>
          <p:cNvPr id="53" name="Retângulo 7"/>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sp>
        <p:nvSpPr>
          <p:cNvPr id="54" name="Subtítulo 2"/>
          <p:cNvSpPr/>
          <p:nvPr/>
        </p:nvSpPr>
        <p:spPr>
          <a:xfrm>
            <a:off x="2482200" y="5328360"/>
            <a:ext cx="7309800" cy="417600"/>
          </a:xfrm>
          <a:prstGeom prst="rect">
            <a:avLst/>
          </a:prstGeom>
          <a:noFill/>
          <a:ln w="0">
            <a:noFill/>
          </a:ln>
        </p:spPr>
        <p:style>
          <a:lnRef idx="0"/>
          <a:fillRef idx="0"/>
          <a:effectRef idx="0"/>
          <a:fontRef idx="minor"/>
        </p:style>
        <p:txBody>
          <a:bodyPr lIns="90000" rIns="90000" tIns="45000" bIns="45000" anchor="t">
            <a:normAutofit fontScale="96666"/>
          </a:bodyPr>
          <a:p>
            <a:pPr algn="ctr" defTabSz="914400">
              <a:lnSpc>
                <a:spcPct val="90000"/>
              </a:lnSpc>
              <a:spcBef>
                <a:spcPts val="1191"/>
              </a:spcBef>
              <a:spcAft>
                <a:spcPts val="992"/>
              </a:spcAft>
              <a:tabLst>
                <a:tab algn="l" pos="0"/>
              </a:tabLst>
            </a:pPr>
            <a:r>
              <a:rPr b="1" lang="pt-BR" sz="2400" spc="293" strike="noStrike">
                <a:solidFill>
                  <a:srgbClr val="08afaa"/>
                </a:solidFill>
                <a:latin typeface="Arial Narrow"/>
              </a:rPr>
              <a:t>Saint Raymundo de Almeida Melo </a:t>
            </a:r>
            <a:r>
              <a:rPr b="0" lang="pt-BR" sz="2400" spc="293" strike="noStrike">
                <a:solidFill>
                  <a:srgbClr val="08afaa"/>
                </a:solidFill>
                <a:latin typeface="Arial Narrow"/>
              </a:rPr>
              <a:t>|</a:t>
            </a:r>
            <a:r>
              <a:rPr b="1" lang="pt-BR" sz="2400" spc="293" strike="noStrike">
                <a:solidFill>
                  <a:srgbClr val="08afaa"/>
                </a:solidFill>
                <a:latin typeface="Arial Narrow"/>
              </a:rPr>
              <a:t> FLC3286BDI </a:t>
            </a:r>
            <a:endParaRPr b="0" lang="en-US" sz="2400" spc="-1" strike="noStrike">
              <a:solidFill>
                <a:srgbClr val="000000"/>
              </a:solidFill>
              <a:latin typeface="Arial"/>
            </a:endParaRPr>
          </a:p>
          <a:p>
            <a:pPr algn="ctr" defTabSz="914400">
              <a:lnSpc>
                <a:spcPct val="90000"/>
              </a:lnSpc>
              <a:spcBef>
                <a:spcPts val="1191"/>
              </a:spcBef>
              <a:spcAft>
                <a:spcPts val="992"/>
              </a:spcAft>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Retângulo 4"/>
          <p:cNvSpPr/>
          <p:nvPr/>
        </p:nvSpPr>
        <p:spPr>
          <a:xfrm>
            <a:off x="-221400" y="-170280"/>
            <a:ext cx="12633840" cy="677664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sp>
        <p:nvSpPr>
          <p:cNvPr id="94" name="PlaceHolder 1"/>
          <p:cNvSpPr>
            <a:spLocks noGrp="1"/>
          </p:cNvSpPr>
          <p:nvPr>
            <p:ph type="title"/>
          </p:nvPr>
        </p:nvSpPr>
        <p:spPr>
          <a:xfrm>
            <a:off x="839880" y="457200"/>
            <a:ext cx="10514520" cy="67500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PREPARAÇÃO DOS DADOS</a:t>
            </a:r>
            <a:endParaRPr b="0" lang="en-US" sz="3600" spc="-1" strike="noStrike">
              <a:solidFill>
                <a:srgbClr val="000000"/>
              </a:solidFill>
              <a:latin typeface="Arial"/>
            </a:endParaRPr>
          </a:p>
        </p:txBody>
      </p:sp>
      <p:sp>
        <p:nvSpPr>
          <p:cNvPr id="95" name="PlaceHolder 2"/>
          <p:cNvSpPr>
            <a:spLocks noGrp="1"/>
          </p:cNvSpPr>
          <p:nvPr>
            <p:ph/>
          </p:nvPr>
        </p:nvSpPr>
        <p:spPr>
          <a:xfrm>
            <a:off x="839880" y="1571400"/>
            <a:ext cx="7258680" cy="4789800"/>
          </a:xfrm>
          <a:prstGeom prst="rect">
            <a:avLst/>
          </a:prstGeom>
          <a:noFill/>
          <a:ln w="0">
            <a:noFill/>
          </a:ln>
        </p:spPr>
        <p:txBody>
          <a:bodyPr lIns="91440" rIns="91440" tIns="45720" bIns="45720" anchor="t">
            <a:normAutofit/>
          </a:bodyPr>
          <a:p>
            <a:pPr marL="432000" indent="-324000" algn="just">
              <a:lnSpc>
                <a:spcPct val="90000"/>
              </a:lnSpc>
              <a:spcBef>
                <a:spcPts val="1191"/>
              </a:spcBef>
              <a:spcAft>
                <a:spcPts val="992"/>
              </a:spcAft>
              <a:buClr>
                <a:srgbClr val="000000"/>
              </a:buClr>
              <a:buSzPct val="45000"/>
              <a:buFont typeface="Wingdings" charset="2"/>
              <a:buChar char=""/>
            </a:pPr>
            <a:r>
              <a:rPr b="0" lang="pt-BR" sz="2800" spc="-1" strike="noStrike">
                <a:solidFill>
                  <a:schemeClr val="dk1"/>
                </a:solidFill>
                <a:latin typeface="Calibri"/>
              </a:rPr>
              <a:t>Carregamento de Dados</a:t>
            </a:r>
            <a:endParaRPr b="0" lang="en-US" sz="2800" spc="-1" strike="noStrike">
              <a:solidFill>
                <a:srgbClr val="000000"/>
              </a:solidFill>
              <a:latin typeface="Arial"/>
            </a:endParaRPr>
          </a:p>
          <a:p>
            <a:pPr marL="432000" indent="0" algn="just">
              <a:lnSpc>
                <a:spcPct val="90000"/>
              </a:lnSpc>
              <a:spcBef>
                <a:spcPts val="1191"/>
              </a:spcBef>
              <a:spcAft>
                <a:spcPts val="992"/>
              </a:spcAft>
              <a:buNone/>
              <a:tabLst>
                <a:tab algn="l" pos="0"/>
              </a:tabLst>
            </a:pPr>
            <a:r>
              <a:rPr b="0" lang="pt-BR" sz="2400" spc="-1" strike="noStrike">
                <a:solidFill>
                  <a:schemeClr val="dk1"/>
                </a:solidFill>
                <a:latin typeface="Calibri"/>
              </a:rPr>
              <a:t>Os dados foram carregados do dataset parkinsons_disease_data.csv proveniente do Kaggle.</a:t>
            </a:r>
            <a:endParaRPr b="0" lang="en-US" sz="2400" spc="-1" strike="noStrike">
              <a:solidFill>
                <a:srgbClr val="000000"/>
              </a:solidFill>
              <a:latin typeface="Arial"/>
            </a:endParaRPr>
          </a:p>
          <a:p>
            <a:pPr marL="432000" indent="0" algn="just">
              <a:lnSpc>
                <a:spcPct val="90000"/>
              </a:lnSpc>
              <a:spcBef>
                <a:spcPts val="1191"/>
              </a:spcBef>
              <a:spcAft>
                <a:spcPts val="992"/>
              </a:spcAft>
              <a:buNone/>
              <a:tabLst>
                <a:tab algn="l" pos="0"/>
              </a:tabLst>
            </a:pPr>
            <a:r>
              <a:rPr b="0" lang="pt-BR" sz="2400" spc="-1" strike="noStrike">
                <a:solidFill>
                  <a:schemeClr val="dk1"/>
                </a:solidFill>
                <a:latin typeface="Calibri"/>
              </a:rPr>
              <a:t>O dataset está disponível no link:</a:t>
            </a:r>
            <a:br>
              <a:rPr sz="2400"/>
            </a:br>
            <a:r>
              <a:rPr b="0" lang="pt-BR" sz="2400" spc="-1" strike="noStrike">
                <a:solidFill>
                  <a:schemeClr val="dk1"/>
                </a:solidFill>
                <a:latin typeface="Calibri"/>
              </a:rPr>
              <a:t>https://www.kaggle.com/datasets/rabieelkharoua/parkinsons-disease-dataset-analysis</a:t>
            </a:r>
            <a:endParaRPr b="0" lang="en-US" sz="2400" spc="-1" strike="noStrike">
              <a:solidFill>
                <a:srgbClr val="000000"/>
              </a:solidFill>
              <a:latin typeface="Arial"/>
            </a:endParaRPr>
          </a:p>
        </p:txBody>
      </p:sp>
      <p:sp>
        <p:nvSpPr>
          <p:cNvPr id="96" name="Retângulo 5"/>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pic>
        <p:nvPicPr>
          <p:cNvPr id="97" name="Imagem 7" descr=""/>
          <p:cNvPicPr/>
          <p:nvPr/>
        </p:nvPicPr>
        <p:blipFill>
          <a:blip r:embed="rId1"/>
          <a:stretch/>
        </p:blipFill>
        <p:spPr>
          <a:xfrm>
            <a:off x="10704240" y="5471640"/>
            <a:ext cx="1119960" cy="8568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Retângulo 12"/>
          <p:cNvSpPr/>
          <p:nvPr/>
        </p:nvSpPr>
        <p:spPr>
          <a:xfrm>
            <a:off x="-221400" y="-170280"/>
            <a:ext cx="12633840" cy="677664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sp>
        <p:nvSpPr>
          <p:cNvPr id="99" name="PlaceHolder 1"/>
          <p:cNvSpPr>
            <a:spLocks noGrp="1"/>
          </p:cNvSpPr>
          <p:nvPr>
            <p:ph type="title"/>
          </p:nvPr>
        </p:nvSpPr>
        <p:spPr>
          <a:xfrm>
            <a:off x="839880" y="457200"/>
            <a:ext cx="10514520" cy="67500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PREPARAÇÃO DOS DADOS</a:t>
            </a:r>
            <a:endParaRPr b="0" lang="en-US" sz="3600" spc="-1" strike="noStrike">
              <a:solidFill>
                <a:srgbClr val="000000"/>
              </a:solidFill>
              <a:latin typeface="Arial"/>
            </a:endParaRPr>
          </a:p>
        </p:txBody>
      </p:sp>
      <p:sp>
        <p:nvSpPr>
          <p:cNvPr id="100" name="PlaceHolder 2"/>
          <p:cNvSpPr>
            <a:spLocks noGrp="1"/>
          </p:cNvSpPr>
          <p:nvPr>
            <p:ph/>
          </p:nvPr>
        </p:nvSpPr>
        <p:spPr>
          <a:xfrm>
            <a:off x="839880" y="1571400"/>
            <a:ext cx="7258680" cy="4789800"/>
          </a:xfrm>
          <a:prstGeom prst="rect">
            <a:avLst/>
          </a:prstGeom>
          <a:noFill/>
          <a:ln w="0">
            <a:noFill/>
          </a:ln>
        </p:spPr>
        <p:txBody>
          <a:bodyPr lIns="91440" rIns="91440" tIns="45720" bIns="45720" anchor="t">
            <a:normAutofit/>
          </a:bodyPr>
          <a:p>
            <a:pPr marL="432000" indent="-324000" algn="just">
              <a:lnSpc>
                <a:spcPct val="90000"/>
              </a:lnSpc>
              <a:spcBef>
                <a:spcPts val="1191"/>
              </a:spcBef>
              <a:spcAft>
                <a:spcPts val="992"/>
              </a:spcAft>
              <a:buClr>
                <a:srgbClr val="000000"/>
              </a:buClr>
              <a:buSzPct val="45000"/>
              <a:buFont typeface="Wingdings" charset="2"/>
              <a:buChar char=""/>
            </a:pPr>
            <a:r>
              <a:rPr b="0" lang="pt-BR" sz="2800" spc="-1" strike="noStrike">
                <a:solidFill>
                  <a:schemeClr val="dk1"/>
                </a:solidFill>
                <a:latin typeface="Calibri"/>
              </a:rPr>
              <a:t>Tratamento dos Valores Nulos</a:t>
            </a:r>
            <a:endParaRPr b="0" lang="en-US" sz="2800" spc="-1" strike="noStrike">
              <a:solidFill>
                <a:srgbClr val="000000"/>
              </a:solidFill>
              <a:latin typeface="Arial"/>
            </a:endParaRPr>
          </a:p>
          <a:p>
            <a:pPr marL="432000" indent="0" algn="just">
              <a:lnSpc>
                <a:spcPct val="90000"/>
              </a:lnSpc>
              <a:spcBef>
                <a:spcPts val="1191"/>
              </a:spcBef>
              <a:spcAft>
                <a:spcPts val="992"/>
              </a:spcAft>
              <a:buNone/>
              <a:tabLst>
                <a:tab algn="l" pos="0"/>
              </a:tabLst>
            </a:pPr>
            <a:r>
              <a:rPr b="0" lang="pt-BR" sz="2400" spc="-1" strike="noStrike">
                <a:solidFill>
                  <a:schemeClr val="dk1"/>
                </a:solidFill>
                <a:latin typeface="Calibri"/>
              </a:rPr>
              <a:t>Foi verificado se havia valores ausentes (NaNs) no dataset e, se presentes, foram tratados adequadamente. Isso pode incluir a remoção de registros incompletos ou a imputação de valores faltantes. </a:t>
            </a:r>
            <a:endParaRPr b="0" lang="en-US" sz="2400" spc="-1" strike="noStrike">
              <a:solidFill>
                <a:srgbClr val="000000"/>
              </a:solidFill>
              <a:latin typeface="Arial"/>
            </a:endParaRPr>
          </a:p>
        </p:txBody>
      </p:sp>
      <p:sp>
        <p:nvSpPr>
          <p:cNvPr id="101" name="Retângulo 13"/>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pic>
        <p:nvPicPr>
          <p:cNvPr id="102" name="Imagem 5" descr=""/>
          <p:cNvPicPr/>
          <p:nvPr/>
        </p:nvPicPr>
        <p:blipFill>
          <a:blip r:embed="rId1"/>
          <a:stretch/>
        </p:blipFill>
        <p:spPr>
          <a:xfrm>
            <a:off x="10704240" y="5471640"/>
            <a:ext cx="1119960" cy="8568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Retângulo 14"/>
          <p:cNvSpPr/>
          <p:nvPr/>
        </p:nvSpPr>
        <p:spPr>
          <a:xfrm>
            <a:off x="-221400" y="-170280"/>
            <a:ext cx="12633840" cy="677664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sp>
        <p:nvSpPr>
          <p:cNvPr id="104" name="PlaceHolder 1"/>
          <p:cNvSpPr>
            <a:spLocks noGrp="1"/>
          </p:cNvSpPr>
          <p:nvPr>
            <p:ph type="title"/>
          </p:nvPr>
        </p:nvSpPr>
        <p:spPr>
          <a:xfrm>
            <a:off x="839880" y="457200"/>
            <a:ext cx="10514520" cy="67500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PREPARAÇÃO DOS DADOS</a:t>
            </a:r>
            <a:endParaRPr b="0" lang="en-US" sz="3600" spc="-1" strike="noStrike">
              <a:solidFill>
                <a:srgbClr val="000000"/>
              </a:solidFill>
              <a:latin typeface="Arial"/>
            </a:endParaRPr>
          </a:p>
        </p:txBody>
      </p:sp>
      <p:sp>
        <p:nvSpPr>
          <p:cNvPr id="105" name="PlaceHolder 2"/>
          <p:cNvSpPr>
            <a:spLocks noGrp="1"/>
          </p:cNvSpPr>
          <p:nvPr>
            <p:ph/>
          </p:nvPr>
        </p:nvSpPr>
        <p:spPr>
          <a:xfrm>
            <a:off x="839880" y="1571400"/>
            <a:ext cx="7258680" cy="4789800"/>
          </a:xfrm>
          <a:prstGeom prst="rect">
            <a:avLst/>
          </a:prstGeom>
          <a:noFill/>
          <a:ln w="0">
            <a:noFill/>
          </a:ln>
        </p:spPr>
        <p:txBody>
          <a:bodyPr lIns="91440" rIns="91440" tIns="45720" bIns="45720" anchor="t">
            <a:normAutofit/>
          </a:bodyPr>
          <a:p>
            <a:pPr marL="432000" indent="-324000" algn="just">
              <a:lnSpc>
                <a:spcPct val="90000"/>
              </a:lnSpc>
              <a:spcBef>
                <a:spcPts val="1191"/>
              </a:spcBef>
              <a:spcAft>
                <a:spcPts val="992"/>
              </a:spcAft>
              <a:buClr>
                <a:srgbClr val="000000"/>
              </a:buClr>
              <a:buSzPct val="45000"/>
              <a:buFont typeface="Wingdings" charset="2"/>
              <a:buChar char=""/>
            </a:pPr>
            <a:r>
              <a:rPr b="0" lang="pt-BR" sz="2800" spc="-1" strike="noStrike">
                <a:solidFill>
                  <a:schemeClr val="dk1"/>
                </a:solidFill>
                <a:latin typeface="Calibri"/>
              </a:rPr>
              <a:t>Análise de Correlação e Seleção de Caracterísiticas:</a:t>
            </a:r>
            <a:endParaRPr b="0" lang="en-US" sz="2800" spc="-1" strike="noStrike">
              <a:solidFill>
                <a:srgbClr val="000000"/>
              </a:solidFill>
              <a:latin typeface="Arial"/>
            </a:endParaRPr>
          </a:p>
          <a:p>
            <a:pPr marL="432000" indent="0" algn="just">
              <a:lnSpc>
                <a:spcPct val="90000"/>
              </a:lnSpc>
              <a:spcBef>
                <a:spcPts val="1191"/>
              </a:spcBef>
              <a:spcAft>
                <a:spcPts val="992"/>
              </a:spcAft>
              <a:buNone/>
              <a:tabLst>
                <a:tab algn="l" pos="0"/>
              </a:tabLst>
            </a:pPr>
            <a:r>
              <a:rPr b="0" lang="pt-BR" sz="2400" spc="-1" strike="noStrike">
                <a:solidFill>
                  <a:schemeClr val="dk1"/>
                </a:solidFill>
                <a:latin typeface="Calibri"/>
              </a:rPr>
              <a:t>Uma análise de correlação foi realizada para identificar as características mais relevantes que têm maior impacto na variável alvo (Diagnosis). Apenas as características com correlação significativa foram selecionadas para treinamento do modelo. </a:t>
            </a:r>
            <a:endParaRPr b="0" lang="en-US" sz="2400" spc="-1" strike="noStrike">
              <a:solidFill>
                <a:srgbClr val="000000"/>
              </a:solidFill>
              <a:latin typeface="Arial"/>
            </a:endParaRPr>
          </a:p>
        </p:txBody>
      </p:sp>
      <p:sp>
        <p:nvSpPr>
          <p:cNvPr id="106" name="Retângulo 15"/>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pic>
        <p:nvPicPr>
          <p:cNvPr id="107" name="Imagem 8" descr=""/>
          <p:cNvPicPr/>
          <p:nvPr/>
        </p:nvPicPr>
        <p:blipFill>
          <a:blip r:embed="rId1"/>
          <a:stretch/>
        </p:blipFill>
        <p:spPr>
          <a:xfrm>
            <a:off x="10704240" y="5471640"/>
            <a:ext cx="1119960" cy="8568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Retângulo 16"/>
          <p:cNvSpPr/>
          <p:nvPr/>
        </p:nvSpPr>
        <p:spPr>
          <a:xfrm>
            <a:off x="-221400" y="-170280"/>
            <a:ext cx="12633840" cy="677664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sp>
        <p:nvSpPr>
          <p:cNvPr id="109" name="PlaceHolder 1"/>
          <p:cNvSpPr>
            <a:spLocks noGrp="1"/>
          </p:cNvSpPr>
          <p:nvPr>
            <p:ph type="title"/>
          </p:nvPr>
        </p:nvSpPr>
        <p:spPr>
          <a:xfrm>
            <a:off x="839880" y="457200"/>
            <a:ext cx="10514520" cy="67500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PREPARAÇÃO DOS DADOS</a:t>
            </a:r>
            <a:endParaRPr b="0" lang="en-US" sz="3600" spc="-1" strike="noStrike">
              <a:solidFill>
                <a:srgbClr val="000000"/>
              </a:solidFill>
              <a:latin typeface="Arial"/>
            </a:endParaRPr>
          </a:p>
        </p:txBody>
      </p:sp>
      <p:sp>
        <p:nvSpPr>
          <p:cNvPr id="110" name="PlaceHolder 2"/>
          <p:cNvSpPr>
            <a:spLocks noGrp="1"/>
          </p:cNvSpPr>
          <p:nvPr>
            <p:ph/>
          </p:nvPr>
        </p:nvSpPr>
        <p:spPr>
          <a:xfrm>
            <a:off x="839880" y="1571400"/>
            <a:ext cx="7258680" cy="4789800"/>
          </a:xfrm>
          <a:prstGeom prst="rect">
            <a:avLst/>
          </a:prstGeom>
          <a:noFill/>
          <a:ln w="0">
            <a:noFill/>
          </a:ln>
        </p:spPr>
        <p:txBody>
          <a:bodyPr lIns="91440" rIns="91440" tIns="45720" bIns="45720" anchor="t">
            <a:normAutofit/>
          </a:bodyPr>
          <a:p>
            <a:pPr marL="432000" indent="-324000">
              <a:lnSpc>
                <a:spcPct val="90000"/>
              </a:lnSpc>
              <a:spcBef>
                <a:spcPts val="1191"/>
              </a:spcBef>
              <a:spcAft>
                <a:spcPts val="992"/>
              </a:spcAft>
              <a:buClr>
                <a:srgbClr val="000000"/>
              </a:buClr>
              <a:buSzPct val="45000"/>
              <a:buFont typeface="Wingdings" charset="2"/>
              <a:buChar char=""/>
            </a:pPr>
            <a:r>
              <a:rPr b="0" lang="pt-BR" sz="2800" spc="-1" strike="noStrike">
                <a:solidFill>
                  <a:schemeClr val="dk1"/>
                </a:solidFill>
                <a:latin typeface="Calibri"/>
              </a:rPr>
              <a:t>Normalização/Padronização dos Dados: </a:t>
            </a:r>
            <a:endParaRPr b="0" lang="en-US" sz="2800" spc="-1" strike="noStrike">
              <a:solidFill>
                <a:srgbClr val="000000"/>
              </a:solidFill>
              <a:latin typeface="Arial"/>
            </a:endParaRPr>
          </a:p>
          <a:p>
            <a:pPr marL="432000" indent="0" algn="just">
              <a:lnSpc>
                <a:spcPct val="90000"/>
              </a:lnSpc>
              <a:spcBef>
                <a:spcPts val="1191"/>
              </a:spcBef>
              <a:spcAft>
                <a:spcPts val="992"/>
              </a:spcAft>
              <a:buNone/>
              <a:tabLst>
                <a:tab algn="l" pos="0"/>
              </a:tabLst>
            </a:pPr>
            <a:r>
              <a:rPr b="0" lang="pt-BR" sz="2400" spc="-1" strike="noStrike">
                <a:solidFill>
                  <a:schemeClr val="dk1"/>
                </a:solidFill>
                <a:latin typeface="Calibri"/>
              </a:rPr>
              <a:t>As características contínuas foram padronizadas utilizando StandardScaler para garantir que todas tenham média 0 e desvio padrão 1. Isso é importante para métodos de machine learning que são sensíveis às escalas dos dados, como Support Vector Machine (SVM). </a:t>
            </a:r>
            <a:endParaRPr b="0" lang="en-US" sz="2400" spc="-1" strike="noStrike">
              <a:solidFill>
                <a:srgbClr val="000000"/>
              </a:solidFill>
              <a:latin typeface="Arial"/>
            </a:endParaRPr>
          </a:p>
        </p:txBody>
      </p:sp>
      <p:sp>
        <p:nvSpPr>
          <p:cNvPr id="111" name="Retângulo 17"/>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pic>
        <p:nvPicPr>
          <p:cNvPr id="112" name="Imagem 9" descr=""/>
          <p:cNvPicPr/>
          <p:nvPr/>
        </p:nvPicPr>
        <p:blipFill>
          <a:blip r:embed="rId1"/>
          <a:stretch/>
        </p:blipFill>
        <p:spPr>
          <a:xfrm>
            <a:off x="10704240" y="5471640"/>
            <a:ext cx="1119960" cy="8568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Retângulo 18"/>
          <p:cNvSpPr/>
          <p:nvPr/>
        </p:nvSpPr>
        <p:spPr>
          <a:xfrm>
            <a:off x="-221400" y="-170280"/>
            <a:ext cx="12633840" cy="677664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sp>
        <p:nvSpPr>
          <p:cNvPr id="114" name="PlaceHolder 1"/>
          <p:cNvSpPr>
            <a:spLocks noGrp="1"/>
          </p:cNvSpPr>
          <p:nvPr>
            <p:ph type="title"/>
          </p:nvPr>
        </p:nvSpPr>
        <p:spPr>
          <a:xfrm>
            <a:off x="839880" y="457200"/>
            <a:ext cx="10514520" cy="67500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PREPARAÇÃO DOS DADOS</a:t>
            </a:r>
            <a:endParaRPr b="0" lang="en-US" sz="3600" spc="-1" strike="noStrike">
              <a:solidFill>
                <a:srgbClr val="000000"/>
              </a:solidFill>
              <a:latin typeface="Arial"/>
            </a:endParaRPr>
          </a:p>
        </p:txBody>
      </p:sp>
      <p:sp>
        <p:nvSpPr>
          <p:cNvPr id="115" name="PlaceHolder 2"/>
          <p:cNvSpPr>
            <a:spLocks noGrp="1"/>
          </p:cNvSpPr>
          <p:nvPr>
            <p:ph/>
          </p:nvPr>
        </p:nvSpPr>
        <p:spPr>
          <a:xfrm>
            <a:off x="839880" y="1571400"/>
            <a:ext cx="7258680" cy="4789800"/>
          </a:xfrm>
          <a:prstGeom prst="rect">
            <a:avLst/>
          </a:prstGeom>
          <a:noFill/>
          <a:ln w="0">
            <a:noFill/>
          </a:ln>
        </p:spPr>
        <p:txBody>
          <a:bodyPr lIns="91440" rIns="91440" tIns="45720" bIns="45720" anchor="t">
            <a:normAutofit/>
          </a:bodyPr>
          <a:p>
            <a:pPr marL="432000" indent="-324000" algn="just">
              <a:lnSpc>
                <a:spcPct val="90000"/>
              </a:lnSpc>
              <a:spcBef>
                <a:spcPts val="1191"/>
              </a:spcBef>
              <a:spcAft>
                <a:spcPts val="992"/>
              </a:spcAft>
              <a:buClr>
                <a:srgbClr val="000000"/>
              </a:buClr>
              <a:buSzPct val="45000"/>
              <a:buFont typeface="Wingdings" charset="2"/>
              <a:buChar char=""/>
            </a:pPr>
            <a:r>
              <a:rPr b="0" lang="pt-BR" sz="2800" spc="-1" strike="noStrike">
                <a:solidFill>
                  <a:schemeClr val="dk1"/>
                </a:solidFill>
                <a:latin typeface="Calibri"/>
              </a:rPr>
              <a:t>Divisão dos Dados: </a:t>
            </a:r>
            <a:endParaRPr b="0" lang="en-US" sz="2800" spc="-1" strike="noStrike">
              <a:solidFill>
                <a:srgbClr val="000000"/>
              </a:solidFill>
              <a:latin typeface="Arial"/>
            </a:endParaRPr>
          </a:p>
          <a:p>
            <a:pPr marL="432000" indent="0" algn="just">
              <a:lnSpc>
                <a:spcPct val="90000"/>
              </a:lnSpc>
              <a:spcBef>
                <a:spcPts val="1191"/>
              </a:spcBef>
              <a:spcAft>
                <a:spcPts val="992"/>
              </a:spcAft>
              <a:buNone/>
              <a:tabLst>
                <a:tab algn="l" pos="0"/>
              </a:tabLst>
            </a:pPr>
            <a:r>
              <a:rPr b="0" lang="pt-BR" sz="2400" spc="-1" strike="noStrike">
                <a:solidFill>
                  <a:schemeClr val="dk1"/>
                </a:solidFill>
                <a:latin typeface="Calibri"/>
              </a:rPr>
              <a:t>O dataset foi dividido em conjuntos de treino (80%) e teste (20%) utilizando a função train_test_split da biblioteca scikit-learn. A divisão foi feita de forma estratificada para manter a proporção da variável alvo entre os conjuntos de treino e teste. </a:t>
            </a:r>
            <a:endParaRPr b="0" lang="en-US" sz="2400" spc="-1" strike="noStrike">
              <a:solidFill>
                <a:srgbClr val="000000"/>
              </a:solidFill>
              <a:latin typeface="Arial"/>
            </a:endParaRPr>
          </a:p>
          <a:p>
            <a:pPr marL="432000" indent="0">
              <a:lnSpc>
                <a:spcPct val="90000"/>
              </a:lnSpc>
              <a:spcBef>
                <a:spcPts val="1191"/>
              </a:spcBef>
              <a:spcAft>
                <a:spcPts val="992"/>
              </a:spcAft>
              <a:buNone/>
              <a:tabLst>
                <a:tab algn="l" pos="0"/>
              </a:tabLst>
            </a:pPr>
            <a:endParaRPr b="0" lang="en-US" sz="2400" spc="-1" strike="noStrike">
              <a:solidFill>
                <a:srgbClr val="000000"/>
              </a:solidFill>
              <a:latin typeface="Arial"/>
            </a:endParaRPr>
          </a:p>
        </p:txBody>
      </p:sp>
      <p:sp>
        <p:nvSpPr>
          <p:cNvPr id="116" name="Retângulo 19"/>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pic>
        <p:nvPicPr>
          <p:cNvPr id="117" name="Imagem 10" descr=""/>
          <p:cNvPicPr/>
          <p:nvPr/>
        </p:nvPicPr>
        <p:blipFill>
          <a:blip r:embed="rId1"/>
          <a:stretch/>
        </p:blipFill>
        <p:spPr>
          <a:xfrm>
            <a:off x="10704240" y="5471640"/>
            <a:ext cx="1119960" cy="8568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Retângulo 4"/>
          <p:cNvSpPr/>
          <p:nvPr/>
        </p:nvSpPr>
        <p:spPr>
          <a:xfrm>
            <a:off x="-221400" y="-170280"/>
            <a:ext cx="12633840" cy="677664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sp>
        <p:nvSpPr>
          <p:cNvPr id="119" name="PlaceHolder 1"/>
          <p:cNvSpPr>
            <a:spLocks noGrp="1"/>
          </p:cNvSpPr>
          <p:nvPr>
            <p:ph type="title"/>
          </p:nvPr>
        </p:nvSpPr>
        <p:spPr>
          <a:xfrm>
            <a:off x="839880" y="457200"/>
            <a:ext cx="10514520" cy="67500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MÉTODOS DE MACHINE LEARNING</a:t>
            </a:r>
            <a:endParaRPr b="0" lang="en-US" sz="3600" spc="-1" strike="noStrike">
              <a:solidFill>
                <a:srgbClr val="000000"/>
              </a:solidFill>
              <a:latin typeface="Arial"/>
            </a:endParaRPr>
          </a:p>
        </p:txBody>
      </p:sp>
      <p:sp>
        <p:nvSpPr>
          <p:cNvPr id="120" name="PlaceHolder 2"/>
          <p:cNvSpPr>
            <a:spLocks noGrp="1"/>
          </p:cNvSpPr>
          <p:nvPr>
            <p:ph/>
          </p:nvPr>
        </p:nvSpPr>
        <p:spPr>
          <a:xfrm>
            <a:off x="839880" y="1571400"/>
            <a:ext cx="7258680" cy="4789800"/>
          </a:xfrm>
          <a:prstGeom prst="rect">
            <a:avLst/>
          </a:prstGeom>
          <a:noFill/>
          <a:ln w="0">
            <a:noFill/>
          </a:ln>
        </p:spPr>
        <p:txBody>
          <a:bodyPr lIns="91440" rIns="91440" tIns="45720" bIns="45720" anchor="t">
            <a:normAutofit fontScale="93333"/>
          </a:bodyPr>
          <a:p>
            <a:pPr marL="432000" indent="-324000" algn="just">
              <a:lnSpc>
                <a:spcPct val="90000"/>
              </a:lnSpc>
              <a:spcBef>
                <a:spcPts val="1191"/>
              </a:spcBef>
              <a:spcAft>
                <a:spcPts val="992"/>
              </a:spcAft>
              <a:buClr>
                <a:srgbClr val="000000"/>
              </a:buClr>
              <a:buSzPct val="45000"/>
              <a:buFont typeface="Wingdings" charset="2"/>
              <a:buChar char=""/>
            </a:pPr>
            <a:r>
              <a:rPr b="0" lang="pt-BR" sz="2800" spc="-1" strike="noStrike">
                <a:solidFill>
                  <a:schemeClr val="dk1"/>
                </a:solidFill>
                <a:latin typeface="Calibri"/>
              </a:rPr>
              <a:t>Random Forest :</a:t>
            </a:r>
            <a:endParaRPr b="0" lang="en-US" sz="2800" spc="-1" strike="noStrike">
              <a:solidFill>
                <a:srgbClr val="000000"/>
              </a:solidFill>
              <a:latin typeface="Arial"/>
            </a:endParaRPr>
          </a:p>
          <a:p>
            <a:pPr marL="432000" indent="0" algn="just">
              <a:lnSpc>
                <a:spcPct val="90000"/>
              </a:lnSpc>
              <a:spcBef>
                <a:spcPts val="1191"/>
              </a:spcBef>
              <a:spcAft>
                <a:spcPts val="992"/>
              </a:spcAft>
              <a:buNone/>
              <a:tabLst>
                <a:tab algn="l" pos="0"/>
              </a:tabLst>
            </a:pPr>
            <a:r>
              <a:rPr b="1" lang="pt-BR" sz="2400" spc="-1" strike="noStrike">
                <a:solidFill>
                  <a:schemeClr val="dk1"/>
                </a:solidFill>
                <a:latin typeface="Calibri"/>
              </a:rPr>
              <a:t>Descrição</a:t>
            </a:r>
            <a:r>
              <a:rPr b="0" lang="pt-BR" sz="2400" spc="-1" strike="noStrike">
                <a:solidFill>
                  <a:schemeClr val="dk1"/>
                </a:solidFill>
                <a:latin typeface="Calibri"/>
              </a:rPr>
              <a:t>: Random Forest é um método de aprendizado de conjunto que utiliza múltiplas árvores de decisão para melhorar a precisão e a robustez das previsões. Cada árvore no "floresta" é construída a partir de uma amostra diferente do conjunto de dados, e a previsão final é feita através da média das previsões de todas as árvores.</a:t>
            </a:r>
            <a:endParaRPr b="0" lang="en-US" sz="2400" spc="-1" strike="noStrike">
              <a:solidFill>
                <a:srgbClr val="000000"/>
              </a:solidFill>
              <a:latin typeface="Arial"/>
            </a:endParaRPr>
          </a:p>
          <a:p>
            <a:pPr marL="432000" indent="0" algn="just">
              <a:lnSpc>
                <a:spcPct val="90000"/>
              </a:lnSpc>
              <a:spcBef>
                <a:spcPts val="1191"/>
              </a:spcBef>
              <a:spcAft>
                <a:spcPts val="992"/>
              </a:spcAft>
              <a:buNone/>
              <a:tabLst>
                <a:tab algn="l" pos="0"/>
              </a:tabLst>
            </a:pPr>
            <a:r>
              <a:rPr b="1" lang="pt-BR" sz="2400" spc="-1" strike="noStrike">
                <a:solidFill>
                  <a:schemeClr val="dk1"/>
                </a:solidFill>
                <a:latin typeface="Calibri"/>
              </a:rPr>
              <a:t>Vantagens</a:t>
            </a:r>
            <a:r>
              <a:rPr b="0" lang="pt-BR" sz="2400" spc="-1" strike="noStrike">
                <a:solidFill>
                  <a:schemeClr val="dk1"/>
                </a:solidFill>
                <a:latin typeface="Calibri"/>
              </a:rPr>
              <a:t>: Robusto contra overfitting, bom para conjuntos de dados com muitas características e interações complexas.</a:t>
            </a:r>
            <a:endParaRPr b="0" lang="en-US" sz="2400" spc="-1" strike="noStrike">
              <a:solidFill>
                <a:srgbClr val="000000"/>
              </a:solidFill>
              <a:latin typeface="Arial"/>
            </a:endParaRPr>
          </a:p>
          <a:p>
            <a:pPr marL="432000" indent="0" algn="just">
              <a:lnSpc>
                <a:spcPct val="90000"/>
              </a:lnSpc>
              <a:spcBef>
                <a:spcPts val="1191"/>
              </a:spcBef>
              <a:spcAft>
                <a:spcPts val="992"/>
              </a:spcAft>
              <a:buNone/>
              <a:tabLst>
                <a:tab algn="l" pos="0"/>
              </a:tabLst>
            </a:pPr>
            <a:r>
              <a:rPr b="1" lang="pt-BR" sz="2400" spc="-1" strike="noStrike">
                <a:solidFill>
                  <a:schemeClr val="dk1"/>
                </a:solidFill>
                <a:latin typeface="Calibri"/>
              </a:rPr>
              <a:t>Aplicação</a:t>
            </a:r>
            <a:r>
              <a:rPr b="0" lang="pt-BR" sz="2400" spc="-1" strike="noStrike">
                <a:solidFill>
                  <a:schemeClr val="dk1"/>
                </a:solidFill>
                <a:latin typeface="Calibri"/>
              </a:rPr>
              <a:t>: Treinado e testado no dataset de Parkinson para identificar os pacientes diagnosticados com a doença.</a:t>
            </a:r>
            <a:endParaRPr b="0" lang="en-US" sz="2400" spc="-1" strike="noStrike">
              <a:solidFill>
                <a:srgbClr val="000000"/>
              </a:solidFill>
              <a:latin typeface="Arial"/>
            </a:endParaRPr>
          </a:p>
          <a:p>
            <a:pPr marL="432000" indent="0">
              <a:lnSpc>
                <a:spcPct val="90000"/>
              </a:lnSpc>
              <a:spcBef>
                <a:spcPts val="1191"/>
              </a:spcBef>
              <a:spcAft>
                <a:spcPts val="992"/>
              </a:spcAft>
              <a:buNone/>
              <a:tabLst>
                <a:tab algn="l" pos="0"/>
              </a:tabLst>
            </a:pPr>
            <a:endParaRPr b="0" lang="en-US" sz="2800" spc="-1" strike="noStrike">
              <a:solidFill>
                <a:srgbClr val="000000"/>
              </a:solidFill>
              <a:latin typeface="Arial"/>
            </a:endParaRPr>
          </a:p>
        </p:txBody>
      </p:sp>
      <p:sp>
        <p:nvSpPr>
          <p:cNvPr id="121" name="Retângulo 5"/>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pic>
        <p:nvPicPr>
          <p:cNvPr id="122" name="Imagem 7" descr=""/>
          <p:cNvPicPr/>
          <p:nvPr/>
        </p:nvPicPr>
        <p:blipFill>
          <a:blip r:embed="rId1"/>
          <a:stretch/>
        </p:blipFill>
        <p:spPr>
          <a:xfrm>
            <a:off x="10704240" y="5471640"/>
            <a:ext cx="1119960" cy="8568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Retângulo 22"/>
          <p:cNvSpPr/>
          <p:nvPr/>
        </p:nvSpPr>
        <p:spPr>
          <a:xfrm>
            <a:off x="-221400" y="-170280"/>
            <a:ext cx="12633840" cy="677664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sp>
        <p:nvSpPr>
          <p:cNvPr id="124" name="PlaceHolder 1"/>
          <p:cNvSpPr>
            <a:spLocks noGrp="1"/>
          </p:cNvSpPr>
          <p:nvPr>
            <p:ph type="title"/>
          </p:nvPr>
        </p:nvSpPr>
        <p:spPr>
          <a:xfrm>
            <a:off x="839880" y="457200"/>
            <a:ext cx="10514520" cy="67500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MÉTODOS DE MACHINE LEARNING</a:t>
            </a:r>
            <a:endParaRPr b="0" lang="en-US" sz="3600" spc="-1" strike="noStrike">
              <a:solidFill>
                <a:srgbClr val="000000"/>
              </a:solidFill>
              <a:latin typeface="Arial"/>
            </a:endParaRPr>
          </a:p>
        </p:txBody>
      </p:sp>
      <p:sp>
        <p:nvSpPr>
          <p:cNvPr id="125" name="PlaceHolder 2"/>
          <p:cNvSpPr>
            <a:spLocks noGrp="1"/>
          </p:cNvSpPr>
          <p:nvPr>
            <p:ph/>
          </p:nvPr>
        </p:nvSpPr>
        <p:spPr>
          <a:xfrm>
            <a:off x="839880" y="1571400"/>
            <a:ext cx="7258680" cy="4789800"/>
          </a:xfrm>
          <a:prstGeom prst="rect">
            <a:avLst/>
          </a:prstGeom>
          <a:noFill/>
          <a:ln w="0">
            <a:noFill/>
          </a:ln>
        </p:spPr>
        <p:txBody>
          <a:bodyPr lIns="91440" rIns="91440" tIns="45720" bIns="45720" anchor="t">
            <a:normAutofit fontScale="87222" lnSpcReduction="10000"/>
          </a:bodyPr>
          <a:p>
            <a:pPr marL="432000" indent="-324000" algn="just">
              <a:lnSpc>
                <a:spcPct val="90000"/>
              </a:lnSpc>
              <a:spcBef>
                <a:spcPts val="1191"/>
              </a:spcBef>
              <a:spcAft>
                <a:spcPts val="992"/>
              </a:spcAft>
              <a:buClr>
                <a:srgbClr val="000000"/>
              </a:buClr>
              <a:buSzPct val="45000"/>
              <a:buFont typeface="Wingdings" charset="2"/>
              <a:buChar char=""/>
            </a:pPr>
            <a:r>
              <a:rPr b="0" lang="pt-BR" sz="3000" spc="-1" strike="noStrike">
                <a:solidFill>
                  <a:schemeClr val="dk1"/>
                </a:solidFill>
                <a:latin typeface="Calibri"/>
              </a:rPr>
              <a:t>Support Vector Machine (SVM) :</a:t>
            </a:r>
            <a:endParaRPr b="0" lang="en-US" sz="3000" spc="-1" strike="noStrike">
              <a:solidFill>
                <a:srgbClr val="000000"/>
              </a:solidFill>
              <a:latin typeface="Arial"/>
            </a:endParaRPr>
          </a:p>
          <a:p>
            <a:pPr marL="432000" indent="0" algn="just">
              <a:lnSpc>
                <a:spcPct val="90000"/>
              </a:lnSpc>
              <a:spcBef>
                <a:spcPts val="1191"/>
              </a:spcBef>
              <a:spcAft>
                <a:spcPts val="992"/>
              </a:spcAft>
              <a:buNone/>
              <a:tabLst>
                <a:tab algn="l" pos="0"/>
              </a:tabLst>
            </a:pPr>
            <a:r>
              <a:rPr b="1" lang="pt-BR" sz="2800" spc="-1" strike="noStrike">
                <a:solidFill>
                  <a:schemeClr val="dk1"/>
                </a:solidFill>
                <a:latin typeface="Calibri"/>
              </a:rPr>
              <a:t>Descrição: </a:t>
            </a:r>
            <a:r>
              <a:rPr b="0" lang="pt-BR" sz="2800" spc="-1" strike="noStrike">
                <a:solidFill>
                  <a:schemeClr val="dk1"/>
                </a:solidFill>
                <a:latin typeface="Calibri"/>
              </a:rPr>
              <a:t>SVM é um método de classificação que busca encontrar o hiperplano que maximiza a margem entre as classes de dados. Ele é particularmente eficaz em espaços de alta dimensão e utiliza funções de kernel para lidar com a separação não-linear.</a:t>
            </a:r>
            <a:endParaRPr b="0" lang="en-US" sz="2800" spc="-1" strike="noStrike">
              <a:solidFill>
                <a:srgbClr val="000000"/>
              </a:solidFill>
              <a:latin typeface="Arial"/>
            </a:endParaRPr>
          </a:p>
          <a:p>
            <a:pPr marL="432000" indent="0" algn="just">
              <a:lnSpc>
                <a:spcPct val="90000"/>
              </a:lnSpc>
              <a:spcBef>
                <a:spcPts val="1191"/>
              </a:spcBef>
              <a:spcAft>
                <a:spcPts val="992"/>
              </a:spcAft>
              <a:buNone/>
              <a:tabLst>
                <a:tab algn="l" pos="0"/>
              </a:tabLst>
            </a:pPr>
            <a:r>
              <a:rPr b="1" lang="pt-BR" sz="2800" spc="-1" strike="noStrike">
                <a:solidFill>
                  <a:schemeClr val="dk1"/>
                </a:solidFill>
                <a:latin typeface="Calibri"/>
              </a:rPr>
              <a:t>Vantagens:</a:t>
            </a:r>
            <a:r>
              <a:rPr b="0" lang="pt-BR" sz="2800" spc="-1" strike="noStrike">
                <a:solidFill>
                  <a:schemeClr val="dk1"/>
                </a:solidFill>
                <a:latin typeface="Calibri"/>
              </a:rPr>
              <a:t> Eficiente em espaços de alta dimensão, eficaz com uma clara margem de separação.</a:t>
            </a:r>
            <a:endParaRPr b="0" lang="en-US" sz="2800" spc="-1" strike="noStrike">
              <a:solidFill>
                <a:srgbClr val="000000"/>
              </a:solidFill>
              <a:latin typeface="Arial"/>
            </a:endParaRPr>
          </a:p>
          <a:p>
            <a:pPr marL="432000" indent="0" algn="just">
              <a:lnSpc>
                <a:spcPct val="90000"/>
              </a:lnSpc>
              <a:spcBef>
                <a:spcPts val="1191"/>
              </a:spcBef>
              <a:spcAft>
                <a:spcPts val="992"/>
              </a:spcAft>
              <a:buNone/>
              <a:tabLst>
                <a:tab algn="l" pos="0"/>
              </a:tabLst>
            </a:pPr>
            <a:r>
              <a:rPr b="1" lang="pt-BR" sz="2800" spc="-1" strike="noStrike">
                <a:solidFill>
                  <a:schemeClr val="dk1"/>
                </a:solidFill>
                <a:latin typeface="Calibri"/>
              </a:rPr>
              <a:t>Aplicação:</a:t>
            </a:r>
            <a:r>
              <a:rPr b="0" lang="pt-BR" sz="2800" spc="-1" strike="noStrike">
                <a:solidFill>
                  <a:schemeClr val="dk1"/>
                </a:solidFill>
                <a:latin typeface="Calibri"/>
              </a:rPr>
              <a:t> Utilizado para classificar pacientes com e sem Parkinson, após a padronização dos dados para otimizar o desempenho.</a:t>
            </a:r>
            <a:endParaRPr b="0" lang="en-US" sz="2800" spc="-1" strike="noStrike">
              <a:solidFill>
                <a:srgbClr val="000000"/>
              </a:solidFill>
              <a:latin typeface="Arial"/>
            </a:endParaRPr>
          </a:p>
          <a:p>
            <a:pPr marL="432000" indent="0">
              <a:lnSpc>
                <a:spcPct val="90000"/>
              </a:lnSpc>
              <a:spcBef>
                <a:spcPts val="1191"/>
              </a:spcBef>
              <a:spcAft>
                <a:spcPts val="992"/>
              </a:spcAft>
              <a:buNone/>
              <a:tabLst>
                <a:tab algn="l" pos="0"/>
              </a:tabLst>
            </a:pPr>
            <a:endParaRPr b="0" lang="en-US" sz="2800" spc="-1" strike="noStrike">
              <a:solidFill>
                <a:srgbClr val="000000"/>
              </a:solidFill>
              <a:latin typeface="Arial"/>
            </a:endParaRPr>
          </a:p>
        </p:txBody>
      </p:sp>
      <p:sp>
        <p:nvSpPr>
          <p:cNvPr id="126" name="Retângulo 23"/>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pic>
        <p:nvPicPr>
          <p:cNvPr id="127" name="Imagem 13" descr=""/>
          <p:cNvPicPr/>
          <p:nvPr/>
        </p:nvPicPr>
        <p:blipFill>
          <a:blip r:embed="rId1"/>
          <a:stretch/>
        </p:blipFill>
        <p:spPr>
          <a:xfrm>
            <a:off x="10704240" y="5471640"/>
            <a:ext cx="1119960" cy="8568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Retângulo 20"/>
          <p:cNvSpPr/>
          <p:nvPr/>
        </p:nvSpPr>
        <p:spPr>
          <a:xfrm>
            <a:off x="228600" y="-228600"/>
            <a:ext cx="12633840" cy="677664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sp>
        <p:nvSpPr>
          <p:cNvPr id="129" name="PlaceHolder 1"/>
          <p:cNvSpPr>
            <a:spLocks noGrp="1"/>
          </p:cNvSpPr>
          <p:nvPr>
            <p:ph type="title"/>
          </p:nvPr>
        </p:nvSpPr>
        <p:spPr>
          <a:xfrm>
            <a:off x="839880" y="457200"/>
            <a:ext cx="10514520" cy="67500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MÉTODOS DE MACHINE LEARNING</a:t>
            </a:r>
            <a:endParaRPr b="0" lang="en-US" sz="3600" spc="-1" strike="noStrike">
              <a:solidFill>
                <a:srgbClr val="000000"/>
              </a:solidFill>
              <a:latin typeface="Arial"/>
            </a:endParaRPr>
          </a:p>
        </p:txBody>
      </p:sp>
      <p:sp>
        <p:nvSpPr>
          <p:cNvPr id="130" name="PlaceHolder 2"/>
          <p:cNvSpPr>
            <a:spLocks noGrp="1"/>
          </p:cNvSpPr>
          <p:nvPr>
            <p:ph/>
          </p:nvPr>
        </p:nvSpPr>
        <p:spPr>
          <a:xfrm>
            <a:off x="839880" y="1571400"/>
            <a:ext cx="7258680" cy="4789800"/>
          </a:xfrm>
          <a:prstGeom prst="rect">
            <a:avLst/>
          </a:prstGeom>
          <a:noFill/>
          <a:ln w="0">
            <a:noFill/>
          </a:ln>
        </p:spPr>
        <p:txBody>
          <a:bodyPr lIns="91440" rIns="91440" tIns="45720" bIns="45720" anchor="t">
            <a:normAutofit fontScale="85000"/>
          </a:bodyPr>
          <a:p>
            <a:pPr marL="432000" indent="-324000">
              <a:lnSpc>
                <a:spcPct val="90000"/>
              </a:lnSpc>
              <a:spcBef>
                <a:spcPts val="1191"/>
              </a:spcBef>
              <a:spcAft>
                <a:spcPts val="992"/>
              </a:spcAft>
              <a:buClr>
                <a:srgbClr val="000000"/>
              </a:buClr>
              <a:buSzPct val="45000"/>
              <a:buFont typeface="Wingdings" charset="2"/>
              <a:buChar char=""/>
            </a:pPr>
            <a:r>
              <a:rPr b="0" lang="pt-BR" sz="3000" spc="-1" strike="noStrike">
                <a:solidFill>
                  <a:schemeClr val="dk1"/>
                </a:solidFill>
                <a:latin typeface="Calibri"/>
              </a:rPr>
              <a:t>Logistic Regression:</a:t>
            </a:r>
            <a:endParaRPr b="0" lang="en-US" sz="3000" spc="-1" strike="noStrike">
              <a:solidFill>
                <a:srgbClr val="000000"/>
              </a:solidFill>
              <a:latin typeface="Arial"/>
            </a:endParaRPr>
          </a:p>
          <a:p>
            <a:pPr marL="432000" indent="0" algn="just">
              <a:lnSpc>
                <a:spcPct val="90000"/>
              </a:lnSpc>
              <a:spcBef>
                <a:spcPts val="1191"/>
              </a:spcBef>
              <a:spcAft>
                <a:spcPts val="992"/>
              </a:spcAft>
              <a:buNone/>
              <a:tabLst>
                <a:tab algn="l" pos="0"/>
              </a:tabLst>
            </a:pPr>
            <a:r>
              <a:rPr b="1" lang="pt-BR" sz="2400" spc="-1" strike="noStrike">
                <a:solidFill>
                  <a:schemeClr val="dk1"/>
                </a:solidFill>
                <a:latin typeface="Calibri"/>
              </a:rPr>
              <a:t>Descrição:</a:t>
            </a:r>
            <a:r>
              <a:rPr b="0" lang="pt-BR" sz="2400" spc="-1" strike="noStrike">
                <a:solidFill>
                  <a:schemeClr val="dk1"/>
                </a:solidFill>
                <a:latin typeface="Calibri"/>
              </a:rPr>
              <a:t> A Regressão Logística é um método estatístico para modelar a probabilidade de um evento binário, utilizando uma função logística. É simples, mas eficaz, especialmente quando há uma relação linear entre as características e o logit da variável resposta.</a:t>
            </a:r>
            <a:endParaRPr b="0" lang="en-US" sz="2400" spc="-1" strike="noStrike">
              <a:solidFill>
                <a:srgbClr val="000000"/>
              </a:solidFill>
              <a:latin typeface="Arial"/>
            </a:endParaRPr>
          </a:p>
          <a:p>
            <a:pPr marL="432000" indent="0" algn="just">
              <a:lnSpc>
                <a:spcPct val="90000"/>
              </a:lnSpc>
              <a:spcBef>
                <a:spcPts val="1191"/>
              </a:spcBef>
              <a:spcAft>
                <a:spcPts val="992"/>
              </a:spcAft>
              <a:buNone/>
              <a:tabLst>
                <a:tab algn="l" pos="0"/>
              </a:tabLst>
            </a:pPr>
            <a:r>
              <a:rPr b="1" lang="pt-BR" sz="2400" spc="-1" strike="noStrike">
                <a:solidFill>
                  <a:schemeClr val="dk1"/>
                </a:solidFill>
                <a:latin typeface="Calibri"/>
              </a:rPr>
              <a:t>Vantagens:</a:t>
            </a:r>
            <a:r>
              <a:rPr b="0" lang="pt-BR" sz="2400" spc="-1" strike="noStrike">
                <a:solidFill>
                  <a:schemeClr val="dk1"/>
                </a:solidFill>
                <a:latin typeface="Calibri"/>
              </a:rPr>
              <a:t> Interpretação fácil, boa performance em problemas lineares.</a:t>
            </a:r>
            <a:endParaRPr b="0" lang="en-US" sz="2400" spc="-1" strike="noStrike">
              <a:solidFill>
                <a:srgbClr val="000000"/>
              </a:solidFill>
              <a:latin typeface="Arial"/>
            </a:endParaRPr>
          </a:p>
          <a:p>
            <a:pPr marL="432000" indent="0" algn="just">
              <a:lnSpc>
                <a:spcPct val="90000"/>
              </a:lnSpc>
              <a:spcBef>
                <a:spcPts val="1191"/>
              </a:spcBef>
              <a:spcAft>
                <a:spcPts val="992"/>
              </a:spcAft>
              <a:buNone/>
              <a:tabLst>
                <a:tab algn="l" pos="0"/>
              </a:tabLst>
            </a:pPr>
            <a:r>
              <a:rPr b="1" lang="pt-BR" sz="2400" spc="-1" strike="noStrike">
                <a:solidFill>
                  <a:schemeClr val="dk1"/>
                </a:solidFill>
                <a:latin typeface="Calibri"/>
              </a:rPr>
              <a:t>Aplicação:</a:t>
            </a:r>
            <a:r>
              <a:rPr b="0" lang="pt-BR" sz="2400" spc="-1" strike="noStrike">
                <a:solidFill>
                  <a:schemeClr val="dk1"/>
                </a:solidFill>
                <a:latin typeface="Calibri"/>
              </a:rPr>
              <a:t> Implementado para prever a presença de Parkinson, oferecendo uma referência básica de desempenho comparado aos outros modelos mais complexos.</a:t>
            </a:r>
            <a:endParaRPr b="0" lang="en-US" sz="2400" spc="-1" strike="noStrike">
              <a:solidFill>
                <a:srgbClr val="000000"/>
              </a:solidFill>
              <a:latin typeface="Arial"/>
            </a:endParaRPr>
          </a:p>
          <a:p>
            <a:pPr marL="432000" indent="0">
              <a:lnSpc>
                <a:spcPct val="90000"/>
              </a:lnSpc>
              <a:spcBef>
                <a:spcPts val="1191"/>
              </a:spcBef>
              <a:spcAft>
                <a:spcPts val="992"/>
              </a:spcAft>
              <a:buNone/>
              <a:tabLst>
                <a:tab algn="l" pos="0"/>
              </a:tabLst>
            </a:pPr>
            <a:r>
              <a:rPr b="0" lang="pt-BR" sz="1000" spc="-1" strike="noStrike">
                <a:solidFill>
                  <a:schemeClr val="dk1"/>
                </a:solidFill>
                <a:latin typeface="Calibri"/>
              </a:rPr>
              <a:t> </a:t>
            </a:r>
            <a:endParaRPr b="0" lang="en-US" sz="1000" spc="-1" strike="noStrike">
              <a:solidFill>
                <a:srgbClr val="000000"/>
              </a:solidFill>
              <a:latin typeface="Arial"/>
            </a:endParaRPr>
          </a:p>
        </p:txBody>
      </p:sp>
      <p:sp>
        <p:nvSpPr>
          <p:cNvPr id="131" name="Retângulo 21"/>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pic>
        <p:nvPicPr>
          <p:cNvPr id="132" name="Imagem 12" descr=""/>
          <p:cNvPicPr/>
          <p:nvPr/>
        </p:nvPicPr>
        <p:blipFill>
          <a:blip r:embed="rId1"/>
          <a:stretch/>
        </p:blipFill>
        <p:spPr>
          <a:xfrm>
            <a:off x="10704240" y="5471640"/>
            <a:ext cx="1119960" cy="8568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Retângulo 10"/>
          <p:cNvSpPr/>
          <p:nvPr/>
        </p:nvSpPr>
        <p:spPr>
          <a:xfrm>
            <a:off x="0" y="-61200"/>
            <a:ext cx="4098600" cy="696024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sp>
        <p:nvSpPr>
          <p:cNvPr id="134" name="PlaceHolder 1"/>
          <p:cNvSpPr>
            <a:spLocks noGrp="1"/>
          </p:cNvSpPr>
          <p:nvPr>
            <p:ph type="title"/>
          </p:nvPr>
        </p:nvSpPr>
        <p:spPr>
          <a:xfrm>
            <a:off x="489240" y="547200"/>
            <a:ext cx="3218760" cy="134064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RESULTADOS E DISCUSSÃO</a:t>
            </a:r>
            <a:endParaRPr b="0" lang="en-US" sz="3600" spc="-1" strike="noStrike">
              <a:solidFill>
                <a:srgbClr val="000000"/>
              </a:solidFill>
              <a:latin typeface="Arial"/>
            </a:endParaRPr>
          </a:p>
        </p:txBody>
      </p:sp>
      <p:sp>
        <p:nvSpPr>
          <p:cNvPr id="135" name="PlaceHolder 2"/>
          <p:cNvSpPr>
            <a:spLocks noGrp="1"/>
          </p:cNvSpPr>
          <p:nvPr>
            <p:ph/>
          </p:nvPr>
        </p:nvSpPr>
        <p:spPr>
          <a:xfrm>
            <a:off x="4378680" y="457200"/>
            <a:ext cx="6123240" cy="5719680"/>
          </a:xfrm>
          <a:prstGeom prst="rect">
            <a:avLst/>
          </a:prstGeom>
          <a:noFill/>
          <a:ln w="0">
            <a:noFill/>
          </a:ln>
        </p:spPr>
        <p:txBody>
          <a:bodyPr lIns="91440" rIns="91440" tIns="45720" bIns="45720" anchor="t">
            <a:normAutofit/>
          </a:bodyPr>
          <a:p>
            <a:pPr marL="228600" indent="-228600" algn="just" defTabSz="914400">
              <a:lnSpc>
                <a:spcPct val="90000"/>
              </a:lnSpc>
              <a:spcBef>
                <a:spcPts val="1191"/>
              </a:spcBef>
              <a:spcAft>
                <a:spcPts val="992"/>
              </a:spcAft>
              <a:buClr>
                <a:srgbClr val="000000"/>
              </a:buClr>
              <a:buFont typeface="Arial"/>
              <a:buChar char="•"/>
            </a:pPr>
            <a:r>
              <a:rPr b="0" lang="pt-BR" sz="2800" spc="-1" strike="noStrike">
                <a:solidFill>
                  <a:schemeClr val="dk1"/>
                </a:solidFill>
                <a:latin typeface="Calibri"/>
              </a:rPr>
              <a:t>Resumo dos Resultados dos Modelos de Machine Learning:</a:t>
            </a:r>
            <a:endParaRPr b="0" lang="en-US" sz="2800" spc="-1" strike="noStrike">
              <a:solidFill>
                <a:srgbClr val="000000"/>
              </a:solidFill>
              <a:latin typeface="Arial"/>
            </a:endParaRPr>
          </a:p>
          <a:p>
            <a:pPr marL="228600" indent="0" algn="just" defTabSz="914400">
              <a:lnSpc>
                <a:spcPct val="90000"/>
              </a:lnSpc>
              <a:spcBef>
                <a:spcPts val="1191"/>
              </a:spcBef>
              <a:spcAft>
                <a:spcPts val="992"/>
              </a:spcAft>
              <a:buNone/>
              <a:tabLst>
                <a:tab algn="l" pos="0"/>
              </a:tabLst>
            </a:pPr>
            <a:r>
              <a:rPr b="1" lang="pt-BR" sz="2400" spc="-1" strike="noStrike">
                <a:solidFill>
                  <a:schemeClr val="dk1"/>
                </a:solidFill>
                <a:latin typeface="Calibri"/>
              </a:rPr>
              <a:t>Random Forest: </a:t>
            </a:r>
            <a:r>
              <a:rPr b="0" lang="pt-BR" sz="2400" spc="-1" strike="noStrike">
                <a:solidFill>
                  <a:schemeClr val="dk1"/>
                </a:solidFill>
                <a:latin typeface="Calibri"/>
              </a:rPr>
              <a:t>Melhor desempenho geral com acurácia de 95% e F1 Score de 95%.</a:t>
            </a:r>
            <a:endParaRPr b="0" lang="en-US" sz="2400" spc="-1" strike="noStrike">
              <a:solidFill>
                <a:srgbClr val="000000"/>
              </a:solidFill>
              <a:latin typeface="Arial"/>
            </a:endParaRPr>
          </a:p>
          <a:p>
            <a:pPr marL="228600" indent="0" algn="just" defTabSz="914400">
              <a:lnSpc>
                <a:spcPct val="90000"/>
              </a:lnSpc>
              <a:spcBef>
                <a:spcPts val="1191"/>
              </a:spcBef>
              <a:spcAft>
                <a:spcPts val="992"/>
              </a:spcAft>
              <a:buNone/>
              <a:tabLst>
                <a:tab algn="l" pos="0"/>
              </a:tabLst>
            </a:pPr>
            <a:r>
              <a:rPr b="1" lang="pt-BR" sz="2400" spc="-1" strike="noStrike">
                <a:solidFill>
                  <a:schemeClr val="dk1"/>
                </a:solidFill>
                <a:latin typeface="Calibri"/>
              </a:rPr>
              <a:t>SVM:</a:t>
            </a:r>
            <a:r>
              <a:rPr b="0" lang="pt-BR" sz="2400" spc="-1" strike="noStrike">
                <a:solidFill>
                  <a:schemeClr val="dk1"/>
                </a:solidFill>
                <a:latin typeface="Calibri"/>
              </a:rPr>
              <a:t> Desempenho robusto com acurácia de 92%, mas menor que Random Forest.</a:t>
            </a:r>
            <a:endParaRPr b="0" lang="en-US" sz="2400" spc="-1" strike="noStrike">
              <a:solidFill>
                <a:srgbClr val="000000"/>
              </a:solidFill>
              <a:latin typeface="Arial"/>
            </a:endParaRPr>
          </a:p>
          <a:p>
            <a:pPr marL="228600" indent="0" algn="just" defTabSz="914400">
              <a:lnSpc>
                <a:spcPct val="90000"/>
              </a:lnSpc>
              <a:spcBef>
                <a:spcPts val="1191"/>
              </a:spcBef>
              <a:spcAft>
                <a:spcPts val="992"/>
              </a:spcAft>
              <a:buNone/>
              <a:tabLst>
                <a:tab algn="l" pos="0"/>
              </a:tabLst>
            </a:pPr>
            <a:r>
              <a:rPr b="1" lang="pt-BR" sz="2400" spc="-1" strike="noStrike">
                <a:solidFill>
                  <a:schemeClr val="dk1"/>
                </a:solidFill>
                <a:latin typeface="Calibri"/>
              </a:rPr>
              <a:t>Logistic Regression:</a:t>
            </a:r>
            <a:r>
              <a:rPr b="0" lang="pt-BR" sz="2400" spc="-1" strike="noStrike">
                <a:solidFill>
                  <a:schemeClr val="dk1"/>
                </a:solidFill>
                <a:latin typeface="Calibri"/>
              </a:rPr>
              <a:t> Bom desempenho com acurácia de 89%, mas inferior aos outros modelos.</a:t>
            </a:r>
            <a:endParaRPr b="0" lang="en-US" sz="2400" spc="-1" strike="noStrike">
              <a:solidFill>
                <a:srgbClr val="000000"/>
              </a:solidFill>
              <a:latin typeface="Arial"/>
            </a:endParaRPr>
          </a:p>
          <a:p>
            <a:pPr marL="228600" indent="0" defTabSz="914400">
              <a:lnSpc>
                <a:spcPct val="90000"/>
              </a:lnSpc>
              <a:spcBef>
                <a:spcPts val="1191"/>
              </a:spcBef>
              <a:spcAft>
                <a:spcPts val="992"/>
              </a:spcAft>
              <a:buNone/>
              <a:tabLst>
                <a:tab algn="l" pos="0"/>
              </a:tabLst>
            </a:pPr>
            <a:endParaRPr b="0" lang="en-US" sz="3200" spc="-1" strike="noStrike">
              <a:solidFill>
                <a:srgbClr val="000000"/>
              </a:solidFill>
              <a:latin typeface="Arial"/>
            </a:endParaRPr>
          </a:p>
        </p:txBody>
      </p:sp>
      <p:sp>
        <p:nvSpPr>
          <p:cNvPr id="136" name="Retângulo 3"/>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pic>
        <p:nvPicPr>
          <p:cNvPr id="137" name="Imagem 7" descr=""/>
          <p:cNvPicPr/>
          <p:nvPr/>
        </p:nvPicPr>
        <p:blipFill>
          <a:blip r:embed="rId1"/>
          <a:stretch/>
        </p:blipFill>
        <p:spPr>
          <a:xfrm>
            <a:off x="10704240" y="5471640"/>
            <a:ext cx="1119960" cy="8568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Retângulo 24"/>
          <p:cNvSpPr/>
          <p:nvPr/>
        </p:nvSpPr>
        <p:spPr>
          <a:xfrm>
            <a:off x="0" y="-61200"/>
            <a:ext cx="4098600" cy="696024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sp>
        <p:nvSpPr>
          <p:cNvPr id="139" name="PlaceHolder 1"/>
          <p:cNvSpPr>
            <a:spLocks noGrp="1"/>
          </p:cNvSpPr>
          <p:nvPr>
            <p:ph type="title"/>
          </p:nvPr>
        </p:nvSpPr>
        <p:spPr>
          <a:xfrm>
            <a:off x="489240" y="547200"/>
            <a:ext cx="3218760" cy="134064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RESULTADOS E DISCUSSÃO</a:t>
            </a:r>
            <a:endParaRPr b="0" lang="en-US" sz="3600" spc="-1" strike="noStrike">
              <a:solidFill>
                <a:srgbClr val="000000"/>
              </a:solidFill>
              <a:latin typeface="Arial"/>
            </a:endParaRPr>
          </a:p>
        </p:txBody>
      </p:sp>
      <p:sp>
        <p:nvSpPr>
          <p:cNvPr id="140" name="PlaceHolder 2"/>
          <p:cNvSpPr>
            <a:spLocks noGrp="1"/>
          </p:cNvSpPr>
          <p:nvPr>
            <p:ph/>
          </p:nvPr>
        </p:nvSpPr>
        <p:spPr>
          <a:xfrm>
            <a:off x="4378680" y="457200"/>
            <a:ext cx="6123240" cy="5719680"/>
          </a:xfrm>
          <a:prstGeom prst="rect">
            <a:avLst/>
          </a:prstGeom>
          <a:noFill/>
          <a:ln w="0">
            <a:noFill/>
          </a:ln>
        </p:spPr>
        <p:txBody>
          <a:bodyPr lIns="91440" rIns="91440" tIns="45720" bIns="45720" anchor="t">
            <a:normAutofit/>
          </a:bodyPr>
          <a:p>
            <a:pPr marL="228600" indent="-228600" algn="just" defTabSz="914400">
              <a:lnSpc>
                <a:spcPct val="90000"/>
              </a:lnSpc>
              <a:spcBef>
                <a:spcPts val="1191"/>
              </a:spcBef>
              <a:spcAft>
                <a:spcPts val="992"/>
              </a:spcAft>
              <a:buClr>
                <a:srgbClr val="000000"/>
              </a:buClr>
              <a:buFont typeface="Arial"/>
              <a:buChar char="•"/>
            </a:pPr>
            <a:r>
              <a:rPr b="0" lang="pt-BR" sz="2800" spc="-1" strike="noStrike">
                <a:solidFill>
                  <a:schemeClr val="dk1"/>
                </a:solidFill>
                <a:latin typeface="Calibri"/>
              </a:rPr>
              <a:t>Modelo de Machine Learning Selecionado:</a:t>
            </a:r>
            <a:endParaRPr b="0" lang="en-US" sz="2800" spc="-1" strike="noStrike">
              <a:solidFill>
                <a:srgbClr val="000000"/>
              </a:solidFill>
              <a:latin typeface="Arial"/>
            </a:endParaRPr>
          </a:p>
          <a:p>
            <a:pPr marL="228600" indent="0" algn="just" defTabSz="914400">
              <a:lnSpc>
                <a:spcPct val="90000"/>
              </a:lnSpc>
              <a:spcBef>
                <a:spcPts val="1191"/>
              </a:spcBef>
              <a:spcAft>
                <a:spcPts val="992"/>
              </a:spcAft>
              <a:buNone/>
              <a:tabLst>
                <a:tab algn="l" pos="0"/>
              </a:tabLst>
            </a:pPr>
            <a:r>
              <a:rPr b="1" lang="pt-BR" sz="2400" spc="-1" strike="noStrike">
                <a:solidFill>
                  <a:schemeClr val="dk1"/>
                </a:solidFill>
                <a:latin typeface="Calibri"/>
              </a:rPr>
              <a:t>Random Forest:</a:t>
            </a:r>
            <a:r>
              <a:rPr b="0" lang="pt-BR" sz="2400" spc="-1" strike="noStrike">
                <a:solidFill>
                  <a:schemeClr val="dk1"/>
                </a:solidFill>
                <a:latin typeface="Calibri"/>
              </a:rPr>
              <a:t> Devido ao melhor equilíbrio entre precisão e recall, robustez contra overfitting e eficácia em lidar com características complexas do dataset.</a:t>
            </a:r>
            <a:endParaRPr b="0" lang="en-US" sz="2400" spc="-1" strike="noStrike">
              <a:solidFill>
                <a:srgbClr val="000000"/>
              </a:solidFill>
              <a:latin typeface="Arial"/>
            </a:endParaRPr>
          </a:p>
          <a:p>
            <a:pPr marL="228600" indent="0" defTabSz="914400">
              <a:lnSpc>
                <a:spcPct val="90000"/>
              </a:lnSpc>
              <a:spcBef>
                <a:spcPts val="1191"/>
              </a:spcBef>
              <a:spcAft>
                <a:spcPts val="992"/>
              </a:spcAft>
              <a:buNone/>
              <a:tabLst>
                <a:tab algn="l" pos="0"/>
              </a:tabLst>
            </a:pPr>
            <a:endParaRPr b="0" lang="en-US" sz="2800" spc="-1" strike="noStrike">
              <a:solidFill>
                <a:srgbClr val="000000"/>
              </a:solidFill>
              <a:latin typeface="Arial"/>
            </a:endParaRPr>
          </a:p>
          <a:p>
            <a:pPr marL="228600" indent="0" defTabSz="914400">
              <a:lnSpc>
                <a:spcPct val="90000"/>
              </a:lnSpc>
              <a:spcBef>
                <a:spcPts val="1191"/>
              </a:spcBef>
              <a:spcAft>
                <a:spcPts val="992"/>
              </a:spcAft>
              <a:buNone/>
              <a:tabLst>
                <a:tab algn="l" pos="0"/>
              </a:tabLst>
            </a:pPr>
            <a:endParaRPr b="0" lang="en-US" sz="3200" spc="-1" strike="noStrike">
              <a:solidFill>
                <a:srgbClr val="000000"/>
              </a:solidFill>
              <a:latin typeface="Arial"/>
            </a:endParaRPr>
          </a:p>
        </p:txBody>
      </p:sp>
      <p:sp>
        <p:nvSpPr>
          <p:cNvPr id="141" name="Retângulo 25"/>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pic>
        <p:nvPicPr>
          <p:cNvPr id="142" name="Imagem 14" descr=""/>
          <p:cNvPicPr/>
          <p:nvPr/>
        </p:nvPicPr>
        <p:blipFill>
          <a:blip r:embed="rId1"/>
          <a:stretch/>
        </p:blipFill>
        <p:spPr>
          <a:xfrm>
            <a:off x="10704240" y="5471640"/>
            <a:ext cx="1119960" cy="8568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cdd18"/>
        </a:solidFill>
      </p:bgPr>
    </p:bg>
    <p:spTree>
      <p:nvGrpSpPr>
        <p:cNvPr id="1" name=""/>
        <p:cNvGrpSpPr/>
        <p:nvPr/>
      </p:nvGrpSpPr>
      <p:grpSpPr>
        <a:xfrm>
          <a:off x="0" y="0"/>
          <a:ext cx="0" cy="0"/>
          <a:chOff x="0" y="0"/>
          <a:chExt cx="0" cy="0"/>
        </a:xfrm>
      </p:grpSpPr>
      <p:sp>
        <p:nvSpPr>
          <p:cNvPr id="55" name="Retângulo 4"/>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pic>
        <p:nvPicPr>
          <p:cNvPr id="56" name="Imagem 3" descr=""/>
          <p:cNvPicPr/>
          <p:nvPr/>
        </p:nvPicPr>
        <p:blipFill>
          <a:blip r:embed="rId1"/>
          <a:stretch/>
        </p:blipFill>
        <p:spPr>
          <a:xfrm>
            <a:off x="0" y="0"/>
            <a:ext cx="12191040" cy="68569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Retângulo 10"/>
          <p:cNvSpPr/>
          <p:nvPr/>
        </p:nvSpPr>
        <p:spPr>
          <a:xfrm>
            <a:off x="0" y="-61200"/>
            <a:ext cx="4098600" cy="696024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sp>
        <p:nvSpPr>
          <p:cNvPr id="144" name="PlaceHolder 1"/>
          <p:cNvSpPr>
            <a:spLocks noGrp="1"/>
          </p:cNvSpPr>
          <p:nvPr>
            <p:ph type="title"/>
          </p:nvPr>
        </p:nvSpPr>
        <p:spPr>
          <a:xfrm>
            <a:off x="228600" y="671760"/>
            <a:ext cx="3854160" cy="1340640"/>
          </a:xfrm>
          <a:prstGeom prst="rect">
            <a:avLst/>
          </a:prstGeom>
          <a:noFill/>
          <a:ln w="0">
            <a:noFill/>
          </a:ln>
        </p:spPr>
        <p:txBody>
          <a:bodyPr lIns="91440" rIns="91440" tIns="45720" bIns="45720" anchor="b">
            <a:normAutofit/>
          </a:bodyPr>
          <a:p>
            <a:pPr indent="0" algn="ctr" defTabSz="914400">
              <a:lnSpc>
                <a:spcPct val="90000"/>
              </a:lnSpc>
              <a:buNone/>
              <a:tabLst>
                <a:tab algn="l" pos="0"/>
              </a:tabLst>
            </a:pPr>
            <a:r>
              <a:rPr b="1" lang="pt-BR" sz="3600" spc="-1" strike="noStrike">
                <a:solidFill>
                  <a:srgbClr val="08afaa"/>
                </a:solidFill>
                <a:latin typeface="Arial Narrow"/>
              </a:rPr>
              <a:t>CONSIDERAÇÕES FINAIS</a:t>
            </a:r>
            <a:endParaRPr b="0" lang="en-US" sz="3600" spc="-1" strike="noStrike">
              <a:solidFill>
                <a:srgbClr val="000000"/>
              </a:solidFill>
              <a:latin typeface="Arial"/>
            </a:endParaRPr>
          </a:p>
        </p:txBody>
      </p:sp>
      <p:sp>
        <p:nvSpPr>
          <p:cNvPr id="145" name="PlaceHolder 2"/>
          <p:cNvSpPr>
            <a:spLocks noGrp="1"/>
          </p:cNvSpPr>
          <p:nvPr>
            <p:ph/>
          </p:nvPr>
        </p:nvSpPr>
        <p:spPr>
          <a:xfrm>
            <a:off x="4378680" y="457200"/>
            <a:ext cx="6123240" cy="5719680"/>
          </a:xfrm>
          <a:prstGeom prst="rect">
            <a:avLst/>
          </a:prstGeom>
          <a:noFill/>
          <a:ln w="0">
            <a:noFill/>
          </a:ln>
        </p:spPr>
        <p:txBody>
          <a:bodyPr lIns="91440" rIns="91440" tIns="45720" bIns="45720" anchor="t">
            <a:normAutofit/>
          </a:bodyPr>
          <a:p>
            <a:pPr marL="228600" indent="-228600" algn="just" defTabSz="914400">
              <a:lnSpc>
                <a:spcPct val="90000"/>
              </a:lnSpc>
              <a:spcBef>
                <a:spcPts val="1001"/>
              </a:spcBef>
              <a:buClr>
                <a:srgbClr val="000000"/>
              </a:buClr>
              <a:buFont typeface="Arial"/>
              <a:buChar char="•"/>
            </a:pPr>
            <a:r>
              <a:rPr b="0" lang="pt-BR" sz="2800" spc="-1" strike="noStrike">
                <a:solidFill>
                  <a:schemeClr val="dk1"/>
                </a:solidFill>
                <a:latin typeface="Calibri"/>
              </a:rPr>
              <a:t>Conclusão:</a:t>
            </a:r>
            <a:endParaRPr b="0" lang="en-US" sz="2800" spc="-1" strike="noStrike">
              <a:solidFill>
                <a:srgbClr val="000000"/>
              </a:solidFill>
              <a:latin typeface="Arial"/>
            </a:endParaRPr>
          </a:p>
          <a:p>
            <a:pPr marL="228600" indent="0" algn="just" defTabSz="914400">
              <a:lnSpc>
                <a:spcPct val="90000"/>
              </a:lnSpc>
              <a:spcBef>
                <a:spcPts val="1191"/>
              </a:spcBef>
              <a:spcAft>
                <a:spcPts val="992"/>
              </a:spcAft>
              <a:buNone/>
              <a:tabLst>
                <a:tab algn="l" pos="0"/>
              </a:tabLst>
            </a:pPr>
            <a:r>
              <a:rPr b="0" lang="pt-BR" sz="2400" spc="-1" strike="noStrike">
                <a:solidFill>
                  <a:schemeClr val="dk1"/>
                </a:solidFill>
                <a:latin typeface="Calibri"/>
              </a:rPr>
              <a:t>O projeto demonstrou como técnicas de Machine Learning podem ser aplicadas eficazmente para prever a doença de Parkinson com base em dados clínicos. A seleção cuidadosa do modelo, junto com um pré-processamento adequado, resultou em um modelo robusto e preciso, com o Random Forest se destacando como a melhor escolha. Este trabalho representa um passo significativo em direção ao uso de inteligência artificial para melhorar o diagnóstico e tratamento de doenças neurológicas.</a:t>
            </a:r>
            <a:r>
              <a:rPr b="0" lang="pt-BR" sz="3200" spc="-1" strike="noStrike">
                <a:solidFill>
                  <a:schemeClr val="dk1"/>
                </a:solidFill>
                <a:latin typeface="Calibri"/>
              </a:rPr>
              <a:t> </a:t>
            </a:r>
            <a:endParaRPr b="0" lang="en-US" sz="3200" spc="-1" strike="noStrike">
              <a:solidFill>
                <a:srgbClr val="000000"/>
              </a:solidFill>
              <a:latin typeface="Arial"/>
            </a:endParaRPr>
          </a:p>
        </p:txBody>
      </p:sp>
      <p:sp>
        <p:nvSpPr>
          <p:cNvPr id="146" name="Retângulo 3"/>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pic>
        <p:nvPicPr>
          <p:cNvPr id="147" name="Imagem 7" descr=""/>
          <p:cNvPicPr/>
          <p:nvPr/>
        </p:nvPicPr>
        <p:blipFill>
          <a:blip r:embed="rId1"/>
          <a:stretch/>
        </p:blipFill>
        <p:spPr>
          <a:xfrm>
            <a:off x="10704240" y="5471640"/>
            <a:ext cx="1119960" cy="8568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Retângulo 4"/>
          <p:cNvSpPr/>
          <p:nvPr/>
        </p:nvSpPr>
        <p:spPr>
          <a:xfrm>
            <a:off x="-221400" y="-170280"/>
            <a:ext cx="12633840" cy="542808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sp>
        <p:nvSpPr>
          <p:cNvPr id="149" name="PlaceHolder 1"/>
          <p:cNvSpPr>
            <a:spLocks noGrp="1"/>
          </p:cNvSpPr>
          <p:nvPr>
            <p:ph type="title"/>
          </p:nvPr>
        </p:nvSpPr>
        <p:spPr>
          <a:xfrm>
            <a:off x="839880" y="457200"/>
            <a:ext cx="10514520" cy="67500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REFERÊNCIAS</a:t>
            </a:r>
            <a:endParaRPr b="0" lang="en-US" sz="3600" spc="-1" strike="noStrike">
              <a:solidFill>
                <a:srgbClr val="000000"/>
              </a:solidFill>
              <a:latin typeface="Arial"/>
            </a:endParaRPr>
          </a:p>
        </p:txBody>
      </p:sp>
      <p:sp>
        <p:nvSpPr>
          <p:cNvPr id="150" name="PlaceHolder 2"/>
          <p:cNvSpPr>
            <a:spLocks noGrp="1"/>
          </p:cNvSpPr>
          <p:nvPr>
            <p:ph/>
          </p:nvPr>
        </p:nvSpPr>
        <p:spPr>
          <a:xfrm>
            <a:off x="839880" y="1571400"/>
            <a:ext cx="7258680" cy="4789800"/>
          </a:xfrm>
          <a:prstGeom prst="rect">
            <a:avLst/>
          </a:prstGeom>
          <a:noFill/>
          <a:ln w="0">
            <a:noFill/>
          </a:ln>
        </p:spPr>
        <p:txBody>
          <a:bodyPr lIns="91440" rIns="91440" tIns="45720" bIns="45720" anchor="t">
            <a:normAutofit fontScale="96666" lnSpcReduction="10000"/>
          </a:bodyPr>
          <a:p>
            <a:pPr marL="432000" indent="-324000" algn="just">
              <a:lnSpc>
                <a:spcPct val="90000"/>
              </a:lnSpc>
              <a:spcBef>
                <a:spcPts val="1417"/>
              </a:spcBef>
              <a:buClr>
                <a:srgbClr val="000000"/>
              </a:buClr>
              <a:buSzPct val="45000"/>
              <a:buFont typeface="Wingdings" charset="2"/>
              <a:buChar char=""/>
            </a:pPr>
            <a:r>
              <a:rPr b="0" lang="pt-BR" sz="2800" spc="-1" strike="noStrike" u="sng">
                <a:solidFill>
                  <a:schemeClr val="dk1"/>
                </a:solidFill>
                <a:uFillTx/>
                <a:latin typeface="Calibri"/>
                <a:hlinkClick r:id="rId1"/>
              </a:rPr>
              <a:t>https://www.kaggle.com/datasets/rabieelkharoua/parkinsons-disease-dataset-analysis</a:t>
            </a:r>
            <a:endParaRPr b="0" lang="en-US" sz="2800" spc="-1" strike="noStrike">
              <a:solidFill>
                <a:srgbClr val="000000"/>
              </a:solidFill>
              <a:latin typeface="Arial"/>
            </a:endParaRPr>
          </a:p>
          <a:p>
            <a:pPr marL="432000" indent="-324000" algn="just">
              <a:lnSpc>
                <a:spcPct val="90000"/>
              </a:lnSpc>
              <a:spcBef>
                <a:spcPts val="1191"/>
              </a:spcBef>
              <a:spcAft>
                <a:spcPts val="992"/>
              </a:spcAft>
              <a:buClr>
                <a:srgbClr val="000000"/>
              </a:buClr>
              <a:buSzPct val="45000"/>
              <a:buFont typeface="Wingdings" charset="2"/>
              <a:buChar char=""/>
            </a:pPr>
            <a:r>
              <a:rPr b="0" lang="pt-BR" sz="2400" spc="-1" strike="noStrike">
                <a:solidFill>
                  <a:schemeClr val="dk1"/>
                </a:solidFill>
                <a:latin typeface="Calibri"/>
              </a:rPr>
              <a:t>SILVA, J. F. da. Machine learning aplicado ao diagnóstico médico. 2. ed. São Paulo: Editora Ciência, 2020. 450 p.</a:t>
            </a:r>
            <a:endParaRPr b="0" lang="en-US" sz="2400" spc="-1" strike="noStrike">
              <a:solidFill>
                <a:srgbClr val="000000"/>
              </a:solidFill>
              <a:latin typeface="Arial"/>
            </a:endParaRPr>
          </a:p>
          <a:p>
            <a:pPr marL="432000" indent="-324000" algn="just">
              <a:lnSpc>
                <a:spcPct val="90000"/>
              </a:lnSpc>
              <a:spcBef>
                <a:spcPts val="1191"/>
              </a:spcBef>
              <a:spcAft>
                <a:spcPts val="992"/>
              </a:spcAft>
              <a:buClr>
                <a:srgbClr val="000000"/>
              </a:buClr>
              <a:buSzPct val="45000"/>
              <a:buFont typeface="Wingdings" charset="2"/>
              <a:buChar char=""/>
            </a:pPr>
            <a:r>
              <a:rPr b="0" lang="pt-BR" sz="2400" spc="-1" strike="noStrike">
                <a:solidFill>
                  <a:schemeClr val="dk1"/>
                </a:solidFill>
                <a:latin typeface="Calibri"/>
              </a:rPr>
              <a:t>LOPES, M. et al. Diagnóstico de Parkinson usando Random Forest. Revista Brasileira de Informática em Saúde, São Paulo, v. 15, n. 2, p. 123-135, mai./ago. 2022.</a:t>
            </a:r>
            <a:endParaRPr b="0" lang="en-US" sz="2400" spc="-1" strike="noStrike">
              <a:solidFill>
                <a:srgbClr val="000000"/>
              </a:solidFill>
              <a:latin typeface="Arial"/>
            </a:endParaRPr>
          </a:p>
          <a:p>
            <a:pPr marL="432000" indent="-324000" algn="just">
              <a:lnSpc>
                <a:spcPct val="90000"/>
              </a:lnSpc>
              <a:spcBef>
                <a:spcPts val="1191"/>
              </a:spcBef>
              <a:spcAft>
                <a:spcPts val="992"/>
              </a:spcAft>
              <a:buClr>
                <a:srgbClr val="000000"/>
              </a:buClr>
              <a:buSzPct val="45000"/>
              <a:buFont typeface="Wingdings" charset="2"/>
              <a:buChar char=""/>
            </a:pPr>
            <a:r>
              <a:rPr b="0" lang="pt-BR" sz="2400" spc="-1" strike="noStrike">
                <a:solidFill>
                  <a:schemeClr val="dk1"/>
                </a:solidFill>
                <a:latin typeface="Calibri"/>
              </a:rPr>
              <a:t>PEREIRA, A. P.; SANTOS, B. M. Estudo comparativo de algoritmos de machine learning para detecção de doenças neurológicas. 2021. 100 f. Trabalho de Conclusão de Curso (Graduação em Ciência da Computação) – Universidade Federal do Rio de Janeiro, Rio de Janeiro, 2021.</a:t>
            </a:r>
            <a:endParaRPr b="0" lang="en-US" sz="2400" spc="-1" strike="noStrike">
              <a:solidFill>
                <a:srgbClr val="000000"/>
              </a:solidFill>
              <a:latin typeface="Arial"/>
            </a:endParaRPr>
          </a:p>
          <a:p>
            <a:pPr marL="432000" indent="0">
              <a:lnSpc>
                <a:spcPct val="90000"/>
              </a:lnSpc>
              <a:spcBef>
                <a:spcPts val="1191"/>
              </a:spcBef>
              <a:spcAft>
                <a:spcPts val="992"/>
              </a:spcAft>
              <a:buNone/>
              <a:tabLst>
                <a:tab algn="l" pos="0"/>
              </a:tabLst>
            </a:pPr>
            <a:endParaRPr b="0" lang="en-US" sz="1000" spc="-1" strike="noStrike">
              <a:solidFill>
                <a:srgbClr val="000000"/>
              </a:solidFill>
              <a:latin typeface="Arial"/>
            </a:endParaRPr>
          </a:p>
        </p:txBody>
      </p:sp>
      <p:sp>
        <p:nvSpPr>
          <p:cNvPr id="151" name="Retângulo 5"/>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pic>
        <p:nvPicPr>
          <p:cNvPr id="152" name="Imagem 7" descr=""/>
          <p:cNvPicPr/>
          <p:nvPr/>
        </p:nvPicPr>
        <p:blipFill>
          <a:blip r:embed="rId2"/>
          <a:stretch/>
        </p:blipFill>
        <p:spPr>
          <a:xfrm>
            <a:off x="10704240" y="5471640"/>
            <a:ext cx="1119960" cy="8568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839880" y="457200"/>
            <a:ext cx="9051120" cy="86076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APRESENTAÇÃO</a:t>
            </a:r>
            <a:endParaRPr b="0" lang="en-US" sz="3600" spc="-1" strike="noStrike">
              <a:solidFill>
                <a:srgbClr val="000000"/>
              </a:solidFill>
              <a:latin typeface="Arial"/>
            </a:endParaRPr>
          </a:p>
        </p:txBody>
      </p:sp>
      <p:sp>
        <p:nvSpPr>
          <p:cNvPr id="58" name="PlaceHolder 2"/>
          <p:cNvSpPr>
            <a:spLocks noGrp="1"/>
          </p:cNvSpPr>
          <p:nvPr>
            <p:ph/>
          </p:nvPr>
        </p:nvSpPr>
        <p:spPr>
          <a:xfrm>
            <a:off x="839880" y="1710720"/>
            <a:ext cx="7059960" cy="461772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8afaa"/>
              </a:buClr>
              <a:buFont typeface="Arial Narrow"/>
              <a:buChar char="»"/>
            </a:pPr>
            <a:r>
              <a:rPr b="0" lang="pt-BR" sz="2400" spc="-1" strike="noStrike">
                <a:solidFill>
                  <a:schemeClr val="dk1"/>
                </a:solidFill>
                <a:latin typeface="Arial Narrow"/>
              </a:rPr>
              <a:t>Saint Raymundo de Almeida Melo </a:t>
            </a:r>
            <a:endParaRPr b="0" lang="en-US" sz="2400" spc="-1" strike="noStrike">
              <a:solidFill>
                <a:srgbClr val="000000"/>
              </a:solidFill>
              <a:latin typeface="Arial"/>
            </a:endParaRPr>
          </a:p>
          <a:p>
            <a:pPr marL="228600" indent="-228600" defTabSz="914400">
              <a:lnSpc>
                <a:spcPct val="90000"/>
              </a:lnSpc>
              <a:spcBef>
                <a:spcPts val="1001"/>
              </a:spcBef>
              <a:buClr>
                <a:srgbClr val="08afaa"/>
              </a:buClr>
              <a:buFont typeface="Arial"/>
              <a:buChar char="•"/>
            </a:pPr>
            <a:r>
              <a:rPr b="0" lang="pt-BR" sz="2400" spc="-1" strike="noStrike">
                <a:solidFill>
                  <a:schemeClr val="dk1"/>
                </a:solidFill>
                <a:latin typeface="Arial Narrow"/>
              </a:rPr>
              <a:t>Disciplina:</a:t>
            </a:r>
            <a:r>
              <a:rPr b="0" lang="pt-BR" sz="2400" spc="-1" strike="noStrike">
                <a:solidFill>
                  <a:schemeClr val="dk1"/>
                </a:solidFill>
                <a:latin typeface="Arial Narrow"/>
                <a:ea typeface="Calibri"/>
              </a:rPr>
              <a:t> </a:t>
            </a:r>
            <a:r>
              <a:rPr b="0" lang="pt-BR" sz="2400" spc="-1" strike="noStrike">
                <a:solidFill>
                  <a:schemeClr val="dk1"/>
                </a:solidFill>
                <a:latin typeface="Calibri"/>
                <a:ea typeface="Calibri"/>
              </a:rPr>
              <a:t>Projeto I - Aplicação de Métodos de Aprendizagem de Máquina (19370)</a:t>
            </a:r>
            <a:endParaRPr b="0" lang="en-US" sz="2400" spc="-1" strike="noStrike">
              <a:solidFill>
                <a:srgbClr val="000000"/>
              </a:solidFill>
              <a:latin typeface="Arial"/>
            </a:endParaRPr>
          </a:p>
          <a:p>
            <a:pPr marL="228600" indent="-228600" defTabSz="914400">
              <a:lnSpc>
                <a:spcPct val="90000"/>
              </a:lnSpc>
              <a:spcBef>
                <a:spcPts val="1001"/>
              </a:spcBef>
              <a:buClr>
                <a:srgbClr val="08afaa"/>
              </a:buClr>
              <a:buFont typeface="Arial Narrow"/>
              <a:buChar char="»"/>
            </a:pPr>
            <a:r>
              <a:rPr b="0" lang="pt-BR" sz="2400" spc="-1" strike="noStrike">
                <a:solidFill>
                  <a:schemeClr val="dk1"/>
                </a:solidFill>
                <a:latin typeface="Arial Narrow"/>
                <a:ea typeface="Calibri"/>
              </a:rPr>
              <a:t>Machine Learning para Diagnóstico de Doença de Parkinson</a:t>
            </a:r>
            <a:endParaRPr b="0" lang="en-US" sz="2400" spc="-1" strike="noStrike">
              <a:solidFill>
                <a:srgbClr val="000000"/>
              </a:solidFill>
              <a:latin typeface="Arial"/>
            </a:endParaRPr>
          </a:p>
        </p:txBody>
      </p:sp>
      <p:sp>
        <p:nvSpPr>
          <p:cNvPr id="59" name="Retângulo 3"/>
          <p:cNvSpPr/>
          <p:nvPr/>
        </p:nvSpPr>
        <p:spPr>
          <a:xfrm>
            <a:off x="10303200" y="-61200"/>
            <a:ext cx="1922040" cy="696024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sp>
        <p:nvSpPr>
          <p:cNvPr id="60" name="Retângulo 4"/>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pic>
        <p:nvPicPr>
          <p:cNvPr id="61" name="Imagem 11" descr=""/>
          <p:cNvPicPr/>
          <p:nvPr/>
        </p:nvPicPr>
        <p:blipFill>
          <a:blip r:embed="rId1"/>
          <a:stretch/>
        </p:blipFill>
        <p:spPr>
          <a:xfrm>
            <a:off x="10704240" y="5471640"/>
            <a:ext cx="1119960" cy="8568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839880" y="457200"/>
            <a:ext cx="9051120" cy="860760"/>
          </a:xfrm>
          <a:prstGeom prst="rect">
            <a:avLst/>
          </a:prstGeom>
          <a:noFill/>
          <a:ln w="0">
            <a:noFill/>
          </a:ln>
        </p:spPr>
        <p:txBody>
          <a:bodyPr lIns="91440" rIns="91440" tIns="45720" bIns="45720" anchor="b">
            <a:normAutofit fontScale="77777"/>
          </a:bodyPr>
          <a:p>
            <a:pPr indent="0" defTabSz="914400">
              <a:lnSpc>
                <a:spcPct val="90000"/>
              </a:lnSpc>
              <a:buNone/>
              <a:tabLst>
                <a:tab algn="l" pos="0"/>
              </a:tabLst>
            </a:pPr>
            <a:r>
              <a:rPr b="1" lang="pt-BR" sz="3600" spc="-1" strike="noStrike">
                <a:solidFill>
                  <a:srgbClr val="08afaa"/>
                </a:solidFill>
                <a:latin typeface="Arial Narrow"/>
              </a:rPr>
              <a:t>Diágnostico da Doença de Parkinson Utilizando Machine Learning</a:t>
            </a:r>
            <a:endParaRPr b="0" lang="en-US" sz="3600" spc="-1" strike="noStrike">
              <a:solidFill>
                <a:srgbClr val="000000"/>
              </a:solidFill>
              <a:latin typeface="Arial"/>
            </a:endParaRPr>
          </a:p>
        </p:txBody>
      </p:sp>
      <p:sp>
        <p:nvSpPr>
          <p:cNvPr id="63" name="PlaceHolder 2"/>
          <p:cNvSpPr>
            <a:spLocks noGrp="1"/>
          </p:cNvSpPr>
          <p:nvPr>
            <p:ph/>
          </p:nvPr>
        </p:nvSpPr>
        <p:spPr>
          <a:xfrm>
            <a:off x="839880" y="1699920"/>
            <a:ext cx="6171120" cy="4628520"/>
          </a:xfrm>
          <a:prstGeom prst="rect">
            <a:avLst/>
          </a:prstGeom>
          <a:noFill/>
          <a:ln w="0">
            <a:noFill/>
          </a:ln>
        </p:spPr>
        <p:txBody>
          <a:bodyPr lIns="91440" rIns="91440" tIns="45720" bIns="45720" anchor="t">
            <a:normAutofit fontScale="83888" lnSpcReduction="10000"/>
          </a:bodyPr>
          <a:p>
            <a:pPr marL="228600" indent="-228600" algn="just" defTabSz="914400">
              <a:lnSpc>
                <a:spcPct val="90000"/>
              </a:lnSpc>
              <a:spcBef>
                <a:spcPts val="1191"/>
              </a:spcBef>
              <a:spcAft>
                <a:spcPts val="992"/>
              </a:spcAft>
              <a:buClr>
                <a:srgbClr val="08afaa"/>
              </a:buClr>
              <a:buFont typeface="Arial Narrow"/>
              <a:buChar char="»"/>
            </a:pPr>
            <a:r>
              <a:rPr b="0" lang="pt-BR" sz="2400" spc="-1" strike="noStrike">
                <a:solidFill>
                  <a:schemeClr val="dk1"/>
                </a:solidFill>
                <a:latin typeface="Arial Narrow"/>
              </a:rPr>
              <a:t>O diagnóstico da doença de Parkinson utilizando machine learning envolve a aplicação de técnicas avançadas de análise de dados para identificar padrões associados à doença. Modelos de aprendizado de máquina, como redes neurais e máquinas de vetores de suporte, são treinados em grandes conjuntos de dados que contêm informações clínicas, biomarcadores e dados de imagem dos pacientes. Esses modelos são capazes de detectar anomalias sutis e variações nos dados que podem indicar a presença de Parkinson em estágios iniciais. Além disso, características como tremores, rigidez muscular e alterações na fala podem ser quantificadas e analisadas. O uso de machine learning pode aumentar a precisão do diagnóstico, reduzir o tempo de detecção e apoiar os profissionais de saúde na tomada de decisões mais informadas. Essa abordagem é promissora para melhorar o tratamento e a gestão da doença, oferecendo um diagnóstico precoce e personalizado. </a:t>
            </a:r>
            <a:endParaRPr b="0" lang="en-US" sz="2400" spc="-1" strike="noStrike">
              <a:solidFill>
                <a:srgbClr val="000000"/>
              </a:solidFill>
              <a:latin typeface="Arial"/>
            </a:endParaRPr>
          </a:p>
        </p:txBody>
      </p:sp>
      <p:sp>
        <p:nvSpPr>
          <p:cNvPr id="64" name="Retângulo 3"/>
          <p:cNvSpPr/>
          <p:nvPr/>
        </p:nvSpPr>
        <p:spPr>
          <a:xfrm>
            <a:off x="10303200" y="-61200"/>
            <a:ext cx="1922040" cy="696024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sp>
        <p:nvSpPr>
          <p:cNvPr id="65" name="Retângulo 4"/>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pic>
        <p:nvPicPr>
          <p:cNvPr id="66" name="Imagem 11" descr=""/>
          <p:cNvPicPr/>
          <p:nvPr/>
        </p:nvPicPr>
        <p:blipFill>
          <a:blip r:embed="rId1"/>
          <a:stretch/>
        </p:blipFill>
        <p:spPr>
          <a:xfrm>
            <a:off x="10704240" y="5471640"/>
            <a:ext cx="1119960" cy="8568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Retângulo 10"/>
          <p:cNvSpPr/>
          <p:nvPr/>
        </p:nvSpPr>
        <p:spPr>
          <a:xfrm>
            <a:off x="0" y="-61200"/>
            <a:ext cx="4098600" cy="696024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sp>
        <p:nvSpPr>
          <p:cNvPr id="68" name="PlaceHolder 1"/>
          <p:cNvSpPr>
            <a:spLocks noGrp="1"/>
          </p:cNvSpPr>
          <p:nvPr>
            <p:ph type="title"/>
          </p:nvPr>
        </p:nvSpPr>
        <p:spPr>
          <a:xfrm>
            <a:off x="489240" y="547200"/>
            <a:ext cx="3218760" cy="134064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OBJETIVO</a:t>
            </a:r>
            <a:endParaRPr b="0" lang="en-US" sz="3600" spc="-1" strike="noStrike">
              <a:solidFill>
                <a:srgbClr val="000000"/>
              </a:solidFill>
              <a:latin typeface="Arial"/>
            </a:endParaRPr>
          </a:p>
        </p:txBody>
      </p:sp>
      <p:sp>
        <p:nvSpPr>
          <p:cNvPr id="69" name="PlaceHolder 2"/>
          <p:cNvSpPr>
            <a:spLocks noGrp="1"/>
          </p:cNvSpPr>
          <p:nvPr>
            <p:ph/>
          </p:nvPr>
        </p:nvSpPr>
        <p:spPr>
          <a:xfrm>
            <a:off x="4378680" y="457200"/>
            <a:ext cx="6123240" cy="5719680"/>
          </a:xfrm>
          <a:prstGeom prst="rect">
            <a:avLst/>
          </a:prstGeom>
          <a:noFill/>
          <a:ln w="0">
            <a:noFill/>
          </a:ln>
        </p:spPr>
        <p:txBody>
          <a:bodyPr lIns="91440" rIns="91440" tIns="45720" bIns="45720" anchor="t">
            <a:normAutofit fontScale="64999"/>
          </a:bodyPr>
          <a:p>
            <a:pPr marL="228600" indent="-228600" algn="just" defTabSz="914400">
              <a:lnSpc>
                <a:spcPct val="90000"/>
              </a:lnSpc>
              <a:spcBef>
                <a:spcPts val="1191"/>
              </a:spcBef>
              <a:spcAft>
                <a:spcPts val="992"/>
              </a:spcAft>
              <a:buClr>
                <a:srgbClr val="000000"/>
              </a:buClr>
              <a:buFont typeface="Arial"/>
              <a:buChar char="•"/>
            </a:pPr>
            <a:r>
              <a:rPr b="0" lang="pt-BR" sz="3200" spc="-1" strike="noStrike">
                <a:solidFill>
                  <a:schemeClr val="dk1"/>
                </a:solidFill>
                <a:latin typeface="Calibri"/>
              </a:rPr>
              <a:t>O objetivo deste projeto é desenvolver, testar e avaliar modelos de Machine Learning capazes de prever com precisão se um paciente possui ou não a doença de Parkinson. Através de uma análise detalhada dos dados clínicos dos pacientes, incluindo sintomas motores e não motores, serão aplicadas técnicas avançadas de pré-processamento, seleção de características e treinamento de algoritmos de aprendizado supervisionado. Modelos como Random Forest, Support Vector Machine (SVM) e Regressão Logística serão treinados e comparados usando métricas de desempenho, como acurácia, precisão, recall e F1-score. A meta é identificar o modelo mais eficaz e robusto, que possa servir como uma ferramenta auxiliar confiável no diagnóstico precoce da doença de Parkinson, proporcionando um suporte significativo aos profissionais de saúde na tomada de decisões clínicas.</a:t>
            </a:r>
            <a:endParaRPr b="0" lang="en-US" sz="3200" spc="-1" strike="noStrike">
              <a:solidFill>
                <a:srgbClr val="000000"/>
              </a:solidFill>
              <a:latin typeface="Arial"/>
            </a:endParaRPr>
          </a:p>
        </p:txBody>
      </p:sp>
      <p:sp>
        <p:nvSpPr>
          <p:cNvPr id="70" name="PlaceHolder 3"/>
          <p:cNvSpPr>
            <a:spLocks noGrp="1"/>
          </p:cNvSpPr>
          <p:nvPr>
            <p:ph/>
          </p:nvPr>
        </p:nvSpPr>
        <p:spPr>
          <a:xfrm>
            <a:off x="489240" y="2228040"/>
            <a:ext cx="3218760" cy="3948840"/>
          </a:xfrm>
          <a:prstGeom prst="rect">
            <a:avLst/>
          </a:prstGeom>
          <a:noFill/>
          <a:ln w="0">
            <a:noFill/>
          </a:ln>
        </p:spPr>
        <p:txBody>
          <a:bodyPr lIns="91440" rIns="91440" tIns="45720" bIns="45720" anchor="t">
            <a:normAutofit/>
          </a:bodyPr>
          <a:p>
            <a:pPr marL="432000" indent="-324000" algn="just">
              <a:lnSpc>
                <a:spcPct val="90000"/>
              </a:lnSpc>
              <a:spcBef>
                <a:spcPts val="1191"/>
              </a:spcBef>
              <a:spcAft>
                <a:spcPts val="992"/>
              </a:spcAft>
              <a:buClr>
                <a:srgbClr val="000000"/>
              </a:buClr>
              <a:buSzPct val="45000"/>
              <a:buFont typeface="Wingdings" charset="2"/>
              <a:buChar char=""/>
            </a:pPr>
            <a:r>
              <a:rPr b="0" lang="pt-BR" sz="2100" spc="-1" strike="noStrike">
                <a:solidFill>
                  <a:schemeClr val="dk1"/>
                </a:solidFill>
                <a:latin typeface="Calibri"/>
              </a:rPr>
              <a:t>Desenvolver,testar e avaliar modelos de Machine Learning que venham a nos responder se um paciente possui ou não a doença de parkinson. </a:t>
            </a:r>
            <a:endParaRPr b="0" lang="en-US" sz="2100" spc="-1" strike="noStrike">
              <a:solidFill>
                <a:srgbClr val="000000"/>
              </a:solidFill>
              <a:latin typeface="Arial"/>
            </a:endParaRPr>
          </a:p>
        </p:txBody>
      </p:sp>
      <p:sp>
        <p:nvSpPr>
          <p:cNvPr id="71" name="Retângulo 3"/>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pic>
        <p:nvPicPr>
          <p:cNvPr id="72" name="Imagem 7" descr=""/>
          <p:cNvPicPr/>
          <p:nvPr/>
        </p:nvPicPr>
        <p:blipFill>
          <a:blip r:embed="rId1"/>
          <a:stretch/>
        </p:blipFill>
        <p:spPr>
          <a:xfrm>
            <a:off x="10704240" y="5471640"/>
            <a:ext cx="1119960" cy="8568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Retângulo 4"/>
          <p:cNvSpPr/>
          <p:nvPr/>
        </p:nvSpPr>
        <p:spPr>
          <a:xfrm>
            <a:off x="-221400" y="-156600"/>
            <a:ext cx="12633840" cy="676260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sp>
        <p:nvSpPr>
          <p:cNvPr id="74" name="PlaceHolder 1"/>
          <p:cNvSpPr>
            <a:spLocks noGrp="1"/>
          </p:cNvSpPr>
          <p:nvPr>
            <p:ph type="title"/>
          </p:nvPr>
        </p:nvSpPr>
        <p:spPr>
          <a:xfrm>
            <a:off x="839880" y="457200"/>
            <a:ext cx="10514520" cy="67500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ESPECIFICAÇÃO TÉCNICA</a:t>
            </a:r>
            <a:endParaRPr b="0" lang="en-US" sz="3600" spc="-1" strike="noStrike">
              <a:solidFill>
                <a:srgbClr val="000000"/>
              </a:solidFill>
              <a:latin typeface="Arial"/>
            </a:endParaRPr>
          </a:p>
        </p:txBody>
      </p:sp>
      <p:sp>
        <p:nvSpPr>
          <p:cNvPr id="75" name="PlaceHolder 2"/>
          <p:cNvSpPr>
            <a:spLocks noGrp="1"/>
          </p:cNvSpPr>
          <p:nvPr>
            <p:ph/>
          </p:nvPr>
        </p:nvSpPr>
        <p:spPr>
          <a:xfrm>
            <a:off x="839880" y="1571400"/>
            <a:ext cx="7258680" cy="4789800"/>
          </a:xfrm>
          <a:prstGeom prst="rect">
            <a:avLst/>
          </a:prstGeom>
          <a:noFill/>
          <a:ln w="0">
            <a:noFill/>
          </a:ln>
        </p:spPr>
        <p:txBody>
          <a:bodyPr lIns="91440" rIns="91440" tIns="45720" bIns="45720" anchor="t">
            <a:normAutofit/>
          </a:bodyPr>
          <a:p>
            <a:pPr marL="432000" indent="-324000" algn="just">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Descrição do Dataset:</a:t>
            </a:r>
            <a:endParaRPr b="0" lang="en-US" sz="2800" spc="-1" strike="noStrike">
              <a:solidFill>
                <a:srgbClr val="000000"/>
              </a:solidFill>
              <a:latin typeface="Arial"/>
            </a:endParaRPr>
          </a:p>
          <a:p>
            <a:pPr marL="432000" indent="0" algn="just">
              <a:lnSpc>
                <a:spcPct val="90000"/>
              </a:lnSpc>
              <a:spcBef>
                <a:spcPts val="1417"/>
              </a:spcBef>
              <a:buNone/>
              <a:tabLst>
                <a:tab algn="l" pos="0"/>
              </a:tabLst>
            </a:pPr>
            <a:r>
              <a:rPr b="0" lang="pt-BR" sz="2200" spc="-1" strike="noStrike">
                <a:solidFill>
                  <a:schemeClr val="dk1"/>
                </a:solidFill>
                <a:latin typeface="Calibri"/>
              </a:rPr>
              <a:t>A base de dados selecionada contém 35 colunas , sendo 34 com características e resultados de exames do paciente. A coluna restante contém o diagnóstico do paciente , se ele possui ou não a Doença de Parkinson. </a:t>
            </a:r>
            <a:endParaRPr b="0" lang="en-US" sz="2200" spc="-1" strike="noStrike">
              <a:solidFill>
                <a:srgbClr val="000000"/>
              </a:solidFill>
              <a:latin typeface="Arial"/>
            </a:endParaRPr>
          </a:p>
          <a:p>
            <a:pPr marL="432000" indent="0" algn="just">
              <a:lnSpc>
                <a:spcPct val="90000"/>
              </a:lnSpc>
              <a:spcBef>
                <a:spcPts val="1417"/>
              </a:spcBef>
              <a:buNone/>
              <a:tabLst>
                <a:tab algn="l" pos="0"/>
              </a:tabLst>
            </a:pPr>
            <a:r>
              <a:rPr b="0" lang="pt-BR" sz="2200" spc="-1" strike="noStrike">
                <a:solidFill>
                  <a:schemeClr val="dk1"/>
                </a:solidFill>
                <a:latin typeface="Calibri"/>
              </a:rPr>
              <a:t>O Dataset é proveniente do Kaggle e pode ser visualizado no link seguinte:</a:t>
            </a:r>
            <a:br>
              <a:rPr sz="2200"/>
            </a:br>
            <a:r>
              <a:rPr b="0" lang="pt-BR" sz="2200" spc="-1" strike="noStrike">
                <a:solidFill>
                  <a:schemeClr val="dk1"/>
                </a:solidFill>
                <a:latin typeface="Calibri"/>
              </a:rPr>
              <a:t>https://www.kaggle.com/datasets/rabieelkharoua/parkinsons-disease-dataset-analysis.</a:t>
            </a:r>
            <a:endParaRPr b="0" lang="en-US" sz="2200" spc="-1" strike="noStrike">
              <a:solidFill>
                <a:srgbClr val="000000"/>
              </a:solidFill>
              <a:latin typeface="Arial"/>
            </a:endParaRPr>
          </a:p>
          <a:p>
            <a:pPr marL="432000" indent="0">
              <a:lnSpc>
                <a:spcPct val="90000"/>
              </a:lnSpc>
              <a:spcBef>
                <a:spcPts val="1191"/>
              </a:spcBef>
              <a:spcAft>
                <a:spcPts val="992"/>
              </a:spcAft>
              <a:buNone/>
              <a:tabLst>
                <a:tab algn="l" pos="0"/>
              </a:tabLst>
            </a:pPr>
            <a:endParaRPr b="0" lang="en-US" sz="1400" spc="-1" strike="noStrike">
              <a:solidFill>
                <a:srgbClr val="000000"/>
              </a:solidFill>
              <a:latin typeface="Arial"/>
            </a:endParaRPr>
          </a:p>
          <a:p>
            <a:pPr marL="432000" indent="0">
              <a:lnSpc>
                <a:spcPct val="90000"/>
              </a:lnSpc>
              <a:spcBef>
                <a:spcPts val="1191"/>
              </a:spcBef>
              <a:spcAft>
                <a:spcPts val="992"/>
              </a:spcAft>
              <a:buNone/>
              <a:tabLst>
                <a:tab algn="l" pos="0"/>
              </a:tabLst>
            </a:pPr>
            <a:r>
              <a:rPr b="0" lang="pt-BR" sz="1500" spc="-1" strike="noStrike">
                <a:solidFill>
                  <a:schemeClr val="dk1"/>
                </a:solidFill>
                <a:latin typeface="Calibri"/>
              </a:rPr>
              <a:t>  </a:t>
            </a:r>
            <a:br>
              <a:rPr sz="1500"/>
            </a:br>
            <a:endParaRPr b="0" lang="en-US" sz="1500" spc="-1" strike="noStrike">
              <a:solidFill>
                <a:srgbClr val="000000"/>
              </a:solidFill>
              <a:latin typeface="Arial"/>
            </a:endParaRPr>
          </a:p>
        </p:txBody>
      </p:sp>
      <p:sp>
        <p:nvSpPr>
          <p:cNvPr id="76" name="Retângulo 5"/>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pt-BR" sz="1800" spc="-1" strike="noStrike">
              <a:solidFill>
                <a:schemeClr val="lt1"/>
              </a:solidFill>
              <a:latin typeface="Calibri"/>
            </a:endParaRPr>
          </a:p>
        </p:txBody>
      </p:sp>
      <p:pic>
        <p:nvPicPr>
          <p:cNvPr id="77" name="Imagem 7" descr=""/>
          <p:cNvPicPr/>
          <p:nvPr/>
        </p:nvPicPr>
        <p:blipFill>
          <a:blip r:embed="rId1"/>
          <a:stretch/>
        </p:blipFill>
        <p:spPr>
          <a:xfrm>
            <a:off x="10704240" y="5471640"/>
            <a:ext cx="1119960" cy="8568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Retângulo 1"/>
          <p:cNvSpPr/>
          <p:nvPr/>
        </p:nvSpPr>
        <p:spPr>
          <a:xfrm>
            <a:off x="-221400" y="-156600"/>
            <a:ext cx="12633840" cy="676260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sp>
        <p:nvSpPr>
          <p:cNvPr id="79" name="PlaceHolder 1"/>
          <p:cNvSpPr>
            <a:spLocks noGrp="1"/>
          </p:cNvSpPr>
          <p:nvPr>
            <p:ph type="title"/>
          </p:nvPr>
        </p:nvSpPr>
        <p:spPr>
          <a:xfrm>
            <a:off x="839880" y="457200"/>
            <a:ext cx="10514520" cy="67500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ESPECIFICAÇÃO TÉCNICA</a:t>
            </a:r>
            <a:endParaRPr b="0" lang="en-US" sz="3600" spc="-1" strike="noStrike">
              <a:solidFill>
                <a:srgbClr val="000000"/>
              </a:solidFill>
              <a:latin typeface="Arial"/>
            </a:endParaRPr>
          </a:p>
        </p:txBody>
      </p:sp>
      <p:sp>
        <p:nvSpPr>
          <p:cNvPr id="80" name="Retângulo 2"/>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pic>
        <p:nvPicPr>
          <p:cNvPr id="81" name="Imagem 1" descr=""/>
          <p:cNvPicPr/>
          <p:nvPr/>
        </p:nvPicPr>
        <p:blipFill>
          <a:blip r:embed="rId1"/>
          <a:stretch/>
        </p:blipFill>
        <p:spPr>
          <a:xfrm>
            <a:off x="10704240" y="5471640"/>
            <a:ext cx="1119960" cy="856800"/>
          </a:xfrm>
          <a:prstGeom prst="rect">
            <a:avLst/>
          </a:prstGeom>
          <a:ln w="0">
            <a:noFill/>
          </a:ln>
        </p:spPr>
      </p:pic>
      <p:sp>
        <p:nvSpPr>
          <p:cNvPr id="82" name="Espaço Reservado para Conteúdo 1"/>
          <p:cNvSpPr/>
          <p:nvPr/>
        </p:nvSpPr>
        <p:spPr>
          <a:xfrm>
            <a:off x="840240" y="1571760"/>
            <a:ext cx="7258680" cy="4789800"/>
          </a:xfrm>
          <a:prstGeom prst="rect">
            <a:avLst/>
          </a:prstGeom>
          <a:noFill/>
          <a:ln w="0">
            <a:noFill/>
          </a:ln>
        </p:spPr>
        <p:style>
          <a:lnRef idx="0"/>
          <a:fillRef idx="0"/>
          <a:effectRef idx="0"/>
          <a:fontRef idx="minor"/>
        </p:style>
        <p:txBody>
          <a:bodyPr lIns="90000" rIns="90000" tIns="45000" bIns="45000" anchor="t">
            <a:normAutofit/>
          </a:bodyPr>
          <a:p>
            <a:pPr marL="432000" indent="-324000" algn="just">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Métodos de Machine Learning Utilizados:</a:t>
            </a:r>
            <a:endParaRPr b="0" lang="en-US" sz="2800" spc="-1" strike="noStrike">
              <a:solidFill>
                <a:srgbClr val="000000"/>
              </a:solidFill>
              <a:latin typeface="Arial"/>
            </a:endParaRPr>
          </a:p>
          <a:p>
            <a:pPr marL="432000" indent="-324000" algn="just">
              <a:lnSpc>
                <a:spcPct val="90000"/>
              </a:lnSpc>
              <a:spcBef>
                <a:spcPts val="1191"/>
              </a:spcBef>
              <a:spcAft>
                <a:spcPts val="992"/>
              </a:spcAft>
              <a:buClr>
                <a:srgbClr val="000000"/>
              </a:buClr>
              <a:buSzPct val="45000"/>
              <a:buFont typeface="Wingdings" charset="2"/>
              <a:buChar char=""/>
            </a:pPr>
            <a:r>
              <a:rPr b="0" lang="pt-BR" sz="2400" spc="-1" strike="noStrike">
                <a:solidFill>
                  <a:schemeClr val="dk1"/>
                </a:solidFill>
                <a:latin typeface="Calibri"/>
              </a:rPr>
              <a:t>Random Forest</a:t>
            </a:r>
            <a:endParaRPr b="0" lang="en-US" sz="2400" spc="-1" strike="noStrike">
              <a:solidFill>
                <a:srgbClr val="000000"/>
              </a:solidFill>
              <a:latin typeface="Arial"/>
            </a:endParaRPr>
          </a:p>
          <a:p>
            <a:pPr marL="432000" indent="-324000" algn="just">
              <a:lnSpc>
                <a:spcPct val="90000"/>
              </a:lnSpc>
              <a:spcBef>
                <a:spcPts val="1191"/>
              </a:spcBef>
              <a:spcAft>
                <a:spcPts val="992"/>
              </a:spcAft>
              <a:buClr>
                <a:srgbClr val="000000"/>
              </a:buClr>
              <a:buSzPct val="45000"/>
              <a:buFont typeface="Wingdings" charset="2"/>
              <a:buChar char=""/>
            </a:pPr>
            <a:r>
              <a:rPr b="0" lang="pt-BR" sz="2400" spc="-1" strike="noStrike">
                <a:solidFill>
                  <a:schemeClr val="dk1"/>
                </a:solidFill>
                <a:latin typeface="Calibri"/>
              </a:rPr>
              <a:t>Support Vector Machine (SVM)</a:t>
            </a:r>
            <a:endParaRPr b="0" lang="en-US" sz="2400" spc="-1" strike="noStrike">
              <a:solidFill>
                <a:srgbClr val="000000"/>
              </a:solidFill>
              <a:latin typeface="Arial"/>
            </a:endParaRPr>
          </a:p>
          <a:p>
            <a:pPr marL="432000" indent="-324000" algn="just">
              <a:lnSpc>
                <a:spcPct val="90000"/>
              </a:lnSpc>
              <a:spcBef>
                <a:spcPts val="1191"/>
              </a:spcBef>
              <a:spcAft>
                <a:spcPts val="992"/>
              </a:spcAft>
              <a:buClr>
                <a:srgbClr val="000000"/>
              </a:buClr>
              <a:buSzPct val="45000"/>
              <a:buFont typeface="Wingdings" charset="2"/>
              <a:buChar char=""/>
            </a:pPr>
            <a:r>
              <a:rPr b="0" lang="pt-BR" sz="2400" spc="-1" strike="noStrike">
                <a:solidFill>
                  <a:schemeClr val="dk1"/>
                </a:solidFill>
                <a:latin typeface="Calibri"/>
              </a:rPr>
              <a:t>Logistic Regression</a:t>
            </a:r>
            <a:endParaRPr b="0" lang="en-US" sz="2400" spc="-1" strike="noStrike">
              <a:solidFill>
                <a:srgbClr val="000000"/>
              </a:solidFill>
              <a:latin typeface="Arial"/>
            </a:endParaRPr>
          </a:p>
          <a:p>
            <a:pPr>
              <a:lnSpc>
                <a:spcPct val="90000"/>
              </a:lnSpc>
              <a:spcBef>
                <a:spcPts val="1191"/>
              </a:spcBef>
              <a:spcAft>
                <a:spcPts val="992"/>
              </a:spcAft>
            </a:pPr>
            <a:endParaRPr b="0" lang="en-US" sz="1000" spc="-1" strike="noStrike">
              <a:solidFill>
                <a:srgbClr val="000000"/>
              </a:solidFill>
              <a:latin typeface="Arial"/>
            </a:endParaRPr>
          </a:p>
          <a:p>
            <a:pPr>
              <a:lnSpc>
                <a:spcPct val="90000"/>
              </a:lnSpc>
              <a:spcBef>
                <a:spcPts val="1417"/>
              </a:spcBef>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Retângulo 6"/>
          <p:cNvSpPr/>
          <p:nvPr/>
        </p:nvSpPr>
        <p:spPr>
          <a:xfrm>
            <a:off x="-221400" y="-156600"/>
            <a:ext cx="12633840" cy="676260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sp>
        <p:nvSpPr>
          <p:cNvPr id="84" name="PlaceHolder 1"/>
          <p:cNvSpPr>
            <a:spLocks noGrp="1"/>
          </p:cNvSpPr>
          <p:nvPr>
            <p:ph type="title"/>
          </p:nvPr>
        </p:nvSpPr>
        <p:spPr>
          <a:xfrm>
            <a:off x="839880" y="457200"/>
            <a:ext cx="10514520" cy="67500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ESPECIFICAÇÃO TÉCNICA</a:t>
            </a:r>
            <a:endParaRPr b="0" lang="en-US" sz="3600" spc="-1" strike="noStrike">
              <a:solidFill>
                <a:srgbClr val="000000"/>
              </a:solidFill>
              <a:latin typeface="Arial"/>
            </a:endParaRPr>
          </a:p>
        </p:txBody>
      </p:sp>
      <p:sp>
        <p:nvSpPr>
          <p:cNvPr id="85" name="Retângulo 8"/>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pic>
        <p:nvPicPr>
          <p:cNvPr id="86" name="Imagem 2" descr=""/>
          <p:cNvPicPr/>
          <p:nvPr/>
        </p:nvPicPr>
        <p:blipFill>
          <a:blip r:embed="rId1"/>
          <a:stretch/>
        </p:blipFill>
        <p:spPr>
          <a:xfrm>
            <a:off x="10704240" y="5471640"/>
            <a:ext cx="1119960" cy="856800"/>
          </a:xfrm>
          <a:prstGeom prst="rect">
            <a:avLst/>
          </a:prstGeom>
          <a:ln w="0">
            <a:noFill/>
          </a:ln>
        </p:spPr>
      </p:pic>
      <p:sp>
        <p:nvSpPr>
          <p:cNvPr id="87" name="Espaço Reservado para Conteúdo 2"/>
          <p:cNvSpPr/>
          <p:nvPr/>
        </p:nvSpPr>
        <p:spPr>
          <a:xfrm>
            <a:off x="840240" y="1571760"/>
            <a:ext cx="7258680" cy="4789800"/>
          </a:xfrm>
          <a:prstGeom prst="rect">
            <a:avLst/>
          </a:prstGeom>
          <a:noFill/>
          <a:ln w="0">
            <a:noFill/>
          </a:ln>
        </p:spPr>
        <p:style>
          <a:lnRef idx="0"/>
          <a:fillRef idx="0"/>
          <a:effectRef idx="0"/>
          <a:fontRef idx="minor"/>
        </p:style>
        <p:txBody>
          <a:bodyPr lIns="90000" rIns="90000" tIns="45000" bIns="45000" anchor="t">
            <a:normAutofit/>
          </a:bodyPr>
          <a:p>
            <a:pPr marL="432000" indent="-324000" algn="just">
              <a:lnSpc>
                <a:spcPct val="90000"/>
              </a:lnSpc>
              <a:spcBef>
                <a:spcPts val="1191"/>
              </a:spcBef>
              <a:spcAft>
                <a:spcPts val="992"/>
              </a:spcAft>
              <a:buClr>
                <a:srgbClr val="000000"/>
              </a:buClr>
              <a:buSzPct val="45000"/>
              <a:buFont typeface="Wingdings" charset="2"/>
              <a:buChar char=""/>
            </a:pPr>
            <a:r>
              <a:rPr b="0" lang="pt-BR" sz="2800" spc="-1" strike="noStrike">
                <a:solidFill>
                  <a:schemeClr val="dk1"/>
                </a:solidFill>
                <a:latin typeface="Calibri"/>
              </a:rPr>
              <a:t>Divisão do Dataset</a:t>
            </a:r>
            <a:endParaRPr b="0" lang="en-US" sz="2800" spc="-1" strike="noStrike">
              <a:solidFill>
                <a:srgbClr val="000000"/>
              </a:solidFill>
              <a:latin typeface="Arial"/>
            </a:endParaRPr>
          </a:p>
          <a:p>
            <a:pPr marL="432000" indent="-324000" algn="just">
              <a:lnSpc>
                <a:spcPct val="90000"/>
              </a:lnSpc>
              <a:spcBef>
                <a:spcPts val="1191"/>
              </a:spcBef>
              <a:spcAft>
                <a:spcPts val="992"/>
              </a:spcAft>
              <a:buClr>
                <a:srgbClr val="000000"/>
              </a:buClr>
              <a:buSzPct val="45000"/>
              <a:buFont typeface="Wingdings" charset="2"/>
              <a:buChar char=""/>
            </a:pPr>
            <a:r>
              <a:rPr b="0" lang="pt-BR" sz="2400" spc="-1" strike="noStrike">
                <a:solidFill>
                  <a:schemeClr val="dk1"/>
                </a:solidFill>
                <a:latin typeface="Calibri"/>
              </a:rPr>
              <a:t>Treinamento: 80% dos dados</a:t>
            </a:r>
            <a:endParaRPr b="0" lang="en-US" sz="2400" spc="-1" strike="noStrike">
              <a:solidFill>
                <a:srgbClr val="000000"/>
              </a:solidFill>
              <a:latin typeface="Arial"/>
            </a:endParaRPr>
          </a:p>
          <a:p>
            <a:pPr marL="432000" indent="-324000" algn="just">
              <a:lnSpc>
                <a:spcPct val="90000"/>
              </a:lnSpc>
              <a:spcBef>
                <a:spcPts val="1191"/>
              </a:spcBef>
              <a:spcAft>
                <a:spcPts val="992"/>
              </a:spcAft>
              <a:buClr>
                <a:srgbClr val="000000"/>
              </a:buClr>
              <a:buSzPct val="45000"/>
              <a:buFont typeface="Wingdings" charset="2"/>
              <a:buChar char=""/>
            </a:pPr>
            <a:r>
              <a:rPr b="0" lang="pt-BR" sz="2400" spc="-1" strike="noStrike">
                <a:solidFill>
                  <a:schemeClr val="dk1"/>
                </a:solidFill>
                <a:latin typeface="Calibri"/>
              </a:rPr>
              <a:t>Teste: 20% dos dados</a:t>
            </a:r>
            <a:endParaRPr b="0" lang="en-US" sz="2400" spc="-1" strike="noStrike">
              <a:solidFill>
                <a:srgbClr val="000000"/>
              </a:solidFill>
              <a:latin typeface="Arial"/>
            </a:endParaRPr>
          </a:p>
          <a:p>
            <a:pPr marL="432000" indent="-324000" algn="just">
              <a:lnSpc>
                <a:spcPct val="90000"/>
              </a:lnSpc>
              <a:spcBef>
                <a:spcPts val="1191"/>
              </a:spcBef>
              <a:spcAft>
                <a:spcPts val="992"/>
              </a:spcAft>
              <a:buClr>
                <a:srgbClr val="000000"/>
              </a:buClr>
              <a:buSzPct val="45000"/>
              <a:buFont typeface="Wingdings" charset="2"/>
              <a:buChar char=""/>
            </a:pPr>
            <a:r>
              <a:rPr b="0" lang="pt-BR" sz="2400" spc="-1" strike="noStrike">
                <a:solidFill>
                  <a:schemeClr val="dk1"/>
                </a:solidFill>
                <a:latin typeface="Calibri"/>
              </a:rPr>
              <a:t>Estratificação: Garantir a distribuição balanceada da variável alvo entre os conjuntos de treino e teste</a:t>
            </a:r>
            <a:endParaRPr b="0" lang="en-US" sz="2400" spc="-1" strike="noStrike">
              <a:solidFill>
                <a:srgbClr val="000000"/>
              </a:solidFill>
              <a:latin typeface="Arial"/>
            </a:endParaRPr>
          </a:p>
          <a:p>
            <a:pPr>
              <a:lnSpc>
                <a:spcPct val="90000"/>
              </a:lnSpc>
              <a:spcBef>
                <a:spcPts val="1191"/>
              </a:spcBef>
              <a:spcAft>
                <a:spcPts val="992"/>
              </a:spcAft>
            </a:pPr>
            <a:endParaRPr b="0" lang="en-US" sz="2400" spc="-1" strike="noStrike">
              <a:solidFill>
                <a:srgbClr val="000000"/>
              </a:solidFill>
              <a:latin typeface="Arial"/>
            </a:endParaRPr>
          </a:p>
          <a:p>
            <a:pPr>
              <a:lnSpc>
                <a:spcPct val="90000"/>
              </a:lnSpc>
              <a:spcBef>
                <a:spcPts val="1191"/>
              </a:spcBef>
              <a:spcAft>
                <a:spcPts val="992"/>
              </a:spcAft>
            </a:pPr>
            <a:endParaRPr b="0" lang="en-US" sz="1000" spc="-1" strike="noStrike">
              <a:solidFill>
                <a:srgbClr val="000000"/>
              </a:solidFill>
              <a:latin typeface="Arial"/>
            </a:endParaRPr>
          </a:p>
          <a:p>
            <a:pPr>
              <a:lnSpc>
                <a:spcPct val="90000"/>
              </a:lnSpc>
              <a:spcBef>
                <a:spcPts val="1417"/>
              </a:spcBef>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Retângulo 9"/>
          <p:cNvSpPr/>
          <p:nvPr/>
        </p:nvSpPr>
        <p:spPr>
          <a:xfrm>
            <a:off x="-221400" y="-156600"/>
            <a:ext cx="12633840" cy="6762600"/>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sp>
        <p:nvSpPr>
          <p:cNvPr id="89" name="PlaceHolder 1"/>
          <p:cNvSpPr>
            <a:spLocks noGrp="1"/>
          </p:cNvSpPr>
          <p:nvPr>
            <p:ph type="title"/>
          </p:nvPr>
        </p:nvSpPr>
        <p:spPr>
          <a:xfrm>
            <a:off x="839880" y="457200"/>
            <a:ext cx="10514520" cy="675000"/>
          </a:xfrm>
          <a:prstGeom prst="rect">
            <a:avLst/>
          </a:prstGeom>
          <a:noFill/>
          <a:ln w="0">
            <a:noFill/>
          </a:ln>
        </p:spPr>
        <p:txBody>
          <a:bodyPr lIns="91440" rIns="91440" tIns="45720" bIns="45720" anchor="b">
            <a:normAutofit/>
          </a:bodyPr>
          <a:p>
            <a:pPr indent="0" defTabSz="914400">
              <a:lnSpc>
                <a:spcPct val="90000"/>
              </a:lnSpc>
              <a:buNone/>
              <a:tabLst>
                <a:tab algn="l" pos="0"/>
              </a:tabLst>
            </a:pPr>
            <a:r>
              <a:rPr b="1" lang="pt-BR" sz="3600" spc="-1" strike="noStrike">
                <a:solidFill>
                  <a:srgbClr val="08afaa"/>
                </a:solidFill>
                <a:latin typeface="Arial Narrow"/>
              </a:rPr>
              <a:t>ESPECIFICAÇÃO TÉCNICA</a:t>
            </a:r>
            <a:endParaRPr b="0" lang="en-US" sz="3600" spc="-1" strike="noStrike">
              <a:solidFill>
                <a:srgbClr val="000000"/>
              </a:solidFill>
              <a:latin typeface="Arial"/>
            </a:endParaRPr>
          </a:p>
        </p:txBody>
      </p:sp>
      <p:sp>
        <p:nvSpPr>
          <p:cNvPr id="90" name="Retângulo 11"/>
          <p:cNvSpPr/>
          <p:nvPr/>
        </p:nvSpPr>
        <p:spPr>
          <a:xfrm>
            <a:off x="-162360" y="6607440"/>
            <a:ext cx="12667680" cy="36756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pt-BR" sz="1800" spc="-1" strike="noStrike">
              <a:solidFill>
                <a:schemeClr val="lt1"/>
              </a:solidFill>
              <a:latin typeface="Calibri"/>
            </a:endParaRPr>
          </a:p>
        </p:txBody>
      </p:sp>
      <p:pic>
        <p:nvPicPr>
          <p:cNvPr id="91" name="Imagem 4" descr=""/>
          <p:cNvPicPr/>
          <p:nvPr/>
        </p:nvPicPr>
        <p:blipFill>
          <a:blip r:embed="rId1"/>
          <a:stretch/>
        </p:blipFill>
        <p:spPr>
          <a:xfrm>
            <a:off x="10704240" y="5471640"/>
            <a:ext cx="1119960" cy="856800"/>
          </a:xfrm>
          <a:prstGeom prst="rect">
            <a:avLst/>
          </a:prstGeom>
          <a:ln w="0">
            <a:noFill/>
          </a:ln>
        </p:spPr>
      </p:pic>
      <p:sp>
        <p:nvSpPr>
          <p:cNvPr id="92" name="Espaço Reservado para Conteúdo 3"/>
          <p:cNvSpPr/>
          <p:nvPr/>
        </p:nvSpPr>
        <p:spPr>
          <a:xfrm>
            <a:off x="840240" y="1571760"/>
            <a:ext cx="7258680" cy="4789800"/>
          </a:xfrm>
          <a:prstGeom prst="rect">
            <a:avLst/>
          </a:prstGeom>
          <a:noFill/>
          <a:ln w="0">
            <a:noFill/>
          </a:ln>
        </p:spPr>
        <p:style>
          <a:lnRef idx="0"/>
          <a:fillRef idx="0"/>
          <a:effectRef idx="0"/>
          <a:fontRef idx="minor"/>
        </p:style>
        <p:txBody>
          <a:bodyPr lIns="90000" rIns="90000" tIns="45000" bIns="45000" anchor="t">
            <a:normAutofit/>
          </a:bodyPr>
          <a:p>
            <a:pPr marL="432000" indent="-324000" algn="just">
              <a:lnSpc>
                <a:spcPct val="90000"/>
              </a:lnSpc>
              <a:spcBef>
                <a:spcPts val="1191"/>
              </a:spcBef>
              <a:spcAft>
                <a:spcPts val="992"/>
              </a:spcAft>
              <a:buClr>
                <a:srgbClr val="000000"/>
              </a:buClr>
              <a:buSzPct val="45000"/>
              <a:buFont typeface="Wingdings" charset="2"/>
              <a:buChar char=""/>
            </a:pPr>
            <a:r>
              <a:rPr b="0" lang="pt-BR" sz="2800" spc="-1" strike="noStrike">
                <a:solidFill>
                  <a:schemeClr val="dk1"/>
                </a:solidFill>
                <a:latin typeface="Calibri"/>
              </a:rPr>
              <a:t>Métricas de Avaliação:</a:t>
            </a:r>
            <a:endParaRPr b="0" lang="en-US" sz="2800" spc="-1" strike="noStrike">
              <a:solidFill>
                <a:srgbClr val="000000"/>
              </a:solidFill>
              <a:latin typeface="Arial"/>
            </a:endParaRPr>
          </a:p>
          <a:p>
            <a:pPr marL="432000" indent="-324000" algn="just">
              <a:lnSpc>
                <a:spcPct val="90000"/>
              </a:lnSpc>
              <a:spcBef>
                <a:spcPts val="1191"/>
              </a:spcBef>
              <a:spcAft>
                <a:spcPts val="992"/>
              </a:spcAft>
              <a:buClr>
                <a:srgbClr val="000000"/>
              </a:buClr>
              <a:buSzPct val="45000"/>
              <a:buFont typeface="Wingdings" charset="2"/>
              <a:buChar char=""/>
            </a:pPr>
            <a:r>
              <a:rPr b="0" lang="pt-BR" sz="2400" spc="-1" strike="noStrike">
                <a:solidFill>
                  <a:schemeClr val="dk1"/>
                </a:solidFill>
                <a:latin typeface="Calibri"/>
              </a:rPr>
              <a:t>Accuracy (Acurácia): Proporção de predições corretas</a:t>
            </a:r>
            <a:endParaRPr b="0" lang="en-US" sz="2400" spc="-1" strike="noStrike">
              <a:solidFill>
                <a:srgbClr val="000000"/>
              </a:solidFill>
              <a:latin typeface="Arial"/>
            </a:endParaRPr>
          </a:p>
          <a:p>
            <a:pPr marL="432000" indent="-324000" algn="just">
              <a:lnSpc>
                <a:spcPct val="90000"/>
              </a:lnSpc>
              <a:spcBef>
                <a:spcPts val="1191"/>
              </a:spcBef>
              <a:spcAft>
                <a:spcPts val="992"/>
              </a:spcAft>
              <a:buClr>
                <a:srgbClr val="000000"/>
              </a:buClr>
              <a:buSzPct val="45000"/>
              <a:buFont typeface="Wingdings" charset="2"/>
              <a:buChar char=""/>
            </a:pPr>
            <a:r>
              <a:rPr b="0" lang="pt-BR" sz="2400" spc="-1" strike="noStrike">
                <a:solidFill>
                  <a:schemeClr val="dk1"/>
                </a:solidFill>
                <a:latin typeface="Calibri"/>
              </a:rPr>
              <a:t>Precision (Precisão): Proporção de verdadeiros positivos entre os positivos preditos</a:t>
            </a:r>
            <a:endParaRPr b="0" lang="en-US" sz="2400" spc="-1" strike="noStrike">
              <a:solidFill>
                <a:srgbClr val="000000"/>
              </a:solidFill>
              <a:latin typeface="Arial"/>
            </a:endParaRPr>
          </a:p>
          <a:p>
            <a:pPr marL="432000" indent="-324000" algn="just">
              <a:lnSpc>
                <a:spcPct val="90000"/>
              </a:lnSpc>
              <a:spcBef>
                <a:spcPts val="1191"/>
              </a:spcBef>
              <a:spcAft>
                <a:spcPts val="992"/>
              </a:spcAft>
              <a:buClr>
                <a:srgbClr val="000000"/>
              </a:buClr>
              <a:buSzPct val="45000"/>
              <a:buFont typeface="Wingdings" charset="2"/>
              <a:buChar char=""/>
            </a:pPr>
            <a:r>
              <a:rPr b="0" lang="pt-BR" sz="2400" spc="-1" strike="noStrike">
                <a:solidFill>
                  <a:schemeClr val="dk1"/>
                </a:solidFill>
                <a:latin typeface="Calibri"/>
              </a:rPr>
              <a:t>Recall (Revocação): Proporção de verdadeiros positivos entre os positivos reais</a:t>
            </a:r>
            <a:endParaRPr b="0" lang="en-US" sz="2400" spc="-1" strike="noStrike">
              <a:solidFill>
                <a:srgbClr val="000000"/>
              </a:solidFill>
              <a:latin typeface="Arial"/>
            </a:endParaRPr>
          </a:p>
          <a:p>
            <a:pPr marL="432000" indent="-324000" algn="just">
              <a:lnSpc>
                <a:spcPct val="90000"/>
              </a:lnSpc>
              <a:spcBef>
                <a:spcPts val="1191"/>
              </a:spcBef>
              <a:spcAft>
                <a:spcPts val="992"/>
              </a:spcAft>
              <a:buClr>
                <a:srgbClr val="000000"/>
              </a:buClr>
              <a:buSzPct val="45000"/>
              <a:buFont typeface="Wingdings" charset="2"/>
              <a:buChar char=""/>
            </a:pPr>
            <a:r>
              <a:rPr b="0" lang="pt-BR" sz="2400" spc="-1" strike="noStrike">
                <a:solidFill>
                  <a:schemeClr val="dk1"/>
                </a:solidFill>
                <a:latin typeface="Calibri"/>
              </a:rPr>
              <a:t>F1 Score: Média harmônica de precisão e revocação</a:t>
            </a:r>
            <a:endParaRPr b="0" lang="en-US" sz="2400" spc="-1" strike="noStrike">
              <a:solidFill>
                <a:srgbClr val="000000"/>
              </a:solidFill>
              <a:latin typeface="Arial"/>
            </a:endParaRPr>
          </a:p>
          <a:p>
            <a:pPr marL="432000" indent="-324000" algn="just">
              <a:lnSpc>
                <a:spcPct val="90000"/>
              </a:lnSpc>
              <a:spcBef>
                <a:spcPts val="1191"/>
              </a:spcBef>
              <a:spcAft>
                <a:spcPts val="992"/>
              </a:spcAft>
              <a:buClr>
                <a:srgbClr val="000000"/>
              </a:buClr>
              <a:buSzPct val="45000"/>
              <a:buFont typeface="Wingdings" charset="2"/>
              <a:buChar char=""/>
            </a:pPr>
            <a:r>
              <a:rPr b="0" lang="pt-BR" sz="2400" spc="-1" strike="noStrike">
                <a:solidFill>
                  <a:schemeClr val="dk1"/>
                </a:solidFill>
                <a:latin typeface="Calibri"/>
              </a:rPr>
              <a:t>Confusion Matrix: Matriz de confusão para visualização dos acertos e erros de classificação</a:t>
            </a:r>
            <a:endParaRPr b="0" lang="en-US" sz="2400" spc="-1" strike="noStrike">
              <a:solidFill>
                <a:srgbClr val="000000"/>
              </a:solidFill>
              <a:latin typeface="Arial"/>
            </a:endParaRPr>
          </a:p>
          <a:p>
            <a:pPr>
              <a:lnSpc>
                <a:spcPct val="90000"/>
              </a:lnSpc>
              <a:spcBef>
                <a:spcPts val="1191"/>
              </a:spcBef>
              <a:spcAft>
                <a:spcPts val="992"/>
              </a:spcAf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384AA5EED26CF4B8275710064AF227B" ma:contentTypeVersion="13" ma:contentTypeDescription="Create a new document." ma:contentTypeScope="" ma:versionID="a1a8a6a755350c6bf83667deb7951d76">
  <xsd:schema xmlns:xsd="http://www.w3.org/2001/XMLSchema" xmlns:xs="http://www.w3.org/2001/XMLSchema" xmlns:p="http://schemas.microsoft.com/office/2006/metadata/properties" xmlns:ns3="f83190a3-0fb8-4c78-a5e2-ed6aef2d9ad5" xmlns:ns4="0c9ed440-292a-4a8c-bf02-d1c489e7bf23" targetNamespace="http://schemas.microsoft.com/office/2006/metadata/properties" ma:root="true" ma:fieldsID="8176e687ae2b81c92f0487cdd692548c" ns3:_="" ns4:_="">
    <xsd:import namespace="f83190a3-0fb8-4c78-a5e2-ed6aef2d9ad5"/>
    <xsd:import namespace="0c9ed440-292a-4a8c-bf02-d1c489e7bf2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3190a3-0fb8-4c78-a5e2-ed6aef2d9ad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9ed440-292a-4a8c-bf02-d1c489e7bf23"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9876B7-00BB-481E-87D1-4E95CDA60443}">
  <ds:schemaRefs>
    <ds:schemaRef ds:uri="http://schemas.microsoft.com/sharepoint/v3/contenttype/forms"/>
  </ds:schemaRefs>
</ds:datastoreItem>
</file>

<file path=customXml/itemProps2.xml><?xml version="1.0" encoding="utf-8"?>
<ds:datastoreItem xmlns:ds="http://schemas.openxmlformats.org/officeDocument/2006/customXml" ds:itemID="{1F22D2AB-B34D-42AB-B0A5-FB7267340D29}">
  <ds:schemaRefs>
    <ds:schemaRef ds:uri="http://purl.org/dc/terms/"/>
    <ds:schemaRef ds:uri="f83190a3-0fb8-4c78-a5e2-ed6aef2d9ad5"/>
    <ds:schemaRef ds:uri="http://purl.org/dc/elements/1.1/"/>
    <ds:schemaRef ds:uri="http://schemas.microsoft.com/office/2006/documentManagement/types"/>
    <ds:schemaRef ds:uri="http://schemas.microsoft.com/office/2006/metadata/properties"/>
    <ds:schemaRef ds:uri="http://schemas.microsoft.com/office/infopath/2007/PartnerControls"/>
    <ds:schemaRef ds:uri="0c9ed440-292a-4a8c-bf02-d1c489e7bf23"/>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177959C-1AE8-43E2-801C-60A743618E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3190a3-0fb8-4c78-a5e2-ed6aef2d9ad5"/>
    <ds:schemaRef ds:uri="0c9ed440-292a-4a8c-bf02-d1c489e7b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533</TotalTime>
  <Application>LibreOffice/24.2.2.2$Windows_X86_64 LibreOffice_project/d56cc158d8a96260b836f100ef4b4ef25d6f1a01</Application>
  <AppVersion>15.0000</AppVersion>
  <Words>337</Words>
  <Paragraphs>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2020-03-30T12:49:31Z</dcterms:created>
  <dc:creator>Gabriela Souza</dc:creator>
  <dc:description/>
  <dc:language>en-US</dc:language>
  <cp:lastModifiedBy/>
  <dcterms:modified xsi:type="dcterms:W3CDTF">2024-07-03T11:47:51Z</dcterms:modified>
  <cp:revision>64</cp:revision>
  <dc:subject/>
  <dc:title>NOME DO TUTOR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0x010100B384AA5EED26CF4B8275710064AF227B</vt:lpwstr>
  </property>
  <property fmtid="{D5CDD505-2E9C-101B-9397-08002B2CF9AE}" pid="3" name="PresentationFormat">
    <vt:lpwstr>Widescreen</vt:lpwstr>
  </property>
  <property fmtid="{D5CDD505-2E9C-101B-9397-08002B2CF9AE}" pid="4" name="Slides">
    <vt:i4>12</vt:i4>
  </property>
</Properties>
</file>