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6" r:id="rId17"/>
    <p:sldId id="280" r:id="rId18"/>
    <p:sldId id="281" r:id="rId19"/>
    <p:sldId id="272" r:id="rId20"/>
    <p:sldId id="277" r:id="rId21"/>
    <p:sldId id="278" r:id="rId22"/>
    <p:sldId id="282" r:id="rId23"/>
    <p:sldId id="283" r:id="rId24"/>
    <p:sldId id="268" r:id="rId25"/>
    <p:sldId id="273" r:id="rId26"/>
    <p:sldId id="284" r:id="rId27"/>
    <p:sldId id="274" r:id="rId28"/>
    <p:sldId id="279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EAE1-5F36-5959-2782-D7406001A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B3E5E-ADC3-6DA3-733B-FC1E505AA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CBFCD-132F-0617-7169-D89A2449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675A0-D2E9-1A02-CA15-1FE4916E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04912-77F7-4A59-7873-E6253399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DB90-EC25-AB31-00BD-ED20F5CA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180F9B-7F9F-34D4-D5DA-CC5A9010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B422C-2371-1697-F97F-C6B53B9A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20E57-0820-C3D3-E2EA-0455FD51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DEB2A-D864-0CA6-F918-B041F8BD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D6ACC3-95D7-D0F7-6C70-22D1475F8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B52623-62D6-9E4C-AF17-A9BB02B7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2053F-1705-92A3-F842-19EC8F4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6281B-644C-A795-5ADD-5A25A596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5A143-AE7A-018A-A372-572B276F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EE953-D31F-006B-312C-4AE838B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B78EE-0A12-5E85-3EFA-333735F6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65394-6CBE-1754-F813-46E634F5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FAADF-F4B8-E55E-6D19-B21A83D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1415-2BA9-F327-4BA1-B0C23D29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601C4-1ECE-781C-BD20-22A5476A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02FBB5-3401-E229-DC5D-3A851C6D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4A9BB-E268-B32A-8335-82CFF5F1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CE17A-B292-466F-ECDB-0B41F18C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9CD96-6A65-D97C-EB6A-0817402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8D4F-052A-BA87-7C61-75E2F940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BDD58-C7BB-2995-8432-85FAD8075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64EBD3-45A3-F237-2787-E69BC42B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27790-23F5-68B1-52CE-EC246F13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CC23C-B072-D251-F501-A6D8A05D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67AB26-C337-8E9C-5A97-79D322C7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62E8-245C-967E-314E-7BA9C46A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B761C-FB4F-4A2B-F32A-40567A0D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217ABC-9D6B-7592-AA82-EB2F24A3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21345F-ABFE-042B-5ECD-47F1C44C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521396-BAD8-3CBE-4E0F-7FDFA1545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460428-3439-6AB2-BAF2-D6B7BA16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636B95-2F9C-0DA1-5668-2D501C12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825A1E-BB98-BB3B-1B3A-ED97753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AF636-0137-4116-6F3F-9EFDDD39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EB93A8-DAA5-6D28-6913-DC5AC551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704F9-BE08-E96A-8786-5E6E09DF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F9A947-5495-5A8B-7D96-9A51D899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60392D-9CC7-54E8-223F-89B84AED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7332B7-CF48-07CA-0F4F-94E5B03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B15263-3957-74FD-84E6-2F53D70C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4387-E2A3-77E8-E1DF-36ADEAFC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D8DDF-0681-C40F-2479-579AA5F9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7727EF-DB59-34A9-A021-C8231ECC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A6B343-131F-A7DD-9D0B-94F6AAC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E5CECF-DDB4-F680-BEC2-2E0E7A89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CDA69-2B13-3AC7-AD6B-5544877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CAAB-2448-4184-DB92-1F81290D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A3C8E2-EC58-5873-C694-6244F51C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07233-0761-C7E3-799D-46D69DF4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B3376-AF01-A698-CC2F-902D816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18544-E1E8-18BA-07DC-FF879358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BE00F1-188C-F9F3-5631-B5F39343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DDF221-0F3F-5044-8CEF-7B283AA6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697A96-B815-5845-6541-EB702220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6A1F-D60F-A52C-8A5A-FD926C5E6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8A42-6618-4A4A-86C5-32DCD0FB3B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B419A-3201-FC9F-E57F-918CC16A9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B74C7-B91D-71F6-ADBE-87E97A1AD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2175-F295-47E2-9486-1FC16CD57E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A2950-7CE4-9AB1-E505-8CCE003CC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em Painel e Causalidade 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Usando R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- Aula 7-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BF7FF-D7BE-6648-92FB-83C1E93E9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Mestre. Omar Barroso Khodr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Instituto Brasileiro de Educação, Pesquisa e Desenvolvimento</a:t>
            </a:r>
          </a:p>
          <a:p>
            <a:endParaRPr lang="en-US" dirty="0"/>
          </a:p>
        </p:txBody>
      </p:sp>
      <p:pic>
        <p:nvPicPr>
          <p:cNvPr id="4" name="Picture 2" descr="Home - IDP">
            <a:extLst>
              <a:ext uri="{FF2B5EF4-FFF2-40B4-BE49-F238E27FC236}">
                <a16:creationId xmlns:a16="http://schemas.microsoft.com/office/drawing/2014/main" id="{B823D151-4250-7A6C-323F-D81580E3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47" y="5548543"/>
            <a:ext cx="1372301" cy="1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32500-F0E5-5FAF-3A5A-EB0DF4C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923F97-74F1-8243-05B8-C203C4B4E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3527"/>
            <a:ext cx="5181600" cy="4553436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Mudança de Política: </a:t>
            </a:r>
            <a:r>
              <a:rPr lang="pt-BR" dirty="0"/>
              <a:t>Em abril de 1992, Nova Jersey (NJ) aumentou seu salário mínimo de US$ 4,25 para US$ 5,05 por hora, enquanto a vizinha Pensilvânia (PA) manteve seu salário mínimo </a:t>
            </a:r>
            <a:r>
              <a:rPr lang="pt-BR" b="1" dirty="0"/>
              <a:t>inalterado</a:t>
            </a:r>
            <a:r>
              <a:rPr lang="pt-BR" dirty="0"/>
              <a:t> em US$ 4,25.</a:t>
            </a:r>
          </a:p>
          <a:p>
            <a:r>
              <a:rPr lang="pt-BR" b="1" dirty="0"/>
              <a:t>Pergunta de Pesquisa: </a:t>
            </a:r>
            <a:r>
              <a:rPr lang="pt-BR" dirty="0"/>
              <a:t>O aumento do salário mínimo reduz o emprego (como sugere a teoria econômica clássica)?</a:t>
            </a:r>
          </a:p>
          <a:p>
            <a:r>
              <a:rPr lang="pt-BR" b="1" dirty="0"/>
              <a:t>Dados: </a:t>
            </a:r>
            <a:r>
              <a:rPr lang="pt-BR" dirty="0"/>
              <a:t>Card e Krueger pesquisaram restaurantes de </a:t>
            </a:r>
            <a:r>
              <a:rPr lang="pt-BR" i="1" dirty="0"/>
              <a:t>fast-food</a:t>
            </a:r>
            <a:r>
              <a:rPr lang="pt-BR" dirty="0"/>
              <a:t> (um setor de baixa remuneração sensível a mudanças no salário mínimo) em NJ (grupo de tratamento) e PA (grupo de controle) antes e depois da mudança de política...</a:t>
            </a:r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D6B3E8E-AC59-4091-1CB5-83D419E1B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382043"/>
            <a:ext cx="5474555" cy="34215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A7A4C22-1DC2-5B37-DC41-C87183810099}"/>
              </a:ext>
            </a:extLst>
          </p:cNvPr>
          <p:cNvSpPr txBox="1"/>
          <p:nvPr/>
        </p:nvSpPr>
        <p:spPr>
          <a:xfrm>
            <a:off x="7567126" y="605556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Card-Krueger, 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4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65AB1-85E3-19FE-A9C2-9F5744595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45577-D20D-71B4-27FF-4E24B2F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4D17D-DE63-9EE5-E342-85AB8D703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3527"/>
            <a:ext cx="5181600" cy="4553436"/>
          </a:xfrm>
        </p:spPr>
        <p:txBody>
          <a:bodyPr>
            <a:normAutofit/>
          </a:bodyPr>
          <a:lstStyle/>
          <a:p>
            <a:r>
              <a:rPr lang="pt-BR" dirty="0"/>
              <a:t>Os autores pesquisaram cerca de 400 lojas de fast food em Nova Jersey (NJ) e na Pensilvânia (PA), </a:t>
            </a:r>
            <a:r>
              <a:rPr lang="pt-BR" b="1" dirty="0"/>
              <a:t>antes e depois </a:t>
            </a:r>
            <a:r>
              <a:rPr lang="pt-BR" dirty="0"/>
              <a:t>do aumento do salário mínimo em Nova Jersey.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877036D-F84A-E07D-5F9F-358B83C6C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382043"/>
            <a:ext cx="5474555" cy="34215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8C3BC50-0862-127B-22F1-84B8CE2E815E}"/>
              </a:ext>
            </a:extLst>
          </p:cNvPr>
          <p:cNvSpPr txBox="1"/>
          <p:nvPr/>
        </p:nvSpPr>
        <p:spPr>
          <a:xfrm>
            <a:off x="7567126" y="605556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Card-Krueger, 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5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7DDBF-3E7F-92C7-E18E-77C5C2524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9DB6-1032-4F89-2C27-4E835C71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118D75B-556A-E783-52FA-03310AFC82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23527"/>
                <a:ext cx="5181600" cy="45534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Supondo que o emprego seja impulsionado apenas por tendências específicas do estado e do tempo, na ausência da política (suposição de tendência comum).Então: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pt-BR" dirty="0"/>
                  <a:t>: É uma </a:t>
                </a:r>
                <a:r>
                  <a:rPr lang="pt-BR" dirty="0" err="1"/>
                  <a:t>dummy</a:t>
                </a:r>
                <a:r>
                  <a:rPr lang="pt-BR" dirty="0"/>
                  <a:t> para estados com altas dos salários mínimos e períodos.</a:t>
                </a:r>
              </a:p>
              <a:p>
                <a:r>
                  <a:rPr lang="pt-BR" dirty="0"/>
                  <a:t> Portanto, o </a:t>
                </a:r>
                <a:r>
                  <a:rPr lang="pt-BR" dirty="0" err="1"/>
                  <a:t>diff-diff</a:t>
                </a:r>
                <a:r>
                  <a:rPr lang="pt-BR" dirty="0"/>
                  <a:t> é uma versão de uma estimativa de </a:t>
                </a:r>
                <a:r>
                  <a:rPr lang="pt-BR"/>
                  <a:t>Efeitos Fixos.</a:t>
                </a:r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118D75B-556A-E783-52FA-03310AFC8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23527"/>
                <a:ext cx="5181600" cy="4553436"/>
              </a:xfrm>
              <a:blipFill>
                <a:blip r:embed="rId2"/>
                <a:stretch>
                  <a:fillRect l="-1882" t="-334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AE79866-C116-6FB3-C013-0E5AFDAB1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382043"/>
            <a:ext cx="5474555" cy="34215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829AD5D-2201-CB05-FC88-8C9CA49E2FAF}"/>
              </a:ext>
            </a:extLst>
          </p:cNvPr>
          <p:cNvSpPr txBox="1"/>
          <p:nvPr/>
        </p:nvSpPr>
        <p:spPr>
          <a:xfrm>
            <a:off x="7567126" y="605556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Card-Krueger, 1994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B6B22A-DC08-EDA1-A6AF-1F367A4E3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23" y="3429000"/>
            <a:ext cx="3294873" cy="5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39AA7-DC72-03F8-A365-F763A732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949C-E5B5-A547-8384-272D446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B066E10-DFEA-9208-ED6F-38B7FD6DAC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623527"/>
                <a:ext cx="5181600" cy="45534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Supondo que o emprego seja impulsionado apenas por tendências específicas do estado e do tempo, na ausência da política (suposição de tendência comum).Então: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pt-BR" dirty="0"/>
                  <a:t>: É uma </a:t>
                </a:r>
                <a:r>
                  <a:rPr lang="pt-BR" dirty="0" err="1"/>
                  <a:t>dummy</a:t>
                </a:r>
                <a:r>
                  <a:rPr lang="pt-BR" dirty="0"/>
                  <a:t> para estados com altas dos salários mínimos e períodos.</a:t>
                </a:r>
              </a:p>
              <a:p>
                <a:r>
                  <a:rPr lang="pt-BR" dirty="0"/>
                  <a:t> Portanto, o </a:t>
                </a:r>
                <a:r>
                  <a:rPr lang="pt-BR" dirty="0" err="1"/>
                  <a:t>diff-diff</a:t>
                </a:r>
                <a:r>
                  <a:rPr lang="pt-BR" dirty="0"/>
                  <a:t> é uma versão de uma estimativa de Efeitos Fixos.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B066E10-DFEA-9208-ED6F-38B7FD6DA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623527"/>
                <a:ext cx="5181600" cy="4553436"/>
              </a:xfrm>
              <a:blipFill>
                <a:blip r:embed="rId2"/>
                <a:stretch>
                  <a:fillRect l="-1882" t="-334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1BDB096-118F-E3DF-EBD3-124DE84A85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382043"/>
            <a:ext cx="5474555" cy="34215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188FAA-6032-4CB1-FF92-AD6B63C43FD7}"/>
              </a:ext>
            </a:extLst>
          </p:cNvPr>
          <p:cNvSpPr txBox="1"/>
          <p:nvPr/>
        </p:nvSpPr>
        <p:spPr>
          <a:xfrm>
            <a:off x="7567126" y="605556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Card-Krueger, 1994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4EA98-D0FD-3B73-3EA7-8144E775B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23" y="3429000"/>
            <a:ext cx="3294873" cy="5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3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3E35-68FE-C892-C50C-38D7DDEC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741C-B49B-25B3-9A1B-2EC7509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330188-3CEE-BDE0-7864-8F2CCD499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3527"/>
            <a:ext cx="5181600" cy="4553436"/>
          </a:xfrm>
        </p:spPr>
        <p:txBody>
          <a:bodyPr>
            <a:normAutofit/>
          </a:bodyPr>
          <a:lstStyle/>
          <a:p>
            <a:r>
              <a:rPr lang="pt-BR" dirty="0"/>
              <a:t>A estratégia da diferença em diferenças equivale a comparação a mudança na política de salários em Nova Jersey com a mudança no emprego na Pensilvânia</a:t>
            </a:r>
          </a:p>
          <a:p>
            <a:r>
              <a:rPr lang="pt-BR" dirty="0"/>
              <a:t>A diferença em diferenças na população fica: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6BE92C-CF16-26BA-1BC1-F0CDAA1F6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382043"/>
            <a:ext cx="5474555" cy="34215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0CB2E1-F656-F371-0AB7-577C1E15B532}"/>
              </a:ext>
            </a:extLst>
          </p:cNvPr>
          <p:cNvSpPr txBox="1"/>
          <p:nvPr/>
        </p:nvSpPr>
        <p:spPr>
          <a:xfrm>
            <a:off x="7567126" y="6055568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Card-Krueger, 1994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ABAF5A-3451-FC66-CD58-21817DC5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02095"/>
            <a:ext cx="4714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110B4-6333-675F-1321-B3527EC4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ED955-6A22-30FB-DD95-B4E78D2C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9C9F8-53AE-BB5E-493E-A598AB14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As variáveis ​​principais que vamos precisar são:</a:t>
            </a:r>
          </a:p>
          <a:p>
            <a:pPr>
              <a:lnSpc>
                <a:spcPct val="100000"/>
              </a:lnSpc>
            </a:pPr>
            <a:r>
              <a:rPr lang="pt-BR" b="1" dirty="0"/>
              <a:t>Grupo de Tratamento (estado)</a:t>
            </a:r>
          </a:p>
          <a:p>
            <a:pPr>
              <a:lnSpc>
                <a:spcPct val="100000"/>
              </a:lnSpc>
            </a:pPr>
            <a:r>
              <a:rPr lang="pt-BR" dirty="0"/>
              <a:t>estado = 0 → Nova Jersey (NJ)</a:t>
            </a:r>
          </a:p>
          <a:p>
            <a:pPr>
              <a:lnSpc>
                <a:spcPct val="100000"/>
              </a:lnSpc>
            </a:pPr>
            <a:r>
              <a:rPr lang="pt-BR" dirty="0"/>
              <a:t>estado = 1 → Pensilvânia (PA)</a:t>
            </a:r>
          </a:p>
          <a:p>
            <a:pPr>
              <a:lnSpc>
                <a:spcPct val="100000"/>
              </a:lnSpc>
            </a:pPr>
            <a:r>
              <a:rPr lang="pt-BR" b="1" dirty="0"/>
              <a:t>Período (tempo ou período)</a:t>
            </a:r>
          </a:p>
          <a:p>
            <a:pPr>
              <a:lnSpc>
                <a:spcPct val="100000"/>
              </a:lnSpc>
            </a:pPr>
            <a:r>
              <a:rPr lang="pt-BR" dirty="0"/>
              <a:t>0 → Antes da mudança de política (fevereiro de 1992)</a:t>
            </a:r>
          </a:p>
          <a:p>
            <a:pPr>
              <a:lnSpc>
                <a:spcPct val="100000"/>
              </a:lnSpc>
            </a:pPr>
            <a:r>
              <a:rPr lang="pt-BR" dirty="0"/>
              <a:t>1 → Após a mudança de política (novembro de 1992)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D73E-FEEA-DBB9-3235-982528975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8DFA9-D6CD-7485-D0B1-2B62D261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CE58DDF-F1B8-E0F0-0241-3FBDB28A2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dirty="0"/>
                  <a:t>Nossa regressão, ficará conforme ao exemplo que discutimos.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Emp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rego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NJ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​(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NJ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ratamento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Intercepto (PA baseline)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𝑁𝐽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vs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differen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baseline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Grupo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controle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𝐷𝑖𝑓𝑓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CE58DDF-F1B8-E0F0-0241-3FBDB28A2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  <a:blipFill>
                <a:blip r:embed="rId2"/>
                <a:stretch>
                  <a:fillRect l="-1043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9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66619-F295-78A7-D34D-EBFAFCED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4E6D5-B0C9-2869-EF81-2D3F5843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89DDAEB-78F2-5398-ECE6-B52557266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𝐷𝑖𝑓𝑓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Diferença nas tendências de emprego entre Nova Jersey (grupo de tratamento) e Pensilvânia (grupo de controle) após a política.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Diferenças de linha de base entre os estados (β1)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Tendências temporais gerais (β2)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Interpretação causal: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 a suposição de tendências paralelas for válida (sem fatores de confusão não observados afetando as tendências de forma diferenciada), β3 isola o impacto da política.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89DDAEB-78F2-5398-ECE6-B5255726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  <a:blipFill>
                <a:blip r:embed="rId2"/>
                <a:stretch>
                  <a:fillRect l="-1043" b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15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01CD6-7B79-79D0-F9FF-77B3645DF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D5E1A-FE40-9633-F711-18687591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(Card-Krueger, 1994)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72B01B1-86CA-7DBD-D0F3-700A0D3F4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𝐸𝑠𝑡𝑖𝑚𝑎𝑡𝑖𝑣𝑎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𝐷𝑖𝑓𝑓</m:t>
                    </m:r>
                    <m:r>
                      <m:rPr>
                        <m:nor/>
                      </m:rPr>
                      <a:rPr lang="pt-BR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</m:t>
                    </m:r>
                    <m:r>
                      <m:rPr>
                        <m:nor/>
                      </m:rPr>
                      <a:rPr lang="pt-BR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endParaRPr lang="pt-BR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noProof="0" dirty="0"/>
                  <a:t>Calcula a diferença das mudanças sob o tempo, sobre ambos os grupos…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𝑁𝐽</m:t>
                            </m:r>
                          </m:e>
                          <m:sub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r>
                          <a:rPr lang="pt-BR" sz="28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𝑁𝐽</m:t>
                            </m:r>
                          </m:e>
                          <m:sub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d>
                    <m:r>
                      <a:rPr lang="pt-BR" sz="2800" b="0" i="1" noProof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2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  <m:sub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r>
                          <a:rPr lang="pt-BR" sz="28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  <m:sub>
                            <m:r>
                              <a:rPr lang="pt-BR" sz="2800" b="0" i="1" noProof="0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d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72B01B1-86CA-7DBD-D0F3-700A0D3F4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5576"/>
                <a:ext cx="10515600" cy="472138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9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57A91B-7DDD-14F9-6271-35A23A00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9223C11-54BA-66C2-6309-FE59B7A63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498" y="1690688"/>
            <a:ext cx="5441302" cy="495270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Intercepto (linha de base da PA) = 20,236*</a:t>
            </a:r>
          </a:p>
          <a:p>
            <a:r>
              <a:rPr lang="pt-BR" b="1" dirty="0"/>
              <a:t>Significado: </a:t>
            </a:r>
            <a:r>
              <a:rPr lang="pt-BR" dirty="0"/>
              <a:t>Os restaurantes da Pensilvânia tinham, em média, 20,24 funcionários antes da política.</a:t>
            </a:r>
          </a:p>
          <a:p>
            <a:r>
              <a:rPr lang="pt-BR" dirty="0"/>
              <a:t>**p &lt; 0,001 → Valor da linha de base altamente significativo.</a:t>
            </a:r>
          </a:p>
          <a:p>
            <a:r>
              <a:rPr lang="pt-BR" dirty="0"/>
              <a:t>NJ </a:t>
            </a:r>
            <a:r>
              <a:rPr lang="pt-BR" dirty="0" err="1"/>
              <a:t>vs</a:t>
            </a:r>
            <a:r>
              <a:rPr lang="pt-BR" dirty="0"/>
              <a:t> PA (diferença da linha de base) = 1,397*</a:t>
            </a:r>
          </a:p>
          <a:p>
            <a:r>
              <a:rPr lang="pt-BR" b="1" dirty="0"/>
              <a:t>Significado: </a:t>
            </a:r>
            <a:r>
              <a:rPr lang="pt-BR" dirty="0"/>
              <a:t>Os restaurantes de Nova Jersey começaram com 1,40 funcionários a mais do que PA (consistente com sua simulação </a:t>
            </a:r>
            <a:r>
              <a:rPr lang="pt-BR" dirty="0" err="1"/>
              <a:t>nj_effect</a:t>
            </a:r>
            <a:r>
              <a:rPr lang="pt-BR" dirty="0"/>
              <a:t> = 1,5).</a:t>
            </a:r>
          </a:p>
          <a:p>
            <a:r>
              <a:rPr lang="pt-BR" dirty="0"/>
              <a:t>**p &lt; 0,001 → Diferença significativa pré-política.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2D17CE4-CA10-5B74-430F-3E2ECF56B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323"/>
            <a:ext cx="5181600" cy="3629941"/>
          </a:xfrm>
        </p:spPr>
      </p:pic>
    </p:spTree>
    <p:extLst>
      <p:ext uri="{BB962C8B-B14F-4D97-AF65-F5344CB8AC3E}">
        <p14:creationId xmlns:p14="http://schemas.microsoft.com/office/powerpoint/2010/main" val="1203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F090F-6200-C425-06B9-21E04ACC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3198F-9974-2315-85FF-426E777E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Diferenças em Diferenças (</a:t>
            </a:r>
            <a:r>
              <a:rPr lang="pt-BR" dirty="0" err="1"/>
              <a:t>Diff-Diff</a:t>
            </a:r>
            <a:r>
              <a:rPr lang="pt-BR" dirty="0"/>
              <a:t> , DDI ou </a:t>
            </a:r>
            <a:r>
              <a:rPr lang="pt-BR" dirty="0" err="1"/>
              <a:t>DiD</a:t>
            </a:r>
            <a:r>
              <a:rPr lang="pt-BR" dirty="0"/>
              <a:t>)</a:t>
            </a:r>
          </a:p>
          <a:p>
            <a:r>
              <a:rPr lang="pt-BR" dirty="0"/>
              <a:t>Aplicação  Card e Krueger (1994)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1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8C911-56B4-5D2D-DB35-52AC1F1F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B47736-A33E-8D3A-5927-0D89B357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8FDB53-6185-9222-9F73-0CBAE282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22" y="1614196"/>
            <a:ext cx="5525278" cy="516915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Tendência temporal (grupo de controle PA) = 0,347†</a:t>
            </a:r>
          </a:p>
          <a:p>
            <a:r>
              <a:rPr lang="pt-BR" b="1" dirty="0"/>
              <a:t>Significado: </a:t>
            </a:r>
            <a:r>
              <a:rPr lang="pt-BR" dirty="0"/>
              <a:t>O emprego na PA (grupo de controle) cresceu em 0,35 funcionários ao longo do tempo (tendência geral).</a:t>
            </a:r>
          </a:p>
          <a:p>
            <a:r>
              <a:rPr lang="pt-BR" dirty="0"/>
              <a:t>†p &lt; 0,1 → Significância marginal (alinha-se com o ruído na simulação </a:t>
            </a:r>
            <a:r>
              <a:rPr lang="pt-BR" dirty="0" err="1"/>
              <a:t>time_trend</a:t>
            </a:r>
            <a:r>
              <a:rPr lang="pt-BR" dirty="0"/>
              <a:t> = 0,8).</a:t>
            </a:r>
          </a:p>
          <a:p>
            <a:r>
              <a:rPr lang="pt-BR" dirty="0"/>
              <a:t>Estimativa </a:t>
            </a:r>
            <a:r>
              <a:rPr lang="pt-BR" dirty="0" err="1"/>
              <a:t>Diff-Diff</a:t>
            </a:r>
            <a:r>
              <a:rPr lang="pt-BR" dirty="0"/>
              <a:t> (NJ × Tempo) = -0,247</a:t>
            </a:r>
          </a:p>
          <a:p>
            <a:r>
              <a:rPr lang="pt-BR" b="1" dirty="0"/>
              <a:t>Significado: </a:t>
            </a:r>
            <a:r>
              <a:rPr lang="pt-BR" dirty="0"/>
              <a:t>o número de funcionários em NJ aumentou 0,25 a menos do que na Pensilvânia após o aumento do salário mínimo.</a:t>
            </a:r>
          </a:p>
          <a:p>
            <a:r>
              <a:rPr lang="pt-BR" dirty="0"/>
              <a:t>*p = 0,373* → Não estatisticamente significativo (sem evidências claras de alterações causadas ​​pela política).</a:t>
            </a:r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73010A7-4508-A2BF-277B-618E6E1F87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323"/>
            <a:ext cx="5181600" cy="3629941"/>
          </a:xfrm>
        </p:spPr>
      </p:pic>
    </p:spTree>
    <p:extLst>
      <p:ext uri="{BB962C8B-B14F-4D97-AF65-F5344CB8AC3E}">
        <p14:creationId xmlns:p14="http://schemas.microsoft.com/office/powerpoint/2010/main" val="230783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6A5F2-3D2E-7AD6-8C8C-6B150D3F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160A1E-3360-ACD5-BBF6-3F7B88DF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570441-43C1-B82B-6E75-114E6A579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Suposição de Tendências Paralelas: </a:t>
            </a:r>
            <a:r>
              <a:rPr lang="pt-BR" dirty="0"/>
              <a:t>Validada por tendências semelhantes pré-política (PA e NJ se moveram juntas antes da intervenção).</a:t>
            </a:r>
          </a:p>
          <a:p>
            <a:endParaRPr lang="pt-BR" dirty="0"/>
          </a:p>
          <a:p>
            <a:r>
              <a:rPr lang="pt-BR" b="1" dirty="0"/>
              <a:t>Efeito do Tratamento: </a:t>
            </a:r>
            <a:r>
              <a:rPr lang="pt-BR" dirty="0"/>
              <a:t>A estimativa pontual negativa (-0,247) é pequena e estatisticamente insignificante, implicando que o aumento do salário mínimo não reduziu sistematicamente o emprego.</a:t>
            </a:r>
          </a:p>
          <a:p>
            <a:endParaRPr lang="pt-BR" dirty="0"/>
          </a:p>
          <a:p>
            <a:r>
              <a:rPr lang="pt-BR" b="1" dirty="0"/>
              <a:t>Incerteza: </a:t>
            </a:r>
            <a:r>
              <a:rPr lang="pt-BR" dirty="0"/>
              <a:t>O erro padrão (0,277) é grande em relação à estimativa — o efeito real poderia plausivelmente ser zero ou ligeiramente negativo.</a:t>
            </a:r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ADF2A88-3311-1138-C610-9F2E1BE28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323"/>
            <a:ext cx="5181600" cy="3629941"/>
          </a:xfrm>
        </p:spPr>
      </p:pic>
    </p:spTree>
    <p:extLst>
      <p:ext uri="{BB962C8B-B14F-4D97-AF65-F5344CB8AC3E}">
        <p14:creationId xmlns:p14="http://schemas.microsoft.com/office/powerpoint/2010/main" val="210180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D68D-0264-E2DE-F252-3D727205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368D76-EEDC-A6DD-89AE-76B70017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615CF1-21BE-702A-1320-C5E0DF7A93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Interpretação: </a:t>
            </a:r>
            <a:r>
              <a:rPr lang="pt-BR" dirty="0"/>
              <a:t>Não há evidências estatisticamente significativas de que o aumento do salário mínimo tenha causado mudanças no emprego.</a:t>
            </a:r>
          </a:p>
          <a:p>
            <a:r>
              <a:rPr lang="pt-BR" b="1" dirty="0"/>
              <a:t>Concorda com Card-Krueger</a:t>
            </a:r>
            <a:r>
              <a:rPr lang="pt-BR" dirty="0"/>
              <a:t>: A descoberta nula desafiou a opinião alheia de que salários mínimos reduzem empregos.</a:t>
            </a:r>
          </a:p>
          <a:p>
            <a:r>
              <a:rPr lang="pt-BR" dirty="0"/>
              <a:t>Ou seja, nenhuma efeito causal significativo do salário mínimo sob o emprego.</a:t>
            </a:r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D7B0A58-050F-246B-8F8D-5231DC615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323"/>
            <a:ext cx="5181600" cy="3629941"/>
          </a:xfrm>
        </p:spPr>
      </p:pic>
    </p:spTree>
    <p:extLst>
      <p:ext uri="{BB962C8B-B14F-4D97-AF65-F5344CB8AC3E}">
        <p14:creationId xmlns:p14="http://schemas.microsoft.com/office/powerpoint/2010/main" val="283505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6A533-1B81-1791-9130-7B878CC2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C93F14-087D-040A-69A7-C48D459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D7A65A7-0F3D-B57F-9F3E-9C92C3AD45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b="1" dirty="0"/>
                  <a:t> fosse significativo.</a:t>
                </a:r>
              </a:p>
              <a:p>
                <a:r>
                  <a:rPr lang="pt-BR" b="1" dirty="0"/>
                  <a:t>Negativo e Significativo: </a:t>
                </a:r>
                <a:r>
                  <a:rPr lang="pt-BR" dirty="0"/>
                  <a:t>Evidência de que a política reduziu o emprego.</a:t>
                </a:r>
              </a:p>
              <a:p>
                <a:r>
                  <a:rPr lang="pt-BR" b="1" dirty="0"/>
                  <a:t>Positivo e Significativo: </a:t>
                </a:r>
                <a:r>
                  <a:rPr lang="pt-BR" dirty="0"/>
                  <a:t>Evidência de que a política aumentou o emprego (ou atraiu mais trabalhadores).</a:t>
                </a:r>
                <a:endParaRPr lang="en-US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D7A65A7-0F3D-B57F-9F3E-9C92C3AD4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4BAFB8A-F4BA-6C69-AE2D-49DD5FDD69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6323"/>
            <a:ext cx="5181600" cy="3629941"/>
          </a:xfrm>
        </p:spPr>
      </p:pic>
    </p:spTree>
    <p:extLst>
      <p:ext uri="{BB962C8B-B14F-4D97-AF65-F5344CB8AC3E}">
        <p14:creationId xmlns:p14="http://schemas.microsoft.com/office/powerpoint/2010/main" val="208976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AF7A0-462D-5D35-62E0-4AAA6339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4EA51-4D57-C376-DD5B-2DE9FF3F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465" y="1690688"/>
            <a:ext cx="5329335" cy="448627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Pré-Tendências Separadas (Antes da Política)</a:t>
            </a:r>
          </a:p>
          <a:p>
            <a:r>
              <a:rPr lang="pt-BR" dirty="0"/>
              <a:t>Ambos os estados apresentam níveis de emprego semelhantes na linha de base (fevereiro de 1992), com Nova Jersey ligeiramente superior (consistente com o </a:t>
            </a:r>
            <a:r>
              <a:rPr lang="pt-BR" dirty="0" err="1"/>
              <a:t>nj_effect</a:t>
            </a:r>
            <a:r>
              <a:rPr lang="pt-BR" dirty="0"/>
              <a:t> simulado = 1,5).</a:t>
            </a:r>
          </a:p>
          <a:p>
            <a:r>
              <a:rPr lang="pt-BR" dirty="0"/>
              <a:t>Essa tendência paralela valida a suposição do </a:t>
            </a:r>
            <a:r>
              <a:rPr lang="pt-BR" dirty="0" err="1"/>
              <a:t>diff-diff</a:t>
            </a:r>
            <a:r>
              <a:rPr lang="pt-BR" dirty="0"/>
              <a:t> — sem a política, NJ e PA teriam apresentado tendências semelhantes.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655F1DB-84E7-F0FE-F6B0-EAD9B5C6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6539"/>
            <a:ext cx="5181600" cy="3389510"/>
          </a:xfrm>
        </p:spPr>
      </p:pic>
    </p:spTree>
    <p:extLst>
      <p:ext uri="{BB962C8B-B14F-4D97-AF65-F5344CB8AC3E}">
        <p14:creationId xmlns:p14="http://schemas.microsoft.com/office/powerpoint/2010/main" val="355577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D3F-3ED9-675C-8964-A4D8C4D3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3DA2-8344-F4BD-F512-EDDF985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143E0-B847-6959-01F8-90380D67F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Divergência Pós-Política (Após a Política)</a:t>
            </a:r>
          </a:p>
          <a:p>
            <a:r>
              <a:rPr lang="pt-BR" dirty="0"/>
              <a:t>A diferença entre NJ e PA diminui ligeiramente após o aumento do salário mínimo (novembro de 1992).</a:t>
            </a:r>
          </a:p>
          <a:p>
            <a:r>
              <a:rPr lang="pt-BR" dirty="0"/>
              <a:t>A seta para baixo (</a:t>
            </a:r>
            <a:r>
              <a:rPr lang="pt-BR" dirty="0" err="1"/>
              <a:t>DiD</a:t>
            </a:r>
            <a:r>
              <a:rPr lang="pt-BR" dirty="0"/>
              <a:t> = -0,25) mostra que o emprego em NJ aumentou 0,25 funcionários a menos do que na PA, correspondendo ao </a:t>
            </a:r>
            <a:r>
              <a:rPr lang="pt-BR" dirty="0" err="1"/>
              <a:t>efeito_tratamento</a:t>
            </a:r>
            <a:r>
              <a:rPr lang="pt-BR" dirty="0"/>
              <a:t> simulado = -0,5 (com ruído).</a:t>
            </a:r>
          </a:p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9466523-1D12-DCCB-37A5-C82DC77AF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6539"/>
            <a:ext cx="5181600" cy="3389510"/>
          </a:xfrm>
        </p:spPr>
      </p:pic>
    </p:spTree>
    <p:extLst>
      <p:ext uri="{BB962C8B-B14F-4D97-AF65-F5344CB8AC3E}">
        <p14:creationId xmlns:p14="http://schemas.microsoft.com/office/powerpoint/2010/main" val="150150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23318-CB98-B7AE-19A1-CBB35F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14BD-AFE8-C0BF-1AB2-B1D9775F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DB6AE-3953-0FAB-A971-960D27749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Insignificância Estatística</a:t>
            </a:r>
          </a:p>
          <a:p>
            <a:r>
              <a:rPr lang="pt-BR" dirty="0"/>
              <a:t>Intervalos de confiança sobrepostos (barras de erro) indicam que a estimativa de </a:t>
            </a:r>
            <a:r>
              <a:rPr lang="pt-BR" dirty="0" err="1"/>
              <a:t>DiD</a:t>
            </a:r>
            <a:r>
              <a:rPr lang="pt-BR" dirty="0"/>
              <a:t> não é estatisticamente significativa (p = 0,373).</a:t>
            </a:r>
          </a:p>
          <a:p>
            <a:r>
              <a:rPr lang="pt-BR" b="1" dirty="0"/>
              <a:t>Isso replica a conclusão de Card &amp; Krueger: </a:t>
            </a:r>
            <a:r>
              <a:rPr lang="pt-BR" dirty="0"/>
              <a:t>Não há evidências significativas de que o salário mínimo reduziu o emprego.</a:t>
            </a:r>
            <a:endParaRPr lang="en-US" dirty="0"/>
          </a:p>
          <a:p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92137C7-627A-71AC-00F4-33FB00D60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6539"/>
            <a:ext cx="5181600" cy="3389510"/>
          </a:xfrm>
        </p:spPr>
      </p:pic>
    </p:spTree>
    <p:extLst>
      <p:ext uri="{BB962C8B-B14F-4D97-AF65-F5344CB8AC3E}">
        <p14:creationId xmlns:p14="http://schemas.microsoft.com/office/powerpoint/2010/main" val="88891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25D96-11C3-9187-F7B7-3E89330E0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6FB95-0A59-237D-AB4B-9C80B024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(Card-Krueger, 1994)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9FFF8-B447-7E29-18E1-E26A8816F4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Conclusão original: </a:t>
            </a:r>
            <a:r>
              <a:rPr lang="pt-BR" dirty="0"/>
              <a:t>O emprego em Nova Jersey cresceu ligeiramente (mas de forma insignificante) em comparação com a Pensilvânia.</a:t>
            </a:r>
          </a:p>
          <a:p>
            <a:r>
              <a:rPr lang="pt-BR" dirty="0"/>
              <a:t>O gráfico mostra um pequeno efeito negativo (-0,25).</a:t>
            </a:r>
          </a:p>
          <a:p>
            <a:r>
              <a:rPr lang="pt-BR" b="1" dirty="0"/>
              <a:t>Implicações políticas</a:t>
            </a:r>
            <a:r>
              <a:rPr lang="pt-BR" dirty="0"/>
              <a:t>: O gráfico argumenta contra a alegação de que aumentos do salário mínimo necessariamente reduzem empregos.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2C0EDF7-358D-E7D6-A84C-BF8FB2EEA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6539"/>
            <a:ext cx="5181600" cy="3389510"/>
          </a:xfrm>
        </p:spPr>
      </p:pic>
    </p:spTree>
    <p:extLst>
      <p:ext uri="{BB962C8B-B14F-4D97-AF65-F5344CB8AC3E}">
        <p14:creationId xmlns:p14="http://schemas.microsoft.com/office/powerpoint/2010/main" val="347044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5C6FB4-D371-9C2D-8942-CC9D0052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Bibliografia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0D5BB6-35A5-4A05-BE9F-81ADDE07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Card, D., and Alan B. Krueger. 1994. “Minimum Wages and Employment: A Case Study of the Fast-Food Industry in New Jersey and Pennsylvania.” The American Economic Review 84 (4): 772–93.</a:t>
            </a:r>
          </a:p>
        </p:txBody>
      </p:sp>
    </p:spTree>
    <p:extLst>
      <p:ext uri="{BB962C8B-B14F-4D97-AF65-F5344CB8AC3E}">
        <p14:creationId xmlns:p14="http://schemas.microsoft.com/office/powerpoint/2010/main" val="125538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10F3-5DCB-47FB-4032-A5D152459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87F0-77D3-8E13-1FA1-1838B75BB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em Painel e Causalidade 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Usando R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- Aula 8-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B9A50-51E8-B932-1245-B0FCC3A5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Mestre. Omar Barroso Khodr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Instituto Brasileiro de Educação, Pesquisa e Desenvolvimento</a:t>
            </a:r>
          </a:p>
          <a:p>
            <a:endParaRPr lang="en-US" dirty="0"/>
          </a:p>
        </p:txBody>
      </p:sp>
      <p:pic>
        <p:nvPicPr>
          <p:cNvPr id="4" name="Picture 2" descr="Home - IDP">
            <a:extLst>
              <a:ext uri="{FF2B5EF4-FFF2-40B4-BE49-F238E27FC236}">
                <a16:creationId xmlns:a16="http://schemas.microsoft.com/office/drawing/2014/main" id="{A665AFBC-2EA8-4821-573C-51766FEF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47" y="5548543"/>
            <a:ext cx="1372301" cy="1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0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EA5A0-94B2-414D-F2AA-1714A0A7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Diff-Diff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4E3A2-A444-88E5-75C9-B7020AC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i="1" dirty="0"/>
              <a:t>Diferença-em-Diferenças (DDI) </a:t>
            </a:r>
            <a:r>
              <a:rPr lang="pt-BR" dirty="0"/>
              <a:t>é uma técnica quase experimental usada em econometria para </a:t>
            </a:r>
            <a:r>
              <a:rPr lang="pt-BR" b="1" dirty="0"/>
              <a:t>estimar efeitos causais</a:t>
            </a:r>
            <a:r>
              <a:rPr lang="pt-BR" dirty="0"/>
              <a:t>, comparando as mudanças nos resultados ao longo do tempo entre um grupo que recebe um tratamento </a:t>
            </a:r>
            <a:r>
              <a:rPr lang="pt-BR" b="1" dirty="0"/>
              <a:t>(grupo de tratamento) </a:t>
            </a:r>
            <a:r>
              <a:rPr lang="pt-BR" dirty="0"/>
              <a:t>e um que não recebe </a:t>
            </a:r>
            <a:r>
              <a:rPr lang="pt-BR" b="1" dirty="0"/>
              <a:t>(grupo de controle). </a:t>
            </a:r>
          </a:p>
          <a:p>
            <a:r>
              <a:rPr lang="pt-BR" dirty="0"/>
              <a:t>É amplamente utilizado em avaliação de políticas, economia do trabalho, finanças corporativas e outros campos microeconômicos aplicados.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1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DFE1F-CAB9-EDA0-986C-589490CF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EF6F-0FDC-1CC1-2326-F552699B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Descontínua</a:t>
            </a:r>
          </a:p>
          <a:p>
            <a:r>
              <a:rPr lang="pt-BR" dirty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1DCB-D191-29AA-C166-504FB0A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65125"/>
            <a:ext cx="11653934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Regressão Descontínua ou A Descontinuidade de Regressão (RD) </a:t>
            </a:r>
            <a:endParaRPr lang="en-US" sz="32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6B469-6352-6B88-6B2C-06546EC5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RD é um método usado para estimar efeitos causais explorando um ponto de corte ou limiar claro em uma variável. </a:t>
            </a:r>
          </a:p>
          <a:p>
            <a:r>
              <a:rPr lang="pt-BR" dirty="0"/>
              <a:t>A ideia é que indivíduos logo acima e logo abaixo do ponto de corte são muito semelhantes, portanto, qualquer mudança repentina nos resultados no ponto de corte pode ser atribuída ao tratamento.</a:t>
            </a:r>
          </a:p>
        </p:txBody>
      </p:sp>
    </p:spTree>
    <p:extLst>
      <p:ext uri="{BB962C8B-B14F-4D97-AF65-F5344CB8AC3E}">
        <p14:creationId xmlns:p14="http://schemas.microsoft.com/office/powerpoint/2010/main" val="125853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4A9DF-3659-4129-9C59-38CB92D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70F36-3D06-8306-7229-9320CA75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65125"/>
            <a:ext cx="11653934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Regressão Descontínua ou A Descontinuidade de Regressão (RD) </a:t>
            </a:r>
            <a:endParaRPr lang="en-US" sz="32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59DB7-0A1F-CBA7-D1CF-BDE8DBC3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Exemplo:</a:t>
            </a:r>
          </a:p>
          <a:p>
            <a:r>
              <a:rPr lang="pt-BR" dirty="0"/>
              <a:t>Imagine um programa de bolsas de estudo em que alunos com pontuação acima de 80% em uma prova recebem a bolsa, enquanto aqueles com pontuação abaixo, não. </a:t>
            </a:r>
          </a:p>
          <a:p>
            <a:r>
              <a:rPr lang="pt-BR" dirty="0"/>
              <a:t>Mesmo que os alunos com pontuação de 79% e 81% sejam quase idênticos, o aluno com 81% recebe a bolsa. A RD compara esses alunos para verificar se a bolsa (o tratamento) afeta os resultados (por exemplo, frequência à faculdade).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1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A3202-529E-F78C-182E-A839FCD9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5920-F80D-6B56-F4A2-41932304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65125"/>
            <a:ext cx="11653934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Regressão Descontínua ou A Descontinuidade de Regressão (RD) </a:t>
            </a:r>
            <a:endParaRPr lang="en-US" sz="32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211F1-2937-CDFD-F789-A390E8CE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567543"/>
            <a:ext cx="10495384" cy="46094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RD ajuda a mensurar efeitos causais em cenários reais, onde experimentos aleatórios não são possíveis. As aplicações incluem: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Educação: </a:t>
            </a:r>
            <a:r>
              <a:rPr lang="pt-BR" dirty="0"/>
              <a:t>A ajuda baseada no mérito melhora as taxas de graduação?</a:t>
            </a:r>
          </a:p>
          <a:p>
            <a:pPr marL="0" indent="0">
              <a:buNone/>
            </a:pPr>
            <a:r>
              <a:rPr lang="pt-BR" b="1" dirty="0"/>
              <a:t>Política: </a:t>
            </a:r>
            <a:r>
              <a:rPr lang="pt-BR" dirty="0"/>
              <a:t>Os vencedores das eleições (mesmo por pequenas margens) obtêm mais votos no futuro?</a:t>
            </a:r>
          </a:p>
          <a:p>
            <a:pPr marL="0" indent="0">
              <a:buNone/>
            </a:pPr>
            <a:r>
              <a:rPr lang="pt-BR" b="1" dirty="0"/>
              <a:t>Programas Sociais: </a:t>
            </a:r>
            <a:r>
              <a:rPr lang="pt-BR" dirty="0"/>
              <a:t>A qualificação para um programa de assistência social altera os resultados de emprego?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focar em observações próximas ao ponto de corte, a RD simula um experimento randomizado, tornando-se uma ferramenta poderosa para análise de políticas.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B314-4A6A-62C6-03C5-80604F8C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402447"/>
            <a:ext cx="12111135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Delineamento de Descontinuidade de Regressão (RDD) </a:t>
            </a:r>
            <a:br>
              <a:rPr lang="pt-BR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111DD3-D8FE-0627-C6CE-370374B3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RDD é um método quase experimental usado para estimar efeitos causais quando o tratamento é atribuído com base em uma regra de corte. </a:t>
            </a:r>
          </a:p>
          <a:p>
            <a:r>
              <a:rPr lang="pt-BR" dirty="0"/>
              <a:t>A ideia principal é que os </a:t>
            </a:r>
            <a:r>
              <a:rPr lang="pt-BR" b="1" dirty="0"/>
              <a:t>indivíduos imediatamente acima e abaixo do limite são praticamente idênticos</a:t>
            </a:r>
            <a:r>
              <a:rPr lang="pt-BR" dirty="0"/>
              <a:t>, portanto, qualquer aumento repentino nos resultados no limite pode ser atribuído ao tratamento.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DE23C-4A98-C34D-4FDC-FDEDA38A8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EA40-B848-9972-DA93-2E2B36F2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402447"/>
            <a:ext cx="12111135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Delineamento de Descontinuidade de Regressão (RDD) </a:t>
            </a:r>
            <a:br>
              <a:rPr lang="pt-BR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16C29-8BE2-B057-9FCD-FEECF9FC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1483567"/>
            <a:ext cx="10542037" cy="4693396"/>
          </a:xfrm>
        </p:spPr>
        <p:txBody>
          <a:bodyPr>
            <a:normAutofit/>
          </a:bodyPr>
          <a:lstStyle/>
          <a:p>
            <a:r>
              <a:rPr lang="pt-BR" b="1" dirty="0"/>
              <a:t>Regra de Atribuição:</a:t>
            </a:r>
          </a:p>
          <a:p>
            <a:r>
              <a:rPr lang="pt-BR" dirty="0"/>
              <a:t>O tratamento é determinado pelo fato de uma variável em execução (também chamada de variável de ‘força’) ultrapassar um limiar.</a:t>
            </a:r>
          </a:p>
          <a:p>
            <a:r>
              <a:rPr lang="pt-BR" dirty="0"/>
              <a:t>Exemplo:</a:t>
            </a:r>
          </a:p>
          <a:p>
            <a:r>
              <a:rPr lang="pt-BR" b="1" dirty="0"/>
              <a:t>Variável em execução </a:t>
            </a:r>
            <a:r>
              <a:rPr lang="pt-BR" dirty="0"/>
              <a:t>= Nota do teste (por exemplo, 0-100).</a:t>
            </a:r>
          </a:p>
          <a:p>
            <a:r>
              <a:rPr lang="pt-BR" b="1" dirty="0"/>
              <a:t>Limiar </a:t>
            </a:r>
            <a:r>
              <a:rPr lang="pt-BR" dirty="0"/>
              <a:t>= 80 (alunos ≥80 recebem uma bolsa de estudos).</a:t>
            </a:r>
          </a:p>
        </p:txBody>
      </p:sp>
    </p:spTree>
    <p:extLst>
      <p:ext uri="{BB962C8B-B14F-4D97-AF65-F5344CB8AC3E}">
        <p14:creationId xmlns:p14="http://schemas.microsoft.com/office/powerpoint/2010/main" val="271349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84EBB-C39A-A14D-F996-627CDE55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E75FA-2628-5470-9F87-31978BF3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402447"/>
            <a:ext cx="12111135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Delineamento de Descontinuidade de Regressão (RDD) </a:t>
            </a:r>
            <a:br>
              <a:rPr lang="pt-BR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8FA78-55B9-AD4B-2BB3-1688DD46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1483567"/>
            <a:ext cx="10542037" cy="4693396"/>
          </a:xfrm>
        </p:spPr>
        <p:txBody>
          <a:bodyPr>
            <a:normAutofit/>
          </a:bodyPr>
          <a:lstStyle/>
          <a:p>
            <a:r>
              <a:rPr lang="pt-BR" b="1" dirty="0"/>
              <a:t>Suposição de Randomização Local:</a:t>
            </a:r>
          </a:p>
          <a:p>
            <a:r>
              <a:rPr lang="pt-BR" dirty="0"/>
              <a:t>Indivíduos muito próximos do ponto de corte (por exemplo, 79 vs. 81) são semelhantes em todos os aspectos, exceto no tratamento.</a:t>
            </a:r>
          </a:p>
          <a:p>
            <a:r>
              <a:rPr lang="pt-BR" dirty="0"/>
              <a:t>Isso imita a atribuição aleatória próxima ao limiar.</a:t>
            </a:r>
          </a:p>
          <a:p>
            <a:r>
              <a:rPr lang="pt-BR" b="1" dirty="0"/>
              <a:t>Descontinuidade = </a:t>
            </a:r>
            <a:r>
              <a:rPr lang="pt-BR" dirty="0"/>
              <a:t>Efeito Causal:</a:t>
            </a:r>
          </a:p>
          <a:p>
            <a:r>
              <a:rPr lang="pt-BR" dirty="0"/>
              <a:t>Se os resultados (por exemplo, frequência à faculdade) saltarem no ponto de corte, inferimos que o tratamento os causou.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2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7103-6CBF-1E6E-133C-CB09A96DE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43886-A213-5F67-18D9-B41EE39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RDD - Intuição</a:t>
            </a:r>
            <a:br>
              <a:rPr lang="pt-B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824439-D5A2-4672-0F7C-7128DF01DF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𝑟𝑒𝑠𝑢𝑙𝑡𝑎𝑑𝑜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𝑣𝑎𝑟𝑖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𝑣𝑒𝑙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𝑒𝑥𝑒𝑐𝑢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𝑡𝑟𝑎𝑡𝑎𝑚𝑒𝑛𝑡𝑜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., 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𝑡𝑟𝑎𝑡𝑎𝑑𝑜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𝑁𝑜𝑡𝑎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𝑐𝑜𝑟𝑡𝑒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𝐸𝑓𝑒𝑖𝑡𝑜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pt-BR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824439-D5A2-4672-0F7C-7128DF01D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5C9FB18-4166-3190-FD6E-EEBEDF926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28066"/>
            <a:ext cx="5181600" cy="194645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A84A37-79DE-E945-76D8-36993A890F2D}"/>
              </a:ext>
            </a:extLst>
          </p:cNvPr>
          <p:cNvSpPr txBox="1"/>
          <p:nvPr/>
        </p:nvSpPr>
        <p:spPr>
          <a:xfrm>
            <a:off x="7744408" y="5430416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Steiner et. al,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2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0C73-749E-CB32-9E23-35D84215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RDD – Sharp </a:t>
            </a:r>
            <a:r>
              <a:rPr lang="pt-BR" b="1" dirty="0" err="1"/>
              <a:t>Vs</a:t>
            </a:r>
            <a:r>
              <a:rPr lang="pt-BR" b="1" dirty="0"/>
              <a:t> </a:t>
            </a:r>
            <a:r>
              <a:rPr lang="pt-BR" b="1" dirty="0" err="1"/>
              <a:t>Fuzzy</a:t>
            </a:r>
            <a:endParaRPr lang="en-US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062FC8-091C-F5B5-8455-F02D5504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Sharp – ‘Afiado’</a:t>
            </a:r>
          </a:p>
          <a:p>
            <a:r>
              <a:rPr lang="pt-BR" dirty="0"/>
              <a:t>O tratamento é aplicado estritamente com base no limite.</a:t>
            </a:r>
          </a:p>
          <a:p>
            <a:r>
              <a:rPr lang="pt-BR" dirty="0"/>
              <a:t>Exemplo: Todos os alunos com pontuação ≥80% recebem a bolsa; nenhum abaixo dela.</a:t>
            </a:r>
          </a:p>
          <a:p>
            <a:r>
              <a:rPr lang="pt-BR" dirty="0"/>
              <a:t>A análise compara os resultados acima e abaixo do limite.</a:t>
            </a:r>
          </a:p>
          <a:p>
            <a:r>
              <a:rPr lang="pt-BR" b="1" dirty="0" err="1"/>
              <a:t>Fuzzy</a:t>
            </a:r>
            <a:r>
              <a:rPr lang="pt-BR" b="1" dirty="0"/>
              <a:t> – ‘Difusa’</a:t>
            </a:r>
          </a:p>
          <a:p>
            <a:r>
              <a:rPr lang="pt-BR" dirty="0"/>
              <a:t>O ponto de corte influencia, mas não determina totalmente o tratamento.</a:t>
            </a:r>
          </a:p>
          <a:p>
            <a:r>
              <a:rPr lang="pt-BR" dirty="0"/>
              <a:t>Exemplo: uma pontuação ≥80% torna você elegível para a bolsa, mas nem todos acima dela a recebem (alguns não se candidatam) e alguns abaixo dela ainda podem obtê-la (exceções).</a:t>
            </a:r>
          </a:p>
          <a:p>
            <a:r>
              <a:rPr lang="pt-BR" dirty="0"/>
              <a:t>Atua como um limite "suave", exigindo métodos mais avançados (como variáveis ​​instrumentais) para estimar o efeito.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0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1EE8-4A09-A97C-951E-20EB775EC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B91D-0010-56F2-FD30-9060BFB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RDD – Sharp </a:t>
            </a:r>
            <a:r>
              <a:rPr lang="pt-BR" b="1" dirty="0" err="1"/>
              <a:t>Vs</a:t>
            </a:r>
            <a:r>
              <a:rPr lang="pt-BR" b="1" dirty="0"/>
              <a:t> </a:t>
            </a:r>
            <a:r>
              <a:rPr lang="pt-BR" b="1" dirty="0" err="1"/>
              <a:t>Fuzzy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9FED7D7-7808-5695-2AEC-CD299A39F9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83567"/>
                <a:ext cx="5181600" cy="4693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Existem modelos em que a probabilidade de tratamento varia de 0 a 1 no ponto de corte, ou o que é chamado de modelo "afiado". </a:t>
                </a:r>
              </a:p>
              <a:p>
                <a:r>
                  <a:rPr lang="pt-BR" dirty="0"/>
                  <a:t>E existem modelos em que a probabilidade de descontinuidade do tratamento aumenta no ponto de corte. Esses modelos são frequentemente chamados de modelos "</a:t>
                </a:r>
                <a:r>
                  <a:rPr lang="pt-BR" dirty="0" err="1"/>
                  <a:t>fuzzy</a:t>
                </a:r>
                <a:r>
                  <a:rPr lang="pt-BR" dirty="0"/>
                  <a:t>". Em todos eles, porém, existe uma variável X em execução</a:t>
                </a:r>
              </a:p>
              <a:p>
                <a:r>
                  <a:rPr lang="pt-BR" dirty="0"/>
                  <a:t>que, ao atingir um ponto de corte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inverte a probabilidade de receber algum tratamento.</a:t>
                </a:r>
                <a:endParaRPr lang="en-US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9FED7D7-7808-5695-2AEC-CD299A39F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83567"/>
                <a:ext cx="5181600" cy="4693396"/>
              </a:xfrm>
              <a:blipFill>
                <a:blip r:embed="rId2"/>
                <a:stretch>
                  <a:fillRect l="-1647" t="-2987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774BE7-E1A4-57C0-8F00-E023B0BCE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498" y="1832870"/>
            <a:ext cx="5279830" cy="356022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9E352B-FACA-B8E9-8DB4-03D42B55238E}"/>
              </a:ext>
            </a:extLst>
          </p:cNvPr>
          <p:cNvSpPr txBox="1"/>
          <p:nvPr/>
        </p:nvSpPr>
        <p:spPr>
          <a:xfrm>
            <a:off x="7900696" y="5807631"/>
            <a:ext cx="36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Cunningham,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E672-467C-8B12-9233-325B7EC7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46D3A-5058-44A8-9719-667A359F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Diff-Diff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9810E-63EC-5356-4B8F-78174DFA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Diff-Diff</a:t>
            </a:r>
            <a:r>
              <a:rPr lang="pt-BR" dirty="0"/>
              <a:t> </a:t>
            </a:r>
            <a:r>
              <a:rPr lang="pt-BR" b="1" dirty="0"/>
              <a:t>isola o efeito </a:t>
            </a:r>
            <a:r>
              <a:rPr lang="pt-BR" dirty="0"/>
              <a:t>de um tratamento (por exemplo, uma mudança de política) por meio de:</a:t>
            </a:r>
          </a:p>
          <a:p>
            <a:r>
              <a:rPr lang="pt-BR" dirty="0"/>
              <a:t>Comparação dos resultados antes e depois (</a:t>
            </a:r>
            <a:r>
              <a:rPr lang="pt-BR" i="1" dirty="0" err="1"/>
              <a:t>ex-ante</a:t>
            </a:r>
            <a:r>
              <a:rPr lang="pt-BR" i="1" dirty="0"/>
              <a:t> vs. </a:t>
            </a:r>
            <a:r>
              <a:rPr lang="pt-BR" i="1" dirty="0" err="1"/>
              <a:t>ex-post</a:t>
            </a:r>
            <a:r>
              <a:rPr lang="pt-BR" dirty="0"/>
              <a:t>) do tratamento no </a:t>
            </a:r>
            <a:r>
              <a:rPr lang="pt-BR" b="1" dirty="0"/>
              <a:t>grupo tratado</a:t>
            </a:r>
            <a:r>
              <a:rPr lang="pt-BR" dirty="0"/>
              <a:t>.</a:t>
            </a:r>
          </a:p>
          <a:p>
            <a:r>
              <a:rPr lang="pt-BR" dirty="0"/>
              <a:t>Comparação dos resultados antes e depois do mesmo período em um </a:t>
            </a:r>
            <a:r>
              <a:rPr lang="pt-BR" b="1" dirty="0"/>
              <a:t>grupo de controle</a:t>
            </a:r>
            <a:r>
              <a:rPr lang="pt-BR" dirty="0"/>
              <a:t>.</a:t>
            </a:r>
          </a:p>
          <a:p>
            <a:r>
              <a:rPr lang="pt-BR" dirty="0"/>
              <a:t>Usando a diferença entre essas duas diferenças para </a:t>
            </a:r>
            <a:r>
              <a:rPr lang="pt-BR" b="1" dirty="0"/>
              <a:t>eliminar tendências</a:t>
            </a:r>
            <a:r>
              <a:rPr lang="pt-BR" dirty="0"/>
              <a:t> não relacionadas ao tratamento.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36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6AE8-4B3F-52A5-B4EC-2E263A36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E316D-2F5E-5609-2679-19F39A2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RDD – Sharp </a:t>
            </a:r>
            <a:r>
              <a:rPr lang="pt-BR" b="1" dirty="0" err="1"/>
              <a:t>Vs</a:t>
            </a:r>
            <a:r>
              <a:rPr lang="pt-BR" b="1" dirty="0"/>
              <a:t> </a:t>
            </a:r>
            <a:r>
              <a:rPr lang="pt-BR" b="1" dirty="0" err="1"/>
              <a:t>Fuzzy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8967EC7-CE77-8664-22E2-25493D587F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83567"/>
                <a:ext cx="5181600" cy="4693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RDD acentuada ocorre quando o tratamento é uma função determinística da variável em execução X.</a:t>
                </a:r>
              </a:p>
              <a:p>
                <a:r>
                  <a:rPr lang="pt-BR" dirty="0"/>
                  <a:t> Um exemplo pode ser a inscrição no Medicare (sistema de Saúde EUA), que ocorre de forma acentuada aos 65 anos - excluindo situações de deficiência. </a:t>
                </a:r>
              </a:p>
              <a:p>
                <a:r>
                  <a:rPr lang="pt-BR" dirty="0"/>
                  <a:t>Uma RDD difusa representa um "salto" descontínuo na probabilidade de tratamento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Nesses modelos </a:t>
                </a:r>
                <a:r>
                  <a:rPr lang="pt-BR" dirty="0" err="1"/>
                  <a:t>fuzzy</a:t>
                </a:r>
                <a:r>
                  <a:rPr lang="pt-BR" dirty="0"/>
                  <a:t>, o ponto de corte é usado como uma </a:t>
                </a:r>
                <a:r>
                  <a:rPr lang="pt-BR" b="1" dirty="0"/>
                  <a:t>variável instrumental </a:t>
                </a:r>
                <a:r>
                  <a:rPr lang="pt-BR" dirty="0"/>
                  <a:t>para o tratamento. </a:t>
                </a:r>
              </a:p>
              <a:p>
                <a:endParaRPr lang="pt-BR" dirty="0" err="1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D8967EC7-CE77-8664-22E2-25493D587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83567"/>
                <a:ext cx="5181600" cy="4693396"/>
              </a:xfrm>
              <a:blipFill>
                <a:blip r:embed="rId2"/>
                <a:stretch>
                  <a:fillRect l="-1647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3B43EAD-5B77-AA0D-F1E3-3A3DCC183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3498" y="1832870"/>
            <a:ext cx="5279830" cy="356022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4A164D3-6E1E-FF28-62D6-C202A17008FF}"/>
              </a:ext>
            </a:extLst>
          </p:cNvPr>
          <p:cNvSpPr txBox="1"/>
          <p:nvPr/>
        </p:nvSpPr>
        <p:spPr>
          <a:xfrm>
            <a:off x="7900696" y="5807631"/>
            <a:ext cx="36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Fonte: </a:t>
            </a:r>
            <a:r>
              <a:rPr lang="pt-BR" dirty="0"/>
              <a:t>Cunningham,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2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52E3-D357-84B0-B333-D739AACF5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F486C-3212-3F85-4915-7B0A6E0F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RDD – Sharp </a:t>
            </a:r>
            <a:r>
              <a:rPr lang="pt-BR" b="1" noProof="0" dirty="0" err="1"/>
              <a:t>Vs</a:t>
            </a:r>
            <a:r>
              <a:rPr lang="pt-BR" b="1" noProof="0" dirty="0"/>
              <a:t>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50B41490-4B31-BEF9-057D-2D71C47889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832929"/>
                  </p:ext>
                </p:extLst>
              </p:nvPr>
            </p:nvGraphicFramePr>
            <p:xfrm>
              <a:off x="83976" y="2079625"/>
              <a:ext cx="11784564" cy="1879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28188">
                      <a:extLst>
                        <a:ext uri="{9D8B030D-6E8A-4147-A177-3AD203B41FA5}">
                          <a16:colId xmlns:a16="http://schemas.microsoft.com/office/drawing/2014/main" val="2896206644"/>
                        </a:ext>
                      </a:extLst>
                    </a:gridCol>
                    <a:gridCol w="3928188">
                      <a:extLst>
                        <a:ext uri="{9D8B030D-6E8A-4147-A177-3AD203B41FA5}">
                          <a16:colId xmlns:a16="http://schemas.microsoft.com/office/drawing/2014/main" val="2559236835"/>
                        </a:ext>
                      </a:extLst>
                    </a:gridCol>
                    <a:gridCol w="3928188">
                      <a:extLst>
                        <a:ext uri="{9D8B030D-6E8A-4147-A177-3AD203B41FA5}">
                          <a16:colId xmlns:a16="http://schemas.microsoft.com/office/drawing/2014/main" val="41174569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Sharp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 err="1"/>
                            <a:t>Fuzzy</a:t>
                          </a:r>
                          <a:endParaRPr lang="pt-BR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309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Tratamento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Corte Rígido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Probabilístico ou relativista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786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Estimação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Comparar médias ao realizar corte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Instrumento ou 2 estágios como corte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472619"/>
                      </a:ext>
                    </a:extLst>
                  </a:tr>
                  <a:tr h="431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Exemplo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Todos os estudantes </a:t>
                          </a:r>
                          <a14:m>
                            <m:oMath xmlns:m="http://schemas.openxmlformats.org/officeDocument/2006/math">
                              <m:r>
                                <a:rPr lang="pt-BR" sz="1600" i="1" noProof="0" smtClean="0">
                                  <a:latin typeface="Cambria Math" panose="02040503050406030204" pitchFamily="18" charset="0"/>
                                </a:rPr>
                                <m:t>≥ 80 </m:t>
                              </m:r>
                            </m:oMath>
                          </a14:m>
                          <a:r>
                            <a:rPr lang="pt-BR" sz="1600" noProof="0" dirty="0"/>
                            <a:t>obtêm a bolsa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600" i="1" noProof="0" smtClean="0">
                                  <a:latin typeface="Cambria Math" panose="02040503050406030204" pitchFamily="18" charset="0"/>
                                </a:rPr>
                                <m:t>≥ 80 </m:t>
                              </m:r>
                            </m:oMath>
                          </a14:m>
                          <a:r>
                            <a:rPr lang="pt-BR" sz="1600" noProof="0" dirty="0"/>
                            <a:t> são elegíveis, mas alguns ficam de fora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82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203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50B41490-4B31-BEF9-057D-2D71C47889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832929"/>
                  </p:ext>
                </p:extLst>
              </p:nvPr>
            </p:nvGraphicFramePr>
            <p:xfrm>
              <a:off x="83976" y="2079625"/>
              <a:ext cx="11784564" cy="18793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28188">
                      <a:extLst>
                        <a:ext uri="{9D8B030D-6E8A-4147-A177-3AD203B41FA5}">
                          <a16:colId xmlns:a16="http://schemas.microsoft.com/office/drawing/2014/main" val="2896206644"/>
                        </a:ext>
                      </a:extLst>
                    </a:gridCol>
                    <a:gridCol w="3928188">
                      <a:extLst>
                        <a:ext uri="{9D8B030D-6E8A-4147-A177-3AD203B41FA5}">
                          <a16:colId xmlns:a16="http://schemas.microsoft.com/office/drawing/2014/main" val="2559236835"/>
                        </a:ext>
                      </a:extLst>
                    </a:gridCol>
                    <a:gridCol w="3928188">
                      <a:extLst>
                        <a:ext uri="{9D8B030D-6E8A-4147-A177-3AD203B41FA5}">
                          <a16:colId xmlns:a16="http://schemas.microsoft.com/office/drawing/2014/main" val="411745697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Sharp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 err="1"/>
                            <a:t>Fuzzy</a:t>
                          </a:r>
                          <a:endParaRPr lang="pt-BR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309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Tratamento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Corte Rígido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Probabilístico ou relativista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786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Estimação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Comparar médias ao realizar corte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Instrumento ou 2 estágios como corte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472619"/>
                      </a:ext>
                    </a:extLst>
                  </a:tr>
                  <a:tr h="431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noProof="0" dirty="0"/>
                            <a:t>Exemplo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11" t="-253521" r="-100932" b="-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3521" r="-775" b="-88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82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203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3483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DA592-691F-D5ED-6E69-94841DC9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Nota de Corte Para Bolsas de Estudos</a:t>
            </a:r>
            <a:endParaRPr lang="en-US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22B3B-03B4-07F6-CE89-2C1494A8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Variável corrente (X): </a:t>
            </a:r>
            <a:r>
              <a:rPr lang="pt-BR" dirty="0"/>
              <a:t>Notas em testes (0-100).</a:t>
            </a:r>
          </a:p>
          <a:p>
            <a:r>
              <a:rPr lang="pt-BR" b="1" dirty="0"/>
              <a:t>Ponto de corte (c): </a:t>
            </a:r>
            <a:r>
              <a:rPr lang="pt-BR" dirty="0"/>
              <a:t>80 (alunos com ≥ 80 –nota- recebem uma bolsa de estudos).</a:t>
            </a:r>
          </a:p>
          <a:p>
            <a:r>
              <a:rPr lang="pt-BR" b="1" dirty="0"/>
              <a:t>Resultado (Y): </a:t>
            </a:r>
            <a:r>
              <a:rPr lang="pt-BR" dirty="0"/>
              <a:t>Renda futura (afetada pela bolsa de estudos).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41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A373-52C4-2702-209F-CC2A26BA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B112-57F0-E4BF-5B30-E0BEFA17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Nota de Corte Para Bolsas de Estudos</a:t>
            </a:r>
            <a:endParaRPr lang="en-US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8F313-7648-E0D8-01A9-09628FC1DC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Variável corrente (X): </a:t>
            </a:r>
            <a:r>
              <a:rPr lang="pt-BR" dirty="0"/>
              <a:t>Notas em testes (0-100).</a:t>
            </a:r>
          </a:p>
          <a:p>
            <a:r>
              <a:rPr lang="pt-BR" b="1" dirty="0"/>
              <a:t>Ponto de corte (c): </a:t>
            </a:r>
            <a:r>
              <a:rPr lang="pt-BR" dirty="0"/>
              <a:t>80 (alunos com ≥ 80 –nota- recebem uma bolsa de estudos).</a:t>
            </a:r>
          </a:p>
          <a:p>
            <a:r>
              <a:rPr lang="pt-BR" b="1" dirty="0"/>
              <a:t>Resultado (Y): </a:t>
            </a:r>
            <a:r>
              <a:rPr lang="pt-BR" dirty="0"/>
              <a:t>Renda futura (afetada pela bolsa de estudos).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F5BD41D-F810-C97C-21D2-311AF2045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7885" y="2562225"/>
            <a:ext cx="3552825" cy="1733550"/>
          </a:xfrm>
        </p:spPr>
      </p:pic>
    </p:spTree>
    <p:extLst>
      <p:ext uri="{BB962C8B-B14F-4D97-AF65-F5344CB8AC3E}">
        <p14:creationId xmlns:p14="http://schemas.microsoft.com/office/powerpoint/2010/main" val="3811914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C837-7156-4F5B-930A-99FC9755A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13CF-7618-0CB0-B41A-31BD1B6A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RDD Sharp</a:t>
            </a:r>
            <a:endParaRPr lang="en-US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C8856-AF14-1A47-E070-D5274FA82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Variável corrente (X): </a:t>
            </a:r>
            <a:r>
              <a:rPr lang="pt-BR" dirty="0"/>
              <a:t>Notas em testes (0-100).</a:t>
            </a:r>
          </a:p>
          <a:p>
            <a:r>
              <a:rPr lang="pt-BR" b="1" dirty="0"/>
              <a:t>Ponto de corte (c): </a:t>
            </a:r>
            <a:r>
              <a:rPr lang="pt-BR" dirty="0"/>
              <a:t>80 (alunos com ≥ 80 –nota- recebem uma bolsa de estudos).</a:t>
            </a:r>
          </a:p>
          <a:p>
            <a:r>
              <a:rPr lang="pt-BR" b="1" dirty="0"/>
              <a:t>Percebam o ponto de corte em 80.</a:t>
            </a:r>
          </a:p>
          <a:p>
            <a:r>
              <a:rPr lang="pt-BR" dirty="0"/>
              <a:t>Dali que parte nossa análise </a:t>
            </a:r>
            <a:r>
              <a:rPr lang="pt-BR" dirty="0" err="1"/>
              <a:t>fuzzy</a:t>
            </a:r>
            <a:r>
              <a:rPr lang="pt-BR" dirty="0"/>
              <a:t> ou difusa.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2EE2D6C3-30F0-09D3-F99C-1079D9A69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0037"/>
            <a:ext cx="5181600" cy="3902514"/>
          </a:xfrm>
        </p:spPr>
      </p:pic>
    </p:spTree>
    <p:extLst>
      <p:ext uri="{BB962C8B-B14F-4D97-AF65-F5344CB8AC3E}">
        <p14:creationId xmlns:p14="http://schemas.microsoft.com/office/powerpoint/2010/main" val="2355573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83F2-1EB4-3C4F-8A42-2F01E8C0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85F29-B4F9-EAD3-96EF-97C68D56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RDD Sharp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FEE6AB78-9C82-0CDB-3019-EF9F918EA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𝐸𝑎𝑟𝑛𝑖𝑛𝑔𝑠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𝑠𝑐h𝑜𝑙𝑎𝑟𝑠h𝑖𝑝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𝐸𝑎𝑟𝑛𝑖𝑛𝑔𝑠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𝑅𝑒𝑛𝑑𝑎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𝑠𝑐h𝑜𝑙𝑎𝑟𝑠h𝑖𝑝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Bolsa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Estudos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(1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recebeu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bolsa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𝑁𝑜𝑡𝑎𝑠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𝑛𝑜𝑡𝑎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𝑡𝑒𝑠𝑡𝑒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𝑣𝑎𝑟𝑖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𝑣𝑒𝑙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𝑐𝑜𝑟𝑟𝑒𝑛𝑡𝑒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𝐶𝑜𝑒𝑓𝑖𝑐𝑖𝑒𝑛𝑡𝑒𝑠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FEE6AB78-9C82-0CDB-3019-EF9F918EA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65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A2D6-C2DC-1F59-F46A-2EC16D84D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5DA6-6585-F761-6081-12B8063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RDD Sharp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10D6E8F-750C-8CB5-9DE6-614EBA31D2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878" y="1825625"/>
                <a:ext cx="5599922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𝐸𝑎𝑟𝑛𝑖𝑛𝑔𝑠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𝑠𝑐h𝑜𝑙𝑎𝑟𝑠h𝑖𝑝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r>
                  <a:rPr lang="pt-BR" sz="2400" dirty="0"/>
                  <a:t>Efeito da bolsa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):</a:t>
                </a:r>
              </a:p>
              <a:p>
                <a:r>
                  <a:rPr lang="pt-BR" sz="2400" dirty="0"/>
                  <a:t>Estatisticamente significativo (p &lt; 0.001).</a:t>
                </a:r>
              </a:p>
              <a:p>
                <a:r>
                  <a:rPr lang="pt-BR" sz="2400" dirty="0"/>
                  <a:t>Quem recebe a bolsa tem ganhos ~$6.963 maiores (em média), controlando pela nota do teste.</a:t>
                </a:r>
              </a:p>
              <a:p>
                <a:r>
                  <a:rPr lang="pt-BR" sz="2400" dirty="0"/>
                  <a:t>Esse é o efeito causal local (para alunos próximos do corte de 80).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10D6E8F-750C-8CB5-9DE6-614EBA31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878" y="1825625"/>
                <a:ext cx="5599922" cy="4351338"/>
              </a:xfrm>
              <a:blipFill>
                <a:blip r:embed="rId2"/>
                <a:stretch>
                  <a:fillRect l="-152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698458-98CB-0E72-4BA2-DC56C17B7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3783"/>
            <a:ext cx="5181600" cy="3135021"/>
          </a:xfrm>
        </p:spPr>
      </p:pic>
    </p:spTree>
    <p:extLst>
      <p:ext uri="{BB962C8B-B14F-4D97-AF65-F5344CB8AC3E}">
        <p14:creationId xmlns:p14="http://schemas.microsoft.com/office/powerpoint/2010/main" val="1383946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1880-18F7-4CF3-ACDE-708B041E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590D-7634-AEA9-B742-E01202A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Exemplo – RDD Sharp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AA47C57-8F2E-ABCB-C316-53C7EC2BB4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0588" y="1825625"/>
                <a:ext cx="5749212" cy="46672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𝐸𝑎𝑟𝑛𝑖𝑛𝑔𝑠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𝑠𝑐h𝑜𝑙𝑎𝑟𝑠h𝑖𝑝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r>
                  <a:rPr lang="pt-BR" sz="2800" dirty="0"/>
                  <a:t>Nota do teste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r>
                  <a:rPr lang="pt-BR" sz="2800" dirty="0"/>
                  <a:t>Não tem efeito significativo nos ganhos (p = 0.23).</a:t>
                </a:r>
              </a:p>
              <a:p>
                <a:r>
                  <a:rPr lang="pt-BR" sz="2800" dirty="0"/>
                  <a:t>Sugere que, dentro da janela (70–90), a nota em si não afeta ganhos diretamente.</a:t>
                </a:r>
              </a:p>
              <a:p>
                <a:r>
                  <a:rPr lang="pt-BR" sz="2800" dirty="0"/>
                  <a:t>Ajuste do modelo (R² = 0.052):</a:t>
                </a:r>
              </a:p>
              <a:p>
                <a:r>
                  <a:rPr lang="pt-BR" sz="2800" dirty="0"/>
                  <a:t>O modelo explica apenas 5.2% da variação nos ganhos.</a:t>
                </a:r>
              </a:p>
              <a:p>
                <a:r>
                  <a:rPr lang="pt-BR" sz="2800" dirty="0"/>
                  <a:t>Típico em RDD, pois focamos apenas em variação próxima ao corte.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AA47C57-8F2E-ABCB-C316-53C7EC2BB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0588" y="1825625"/>
                <a:ext cx="5749212" cy="4667250"/>
              </a:xfrm>
              <a:blipFill>
                <a:blip r:embed="rId2"/>
                <a:stretch>
                  <a:fillRect l="-1589" t="-914" r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1172C1D-9879-A5BA-059C-70940F5BB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3783"/>
            <a:ext cx="5181600" cy="3135021"/>
          </a:xfrm>
        </p:spPr>
      </p:pic>
    </p:spTree>
    <p:extLst>
      <p:ext uri="{BB962C8B-B14F-4D97-AF65-F5344CB8AC3E}">
        <p14:creationId xmlns:p14="http://schemas.microsoft.com/office/powerpoint/2010/main" val="104234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BD645-E168-B81B-2DBE-DD623695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– RDD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AB9984DF-439E-51C5-0FA5-0A025D457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=1 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: </a:t>
                </a:r>
                <a:r>
                  <a:rPr lang="pt-BR" b="1" noProof="0" dirty="0"/>
                  <a:t>instrumento</a:t>
                </a:r>
                <a:r>
                  <a:rPr lang="pt-BR" noProof="0" dirty="0"/>
                  <a:t> (</a:t>
                </a:r>
                <a:r>
                  <a:rPr lang="pt-BR" noProof="0" dirty="0" err="1"/>
                  <a:t>ex</a:t>
                </a:r>
                <a:r>
                  <a:rPr lang="pt-BR" noProof="0" dirty="0"/>
                  <a:t>: elegibilidade para bolsa com base na nota do teste)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: Variável de tratamento (aceitou ou não a bolsa).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Variável de desfecho (e.g., renda futura).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Variável corrente.</a:t>
                </a:r>
              </a:p>
              <a:p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Ponto de corte (e.g., 80).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AB9984DF-439E-51C5-0FA5-0A025D457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4D01A763-FAFA-140D-907F-9F2DE0341097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59124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5922A-8E57-E5BB-F5F6-3C354DC1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CB37-2286-928D-F829-7FAF88BF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– RDD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2C4BE8-6331-D983-EEAC-58742D28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253"/>
                <a:ext cx="10515600" cy="475871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noProof="0" dirty="0"/>
                  <a:t>Modelo de duas etapas.</a:t>
                </a:r>
              </a:p>
              <a:p>
                <a:r>
                  <a:rPr lang="pt-BR" i="1" dirty="0"/>
                  <a:t>1º etapa (modelar o tratamento em função do instrumento).</a:t>
                </a:r>
                <a:endParaRPr lang="pt-BR" i="1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r>
                  <a:rPr lang="pt-BR" dirty="0"/>
                  <a:t>Com isso, estimamos a probabilidade de tomar o tratamento com base na elegibilidade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) e na nota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i="1" dirty="0"/>
                  <a:t>2ª etapa (modelar o desfecho usando o valor ajustado do tratamento)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predição da primeira etapa (variável de tratamento estimada).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mede o efeito local do tratamento nos indivíduos cuja decisão foi afetada pela elegibilidade (</a:t>
                </a:r>
                <a:r>
                  <a:rPr lang="pt-BR" dirty="0" err="1"/>
                  <a:t>compliers</a:t>
                </a:r>
                <a:r>
                  <a:rPr lang="pt-BR" dirty="0"/>
                  <a:t>).</a:t>
                </a:r>
              </a:p>
              <a:p>
                <a:endParaRPr lang="pt-BR" i="1" dirty="0"/>
              </a:p>
              <a:p>
                <a:endParaRPr lang="pt-BR" noProof="0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2C4BE8-6331-D983-EEAC-58742D28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253"/>
                <a:ext cx="10515600" cy="4758710"/>
              </a:xfrm>
              <a:blipFill>
                <a:blip r:embed="rId2"/>
                <a:stretch>
                  <a:fillRect l="-928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BECD959-7E31-3486-0142-7F04033B3D8E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71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7803D-68B8-CB08-6096-6B2000A08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BD5D5-BA55-5B17-4D2A-44738C96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 err="1"/>
              <a:t>Diff-Diff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44461EF-48F0-E694-E01C-A7B352E8F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8212"/>
                <a:ext cx="10515600" cy="4618751"/>
              </a:xfrm>
            </p:spPr>
            <p:txBody>
              <a:bodyPr>
                <a:normAutofit/>
              </a:bodyPr>
              <a:lstStyle/>
              <a:p>
                <a:r>
                  <a:rPr lang="pt-BR" b="1" noProof="0" dirty="0"/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noProof="0" smtClean="0">
                        <a:latin typeface="Cambria Math" panose="02040503050406030204" pitchFamily="18" charset="0"/>
                      </a:rPr>
                      <m:t>𝐷𝑖𝑓𝑓</m:t>
                    </m:r>
                    <m:r>
                      <a:rPr lang="pt-BR" sz="20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BR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noProof="0" smtClean="0">
                            <a:latin typeface="Cambria Math" panose="02040503050406030204" pitchFamily="18" charset="0"/>
                          </a:rPr>
                          <m:t>𝐷𝑖𝑓𝑓</m:t>
                        </m:r>
                      </m:e>
                      <m:sub>
                        <m:r>
                          <a:rPr lang="pt-BR" sz="2000" b="0" i="1" noProof="0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pt-BR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𝑡𝑟𝑎𝑡𝑎𝑚𝑒𝑛𝑡𝑜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r>
                          <a:rPr lang="pt-BR" sz="20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𝑡𝑟𝑎𝑡𝑎𝑚𝑒𝑛𝑡𝑜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e>
                    </m:d>
                    <m:r>
                      <a:rPr lang="pt-BR" sz="2000" b="0" i="1" noProof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𝑐𝑜𝑛𝑡𝑟𝑜𝑙𝑒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pt-BR" sz="20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𝑐𝑜𝑛𝑡𝑟𝑜𝑙𝑒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b="0" i="1" noProof="0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</m:e>
                    </m:d>
                  </m:oMath>
                </a14:m>
                <a:endParaRPr lang="pt-BR" noProof="0" dirty="0"/>
              </a:p>
              <a:p>
                <a:r>
                  <a:rPr lang="pt-BR" noProof="0" dirty="0"/>
                  <a:t>Y = variável resultante (e.g., emprego, salário, retorno financeiro, </a:t>
                </a:r>
                <a:r>
                  <a:rPr lang="pt-BR" noProof="0" dirty="0" err="1"/>
                  <a:t>etc</a:t>
                </a:r>
                <a:r>
                  <a:rPr lang="pt-BR" noProof="0" dirty="0"/>
                  <a:t>…)</a:t>
                </a:r>
              </a:p>
              <a:p>
                <a:r>
                  <a:rPr lang="pt-BR" noProof="0" dirty="0"/>
                  <a:t>Post = Depois do tratamento</a:t>
                </a:r>
              </a:p>
              <a:p>
                <a:r>
                  <a:rPr lang="pt-BR" noProof="0" dirty="0" err="1"/>
                  <a:t>Pre</a:t>
                </a:r>
                <a:r>
                  <a:rPr lang="pt-BR" noProof="0" dirty="0"/>
                  <a:t> = Antes do tratamento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44461EF-48F0-E694-E01C-A7B352E8F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8212"/>
                <a:ext cx="10515600" cy="4618751"/>
              </a:xfrm>
              <a:blipFill>
                <a:blip r:embed="rId2"/>
                <a:stretch>
                  <a:fillRect l="-1043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18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FF954-F423-5B7B-2E5A-EC680ABE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7E23-EF5E-62BC-2CA8-7D1C1A42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– RDD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AD7E18A6-5CFD-8EC6-2F61-18BF37DA7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Equação estimada via a Variável Instrumental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i="1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=1 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: </a:t>
                </a:r>
                <a:r>
                  <a:rPr lang="pt-BR" b="1" noProof="0" dirty="0"/>
                  <a:t>instrumento</a:t>
                </a:r>
                <a:r>
                  <a:rPr lang="pt-BR" noProof="0" dirty="0"/>
                  <a:t> (</a:t>
                </a:r>
                <a:r>
                  <a:rPr lang="pt-BR" noProof="0" dirty="0" err="1"/>
                  <a:t>ex</a:t>
                </a:r>
                <a:r>
                  <a:rPr lang="pt-BR" noProof="0" dirty="0"/>
                  <a:t>: elegibilidade para bolsa com base na nota do teste ou bolsa de estudos ofertada)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: Variável de tratamento (aceitou ou não a bolsa).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Variável de desfecho (e.g., renda futura).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Variável corrente.</a:t>
                </a:r>
              </a:p>
              <a:p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Ponto de corte (e.g., 80).</a:t>
                </a:r>
              </a:p>
              <a:p>
                <a:r>
                  <a:rPr lang="pt-BR" dirty="0"/>
                  <a:t>Com...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AD7E18A6-5CFD-8EC6-2F61-18BF37DA7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6F11D7E-4201-38D3-5311-0273906812C5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1969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1C2D-AE2B-156F-2F7C-1272D347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31D84-94F8-C029-2E05-45ECBF7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– RDD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0E5C880-93E5-F719-0842-35C18944A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O coeficiente de </a:t>
            </a:r>
            <a:r>
              <a:rPr lang="pt-BR" noProof="0" dirty="0" err="1"/>
              <a:t>scholarship_taken</a:t>
            </a:r>
            <a:r>
              <a:rPr lang="pt-BR" noProof="0" dirty="0"/>
              <a:t> indica que aceitar a bolsa está associado a um aumento médio de 2.90 unidades na renda futura.</a:t>
            </a:r>
          </a:p>
          <a:p>
            <a:r>
              <a:rPr lang="pt-BR" noProof="0" dirty="0"/>
              <a:t>Contudo, não é estatisticamente significativo ao nível de 5% (p = 0.244).</a:t>
            </a:r>
          </a:p>
          <a:p>
            <a:endParaRPr lang="pt-BR" noProof="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AD94B01-2307-8D97-B72B-00751E437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94980"/>
            <a:ext cx="5181600" cy="42126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27E7BD-6EF8-1919-5D21-C021FE389E37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6681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6D06-D434-27E8-2126-6440407A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E6C8-7A87-3B44-1A59-BC2ABC11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Exemplo – RDD </a:t>
            </a:r>
            <a:r>
              <a:rPr lang="pt-BR" b="1" noProof="0" dirty="0" err="1"/>
              <a:t>Fuzzy</a:t>
            </a:r>
            <a:endParaRPr lang="pt-BR" b="1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BD8E2D8-164A-9D6A-1883-69E88C440A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noProof="0" dirty="0" err="1"/>
              <a:t>Weak</a:t>
            </a:r>
            <a:r>
              <a:rPr lang="pt-BR" b="1" noProof="0" dirty="0"/>
              <a:t> </a:t>
            </a:r>
            <a:r>
              <a:rPr lang="pt-BR" b="1" noProof="0" dirty="0" err="1"/>
              <a:t>Instruments</a:t>
            </a:r>
            <a:r>
              <a:rPr lang="pt-BR" b="1" noProof="0" dirty="0"/>
              <a:t> </a:t>
            </a:r>
            <a:r>
              <a:rPr lang="pt-BR" b="1" noProof="0" dirty="0" err="1"/>
              <a:t>test</a:t>
            </a:r>
            <a:r>
              <a:rPr lang="pt-BR" b="1" noProof="0" dirty="0"/>
              <a:t>:</a:t>
            </a:r>
          </a:p>
          <a:p>
            <a:r>
              <a:rPr lang="pt-BR" noProof="0" dirty="0"/>
              <a:t>Estatística: 132.094, p &lt; 2e-16 → o instrumento (</a:t>
            </a:r>
            <a:r>
              <a:rPr lang="pt-BR" noProof="0" dirty="0" err="1"/>
              <a:t>scholarship_offered</a:t>
            </a:r>
            <a:r>
              <a:rPr lang="pt-BR" noProof="0" dirty="0"/>
              <a:t>) não é fraco. Isso significa que ele está fortemente correlacionado com a variável endógena (</a:t>
            </a:r>
            <a:r>
              <a:rPr lang="pt-BR" noProof="0" dirty="0" err="1"/>
              <a:t>scholarship_taken</a:t>
            </a:r>
            <a:r>
              <a:rPr lang="pt-BR" noProof="0" dirty="0"/>
              <a:t>), o que é essencial para validade do IV.</a:t>
            </a:r>
          </a:p>
          <a:p>
            <a:r>
              <a:rPr lang="pt-BR" noProof="0" dirty="0"/>
              <a:t>Wu-</a:t>
            </a:r>
            <a:r>
              <a:rPr lang="pt-BR" noProof="0" dirty="0" err="1"/>
              <a:t>Hausman</a:t>
            </a:r>
            <a:r>
              <a:rPr lang="pt-BR" noProof="0" dirty="0"/>
              <a:t> </a:t>
            </a:r>
            <a:r>
              <a:rPr lang="pt-BR" noProof="0" dirty="0" err="1"/>
              <a:t>test</a:t>
            </a:r>
            <a:r>
              <a:rPr lang="pt-BR" noProof="0" dirty="0"/>
              <a:t>:</a:t>
            </a:r>
          </a:p>
          <a:p>
            <a:r>
              <a:rPr lang="pt-BR" noProof="0" dirty="0"/>
              <a:t>Estatística: 0.003, p = 0.959 → não há evidência de endogeneidade de </a:t>
            </a:r>
            <a:r>
              <a:rPr lang="pt-BR" noProof="0" dirty="0" err="1"/>
              <a:t>scholarship_taken</a:t>
            </a:r>
            <a:r>
              <a:rPr lang="pt-BR" noProof="0" dirty="0"/>
              <a:t>.</a:t>
            </a:r>
          </a:p>
          <a:p>
            <a:r>
              <a:rPr lang="pt-BR" noProof="0" dirty="0"/>
              <a:t>Em outras palavras, o modelo OLS e o IV não são significativamente diferentes.</a:t>
            </a:r>
          </a:p>
          <a:p>
            <a:r>
              <a:rPr lang="pt-BR" noProof="0" dirty="0"/>
              <a:t>Isso sugere </a:t>
            </a:r>
            <a:r>
              <a:rPr lang="pt-BR" b="1" noProof="0" dirty="0"/>
              <a:t>que o uso do IV pode não ser necessário aqui</a:t>
            </a:r>
            <a:r>
              <a:rPr lang="pt-BR" noProof="0" dirty="0"/>
              <a:t>, pelo menos em termos estatísticos.</a:t>
            </a:r>
          </a:p>
          <a:p>
            <a:endParaRPr lang="pt-BR" noProof="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E886EB4-1CB7-016A-ABF2-CAD8FB254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94980"/>
            <a:ext cx="5181600" cy="42126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A7F0E5-000A-1250-0AB7-97A6E1E5A30F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6890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38B-BA29-3702-7ABB-B4554294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de Densidade de </a:t>
            </a:r>
            <a:r>
              <a:rPr lang="pt-BR" b="1" dirty="0" err="1"/>
              <a:t>McCrary</a:t>
            </a:r>
            <a:r>
              <a:rPr lang="pt-BR" b="1" dirty="0"/>
              <a:t> (2008)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88D684-9B54-2C72-EDFA-68FD80DCC9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Esse número é o valor-p do teste de </a:t>
            </a:r>
            <a:r>
              <a:rPr lang="pt-BR" dirty="0" err="1"/>
              <a:t>McCrary</a:t>
            </a:r>
            <a:r>
              <a:rPr lang="pt-BR" dirty="0"/>
              <a:t>. Como:</a:t>
            </a:r>
          </a:p>
          <a:p>
            <a:r>
              <a:rPr lang="pt-BR" i="1" dirty="0"/>
              <a:t>p = 0.873 &gt; 0.1</a:t>
            </a:r>
          </a:p>
          <a:p>
            <a:r>
              <a:rPr lang="pt-BR" dirty="0"/>
              <a:t>Assim, não rejeitamos Hh0: a densidade é contínua no ponto de corte. Ou seja, não há evidência de manipulação da variável corrente (</a:t>
            </a:r>
            <a:r>
              <a:rPr lang="pt-BR" dirty="0" err="1"/>
              <a:t>test_score</a:t>
            </a:r>
            <a:r>
              <a:rPr lang="pt-BR" dirty="0"/>
              <a:t>).</a:t>
            </a:r>
          </a:p>
          <a:p>
            <a:r>
              <a:rPr lang="pt-BR" dirty="0"/>
              <a:t>O teste de </a:t>
            </a:r>
            <a:r>
              <a:rPr lang="pt-BR" dirty="0" err="1"/>
              <a:t>McCrary</a:t>
            </a:r>
            <a:r>
              <a:rPr lang="pt-BR" dirty="0"/>
              <a:t> sugere que a designação do tratamento (bolsa) ao redor do ponto de corte é plausivelmente exógena, o que reforça a validade do RDD </a:t>
            </a:r>
            <a:r>
              <a:rPr lang="pt-BR" dirty="0" err="1"/>
              <a:t>fuzzy</a:t>
            </a:r>
            <a:r>
              <a:rPr lang="pt-BR" dirty="0"/>
              <a:t> como estratégia de identificação causal.</a:t>
            </a:r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BBDF63C-FD58-DF2B-F093-1AF95480F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4528"/>
            <a:ext cx="5181600" cy="4013532"/>
          </a:xfrm>
        </p:spPr>
      </p:pic>
    </p:spTree>
    <p:extLst>
      <p:ext uri="{BB962C8B-B14F-4D97-AF65-F5344CB8AC3E}">
        <p14:creationId xmlns:p14="http://schemas.microsoft.com/office/powerpoint/2010/main" val="1102779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5CB91-BDEA-5BBA-9D13-891AF6B2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57176-C6EF-7EDF-DC07-F5B15C5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de Densidade de </a:t>
            </a:r>
            <a:r>
              <a:rPr lang="pt-BR" b="1" dirty="0" err="1"/>
              <a:t>McCrary</a:t>
            </a:r>
            <a:r>
              <a:rPr lang="pt-BR" b="1" dirty="0"/>
              <a:t> (2008)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0C0692-7F2C-1453-452B-2838E5A01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 RDD (</a:t>
            </a:r>
            <a:r>
              <a:rPr lang="pt-BR" dirty="0" err="1"/>
              <a:t>fuzzy</a:t>
            </a:r>
            <a:r>
              <a:rPr lang="pt-BR" dirty="0"/>
              <a:t> ou </a:t>
            </a:r>
            <a:r>
              <a:rPr lang="pt-BR" dirty="0" err="1"/>
              <a:t>sharp</a:t>
            </a:r>
            <a:r>
              <a:rPr lang="pt-BR" dirty="0"/>
              <a:t>), espera-se que os indivíduos não manipulem a variável de running exatamente no ponto de corte. Se houver manipulação (por exemplo, pessoas fraudando a nota para passar de 79.9 para 80.1), isso quebra a validade causal do RDD.</a:t>
            </a:r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A49B4BA-E92D-57BC-988C-7A89EA707A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4528"/>
            <a:ext cx="5181600" cy="4013532"/>
          </a:xfrm>
        </p:spPr>
      </p:pic>
    </p:spTree>
    <p:extLst>
      <p:ext uri="{BB962C8B-B14F-4D97-AF65-F5344CB8AC3E}">
        <p14:creationId xmlns:p14="http://schemas.microsoft.com/office/powerpoint/2010/main" val="523587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0A7C-84C4-142B-12CE-C55112DA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FBBC2-531C-169F-F15B-008F7564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de Densidade de </a:t>
            </a:r>
            <a:r>
              <a:rPr lang="pt-BR" b="1" dirty="0" err="1"/>
              <a:t>McCrary</a:t>
            </a:r>
            <a:r>
              <a:rPr lang="pt-BR" b="1" dirty="0"/>
              <a:t> (2008)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AC122B-E40A-CF50-1138-0B45FA255A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gráfico apresenta a densidade estimada de </a:t>
            </a:r>
            <a:r>
              <a:rPr lang="pt-BR" dirty="0" err="1"/>
              <a:t>test_score</a:t>
            </a:r>
            <a:r>
              <a:rPr lang="pt-BR" dirty="0"/>
              <a:t> ao redor do ponto de corte (80).</a:t>
            </a:r>
          </a:p>
          <a:p>
            <a:r>
              <a:rPr lang="pt-BR" dirty="0"/>
              <a:t>A linha sólida representa a densidade estimada em cada lado do ponto de corte.</a:t>
            </a:r>
          </a:p>
          <a:p>
            <a:r>
              <a:rPr lang="pt-BR" dirty="0"/>
              <a:t>As linhas tracejadas indicam os intervalos de confiança.</a:t>
            </a:r>
          </a:p>
          <a:p>
            <a:r>
              <a:rPr lang="pt-BR" dirty="0"/>
              <a:t>Interpretação visual:</a:t>
            </a:r>
          </a:p>
          <a:p>
            <a:r>
              <a:rPr lang="pt-BR" dirty="0"/>
              <a:t>Não há nenhum salto visível na densidade ao redor de 80 → não parece haver manipulação no ponto de corte.</a:t>
            </a:r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4AA7016-69E0-2A79-3415-C6F625820A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4528"/>
            <a:ext cx="5181600" cy="4013532"/>
          </a:xfrm>
        </p:spPr>
      </p:pic>
    </p:spTree>
    <p:extLst>
      <p:ext uri="{BB962C8B-B14F-4D97-AF65-F5344CB8AC3E}">
        <p14:creationId xmlns:p14="http://schemas.microsoft.com/office/powerpoint/2010/main" val="3608616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839F-36CF-E2D9-D1EF-FC37BAA2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999D3-D1C3-1E89-248E-81974AEF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Visualização – RD </a:t>
            </a:r>
            <a:r>
              <a:rPr lang="pt-BR" b="1" dirty="0" err="1"/>
              <a:t>plot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E7074-D95F-9324-3CA2-906E817DF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X </a:t>
            </a:r>
            <a:r>
              <a:rPr lang="pt-BR" dirty="0" err="1"/>
              <a:t>axis</a:t>
            </a:r>
            <a:r>
              <a:rPr lang="pt-BR" dirty="0"/>
              <a:t>: variável running (</a:t>
            </a:r>
            <a:r>
              <a:rPr lang="pt-BR" dirty="0" err="1"/>
              <a:t>test_score</a:t>
            </a:r>
            <a:r>
              <a:rPr lang="pt-BR" dirty="0"/>
              <a:t>).</a:t>
            </a:r>
          </a:p>
          <a:p>
            <a:r>
              <a:rPr lang="pt-BR" dirty="0"/>
              <a:t>Y </a:t>
            </a:r>
            <a:r>
              <a:rPr lang="pt-BR" dirty="0" err="1"/>
              <a:t>axis</a:t>
            </a:r>
            <a:r>
              <a:rPr lang="pt-BR" dirty="0"/>
              <a:t>: variável de resultado (</a:t>
            </a:r>
            <a:r>
              <a:rPr lang="pt-BR" dirty="0" err="1"/>
              <a:t>earnings</a:t>
            </a:r>
            <a:r>
              <a:rPr lang="pt-BR" dirty="0"/>
              <a:t> - renda)</a:t>
            </a:r>
          </a:p>
          <a:p>
            <a:r>
              <a:rPr lang="pt-BR" dirty="0"/>
              <a:t>A linha vertical preta representa o ponto de corte (</a:t>
            </a:r>
            <a:r>
              <a:rPr lang="pt-BR" dirty="0" err="1"/>
              <a:t>cutoff</a:t>
            </a:r>
            <a:r>
              <a:rPr lang="pt-BR" dirty="0"/>
              <a:t>) — aqui claramente em 80.</a:t>
            </a:r>
          </a:p>
          <a:p>
            <a:r>
              <a:rPr lang="pt-BR" dirty="0"/>
              <a:t>Os pontos azuis representam as médias por bin (ou observações agregadas).</a:t>
            </a:r>
          </a:p>
          <a:p>
            <a:r>
              <a:rPr lang="pt-BR" dirty="0"/>
              <a:t>A linha vermelha é o ajuste local (por polinômio ou kernel local) estimado nos dois lados do corte.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B506C93-7A53-9D78-6468-18BB032B3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2311"/>
            <a:ext cx="5181600" cy="3717966"/>
          </a:xfrm>
        </p:spPr>
      </p:pic>
    </p:spTree>
    <p:extLst>
      <p:ext uri="{BB962C8B-B14F-4D97-AF65-F5344CB8AC3E}">
        <p14:creationId xmlns:p14="http://schemas.microsoft.com/office/powerpoint/2010/main" val="2543270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224F9-1DC5-2FB3-148F-EF4C288C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1224-4A3E-E6AB-4A25-A71E106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Visualização – RD </a:t>
            </a:r>
            <a:r>
              <a:rPr lang="pt-BR" b="1" dirty="0" err="1"/>
              <a:t>plot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899728-7F9A-9D28-03D0-8694175CA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457" y="1530220"/>
            <a:ext cx="5301343" cy="4646743"/>
          </a:xfrm>
        </p:spPr>
        <p:txBody>
          <a:bodyPr>
            <a:normAutofit/>
          </a:bodyPr>
          <a:lstStyle/>
          <a:p>
            <a:r>
              <a:rPr lang="pt-BR" b="1" dirty="0"/>
              <a:t>Descontinuidade visível no ponto de corte (80):</a:t>
            </a:r>
          </a:p>
          <a:p>
            <a:r>
              <a:rPr lang="pt-BR" dirty="0"/>
              <a:t>A curva salta visivelmente para cima ao cruzar o ponto de corte.</a:t>
            </a:r>
          </a:p>
          <a:p>
            <a:r>
              <a:rPr lang="pt-BR" dirty="0"/>
              <a:t>Isso indica que há um efeito causal positivo do tratamento (bolsa) sobre o resultado (</a:t>
            </a:r>
            <a:r>
              <a:rPr lang="pt-BR" dirty="0" err="1"/>
              <a:t>earnings</a:t>
            </a:r>
            <a:r>
              <a:rPr lang="pt-BR" dirty="0"/>
              <a:t>).</a:t>
            </a:r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228539-6C50-AA99-7038-C495F4B2B0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2311"/>
            <a:ext cx="5181600" cy="3717966"/>
          </a:xfrm>
        </p:spPr>
      </p:pic>
    </p:spTree>
    <p:extLst>
      <p:ext uri="{BB962C8B-B14F-4D97-AF65-F5344CB8AC3E}">
        <p14:creationId xmlns:p14="http://schemas.microsoft.com/office/powerpoint/2010/main" val="3375358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03BF-B306-42E4-784F-A35A0437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0CB3-6866-CEB9-1E95-6AAB8457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Visualização – RD </a:t>
            </a:r>
            <a:r>
              <a:rPr lang="pt-BR" b="1" dirty="0" err="1"/>
              <a:t>plot</a:t>
            </a:r>
            <a:endParaRPr lang="en-US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B8B6C5-D090-2C14-FA10-FB37D004E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457" y="1530220"/>
            <a:ext cx="5301343" cy="4646743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Curvas suaves e bem ajustadas:</a:t>
            </a:r>
          </a:p>
          <a:p>
            <a:r>
              <a:rPr lang="pt-BR" dirty="0"/>
              <a:t>A forma da linha vermelha é complexa, mas suave — talvez resultado de um polinômio de grau elevado ou kernel com boa largura de banda.</a:t>
            </a:r>
          </a:p>
          <a:p>
            <a:r>
              <a:rPr lang="pt-BR" dirty="0"/>
              <a:t>Isso mostra que a modelagem foi cuidadosa e não há sinais claros de </a:t>
            </a:r>
            <a:r>
              <a:rPr lang="pt-BR" dirty="0" err="1"/>
              <a:t>overfitting</a:t>
            </a:r>
            <a:r>
              <a:rPr lang="pt-BR" dirty="0"/>
              <a:t>.</a:t>
            </a:r>
          </a:p>
          <a:p>
            <a:r>
              <a:rPr lang="pt-BR" dirty="0"/>
              <a:t>Distribuição razoavelmente balanceada de observações em torno do corte:</a:t>
            </a:r>
          </a:p>
          <a:p>
            <a:r>
              <a:rPr lang="pt-BR" dirty="0"/>
              <a:t>Há observações dos dois lados do ponto de corte, o que é importante para a identificação no RDD.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86F6241-7519-C97A-7413-A836E42C4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2311"/>
            <a:ext cx="5181600" cy="3717966"/>
          </a:xfrm>
        </p:spPr>
      </p:pic>
    </p:spTree>
    <p:extLst>
      <p:ext uri="{BB962C8B-B14F-4D97-AF65-F5344CB8AC3E}">
        <p14:creationId xmlns:p14="http://schemas.microsoft.com/office/powerpoint/2010/main" val="2763327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AF492-4ED3-65B8-564A-7CDFFD7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 Final </a:t>
            </a:r>
            <a:endParaRPr lang="en-US" b="1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82DD00-AD20-C267-873F-0D0F9F63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sugere que a bolsa aumenta ganhos em ~$6.963 para alunos próximos do corte, e esse efeito é estatisticamente significativo. A nota do teste em si não tem impacto significativo dentro da janela analisada.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75BAE-36CD-ACCB-DD30-726DBD23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Pressupostos 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9A1B5-6553-457D-953D-C8432E04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/>
          <a:lstStyle/>
          <a:p>
            <a:r>
              <a:rPr lang="pt-BR" dirty="0"/>
              <a:t>Na ausência de tratamento, os grupos de tratamento e controle teriam seguido tendências semelhantes ao longo do tempo.</a:t>
            </a:r>
          </a:p>
          <a:p>
            <a:r>
              <a:rPr lang="pt-BR" dirty="0"/>
              <a:t>Isso não é testável, mas pode ser verificado usando dados pré-tratamento (por exemplo, traçando tendências antes da mudança de política).</a:t>
            </a:r>
          </a:p>
          <a:p>
            <a:r>
              <a:rPr lang="pt-BR" dirty="0"/>
              <a:t>O resultado do grupo de tratamento não deve afetar o grupo de controle (por exemplo, o emprego na Pensilvânia não deve ser indiretamente impactado pelo aumento do salário mínimo em Nova Jersey, Card-Krueger, 1994).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63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A5A13-94B0-5E05-0454-B9E05E5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Bibliografia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B5513-ED61-1B20-9CBC-E93495D3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Lee, D.S. and Lemieux, T. (2010) ‘Regression discontinuity designs in economics’, Journal of Economic Literature, 48(2), pp. 281–355. DOI: 10.1257/jel.48.2.281.</a:t>
            </a:r>
          </a:p>
          <a:p>
            <a:r>
              <a:rPr lang="en-US" dirty="0"/>
              <a:t>Wooldridge, J.M. (2013) Introductory econometrics: a modern approach. 5th ed. Michigan State University.</a:t>
            </a:r>
          </a:p>
        </p:txBody>
      </p:sp>
    </p:spTree>
    <p:extLst>
      <p:ext uri="{BB962C8B-B14F-4D97-AF65-F5344CB8AC3E}">
        <p14:creationId xmlns:p14="http://schemas.microsoft.com/office/powerpoint/2010/main" val="83835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0A5F-D7E6-F210-3410-E0B95D03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BC87-2D5F-33F8-E951-F572940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Pressupostos 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88FCD-F79B-55BE-A5F9-7F01D51E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/>
          <a:lstStyle/>
          <a:p>
            <a:r>
              <a:rPr lang="pt-BR" dirty="0"/>
              <a:t>A atribuição do tratamento não está correlacionada com outros fatores não observados (fatores exógenos) que afetam o resultado (por exemplo, Nova Jersey não aumentou o salário mínimo porque seu emprego já estava aumentando).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90524-FCFD-CE88-3F88-0364399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Implementando o Modelo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6B23B-087E-D8DB-518C-CFF080C5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Grupos</a:t>
            </a:r>
          </a:p>
          <a:p>
            <a:r>
              <a:rPr lang="pt-BR" b="1" dirty="0"/>
              <a:t>Grupo de tratamento: </a:t>
            </a:r>
            <a:r>
              <a:rPr lang="pt-BR" dirty="0"/>
              <a:t>Unidades expostas à política/intervenção (ex.: NJ em Card-Krueger,1994).</a:t>
            </a:r>
          </a:p>
          <a:p>
            <a:r>
              <a:rPr lang="pt-BR" b="1" dirty="0"/>
              <a:t>Grupo de controle: </a:t>
            </a:r>
            <a:r>
              <a:rPr lang="pt-BR" dirty="0"/>
              <a:t>Unidades não expostas (ex.: PA).</a:t>
            </a:r>
          </a:p>
          <a:p>
            <a:r>
              <a:rPr lang="pt-BR" b="1" dirty="0"/>
              <a:t>Coletar Dados: </a:t>
            </a:r>
            <a:r>
              <a:rPr lang="pt-BR" dirty="0"/>
              <a:t>Resultados para ambos os grupos antes e depois do tratamento.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02265-63DE-BA98-7B4B-A9956EAA1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44C75-4F9C-6B2D-3F59-395B5CF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Implementando o Modelo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E1BA65-1F33-B774-C301-6159C7A5A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Estimação:</a:t>
                </a:r>
                <a:r>
                  <a:rPr lang="pt-BR" dirty="0"/>
                  <a:t> Calcule a variação média no grupo de tratamento e subtraia a variação média no grupo de controle.</a:t>
                </a:r>
              </a:p>
              <a:p>
                <a:r>
                  <a:rPr lang="pt-BR" b="1" dirty="0"/>
                  <a:t>Estrutura de Regressão (para robustez). </a:t>
                </a:r>
                <a:r>
                  <a:rPr lang="pt-BR" dirty="0"/>
                  <a:t>Execute uma regressão linear: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𝑡𝑟𝑎𝑡𝑎𝑚𝑒𝑛𝑡𝑜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𝒕𝒓𝒂𝒕𝒂𝒎𝒆𝒏𝒕𝒐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𝒑𝒐𝒔𝒕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𝐷𝑖𝑓𝑓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𝐷𝑖𝑓𝑓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Efeito</a:t>
                </a:r>
                <a:r>
                  <a:rPr lang="en-US" dirty="0"/>
                  <a:t> Causal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5E1BA65-1F33-B774-C301-6159C7A5A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  <a:blipFill>
                <a:blip r:embed="rId2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83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3997</Words>
  <Application>Microsoft Office PowerPoint</Application>
  <PresentationFormat>Widescreen</PresentationFormat>
  <Paragraphs>310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Tema do Office</vt:lpstr>
      <vt:lpstr>Dados em Painel e Causalidade Usando R - Aula 7-</vt:lpstr>
      <vt:lpstr>Apresentação do PowerPoint</vt:lpstr>
      <vt:lpstr>Diff-Diff</vt:lpstr>
      <vt:lpstr>Diff-Diff</vt:lpstr>
      <vt:lpstr>Diff-Diff</vt:lpstr>
      <vt:lpstr>Pressupostos </vt:lpstr>
      <vt:lpstr>Pressupostos </vt:lpstr>
      <vt:lpstr>Implementando o Modelo</vt:lpstr>
      <vt:lpstr>Implementando o Modelo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Exemplo (Card-Krueger, 1994)</vt:lpstr>
      <vt:lpstr>Bibliografia</vt:lpstr>
      <vt:lpstr>Dados em Painel e Causalidade Usando R - Aula 8-</vt:lpstr>
      <vt:lpstr>Apresentação do PowerPoint</vt:lpstr>
      <vt:lpstr>Regressão Descontínua ou A Descontinuidade de Regressão (RD) </vt:lpstr>
      <vt:lpstr>Regressão Descontínua ou A Descontinuidade de Regressão (RD) </vt:lpstr>
      <vt:lpstr>Regressão Descontínua ou A Descontinuidade de Regressão (RD) </vt:lpstr>
      <vt:lpstr>Delineamento de Descontinuidade de Regressão (RDD)  </vt:lpstr>
      <vt:lpstr>Delineamento de Descontinuidade de Regressão (RDD)  </vt:lpstr>
      <vt:lpstr>Delineamento de Descontinuidade de Regressão (RDD)  </vt:lpstr>
      <vt:lpstr>RDD - Intuição </vt:lpstr>
      <vt:lpstr>RDD – Sharp Vs Fuzzy</vt:lpstr>
      <vt:lpstr>RDD – Sharp Vs Fuzzy</vt:lpstr>
      <vt:lpstr>RDD – Sharp Vs Fuzzy</vt:lpstr>
      <vt:lpstr>RDD – Sharp Vs Fuzzy</vt:lpstr>
      <vt:lpstr>Exemplo – Nota de Corte Para Bolsas de Estudos</vt:lpstr>
      <vt:lpstr>Exemplo – Nota de Corte Para Bolsas de Estudos</vt:lpstr>
      <vt:lpstr>Exemplo – RDD Sharp</vt:lpstr>
      <vt:lpstr>Exemplo – RDD Sharp</vt:lpstr>
      <vt:lpstr>Exemplo – RDD Sharp</vt:lpstr>
      <vt:lpstr>Exemplo – RDD Sharp</vt:lpstr>
      <vt:lpstr>Exemplo – RDD Fuzzy</vt:lpstr>
      <vt:lpstr>Exemplo – RDD Fuzzy</vt:lpstr>
      <vt:lpstr>Exemplo – RDD Fuzzy</vt:lpstr>
      <vt:lpstr>Exemplo – RDD Fuzzy</vt:lpstr>
      <vt:lpstr>Exemplo – RDD Fuzzy</vt:lpstr>
      <vt:lpstr>Teste de Densidade de McCrary (2008)</vt:lpstr>
      <vt:lpstr>Teste de Densidade de McCrary (2008)</vt:lpstr>
      <vt:lpstr>Teste de Densidade de McCrary (2008)</vt:lpstr>
      <vt:lpstr>Visualização – RD plot</vt:lpstr>
      <vt:lpstr>Visualização – RD plot</vt:lpstr>
      <vt:lpstr>Visualização – RD plot</vt:lpstr>
      <vt:lpstr>Resultado Final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Khodr</dc:creator>
  <cp:lastModifiedBy>Omar Khodr</cp:lastModifiedBy>
  <cp:revision>16</cp:revision>
  <dcterms:created xsi:type="dcterms:W3CDTF">2025-05-22T16:25:55Z</dcterms:created>
  <dcterms:modified xsi:type="dcterms:W3CDTF">2025-05-28T18:38:51Z</dcterms:modified>
</cp:coreProperties>
</file>