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58" r:id="rId12"/>
    <p:sldId id="259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75" r:id="rId22"/>
    <p:sldId id="291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836FF7-274E-4B5F-6EC2-BA57678519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B308689-8E1C-D452-F6DF-5DA07968E6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05EBC99-73FC-A96D-357F-E918847FE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E4E46-A236-4BB8-90B8-3B3189985CE2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5118771-1B99-9E0C-8EC7-9BE8C151B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3CE13E9-663C-4C0F-BED3-342FEB146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65329-A8E0-44FE-ACDC-712A2396B4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811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EB3909-A51E-FF73-D831-C8DA3E560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15E36A4-4836-FF13-FB5D-9068C17DD8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C66762B-68FE-C450-66CC-FC2BFE64E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E4E46-A236-4BB8-90B8-3B3189985CE2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E416729-AE59-ADCF-79F3-D8B93CD58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57BF1DD-291F-EB4B-9A4B-1DDAF31EE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65329-A8E0-44FE-ACDC-712A2396B4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805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526CFAC-6161-C883-05AA-779B74D2C1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8F89A03-103D-DCDA-4A8B-82630BF4A8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4ECAF21-FE69-3549-19FA-DAFA70B05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E4E46-A236-4BB8-90B8-3B3189985CE2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3121F8A-5537-9D8F-AE2B-199823AA9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B6A737B-76B1-0732-EA0A-B2F842CA2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65329-A8E0-44FE-ACDC-712A2396B4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606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F5169F-3B42-6C1A-21C4-B27A7A01A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E8B6F7D-DD0E-2002-9092-8C0EB2037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7A756AD-AD88-9BC0-8BB7-225C671D3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E4E46-A236-4BB8-90B8-3B3189985CE2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DE15543-A7A0-F98D-1FDE-9B9DD6F4A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5BACB41-43E0-B89B-A5BF-17B8AC538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65329-A8E0-44FE-ACDC-712A2396B4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858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CC5955-CF47-17FD-DA75-C915E4BF5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A1E94B1-5CBA-FB76-807C-6C269FA3FC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2879DE9-5270-68CF-6F24-E99A86DD8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E4E46-A236-4BB8-90B8-3B3189985CE2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D1A08B9-1912-A756-A749-9F9E6E54C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BE89FFF-4F73-A8FD-E6FF-BE0934ED8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65329-A8E0-44FE-ACDC-712A2396B4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394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D45DC3-FC9E-2A8B-857B-187F40595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E11EF20-9237-29D1-4DD8-6D783DC482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24C894F-C0A9-46B6-928C-03D31F4C82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710484F-1512-5B2B-54CA-9D3558BA9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E4E46-A236-4BB8-90B8-3B3189985CE2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D87A83F-4224-0E8C-BB31-E996A7870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36CAD7F-EA93-E7B4-7169-1C46F8306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65329-A8E0-44FE-ACDC-712A2396B4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68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ECE2BF-C4E0-1F50-83F2-B7F2A3C60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551EEAF-43AA-5EA3-09AF-B48749F5EB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E0E0BE0-E276-1E92-F530-BD1EFB5CF5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112AA27-65AA-F9FC-CC8A-20EF7D15E3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02D5B9F-1A48-7794-7A73-CB511092CC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7656239-A165-ABB1-4295-83140B5CC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E4E46-A236-4BB8-90B8-3B3189985CE2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8B392D3-C572-D575-F9D5-8105A2074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62884BE-4D62-F3BC-085C-80F0F9BE9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65329-A8E0-44FE-ACDC-712A2396B4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145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8768F4-9995-9BE9-4CCE-AD49AC466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EBABD06-04AB-D768-B5CB-6CC4364F1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E4E46-A236-4BB8-90B8-3B3189985CE2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30F0F95-5763-6FE1-EAF1-73D5FD5EE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0292793-F48E-BCB1-DE38-0DADB06D6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65329-A8E0-44FE-ACDC-712A2396B4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698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16C33A1-CA24-1792-1EF5-174231E72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E4E46-A236-4BB8-90B8-3B3189985CE2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5B20121-A669-1CD8-EDDE-CED0DF58D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6003D8D-1112-A225-380B-A96A31D2B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65329-A8E0-44FE-ACDC-712A2396B4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877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3773E7-20B7-E81D-47EB-136F6663B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9E54FD6-5D61-912C-9ED1-95FAFBA996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CB3CC43-B200-F73F-0181-7BB04849C1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1EEB089-4327-EBD3-A0E2-3896B7459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E4E46-A236-4BB8-90B8-3B3189985CE2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194C172-54CF-7C28-7085-C75DD1E90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2ECF5EF-E0CB-A537-F518-AAD3A2DE0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65329-A8E0-44FE-ACDC-712A2396B4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952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A266A2-AD0C-D2B4-FF43-87E406147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C5627DC-62FE-8B52-B018-8FA03A2C19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2484F0D-49AC-3492-B04E-1BDB4DC397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ED67939-2FC6-AFA6-4EB1-E442E9D03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E4E46-A236-4BB8-90B8-3B3189985CE2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EDE56CB-AE92-73D8-485F-9B0ACE1D8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8FF5ACE-EE86-006A-3DB8-0B2F60858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65329-A8E0-44FE-ACDC-712A2396B4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344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2A8E995-5DD8-1CEC-F355-60D89AFB1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94BCDF9-FBA3-8301-258F-1D976E9F6A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85A2083-1E9D-F4EA-6D4C-6037ACEAC4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4E4E46-A236-4BB8-90B8-3B3189985CE2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E521ADB-09A6-A432-6E48-9D6CB08C4D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4DCF066-FA7E-359D-6EF5-FF011D5BD7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265329-A8E0-44FE-ACDC-712A2396B4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594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allpaperflare.com/2018-nba-finals-warriors-stephen-curry-sport-athlete-one-person-wallpaper-puuvp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allpaperflare.com/2018-nba-finals-warriors-stephen-curry-sport-athlete-one-person-wallpaper-puuvp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15370AC5-F88D-AE18-ACAD-D638365D6D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pt-BR" b="1" dirty="0"/>
              <a:t>Mini curso de Probabilidade e Estatística</a:t>
            </a:r>
            <a:endParaRPr lang="en-US" dirty="0"/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970A20FA-1767-55C0-6EF7-33D663B7B3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pt-BR" dirty="0"/>
              <a:t>Por tutor Mestre Omar Barroso Khodr</a:t>
            </a:r>
          </a:p>
          <a:p>
            <a:endParaRPr lang="en-US" dirty="0"/>
          </a:p>
        </p:txBody>
      </p:sp>
      <p:pic>
        <p:nvPicPr>
          <p:cNvPr id="6" name="Picture 2" descr="Home - IDP">
            <a:extLst>
              <a:ext uri="{FF2B5EF4-FFF2-40B4-BE49-F238E27FC236}">
                <a16:creationId xmlns:a16="http://schemas.microsoft.com/office/drawing/2014/main" id="{3290AEE9-F9D5-79AD-73F7-BC23D80213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5347" y="5548543"/>
            <a:ext cx="1372301" cy="1372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01425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50D231-AE5F-9708-99A5-23C57F8862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Você faz um exame de aprovação/reprovação. Ou você é aprovado (resultando em X=1) ou reprovado (resultando em X=0).</a:t>
            </a:r>
          </a:p>
          <a:p>
            <a:r>
              <a:rPr lang="pt-BR" dirty="0"/>
              <a:t>Você joga uma moeda. O resultado é cara ou coroa.</a:t>
            </a:r>
          </a:p>
          <a:p>
            <a:r>
              <a:rPr lang="pt-BR" dirty="0"/>
              <a:t>Uma animal nasce. O gênero pode ser masculino ou feminino.</a:t>
            </a:r>
            <a:endParaRPr lang="en-US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AFC2981E-97A7-5FF2-D2CB-55E8E4A0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b="1" dirty="0"/>
              <a:t>Distribuição Bernoulli (Binomial)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512266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E8E026-A72B-4B84-169D-CBB935817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A Distribuição Bernoulli (Binomial)</a:t>
            </a:r>
            <a:endParaRPr lang="en-US" b="1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6C7CCF3-CFDE-2174-2924-4E2E27FB83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18253"/>
            <a:ext cx="10797073" cy="4991878"/>
          </a:xfrm>
        </p:spPr>
        <p:txBody>
          <a:bodyPr>
            <a:normAutofit/>
          </a:bodyPr>
          <a:lstStyle/>
          <a:p>
            <a:r>
              <a:rPr lang="pt-BR" dirty="0"/>
              <a:t>Nos experimentos, o fato de seus resultados poderem ser classificados como </a:t>
            </a:r>
            <a:r>
              <a:rPr lang="pt-BR" b="1" dirty="0"/>
              <a:t>sucesso</a:t>
            </a:r>
            <a:r>
              <a:rPr lang="pt-BR" dirty="0"/>
              <a:t> ou </a:t>
            </a:r>
            <a:r>
              <a:rPr lang="pt-BR" b="1" dirty="0"/>
              <a:t>falha</a:t>
            </a:r>
            <a:r>
              <a:rPr lang="pt-BR" dirty="0"/>
              <a:t>.</a:t>
            </a:r>
          </a:p>
          <a:p>
            <a:r>
              <a:rPr lang="pt-BR" dirty="0"/>
              <a:t>Em um de dois eventos [</a:t>
            </a:r>
            <a:r>
              <a:rPr lang="pt-BR" i="1" dirty="0"/>
              <a:t>discretos</a:t>
            </a:r>
            <a:r>
              <a:rPr lang="pt-BR" dirty="0"/>
              <a:t>], por exemplo, uma moeda pode dar cara ou coroa; a probabilidade de uma pessoa pode morrer ou não morrer; e, uma pessoa pode estar empregada ou desempregada. </a:t>
            </a:r>
          </a:p>
          <a:p>
            <a:r>
              <a:rPr lang="pt-BR" dirty="0"/>
              <a:t>Esses resultados são frequentemente rotulados como "sucesso" ou "fracasso“ em nossas análises.</a:t>
            </a:r>
          </a:p>
          <a:p>
            <a:r>
              <a:rPr lang="pt-BR" dirty="0"/>
              <a:t>Observe que não existe uma conotação de categórica aqui.</a:t>
            </a:r>
          </a:p>
          <a:p>
            <a:r>
              <a:rPr lang="pt-BR" dirty="0"/>
              <a:t>Ou seja, em uma análise não rotulamos "sucesso" ou "fracasso" como uma qualificação de certo ou errado. Apenas listamos friamente como um fato matemático.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6408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71BF96-6F14-3B33-915E-5667F19FF5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271C4F-6FF0-BE59-3DC5-A1C6C64C8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noProof="0" dirty="0"/>
              <a:t>A Distribuição Bernoulli (Binomial)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D01AB87-67C1-0786-B159-04F2724739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418253"/>
                <a:ext cx="10797073" cy="4991878"/>
              </a:xfrm>
            </p:spPr>
            <p:txBody>
              <a:bodyPr>
                <a:normAutofit/>
              </a:bodyPr>
              <a:lstStyle/>
              <a:p>
                <a:r>
                  <a:rPr lang="pt-BR" noProof="0" dirty="0"/>
                  <a:t>A notação de eventos de “sucesso” ou “falha” é demonstrada dessa maneira:</a:t>
                </a:r>
              </a:p>
              <a:p>
                <a:r>
                  <a:rPr lang="pt-BR" noProof="0" dirty="0"/>
                  <a:t>p = probabilidade de sucesso = 1;</a:t>
                </a:r>
              </a:p>
              <a:p>
                <a:r>
                  <a:rPr lang="pt-BR" noProof="0" dirty="0"/>
                  <a:t>q = probabilidade de falha = 1 - p </a:t>
                </a:r>
                <a14:m>
                  <m:oMath xmlns:m="http://schemas.openxmlformats.org/officeDocument/2006/math">
                    <m:r>
                      <a:rPr lang="pt-BR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pt-BR" noProof="0" dirty="0"/>
                  <a:t> 0.</a:t>
                </a:r>
              </a:p>
              <a:p>
                <a:r>
                  <a:rPr lang="pt-BR" dirty="0"/>
                  <a:t>Nesse caso, em alguns caso também podemos denominar a probabilidade neste formato.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noProof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pt-BR" b="0" i="1" noProof="0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pt-BR" b="0" i="1" noProof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noProof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pt-BR" b="0" i="1" noProof="0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pt-BR" b="0" i="1" noProof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pt-BR" b="0" i="1" noProof="0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pt-BR" b="0" i="1" noProof="0" smtClean="0">
                                <a:latin typeface="Cambria Math" panose="02040503050406030204" pitchFamily="18" charset="0"/>
                              </a:rPr>
                              <m:t>1;</m:t>
                            </m:r>
                            <m:r>
                              <a:rPr lang="pt-BR" b="0" i="1" noProof="0" smtClean="0">
                                <a:latin typeface="Cambria Math" panose="02040503050406030204" pitchFamily="18" charset="0"/>
                              </a:rPr>
                              <m:t>𝑝𝑎𝑟𝑎</m:t>
                            </m:r>
                            <m:r>
                              <a:rPr lang="pt-BR" b="0" i="1" noProof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pt-BR" b="0" i="1" noProof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pt-BR" b="0" i="1" noProof="0" smtClean="0">
                                <a:latin typeface="Cambria Math" panose="02040503050406030204" pitchFamily="18" charset="0"/>
                              </a:rPr>
                              <m:t>=1 (</m:t>
                            </m:r>
                            <m:r>
                              <a:rPr lang="pt-BR" b="0" i="1" noProof="0" smtClean="0">
                                <a:latin typeface="Cambria Math" panose="02040503050406030204" pitchFamily="18" charset="0"/>
                              </a:rPr>
                              <m:t>𝑠𝑢𝑐𝑒𝑠𝑠𝑜</m:t>
                            </m:r>
                            <m:r>
                              <a:rPr lang="pt-BR" b="0" i="1" noProof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e>
                            <m:r>
                              <a:rPr lang="pt-BR" b="0" i="1" noProof="0" smtClean="0">
                                <a:latin typeface="Cambria Math" panose="02040503050406030204" pitchFamily="18" charset="0"/>
                              </a:rPr>
                              <m:t>0; </m:t>
                            </m:r>
                            <m:r>
                              <a:rPr lang="pt-BR" b="0" i="1" noProof="0" smtClean="0">
                                <a:latin typeface="Cambria Math" panose="02040503050406030204" pitchFamily="18" charset="0"/>
                              </a:rPr>
                              <m:t>𝑐𝑎𝑠𝑜</m:t>
                            </m:r>
                            <m:r>
                              <a:rPr lang="pt-BR" b="0" i="1" noProof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pt-BR" b="0" i="1" noProof="0" smtClean="0">
                                <a:latin typeface="Cambria Math" panose="02040503050406030204" pitchFamily="18" charset="0"/>
                              </a:rPr>
                              <m:t>𝑐𝑜𝑛𝑡𝑟</m:t>
                            </m:r>
                            <m:r>
                              <a:rPr lang="pt-BR" b="0" i="1" noProof="0" smtClean="0">
                                <a:latin typeface="Cambria Math" panose="02040503050406030204" pitchFamily="18" charset="0"/>
                              </a:rPr>
                              <m:t>á</m:t>
                            </m:r>
                            <m:r>
                              <a:rPr lang="pt-BR" b="0" i="1" noProof="0" smtClean="0">
                                <a:latin typeface="Cambria Math" panose="02040503050406030204" pitchFamily="18" charset="0"/>
                              </a:rPr>
                              <m:t>𝑟𝑖𝑜</m:t>
                            </m:r>
                            <m:r>
                              <a:rPr lang="pt-BR" b="0" i="1" noProof="0" smtClean="0">
                                <a:latin typeface="Cambria Math" panose="02040503050406030204" pitchFamily="18" charset="0"/>
                              </a:rPr>
                              <m:t> (</m:t>
                            </m:r>
                            <m:r>
                              <a:rPr lang="pt-BR" b="0" i="1" noProof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pt-BR" b="0" i="1" noProof="0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pt-BR" b="0" i="1" noProof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pt-BR" b="0" i="1" noProof="0" smtClean="0">
                                <a:latin typeface="Cambria Math" panose="02040503050406030204" pitchFamily="18" charset="0"/>
                              </a:rPr>
                              <m:t>.)</m:t>
                            </m:r>
                          </m:e>
                        </m:eqArr>
                      </m:e>
                    </m:d>
                  </m:oMath>
                </a14:m>
                <a:endParaRPr lang="pt-BR" b="0" noProof="0" dirty="0"/>
              </a:p>
              <a:p>
                <a:r>
                  <a:rPr lang="pt-BR" dirty="0"/>
                  <a:t>Note, que as regras do CDF e PMF são aplicadas aqui. Ou seja, p + q = 1.</a:t>
                </a:r>
                <a:endParaRPr lang="pt-BR" b="0" noProof="0" dirty="0"/>
              </a:p>
              <a:p>
                <a:endParaRPr lang="pt-BR" noProof="0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D01AB87-67C1-0786-B159-04F2724739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418253"/>
                <a:ext cx="10797073" cy="4991878"/>
              </a:xfrm>
              <a:blipFill>
                <a:blip r:embed="rId2"/>
                <a:stretch>
                  <a:fillRect l="-959" t="-2076" r="-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97069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FC9930-CDE3-DDF0-AE8E-8E2904FFA3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6E35FF-4268-45AF-BB2B-A8DF37E22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noProof="0" dirty="0"/>
              <a:t>A Distribuição Bernoulli (Binomial)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D4DD0FD1-BA8C-3A6C-611F-0682DA461A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418253"/>
                <a:ext cx="10797073" cy="4991878"/>
              </a:xfrm>
            </p:spPr>
            <p:txBody>
              <a:bodyPr>
                <a:normAutofit/>
              </a:bodyPr>
              <a:lstStyle/>
              <a:p>
                <a:r>
                  <a:rPr lang="pt-BR" noProof="0" dirty="0"/>
                  <a:t>A distribuição binomial modela o número de sucessos em um número fixo de ensaios independentes de Bernoulli.</a:t>
                </a:r>
              </a:p>
              <a:p>
                <a:pPr marL="0" indent="0">
                  <a:buNone/>
                </a:pPr>
                <a:r>
                  <a:rPr lang="pt-BR" noProof="0" dirty="0"/>
                  <a:t>Depende de:</a:t>
                </a:r>
              </a:p>
              <a:p>
                <a:r>
                  <a:rPr lang="pt-BR" noProof="0" dirty="0"/>
                  <a:t>n = número de tentativas</a:t>
                </a:r>
              </a:p>
              <a:p>
                <a:r>
                  <a:rPr lang="pt-BR" noProof="0" dirty="0"/>
                  <a:t>p = probabilidade de sucesso em cada tentativa</a:t>
                </a:r>
              </a:p>
              <a:p>
                <a:r>
                  <a:rPr lang="pt-BR" noProof="0" dirty="0"/>
                  <a:t>Desta maneira, denominamos a variável aleatória X como o número de experimentos de sucesso. </a:t>
                </a:r>
              </a:p>
              <a:p>
                <a14:m>
                  <m:oMath xmlns:m="http://schemas.openxmlformats.org/officeDocument/2006/math">
                    <m:r>
                      <a:rPr lang="pt-BR" i="1" noProof="0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pt-BR" i="1" noProof="0" dirty="0" smtClean="0">
                        <a:latin typeface="Cambria Math" panose="02040503050406030204" pitchFamily="18" charset="0"/>
                      </a:rPr>
                      <m:t> ~ </m:t>
                    </m:r>
                    <m:r>
                      <a:rPr lang="pt-BR" i="1" noProof="0" dirty="0" smtClean="0">
                        <a:latin typeface="Cambria Math" panose="02040503050406030204" pitchFamily="18" charset="0"/>
                      </a:rPr>
                      <m:t>𝐵𝑖𝑛𝑜𝑚𝑖𝑎𝑙</m:t>
                    </m:r>
                    <m:r>
                      <a:rPr lang="pt-BR" i="1" noProof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 noProof="0" dirty="0" err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i="1" noProof="0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pt-BR" i="1" noProof="0" dirty="0" err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pt-BR" i="1" noProof="0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noProof="0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D4DD0FD1-BA8C-3A6C-611F-0682DA461A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418253"/>
                <a:ext cx="10797073" cy="4991878"/>
              </a:xfrm>
              <a:blipFill>
                <a:blip r:embed="rId2"/>
                <a:stretch>
                  <a:fillRect l="-1129" t="-2076" r="-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57767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0472C4-CB3A-362D-B6C9-FA45969AD6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D0F598-E5CE-08FE-0B23-36515AE13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noProof="0" dirty="0"/>
              <a:t>A Distribuição Bernoulli (Binomial)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4E355271-9DE3-BD15-B418-E0A5E87FA94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418253"/>
                <a:ext cx="10797073" cy="4991878"/>
              </a:xfrm>
            </p:spPr>
            <p:txBody>
              <a:bodyPr>
                <a:normAutofit/>
              </a:bodyPr>
              <a:lstStyle/>
              <a:p>
                <a:r>
                  <a:rPr lang="pt-BR" noProof="0" dirty="0"/>
                  <a:t>Formula: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noProof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pt-BR" b="0" i="1" noProof="0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pt-BR" b="0" i="1" noProof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pt-BR" b="0" i="1" noProof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pt-BR" b="0" i="1" noProof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b="0" i="1" noProof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pt-BR" b="0" i="1" noProof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den>
                        </m:f>
                      </m:e>
                    </m:d>
                    <m:sSup>
                      <m:sSupPr>
                        <m:ctrlPr>
                          <a:rPr lang="pt-BR" b="0" i="1" noProof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noProof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pt-BR" b="0" i="1" noProof="0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sSup>
                      <m:sSupPr>
                        <m:ctrlPr>
                          <a:rPr lang="pt-BR" b="0" i="1" noProof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noProof="0" smtClean="0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pt-BR" b="0" i="1" noProof="0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pt-BR" b="0" i="1" noProof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pt-BR" b="0" i="1" noProof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pt-BR" b="0" i="1" noProof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pt-BR" b="0" i="1" noProof="0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endParaRPr lang="pt-BR" b="0" noProof="0" dirty="0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pt-BR" b="0" i="1" noProof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pt-BR" b="0" i="1" noProof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b="0" i="1" noProof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pt-BR" b="0" i="1" noProof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den>
                        </m:f>
                      </m:e>
                    </m:d>
                    <m:r>
                      <a:rPr lang="pt-BR" b="0" i="0" noProof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pt-BR" noProof="0" dirty="0"/>
                  <a:t> o número de combinações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pt-BR" b="0" i="1" noProof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noProof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pt-BR" b="0" i="1" noProof="0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pt-BR" noProof="0" dirty="0"/>
                  <a:t> : a probabilidade de sucesso ocorrer k vezes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pt-BR" b="0" i="1" noProof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noProof="0" smtClean="0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pt-BR" b="0" i="1" noProof="0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pt-BR" b="0" i="1" noProof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pt-BR" b="0" i="1" noProof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pt-BR" b="0" i="1" noProof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pt-BR" b="0" i="1" noProof="0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pt-BR" noProof="0" dirty="0"/>
                  <a:t> : a probabilidade de falha ocorrer n-k vezes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4E355271-9DE3-BD15-B418-E0A5E87FA9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418253"/>
                <a:ext cx="10797073" cy="4991878"/>
              </a:xfrm>
              <a:blipFill>
                <a:blip r:embed="rId2"/>
                <a:stretch>
                  <a:fillRect l="-959" t="-20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m 3">
            <a:extLst>
              <a:ext uri="{FF2B5EF4-FFF2-40B4-BE49-F238E27FC236}">
                <a16:creationId xmlns:a16="http://schemas.microsoft.com/office/drawing/2014/main" id="{C31B9368-D15D-A312-432D-6718146A20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5372" y="1942517"/>
            <a:ext cx="2219040" cy="1043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1037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5AD3BB-CCC1-8B44-021B-AC2754579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Exemplo: Distribuição Bernoulli</a:t>
            </a:r>
            <a:endParaRPr lang="en-US" b="1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BE41238-01A5-8B93-2DF5-6560835B21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4237"/>
            <a:ext cx="10515600" cy="4702726"/>
          </a:xfrm>
        </p:spPr>
        <p:txBody>
          <a:bodyPr>
            <a:normAutofit/>
          </a:bodyPr>
          <a:lstStyle/>
          <a:p>
            <a:r>
              <a:rPr lang="pt-BR" dirty="0"/>
              <a:t>Suponha que estamos tentando denominar 3 ensaios [experimentos] de uma competição nacional de LOL[online] que vale vagas para o campeonato mundial.</a:t>
            </a:r>
          </a:p>
          <a:p>
            <a:r>
              <a:rPr lang="pt-BR" dirty="0"/>
              <a:t>Suponha que no ranking dos melhores jogadores, o jogador </a:t>
            </a:r>
            <a:r>
              <a:rPr lang="pt-BR" i="1" dirty="0"/>
              <a:t>Bob_360 </a:t>
            </a:r>
            <a:r>
              <a:rPr lang="pt-BR" dirty="0"/>
              <a:t>tem a probabilidade de sucesso em cada jogo de p = 0.6. Qual seria a probabilidade de </a:t>
            </a:r>
            <a:r>
              <a:rPr lang="pt-BR" i="1" dirty="0"/>
              <a:t>Bob_360 </a:t>
            </a:r>
            <a:r>
              <a:rPr lang="pt-BR" dirty="0"/>
              <a:t>em ganhar exatamente 2 de 3 jogos? </a:t>
            </a:r>
          </a:p>
          <a:p>
            <a:r>
              <a:rPr lang="pt-BR" dirty="0"/>
              <a:t>Primeiramente, definimos os parâmetros:</a:t>
            </a:r>
          </a:p>
          <a:p>
            <a:r>
              <a:rPr lang="pt-BR" dirty="0"/>
              <a:t>n = 3 (número de ensaios)</a:t>
            </a:r>
          </a:p>
          <a:p>
            <a:r>
              <a:rPr lang="pt-BR" dirty="0"/>
              <a:t>p = 0.6 (probabilidade de sucesso)</a:t>
            </a:r>
          </a:p>
          <a:p>
            <a:r>
              <a:rPr lang="pt-BR" dirty="0"/>
              <a:t>k = 2 (número de sucessos para descobrir)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1022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6ECED6-17ED-1305-85BB-C937881CCF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A12A6F-C927-2A26-8B9A-C6872EDFD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Exemplo: Distribuição Bernoulli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A548A6FE-D0B7-2112-1509-A24C67F053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74237"/>
                <a:ext cx="10515600" cy="4702726"/>
              </a:xfrm>
            </p:spPr>
            <p:txBody>
              <a:bodyPr>
                <a:normAutofit/>
              </a:bodyPr>
              <a:lstStyle/>
              <a:p>
                <a:r>
                  <a:rPr lang="pt-BR" sz="2000" dirty="0"/>
                  <a:t>Suponha que no ranking dos melhores jogadores, o jogador </a:t>
                </a:r>
                <a:r>
                  <a:rPr lang="pt-BR" sz="2000" i="1" dirty="0"/>
                  <a:t>Bob_360 </a:t>
                </a:r>
                <a:r>
                  <a:rPr lang="pt-BR" sz="2000" dirty="0"/>
                  <a:t>tem a probabilidade de sucesso em cada jogo de p = 0.6. Qual seria a probabilidade de </a:t>
                </a:r>
                <a:r>
                  <a:rPr lang="pt-BR" sz="2000" i="1" dirty="0"/>
                  <a:t>Bob_360 </a:t>
                </a:r>
                <a:r>
                  <a:rPr lang="pt-BR" sz="2000" dirty="0"/>
                  <a:t>em ganhar exatamente 2 de 3 jogos? </a:t>
                </a:r>
              </a:p>
              <a:p>
                <a:r>
                  <a:rPr lang="pt-BR" sz="2000" dirty="0"/>
                  <a:t>Primeiramente, definimos os parâmetros:</a:t>
                </a:r>
              </a:p>
              <a:p>
                <a:r>
                  <a:rPr lang="pt-BR" sz="2000" dirty="0"/>
                  <a:t>n = 3 (número de ensaios)</a:t>
                </a:r>
              </a:p>
              <a:p>
                <a:r>
                  <a:rPr lang="pt-BR" sz="2000" dirty="0"/>
                  <a:t>p = 0.6 (probabilidade de sucesso)</a:t>
                </a:r>
              </a:p>
              <a:p>
                <a:r>
                  <a:rPr lang="pt-BR" sz="2000" dirty="0"/>
                  <a:t>k = 2 (número de sucessos para descobrir)</a:t>
                </a:r>
              </a:p>
              <a:p>
                <a14:m>
                  <m:oMath xmlns:m="http://schemas.openxmlformats.org/officeDocument/2006/math"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pt-B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=2</m:t>
                        </m:r>
                      </m:e>
                    </m:d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pt-B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.</m:t>
                    </m:r>
                    <m:sSup>
                      <m:sSupPr>
                        <m:ctrlPr>
                          <a:rPr lang="pt-BR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0,6</m:t>
                            </m:r>
                          </m:e>
                        </m:d>
                      </m:e>
                      <m:sup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.</m:t>
                    </m:r>
                    <m:sSup>
                      <m:sSupPr>
                        <m:ctrlPr>
                          <a:rPr lang="pt-BR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0,4</m:t>
                            </m:r>
                          </m:e>
                        </m:d>
                      </m:e>
                      <m:sup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=3 . 0,36 . 0,4=0,432</m:t>
                    </m:r>
                  </m:oMath>
                </a14:m>
                <a:endParaRPr lang="pt-BR" sz="2400" dirty="0"/>
              </a:p>
              <a:p>
                <a:r>
                  <a:rPr lang="pt-BR" sz="2400" dirty="0"/>
                  <a:t>Portanto, a probabilidade de </a:t>
                </a:r>
                <a:r>
                  <a:rPr lang="pt-BR" sz="2400" i="1" dirty="0"/>
                  <a:t>Bob_360 </a:t>
                </a:r>
                <a:r>
                  <a:rPr lang="pt-BR" sz="2400" dirty="0"/>
                  <a:t>obter exatamente 2 vitórias em 3 jogos é de 0,432.</a:t>
                </a:r>
              </a:p>
              <a:p>
                <a:pPr marL="0" indent="0">
                  <a:buNone/>
                </a:pPr>
                <a:endParaRPr lang="pt-BR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A548A6FE-D0B7-2112-1509-A24C67F053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74237"/>
                <a:ext cx="10515600" cy="4702726"/>
              </a:xfrm>
              <a:blipFill>
                <a:blip r:embed="rId2"/>
                <a:stretch>
                  <a:fillRect l="-812" t="-1427" r="-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47932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A5162F-2D0E-67DC-9C4E-52DAEB6D6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Distribuição de Poisson</a:t>
            </a:r>
            <a:endParaRPr lang="en-US" b="1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315EEFB-59DC-1023-9EEF-3873406977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37118" y="1485901"/>
            <a:ext cx="5589037" cy="5138834"/>
          </a:xfrm>
        </p:spPr>
        <p:txBody>
          <a:bodyPr>
            <a:normAutofit/>
          </a:bodyPr>
          <a:lstStyle/>
          <a:p>
            <a:r>
              <a:rPr lang="pt-BR" sz="2400" dirty="0"/>
              <a:t>A distribuição de Poisson é usada para modelar o número de vezes que um evento ocorre em um intervalo fixo de tempo ou espaço [amostral], se:</a:t>
            </a:r>
          </a:p>
          <a:p>
            <a:r>
              <a:rPr lang="pt-BR" sz="2400" dirty="0"/>
              <a:t>Os eventos ocorrem independentemente.</a:t>
            </a:r>
          </a:p>
          <a:p>
            <a:r>
              <a:rPr lang="pt-BR" sz="2400" dirty="0"/>
              <a:t>Os eventos ocorrem a uma taxa média constante.</a:t>
            </a:r>
          </a:p>
          <a:p>
            <a:r>
              <a:rPr lang="pt-BR" sz="2400" dirty="0"/>
              <a:t>Dois eventos não podem ocorrer exatamente no mesmo instante.</a:t>
            </a:r>
          </a:p>
          <a:p>
            <a:r>
              <a:rPr lang="pt-BR" sz="2400" dirty="0"/>
              <a:t>Os eventos devem ser aleatórios e independentes.</a:t>
            </a:r>
            <a:endParaRPr lang="en-US" sz="2400" dirty="0"/>
          </a:p>
        </p:txBody>
      </p:sp>
      <p:pic>
        <p:nvPicPr>
          <p:cNvPr id="1026" name="Picture 2" descr="Distribuição de Poisson – Wikipédia, a enciclopédia livre">
            <a:extLst>
              <a:ext uri="{FF2B5EF4-FFF2-40B4-BE49-F238E27FC236}">
                <a16:creationId xmlns:a16="http://schemas.microsoft.com/office/drawing/2014/main" id="{09AB5873-C638-06D8-D63E-E987DC1A90F5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2788" y="1485900"/>
            <a:ext cx="5181600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100971BD-3B34-2ED6-19D0-4BF2824C13F4}"/>
              </a:ext>
            </a:extLst>
          </p:cNvPr>
          <p:cNvSpPr txBox="1"/>
          <p:nvPr/>
        </p:nvSpPr>
        <p:spPr>
          <a:xfrm>
            <a:off x="7249886" y="5645020"/>
            <a:ext cx="3340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Fonte: Wikipedia/</a:t>
            </a:r>
            <a:r>
              <a:rPr lang="pt-BR" dirty="0" err="1"/>
              <a:t>calc</a:t>
            </a:r>
            <a:r>
              <a:rPr lang="pt-BR" dirty="0"/>
              <a:t> shop</a:t>
            </a:r>
          </a:p>
        </p:txBody>
      </p:sp>
    </p:spTree>
    <p:extLst>
      <p:ext uri="{BB962C8B-B14F-4D97-AF65-F5344CB8AC3E}">
        <p14:creationId xmlns:p14="http://schemas.microsoft.com/office/powerpoint/2010/main" val="24304011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6B43D9-564B-85C6-52CA-F830B054E2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41DD99-B9F9-4121-A925-297EFA92C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Distribuição de Poisson</a:t>
            </a:r>
            <a:endParaRPr lang="en-US" b="1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B61E76B-D48F-5290-F617-10160FF510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37118" y="1485901"/>
            <a:ext cx="5589037" cy="5138834"/>
          </a:xfrm>
        </p:spPr>
        <p:txBody>
          <a:bodyPr>
            <a:normAutofit/>
          </a:bodyPr>
          <a:lstStyle/>
          <a:p>
            <a:r>
              <a:rPr lang="pt-BR" sz="2400" dirty="0"/>
              <a:t>Esse tipo de modelagem, nos ajuda a responder questões do tipo:</a:t>
            </a:r>
          </a:p>
          <a:p>
            <a:r>
              <a:rPr lang="pt-BR" sz="2400" i="1" dirty="0"/>
              <a:t>Quantos clientes visitarão uma loja em uma hora?</a:t>
            </a:r>
          </a:p>
          <a:p>
            <a:r>
              <a:rPr lang="pt-BR" sz="2400" i="1" dirty="0"/>
              <a:t>Quantos e-mails receberei por dia?</a:t>
            </a:r>
          </a:p>
          <a:p>
            <a:r>
              <a:rPr lang="pt-BR" sz="2400" i="1" dirty="0"/>
              <a:t>Quantos carros param em um semáforo cada vez que ele se torna vermelho?</a:t>
            </a:r>
          </a:p>
          <a:p>
            <a:r>
              <a:rPr lang="pt-BR" sz="2400" i="1" dirty="0"/>
              <a:t>Quantas ações da B3 são compradas nos primeiros 10 minutos após um anúncio matinal de leilões de </a:t>
            </a:r>
            <a:r>
              <a:rPr lang="pt-BR" sz="2400" i="1" dirty="0" err="1"/>
              <a:t>SWAPs</a:t>
            </a:r>
            <a:r>
              <a:rPr lang="pt-BR" sz="2400" i="1" dirty="0"/>
              <a:t> cambiais pelo Banco Central do Brasil?</a:t>
            </a:r>
          </a:p>
          <a:p>
            <a:endParaRPr lang="en-US" sz="2400" dirty="0"/>
          </a:p>
        </p:txBody>
      </p:sp>
      <p:pic>
        <p:nvPicPr>
          <p:cNvPr id="1026" name="Picture 2" descr="Distribuição de Poisson – Wikipédia, a enciclopédia livre">
            <a:extLst>
              <a:ext uri="{FF2B5EF4-FFF2-40B4-BE49-F238E27FC236}">
                <a16:creationId xmlns:a16="http://schemas.microsoft.com/office/drawing/2014/main" id="{F5838708-C574-6ED5-E2FC-1D95CCE3B9AB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2788" y="1485900"/>
            <a:ext cx="5181600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60DA4B44-4D33-EF7A-1438-E0C8E22EB845}"/>
              </a:ext>
            </a:extLst>
          </p:cNvPr>
          <p:cNvSpPr txBox="1"/>
          <p:nvPr/>
        </p:nvSpPr>
        <p:spPr>
          <a:xfrm>
            <a:off x="7249886" y="5645020"/>
            <a:ext cx="3340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Fonte: Wikipedia/</a:t>
            </a:r>
            <a:r>
              <a:rPr lang="pt-BR" dirty="0" err="1"/>
              <a:t>calc</a:t>
            </a:r>
            <a:r>
              <a:rPr lang="pt-BR" dirty="0"/>
              <a:t> shop</a:t>
            </a:r>
          </a:p>
        </p:txBody>
      </p:sp>
    </p:spTree>
    <p:extLst>
      <p:ext uri="{BB962C8B-B14F-4D97-AF65-F5344CB8AC3E}">
        <p14:creationId xmlns:p14="http://schemas.microsoft.com/office/powerpoint/2010/main" val="27850419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C3321B-C90D-1295-9D0B-2408EA8576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706D4B-1E84-4C05-57D2-F4C8C395F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Distribuição de Poisson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Espaço Reservado para Conteúdo 6">
                <a:extLst>
                  <a:ext uri="{FF2B5EF4-FFF2-40B4-BE49-F238E27FC236}">
                    <a16:creationId xmlns:a16="http://schemas.microsoft.com/office/drawing/2014/main" id="{8D3666E4-FFBF-CEFA-94ED-4EE4EBADC9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55780" y="1399592"/>
                <a:ext cx="10598020" cy="4777371"/>
              </a:xfrm>
            </p:spPr>
            <p:txBody>
              <a:bodyPr/>
              <a:lstStyle/>
              <a:p>
                <a:r>
                  <a:rPr lang="pt-BR" dirty="0"/>
                  <a:t>Formula: </a:t>
                </a:r>
              </a:p>
              <a:p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sup>
                        </m:sSup>
                        <m:sSup>
                          <m:sSup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num>
                      <m:den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pt-BR" dirty="0"/>
                  <a:t>X: variável aleatória (número de eventos)</a:t>
                </a:r>
              </a:p>
              <a:p>
                <a:r>
                  <a:rPr lang="pt-BR" dirty="0"/>
                  <a:t>k: número específico de eventos (e.g.; 0,1,2,3...)</a:t>
                </a:r>
              </a:p>
              <a:p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pt-BR" dirty="0"/>
                  <a:t>número médio de eventos em um intervalo (em alguns casos podemos considerar a variância também)</a:t>
                </a:r>
              </a:p>
              <a:p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 ~ </m:t>
                    </m:r>
                  </m:oMath>
                </a14:m>
                <a:r>
                  <a:rPr lang="pt-BR" dirty="0"/>
                  <a:t>2,718 : número de Euler</a:t>
                </a:r>
              </a:p>
              <a:p>
                <a:r>
                  <a:rPr lang="pt-BR" b="1" dirty="0"/>
                  <a:t>Lembrando: </a:t>
                </a:r>
                <a:r>
                  <a:rPr lang="pt-BR" dirty="0"/>
                  <a:t>é utilizada para distribuições discreta (dados de contagem); e, assumimos que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pt-BR" dirty="0"/>
                  <a:t> é constante.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" name="Espaço Reservado para Conteúdo 6">
                <a:extLst>
                  <a:ext uri="{FF2B5EF4-FFF2-40B4-BE49-F238E27FC236}">
                    <a16:creationId xmlns:a16="http://schemas.microsoft.com/office/drawing/2014/main" id="{8D3666E4-FFBF-CEFA-94ED-4EE4EBADC9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5780" y="1399592"/>
                <a:ext cx="10598020" cy="4777371"/>
              </a:xfrm>
              <a:blipFill>
                <a:blip r:embed="rId2"/>
                <a:stretch>
                  <a:fillRect l="-1035" t="-21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9442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7CC623-8701-EE6C-D266-97F2E7B81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Aula 5</a:t>
            </a:r>
            <a:endParaRPr lang="en-US" b="1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D157D5D-C121-B27D-DE61-3AAF2C0563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Distribuições de variáveis aleatórias discretas</a:t>
            </a:r>
          </a:p>
          <a:p>
            <a:r>
              <a:rPr lang="pt-BR" dirty="0"/>
              <a:t>Distribuição Binomial</a:t>
            </a:r>
          </a:p>
          <a:p>
            <a:r>
              <a:rPr lang="pt-BR" dirty="0"/>
              <a:t>Distribuição de Poisson</a:t>
            </a:r>
          </a:p>
          <a:p>
            <a:r>
              <a:rPr lang="pt-BR" dirty="0"/>
              <a:t>Aplicações em problemas reais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0393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4FE065-E53A-3BAD-B303-C269B58D36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3D9DB1-3363-A06B-70FC-26B385E8B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Distribuição de Poisson</a:t>
            </a:r>
            <a:endParaRPr 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Espaço Reservado para Conteúdo 6">
                <a:extLst>
                  <a:ext uri="{FF2B5EF4-FFF2-40B4-BE49-F238E27FC236}">
                    <a16:creationId xmlns:a16="http://schemas.microsoft.com/office/drawing/2014/main" id="{3C4CCB0C-09BB-BC51-339B-A69673154A3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55780" y="1399592"/>
                <a:ext cx="10598020" cy="4777371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sup>
                        </m:sSup>
                        <m:sSup>
                          <m:sSup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num>
                      <m:den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pt-BR" dirty="0"/>
                  <a:t>Suponha que, em </a:t>
                </a:r>
                <a:r>
                  <a:rPr lang="pt-BR" b="1" dirty="0"/>
                  <a:t>média</a:t>
                </a:r>
                <a:r>
                  <a:rPr lang="pt-BR" dirty="0"/>
                  <a:t> </a:t>
                </a:r>
                <a:r>
                  <a:rPr lang="pt-BR" b="1" dirty="0"/>
                  <a:t>4 papéis </a:t>
                </a:r>
                <a:r>
                  <a:rPr lang="pt-BR" dirty="0"/>
                  <a:t>[</a:t>
                </a:r>
                <a:r>
                  <a:rPr lang="pt-BR" i="1" dirty="0" err="1"/>
                  <a:t>penny</a:t>
                </a:r>
                <a:r>
                  <a:rPr lang="pt-BR" i="1" dirty="0"/>
                  <a:t> stocks</a:t>
                </a:r>
                <a:r>
                  <a:rPr lang="pt-BR" dirty="0"/>
                  <a:t>] são comprados a cada 30 segundos pelo índice </a:t>
                </a:r>
                <a:r>
                  <a:rPr lang="pt-BR" i="1" dirty="0"/>
                  <a:t>Russel 3000</a:t>
                </a:r>
                <a:r>
                  <a:rPr lang="pt-BR" dirty="0"/>
                  <a:t>. Qual é a probabilidade de que exatamente </a:t>
                </a:r>
                <a:r>
                  <a:rPr lang="pt-BR" b="1" dirty="0"/>
                  <a:t>2 compras </a:t>
                </a:r>
                <a:r>
                  <a:rPr lang="pt-BR" dirty="0"/>
                  <a:t>sejam feitas nos próximos 30 segundos?</a:t>
                </a:r>
              </a:p>
              <a:p>
                <a:r>
                  <a:rPr lang="pt-BR" dirty="0"/>
                  <a:t>Assim,</a:t>
                </a:r>
              </a:p>
              <a:p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pt-BR" dirty="0"/>
              </a:p>
              <a:p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pt-BR" b="0" dirty="0"/>
              </a:p>
              <a:p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=2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−4</m:t>
                            </m:r>
                          </m:sup>
                        </m:s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sSup>
                          <m:sSup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2!</m:t>
                        </m:r>
                      </m:den>
                    </m:f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p>
                            </m:sSup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 . 16</m:t>
                        </m:r>
                      </m:num>
                      <m:den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2.1</m:t>
                        </m:r>
                      </m:den>
                    </m:f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0,0183 . 16</m:t>
                        </m:r>
                      </m:num>
                      <m:den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0,2928</m:t>
                        </m:r>
                      </m:num>
                      <m:den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pt-BR" b="0" i="1" smtClean="0">
                        <a:latin typeface="Cambria Math" panose="02040503050406030204" pitchFamily="18" charset="0"/>
                      </a:rPr>
                      <m:t>=0,1464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7" name="Espaço Reservado para Conteúdo 6">
                <a:extLst>
                  <a:ext uri="{FF2B5EF4-FFF2-40B4-BE49-F238E27FC236}">
                    <a16:creationId xmlns:a16="http://schemas.microsoft.com/office/drawing/2014/main" id="{3C4CCB0C-09BB-BC51-339B-A69673154A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5780" y="1399592"/>
                <a:ext cx="10598020" cy="4777371"/>
              </a:xfrm>
              <a:blipFill>
                <a:blip r:embed="rId2"/>
                <a:stretch>
                  <a:fillRect l="-10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56363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01EC89-D987-2965-C585-FC7C61D956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E55DE4-6DBB-D5B6-2BB8-BC4A660DB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Distribuição de Poisson</a:t>
            </a:r>
            <a:endParaRPr 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Espaço Reservado para Conteúdo 6">
                <a:extLst>
                  <a:ext uri="{FF2B5EF4-FFF2-40B4-BE49-F238E27FC236}">
                    <a16:creationId xmlns:a16="http://schemas.microsoft.com/office/drawing/2014/main" id="{51E21A13-6DCA-25E8-953D-3975AED299A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55780" y="1399592"/>
                <a:ext cx="10598020" cy="4777371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sup>
                        </m:sSup>
                        <m:sSup>
                          <m:sSup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num>
                      <m:den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pt-BR" sz="1600" i="1" dirty="0"/>
                  <a:t>Suponha que, em </a:t>
                </a:r>
                <a:r>
                  <a:rPr lang="pt-BR" sz="1600" b="1" i="1" dirty="0"/>
                  <a:t>média</a:t>
                </a:r>
                <a:r>
                  <a:rPr lang="pt-BR" sz="1600" i="1" dirty="0"/>
                  <a:t> 4 papéis [</a:t>
                </a:r>
                <a:r>
                  <a:rPr lang="pt-BR" sz="1600" i="1" dirty="0" err="1"/>
                  <a:t>penny</a:t>
                </a:r>
                <a:r>
                  <a:rPr lang="pt-BR" sz="1600" i="1" dirty="0"/>
                  <a:t> stocks] são comprados a cada 30 segundos pelo índice Russel 3000. Qual é a probabilidade de que exatamente 2 compras sejam feitas nos próximos 30 segundos?</a:t>
                </a:r>
              </a:p>
              <a:p>
                <a:r>
                  <a:rPr lang="pt-BR" sz="1600" i="1" dirty="0"/>
                  <a:t>Assim,</a:t>
                </a:r>
              </a:p>
              <a:p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pt-BR" dirty="0"/>
              </a:p>
              <a:p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pt-BR" b="0" dirty="0"/>
              </a:p>
              <a:p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=2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−4</m:t>
                            </m:r>
                          </m:sup>
                        </m:s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sSup>
                          <m:sSup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2!</m:t>
                        </m:r>
                      </m:den>
                    </m:f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p>
                            </m:sSup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 . 16</m:t>
                        </m:r>
                      </m:num>
                      <m:den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2.1</m:t>
                        </m:r>
                      </m:den>
                    </m:f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0,0183 . 16</m:t>
                        </m:r>
                      </m:num>
                      <m:den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0,2928</m:t>
                        </m:r>
                      </m:num>
                      <m:den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pt-BR" b="0" i="1" smtClean="0">
                        <a:latin typeface="Cambria Math" panose="02040503050406030204" pitchFamily="18" charset="0"/>
                      </a:rPr>
                      <m:t>=0,1464</m:t>
                    </m:r>
                  </m:oMath>
                </a14:m>
                <a:endParaRPr lang="en-US" dirty="0"/>
              </a:p>
              <a:p>
                <a:r>
                  <a:rPr lang="pt-BR" dirty="0"/>
                  <a:t>Dessa maneira, a probabilidade de exatamente 2 compras seja feitas a cada 30 segundos é de 14,64%.</a:t>
                </a:r>
                <a:endParaRPr lang="en-US" dirty="0"/>
              </a:p>
            </p:txBody>
          </p:sp>
        </mc:Choice>
        <mc:Fallback>
          <p:sp>
            <p:nvSpPr>
              <p:cNvPr id="7" name="Espaço Reservado para Conteúdo 6">
                <a:extLst>
                  <a:ext uri="{FF2B5EF4-FFF2-40B4-BE49-F238E27FC236}">
                    <a16:creationId xmlns:a16="http://schemas.microsoft.com/office/drawing/2014/main" id="{51E21A13-6DCA-25E8-953D-3975AED299A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5780" y="1399592"/>
                <a:ext cx="10598020" cy="4777371"/>
              </a:xfrm>
              <a:blipFill>
                <a:blip r:embed="rId2"/>
                <a:stretch>
                  <a:fillRect l="-1035" r="-11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26080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573BF7-A2F1-9E5E-131F-53BBA1884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Bibliografia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5385805-0D07-F812-8F73-F38C18AEB0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5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pt-BR" sz="2800" b="1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BUSSAB, W. O.; MORETTIN, P. A.</a:t>
            </a:r>
            <a:r>
              <a:rPr lang="pt-BR" sz="280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Estatística Básica. </a:t>
            </a:r>
            <a:r>
              <a:rPr lang="en-US" sz="280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Saraiva, 2017.</a:t>
            </a:r>
          </a:p>
          <a:p>
            <a:pPr>
              <a:lnSpc>
                <a:spcPct val="115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pt-BR" sz="2800" b="1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LARSON, R.; FARBER, B.</a:t>
            </a:r>
            <a:r>
              <a:rPr lang="pt-BR" sz="280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Estatística Aplicada. </a:t>
            </a:r>
            <a:r>
              <a:rPr lang="en-US" sz="280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Pearson, 2016.</a:t>
            </a:r>
            <a:endParaRPr lang="en-US" sz="2800" kern="1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US" sz="2800" b="1" kern="0" dirty="0" err="1">
                <a:ea typeface="Calibri" panose="020F0502020204030204" pitchFamily="34" charset="0"/>
                <a:cs typeface="Times New Roman" panose="02020603050405020304" pitchFamily="18" charset="0"/>
              </a:rPr>
              <a:t>Pishro</a:t>
            </a:r>
            <a:r>
              <a:rPr lang="en-US" sz="2800" b="1" kern="0" dirty="0">
                <a:ea typeface="Calibri" panose="020F0502020204030204" pitchFamily="34" charset="0"/>
                <a:cs typeface="Times New Roman" panose="02020603050405020304" pitchFamily="18" charset="0"/>
              </a:rPr>
              <a:t>-Nik; H. </a:t>
            </a:r>
            <a:r>
              <a:rPr lang="en-US" sz="2800" i="0" dirty="0">
                <a:solidFill>
                  <a:srgbClr val="0F1111"/>
                </a:solidFill>
                <a:effectLst/>
              </a:rPr>
              <a:t>Introduction to Probability, Statistics, and Random Processes</a:t>
            </a:r>
            <a:r>
              <a:rPr lang="en-US" sz="2800" b="1" i="0" dirty="0">
                <a:solidFill>
                  <a:srgbClr val="0F1111"/>
                </a:solidFill>
                <a:effectLst/>
              </a:rPr>
              <a:t>.  </a:t>
            </a:r>
            <a:r>
              <a:rPr lang="en-US" sz="2800" b="0" i="0" dirty="0">
                <a:solidFill>
                  <a:srgbClr val="0F1111"/>
                </a:solidFill>
                <a:effectLst/>
              </a:rPr>
              <a:t>Kappa Research, 2014.</a:t>
            </a:r>
            <a:endParaRPr lang="en-US" sz="2800" b="1" i="0" dirty="0">
              <a:solidFill>
                <a:srgbClr val="0F1111"/>
              </a:solidFill>
              <a:effectLst/>
            </a:endParaRPr>
          </a:p>
          <a:p>
            <a:pPr>
              <a:lnSpc>
                <a:spcPct val="115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pt-BR" sz="2800" b="1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TRIOLA, M. F.</a:t>
            </a:r>
            <a:r>
              <a:rPr lang="pt-BR" sz="280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Introdução à Estatística. </a:t>
            </a:r>
            <a:r>
              <a:rPr lang="en-US" sz="280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Pearson, 2018.</a:t>
            </a:r>
            <a:endParaRPr lang="en-US" sz="2800" kern="1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005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E0832A-FA71-72BD-A405-B2B702D62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Exemplo Intuitivo</a:t>
            </a:r>
            <a:endParaRPr lang="en-US" b="1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845883A-070A-E915-3873-52A44DCA86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64906"/>
            <a:ext cx="5181600" cy="4712057"/>
          </a:xfrm>
        </p:spPr>
        <p:txBody>
          <a:bodyPr>
            <a:normAutofit fontScale="92500" lnSpcReduction="10000"/>
          </a:bodyPr>
          <a:lstStyle/>
          <a:p>
            <a:r>
              <a:rPr lang="pt-BR" sz="2600" i="1" dirty="0"/>
              <a:t>Exemplo: lances livres (basquetebol).</a:t>
            </a:r>
          </a:p>
          <a:p>
            <a:r>
              <a:rPr lang="pt-BR" dirty="0"/>
              <a:t> </a:t>
            </a:r>
            <a:r>
              <a:rPr lang="pt-BR" b="1" dirty="0"/>
              <a:t>Stephen Curry</a:t>
            </a:r>
            <a:r>
              <a:rPr lang="pt-BR" dirty="0"/>
              <a:t>, um lendário jogador da NBA é amplamente conhecido pelas suas habilidades notórias de arremessar a bola.</a:t>
            </a:r>
          </a:p>
          <a:p>
            <a:r>
              <a:rPr lang="pt-BR" dirty="0"/>
              <a:t>Suponha, que de acordo com as estatísticas da NBA, Curry costuma acertar 90% dos lances livres.</a:t>
            </a:r>
          </a:p>
          <a:p>
            <a:r>
              <a:rPr lang="pt-BR" dirty="0"/>
              <a:t>Nesse caso, vamos supor que Curry fará 3 lances livres, lembrando que cada arremesso é um evento independente. </a:t>
            </a:r>
          </a:p>
          <a:p>
            <a:endParaRPr lang="pt-BR" dirty="0"/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64327200-02F3-1164-D10B-1EEAB822D5C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302829" y="1690688"/>
            <a:ext cx="5431194" cy="3394496"/>
          </a:xfr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152C59C2-449A-C96B-156C-D430044883AE}"/>
              </a:ext>
            </a:extLst>
          </p:cNvPr>
          <p:cNvSpPr txBox="1"/>
          <p:nvPr/>
        </p:nvSpPr>
        <p:spPr>
          <a:xfrm>
            <a:off x="7613780" y="5467739"/>
            <a:ext cx="3554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Fonte: Golden </a:t>
            </a:r>
            <a:r>
              <a:rPr lang="pt-BR" dirty="0" err="1"/>
              <a:t>State</a:t>
            </a:r>
            <a:r>
              <a:rPr lang="pt-BR" dirty="0"/>
              <a:t> Warriors/NBA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95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B7EB24-C3AA-419C-0CAA-6F3897BF89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40F945-B3CD-CC22-C1A5-BC9F6F2C2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Exemplo Intuitivo</a:t>
            </a:r>
            <a:endParaRPr lang="en-US" b="1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A30295C-FABD-CBC7-61B4-28195BADEF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5903" y="1464906"/>
            <a:ext cx="6139542" cy="5206482"/>
          </a:xfrm>
        </p:spPr>
        <p:txBody>
          <a:bodyPr>
            <a:normAutofit/>
          </a:bodyPr>
          <a:lstStyle/>
          <a:p>
            <a:r>
              <a:rPr lang="pt-BR" sz="2600" i="1" dirty="0"/>
              <a:t>Exemplo: lances livres (basquetebol).</a:t>
            </a:r>
          </a:p>
          <a:p>
            <a:r>
              <a:rPr lang="pt-BR" dirty="0"/>
              <a:t>Probabilidade de sucesso = p = 0.9</a:t>
            </a:r>
          </a:p>
          <a:p>
            <a:r>
              <a:rPr lang="pt-BR" dirty="0"/>
              <a:t>Probabilidade de falha = q = 1-0.9 = 0.1.</a:t>
            </a:r>
          </a:p>
          <a:p>
            <a:r>
              <a:rPr lang="pt-BR" dirty="0"/>
              <a:t> Desta maneira, como cada evento é independente e são três arremessos livres a probabilidade de Curry converter os lances livres é: </a:t>
            </a:r>
          </a:p>
          <a:p>
            <a:r>
              <a:rPr lang="pt-BR" dirty="0"/>
              <a:t>p x p x q ou 0,9 x 0,9 x 0,1 = 0,081</a:t>
            </a:r>
          </a:p>
          <a:p>
            <a:r>
              <a:rPr lang="pt-BR" dirty="0"/>
              <a:t>Ou seja, P(S,F,S).</a:t>
            </a: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A0BE49AA-DABB-03DE-B050-CF4F3D6C60D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669831" y="1690688"/>
            <a:ext cx="5064191" cy="3165119"/>
          </a:xfr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9514754A-B47E-057A-06C2-99F5D8A7CA82}"/>
              </a:ext>
            </a:extLst>
          </p:cNvPr>
          <p:cNvSpPr txBox="1"/>
          <p:nvPr/>
        </p:nvSpPr>
        <p:spPr>
          <a:xfrm>
            <a:off x="7641771" y="5449078"/>
            <a:ext cx="3712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Fonte: Golden </a:t>
            </a:r>
            <a:r>
              <a:rPr lang="pt-BR" dirty="0" err="1"/>
              <a:t>State</a:t>
            </a:r>
            <a:r>
              <a:rPr lang="pt-BR" dirty="0"/>
              <a:t> Warriors/NBA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743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06331A27-9053-6599-BD3C-748B45412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Curiosidade: Estatísticas Stephen Curry</a:t>
            </a:r>
            <a:endParaRPr lang="en-US" b="1" dirty="0"/>
          </a:p>
        </p:txBody>
      </p:sp>
      <p:pic>
        <p:nvPicPr>
          <p:cNvPr id="10" name="Espaço Reservado para Conteúdo 9">
            <a:extLst>
              <a:ext uri="{FF2B5EF4-FFF2-40B4-BE49-F238E27FC236}">
                <a16:creationId xmlns:a16="http://schemas.microsoft.com/office/drawing/2014/main" id="{B176AC54-1C57-9250-2F73-00EB638BC3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84640" y="1690688"/>
            <a:ext cx="5980323" cy="4313918"/>
          </a:xfr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B6D8E5BE-3AC9-2EEB-9FF1-37AD8D51D76A}"/>
              </a:ext>
            </a:extLst>
          </p:cNvPr>
          <p:cNvSpPr txBox="1"/>
          <p:nvPr/>
        </p:nvSpPr>
        <p:spPr>
          <a:xfrm>
            <a:off x="4786605" y="6302213"/>
            <a:ext cx="2985796" cy="381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Fonte: NBA/Wikipedia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020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7328F3-2702-494D-94F0-F0A709B4F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Exemplo Intuitivo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A0C0FA0-1972-5BDF-D95A-18EC85F89D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No exemplo anterior estávamos considerando combinações de tentativas de arremessos livres!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23497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450595-B497-0210-9193-0F96C796FC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66C75C-F2EC-A973-9BA8-B4BF78DB5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Combinações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95A26803-7D57-7CA4-BE18-E4B64B6667C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pt-BR" dirty="0"/>
                  <a:t>No caso, na distribuição binomial estamos considerando combinações!</a:t>
                </a:r>
              </a:p>
              <a:p>
                <a:r>
                  <a:rPr lang="pt-BR" dirty="0"/>
                  <a:t>Desta maneira,</a:t>
                </a:r>
              </a:p>
              <a:p>
                <a:endParaRPr lang="pt-BR" dirty="0"/>
              </a:p>
              <a:p>
                <a:r>
                  <a:rPr lang="pt-BR" sz="2200" dirty="0"/>
                  <a:t>N = número de tentativas </a:t>
                </a:r>
              </a:p>
              <a:p>
                <a:r>
                  <a:rPr lang="pt-BR" sz="2200" dirty="0"/>
                  <a:t>K = maneiras que podemos organizar</a:t>
                </a:r>
                <a:endParaRPr lang="pt-BR" dirty="0"/>
              </a:p>
              <a:p>
                <a:r>
                  <a:rPr lang="pt-BR" dirty="0"/>
                  <a:t>Por exemplo, use a fórmula de combinação para verificar se essas 3 maneiras de arremessar lances livres representam todas as maneiras que podemos fazer 2 em 3 tentativas...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! . 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! </m:t>
                        </m:r>
                      </m:den>
                    </m:f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3!</m:t>
                        </m:r>
                      </m:num>
                      <m:den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3−2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! . 2!</m:t>
                        </m:r>
                      </m:den>
                    </m:f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3.2.1</m:t>
                        </m:r>
                      </m:num>
                      <m:den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!2.1</m:t>
                        </m:r>
                      </m:den>
                    </m:f>
                    <m:r>
                      <a:rPr lang="pt-BR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95A26803-7D57-7CA4-BE18-E4B64B6667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m 4">
            <a:extLst>
              <a:ext uri="{FF2B5EF4-FFF2-40B4-BE49-F238E27FC236}">
                <a16:creationId xmlns:a16="http://schemas.microsoft.com/office/drawing/2014/main" id="{27E3750A-CA77-F338-128B-264AB876D8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7845" y="2334402"/>
            <a:ext cx="2552700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991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AB49CF-1174-53D1-06AB-D70F4680F4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4F6293-78DC-F27C-BDDA-8F09547DD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Combinações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71EE6F65-ACEF-4622-B7CC-4C8F83F6C20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pt-BR" dirty="0"/>
                  <a:t>Desta maneira,</a:t>
                </a:r>
              </a:p>
              <a:p>
                <a:endParaRPr lang="pt-BR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! . 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! </m:t>
                        </m:r>
                      </m:den>
                    </m:f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3!</m:t>
                        </m:r>
                      </m:num>
                      <m:den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3−2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! . 2!</m:t>
                        </m:r>
                      </m:den>
                    </m:f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3.2.1</m:t>
                        </m:r>
                      </m:num>
                      <m:den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!2.1</m:t>
                        </m:r>
                      </m:den>
                    </m:f>
                    <m:r>
                      <a:rPr lang="pt-BR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pt-BR" dirty="0"/>
              </a:p>
              <a:p>
                <a:r>
                  <a:rPr lang="pt-BR" dirty="0"/>
                  <a:t>Portanto, há </a:t>
                </a:r>
                <a:r>
                  <a:rPr lang="pt-BR" b="1" dirty="0"/>
                  <a:t>3 maneiras </a:t>
                </a:r>
                <a:r>
                  <a:rPr lang="pt-BR" dirty="0"/>
                  <a:t>de organizar 2 acertos em 3 tentativas.</a:t>
                </a:r>
              </a:p>
              <a:p>
                <a:r>
                  <a:rPr lang="pt-BR" dirty="0"/>
                  <a:t>Acerto, Acerto, Erro</a:t>
                </a:r>
              </a:p>
              <a:p>
                <a:r>
                  <a:rPr lang="pt-BR" dirty="0"/>
                  <a:t>Acerto, Erro, Acerto</a:t>
                </a:r>
              </a:p>
              <a:p>
                <a:r>
                  <a:rPr lang="pt-BR" dirty="0"/>
                  <a:t>Erro, Acerto, Acerto</a:t>
                </a:r>
              </a:p>
              <a:p>
                <a:endParaRPr lang="pt-BR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71EE6F65-ACEF-4622-B7CC-4C8F83F6C2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m 4">
            <a:extLst>
              <a:ext uri="{FF2B5EF4-FFF2-40B4-BE49-F238E27FC236}">
                <a16:creationId xmlns:a16="http://schemas.microsoft.com/office/drawing/2014/main" id="{5627D596-BB6D-662B-2C7E-0BCEF27546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3910" y="1566376"/>
            <a:ext cx="2552700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8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B4A9A8-1276-E4DC-8128-9DF24792D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Distribuição Bernoulli (Binomial) </a:t>
            </a:r>
            <a:endParaRPr lang="en-US" b="1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5612277-4B16-B355-556C-2E32DF126E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65024" cy="4808440"/>
          </a:xfrm>
        </p:spPr>
        <p:txBody>
          <a:bodyPr>
            <a:normAutofit/>
          </a:bodyPr>
          <a:lstStyle/>
          <a:p>
            <a:r>
              <a:rPr lang="pt-BR" dirty="0"/>
              <a:t>Frequentemente, estamos interessados ​​no resultado de ensaios de Bernoulli independentes e repetidos, ou seja, o número de </a:t>
            </a:r>
            <a:r>
              <a:rPr lang="pt-BR" b="1" dirty="0"/>
              <a:t>sucessos </a:t>
            </a:r>
            <a:r>
              <a:rPr lang="pt-BR" dirty="0"/>
              <a:t>em </a:t>
            </a:r>
            <a:r>
              <a:rPr lang="pt-BR" b="1" dirty="0"/>
              <a:t>experimentos repetidos</a:t>
            </a:r>
            <a:r>
              <a:rPr lang="pt-BR" dirty="0"/>
              <a:t>.</a:t>
            </a:r>
          </a:p>
          <a:p>
            <a:r>
              <a:rPr lang="pt-BR" dirty="0"/>
              <a:t>1. independente - o resultado de um ensaio não afeta o resultado de outro ensaio.</a:t>
            </a:r>
          </a:p>
          <a:p>
            <a:r>
              <a:rPr lang="pt-BR" dirty="0"/>
              <a:t>2. repetido - as condições são as mesmas para cada ensaio, ou seja, p e q permanecem constantes entre os ensaios. </a:t>
            </a:r>
          </a:p>
        </p:txBody>
      </p:sp>
    </p:spTree>
    <p:extLst>
      <p:ext uri="{BB962C8B-B14F-4D97-AF65-F5344CB8AC3E}">
        <p14:creationId xmlns:p14="http://schemas.microsoft.com/office/powerpoint/2010/main" val="23585290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1403</Words>
  <Application>Microsoft Office PowerPoint</Application>
  <PresentationFormat>Widescreen</PresentationFormat>
  <Paragraphs>132</Paragraphs>
  <Slides>22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Times New Roman</vt:lpstr>
      <vt:lpstr>Tema do Office</vt:lpstr>
      <vt:lpstr>Mini curso de Probabilidade e Estatística</vt:lpstr>
      <vt:lpstr>Aula 5</vt:lpstr>
      <vt:lpstr>Exemplo Intuitivo</vt:lpstr>
      <vt:lpstr>Exemplo Intuitivo</vt:lpstr>
      <vt:lpstr>Curiosidade: Estatísticas Stephen Curry</vt:lpstr>
      <vt:lpstr>Exemplo Intuitivo</vt:lpstr>
      <vt:lpstr>Combinações</vt:lpstr>
      <vt:lpstr>Combinações</vt:lpstr>
      <vt:lpstr>Distribuição Bernoulli (Binomial) </vt:lpstr>
      <vt:lpstr>Distribuição Bernoulli (Binomial) </vt:lpstr>
      <vt:lpstr>A Distribuição Bernoulli (Binomial)</vt:lpstr>
      <vt:lpstr>A Distribuição Bernoulli (Binomial)</vt:lpstr>
      <vt:lpstr>A Distribuição Bernoulli (Binomial)</vt:lpstr>
      <vt:lpstr>A Distribuição Bernoulli (Binomial)</vt:lpstr>
      <vt:lpstr>Exemplo: Distribuição Bernoulli</vt:lpstr>
      <vt:lpstr>Exemplo: Distribuição Bernoulli</vt:lpstr>
      <vt:lpstr>Distribuição de Poisson</vt:lpstr>
      <vt:lpstr>Distribuição de Poisson</vt:lpstr>
      <vt:lpstr>Distribuição de Poisson</vt:lpstr>
      <vt:lpstr>Distribuição de Poisson</vt:lpstr>
      <vt:lpstr>Distribuição de Poisson</vt:lpstr>
      <vt:lpstr>Bibliografia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Omar Khodr</dc:creator>
  <cp:lastModifiedBy>Omar Khodr</cp:lastModifiedBy>
  <cp:revision>7</cp:revision>
  <dcterms:created xsi:type="dcterms:W3CDTF">2025-04-17T18:51:20Z</dcterms:created>
  <dcterms:modified xsi:type="dcterms:W3CDTF">2025-04-21T19:16:33Z</dcterms:modified>
</cp:coreProperties>
</file>