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6"/>
  </p:notesMasterIdLst>
  <p:handoutMasterIdLst>
    <p:handoutMasterId r:id="rId7"/>
  </p:handoutMasterIdLst>
  <p:sldIdLst>
    <p:sldId id="298" r:id="rId2"/>
    <p:sldId id="299" r:id="rId3"/>
    <p:sldId id="300" r:id="rId4"/>
    <p:sldId id="510" r:id="rId5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53"/>
    <a:srgbClr val="FFA747"/>
    <a:srgbClr val="99CCFF"/>
    <a:srgbClr val="CCECFF"/>
    <a:srgbClr val="FF9933"/>
    <a:srgbClr val="DADADA"/>
    <a:srgbClr val="FFA2A1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67" d="100"/>
          <a:sy n="167" d="100"/>
        </p:scale>
        <p:origin x="1614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fld id="{2A78A08D-B73A-445E-8F64-48E78BC492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4914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284D5164-7639-4140-B496-A054598DBC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49" tIns="48096" rIns="97849" bIns="48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2458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85825"/>
            <a:ext cx="4783138" cy="35877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958699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65D0FB-8AD0-4E75-9F7C-8C4DDCD6DB5C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59338"/>
            <a:ext cx="5203825" cy="4606925"/>
          </a:xfrm>
          <a:noFill/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16094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804389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2000" b="1" dirty="0" err="1">
                <a:ea typeface="굴림" pitchFamily="50" charset="-127"/>
              </a:rPr>
              <a:t>Sogang</a:t>
            </a:r>
            <a:r>
              <a:rPr kumimoji="0" lang="en-US" altLang="ko-KR" sz="2000" b="1" dirty="0">
                <a:ea typeface="굴림" pitchFamily="50" charset="-127"/>
              </a:rPr>
              <a:t> University: </a:t>
            </a:r>
            <a:r>
              <a:rPr kumimoji="0" lang="en-US" altLang="ko-KR" sz="2000" b="1" dirty="0" err="1">
                <a:ea typeface="굴림" pitchFamily="50" charset="-127"/>
              </a:rPr>
              <a:t>Dept</a:t>
            </a:r>
            <a:r>
              <a:rPr kumimoji="0" lang="en-US" altLang="ko-KR" sz="2000" b="1" dirty="0">
                <a:ea typeface="굴림" pitchFamily="50" charset="-127"/>
              </a:rPr>
              <a:t> of Computer Science and Engineering</a:t>
            </a: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0" latinLnBrk="0" hangingPunct="0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554065" y="1976414"/>
            <a:ext cx="8018463" cy="6858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8E063567-F235-4C18-84EE-3CCD53BB08D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Rectangle 27"/>
          <p:cNvSpPr>
            <a:spLocks noChangeArrowheads="1"/>
          </p:cNvSpPr>
          <p:nvPr userDrawn="1"/>
        </p:nvSpPr>
        <p:spPr bwMode="auto">
          <a:xfrm>
            <a:off x="673156" y="3186098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2000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8" name="Rectangle 29"/>
          <p:cNvSpPr>
            <a:spLocks noChangeArrowheads="1"/>
          </p:cNvSpPr>
          <p:nvPr userDrawn="1"/>
        </p:nvSpPr>
        <p:spPr bwMode="auto">
          <a:xfrm>
            <a:off x="673156" y="1357298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200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3F14069D-2812-4305-992F-66FDFFA90FF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4ECF758-ECE9-4CEA-8500-68E13C2A8A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D505A909-7578-41DD-9CB1-5484762AD8C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8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>
                <a:latin typeface="휴먼각진옛체" charset="-127"/>
                <a:ea typeface="휴먼각진옛체" charset="-127"/>
              </a:rPr>
              <a:t>컴퓨터공학과</a:t>
            </a:r>
          </a:p>
        </p:txBody>
      </p:sp>
      <p:sp>
        <p:nvSpPr>
          <p:cNvPr id="1187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87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wrap="square" lIns="91440" tIns="45720" rIns="91440" bIns="45720" anchor="b"/>
          <a:lstStyle>
            <a:lvl1pPr defTabSz="914400" eaLnBrk="1" latinLnBrk="1" hangingPunct="1">
              <a:defRPr kumimoji="0" sz="1400" b="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fld id="{32A6A4CB-6446-4B21-A4E1-AF543A0BEA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7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>
                <a:latin typeface="휴먼각진옛체" charset="-127"/>
                <a:ea typeface="휴먼각진옛체" charset="-127"/>
              </a:rPr>
              <a:t>컴퓨터공학과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612062" cy="5254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38150" y="1600200"/>
            <a:ext cx="4076700" cy="48006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00200"/>
            <a:ext cx="4076700" cy="4800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D92BD-A3E0-4836-82F4-AF97C51807D1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7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>
                <a:latin typeface="휴먼각진옛체" charset="-127"/>
                <a:ea typeface="휴먼각진옛체" charset="-127"/>
              </a:rPr>
              <a:t>컴퓨터공학과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612062" cy="5254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38150" y="1600200"/>
            <a:ext cx="4076700" cy="4800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67250" y="1600200"/>
            <a:ext cx="4076700" cy="23241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67250" y="4076700"/>
            <a:ext cx="4076700" cy="23241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51E59-5898-4DC4-9E8D-747F6FF2CF8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68413"/>
            <a:ext cx="801846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Body Text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529388"/>
            <a:ext cx="714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6AFCF8E-80FB-4F7A-90F3-C1965C7F37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031" name="Picture 2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2619375" cy="553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200" dirty="0" err="1">
                <a:latin typeface="Palatino Linotype" pitchFamily="18" charset="0"/>
                <a:ea typeface="굴림" pitchFamily="50" charset="-127"/>
              </a:rPr>
              <a:t>Sogang</a:t>
            </a:r>
            <a:r>
              <a:rPr kumimoji="0" lang="en-US" altLang="ko-KR" sz="1200" dirty="0">
                <a:latin typeface="Palatino Linotype" pitchFamily="18" charset="0"/>
                <a:ea typeface="굴림" pitchFamily="50" charset="-127"/>
              </a:rPr>
              <a:t> University</a:t>
            </a:r>
          </a:p>
          <a:p>
            <a:pPr eaLnBrk="0" latinLnBrk="0" hangingPunct="0">
              <a:spcBef>
                <a:spcPct val="50000"/>
              </a:spcBef>
              <a:defRPr/>
            </a:pPr>
            <a:endParaRPr kumimoji="0" lang="en-US" altLang="ko-KR" sz="12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transition>
    <p:cut/>
  </p:transition>
  <p:hf hdr="0" ftr="0" dt="0"/>
  <p:txStyles>
    <p:titleStyle>
      <a:lvl1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rgbClr val="FC0128"/>
        </a:buClr>
        <a:buSzPct val="70000"/>
        <a:buFontTx/>
        <a:buBlip>
          <a:blip r:embed="rId10"/>
        </a:buBlip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8575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+mn-ea"/>
        </a:defRPr>
      </a:lvl2pPr>
      <a:lvl3pPr marL="809625" indent="-228600" algn="l" defTabSz="628650" rtl="0" eaLnBrk="0" fontAlgn="base" hangingPunct="0">
        <a:spcBef>
          <a:spcPct val="20000"/>
        </a:spcBef>
        <a:spcAft>
          <a:spcPct val="0"/>
        </a:spcAft>
        <a:buClr>
          <a:srgbClr val="FF0033"/>
        </a:buClr>
        <a:buSzPct val="50000"/>
        <a:buFont typeface="Wingdings" pitchFamily="2" charset="2"/>
        <a:buChar char="u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202001cse2003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554065" y="1643050"/>
            <a:ext cx="8018463" cy="1285884"/>
          </a:xfrm>
        </p:spPr>
        <p:txBody>
          <a:bodyPr/>
          <a:lstStyle/>
          <a:p>
            <a:pPr>
              <a:defRPr/>
            </a:pPr>
            <a:r>
              <a:rPr lang="ko-KR" altLang="en-US" sz="5400" dirty="0"/>
              <a:t>기초</a:t>
            </a:r>
            <a:r>
              <a:rPr lang="en-US" altLang="ko-KR" sz="5400" dirty="0"/>
              <a:t> </a:t>
            </a:r>
            <a:r>
              <a:rPr lang="ko-KR" altLang="en-US" sz="5400" dirty="0"/>
              <a:t>공학 설계 </a:t>
            </a:r>
            <a:r>
              <a:rPr lang="en-US" altLang="ko-KR" sz="5400" dirty="0"/>
              <a:t>(CSE2003)</a:t>
            </a:r>
            <a:br>
              <a:rPr lang="en-US" altLang="ko-KR" sz="6600" dirty="0"/>
            </a:br>
            <a:r>
              <a:rPr lang="en-US" altLang="ko-KR" dirty="0"/>
              <a:t>Introduction to Engineering Design</a:t>
            </a:r>
          </a:p>
        </p:txBody>
      </p:sp>
      <p:graphicFrame>
        <p:nvGraphicFramePr>
          <p:cNvPr id="2050" name="Object 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7" name="PhotoFinish Picture" r:id="rId4" imgW="4577223" imgH="4203647" progId="">
                  <p:embed/>
                </p:oleObj>
              </mc:Choice>
              <mc:Fallback>
                <p:oleObj name="PhotoFinish Picture" r:id="rId4" imgW="4577223" imgH="4203647" progId="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1214414" y="3714752"/>
            <a:ext cx="6429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ctr" latinLnBrk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70000"/>
              <a:defRPr/>
            </a:pPr>
            <a:r>
              <a:rPr lang="ko-KR" altLang="en-US" sz="4000" b="1" kern="0"/>
              <a:t>실습 </a:t>
            </a:r>
            <a:r>
              <a:rPr lang="en-US" altLang="ko-KR" sz="4000" b="1" kern="0"/>
              <a:t>34</a:t>
            </a:r>
            <a:endParaRPr lang="en-US" altLang="ko-KR" sz="4000" b="1" kern="0" dirty="0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24744"/>
                <a:ext cx="8018463" cy="5257800"/>
              </a:xfrm>
            </p:spPr>
            <p:txBody>
              <a:bodyPr/>
              <a:lstStyle/>
              <a:p>
                <a:pPr latinLnBrk="0"/>
                <a:r>
                  <a:rPr lang="ko-KR" altLang="ko-KR"/>
                  <a:t>정수</a:t>
                </a:r>
                <a:r>
                  <a:rPr lang="en-US" altLang="ko-KR"/>
                  <a:t> n</a:t>
                </a:r>
                <a:r>
                  <a:rPr lang="ko-KR" altLang="ko-KR"/>
                  <a:t>을 입력 받고</a:t>
                </a:r>
                <a:r>
                  <a:rPr lang="en-US" altLang="ko-KR"/>
                  <a:t>, </a:t>
                </a:r>
                <a:r>
                  <a:rPr lang="ko-KR" altLang="ko-KR"/>
                  <a:t>아래와 같이 구성되는 </a:t>
                </a:r>
                <a:r>
                  <a:rPr lang="en-US" altLang="ko-KR"/>
                  <a:t>n</a:t>
                </a:r>
                <a14:m>
                  <m:oMath xmlns:m="http://schemas.openxmlformats.org/officeDocument/2006/math">
                    <m:r>
                      <a:rPr lang="en-US" altLang="ko-KR"/>
                      <m:t>×</m:t>
                    </m:r>
                  </m:oMath>
                </a14:m>
                <a:r>
                  <a:rPr lang="en-US" altLang="ko-KR"/>
                  <a:t>n </a:t>
                </a:r>
                <a:r>
                  <a:rPr lang="ko-KR" altLang="ko-KR"/>
                  <a:t>행렬을 채워서 출력하라</a:t>
                </a:r>
                <a:r>
                  <a:rPr lang="en-US" altLang="ko-KR"/>
                  <a:t>. (n</a:t>
                </a:r>
                <a:r>
                  <a:rPr lang="ko-KR" altLang="ko-KR"/>
                  <a:t>은</a:t>
                </a:r>
                <a:r>
                  <a:rPr lang="en-US" altLang="ko-KR"/>
                  <a:t> 20</a:t>
                </a:r>
                <a:r>
                  <a:rPr lang="ko-KR" altLang="ko-KR"/>
                  <a:t>보다 작은 양의 정수</a:t>
                </a:r>
                <a:r>
                  <a:rPr lang="en-US" altLang="ko-KR"/>
                  <a:t>) </a:t>
                </a:r>
                <a:endParaRPr lang="ko-KR" altLang="ko-KR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24744"/>
                <a:ext cx="8018463" cy="5257800"/>
              </a:xfrm>
              <a:blipFill>
                <a:blip r:embed="rId2"/>
                <a:stretch>
                  <a:fillRect t="-12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 </a:t>
            </a:r>
            <a:r>
              <a:rPr lang="en-US" altLang="ko-KR"/>
              <a:t>34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C2354C0-F828-4115-8E22-E99337D5D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875262"/>
              </p:ext>
            </p:extLst>
          </p:nvPr>
        </p:nvGraphicFramePr>
        <p:xfrm>
          <a:off x="2699792" y="2420888"/>
          <a:ext cx="3816424" cy="3256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106">
                  <a:extLst>
                    <a:ext uri="{9D8B030D-6E8A-4147-A177-3AD203B41FA5}">
                      <a16:colId xmlns:a16="http://schemas.microsoft.com/office/drawing/2014/main" val="863408038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1972952377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1510967109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3184951049"/>
                    </a:ext>
                  </a:extLst>
                </a:gridCol>
              </a:tblGrid>
              <a:tr h="814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637784"/>
                  </a:ext>
                </a:extLst>
              </a:tr>
              <a:tr h="814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337709"/>
                  </a:ext>
                </a:extLst>
              </a:tr>
              <a:tr h="814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572821"/>
                  </a:ext>
                </a:extLst>
              </a:tr>
              <a:tr h="814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554845"/>
                  </a:ext>
                </a:extLst>
              </a:tr>
            </a:tbl>
          </a:graphicData>
        </a:graphic>
      </p:graphicFrame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DB2553B-1A31-4518-8843-B39633415935}"/>
              </a:ext>
            </a:extLst>
          </p:cNvPr>
          <p:cNvCxnSpPr/>
          <p:nvPr/>
        </p:nvCxnSpPr>
        <p:spPr bwMode="auto">
          <a:xfrm>
            <a:off x="3203848" y="2852936"/>
            <a:ext cx="0" cy="25202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C8CC9C0-7432-4B35-8911-1DCB6600EA1F}"/>
              </a:ext>
            </a:extLst>
          </p:cNvPr>
          <p:cNvCxnSpPr/>
          <p:nvPr/>
        </p:nvCxnSpPr>
        <p:spPr bwMode="auto">
          <a:xfrm>
            <a:off x="6084168" y="2852936"/>
            <a:ext cx="0" cy="25202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33A407B-391D-4B45-9E00-39773B7409AD}"/>
              </a:ext>
            </a:extLst>
          </p:cNvPr>
          <p:cNvCxnSpPr>
            <a:cxnSpLocks/>
          </p:cNvCxnSpPr>
          <p:nvPr/>
        </p:nvCxnSpPr>
        <p:spPr bwMode="auto">
          <a:xfrm>
            <a:off x="4139952" y="2852936"/>
            <a:ext cx="0" cy="16561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EC4A688-708B-4236-B58B-0104D20722E8}"/>
              </a:ext>
            </a:extLst>
          </p:cNvPr>
          <p:cNvCxnSpPr>
            <a:cxnSpLocks/>
          </p:cNvCxnSpPr>
          <p:nvPr/>
        </p:nvCxnSpPr>
        <p:spPr bwMode="auto">
          <a:xfrm>
            <a:off x="5076056" y="3632262"/>
            <a:ext cx="0" cy="87685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A73F407-2C0C-4BDB-BAA2-668558A06C76}"/>
              </a:ext>
            </a:extLst>
          </p:cNvPr>
          <p:cNvCxnSpPr/>
          <p:nvPr/>
        </p:nvCxnSpPr>
        <p:spPr bwMode="auto">
          <a:xfrm>
            <a:off x="3203848" y="5373216"/>
            <a:ext cx="288032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524F924-E265-46A3-B394-3FDF4757B178}"/>
              </a:ext>
            </a:extLst>
          </p:cNvPr>
          <p:cNvCxnSpPr>
            <a:cxnSpLocks/>
          </p:cNvCxnSpPr>
          <p:nvPr/>
        </p:nvCxnSpPr>
        <p:spPr bwMode="auto">
          <a:xfrm>
            <a:off x="4139952" y="2852936"/>
            <a:ext cx="194421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645082C-FE6D-4F93-A7CD-2DB753A44879}"/>
              </a:ext>
            </a:extLst>
          </p:cNvPr>
          <p:cNvCxnSpPr>
            <a:cxnSpLocks/>
          </p:cNvCxnSpPr>
          <p:nvPr/>
        </p:nvCxnSpPr>
        <p:spPr bwMode="auto">
          <a:xfrm>
            <a:off x="4139952" y="4502651"/>
            <a:ext cx="9361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815E45A7-9837-455D-97C3-038601C48346}"/>
              </a:ext>
            </a:extLst>
          </p:cNvPr>
          <p:cNvSpPr/>
          <p:nvPr/>
        </p:nvSpPr>
        <p:spPr bwMode="auto">
          <a:xfrm>
            <a:off x="5004048" y="3579485"/>
            <a:ext cx="144016" cy="144016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A4F07DD-DDBB-4BFB-ACA0-F49623697B93}"/>
              </a:ext>
            </a:extLst>
          </p:cNvPr>
          <p:cNvSpPr/>
          <p:nvPr/>
        </p:nvSpPr>
        <p:spPr>
          <a:xfrm>
            <a:off x="2984803" y="5860507"/>
            <a:ext cx="32464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그림 </a:t>
            </a:r>
            <a:r>
              <a:rPr lang="en-US" altLang="ko-KR"/>
              <a:t>1] 4x4 </a:t>
            </a:r>
            <a:r>
              <a:rPr lang="ko-KR" altLang="en-US"/>
              <a:t>행렬을 구성하는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E090E1-28D0-4503-836C-6B0FA467B86A}"/>
              </a:ext>
            </a:extLst>
          </p:cNvPr>
          <p:cNvSpPr txBox="1"/>
          <p:nvPr/>
        </p:nvSpPr>
        <p:spPr>
          <a:xfrm>
            <a:off x="935599" y="2274044"/>
            <a:ext cx="22322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5C53"/>
                </a:solidFill>
              </a:rPr>
              <a:t>nxn </a:t>
            </a:r>
            <a:r>
              <a:rPr lang="ko-KR" altLang="en-US" b="1">
                <a:solidFill>
                  <a:srgbClr val="005C53"/>
                </a:solidFill>
              </a:rPr>
              <a:t>행렬에서</a:t>
            </a:r>
            <a:endParaRPr lang="en-US" altLang="ko-KR" b="1">
              <a:solidFill>
                <a:srgbClr val="005C53"/>
              </a:solidFill>
            </a:endParaRPr>
          </a:p>
          <a:p>
            <a:r>
              <a:rPr lang="ko-KR" altLang="en-US" b="1">
                <a:solidFill>
                  <a:srgbClr val="005C53"/>
                </a:solidFill>
              </a:rPr>
              <a:t>화살표 방향으로 </a:t>
            </a:r>
            <a:endParaRPr lang="en-US" altLang="ko-KR" b="1">
              <a:solidFill>
                <a:srgbClr val="005C53"/>
              </a:solidFill>
            </a:endParaRPr>
          </a:p>
          <a:p>
            <a:r>
              <a:rPr lang="en-US" altLang="ko-KR" b="1">
                <a:solidFill>
                  <a:srgbClr val="005C53"/>
                </a:solidFill>
              </a:rPr>
              <a:t>1</a:t>
            </a:r>
            <a:r>
              <a:rPr lang="ko-KR" altLang="en-US" b="1">
                <a:solidFill>
                  <a:srgbClr val="005C53"/>
                </a:solidFill>
              </a:rPr>
              <a:t>부터 차례대로 정수를 채워나간다</a:t>
            </a:r>
          </a:p>
        </p:txBody>
      </p:sp>
    </p:spTree>
    <p:extLst>
      <p:ext uri="{BB962C8B-B14F-4D97-AF65-F5344CB8AC3E}">
        <p14:creationId xmlns:p14="http://schemas.microsoft.com/office/powerpoint/2010/main" val="3584861563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입출력 예시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 </a:t>
            </a:r>
            <a:r>
              <a:rPr lang="en-US" altLang="ko-KR"/>
              <a:t>34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91EE0F-82B9-48D3-8542-751DE8689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864605"/>
            <a:ext cx="4752528" cy="406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74049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제출 형식</a:t>
            </a:r>
            <a:endParaRPr lang="en-US" altLang="ko-KR"/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1C971FC6-D3A2-4B86-A05F-E88A7C26D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221917"/>
            <a:ext cx="8305800" cy="48006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이메일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 dirty="0">
                <a:latin typeface="+mn-ea"/>
                <a:hlinkClick r:id="rId2"/>
              </a:rPr>
              <a:t>202001cse2003@gmail.com</a:t>
            </a:r>
            <a:endParaRPr lang="en-US" altLang="ko-KR" sz="2000" b="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메일 제목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>
                <a:latin typeface="+mn-ea"/>
              </a:rPr>
              <a:t>[</a:t>
            </a:r>
            <a:r>
              <a:rPr lang="en-US" altLang="ko-KR" sz="2000" b="0">
                <a:solidFill>
                  <a:srgbClr val="FF0000"/>
                </a:solidFill>
                <a:latin typeface="+mn-ea"/>
              </a:rPr>
              <a:t>p34</a:t>
            </a:r>
            <a:r>
              <a:rPr lang="en-US" altLang="ko-KR" sz="2000" b="0">
                <a:latin typeface="+mn-ea"/>
              </a:rPr>
              <a:t>]</a:t>
            </a:r>
            <a:r>
              <a:rPr lang="ko-KR" altLang="en-US" sz="2000" b="0" dirty="0">
                <a:solidFill>
                  <a:srgbClr val="FF0000"/>
                </a:solidFill>
                <a:latin typeface="+mn-ea"/>
              </a:rPr>
              <a:t>이름</a:t>
            </a:r>
            <a:r>
              <a:rPr lang="en-US" altLang="ko-KR" sz="2000" b="0" dirty="0">
                <a:latin typeface="+mn-ea"/>
              </a:rPr>
              <a:t>_20</a:t>
            </a:r>
            <a:r>
              <a:rPr lang="en-US" altLang="ko-KR" sz="2000" b="0" dirty="0">
                <a:solidFill>
                  <a:srgbClr val="FF0000"/>
                </a:solidFill>
                <a:latin typeface="+mn-ea"/>
              </a:rPr>
              <a:t>XXXXXX</a:t>
            </a:r>
          </a:p>
          <a:p>
            <a:pPr>
              <a:defRPr/>
            </a:pPr>
            <a:r>
              <a:rPr lang="ko-KR" altLang="en-US" sz="2000" b="0" dirty="0">
                <a:latin typeface="+mn-ea"/>
              </a:rPr>
              <a:t>제출 파일명</a:t>
            </a:r>
            <a:r>
              <a:rPr lang="en-US" altLang="ko-KR" sz="2000" b="0">
                <a:latin typeface="+mn-ea"/>
              </a:rPr>
              <a:t>: 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p34</a:t>
            </a:r>
            <a:r>
              <a:rPr lang="en-US" altLang="ko-KR" sz="2000" b="0">
                <a:highlight>
                  <a:srgbClr val="FFFF00"/>
                </a:highlight>
                <a:latin typeface="+mn-ea"/>
              </a:rPr>
              <a:t>_20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XXXXXX</a:t>
            </a:r>
            <a:r>
              <a:rPr lang="en-US" altLang="ko-KR" sz="2000" b="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.</a:t>
            </a:r>
            <a:r>
              <a:rPr lang="en-US" altLang="ko-KR" sz="2000" b="0" dirty="0">
                <a:highlight>
                  <a:srgbClr val="FFFF00"/>
                </a:highlight>
                <a:latin typeface="+mn-ea"/>
              </a:rPr>
              <a:t>c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기한</a:t>
            </a:r>
            <a:r>
              <a:rPr lang="en-US" altLang="ko-KR" sz="2000" b="0">
                <a:latin typeface="+mn-ea"/>
              </a:rPr>
              <a:t>: </a:t>
            </a:r>
            <a:r>
              <a:rPr lang="ko-KR" altLang="en-US" sz="2000" b="0" u="sng">
                <a:latin typeface="+mn-ea"/>
              </a:rPr>
              <a:t>실습 공개일 다음 날 </a:t>
            </a:r>
            <a:r>
              <a:rPr lang="en-US" altLang="ko-KR" sz="2000" b="0" u="sng">
                <a:latin typeface="+mn-ea"/>
              </a:rPr>
              <a:t>23:59</a:t>
            </a:r>
            <a:r>
              <a:rPr lang="ko-KR" altLang="en-US" sz="2000" b="0" u="sng" dirty="0">
                <a:latin typeface="+mn-ea"/>
              </a:rPr>
              <a:t>까지</a:t>
            </a:r>
            <a:endParaRPr lang="en-US" altLang="ko-KR" sz="2000" b="0" u="sng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0" dirty="0">
                <a:latin typeface="+mn-ea"/>
              </a:rPr>
              <a:t>late</a:t>
            </a:r>
            <a:r>
              <a:rPr lang="ko-KR" altLang="en-US" sz="2000" b="0" dirty="0">
                <a:latin typeface="+mn-ea"/>
              </a:rPr>
              <a:t> 안 받음</a:t>
            </a:r>
            <a:r>
              <a:rPr lang="en-US" altLang="ko-KR" sz="2000" b="0" dirty="0">
                <a:latin typeface="+mn-ea"/>
              </a:rPr>
              <a:t>, late </a:t>
            </a:r>
            <a:r>
              <a:rPr lang="ko-KR" altLang="en-US" sz="2000" b="0" dirty="0">
                <a:latin typeface="+mn-ea"/>
              </a:rPr>
              <a:t>시 </a:t>
            </a:r>
            <a:r>
              <a:rPr lang="en-US" altLang="ko-KR" sz="2000" b="0" dirty="0">
                <a:latin typeface="+mn-ea"/>
              </a:rPr>
              <a:t>0</a:t>
            </a:r>
            <a:r>
              <a:rPr lang="ko-KR" altLang="en-US" sz="2000" b="0" dirty="0">
                <a:latin typeface="+mn-ea"/>
              </a:rPr>
              <a:t>점 처리</a:t>
            </a:r>
            <a:endParaRPr lang="en-US" altLang="ko-KR" sz="20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64967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1086</TotalTime>
  <Pages>3</Pages>
  <Words>121</Words>
  <Application>Microsoft Office PowerPoint</Application>
  <PresentationFormat>화면 슬라이드 쇼(4:3)</PresentationFormat>
  <Paragraphs>41</Paragraphs>
  <Slides>4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Monotype Sorts</vt:lpstr>
      <vt:lpstr>돋움</vt:lpstr>
      <vt:lpstr>휴먼각진옛체</vt:lpstr>
      <vt:lpstr>Arial</vt:lpstr>
      <vt:lpstr>Palatino Linotype</vt:lpstr>
      <vt:lpstr>Times New Roman</vt:lpstr>
      <vt:lpstr>Wingdings</vt:lpstr>
      <vt:lpstr>1_기본 디자인</vt:lpstr>
      <vt:lpstr>PhotoFinish Picture</vt:lpstr>
      <vt:lpstr>기초 공학 설계 (CSE2003) Introduction to Engineering Design</vt:lpstr>
      <vt:lpstr>실습 34</vt:lpstr>
      <vt:lpstr>실습 34</vt:lpstr>
      <vt:lpstr>제출 형식</vt:lpstr>
    </vt:vector>
  </TitlesOfParts>
  <Company>서강대학교 컴퓨터학과 모바일컴퓨팅 시스템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언어 강의노트</dc:title>
  <dc:creator>최성환</dc:creator>
  <cp:lastModifiedBy>석 혜경</cp:lastModifiedBy>
  <cp:revision>440</cp:revision>
  <cp:lastPrinted>2015-05-27T10:25:00Z</cp:lastPrinted>
  <dcterms:created xsi:type="dcterms:W3CDTF">1996-06-27T04:55:18Z</dcterms:created>
  <dcterms:modified xsi:type="dcterms:W3CDTF">2020-06-07T08:21:40Z</dcterms:modified>
</cp:coreProperties>
</file>