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298" r:id="rId2"/>
    <p:sldId id="299" r:id="rId3"/>
    <p:sldId id="511" r:id="rId4"/>
    <p:sldId id="512" r:id="rId5"/>
    <p:sldId id="300" r:id="rId6"/>
    <p:sldId id="510" r:id="rId7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53"/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491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95869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1609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b="1" dirty="0" err="1">
                <a:ea typeface="굴림" pitchFamily="50" charset="-127"/>
              </a:rPr>
              <a:t>Sogang</a:t>
            </a:r>
            <a:r>
              <a:rPr kumimoji="0" lang="en-US" altLang="ko-KR" sz="2000" b="1" dirty="0">
                <a:ea typeface="굴림" pitchFamily="50" charset="-127"/>
              </a:rPr>
              <a:t> University: </a:t>
            </a:r>
            <a:r>
              <a:rPr kumimoji="0" lang="en-US" altLang="ko-KR" sz="2000" b="1" dirty="0" err="1">
                <a:ea typeface="굴림" pitchFamily="50" charset="-127"/>
              </a:rPr>
              <a:t>Dept</a:t>
            </a:r>
            <a:r>
              <a:rPr kumimoji="0" lang="en-US" altLang="ko-KR" sz="2000" b="1" dirty="0">
                <a:ea typeface="굴림" pitchFamily="50" charset="-127"/>
              </a:rPr>
              <a:t>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54065" y="1976414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Rectangle 27"/>
          <p:cNvSpPr>
            <a:spLocks noChangeArrowheads="1"/>
          </p:cNvSpPr>
          <p:nvPr userDrawn="1"/>
        </p:nvSpPr>
        <p:spPr bwMode="auto">
          <a:xfrm>
            <a:off x="673156" y="31860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673156" y="1357298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00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D92BD-A3E0-4836-82F4-AF97C51807D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>
                <a:latin typeface="휴먼각진옛체" charset="-127"/>
                <a:ea typeface="휴먼각진옛체" charset="-127"/>
              </a:rPr>
              <a:t>컴퓨터공학과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612062" cy="525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67250" y="16002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67250" y="4076700"/>
            <a:ext cx="4076700" cy="2324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51E59-5898-4DC4-9E8D-747F6FF2CF8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Tx/>
        <a:buBlip>
          <a:blip r:embed="rId10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65" y="1643050"/>
            <a:ext cx="8018463" cy="1285884"/>
          </a:xfrm>
        </p:spPr>
        <p:txBody>
          <a:bodyPr/>
          <a:lstStyle/>
          <a:p>
            <a:pPr>
              <a:defRPr/>
            </a:pPr>
            <a:r>
              <a:rPr lang="ko-KR" altLang="en-US" sz="5400" dirty="0"/>
              <a:t>기초</a:t>
            </a:r>
            <a:r>
              <a:rPr lang="en-US" altLang="ko-KR" sz="5400" dirty="0"/>
              <a:t> </a:t>
            </a:r>
            <a:r>
              <a:rPr lang="ko-KR" altLang="en-US" sz="5400" dirty="0"/>
              <a:t>공학 설계 </a:t>
            </a:r>
            <a:r>
              <a:rPr lang="en-US" altLang="ko-KR" sz="5400" dirty="0"/>
              <a:t>(CSE2003)</a:t>
            </a:r>
            <a:br>
              <a:rPr lang="en-US" altLang="ko-KR" sz="6600" dirty="0"/>
            </a:br>
            <a:r>
              <a:rPr lang="en-US" altLang="ko-KR" dirty="0"/>
              <a:t>Introduction to Engineering Design</a:t>
            </a: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1214414" y="3714752"/>
            <a:ext cx="642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ctr" latinLnBrk="0"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70000"/>
              <a:defRPr/>
            </a:pPr>
            <a:r>
              <a:rPr lang="ko-KR" altLang="en-US" sz="4000" b="1" kern="0"/>
              <a:t>실습 </a:t>
            </a:r>
            <a:r>
              <a:rPr lang="en-US" altLang="ko-KR" sz="4000" b="1" kern="0"/>
              <a:t>35</a:t>
            </a:r>
            <a:endParaRPr lang="en-US" altLang="ko-KR" sz="4000" b="1" kern="0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124744"/>
            <a:ext cx="8018463" cy="5257800"/>
          </a:xfrm>
        </p:spPr>
        <p:txBody>
          <a:bodyPr/>
          <a:lstStyle/>
          <a:p>
            <a:pPr latinLnBrk="0"/>
            <a:r>
              <a:rPr lang="ko-KR" altLang="ko-KR"/>
              <a:t>버킷 정렬은 아래와 같은 방법으로 숫자와 숫자 간의 크기 비교 없이 정렬을 수행할 수 있는 알고리즘이다</a:t>
            </a:r>
            <a:r>
              <a:rPr lang="en-US" altLang="ko-KR"/>
              <a:t>. </a:t>
            </a:r>
            <a:endParaRPr lang="ko-KR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2833E6-1722-49BF-923B-DC47F4517C7C}"/>
              </a:ext>
            </a:extLst>
          </p:cNvPr>
          <p:cNvSpPr/>
          <p:nvPr/>
        </p:nvSpPr>
        <p:spPr>
          <a:xfrm>
            <a:off x="446589" y="1988840"/>
            <a:ext cx="8416424" cy="3230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ea"/>
              <a:buAutoNum type="circleNumDbPlain"/>
            </a:pPr>
            <a:r>
              <a:rPr lang="ko-KR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정렬되지 않은 입력 파일이 </a:t>
            </a:r>
            <a:r>
              <a:rPr lang="en-US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( 97, 3, 100 )</a:t>
            </a:r>
            <a:r>
              <a:rPr lang="ko-KR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로 주어졌을 경우 먼저 가장 하위에 있는 숫자</a:t>
            </a:r>
            <a:r>
              <a:rPr lang="en-US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(1</a:t>
            </a:r>
            <a:r>
              <a:rPr lang="ko-KR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의 자리 숫자</a:t>
            </a:r>
            <a:r>
              <a:rPr lang="en-US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로 버킷에 분배시킨다</a:t>
            </a:r>
            <a:r>
              <a:rPr lang="en-US" altLang="ko-KR" b="1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ea"/>
              <a:buAutoNum type="circleNumDbPlain"/>
            </a:pPr>
            <a:endParaRPr lang="en-US" altLang="ko-KR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ea"/>
              <a:buAutoNum type="circleNumDbPlain"/>
            </a:pPr>
            <a:endParaRPr lang="en-US" altLang="ko-KR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ea"/>
              <a:buAutoNum type="circleNumDbPlain"/>
            </a:pPr>
            <a:endParaRPr lang="en-US" altLang="ko-KR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ea"/>
              <a:buAutoNum type="circleNumDbPlain"/>
            </a:pPr>
            <a:endParaRPr lang="en-US" altLang="ko-KR" b="1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+mj-ea"/>
              <a:buAutoNum type="circleNumDbPlain"/>
            </a:pPr>
            <a:r>
              <a:rPr lang="ko-KR" altLang="ko-KR" b="1"/>
              <a:t>가장 상위에 있는 숫자</a:t>
            </a:r>
            <a:r>
              <a:rPr lang="en-US" altLang="ko-KR" b="1"/>
              <a:t>(100</a:t>
            </a:r>
            <a:r>
              <a:rPr lang="ko-KR" altLang="ko-KR" b="1"/>
              <a:t>의 자리 숫자</a:t>
            </a:r>
            <a:r>
              <a:rPr lang="en-US" altLang="ko-KR" b="1"/>
              <a:t>)</a:t>
            </a:r>
            <a:r>
              <a:rPr lang="ko-KR" altLang="ko-KR" b="1"/>
              <a:t>로 버킷에 분배시킬 때까지 입력 숫자를 차례로 버킷에 분배시킨다</a:t>
            </a:r>
            <a:r>
              <a:rPr lang="en-US" altLang="ko-KR" b="1"/>
              <a:t>. </a:t>
            </a:r>
            <a:r>
              <a:rPr lang="ko-KR" altLang="ko-KR" b="1"/>
              <a:t>입력 파일이 </a:t>
            </a:r>
            <a:r>
              <a:rPr lang="en-US" altLang="ko-KR" b="1"/>
              <a:t>( 97, 3, 100 )</a:t>
            </a:r>
            <a:r>
              <a:rPr lang="ko-KR" altLang="ko-KR" b="1"/>
              <a:t>인 경우 두 번째 분배 후 버킷은 다음과 같다</a:t>
            </a:r>
            <a:r>
              <a:rPr lang="en-US" altLang="ko-KR" b="1"/>
              <a:t>.</a:t>
            </a:r>
            <a:endParaRPr lang="ko-KR" altLang="ko-KR"/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ea"/>
              <a:buAutoNum type="circleNumDbPlain"/>
            </a:pPr>
            <a:endParaRPr lang="ko-KR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896309E-6171-4A55-A0BD-F8B628A0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02" y="2740103"/>
            <a:ext cx="6647158" cy="14089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614D3FE-2B42-4580-8E7B-0D0C0225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09" y="4973567"/>
            <a:ext cx="6647158" cy="14089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E9F8F9E-8E8F-4F1B-B6B5-5DD5036B70C8}"/>
              </a:ext>
            </a:extLst>
          </p:cNvPr>
          <p:cNvSpPr txBox="1"/>
          <p:nvPr/>
        </p:nvSpPr>
        <p:spPr>
          <a:xfrm>
            <a:off x="323528" y="2852936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accent1"/>
                </a:solidFill>
              </a:rPr>
              <a:t>1</a:t>
            </a:r>
            <a:r>
              <a:rPr lang="ko-KR" altLang="en-US" sz="1200" b="1">
                <a:solidFill>
                  <a:schemeClr val="accent1"/>
                </a:solidFill>
              </a:rPr>
              <a:t>의 자리가 </a:t>
            </a:r>
            <a:r>
              <a:rPr lang="en-US" altLang="ko-KR" sz="1200" b="1">
                <a:solidFill>
                  <a:schemeClr val="accent1"/>
                </a:solidFill>
              </a:rPr>
              <a:t>0</a:t>
            </a:r>
            <a:r>
              <a:rPr lang="ko-KR" altLang="en-US" sz="1200" b="1">
                <a:solidFill>
                  <a:schemeClr val="accent1"/>
                </a:solidFill>
              </a:rPr>
              <a:t>이므로</a:t>
            </a:r>
            <a:endParaRPr lang="en-US" altLang="ko-KR" sz="1200" b="1">
              <a:solidFill>
                <a:schemeClr val="accent1"/>
              </a:solidFill>
            </a:endParaRPr>
          </a:p>
          <a:p>
            <a:r>
              <a:rPr lang="ko-KR" altLang="en-US" sz="1200" b="1">
                <a:solidFill>
                  <a:schemeClr val="accent1"/>
                </a:solidFill>
              </a:rPr>
              <a:t>버킷 </a:t>
            </a:r>
            <a:r>
              <a:rPr lang="en-US" altLang="ko-KR" sz="1200" b="1">
                <a:solidFill>
                  <a:schemeClr val="accent1"/>
                </a:solidFill>
              </a:rPr>
              <a:t>0</a:t>
            </a:r>
            <a:r>
              <a:rPr lang="ko-KR" altLang="en-US" sz="1200" b="1">
                <a:solidFill>
                  <a:schemeClr val="accent1"/>
                </a:solidFill>
              </a:rPr>
              <a:t>에 담긴다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C5CE80-5C6F-4C93-8802-8A9D5CFEA066}"/>
              </a:ext>
            </a:extLst>
          </p:cNvPr>
          <p:cNvCxnSpPr>
            <a:cxnSpLocks/>
          </p:cNvCxnSpPr>
          <p:nvPr/>
        </p:nvCxnSpPr>
        <p:spPr bwMode="auto">
          <a:xfrm>
            <a:off x="1763688" y="3083768"/>
            <a:ext cx="1008112" cy="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33E405-75DD-45EE-9CC2-58874154029C}"/>
              </a:ext>
            </a:extLst>
          </p:cNvPr>
          <p:cNvSpPr txBox="1"/>
          <p:nvPr/>
        </p:nvSpPr>
        <p:spPr>
          <a:xfrm>
            <a:off x="330301" y="542675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accent1"/>
                </a:solidFill>
              </a:rPr>
              <a:t>10</a:t>
            </a:r>
            <a:r>
              <a:rPr lang="ko-KR" altLang="en-US" sz="1200" b="1">
                <a:solidFill>
                  <a:schemeClr val="accent1"/>
                </a:solidFill>
              </a:rPr>
              <a:t>의 자리가 </a:t>
            </a:r>
            <a:r>
              <a:rPr lang="en-US" altLang="ko-KR" sz="1200" b="1">
                <a:solidFill>
                  <a:schemeClr val="accent1"/>
                </a:solidFill>
              </a:rPr>
              <a:t>0</a:t>
            </a:r>
            <a:r>
              <a:rPr lang="ko-KR" altLang="en-US" sz="1200" b="1">
                <a:solidFill>
                  <a:schemeClr val="accent1"/>
                </a:solidFill>
              </a:rPr>
              <a:t>이므로</a:t>
            </a:r>
            <a:endParaRPr lang="en-US" altLang="ko-KR" sz="1200" b="1">
              <a:solidFill>
                <a:schemeClr val="accent1"/>
              </a:solidFill>
            </a:endParaRPr>
          </a:p>
          <a:p>
            <a:r>
              <a:rPr lang="ko-KR" altLang="en-US" sz="1200" b="1">
                <a:solidFill>
                  <a:schemeClr val="accent1"/>
                </a:solidFill>
              </a:rPr>
              <a:t>버킷 </a:t>
            </a:r>
            <a:r>
              <a:rPr lang="en-US" altLang="ko-KR" sz="1200" b="1">
                <a:solidFill>
                  <a:schemeClr val="accent1"/>
                </a:solidFill>
              </a:rPr>
              <a:t>0</a:t>
            </a:r>
            <a:r>
              <a:rPr lang="ko-KR" altLang="en-US" sz="1200" b="1">
                <a:solidFill>
                  <a:schemeClr val="accent1"/>
                </a:solidFill>
              </a:rPr>
              <a:t>에 담긴다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B67CE35-1D3A-4BC9-B1F6-72AEDED0CE5A}"/>
              </a:ext>
            </a:extLst>
          </p:cNvPr>
          <p:cNvCxnSpPr>
            <a:cxnSpLocks/>
          </p:cNvCxnSpPr>
          <p:nvPr/>
        </p:nvCxnSpPr>
        <p:spPr bwMode="auto">
          <a:xfrm>
            <a:off x="1835696" y="5676056"/>
            <a:ext cx="1008112" cy="57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86156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2833E6-1722-49BF-923B-DC47F4517C7C}"/>
              </a:ext>
            </a:extLst>
          </p:cNvPr>
          <p:cNvSpPr/>
          <p:nvPr/>
        </p:nvSpPr>
        <p:spPr>
          <a:xfrm>
            <a:off x="446589" y="1362254"/>
            <a:ext cx="84164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/>
              <a:t>세 번째 분배 후 각 버킷에 할당된 입력 값은 다음과 같다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endParaRPr lang="en-US" altLang="ko-KR" b="1"/>
          </a:p>
          <a:p>
            <a:r>
              <a:rPr lang="ko-KR" altLang="ko-KR" b="1"/>
              <a:t>따라서</a:t>
            </a:r>
            <a:r>
              <a:rPr lang="en-US" altLang="ko-KR" b="1"/>
              <a:t> 0~9</a:t>
            </a:r>
            <a:r>
              <a:rPr lang="ko-KR" altLang="ko-KR" b="1"/>
              <a:t>까지 버킷에 분배된 숫자를 차례로 출력하면 </a:t>
            </a:r>
            <a:r>
              <a:rPr lang="en-US" altLang="ko-KR" b="1"/>
              <a:t>( 3, 97, 100 ) </a:t>
            </a:r>
            <a:r>
              <a:rPr lang="ko-KR" altLang="ko-KR" b="1"/>
              <a:t>과 같이 오름차순으로 정렬된 모습이다</a:t>
            </a:r>
            <a:r>
              <a:rPr lang="en-US" altLang="ko-KR" b="1"/>
              <a:t>.</a:t>
            </a:r>
          </a:p>
          <a:p>
            <a:endParaRPr lang="en-US" altLang="ko-KR" b="1"/>
          </a:p>
          <a:p>
            <a:endParaRPr lang="ko-KR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3B9011-E25A-4996-BAB4-2F15F2DE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21" y="1844824"/>
            <a:ext cx="6647158" cy="1408977"/>
          </a:xfrm>
          <a:prstGeom prst="rect">
            <a:avLst/>
          </a:prstGeom>
        </p:spPr>
      </p:pic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CCACE330-1F6E-4D0D-9BD1-36AB5FEB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24744"/>
            <a:ext cx="8018463" cy="5257800"/>
          </a:xfrm>
        </p:spPr>
        <p:txBody>
          <a:bodyPr/>
          <a:lstStyle/>
          <a:p>
            <a:pPr latinLnBrk="0"/>
            <a:endParaRPr lang="en-US" altLang="ko-KR"/>
          </a:p>
          <a:p>
            <a:pPr latinLnBrk="0"/>
            <a:endParaRPr lang="en-US" altLang="ko-KR"/>
          </a:p>
          <a:p>
            <a:pPr latinLnBrk="0"/>
            <a:endParaRPr lang="en-US" altLang="ko-KR"/>
          </a:p>
          <a:p>
            <a:pPr latinLnBrk="0"/>
            <a:endParaRPr lang="en-US" altLang="ko-KR"/>
          </a:p>
          <a:p>
            <a:pPr latinLnBrk="0"/>
            <a:endParaRPr lang="en-US" altLang="ko-KR"/>
          </a:p>
          <a:p>
            <a:pPr latinLnBrk="0"/>
            <a:endParaRPr lang="en-US" altLang="ko-KR"/>
          </a:p>
          <a:p>
            <a:pPr latinLnBrk="0"/>
            <a:endParaRPr lang="en-US" altLang="ko-KR"/>
          </a:p>
          <a:p>
            <a:pPr latinLnBrk="0"/>
            <a:r>
              <a:rPr lang="en-US" altLang="ko-KR"/>
              <a:t>“input.txt” </a:t>
            </a:r>
            <a:r>
              <a:rPr lang="ko-KR" altLang="ko-KR"/>
              <a:t>파일에서 숫자를 읽어 들여</a:t>
            </a:r>
            <a:r>
              <a:rPr lang="en-US" altLang="ko-KR"/>
              <a:t>, </a:t>
            </a:r>
            <a:r>
              <a:rPr lang="ko-KR" altLang="ko-KR"/>
              <a:t>버킷 정렬을 이용하여 정렬을 수행하고 이를 </a:t>
            </a:r>
            <a:r>
              <a:rPr lang="en-US" altLang="ko-KR"/>
              <a:t>“output.txt”</a:t>
            </a:r>
            <a:r>
              <a:rPr lang="ko-KR" altLang="ko-KR"/>
              <a:t>에 저장하는 프로그램을 작성하라</a:t>
            </a:r>
            <a:r>
              <a:rPr lang="en-US" altLang="ko-KR"/>
              <a:t>. 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89093944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124744"/>
            <a:ext cx="8018463" cy="5257800"/>
          </a:xfrm>
        </p:spPr>
        <p:txBody>
          <a:bodyPr/>
          <a:lstStyle/>
          <a:p>
            <a:pPr latinLnBrk="0"/>
            <a:r>
              <a:rPr lang="ko-KR" altLang="ko-KR" sz="2000"/>
              <a:t>힌트</a:t>
            </a:r>
            <a:r>
              <a:rPr lang="en-US" altLang="ko-KR" sz="2000"/>
              <a:t>: </a:t>
            </a:r>
            <a:r>
              <a:rPr lang="ko-KR" altLang="ko-KR" sz="2000"/>
              <a:t>버킷 정렬을 구현하기 위해 아래와 같은 배열을 정의 한다</a:t>
            </a:r>
            <a:r>
              <a:rPr lang="en-US" altLang="ko-KR" sz="2000"/>
              <a:t>.</a:t>
            </a:r>
            <a:endParaRPr lang="ko-KR" altLang="ko-KR" sz="2000"/>
          </a:p>
          <a:p>
            <a:pPr lvl="1" latinLnBrk="1"/>
            <a:r>
              <a:rPr lang="en-US" altLang="ko-KR" sz="2000"/>
              <a:t>bucket[100][100]: </a:t>
            </a:r>
            <a:r>
              <a:rPr lang="ko-KR" altLang="ko-KR" sz="2000"/>
              <a:t>현재 숫자 분배가 완료된 버킷의 내용을 저장하는 </a:t>
            </a:r>
            <a:r>
              <a:rPr lang="en-US" altLang="ko-KR" sz="2000"/>
              <a:t>2</a:t>
            </a:r>
            <a:r>
              <a:rPr lang="ko-KR" altLang="ko-KR" sz="2000"/>
              <a:t>차원 정수형 배열</a:t>
            </a:r>
          </a:p>
          <a:p>
            <a:pPr lvl="1" latinLnBrk="1"/>
            <a:r>
              <a:rPr lang="en-US" altLang="ko-KR" sz="2000"/>
              <a:t>temp_bucket[100][100]: </a:t>
            </a:r>
            <a:r>
              <a:rPr lang="ko-KR" altLang="ko-KR" sz="2000"/>
              <a:t>다음 단계에 대한 버킷 내용을 임시로 저장하는 </a:t>
            </a:r>
            <a:r>
              <a:rPr lang="en-US" altLang="ko-KR" sz="2000"/>
              <a:t>2</a:t>
            </a:r>
            <a:r>
              <a:rPr lang="ko-KR" altLang="ko-KR" sz="2000"/>
              <a:t>차원 정수형 배열</a:t>
            </a:r>
            <a:endParaRPr lang="en-US" altLang="ko-KR" sz="2000"/>
          </a:p>
          <a:p>
            <a:pPr marL="257175" lvl="1" indent="0" latinLnBrk="1">
              <a:buNone/>
            </a:pPr>
            <a:endParaRPr lang="en-US" altLang="ko-KR" sz="2000"/>
          </a:p>
          <a:p>
            <a:pPr latinLnBrk="0"/>
            <a:r>
              <a:rPr lang="ko-KR" altLang="ko-KR" sz="2000"/>
              <a:t>조건</a:t>
            </a:r>
          </a:p>
          <a:p>
            <a:pPr lvl="1"/>
            <a:r>
              <a:rPr lang="ko-KR" altLang="ko-KR" sz="2000"/>
              <a:t>정렬해야 하는 숫자는 </a:t>
            </a:r>
            <a:r>
              <a:rPr lang="en-US" altLang="ko-KR" sz="2000"/>
              <a:t>“input.txt” </a:t>
            </a:r>
            <a:r>
              <a:rPr lang="ko-KR" altLang="ko-KR" sz="2000"/>
              <a:t>파일에서 읽는다</a:t>
            </a:r>
            <a:r>
              <a:rPr lang="en-US" altLang="ko-KR" sz="2000"/>
              <a:t>.</a:t>
            </a:r>
            <a:endParaRPr lang="ko-KR" altLang="ko-KR" sz="2000"/>
          </a:p>
          <a:p>
            <a:pPr lvl="1"/>
            <a:r>
              <a:rPr lang="en-US" altLang="ko-KR" sz="2000"/>
              <a:t>input.txt </a:t>
            </a:r>
            <a:r>
              <a:rPr lang="ko-KR" altLang="ko-KR" sz="2000"/>
              <a:t>파일에는 최대</a:t>
            </a:r>
            <a:r>
              <a:rPr lang="en-US" altLang="ko-KR" sz="2000"/>
              <a:t> 100</a:t>
            </a:r>
            <a:r>
              <a:rPr lang="ko-KR" altLang="ko-KR" sz="2000"/>
              <a:t>개의 정수가 저장되어 있다</a:t>
            </a:r>
            <a:r>
              <a:rPr lang="en-US" altLang="ko-KR" sz="2000"/>
              <a:t>.</a:t>
            </a:r>
            <a:endParaRPr lang="ko-KR" altLang="ko-KR" sz="2000"/>
          </a:p>
          <a:p>
            <a:pPr lvl="1"/>
            <a:r>
              <a:rPr lang="ko-KR" altLang="ko-KR" sz="2000"/>
              <a:t>정렬하는 숫자는 최대</a:t>
            </a:r>
            <a:r>
              <a:rPr lang="en-US" altLang="ko-KR" sz="2000"/>
              <a:t> 100</a:t>
            </a:r>
            <a:r>
              <a:rPr lang="ko-KR" altLang="ko-KR" sz="2000"/>
              <a:t>개의 </a:t>
            </a:r>
            <a:r>
              <a:rPr lang="ko-KR" altLang="ko-KR" sz="2000" b="1" u="sng"/>
              <a:t>음이 아닌 정수</a:t>
            </a:r>
            <a:r>
              <a:rPr lang="ko-KR" altLang="ko-KR" sz="2000"/>
              <a:t>이다</a:t>
            </a:r>
            <a:r>
              <a:rPr lang="en-US" altLang="ko-KR" sz="2000"/>
              <a:t>.</a:t>
            </a:r>
            <a:endParaRPr lang="ko-KR" altLang="ko-KR" sz="2000"/>
          </a:p>
          <a:p>
            <a:pPr lvl="1"/>
            <a:r>
              <a:rPr lang="ko-KR" altLang="ko-KR" sz="2000">
                <a:solidFill>
                  <a:srgbClr val="FF0000"/>
                </a:solidFill>
              </a:rPr>
              <a:t>반드시 파일 열기와 닫기 에러처리를 수행한다</a:t>
            </a:r>
            <a:r>
              <a:rPr lang="en-US" altLang="ko-KR" sz="2000">
                <a:solidFill>
                  <a:srgbClr val="FF0000"/>
                </a:solidFill>
              </a:rPr>
              <a:t>.</a:t>
            </a:r>
            <a:endParaRPr lang="ko-KR" altLang="ko-KR" sz="200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200758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35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6CE494-A0FC-4E6F-83F2-1A28FF98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24" y="1484784"/>
            <a:ext cx="6068352" cy="44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7404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p35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p35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</TotalTime>
  <Pages>3</Pages>
  <Words>318</Words>
  <Application>Microsoft Office PowerPoint</Application>
  <PresentationFormat>화면 슬라이드 쇼(4:3)</PresentationFormat>
  <Paragraphs>53</Paragraphs>
  <Slides>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Monotype Sorts</vt:lpstr>
      <vt:lpstr>돋움</vt:lpstr>
      <vt:lpstr>맑은 고딕</vt:lpstr>
      <vt:lpstr>휴먼각진옛체</vt:lpstr>
      <vt:lpstr>Arial</vt:lpstr>
      <vt:lpstr>Palatino Linotype</vt:lpstr>
      <vt:lpstr>Times New Roman</vt:lpstr>
      <vt:lpstr>Wingdings</vt:lpstr>
      <vt:lpstr>1_기본 디자인</vt:lpstr>
      <vt:lpstr>PhotoFinish Picture</vt:lpstr>
      <vt:lpstr>기초 공학 설계 (CSE2003) Introduction to Engineering Design</vt:lpstr>
      <vt:lpstr>실습 35</vt:lpstr>
      <vt:lpstr>실습 35</vt:lpstr>
      <vt:lpstr>실습 35</vt:lpstr>
      <vt:lpstr>실습 35</vt:lpstr>
      <vt:lpstr>제출 형식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성현 김</cp:lastModifiedBy>
  <cp:revision>443</cp:revision>
  <cp:lastPrinted>2015-05-27T10:25:00Z</cp:lastPrinted>
  <dcterms:created xsi:type="dcterms:W3CDTF">1996-06-27T04:55:18Z</dcterms:created>
  <dcterms:modified xsi:type="dcterms:W3CDTF">2020-06-10T03:09:16Z</dcterms:modified>
</cp:coreProperties>
</file>