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70" r:id="rId3"/>
    <p:sldId id="471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8" autoAdjust="0"/>
    <p:restoredTop sz="92289" autoAdjust="0"/>
  </p:normalViewPr>
  <p:slideViewPr>
    <p:cSldViewPr>
      <p:cViewPr varScale="1">
        <p:scale>
          <a:sx n="155" d="100"/>
          <a:sy n="155" d="100"/>
        </p:scale>
        <p:origin x="1424" y="184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12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12 – Fibonacci 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1268413"/>
                <a:ext cx="8136706" cy="5257800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ko-KR" dirty="0">
                    <a:latin typeface="+mn-ea"/>
                  </a:rPr>
                  <a:t>2</a:t>
                </a:r>
                <a:r>
                  <a:rPr lang="ko-KR" altLang="en-US" dirty="0">
                    <a:latin typeface="+mn-ea"/>
                  </a:rPr>
                  <a:t>항부터 </a:t>
                </a:r>
                <a:r>
                  <a:rPr lang="en-US" altLang="ko-KR" dirty="0">
                    <a:latin typeface="+mn-ea"/>
                  </a:rPr>
                  <a:t>9</a:t>
                </a:r>
                <a:r>
                  <a:rPr lang="ko-KR" altLang="en-US" dirty="0">
                    <a:latin typeface="+mn-ea"/>
                  </a:rPr>
                  <a:t>항까지의 </a:t>
                </a:r>
                <a:r>
                  <a:rPr lang="en-US" altLang="ko-KR" dirty="0">
                    <a:latin typeface="+mn-ea"/>
                  </a:rPr>
                  <a:t>Fibonacci number</a:t>
                </a:r>
                <a:r>
                  <a:rPr lang="ko-KR" altLang="en-US" dirty="0">
                    <a:latin typeface="+mn-ea"/>
                  </a:rPr>
                  <a:t>를 출력하는 프로그램을 작성해 보자</a:t>
                </a:r>
                <a:r>
                  <a:rPr lang="en-US" altLang="ko-KR" dirty="0">
                    <a:latin typeface="+mn-ea"/>
                  </a:rPr>
                  <a:t>.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ko-KR" dirty="0">
                    <a:latin typeface="+mn-ea"/>
                  </a:rPr>
                  <a:t>Fibonacci Series</a:t>
                </a:r>
              </a:p>
              <a:p>
                <a:pPr lvl="2">
                  <a:spcBef>
                    <a:spcPct val="0"/>
                  </a:spcBef>
                </a:pPr>
                <a:r>
                  <a:rPr lang="en-US" altLang="ko-KR" dirty="0">
                    <a:latin typeface="+mn-ea"/>
                  </a:rPr>
                  <a:t>Fibonacci(0) = 0, Fibonacci(1) = 1</a:t>
                </a:r>
              </a:p>
              <a:p>
                <a:pPr lvl="2">
                  <a:spcBef>
                    <a:spcPct val="0"/>
                  </a:spcBef>
                </a:pPr>
                <a:r>
                  <a:rPr lang="en-US" altLang="ko-KR" dirty="0">
                    <a:latin typeface="+mn-ea"/>
                  </a:rPr>
                  <a:t>Fibonacci(n) = Fibonacci(n-1) + Fibonacci(n-2), (n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dirty="0">
                    <a:latin typeface="+mn-ea"/>
                  </a:rPr>
                  <a:t>2)</a:t>
                </a:r>
                <a:r>
                  <a:rPr lang="ko-KR" altLang="en-US" dirty="0">
                    <a:latin typeface="+mn-ea"/>
                  </a:rPr>
                  <a:t> </a:t>
                </a:r>
                <a:endParaRPr lang="en-US" altLang="ko-KR" dirty="0">
                  <a:latin typeface="+mn-ea"/>
                </a:endParaRPr>
              </a:p>
              <a:p>
                <a:pPr lvl="1">
                  <a:spcBef>
                    <a:spcPct val="0"/>
                  </a:spcBef>
                </a:pPr>
                <a:r>
                  <a:rPr lang="ko-KR" altLang="en-US" dirty="0">
                    <a:latin typeface="+mn-ea"/>
                  </a:rPr>
                  <a:t>조건</a:t>
                </a:r>
                <a:r>
                  <a:rPr lang="en-US" altLang="ko-KR" dirty="0">
                    <a:latin typeface="+mn-ea"/>
                  </a:rPr>
                  <a:t>:</a:t>
                </a:r>
              </a:p>
              <a:p>
                <a:pPr lvl="2">
                  <a:spcBef>
                    <a:spcPct val="0"/>
                  </a:spcBef>
                </a:pPr>
                <a:r>
                  <a:rPr lang="en-US" altLang="ko-KR" dirty="0">
                    <a:latin typeface="+mn-ea"/>
                  </a:rPr>
                  <a:t>Global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variable </a:t>
                </a:r>
                <a:r>
                  <a:rPr lang="ko-KR" altLang="en-US" dirty="0">
                    <a:latin typeface="+mn-ea"/>
                  </a:rPr>
                  <a:t>선언 및 </a:t>
                </a:r>
                <a:r>
                  <a:rPr lang="en-US" altLang="ko-KR" dirty="0">
                    <a:latin typeface="+mn-ea"/>
                  </a:rPr>
                  <a:t>main function</a:t>
                </a:r>
                <a:r>
                  <a:rPr lang="ko-KR" altLang="en-US" dirty="0">
                    <a:latin typeface="+mn-ea"/>
                  </a:rPr>
                  <a:t>의 </a:t>
                </a:r>
                <a:r>
                  <a:rPr lang="en-US" altLang="ko-KR" dirty="0">
                    <a:latin typeface="+mn-ea"/>
                  </a:rPr>
                  <a:t>local variable</a:t>
                </a:r>
                <a:r>
                  <a:rPr lang="ko-KR" altLang="en-US" dirty="0">
                    <a:latin typeface="+mn-ea"/>
                  </a:rPr>
                  <a:t>은 각각</a:t>
                </a:r>
                <a:br>
                  <a:rPr lang="en-US" altLang="ko-KR" dirty="0">
                    <a:latin typeface="+mn-ea"/>
                  </a:rPr>
                </a:br>
                <a:r>
                  <a:rPr lang="en-US" altLang="ko-KR" dirty="0">
                    <a:latin typeface="+mn-ea"/>
                  </a:rPr>
                  <a:t>          </a:t>
                </a:r>
                <a:r>
                  <a:rPr lang="en-US" altLang="ko-KR" b="1" dirty="0" err="1">
                    <a:latin typeface="+mn-ea"/>
                  </a:rPr>
                  <a:t>int</a:t>
                </a:r>
                <a:r>
                  <a:rPr lang="ko-KR" altLang="en-US" b="1" dirty="0">
                    <a:latin typeface="+mn-ea"/>
                  </a:rPr>
                  <a:t> </a:t>
                </a:r>
                <a:r>
                  <a:rPr lang="en-US" altLang="ko-KR" b="1" dirty="0">
                    <a:latin typeface="+mn-ea"/>
                  </a:rPr>
                  <a:t>x;</a:t>
                </a:r>
                <a:br>
                  <a:rPr lang="en-US" altLang="ko-KR" dirty="0">
                    <a:latin typeface="+mn-ea"/>
                  </a:rPr>
                </a:br>
                <a:r>
                  <a:rPr lang="ko-KR" altLang="en-US" dirty="0">
                    <a:latin typeface="+mn-ea"/>
                  </a:rPr>
                  <a:t>만을 사용한다</a:t>
                </a:r>
                <a:r>
                  <a:rPr lang="en-US" altLang="ko-KR" dirty="0">
                    <a:latin typeface="+mn-ea"/>
                  </a:rPr>
                  <a:t>.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ko-KR" altLang="en-US" b="1" dirty="0">
                    <a:solidFill>
                      <a:srgbClr val="FF0000"/>
                    </a:solidFill>
                    <a:latin typeface="+mn-ea"/>
                  </a:rPr>
                  <a:t>타입 및 변수 명 변경 불가</a:t>
                </a:r>
                <a:r>
                  <a:rPr lang="en-US" altLang="ko-KR" b="1" dirty="0">
                    <a:solidFill>
                      <a:srgbClr val="FF0000"/>
                    </a:solidFill>
                    <a:latin typeface="+mn-ea"/>
                  </a:rPr>
                  <a:t>, </a:t>
                </a:r>
                <a:r>
                  <a:rPr lang="ko-KR" altLang="en-US" b="1" dirty="0">
                    <a:solidFill>
                      <a:srgbClr val="FF0000"/>
                    </a:solidFill>
                    <a:latin typeface="+mn-ea"/>
                  </a:rPr>
                  <a:t>초기화 가능</a:t>
                </a:r>
                <a:r>
                  <a:rPr lang="en-US" altLang="ko-KR" b="1" dirty="0">
                    <a:solidFill>
                      <a:srgbClr val="FF0000"/>
                    </a:solidFill>
                    <a:latin typeface="+mn-ea"/>
                  </a:rPr>
                  <a:t>,</a:t>
                </a:r>
                <a:r>
                  <a:rPr lang="ko-KR" altLang="en-US" b="1" dirty="0">
                    <a:solidFill>
                      <a:srgbClr val="FF0000"/>
                    </a:solidFill>
                    <a:latin typeface="+mn-ea"/>
                  </a:rPr>
                  <a:t> 추가 변수 선언 불가</a:t>
                </a:r>
                <a:r>
                  <a:rPr lang="en-US" altLang="ko-KR" b="1" dirty="0">
                    <a:solidFill>
                      <a:srgbClr val="FF0000"/>
                    </a:solidFill>
                    <a:latin typeface="+mn-ea"/>
                  </a:rPr>
                  <a:t>)</a:t>
                </a:r>
              </a:p>
              <a:p>
                <a:pPr lvl="2">
                  <a:spcBef>
                    <a:spcPct val="0"/>
                  </a:spcBef>
                </a:pPr>
                <a:r>
                  <a:rPr lang="ko-KR" altLang="en-US" dirty="0">
                    <a:latin typeface="+mn-ea"/>
                  </a:rPr>
                  <a:t>다음과 같은 </a:t>
                </a:r>
                <a:r>
                  <a:rPr lang="en-US" altLang="ko-KR" dirty="0">
                    <a:latin typeface="+mn-ea"/>
                  </a:rPr>
                  <a:t>user defined function</a:t>
                </a:r>
                <a:r>
                  <a:rPr lang="ko-KR" altLang="en-US" dirty="0">
                    <a:latin typeface="+mn-ea"/>
                  </a:rPr>
                  <a:t>을 사용하여 </a:t>
                </a:r>
                <a:r>
                  <a:rPr lang="en-US" altLang="ko-KR" dirty="0">
                    <a:latin typeface="+mn-ea"/>
                  </a:rPr>
                  <a:t>2</a:t>
                </a:r>
                <a:r>
                  <a:rPr lang="ko-KR" altLang="en-US" dirty="0">
                    <a:latin typeface="+mn-ea"/>
                  </a:rPr>
                  <a:t>항부터 </a:t>
                </a:r>
                <a:r>
                  <a:rPr lang="en-US" altLang="ko-KR" dirty="0">
                    <a:latin typeface="+mn-ea"/>
                  </a:rPr>
                  <a:t>9</a:t>
                </a:r>
                <a:r>
                  <a:rPr lang="ko-KR" altLang="en-US" dirty="0">
                    <a:latin typeface="+mn-ea"/>
                  </a:rPr>
                  <a:t>항까지의 </a:t>
                </a:r>
                <a:r>
                  <a:rPr lang="en-US" altLang="ko-KR" dirty="0">
                    <a:latin typeface="+mn-ea"/>
                  </a:rPr>
                  <a:t>Fibonacci number</a:t>
                </a:r>
                <a:r>
                  <a:rPr lang="ko-KR" altLang="en-US" dirty="0">
                    <a:latin typeface="+mn-ea"/>
                  </a:rPr>
                  <a:t>를 구하고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반환하도록 한다</a:t>
                </a:r>
                <a:r>
                  <a:rPr lang="en-US" altLang="ko-KR" dirty="0">
                    <a:latin typeface="+mn-ea"/>
                  </a:rPr>
                  <a:t>. (</a:t>
                </a:r>
                <a:r>
                  <a:rPr lang="ko-KR" altLang="en-US" dirty="0">
                    <a:latin typeface="+mn-ea"/>
                  </a:rPr>
                  <a:t>함수 명 및 </a:t>
                </a:r>
                <a:r>
                  <a:rPr lang="en-US" altLang="ko-KR" dirty="0">
                    <a:latin typeface="+mn-ea"/>
                  </a:rPr>
                  <a:t>parameter </a:t>
                </a:r>
                <a:r>
                  <a:rPr lang="ko-KR" altLang="en-US" dirty="0">
                    <a:latin typeface="+mn-ea"/>
                  </a:rPr>
                  <a:t>변경 불가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en-US" altLang="ko-KR" u="sng" dirty="0">
                    <a:latin typeface="+mn-ea"/>
                  </a:rPr>
                  <a:t>local variable </a:t>
                </a:r>
                <a:r>
                  <a:rPr lang="ko-KR" altLang="en-US" u="sng" dirty="0">
                    <a:latin typeface="+mn-ea"/>
                  </a:rPr>
                  <a:t>선언 및 사용 가능</a:t>
                </a:r>
                <a:r>
                  <a:rPr lang="en-US" altLang="ko-KR" dirty="0">
                    <a:latin typeface="+mn-ea"/>
                  </a:rPr>
                  <a:t>.)</a:t>
                </a:r>
                <a:br>
                  <a:rPr lang="en-US" altLang="ko-KR" dirty="0">
                    <a:latin typeface="+mn-ea"/>
                  </a:rPr>
                </a:br>
                <a:r>
                  <a:rPr lang="en-US" altLang="ko-KR" dirty="0">
                    <a:latin typeface="+mn-ea"/>
                  </a:rPr>
                  <a:t>          </a:t>
                </a:r>
                <a:r>
                  <a:rPr lang="en-US" altLang="ko-KR" b="1" dirty="0" err="1">
                    <a:latin typeface="+mn-ea"/>
                  </a:rPr>
                  <a:t>int</a:t>
                </a:r>
                <a:r>
                  <a:rPr lang="en-US" altLang="ko-KR" b="1" dirty="0">
                    <a:latin typeface="+mn-ea"/>
                  </a:rPr>
                  <a:t> Fibonacci (</a:t>
                </a:r>
                <a:r>
                  <a:rPr lang="en-US" altLang="ko-KR" b="1" dirty="0" err="1">
                    <a:latin typeface="+mn-ea"/>
                  </a:rPr>
                  <a:t>int</a:t>
                </a:r>
                <a:r>
                  <a:rPr lang="en-US" altLang="ko-KR" b="1" dirty="0">
                    <a:latin typeface="+mn-ea"/>
                  </a:rPr>
                  <a:t> *y)</a:t>
                </a:r>
              </a:p>
            </p:txBody>
          </p:sp>
        </mc:Choice>
        <mc:Fallback>
          <p:sp>
            <p:nvSpPr>
              <p:cNvPr id="1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268413"/>
                <a:ext cx="8136706" cy="5257800"/>
              </a:xfrm>
              <a:blipFill>
                <a:blip r:embed="rId2"/>
                <a:stretch>
                  <a:fillRect l="-312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1835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12 – Fibonacci 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39750" y="1268413"/>
            <a:ext cx="8136706" cy="5257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>
                <a:latin typeface="+mn-ea"/>
              </a:rPr>
              <a:t>실행 예시</a:t>
            </a:r>
            <a:r>
              <a:rPr lang="en-US" altLang="ko-KR" dirty="0">
                <a:latin typeface="+mn-ea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43075"/>
            <a:ext cx="6217675" cy="21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24745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[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p12</a:t>
            </a:r>
            <a:r>
              <a:rPr lang="en-US" altLang="ko-KR" sz="2000" b="0" dirty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p12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u="sng" dirty="0">
                <a:latin typeface="+mn-ea"/>
              </a:rPr>
              <a:t>4/14</a:t>
            </a:r>
            <a:r>
              <a:rPr lang="ko-KR" altLang="en-US" sz="2000" b="0" u="sng" dirty="0">
                <a:latin typeface="+mn-ea"/>
              </a:rPr>
              <a:t> 화요일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22862</TotalTime>
  <Pages>3</Pages>
  <Words>199</Words>
  <Application>Microsoft Macintosh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돋움</vt:lpstr>
      <vt:lpstr>Arial</vt:lpstr>
      <vt:lpstr>Cambria Math</vt:lpstr>
      <vt:lpstr>Monotype Sorts</vt:lpstr>
      <vt:lpstr>Palatino Linotype</vt:lpstr>
      <vt:lpstr>Times New Roman</vt:lpstr>
      <vt:lpstr>Wingdings</vt:lpstr>
      <vt:lpstr>1_기본 디자인</vt:lpstr>
      <vt:lpstr>PowerPoint 프레젠테이션</vt:lpstr>
      <vt:lpstr>실습 12 – Fibonacci number</vt:lpstr>
      <vt:lpstr>실습 12 – Fibonacci number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2241</cp:revision>
  <cp:lastPrinted>1997-04-03T01:49:54Z</cp:lastPrinted>
  <dcterms:created xsi:type="dcterms:W3CDTF">1996-06-27T04:55:18Z</dcterms:created>
  <dcterms:modified xsi:type="dcterms:W3CDTF">2020-04-11T20:30:42Z</dcterms:modified>
</cp:coreProperties>
</file>