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3" r:id="rId1"/>
  </p:sldMasterIdLst>
  <p:notesMasterIdLst>
    <p:notesMasterId r:id="rId6"/>
  </p:notesMasterIdLst>
  <p:handoutMasterIdLst>
    <p:handoutMasterId r:id="rId7"/>
  </p:handoutMasterIdLst>
  <p:sldIdLst>
    <p:sldId id="439" r:id="rId2"/>
    <p:sldId id="492" r:id="rId3"/>
    <p:sldId id="494" r:id="rId4"/>
    <p:sldId id="510" r:id="rId5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9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pos="2018">
          <p15:clr>
            <a:srgbClr val="A4A3A4"/>
          </p15:clr>
        </p15:guide>
        <p15:guide id="6" pos="340">
          <p15:clr>
            <a:srgbClr val="A4A3A4"/>
          </p15:clr>
        </p15:guide>
        <p15:guide id="7" pos="4422">
          <p15:clr>
            <a:srgbClr val="A4A3A4"/>
          </p15:clr>
        </p15:guide>
        <p15:guide id="8" pos="2971">
          <p15:clr>
            <a:srgbClr val="A4A3A4"/>
          </p15:clr>
        </p15:guide>
        <p15:guide id="9" pos="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20BB"/>
    <a:srgbClr val="E6EB29"/>
    <a:srgbClr val="66FF66"/>
    <a:srgbClr val="00CC00"/>
    <a:srgbClr val="99FFCC"/>
    <a:srgbClr val="00CC66"/>
    <a:srgbClr val="336600"/>
    <a:srgbClr val="008000"/>
    <a:srgbClr val="B6F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2" autoAdjust="0"/>
    <p:restoredTop sz="92446" autoAdjust="0"/>
  </p:normalViewPr>
  <p:slideViewPr>
    <p:cSldViewPr>
      <p:cViewPr varScale="1">
        <p:scale>
          <a:sx n="155" d="100"/>
          <a:sy n="155" d="100"/>
        </p:scale>
        <p:origin x="2004" y="114"/>
      </p:cViewPr>
      <p:guideLst>
        <p:guide orient="horz" pos="2659"/>
        <p:guide orient="horz" pos="4319"/>
        <p:guide orient="horz" pos="3974"/>
        <p:guide orient="horz" pos="799"/>
        <p:guide pos="2018"/>
        <p:guide pos="340"/>
        <p:guide pos="4422"/>
        <p:guide pos="2971"/>
        <p:guide pos="884"/>
      </p:guideLst>
    </p:cSldViewPr>
  </p:slideViewPr>
  <p:outlineViewPr>
    <p:cViewPr>
      <p:scale>
        <a:sx n="33" d="100"/>
        <a:sy n="33" d="100"/>
      </p:scale>
      <p:origin x="0" y="2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772" y="-96"/>
      </p:cViewPr>
      <p:guideLst>
        <p:guide orient="horz" pos="3222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l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r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l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r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fld id="{F0E5F060-7D80-4D1B-A20C-09E54C2072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59900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l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r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l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r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9A60A657-BF95-458A-A058-5F820A9387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78" tIns="46881" rIns="95378" bIns="468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229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887413"/>
            <a:ext cx="4779962" cy="3584575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154889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8929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9593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165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804389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2000" dirty="0" err="1">
                <a:ea typeface="굴림" pitchFamily="50" charset="-127"/>
              </a:rPr>
              <a:t>Sogang</a:t>
            </a:r>
            <a:r>
              <a:rPr kumimoji="0" lang="en-US" altLang="ko-KR" sz="2000" dirty="0">
                <a:ea typeface="굴림" pitchFamily="50" charset="-127"/>
              </a:rPr>
              <a:t> University: Dept of Computer Science and Engineering</a:t>
            </a: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0" latinLnBrk="0" hangingPunct="0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44550" y="1000108"/>
            <a:ext cx="8018463" cy="6858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8E063567-F235-4C18-84EE-3CCD53BB08D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85750">
              <a:buFont typeface="돋움" panose="020B0600000101010101" pitchFamily="50" charset="-127"/>
              <a:buChar char="■"/>
              <a:defRPr b="1"/>
            </a:lvl1pPr>
            <a:lvl2pPr>
              <a:defRPr sz="2000" b="1"/>
            </a:lvl2pPr>
            <a:lvl3pPr>
              <a:defRPr sz="1800" b="1"/>
            </a:lvl3pPr>
            <a:lvl4pPr>
              <a:defRPr sz="1600" b="1"/>
            </a:lvl4pPr>
            <a:lvl5pPr>
              <a:defRPr sz="1400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3F14069D-2812-4305-992F-66FDFFA90FF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4ECF758-ECE9-4CEA-8500-68E13C2A8A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D505A909-7578-41DD-9CB1-5484762AD8C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68413"/>
            <a:ext cx="80184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529388"/>
            <a:ext cx="714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6AFCF8E-80FB-4F7A-90F3-C1965C7F37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31" name="Picture 2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2619375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200" dirty="0" err="1">
                <a:latin typeface="Palatino Linotype" pitchFamily="18" charset="0"/>
                <a:ea typeface="굴림" pitchFamily="50" charset="-127"/>
              </a:rPr>
              <a:t>Sogang</a:t>
            </a:r>
            <a:r>
              <a:rPr kumimoji="0" lang="en-US" altLang="ko-KR" sz="1200" dirty="0">
                <a:latin typeface="Palatino Linotype" pitchFamily="18" charset="0"/>
                <a:ea typeface="굴림" pitchFamily="50" charset="-127"/>
              </a:rPr>
              <a:t> University</a:t>
            </a:r>
          </a:p>
          <a:p>
            <a:pPr eaLnBrk="0" latinLnBrk="0" hangingPunct="0">
              <a:spcBef>
                <a:spcPct val="50000"/>
              </a:spcBef>
              <a:defRPr/>
            </a:pPr>
            <a:endParaRPr kumimoji="0" lang="en-US" altLang="ko-KR" sz="12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3" r:id="rId3"/>
    <p:sldLayoutId id="2147484694" r:id="rId4"/>
  </p:sldLayoutIdLst>
  <p:transition>
    <p:cut/>
  </p:transition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 typeface="돋움" panose="020B0600000101010101" pitchFamily="50" charset="-127"/>
        <a:buChar char="■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+mn-ea"/>
        </a:defRPr>
      </a:lvl2pPr>
      <a:lvl3pPr marL="809625" indent="-228600" algn="l" defTabSz="628650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202001cse2003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928662" y="3429000"/>
            <a:ext cx="730408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2pPr>
            <a:lvl3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3pPr>
            <a:lvl4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4pPr>
            <a:lvl5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5pPr>
            <a:lvl6pPr marL="4572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6pPr>
            <a:lvl7pPr marL="9144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7pPr>
            <a:lvl8pPr marL="13716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8pPr>
            <a:lvl9pPr marL="18288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9pPr>
          </a:lstStyle>
          <a:p>
            <a:pPr marL="514350" indent="-514350" algn="ctr"/>
            <a:r>
              <a:rPr lang="ko-KR" altLang="en-US" sz="4000" dirty="0">
                <a:latin typeface="+mj-ea"/>
              </a:rPr>
              <a:t>실습 </a:t>
            </a:r>
            <a:r>
              <a:rPr lang="en-US" altLang="ko-KR" sz="4000" dirty="0">
                <a:latin typeface="+mj-ea"/>
              </a:rPr>
              <a:t>16</a:t>
            </a:r>
          </a:p>
        </p:txBody>
      </p:sp>
      <p:sp>
        <p:nvSpPr>
          <p:cNvPr id="9" name="Rectangle 2"/>
          <p:cNvSpPr>
            <a:spLocks noGrp="1" noChangeArrowheads="1"/>
          </p:cNvSpPr>
          <p:nvPr/>
        </p:nvSpPr>
        <p:spPr bwMode="auto">
          <a:xfrm>
            <a:off x="661194" y="1428736"/>
            <a:ext cx="78216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4000" dirty="0"/>
              <a:t>기초</a:t>
            </a:r>
            <a:r>
              <a:rPr lang="en-US" altLang="ko-KR" sz="4000" dirty="0"/>
              <a:t> </a:t>
            </a:r>
            <a:r>
              <a:rPr lang="ko-KR" altLang="en-US" sz="4000" dirty="0"/>
              <a:t>공학 설계 </a:t>
            </a:r>
            <a:r>
              <a:rPr lang="en-US" altLang="ko-KR" sz="4000" dirty="0"/>
              <a:t>(CSE2003)</a:t>
            </a:r>
            <a:br>
              <a:rPr lang="en-US" altLang="ko-KR" sz="4800" dirty="0"/>
            </a:br>
            <a:r>
              <a:rPr lang="en-US" altLang="ko-KR" sz="2000" dirty="0"/>
              <a:t>Introduction to Engineering Design</a:t>
            </a:r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357158" y="1285860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357158" y="3214686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16 – </a:t>
            </a:r>
            <a:r>
              <a:rPr lang="ko-KR" altLang="en-US" dirty="0"/>
              <a:t>자리 올림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1340768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내용 개체 틀 1"/>
          <p:cNvSpPr>
            <a:spLocks noGrp="1"/>
          </p:cNvSpPr>
          <p:nvPr>
            <p:ph idx="1"/>
          </p:nvPr>
        </p:nvSpPr>
        <p:spPr>
          <a:xfrm>
            <a:off x="539750" y="1268413"/>
            <a:ext cx="8018463" cy="5257800"/>
          </a:xfrm>
        </p:spPr>
        <p:txBody>
          <a:bodyPr/>
          <a:lstStyle/>
          <a:p>
            <a:r>
              <a:rPr lang="ko-KR" altLang="en-US" dirty="0"/>
              <a:t>초등학생들이 여러 자리 수의 덧셈을 배울 때는 한 번에 한 자리씩 오른쪽에서 왼쪽으로 계산하도록 배운다</a:t>
            </a:r>
            <a:r>
              <a:rPr lang="en-US" altLang="ko-KR" dirty="0"/>
              <a:t>. </a:t>
            </a:r>
            <a:r>
              <a:rPr lang="ko-KR" altLang="en-US" dirty="0"/>
              <a:t>그런데 </a:t>
            </a:r>
            <a:r>
              <a:rPr lang="ko-KR" altLang="en-US" u="sng" dirty="0"/>
              <a:t>그 자리 숫자의 합이 </a:t>
            </a:r>
            <a:r>
              <a:rPr lang="en-US" altLang="ko-KR" u="sng" dirty="0"/>
              <a:t>10</a:t>
            </a:r>
            <a:r>
              <a:rPr lang="ko-KR" altLang="en-US" u="sng" dirty="0"/>
              <a:t>을 넘어갈 때 그 윗자리 숫자에 </a:t>
            </a:r>
            <a:r>
              <a:rPr lang="en-US" altLang="ko-KR" u="sng" dirty="0"/>
              <a:t>1</a:t>
            </a:r>
            <a:r>
              <a:rPr lang="ko-KR" altLang="en-US" u="sng" dirty="0"/>
              <a:t>을 더해주는 것</a:t>
            </a:r>
            <a:r>
              <a:rPr lang="ko-KR" altLang="en-US" dirty="0"/>
              <a:t>을 배울 때 많은 학생들이 힘들어 한다</a:t>
            </a:r>
            <a:r>
              <a:rPr lang="en-US" altLang="ko-KR" dirty="0"/>
              <a:t>. </a:t>
            </a:r>
            <a:r>
              <a:rPr lang="ko-KR" altLang="en-US" dirty="0"/>
              <a:t>일련의 덧셈 문제가 주어졌을 때 자리를 올리는 횟수를 세어서 선생님들이 학생들을 가르치는 데 도움을 줄 수 있는 프로그램을 만들어야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조건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r>
              <a:rPr lang="ko-KR" altLang="en-US" dirty="0"/>
              <a:t>에 모든 기능을 구현해도 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입력</a:t>
            </a:r>
            <a:r>
              <a:rPr lang="en-US" altLang="ko-KR" dirty="0"/>
              <a:t>: </a:t>
            </a:r>
            <a:r>
              <a:rPr lang="ko-KR" altLang="en-US" dirty="0"/>
              <a:t>사용자로부터 </a:t>
            </a:r>
            <a:r>
              <a:rPr lang="en-US" altLang="ko-KR" u="sng" dirty="0"/>
              <a:t>3</a:t>
            </a:r>
            <a:r>
              <a:rPr lang="ko-KR" altLang="en-US" u="sng" dirty="0"/>
              <a:t>자리의 양의 정수가 두 개 입력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출력</a:t>
            </a:r>
            <a:r>
              <a:rPr lang="en-US" altLang="ko-KR" dirty="0"/>
              <a:t>: </a:t>
            </a:r>
            <a:r>
              <a:rPr lang="ko-KR" altLang="en-US" dirty="0"/>
              <a:t>주어진 두 수를 더할 때 자리를 올려야 하는 횟수를 계산한 다음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          </a:t>
            </a:r>
            <a:r>
              <a:rPr lang="ko-KR" altLang="en-US" dirty="0"/>
              <a:t>다음에 주어진 형식대로 출력한다</a:t>
            </a:r>
            <a:r>
              <a:rPr lang="en-US" altLang="ko-KR" dirty="0"/>
              <a:t>.</a:t>
            </a:r>
          </a:p>
          <a:p>
            <a:endParaRPr lang="en-US" altLang="ko-KR" dirty="0">
              <a:latin typeface="+mn-ea"/>
            </a:endParaRPr>
          </a:p>
        </p:txBody>
      </p:sp>
      <p:pic>
        <p:nvPicPr>
          <p:cNvPr id="5" name="오디오 4">
            <a:hlinkClick r:id="" action="ppaction://media"/>
            <a:extLst>
              <a:ext uri="{FF2B5EF4-FFF2-40B4-BE49-F238E27FC236}">
                <a16:creationId xmlns:a16="http://schemas.microsoft.com/office/drawing/2014/main" id="{DD694EA7-CED6-4E48-814B-9F250DDF8AF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00871"/>
      </p:ext>
    </p:extLst>
  </p:cSld>
  <p:clrMapOvr>
    <a:masterClrMapping/>
  </p:clrMapOvr>
  <p:transition advTm="15845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16 – </a:t>
            </a:r>
            <a:r>
              <a:rPr lang="ko-KR" altLang="en-US" dirty="0"/>
              <a:t>자리 올림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1340768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내용 개체 틀 1"/>
          <p:cNvSpPr>
            <a:spLocks noGrp="1"/>
          </p:cNvSpPr>
          <p:nvPr>
            <p:ph idx="1"/>
          </p:nvPr>
        </p:nvSpPr>
        <p:spPr>
          <a:xfrm>
            <a:off x="539750" y="1268413"/>
            <a:ext cx="8018463" cy="5257800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실행 예시</a:t>
            </a:r>
            <a:r>
              <a:rPr lang="en-US" altLang="ko-KR" dirty="0">
                <a:latin typeface="+mn-ea"/>
              </a:rPr>
              <a:t>: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2816"/>
            <a:ext cx="5481609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AE6C890-AD6F-4269-8269-A8E9E377AE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3708" y="4394535"/>
            <a:ext cx="5256584" cy="1430667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1C8AB6-B153-453A-9394-5B1656D40FDE}"/>
              </a:ext>
            </a:extLst>
          </p:cNvPr>
          <p:cNvCxnSpPr/>
          <p:nvPr/>
        </p:nvCxnSpPr>
        <p:spPr bwMode="auto">
          <a:xfrm>
            <a:off x="2987824" y="4394535"/>
            <a:ext cx="0" cy="126671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C188DEE-2C57-4A4D-958D-541F2559F00F}"/>
              </a:ext>
            </a:extLst>
          </p:cNvPr>
          <p:cNvCxnSpPr/>
          <p:nvPr/>
        </p:nvCxnSpPr>
        <p:spPr bwMode="auto">
          <a:xfrm>
            <a:off x="3240916" y="4394535"/>
            <a:ext cx="0" cy="126671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2F0B372-2FB6-49EC-BA89-3769EE197CDD}"/>
              </a:ext>
            </a:extLst>
          </p:cNvPr>
          <p:cNvCxnSpPr/>
          <p:nvPr/>
        </p:nvCxnSpPr>
        <p:spPr bwMode="auto">
          <a:xfrm>
            <a:off x="3491880" y="4394535"/>
            <a:ext cx="0" cy="126671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DAF422F-01C5-49F8-A655-4DDCA1BCB31D}"/>
              </a:ext>
            </a:extLst>
          </p:cNvPr>
          <p:cNvCxnSpPr/>
          <p:nvPr/>
        </p:nvCxnSpPr>
        <p:spPr bwMode="auto">
          <a:xfrm>
            <a:off x="3707904" y="4394535"/>
            <a:ext cx="0" cy="126671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오디오 6">
            <a:hlinkClick r:id="" action="ppaction://media"/>
            <a:extLst>
              <a:ext uri="{FF2B5EF4-FFF2-40B4-BE49-F238E27FC236}">
                <a16:creationId xmlns:a16="http://schemas.microsoft.com/office/drawing/2014/main" id="{2A561CC2-B06B-459B-B247-B5F7EAEE011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53114"/>
      </p:ext>
    </p:extLst>
  </p:cSld>
  <p:clrMapOvr>
    <a:masterClrMapping/>
  </p:clrMapOvr>
  <p:transition advTm="20511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제출 형식</a:t>
            </a:r>
            <a:endParaRPr lang="en-US" altLang="ko-KR"/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1C971FC6-D3A2-4B86-A05F-E88A7C26D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221917"/>
            <a:ext cx="8305800" cy="48006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이메일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 dirty="0">
                <a:latin typeface="+mn-ea"/>
                <a:hlinkClick r:id="rId2"/>
              </a:rPr>
              <a:t>202001cse2003@gmail.com</a:t>
            </a:r>
            <a:endParaRPr lang="en-US" altLang="ko-KR" sz="2000" b="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메일 제목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>
                <a:latin typeface="+mn-ea"/>
              </a:rPr>
              <a:t>[</a:t>
            </a:r>
            <a:r>
              <a:rPr lang="en-US" altLang="ko-KR" sz="2000" b="0">
                <a:solidFill>
                  <a:srgbClr val="FF0000"/>
                </a:solidFill>
                <a:latin typeface="+mn-ea"/>
              </a:rPr>
              <a:t>p16</a:t>
            </a:r>
            <a:r>
              <a:rPr lang="en-US" altLang="ko-KR" sz="2000" b="0">
                <a:latin typeface="+mn-ea"/>
              </a:rPr>
              <a:t>]</a:t>
            </a:r>
            <a:r>
              <a:rPr lang="ko-KR" altLang="en-US" sz="2000" b="0" dirty="0">
                <a:solidFill>
                  <a:srgbClr val="FF0000"/>
                </a:solidFill>
                <a:latin typeface="+mn-ea"/>
              </a:rPr>
              <a:t>이름</a:t>
            </a:r>
            <a:r>
              <a:rPr lang="en-US" altLang="ko-KR" sz="2000" b="0" dirty="0">
                <a:latin typeface="+mn-ea"/>
              </a:rPr>
              <a:t>_20</a:t>
            </a:r>
            <a:r>
              <a:rPr lang="en-US" altLang="ko-KR" sz="2000" b="0" dirty="0">
                <a:solidFill>
                  <a:srgbClr val="FF0000"/>
                </a:solidFill>
                <a:latin typeface="+mn-ea"/>
              </a:rPr>
              <a:t>XXXXXX</a:t>
            </a:r>
          </a:p>
          <a:p>
            <a:pPr>
              <a:defRPr/>
            </a:pPr>
            <a:r>
              <a:rPr lang="ko-KR" altLang="en-US" sz="2000" b="0" dirty="0">
                <a:latin typeface="+mn-ea"/>
              </a:rPr>
              <a:t>제출 파일명</a:t>
            </a:r>
            <a:r>
              <a:rPr lang="en-US" altLang="ko-KR" sz="2000" b="0">
                <a:latin typeface="+mn-ea"/>
              </a:rPr>
              <a:t>: 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p16</a:t>
            </a:r>
            <a:r>
              <a:rPr lang="en-US" altLang="ko-KR" sz="2000" b="0">
                <a:highlight>
                  <a:srgbClr val="FFFF00"/>
                </a:highlight>
                <a:latin typeface="+mn-ea"/>
              </a:rPr>
              <a:t>_20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XXXXXX</a:t>
            </a:r>
            <a:r>
              <a:rPr lang="en-US" altLang="ko-KR" sz="2000" b="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.</a:t>
            </a:r>
            <a:r>
              <a:rPr lang="en-US" altLang="ko-KR" sz="2000" b="0" dirty="0">
                <a:highlight>
                  <a:srgbClr val="FFFF00"/>
                </a:highlight>
                <a:latin typeface="+mn-ea"/>
              </a:rPr>
              <a:t>c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기한</a:t>
            </a:r>
            <a:r>
              <a:rPr lang="en-US" altLang="ko-KR" sz="2000" b="0">
                <a:latin typeface="+mn-ea"/>
              </a:rPr>
              <a:t>: </a:t>
            </a:r>
            <a:r>
              <a:rPr lang="en-US" altLang="ko-KR" sz="2000" b="0" u="sng">
                <a:latin typeface="+mn-ea"/>
              </a:rPr>
              <a:t>4/23</a:t>
            </a:r>
            <a:r>
              <a:rPr lang="ko-KR" altLang="en-US" sz="2000" b="0" u="sng">
                <a:latin typeface="+mn-ea"/>
              </a:rPr>
              <a:t> 목요일 </a:t>
            </a:r>
            <a:r>
              <a:rPr lang="en-US" altLang="ko-KR" sz="2000" b="0" u="sng" dirty="0">
                <a:latin typeface="+mn-ea"/>
              </a:rPr>
              <a:t>23:59</a:t>
            </a:r>
            <a:r>
              <a:rPr lang="ko-KR" altLang="en-US" sz="2000" b="0" u="sng" dirty="0">
                <a:latin typeface="+mn-ea"/>
              </a:rPr>
              <a:t>까지</a:t>
            </a:r>
            <a:endParaRPr lang="en-US" altLang="ko-KR" sz="2000" b="0" u="sng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0" dirty="0">
                <a:latin typeface="+mn-ea"/>
              </a:rPr>
              <a:t>late</a:t>
            </a:r>
            <a:r>
              <a:rPr lang="ko-KR" altLang="en-US" sz="2000" b="0" dirty="0">
                <a:latin typeface="+mn-ea"/>
              </a:rPr>
              <a:t> 안 받음</a:t>
            </a:r>
            <a:r>
              <a:rPr lang="en-US" altLang="ko-KR" sz="2000" b="0" dirty="0">
                <a:latin typeface="+mn-ea"/>
              </a:rPr>
              <a:t>, late </a:t>
            </a:r>
            <a:r>
              <a:rPr lang="ko-KR" altLang="en-US" sz="2000" b="0" dirty="0">
                <a:latin typeface="+mn-ea"/>
              </a:rPr>
              <a:t>시 </a:t>
            </a:r>
            <a:r>
              <a:rPr lang="en-US" altLang="ko-KR" sz="2000" b="0" dirty="0">
                <a:latin typeface="+mn-ea"/>
              </a:rPr>
              <a:t>0</a:t>
            </a:r>
            <a:r>
              <a:rPr lang="ko-KR" altLang="en-US" sz="2000" b="0" dirty="0">
                <a:latin typeface="+mn-ea"/>
              </a:rPr>
              <a:t>점 처리</a:t>
            </a:r>
            <a:endParaRPr lang="en-US" altLang="ko-KR" sz="20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64967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20215</TotalTime>
  <Pages>3</Pages>
  <Words>165</Words>
  <Application>Microsoft Office PowerPoint</Application>
  <PresentationFormat>화면 슬라이드 쇼(4:3)</PresentationFormat>
  <Paragraphs>21</Paragraphs>
  <Slides>4</Slides>
  <Notes>3</Notes>
  <HiddenSlides>0</HiddenSlides>
  <MMClips>2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Monotype Sorts</vt:lpstr>
      <vt:lpstr>돋움</vt:lpstr>
      <vt:lpstr>Arial</vt:lpstr>
      <vt:lpstr>Palatino Linotype</vt:lpstr>
      <vt:lpstr>Times New Roman</vt:lpstr>
      <vt:lpstr>Wingdings</vt:lpstr>
      <vt:lpstr>1_기본 디자인</vt:lpstr>
      <vt:lpstr>PowerPoint 프레젠테이션</vt:lpstr>
      <vt:lpstr>실습 16 – 자리 올림 </vt:lpstr>
      <vt:lpstr>실습 16 – 자리 올림 </vt:lpstr>
      <vt:lpstr>제출 형식</vt:lpstr>
    </vt:vector>
  </TitlesOfParts>
  <Company>서강대학교 컴퓨터학과 모바일컴퓨팅 시스템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Kyunghee</dc:creator>
  <cp:lastModifiedBy>혜경 석</cp:lastModifiedBy>
  <cp:revision>2199</cp:revision>
  <cp:lastPrinted>1997-04-03T01:49:54Z</cp:lastPrinted>
  <dcterms:created xsi:type="dcterms:W3CDTF">1996-06-27T04:55:18Z</dcterms:created>
  <dcterms:modified xsi:type="dcterms:W3CDTF">2020-04-18T15:34:00Z</dcterms:modified>
</cp:coreProperties>
</file>