
<file path=[Content_Types].xml><?xml version="1.0" encoding="utf-8"?>
<Types xmlns="http://schemas.openxmlformats.org/package/2006/content-types"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83" r:id="rId1"/>
  </p:sldMasterIdLst>
  <p:notesMasterIdLst>
    <p:notesMasterId r:id="rId7"/>
  </p:notesMasterIdLst>
  <p:handoutMasterIdLst>
    <p:handoutMasterId r:id="rId8"/>
  </p:handoutMasterIdLst>
  <p:sldIdLst>
    <p:sldId id="439" r:id="rId2"/>
    <p:sldId id="492" r:id="rId3"/>
    <p:sldId id="493" r:id="rId4"/>
    <p:sldId id="491" r:id="rId5"/>
    <p:sldId id="510" r:id="rId6"/>
  </p:sldIdLst>
  <p:sldSz cx="9144000" cy="6858000" type="screen4x3"/>
  <p:notesSz cx="7099300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59">
          <p15:clr>
            <a:srgbClr val="A4A3A4"/>
          </p15:clr>
        </p15:guide>
        <p15:guide id="2" orient="horz" pos="4319">
          <p15:clr>
            <a:srgbClr val="A4A3A4"/>
          </p15:clr>
        </p15:guide>
        <p15:guide id="3" orient="horz" pos="3974">
          <p15:clr>
            <a:srgbClr val="A4A3A4"/>
          </p15:clr>
        </p15:guide>
        <p15:guide id="4" orient="horz" pos="799">
          <p15:clr>
            <a:srgbClr val="A4A3A4"/>
          </p15:clr>
        </p15:guide>
        <p15:guide id="5" pos="2018">
          <p15:clr>
            <a:srgbClr val="A4A3A4"/>
          </p15:clr>
        </p15:guide>
        <p15:guide id="6" pos="340">
          <p15:clr>
            <a:srgbClr val="A4A3A4"/>
          </p15:clr>
        </p15:guide>
        <p15:guide id="7" pos="4422">
          <p15:clr>
            <a:srgbClr val="A4A3A4"/>
          </p15:clr>
        </p15:guide>
        <p15:guide id="8" pos="2971">
          <p15:clr>
            <a:srgbClr val="A4A3A4"/>
          </p15:clr>
        </p15:guide>
        <p15:guide id="9" pos="8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2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20BB"/>
    <a:srgbClr val="E6EB29"/>
    <a:srgbClr val="66FF66"/>
    <a:srgbClr val="00CC00"/>
    <a:srgbClr val="99FFCC"/>
    <a:srgbClr val="00CC66"/>
    <a:srgbClr val="336600"/>
    <a:srgbClr val="008000"/>
    <a:srgbClr val="B6F5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82" autoAdjust="0"/>
    <p:restoredTop sz="98983" autoAdjust="0"/>
  </p:normalViewPr>
  <p:slideViewPr>
    <p:cSldViewPr>
      <p:cViewPr varScale="1">
        <p:scale>
          <a:sx n="163" d="100"/>
          <a:sy n="163" d="100"/>
        </p:scale>
        <p:origin x="1932" y="144"/>
      </p:cViewPr>
      <p:guideLst>
        <p:guide orient="horz" pos="2659"/>
        <p:guide orient="horz" pos="4319"/>
        <p:guide orient="horz" pos="3974"/>
        <p:guide orient="horz" pos="799"/>
        <p:guide pos="2018"/>
        <p:guide pos="340"/>
        <p:guide pos="4422"/>
        <p:guide pos="2971"/>
        <p:guide pos="884"/>
      </p:guideLst>
    </p:cSldViewPr>
  </p:slideViewPr>
  <p:outlineViewPr>
    <p:cViewPr>
      <p:scale>
        <a:sx n="33" d="100"/>
        <a:sy n="33" d="100"/>
      </p:scale>
      <p:origin x="0" y="21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2772" y="-96"/>
      </p:cViewPr>
      <p:guideLst>
        <p:guide orient="horz" pos="3222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9525"/>
            <a:ext cx="30749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00" tIns="0" rIns="19400" bIns="0" numCol="1" anchor="t" anchorCtr="0" compatLnSpc="1">
            <a:prstTxWarp prst="textNoShape">
              <a:avLst/>
            </a:prstTxWarp>
          </a:bodyPr>
          <a:lstStyle>
            <a:lvl1pPr algn="l" defTabSz="800009" eaLnBrk="0" latinLnBrk="0" hangingPunct="0">
              <a:spcBef>
                <a:spcPct val="0"/>
              </a:spcBef>
              <a:buSzTx/>
              <a:buFontTx/>
              <a:buNone/>
              <a:defRPr kumimoji="1" sz="900" b="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5900" y="9525"/>
            <a:ext cx="30749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00" tIns="0" rIns="19400" bIns="0" numCol="1" anchor="t" anchorCtr="0" compatLnSpc="1">
            <a:prstTxWarp prst="textNoShape">
              <a:avLst/>
            </a:prstTxWarp>
          </a:bodyPr>
          <a:lstStyle>
            <a:lvl1pPr algn="r" defTabSz="800009" eaLnBrk="0" latinLnBrk="0" hangingPunct="0">
              <a:spcBef>
                <a:spcPct val="0"/>
              </a:spcBef>
              <a:buSzTx/>
              <a:buFontTx/>
              <a:buNone/>
              <a:defRPr kumimoji="1" sz="900" b="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9744075"/>
            <a:ext cx="30749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00" tIns="0" rIns="19400" bIns="0" numCol="1" anchor="b" anchorCtr="0" compatLnSpc="1">
            <a:prstTxWarp prst="textNoShape">
              <a:avLst/>
            </a:prstTxWarp>
          </a:bodyPr>
          <a:lstStyle>
            <a:lvl1pPr algn="l" defTabSz="800009" eaLnBrk="0" latinLnBrk="0" hangingPunct="0">
              <a:spcBef>
                <a:spcPct val="0"/>
              </a:spcBef>
              <a:buSzTx/>
              <a:buFontTx/>
              <a:buNone/>
              <a:defRPr kumimoji="1" sz="900" b="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5900" y="9744075"/>
            <a:ext cx="30749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00" tIns="0" rIns="19400" bIns="0" numCol="1" anchor="b" anchorCtr="0" compatLnSpc="1">
            <a:prstTxWarp prst="textNoShape">
              <a:avLst/>
            </a:prstTxWarp>
          </a:bodyPr>
          <a:lstStyle>
            <a:lvl1pPr algn="r" defTabSz="800009" eaLnBrk="0" latinLnBrk="0" hangingPunct="0">
              <a:spcBef>
                <a:spcPct val="0"/>
              </a:spcBef>
              <a:buSzTx/>
              <a:buFontTx/>
              <a:buNone/>
              <a:defRPr kumimoji="1" sz="900" b="0" i="1">
                <a:ea typeface="돋움" pitchFamily="50" charset="-127"/>
              </a:defRPr>
            </a:lvl1pPr>
          </a:lstStyle>
          <a:p>
            <a:pPr>
              <a:defRPr/>
            </a:pPr>
            <a:fld id="{F0E5F060-7D80-4D1B-A20C-09E54C20721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34632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9525"/>
            <a:ext cx="30749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00" tIns="0" rIns="19400" bIns="0" numCol="1" anchor="t" anchorCtr="0" compatLnSpc="1">
            <a:prstTxWarp prst="textNoShape">
              <a:avLst/>
            </a:prstTxWarp>
          </a:bodyPr>
          <a:lstStyle>
            <a:lvl1pPr algn="l" defTabSz="800009" eaLnBrk="1" latinLnBrk="0" hangingPunct="1">
              <a:spcBef>
                <a:spcPct val="0"/>
              </a:spcBef>
              <a:buSzTx/>
              <a:buFontTx/>
              <a:buNone/>
              <a:defRPr kumimoji="1" sz="9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5900" y="9525"/>
            <a:ext cx="30749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00" tIns="0" rIns="19400" bIns="0" numCol="1" anchor="t" anchorCtr="0" compatLnSpc="1">
            <a:prstTxWarp prst="textNoShape">
              <a:avLst/>
            </a:prstTxWarp>
          </a:bodyPr>
          <a:lstStyle>
            <a:lvl1pPr algn="r" defTabSz="800009" eaLnBrk="1" latinLnBrk="0" hangingPunct="1">
              <a:spcBef>
                <a:spcPct val="0"/>
              </a:spcBef>
              <a:buSzTx/>
              <a:buFontTx/>
              <a:buNone/>
              <a:defRPr kumimoji="1" sz="9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744075"/>
            <a:ext cx="30749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00" tIns="0" rIns="19400" bIns="0" numCol="1" anchor="b" anchorCtr="0" compatLnSpc="1">
            <a:prstTxWarp prst="textNoShape">
              <a:avLst/>
            </a:prstTxWarp>
          </a:bodyPr>
          <a:lstStyle>
            <a:lvl1pPr algn="l" defTabSz="800009" eaLnBrk="1" latinLnBrk="0" hangingPunct="1">
              <a:spcBef>
                <a:spcPct val="0"/>
              </a:spcBef>
              <a:buSzTx/>
              <a:buFontTx/>
              <a:buNone/>
              <a:defRPr kumimoji="1" sz="9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5900" y="9744075"/>
            <a:ext cx="30749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00" tIns="0" rIns="19400" bIns="0" numCol="1" anchor="b" anchorCtr="0" compatLnSpc="1">
            <a:prstTxWarp prst="textNoShape">
              <a:avLst/>
            </a:prstTxWarp>
          </a:bodyPr>
          <a:lstStyle>
            <a:lvl1pPr algn="r" defTabSz="800009" eaLnBrk="1" latinLnBrk="0" hangingPunct="1">
              <a:spcBef>
                <a:spcPct val="0"/>
              </a:spcBef>
              <a:buSzTx/>
              <a:buFontTx/>
              <a:buNone/>
              <a:defRPr kumimoji="1" sz="9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fld id="{9A60A657-BF95-458A-A058-5F820A93870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9325" y="4873625"/>
            <a:ext cx="5200650" cy="462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78" tIns="46881" rIns="95378" bIns="468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1229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0463" y="887413"/>
            <a:ext cx="4779962" cy="3584575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814725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1pPr>
    <a:lvl2pPr marL="4651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2pPr>
    <a:lvl3pPr marL="927100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3pPr>
    <a:lvl4pPr marL="13922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4pPr>
    <a:lvl5pPr marL="1857375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138" y="152400"/>
            <a:ext cx="231775" cy="3508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4" name="Text Box 31"/>
          <p:cNvSpPr txBox="1">
            <a:spLocks noChangeArrowheads="1"/>
          </p:cNvSpPr>
          <p:nvPr/>
        </p:nvSpPr>
        <p:spPr bwMode="auto">
          <a:xfrm>
            <a:off x="457200" y="163513"/>
            <a:ext cx="8043890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eaLnBrk="0" latinLnBrk="0" hangingPunct="0">
              <a:spcBef>
                <a:spcPct val="50000"/>
              </a:spcBef>
              <a:defRPr/>
            </a:pPr>
            <a:r>
              <a:rPr kumimoji="0" lang="en-US" altLang="ko-KR" sz="2000" dirty="0" err="1">
                <a:ea typeface="굴림" pitchFamily="50" charset="-127"/>
              </a:rPr>
              <a:t>Sogang</a:t>
            </a:r>
            <a:r>
              <a:rPr kumimoji="0" lang="en-US" altLang="ko-KR" sz="2000" dirty="0">
                <a:ea typeface="굴림" pitchFamily="50" charset="-127"/>
              </a:rPr>
              <a:t> University: Dept of Computer Science and Engineering</a:t>
            </a:r>
          </a:p>
        </p:txBody>
      </p:sp>
      <p:sp>
        <p:nvSpPr>
          <p:cNvPr id="5" name="Rectangle 32"/>
          <p:cNvSpPr>
            <a:spLocks noChangeArrowheads="1"/>
          </p:cNvSpPr>
          <p:nvPr/>
        </p:nvSpPr>
        <p:spPr bwMode="auto">
          <a:xfrm>
            <a:off x="1898650" y="3657600"/>
            <a:ext cx="5029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 eaLnBrk="0" latinLnBrk="0" hangingPunct="0">
              <a:spcBef>
                <a:spcPct val="30000"/>
              </a:spcBef>
              <a:buClr>
                <a:srgbClr val="FC0128"/>
              </a:buClr>
              <a:buSzPct val="70000"/>
              <a:buFont typeface="Monotype Sorts" pitchFamily="2" charset="2"/>
              <a:buNone/>
              <a:defRPr/>
            </a:pPr>
            <a:r>
              <a:rPr kumimoji="0"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50" charset="-127"/>
              </a:rPr>
              <a:t> </a:t>
            </a:r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44550" y="1000108"/>
            <a:ext cx="8018463" cy="685800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r" eaLnBrk="1" latinLnBrk="0" hangingPunct="1">
              <a:spcBef>
                <a:spcPct val="50000"/>
              </a:spcBef>
              <a:buSzTx/>
              <a:buFontTx/>
              <a:buNone/>
              <a:defRPr kumimoji="0" sz="1200" b="1" i="1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8E063567-F235-4C18-84EE-3CCD53BB08D8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  <p:transition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  <a:lvl2pPr>
              <a:defRPr sz="2000" b="1"/>
            </a:lvl2pPr>
            <a:lvl3pPr>
              <a:defRPr sz="1800" b="1"/>
            </a:lvl3pPr>
            <a:lvl4pPr>
              <a:defRPr sz="1600" b="1"/>
            </a:lvl4pPr>
            <a:lvl5pPr>
              <a:defRPr sz="1400" b="1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r" eaLnBrk="1" latinLnBrk="0" hangingPunct="1">
              <a:spcBef>
                <a:spcPct val="50000"/>
              </a:spcBef>
              <a:buSzTx/>
              <a:buFontTx/>
              <a:buNone/>
              <a:defRPr kumimoji="0" sz="1200" b="1" i="1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3F14069D-2812-4305-992F-66FDFFA90FF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435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74ECF758-ECE9-4CEA-8500-68E13C2A8AB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  <p:transition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271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271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D505A909-7578-41DD-9CB1-5484762AD8C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  <p:transition>
    <p:cut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311150" y="427038"/>
            <a:ext cx="8521700" cy="614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290513" y="428625"/>
            <a:ext cx="546100" cy="614363"/>
          </a:xfrm>
          <a:prstGeom prst="rect">
            <a:avLst/>
          </a:prstGeom>
          <a:gradFill rotWithShape="0">
            <a:gsLst>
              <a:gs pos="0">
                <a:srgbClr val="FC0128">
                  <a:gamma/>
                  <a:shade val="29804"/>
                  <a:invGamma/>
                </a:srgbClr>
              </a:gs>
              <a:gs pos="100000">
                <a:srgbClr val="FC0128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1028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268413"/>
            <a:ext cx="8018463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Body Text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844550" y="400050"/>
            <a:ext cx="801846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Slide </a:t>
            </a:r>
            <a:r>
              <a:rPr lang="en-US" altLang="ko-KR" dirty="0" err="1"/>
              <a:t>TitleFirst</a:t>
            </a:r>
            <a:r>
              <a:rPr lang="en-US" altLang="ko-KR" dirty="0"/>
              <a:t> Line</a:t>
            </a:r>
          </a:p>
        </p:txBody>
      </p:sp>
      <p:sp>
        <p:nvSpPr>
          <p:cNvPr id="1045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6529388"/>
            <a:ext cx="7143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latinLnBrk="0" hangingPunct="1">
              <a:spcBef>
                <a:spcPct val="50000"/>
              </a:spcBef>
              <a:buSzTx/>
              <a:buFontTx/>
              <a:buNone/>
              <a:defRPr kumimoji="0" sz="1200" b="1" i="1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76AFCF8E-80FB-4F7A-90F3-C1965C7F37C6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pic>
        <p:nvPicPr>
          <p:cNvPr id="1031" name="Picture 2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3050" y="6515100"/>
            <a:ext cx="211138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1054" name="Text Box 30"/>
          <p:cNvSpPr txBox="1">
            <a:spLocks noChangeArrowheads="1"/>
          </p:cNvSpPr>
          <p:nvPr/>
        </p:nvSpPr>
        <p:spPr bwMode="auto">
          <a:xfrm>
            <a:off x="452438" y="6540500"/>
            <a:ext cx="2619375" cy="55399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latinLnBrk="0" hangingPunct="0">
              <a:spcBef>
                <a:spcPct val="50000"/>
              </a:spcBef>
              <a:defRPr/>
            </a:pPr>
            <a:r>
              <a:rPr kumimoji="0" lang="en-US" altLang="ko-KR" sz="1200" dirty="0" err="1">
                <a:latin typeface="Palatino Linotype" pitchFamily="18" charset="0"/>
                <a:ea typeface="굴림" pitchFamily="50" charset="-127"/>
              </a:rPr>
              <a:t>Sogang</a:t>
            </a:r>
            <a:r>
              <a:rPr kumimoji="0" lang="en-US" altLang="ko-KR" sz="1200" dirty="0">
                <a:latin typeface="Palatino Linotype" pitchFamily="18" charset="0"/>
                <a:ea typeface="굴림" pitchFamily="50" charset="-127"/>
              </a:rPr>
              <a:t> University</a:t>
            </a:r>
          </a:p>
          <a:p>
            <a:pPr eaLnBrk="0" latinLnBrk="0" hangingPunct="0">
              <a:spcBef>
                <a:spcPct val="50000"/>
              </a:spcBef>
              <a:defRPr/>
            </a:pPr>
            <a:endParaRPr kumimoji="0" lang="en-US" altLang="ko-KR" sz="1200" dirty="0">
              <a:ea typeface="굴림" pitchFamily="50" charset="-127"/>
            </a:endParaRPr>
          </a:p>
        </p:txBody>
      </p:sp>
      <p:sp>
        <p:nvSpPr>
          <p:cNvPr id="1059" name="Line 35"/>
          <p:cNvSpPr>
            <a:spLocks noChangeShapeType="1"/>
          </p:cNvSpPr>
          <p:nvPr/>
        </p:nvSpPr>
        <p:spPr bwMode="auto">
          <a:xfrm>
            <a:off x="280988" y="6477000"/>
            <a:ext cx="8582025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latinLnBrk="0" hangingPunct="0">
              <a:spcBef>
                <a:spcPct val="50000"/>
              </a:spcBef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95" r:id="rId1"/>
    <p:sldLayoutId id="2147484696" r:id="rId2"/>
    <p:sldLayoutId id="2147484693" r:id="rId3"/>
    <p:sldLayoutId id="2147484694" r:id="rId4"/>
  </p:sldLayoutIdLst>
  <p:transition>
    <p:cut/>
  </p:transition>
  <p:hf hdr="0" ftr="0" dt="0"/>
  <p:txStyles>
    <p:titleStyle>
      <a:lvl1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2pPr>
      <a:lvl3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3pPr>
      <a:lvl4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4pPr>
      <a:lvl5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5pPr>
      <a:lvl6pPr marL="4572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6pPr>
      <a:lvl7pPr marL="9144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7pPr>
      <a:lvl8pPr marL="13716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8pPr>
      <a:lvl9pPr marL="18288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9pPr>
    </p:titleStyle>
    <p:bodyStyle>
      <a:lvl1pPr marL="285750" indent="-285750" algn="l" rtl="0" eaLnBrk="0" fontAlgn="base" hangingPunct="0">
        <a:spcBef>
          <a:spcPct val="30000"/>
        </a:spcBef>
        <a:spcAft>
          <a:spcPct val="0"/>
        </a:spcAft>
        <a:buClr>
          <a:srgbClr val="FC0128"/>
        </a:buClr>
        <a:buSzPct val="70000"/>
        <a:buFont typeface="돋움" panose="020B0600000101010101" pitchFamily="50" charset="-127"/>
        <a:buChar char="■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85750" algn="l" rtl="0" eaLnBrk="0" fontAlgn="base" hangingPunct="0">
        <a:spcBef>
          <a:spcPct val="3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l"/>
        <a:defRPr kumimoji="1" sz="2200">
          <a:solidFill>
            <a:schemeClr val="tx1"/>
          </a:solidFill>
          <a:latin typeface="+mn-lt"/>
          <a:ea typeface="+mn-ea"/>
        </a:defRPr>
      </a:lvl2pPr>
      <a:lvl3pPr marL="809625" indent="-228600" algn="l" defTabSz="628650" rtl="0" eaLnBrk="0" fontAlgn="base" hangingPunct="0">
        <a:spcBef>
          <a:spcPct val="20000"/>
        </a:spcBef>
        <a:spcAft>
          <a:spcPct val="0"/>
        </a:spcAft>
        <a:buClr>
          <a:srgbClr val="FF0033"/>
        </a:buClr>
        <a:buSzPct val="50000"/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202001cse2003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/>
        </p:nvSpPr>
        <p:spPr bwMode="auto">
          <a:xfrm>
            <a:off x="928662" y="3429000"/>
            <a:ext cx="7304083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2pPr>
            <a:lvl3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3pPr>
            <a:lvl4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4pPr>
            <a:lvl5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5pPr>
            <a:lvl6pPr marL="457200"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6pPr>
            <a:lvl7pPr marL="914400"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7pPr>
            <a:lvl8pPr marL="1371600"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8pPr>
            <a:lvl9pPr marL="1828800"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9pPr>
          </a:lstStyle>
          <a:p>
            <a:pPr marL="514350" indent="-514350" algn="ctr"/>
            <a:r>
              <a:rPr lang="ko-KR" altLang="en-US" sz="4000">
                <a:latin typeface="+mj-ea"/>
              </a:rPr>
              <a:t>실습 </a:t>
            </a:r>
            <a:r>
              <a:rPr lang="en-US" altLang="ko-KR" sz="4000">
                <a:latin typeface="+mj-ea"/>
              </a:rPr>
              <a:t>18</a:t>
            </a:r>
            <a:endParaRPr lang="en-US" altLang="ko-KR" sz="4000" dirty="0">
              <a:latin typeface="+mj-ea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/>
        </p:nvSpPr>
        <p:spPr bwMode="auto">
          <a:xfrm>
            <a:off x="661194" y="1428736"/>
            <a:ext cx="7821613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4000" dirty="0"/>
              <a:t>기초</a:t>
            </a:r>
            <a:r>
              <a:rPr lang="en-US" altLang="ko-KR" sz="4000" dirty="0"/>
              <a:t> </a:t>
            </a:r>
            <a:r>
              <a:rPr lang="ko-KR" altLang="en-US" sz="4000" dirty="0"/>
              <a:t>공학 설계 </a:t>
            </a:r>
            <a:r>
              <a:rPr lang="en-US" altLang="ko-KR" sz="4000" dirty="0"/>
              <a:t>(CSE2003)</a:t>
            </a:r>
            <a:br>
              <a:rPr lang="en-US" altLang="ko-KR" sz="4800" dirty="0"/>
            </a:br>
            <a:r>
              <a:rPr lang="en-US" altLang="ko-KR" sz="2000" dirty="0"/>
              <a:t>Introduction to Engineering Design</a:t>
            </a:r>
            <a:endParaRPr lang="en-US" altLang="ko-KR" dirty="0"/>
          </a:p>
        </p:txBody>
      </p:sp>
      <p:cxnSp>
        <p:nvCxnSpPr>
          <p:cNvPr id="10" name="직선 연결선 9"/>
          <p:cNvCxnSpPr/>
          <p:nvPr/>
        </p:nvCxnSpPr>
        <p:spPr bwMode="auto">
          <a:xfrm>
            <a:off x="357158" y="1285860"/>
            <a:ext cx="8429684" cy="1588"/>
          </a:xfrm>
          <a:prstGeom prst="line">
            <a:avLst/>
          </a:prstGeom>
          <a:solidFill>
            <a:schemeClr val="bg1"/>
          </a:solidFill>
          <a:ln w="730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/>
          <p:nvPr/>
        </p:nvCxnSpPr>
        <p:spPr bwMode="auto">
          <a:xfrm>
            <a:off x="357158" y="3214686"/>
            <a:ext cx="8429684" cy="1588"/>
          </a:xfrm>
          <a:prstGeom prst="line">
            <a:avLst/>
          </a:prstGeom>
          <a:solidFill>
            <a:schemeClr val="bg1"/>
          </a:solidFill>
          <a:ln w="730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실습 </a:t>
            </a:r>
            <a:r>
              <a:rPr lang="en-US" altLang="ko-KR"/>
              <a:t>18  </a:t>
            </a:r>
            <a:r>
              <a:rPr lang="en-US" altLang="ko-KR" dirty="0"/>
              <a:t>– </a:t>
            </a:r>
            <a:r>
              <a:rPr lang="ko-KR" altLang="en-US" dirty="0"/>
              <a:t>진법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539750" y="1268413"/>
            <a:ext cx="8018463" cy="5257800"/>
          </a:xfrm>
        </p:spPr>
        <p:txBody>
          <a:bodyPr/>
          <a:lstStyle/>
          <a:p>
            <a:r>
              <a:rPr lang="ko-KR" altLang="en-US" dirty="0"/>
              <a:t>사용자로부터 </a:t>
            </a:r>
            <a:r>
              <a:rPr lang="en-US" altLang="ko-KR" dirty="0"/>
              <a:t>3</a:t>
            </a:r>
            <a:r>
              <a:rPr lang="ko-KR" altLang="en-US" dirty="0"/>
              <a:t>자리 양의 정수를 입력 받아 </a:t>
            </a:r>
            <a:r>
              <a:rPr lang="en-US" altLang="ko-KR" dirty="0"/>
              <a:t>8</a:t>
            </a:r>
            <a:r>
              <a:rPr lang="ko-KR" altLang="en-US" dirty="0"/>
              <a:t>진수와 </a:t>
            </a:r>
            <a:r>
              <a:rPr lang="en-US" altLang="ko-KR" dirty="0"/>
              <a:t>16</a:t>
            </a:r>
            <a:r>
              <a:rPr lang="ko-KR" altLang="en-US" dirty="0"/>
              <a:t>진수로 변환 후 출력하는 프로그램을 작성하라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세자리 정수는 </a:t>
            </a:r>
            <a:r>
              <a:rPr lang="en-US" altLang="ko-KR" dirty="0"/>
              <a:t>8</a:t>
            </a:r>
            <a:r>
              <a:rPr lang="ko-KR" altLang="en-US" dirty="0"/>
              <a:t>진수로는 </a:t>
            </a:r>
            <a:r>
              <a:rPr lang="en-US" altLang="ko-KR" dirty="0"/>
              <a:t>4</a:t>
            </a:r>
            <a:r>
              <a:rPr lang="ko-KR" altLang="en-US" dirty="0"/>
              <a:t>자리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16</a:t>
            </a:r>
            <a:r>
              <a:rPr lang="ko-KR" altLang="en-US" dirty="0"/>
              <a:t>진수로는 </a:t>
            </a:r>
            <a:r>
              <a:rPr lang="en-US" altLang="ko-KR" dirty="0"/>
              <a:t>3</a:t>
            </a:r>
            <a:r>
              <a:rPr lang="ko-KR" altLang="en-US" dirty="0"/>
              <a:t>자리 이내에서 표현이 가능하다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printf</a:t>
            </a:r>
            <a:r>
              <a:rPr lang="ko-KR" altLang="en-US" dirty="0"/>
              <a:t>함수에서 </a:t>
            </a:r>
            <a:r>
              <a:rPr lang="en-US" altLang="ko-KR" dirty="0"/>
              <a:t>“%o”, “%x”</a:t>
            </a:r>
            <a:r>
              <a:rPr lang="ko-KR" altLang="en-US" dirty="0"/>
              <a:t>를 이용하여 </a:t>
            </a:r>
            <a:r>
              <a:rPr lang="en-US" altLang="ko-KR" dirty="0"/>
              <a:t>8</a:t>
            </a:r>
            <a:r>
              <a:rPr lang="ko-KR" altLang="en-US" dirty="0"/>
              <a:t>진수</a:t>
            </a:r>
            <a:r>
              <a:rPr lang="en-US" altLang="ko-KR" dirty="0"/>
              <a:t>, 16</a:t>
            </a:r>
            <a:r>
              <a:rPr lang="ko-KR" altLang="en-US" dirty="0"/>
              <a:t>진수 수를 출력한 뒤 사용자 정의 함수를 통해 계산한 </a:t>
            </a:r>
            <a:r>
              <a:rPr lang="en-US" altLang="ko-KR" dirty="0"/>
              <a:t>8</a:t>
            </a:r>
            <a:r>
              <a:rPr lang="ko-KR" altLang="en-US" dirty="0"/>
              <a:t>진수 </a:t>
            </a:r>
            <a:r>
              <a:rPr lang="en-US" altLang="ko-KR" dirty="0"/>
              <a:t>16</a:t>
            </a:r>
            <a:r>
              <a:rPr lang="ko-KR" altLang="en-US" dirty="0"/>
              <a:t>진수를 출력하라</a:t>
            </a:r>
            <a:r>
              <a:rPr lang="en-US" altLang="ko-KR" dirty="0"/>
              <a:t>.  (</a:t>
            </a:r>
            <a:r>
              <a:rPr lang="ko-KR" altLang="en-US" dirty="0"/>
              <a:t>이에 대한 예시는 아래의 그림과 같다</a:t>
            </a:r>
            <a:r>
              <a:rPr lang="en-US" altLang="ko-KR" dirty="0"/>
              <a:t>.)</a:t>
            </a:r>
          </a:p>
          <a:p>
            <a:pPr marL="257175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550" y="4141271"/>
            <a:ext cx="3986432" cy="209604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0192" y="4960692"/>
            <a:ext cx="1390650" cy="457200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 bwMode="auto">
          <a:xfrm>
            <a:off x="5076056" y="4865256"/>
            <a:ext cx="864096" cy="648072"/>
          </a:xfrm>
          <a:prstGeom prst="rightArrow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11814" y="4523527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출력 결과</a:t>
            </a:r>
          </a:p>
        </p:txBody>
      </p:sp>
      <p:pic>
        <p:nvPicPr>
          <p:cNvPr id="5" name="오디오 4">
            <a:hlinkClick r:id="" action="ppaction://media"/>
            <a:extLst>
              <a:ext uri="{FF2B5EF4-FFF2-40B4-BE49-F238E27FC236}">
                <a16:creationId xmlns:a16="http://schemas.microsoft.com/office/drawing/2014/main" id="{4F4D1941-208F-411D-BD3E-6A12157F620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082162"/>
      </p:ext>
    </p:extLst>
  </p:cSld>
  <p:clrMapOvr>
    <a:masterClrMapping/>
  </p:clrMapOvr>
  <p:transition advTm="34363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실습 </a:t>
            </a:r>
            <a:r>
              <a:rPr lang="en-US" altLang="ko-KR"/>
              <a:t>18  </a:t>
            </a:r>
            <a:r>
              <a:rPr lang="en-US" altLang="ko-KR" dirty="0"/>
              <a:t>– </a:t>
            </a:r>
            <a:r>
              <a:rPr lang="ko-KR" altLang="en-US" dirty="0"/>
              <a:t>진법 </a:t>
            </a:r>
            <a:r>
              <a:rPr lang="en-US" altLang="ko-KR" dirty="0"/>
              <a:t>(</a:t>
            </a:r>
            <a:r>
              <a:rPr lang="ko-KR" altLang="en-US" dirty="0"/>
              <a:t>제한사항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539750" y="1268413"/>
            <a:ext cx="8018463" cy="5257800"/>
          </a:xfrm>
        </p:spPr>
        <p:txBody>
          <a:bodyPr/>
          <a:lstStyle/>
          <a:p>
            <a:r>
              <a:rPr lang="en-US" altLang="ko-KR" dirty="0"/>
              <a:t>Main function</a:t>
            </a:r>
            <a:r>
              <a:rPr lang="ko-KR" altLang="ko-KR" dirty="0"/>
              <a:t>에서는 </a:t>
            </a:r>
            <a:r>
              <a:rPr lang="ko-KR" altLang="en-US" dirty="0"/>
              <a:t>변수 선언</a:t>
            </a:r>
            <a:r>
              <a:rPr lang="en-US" altLang="ko-KR" dirty="0"/>
              <a:t>,</a:t>
            </a:r>
            <a:r>
              <a:rPr lang="ko-KR" altLang="ko-KR" dirty="0"/>
              <a:t> 함수</a:t>
            </a:r>
            <a:r>
              <a:rPr lang="en-US" altLang="ko-KR" dirty="0"/>
              <a:t> </a:t>
            </a:r>
            <a:r>
              <a:rPr lang="ko-KR" altLang="ko-KR" dirty="0"/>
              <a:t>호출</a:t>
            </a:r>
            <a:r>
              <a:rPr lang="en-US" altLang="ko-KR" dirty="0"/>
              <a:t>, </a:t>
            </a:r>
            <a:r>
              <a:rPr lang="ko-KR" altLang="en-US" dirty="0"/>
              <a:t>입력과 </a:t>
            </a:r>
            <a:r>
              <a:rPr lang="ko-KR" altLang="ko-KR" dirty="0"/>
              <a:t>출력</a:t>
            </a:r>
            <a:r>
              <a:rPr lang="en-US" altLang="ko-KR" dirty="0"/>
              <a:t> </a:t>
            </a:r>
            <a:r>
              <a:rPr lang="ko-KR" altLang="ko-KR" dirty="0"/>
              <a:t>만을 담당한다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전역 변수는 사용할 수 없다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지역 변수의 사용은 자유롭다</a:t>
            </a:r>
            <a:r>
              <a:rPr lang="en-US" altLang="ko-KR" dirty="0"/>
              <a:t>.  </a:t>
            </a:r>
          </a:p>
          <a:p>
            <a:r>
              <a:rPr lang="ko-KR" altLang="en-US" dirty="0"/>
              <a:t>함수 정의</a:t>
            </a:r>
            <a:endParaRPr lang="en-US" altLang="ko-KR" dirty="0"/>
          </a:p>
          <a:p>
            <a:pPr lvl="1"/>
            <a:r>
              <a:rPr lang="en-US" altLang="ko-KR" dirty="0"/>
              <a:t>Void dec2oct(</a:t>
            </a:r>
            <a:r>
              <a:rPr lang="en-US" altLang="ko-KR" dirty="0" err="1">
                <a:solidFill>
                  <a:schemeClr val="accent1"/>
                </a:solidFill>
              </a:rPr>
              <a:t>int</a:t>
            </a:r>
            <a:r>
              <a:rPr lang="en-US" altLang="ko-KR" dirty="0">
                <a:solidFill>
                  <a:schemeClr val="accent1"/>
                </a:solidFill>
              </a:rPr>
              <a:t>*,</a:t>
            </a:r>
            <a:r>
              <a:rPr lang="en-US" altLang="ko-KR" dirty="0" err="1">
                <a:solidFill>
                  <a:schemeClr val="accent1"/>
                </a:solidFill>
              </a:rPr>
              <a:t>int</a:t>
            </a:r>
            <a:r>
              <a:rPr lang="en-US" altLang="ko-KR" dirty="0">
                <a:solidFill>
                  <a:schemeClr val="accent1"/>
                </a:solidFill>
              </a:rPr>
              <a:t>*,</a:t>
            </a:r>
            <a:r>
              <a:rPr lang="en-US" altLang="ko-KR" dirty="0" err="1">
                <a:solidFill>
                  <a:schemeClr val="accent1"/>
                </a:solidFill>
              </a:rPr>
              <a:t>int</a:t>
            </a:r>
            <a:r>
              <a:rPr lang="en-US" altLang="ko-KR" dirty="0">
                <a:solidFill>
                  <a:schemeClr val="accent1"/>
                </a:solidFill>
              </a:rPr>
              <a:t>*,</a:t>
            </a:r>
            <a:r>
              <a:rPr lang="en-US" altLang="ko-KR" dirty="0" err="1">
                <a:solidFill>
                  <a:schemeClr val="accent1"/>
                </a:solidFill>
              </a:rPr>
              <a:t>int</a:t>
            </a:r>
            <a:r>
              <a:rPr lang="en-US" altLang="ko-KR" dirty="0">
                <a:solidFill>
                  <a:schemeClr val="accent1"/>
                </a:solidFill>
              </a:rPr>
              <a:t>*</a:t>
            </a:r>
            <a:r>
              <a:rPr lang="en-US" altLang="ko-KR" dirty="0"/>
              <a:t>,</a:t>
            </a:r>
            <a:r>
              <a:rPr lang="en-US" altLang="ko-KR" dirty="0" err="1"/>
              <a:t>int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10</a:t>
            </a:r>
            <a:r>
              <a:rPr lang="ko-KR" altLang="en-US" dirty="0"/>
              <a:t>진수 수를 </a:t>
            </a:r>
            <a:r>
              <a:rPr lang="en-US" altLang="ko-KR" dirty="0"/>
              <a:t>4</a:t>
            </a:r>
            <a:r>
              <a:rPr lang="ko-KR" altLang="en-US" dirty="0"/>
              <a:t>자리의 </a:t>
            </a:r>
            <a:r>
              <a:rPr lang="en-US" altLang="ko-KR" dirty="0"/>
              <a:t>8</a:t>
            </a:r>
            <a:r>
              <a:rPr lang="ko-KR" altLang="en-US" dirty="0"/>
              <a:t>진수 로 변환하는 함수</a:t>
            </a:r>
            <a:r>
              <a:rPr lang="en-US" altLang="ko-KR" dirty="0"/>
              <a:t>.  </a:t>
            </a:r>
          </a:p>
          <a:p>
            <a:pPr lvl="1"/>
            <a:r>
              <a:rPr lang="en-US" altLang="ko-KR" dirty="0"/>
              <a:t>Void dec2hex(</a:t>
            </a:r>
            <a:r>
              <a:rPr lang="en-US" altLang="ko-KR" dirty="0">
                <a:solidFill>
                  <a:schemeClr val="accent1"/>
                </a:solidFill>
              </a:rPr>
              <a:t>char*,char*,char*</a:t>
            </a:r>
            <a:r>
              <a:rPr lang="en-US" altLang="ko-KR" dirty="0"/>
              <a:t>,</a:t>
            </a:r>
            <a:r>
              <a:rPr lang="en-US" altLang="ko-KR" dirty="0" err="1"/>
              <a:t>int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10</a:t>
            </a:r>
            <a:r>
              <a:rPr lang="ko-KR" altLang="en-US" dirty="0"/>
              <a:t>진수 수를 </a:t>
            </a:r>
            <a:r>
              <a:rPr lang="en-US" altLang="ko-KR" dirty="0"/>
              <a:t>3</a:t>
            </a:r>
            <a:r>
              <a:rPr lang="ko-KR" altLang="en-US" dirty="0"/>
              <a:t>자리의 </a:t>
            </a:r>
            <a:r>
              <a:rPr lang="en-US" altLang="ko-KR" dirty="0"/>
              <a:t>16</a:t>
            </a:r>
            <a:r>
              <a:rPr lang="ko-KR" altLang="en-US" dirty="0"/>
              <a:t>진수로 변환하는 함수</a:t>
            </a:r>
            <a:r>
              <a:rPr lang="en-US" altLang="ko-KR" dirty="0"/>
              <a:t>.(</a:t>
            </a:r>
            <a:r>
              <a:rPr lang="ko-KR" altLang="en-US" dirty="0"/>
              <a:t>영문자 대문자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solidFill>
                  <a:schemeClr val="accent1"/>
                </a:solidFill>
              </a:rPr>
              <a:t>Char</a:t>
            </a:r>
            <a:r>
              <a:rPr lang="en-US" altLang="ko-KR" dirty="0"/>
              <a:t> digit2hex(</a:t>
            </a:r>
            <a:r>
              <a:rPr lang="en-US" altLang="ko-KR" dirty="0" err="1"/>
              <a:t>int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10</a:t>
            </a:r>
            <a:r>
              <a:rPr lang="ko-KR" altLang="en-US" dirty="0"/>
              <a:t>진수를 한자리의 </a:t>
            </a:r>
            <a:r>
              <a:rPr lang="en-US" altLang="ko-KR" dirty="0"/>
              <a:t>16</a:t>
            </a:r>
            <a:r>
              <a:rPr lang="ko-KR" altLang="en-US" dirty="0"/>
              <a:t>진수로 변환하는 함수</a:t>
            </a:r>
            <a:r>
              <a:rPr lang="en-US" altLang="ko-KR" dirty="0"/>
              <a:t>.(</a:t>
            </a:r>
            <a:r>
              <a:rPr lang="ko-KR" altLang="en-US" dirty="0"/>
              <a:t>영문자 대문자</a:t>
            </a:r>
            <a:r>
              <a:rPr lang="en-US" altLang="ko-KR" dirty="0"/>
              <a:t>)</a:t>
            </a:r>
          </a:p>
          <a:p>
            <a:pPr lvl="2"/>
            <a:endParaRPr lang="en-US" altLang="ko-KR" dirty="0"/>
          </a:p>
          <a:p>
            <a:pPr marL="0" indent="0" algn="ctr">
              <a:buNone/>
            </a:pPr>
            <a:r>
              <a:rPr lang="en-US" altLang="ko-KR" sz="1800" dirty="0">
                <a:solidFill>
                  <a:srgbClr val="FF0000"/>
                </a:solidFill>
              </a:rPr>
              <a:t>* Hint : </a:t>
            </a:r>
            <a:r>
              <a:rPr lang="ko-KR" altLang="en-US" sz="1800" dirty="0">
                <a:solidFill>
                  <a:srgbClr val="FF0000"/>
                </a:solidFill>
              </a:rPr>
              <a:t>함수 내에서 다른 함수를 호출하는 것이 가능하다</a:t>
            </a:r>
            <a:endParaRPr lang="en-US" altLang="ko-KR" sz="1800" dirty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2" name="오디오 1">
            <a:hlinkClick r:id="" action="ppaction://media"/>
            <a:extLst>
              <a:ext uri="{FF2B5EF4-FFF2-40B4-BE49-F238E27FC236}">
                <a16:creationId xmlns:a16="http://schemas.microsoft.com/office/drawing/2014/main" id="{94A8C99F-4B16-4BD2-B182-B0299A665DB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658451"/>
      </p:ext>
    </p:extLst>
  </p:cSld>
  <p:clrMapOvr>
    <a:masterClrMapping/>
  </p:clrMapOvr>
  <p:transition advTm="38526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실습 </a:t>
            </a:r>
            <a:r>
              <a:rPr lang="en-US" altLang="ko-KR"/>
              <a:t>18 </a:t>
            </a:r>
            <a:r>
              <a:rPr lang="en-US" altLang="ko-KR" dirty="0"/>
              <a:t>– </a:t>
            </a:r>
            <a:r>
              <a:rPr lang="ko-KR" altLang="en-US" dirty="0"/>
              <a:t>진법</a:t>
            </a:r>
            <a:r>
              <a:rPr lang="en-US" altLang="ko-KR" dirty="0"/>
              <a:t>(</a:t>
            </a:r>
            <a:r>
              <a:rPr lang="ko-KR" altLang="en-US" dirty="0"/>
              <a:t>실행 예시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539750" y="1268413"/>
            <a:ext cx="8018463" cy="5257800"/>
          </a:xfrm>
        </p:spPr>
        <p:txBody>
          <a:bodyPr/>
          <a:lstStyle/>
          <a:p>
            <a:r>
              <a:rPr lang="ko-KR" altLang="en-US"/>
              <a:t>실행 예시</a:t>
            </a:r>
            <a:r>
              <a:rPr lang="en-US" altLang="ko-KR"/>
              <a:t>: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988" y="1772816"/>
            <a:ext cx="4965268" cy="410445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959781" y="4565793"/>
            <a:ext cx="5877225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입력 </a:t>
            </a:r>
            <a:r>
              <a:rPr lang="en-US" altLang="ko-KR" dirty="0"/>
              <a:t>: </a:t>
            </a:r>
            <a:r>
              <a:rPr lang="ko-KR" altLang="en-US" dirty="0"/>
              <a:t>세자리 양의 정수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줄 별 출력은 다음과 같다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%o</a:t>
            </a:r>
            <a:r>
              <a:rPr lang="ko-KR" altLang="en-US" dirty="0"/>
              <a:t>를 이용한 </a:t>
            </a:r>
            <a:r>
              <a:rPr lang="en-US" altLang="ko-KR" dirty="0"/>
              <a:t>8</a:t>
            </a:r>
            <a:r>
              <a:rPr lang="ko-KR" altLang="en-US" dirty="0"/>
              <a:t>진수 출력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%d</a:t>
            </a:r>
            <a:r>
              <a:rPr lang="ko-KR" altLang="en-US" dirty="0"/>
              <a:t>와 사용자 정의 함수를 이용하여 계산한 </a:t>
            </a:r>
            <a:r>
              <a:rPr lang="en-US" altLang="ko-KR" dirty="0"/>
              <a:t>8</a:t>
            </a:r>
            <a:r>
              <a:rPr lang="ko-KR" altLang="en-US" dirty="0"/>
              <a:t>진수 출력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%X</a:t>
            </a:r>
            <a:r>
              <a:rPr lang="ko-KR" altLang="en-US" dirty="0"/>
              <a:t>를 이용한 </a:t>
            </a:r>
            <a:r>
              <a:rPr lang="en-US" altLang="ko-KR" dirty="0"/>
              <a:t>16</a:t>
            </a:r>
            <a:r>
              <a:rPr lang="ko-KR" altLang="en-US" dirty="0"/>
              <a:t>진수 출력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%c</a:t>
            </a:r>
            <a:r>
              <a:rPr lang="ko-KR" altLang="en-US" dirty="0"/>
              <a:t>와 사용자 정의 함수를 이용하여 계산한 </a:t>
            </a:r>
            <a:r>
              <a:rPr lang="en-US" altLang="ko-KR" dirty="0"/>
              <a:t>16</a:t>
            </a:r>
            <a:r>
              <a:rPr lang="ko-KR" altLang="en-US" dirty="0"/>
              <a:t>진수 출력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DF7CEDD-6D2F-4627-926E-1E18EC6D0D2C}"/>
              </a:ext>
            </a:extLst>
          </p:cNvPr>
          <p:cNvSpPr/>
          <p:nvPr/>
        </p:nvSpPr>
        <p:spPr>
          <a:xfrm>
            <a:off x="792088" y="2054986"/>
            <a:ext cx="4572000" cy="90024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>
                <a:solidFill>
                  <a:schemeClr val="accent1"/>
                </a:solidFill>
              </a:rPr>
              <a:t>입력</a:t>
            </a:r>
            <a:endParaRPr lang="en-US" altLang="ko-KR" sz="1050">
              <a:solidFill>
                <a:schemeClr val="accent1"/>
              </a:solidFill>
            </a:endParaRPr>
          </a:p>
          <a:p>
            <a:r>
              <a:rPr lang="en-US" altLang="ko-KR" sz="1050">
                <a:solidFill>
                  <a:srgbClr val="FF0000"/>
                </a:solidFill>
              </a:rPr>
              <a:t>%o</a:t>
            </a:r>
            <a:r>
              <a:rPr lang="ko-KR" altLang="en-US" sz="1050">
                <a:solidFill>
                  <a:srgbClr val="FF0000"/>
                </a:solidFill>
              </a:rPr>
              <a:t>를 이용한 </a:t>
            </a:r>
            <a:r>
              <a:rPr lang="en-US" altLang="ko-KR" sz="1050">
                <a:solidFill>
                  <a:srgbClr val="FF0000"/>
                </a:solidFill>
              </a:rPr>
              <a:t>8</a:t>
            </a:r>
            <a:r>
              <a:rPr lang="ko-KR" altLang="en-US" sz="1050">
                <a:solidFill>
                  <a:srgbClr val="FF0000"/>
                </a:solidFill>
              </a:rPr>
              <a:t>진수 출력</a:t>
            </a:r>
            <a:endParaRPr lang="en-US" altLang="ko-KR" sz="1050">
              <a:solidFill>
                <a:srgbClr val="FF0000"/>
              </a:solidFill>
            </a:endParaRPr>
          </a:p>
          <a:p>
            <a:r>
              <a:rPr lang="en-US" altLang="ko-KR" sz="1050">
                <a:solidFill>
                  <a:srgbClr val="FF0000"/>
                </a:solidFill>
              </a:rPr>
              <a:t>%d</a:t>
            </a:r>
            <a:r>
              <a:rPr lang="ko-KR" altLang="en-US" sz="1050">
                <a:solidFill>
                  <a:srgbClr val="FF0000"/>
                </a:solidFill>
              </a:rPr>
              <a:t>와 사용자 정의 함수를 이용하여 계산한 </a:t>
            </a:r>
            <a:r>
              <a:rPr lang="en-US" altLang="ko-KR" sz="1050">
                <a:solidFill>
                  <a:srgbClr val="FF0000"/>
                </a:solidFill>
              </a:rPr>
              <a:t>8</a:t>
            </a:r>
            <a:r>
              <a:rPr lang="ko-KR" altLang="en-US" sz="1050">
                <a:solidFill>
                  <a:srgbClr val="FF0000"/>
                </a:solidFill>
              </a:rPr>
              <a:t>진수 출력</a:t>
            </a:r>
            <a:endParaRPr lang="en-US" altLang="ko-KR" sz="1050">
              <a:solidFill>
                <a:srgbClr val="FF0000"/>
              </a:solidFill>
            </a:endParaRPr>
          </a:p>
          <a:p>
            <a:r>
              <a:rPr lang="en-US" altLang="ko-KR" sz="1050">
                <a:solidFill>
                  <a:srgbClr val="FF0000"/>
                </a:solidFill>
              </a:rPr>
              <a:t>%X</a:t>
            </a:r>
            <a:r>
              <a:rPr lang="ko-KR" altLang="en-US" sz="1050">
                <a:solidFill>
                  <a:srgbClr val="FF0000"/>
                </a:solidFill>
              </a:rPr>
              <a:t>를 이용한 </a:t>
            </a:r>
            <a:r>
              <a:rPr lang="en-US" altLang="ko-KR" sz="1050">
                <a:solidFill>
                  <a:srgbClr val="FF0000"/>
                </a:solidFill>
              </a:rPr>
              <a:t>16</a:t>
            </a:r>
            <a:r>
              <a:rPr lang="ko-KR" altLang="en-US" sz="1050">
                <a:solidFill>
                  <a:srgbClr val="FF0000"/>
                </a:solidFill>
              </a:rPr>
              <a:t>진수 출력</a:t>
            </a:r>
            <a:endParaRPr lang="en-US" altLang="ko-KR" sz="1050">
              <a:solidFill>
                <a:srgbClr val="FF0000"/>
              </a:solidFill>
            </a:endParaRPr>
          </a:p>
          <a:p>
            <a:r>
              <a:rPr lang="en-US" altLang="ko-KR" sz="1050">
                <a:solidFill>
                  <a:srgbClr val="FF0000"/>
                </a:solidFill>
              </a:rPr>
              <a:t>%c</a:t>
            </a:r>
            <a:r>
              <a:rPr lang="ko-KR" altLang="en-US" sz="1050">
                <a:solidFill>
                  <a:srgbClr val="FF0000"/>
                </a:solidFill>
              </a:rPr>
              <a:t>와 사용자 정의 함수를 이용하여 계산한 </a:t>
            </a:r>
            <a:r>
              <a:rPr lang="en-US" altLang="ko-KR" sz="1050">
                <a:solidFill>
                  <a:srgbClr val="FF0000"/>
                </a:solidFill>
              </a:rPr>
              <a:t>16</a:t>
            </a:r>
            <a:r>
              <a:rPr lang="ko-KR" altLang="en-US" sz="1050">
                <a:solidFill>
                  <a:srgbClr val="FF0000"/>
                </a:solidFill>
              </a:rPr>
              <a:t>진수 출력</a:t>
            </a:r>
            <a:endParaRPr lang="en-US" altLang="ko-KR" sz="1050" dirty="0">
              <a:solidFill>
                <a:srgbClr val="FF000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EF48539-5732-4AF6-BC89-2B2F43952DE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024" t="51904" r="4691" b="34354"/>
          <a:stretch/>
        </p:blipFill>
        <p:spPr>
          <a:xfrm>
            <a:off x="5724128" y="2148190"/>
            <a:ext cx="3240360" cy="288033"/>
          </a:xfrm>
          <a:prstGeom prst="rect">
            <a:avLst/>
          </a:prstGeom>
        </p:spPr>
      </p:pic>
      <p:pic>
        <p:nvPicPr>
          <p:cNvPr id="9" name="오디오 8">
            <a:hlinkClick r:id="" action="ppaction://media"/>
            <a:extLst>
              <a:ext uri="{FF2B5EF4-FFF2-40B4-BE49-F238E27FC236}">
                <a16:creationId xmlns:a16="http://schemas.microsoft.com/office/drawing/2014/main" id="{D1A1AE9F-CBAD-498C-B744-6EC62936FE0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721389"/>
      </p:ext>
    </p:extLst>
  </p:cSld>
  <p:clrMapOvr>
    <a:masterClrMapping/>
  </p:clrMapOvr>
  <p:transition advTm="30229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제출 형식</a:t>
            </a:r>
            <a:endParaRPr lang="en-US" altLang="ko-KR"/>
          </a:p>
        </p:txBody>
      </p:sp>
      <p:sp>
        <p:nvSpPr>
          <p:cNvPr id="12" name="내용 개체 틀 4">
            <a:extLst>
              <a:ext uri="{FF2B5EF4-FFF2-40B4-BE49-F238E27FC236}">
                <a16:creationId xmlns:a16="http://schemas.microsoft.com/office/drawing/2014/main" id="{1C971FC6-D3A2-4B86-A05F-E88A7C26D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20" y="1221917"/>
            <a:ext cx="8305800" cy="480060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0" dirty="0">
                <a:latin typeface="+mn-ea"/>
              </a:rPr>
              <a:t>제출 이메일</a:t>
            </a:r>
            <a:r>
              <a:rPr lang="en-US" altLang="ko-KR" sz="2000" b="0" dirty="0">
                <a:latin typeface="+mn-ea"/>
              </a:rPr>
              <a:t>: </a:t>
            </a:r>
            <a:r>
              <a:rPr lang="en-US" altLang="ko-KR" sz="2000" b="0" dirty="0">
                <a:latin typeface="+mn-ea"/>
                <a:hlinkClick r:id="rId2"/>
              </a:rPr>
              <a:t>202001cse2003@gmail.com</a:t>
            </a:r>
            <a:endParaRPr lang="en-US" altLang="ko-KR" sz="2000" b="0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0" dirty="0">
                <a:latin typeface="+mn-ea"/>
              </a:rPr>
              <a:t>제출 메일 제목</a:t>
            </a:r>
            <a:r>
              <a:rPr lang="en-US" altLang="ko-KR" sz="2000" b="0" dirty="0">
                <a:latin typeface="+mn-ea"/>
              </a:rPr>
              <a:t>: </a:t>
            </a:r>
            <a:r>
              <a:rPr lang="en-US" altLang="ko-KR" sz="2000" b="0">
                <a:latin typeface="+mn-ea"/>
              </a:rPr>
              <a:t>[</a:t>
            </a:r>
            <a:r>
              <a:rPr lang="en-US" altLang="ko-KR" sz="2000" b="0">
                <a:solidFill>
                  <a:srgbClr val="FF0000"/>
                </a:solidFill>
                <a:latin typeface="+mn-ea"/>
              </a:rPr>
              <a:t>p18</a:t>
            </a:r>
            <a:r>
              <a:rPr lang="en-US" altLang="ko-KR" sz="2000" b="0">
                <a:latin typeface="+mn-ea"/>
              </a:rPr>
              <a:t>]</a:t>
            </a:r>
            <a:r>
              <a:rPr lang="ko-KR" altLang="en-US" sz="2000" b="0" dirty="0">
                <a:solidFill>
                  <a:srgbClr val="FF0000"/>
                </a:solidFill>
                <a:latin typeface="+mn-ea"/>
              </a:rPr>
              <a:t>이름</a:t>
            </a:r>
            <a:r>
              <a:rPr lang="en-US" altLang="ko-KR" sz="2000" b="0" dirty="0">
                <a:latin typeface="+mn-ea"/>
              </a:rPr>
              <a:t>_20</a:t>
            </a:r>
            <a:r>
              <a:rPr lang="en-US" altLang="ko-KR" sz="2000" b="0" dirty="0">
                <a:solidFill>
                  <a:srgbClr val="FF0000"/>
                </a:solidFill>
                <a:latin typeface="+mn-ea"/>
              </a:rPr>
              <a:t>XXXXXX</a:t>
            </a:r>
          </a:p>
          <a:p>
            <a:pPr>
              <a:defRPr/>
            </a:pPr>
            <a:r>
              <a:rPr lang="ko-KR" altLang="en-US" sz="2000" b="0" dirty="0">
                <a:latin typeface="+mn-ea"/>
              </a:rPr>
              <a:t>제출 파일명</a:t>
            </a:r>
            <a:r>
              <a:rPr lang="en-US" altLang="ko-KR" sz="2000" b="0">
                <a:latin typeface="+mn-ea"/>
              </a:rPr>
              <a:t>: </a:t>
            </a:r>
            <a:r>
              <a:rPr lang="en-US" altLang="ko-KR" sz="2000" b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p18</a:t>
            </a:r>
            <a:r>
              <a:rPr lang="en-US" altLang="ko-KR" sz="2000" b="0">
                <a:highlight>
                  <a:srgbClr val="FFFF00"/>
                </a:highlight>
                <a:latin typeface="+mn-ea"/>
              </a:rPr>
              <a:t>_20</a:t>
            </a:r>
            <a:r>
              <a:rPr lang="en-US" altLang="ko-KR" sz="2000" b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XXXXXX</a:t>
            </a:r>
            <a:r>
              <a:rPr lang="en-US" altLang="ko-KR" sz="2000" b="0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.</a:t>
            </a:r>
            <a:r>
              <a:rPr lang="en-US" altLang="ko-KR" sz="2000" b="0" dirty="0">
                <a:highlight>
                  <a:srgbClr val="FFFF00"/>
                </a:highlight>
                <a:latin typeface="+mn-ea"/>
              </a:rPr>
              <a:t>c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000" b="0" dirty="0">
                <a:latin typeface="+mn-ea"/>
              </a:rPr>
              <a:t>제출 기한</a:t>
            </a:r>
            <a:r>
              <a:rPr lang="en-US" altLang="ko-KR" sz="2000" b="0">
                <a:latin typeface="+mn-ea"/>
              </a:rPr>
              <a:t>: </a:t>
            </a:r>
            <a:r>
              <a:rPr lang="ko-KR" altLang="en-US" sz="2000" b="0" u="sng">
                <a:latin typeface="+mn-ea"/>
              </a:rPr>
              <a:t>실습 공개일 다음 날 </a:t>
            </a:r>
            <a:r>
              <a:rPr lang="en-US" altLang="ko-KR" sz="2000" b="0" u="sng">
                <a:latin typeface="+mn-ea"/>
              </a:rPr>
              <a:t>23:59</a:t>
            </a:r>
            <a:r>
              <a:rPr lang="ko-KR" altLang="en-US" sz="2000" b="0" u="sng" dirty="0">
                <a:latin typeface="+mn-ea"/>
              </a:rPr>
              <a:t>까지</a:t>
            </a:r>
            <a:endParaRPr lang="en-US" altLang="ko-KR" sz="2000" b="0" u="sng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b="0" dirty="0">
                <a:latin typeface="+mn-ea"/>
              </a:rPr>
              <a:t>late</a:t>
            </a:r>
            <a:r>
              <a:rPr lang="ko-KR" altLang="en-US" sz="2000" b="0" dirty="0">
                <a:latin typeface="+mn-ea"/>
              </a:rPr>
              <a:t> 안 받음</a:t>
            </a:r>
            <a:r>
              <a:rPr lang="en-US" altLang="ko-KR" sz="2000" b="0" dirty="0">
                <a:latin typeface="+mn-ea"/>
              </a:rPr>
              <a:t>, late </a:t>
            </a:r>
            <a:r>
              <a:rPr lang="ko-KR" altLang="en-US" sz="2000" b="0" dirty="0">
                <a:latin typeface="+mn-ea"/>
              </a:rPr>
              <a:t>시 </a:t>
            </a:r>
            <a:r>
              <a:rPr lang="en-US" altLang="ko-KR" sz="2000" b="0" dirty="0">
                <a:latin typeface="+mn-ea"/>
              </a:rPr>
              <a:t>0</a:t>
            </a:r>
            <a:r>
              <a:rPr lang="ko-KR" altLang="en-US" sz="2000" b="0" dirty="0">
                <a:latin typeface="+mn-ea"/>
              </a:rPr>
              <a:t>점 처리</a:t>
            </a:r>
            <a:endParaRPr lang="en-US" altLang="ko-KR" sz="2000" b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0649676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기본 디자인">
  <a:themeElements>
    <a:clrScheme name="">
      <a:dk1>
        <a:srgbClr val="000000"/>
      </a:dk1>
      <a:lt1>
        <a:srgbClr val="FFFFFF"/>
      </a:lt1>
      <a:dk2>
        <a:srgbClr val="333333"/>
      </a:dk2>
      <a:lt2>
        <a:srgbClr val="CECECE"/>
      </a:lt2>
      <a:accent1>
        <a:srgbClr val="063DE8"/>
      </a:accent1>
      <a:accent2>
        <a:srgbClr val="006B61"/>
      </a:accent2>
      <a:accent3>
        <a:srgbClr val="FFFFFF"/>
      </a:accent3>
      <a:accent4>
        <a:srgbClr val="000000"/>
      </a:accent4>
      <a:accent5>
        <a:srgbClr val="AAAFF2"/>
      </a:accent5>
      <a:accent6>
        <a:srgbClr val="006057"/>
      </a:accent6>
      <a:hlink>
        <a:srgbClr val="7B00E4"/>
      </a:hlink>
      <a:folHlink>
        <a:srgbClr val="FC0128"/>
      </a:folHlink>
    </a:clrScheme>
    <a:fontScheme name="기본 디자인">
      <a:majorFont>
        <a:latin typeface="Times New Roman"/>
        <a:ea typeface="돋움"/>
        <a:cs typeface=""/>
      </a:majorFont>
      <a:minorFont>
        <a:latin typeface="Times New Roman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22518</TotalTime>
  <Pages>3</Pages>
  <Words>336</Words>
  <Application>Microsoft Office PowerPoint</Application>
  <PresentationFormat>화면 슬라이드 쇼(4:3)</PresentationFormat>
  <Paragraphs>45</Paragraphs>
  <Slides>5</Slides>
  <Notes>0</Notes>
  <HiddenSlides>0</HiddenSlides>
  <MMClips>3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Monotype Sorts</vt:lpstr>
      <vt:lpstr>돋움</vt:lpstr>
      <vt:lpstr>Arial</vt:lpstr>
      <vt:lpstr>Palatino Linotype</vt:lpstr>
      <vt:lpstr>Times New Roman</vt:lpstr>
      <vt:lpstr>Wingdings</vt:lpstr>
      <vt:lpstr>1_기본 디자인</vt:lpstr>
      <vt:lpstr>PowerPoint 프레젠테이션</vt:lpstr>
      <vt:lpstr>실습 18  – 진법</vt:lpstr>
      <vt:lpstr>실습 18  – 진법 (제한사항)</vt:lpstr>
      <vt:lpstr>실습 18 – 진법(실행 예시)</vt:lpstr>
      <vt:lpstr>제출 형식</vt:lpstr>
    </vt:vector>
  </TitlesOfParts>
  <Company>서강대학교 컴퓨터학과 모바일컴퓨팅 시스템 연구실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0</dc:title>
  <dc:creator>Kyunghee</dc:creator>
  <cp:lastModifiedBy>혜경 석</cp:lastModifiedBy>
  <cp:revision>2327</cp:revision>
  <cp:lastPrinted>1997-04-03T01:49:54Z</cp:lastPrinted>
  <dcterms:created xsi:type="dcterms:W3CDTF">1996-06-27T04:55:18Z</dcterms:created>
  <dcterms:modified xsi:type="dcterms:W3CDTF">2020-04-25T22:01:41Z</dcterms:modified>
</cp:coreProperties>
</file>