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20"/>
  </p:notesMasterIdLst>
  <p:handoutMasterIdLst>
    <p:handoutMasterId r:id="rId21"/>
  </p:handoutMasterIdLst>
  <p:sldIdLst>
    <p:sldId id="439" r:id="rId2"/>
    <p:sldId id="464" r:id="rId3"/>
    <p:sldId id="476" r:id="rId4"/>
    <p:sldId id="477" r:id="rId5"/>
    <p:sldId id="478" r:id="rId6"/>
    <p:sldId id="479" r:id="rId7"/>
    <p:sldId id="480" r:id="rId8"/>
    <p:sldId id="481" r:id="rId9"/>
    <p:sldId id="463" r:id="rId10"/>
    <p:sldId id="485" r:id="rId11"/>
    <p:sldId id="474" r:id="rId12"/>
    <p:sldId id="486" r:id="rId13"/>
    <p:sldId id="466" r:id="rId14"/>
    <p:sldId id="475" r:id="rId15"/>
    <p:sldId id="467" r:id="rId16"/>
    <p:sldId id="482" r:id="rId17"/>
    <p:sldId id="483" r:id="rId18"/>
    <p:sldId id="484" r:id="rId19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86C0"/>
    <a:srgbClr val="B3C9E2"/>
    <a:srgbClr val="808000"/>
    <a:srgbClr val="009999"/>
    <a:srgbClr val="D15C05"/>
    <a:srgbClr val="CCCC00"/>
    <a:srgbClr val="FFFFFF"/>
    <a:srgbClr val="66FF66"/>
    <a:srgbClr val="E6EB29"/>
    <a:srgbClr val="D02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82" autoAdjust="0"/>
    <p:restoredTop sz="92289" autoAdjust="0"/>
  </p:normalViewPr>
  <p:slideViewPr>
    <p:cSldViewPr>
      <p:cViewPr varScale="1">
        <p:scale>
          <a:sx n="167" d="100"/>
          <a:sy n="167" d="100"/>
        </p:scale>
        <p:origin x="1068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299" y="67"/>
      </p:cViewPr>
      <p:guideLst>
        <p:guide orient="horz" pos="3125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20" y="9241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853" y="9241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20" y="9452373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853" y="9452373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6981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53" y="9241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t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20" y="9452373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l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53" y="9452373"/>
            <a:ext cx="2944342" cy="46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17" tIns="0" rIns="18717" bIns="0" numCol="1" anchor="b" anchorCtr="0" compatLnSpc="1">
            <a:prstTxWarp prst="textNoShape">
              <a:avLst/>
            </a:prstTxWarp>
          </a:bodyPr>
          <a:lstStyle>
            <a:lvl1pPr algn="r" defTabSz="77184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992" y="4727727"/>
            <a:ext cx="4979692" cy="4489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21" tIns="45231" rIns="92021" bIns="452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2675" y="860425"/>
            <a:ext cx="4633913" cy="347662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265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돋움" panose="020B0600000101010101" pitchFamily="50" charset="-127"/>
              <a:buChar char="■"/>
              <a:defRPr/>
            </a:lvl1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7" name="TextBox 16"/>
          <p:cNvSpPr txBox="1">
            <a:spLocks noChangeArrowheads="1"/>
          </p:cNvSpPr>
          <p:nvPr userDrawn="1"/>
        </p:nvSpPr>
        <p:spPr bwMode="auto">
          <a:xfrm>
            <a:off x="5003800" y="115888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r">
              <a:spcBef>
                <a:spcPct val="0"/>
              </a:spcBef>
              <a:defRPr/>
            </a:pPr>
            <a:r>
              <a:rPr kumimoji="0" lang="en-US" altLang="ko-KR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2020. 1</a:t>
            </a:r>
            <a:r>
              <a:rPr kumimoji="0" lang="ko-KR" altLang="en-US" sz="1600" b="1" kern="120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rPr>
              <a:t>학기 기초공학설계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Body Text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돋움" panose="020B0600000101010101" pitchFamily="50" charset="-127"/>
        <a:buChar char="■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400">
                <a:latin typeface="+mj-ea"/>
              </a:rPr>
              <a:t>프로젝트</a:t>
            </a:r>
            <a:endParaRPr lang="en-US" altLang="ko-KR" sz="4400" dirty="0">
              <a:latin typeface="+mj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lvl="1" indent="0">
              <a:buNone/>
            </a:pPr>
            <a:r>
              <a:rPr lang="ko-KR" altLang="en-US" dirty="0"/>
              <a:t>제출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19</a:t>
            </a:r>
            <a:r>
              <a:rPr lang="ko-KR" altLang="en-US">
                <a:solidFill>
                  <a:srgbClr val="FF0000"/>
                </a:solidFill>
              </a:rPr>
              <a:t>일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오후 </a:t>
            </a:r>
            <a:r>
              <a:rPr lang="en-US" altLang="ko-KR">
                <a:solidFill>
                  <a:srgbClr val="FF0000"/>
                </a:solidFill>
              </a:rPr>
              <a:t>11:59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마감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ko-KR" altLang="en-US" dirty="0"/>
              <a:t>메일 제목 </a:t>
            </a:r>
            <a:r>
              <a:rPr lang="en-US" altLang="ko-KR" dirty="0"/>
              <a:t>	</a:t>
            </a:r>
            <a:r>
              <a:rPr lang="en-US" altLang="ko-KR"/>
              <a:t>:  [project1]</a:t>
            </a:r>
            <a:r>
              <a:rPr lang="ko-KR" altLang="en-US"/>
              <a:t>이름</a:t>
            </a:r>
            <a:r>
              <a:rPr lang="en-US" altLang="ko-KR"/>
              <a:t>_2020XXXX</a:t>
            </a:r>
            <a:endParaRPr lang="en-US" altLang="ko-KR" dirty="0"/>
          </a:p>
          <a:p>
            <a:pPr lvl="2"/>
            <a:r>
              <a:rPr lang="ko-KR" altLang="en-US" dirty="0"/>
              <a:t>제출 파일  </a:t>
            </a:r>
            <a:r>
              <a:rPr lang="en-US" altLang="ko-KR"/>
              <a:t>:  proj1_2020XXXX.zip (</a:t>
            </a:r>
            <a:r>
              <a:rPr lang="ko-KR" altLang="en-US"/>
              <a:t>소스파일</a:t>
            </a:r>
            <a:r>
              <a:rPr lang="en-US" altLang="ko-KR"/>
              <a:t>, </a:t>
            </a:r>
            <a:r>
              <a:rPr lang="ko-KR" altLang="en-US"/>
              <a:t>보고서 파일 </a:t>
            </a:r>
            <a:r>
              <a:rPr lang="en-US" altLang="ko-KR"/>
              <a:t>2</a:t>
            </a:r>
            <a:r>
              <a:rPr lang="ko-KR" altLang="en-US"/>
              <a:t>개 압축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r>
              <a:rPr lang="ko-KR" altLang="en-US"/>
              <a:t>소스 파일명</a:t>
            </a:r>
            <a:r>
              <a:rPr lang="en-US" altLang="ko-KR"/>
              <a:t>  :  proj1_2020XXXX.c</a:t>
            </a:r>
            <a:endParaRPr lang="en-US" altLang="ko-KR" dirty="0"/>
          </a:p>
          <a:p>
            <a:pPr lvl="2"/>
            <a:r>
              <a:rPr lang="ko-KR" altLang="en-US"/>
              <a:t>보고서 파일명  </a:t>
            </a:r>
            <a:r>
              <a:rPr lang="en-US" altLang="ko-KR"/>
              <a:t>:  document_proj1_2020XXXX.docx (</a:t>
            </a:r>
            <a:r>
              <a:rPr lang="ko-KR" altLang="en-US"/>
              <a:t>같이 첨부된 </a:t>
            </a:r>
            <a:r>
              <a:rPr lang="en-US" altLang="ko-KR"/>
              <a:t>Document.docx </a:t>
            </a:r>
            <a:r>
              <a:rPr lang="ko-KR" altLang="en-US"/>
              <a:t>양식에 보고서 작성</a:t>
            </a:r>
            <a:r>
              <a:rPr lang="en-US" altLang="ko-KR"/>
              <a:t>) </a:t>
            </a:r>
            <a:endParaRPr lang="en-US" altLang="ko-KR" dirty="0"/>
          </a:p>
          <a:p>
            <a:pPr marL="581025" lvl="2" indent="0">
              <a:buNone/>
            </a:pPr>
            <a:r>
              <a:rPr lang="en-US" altLang="ko-KR">
                <a:hlinkClick r:id="rId2"/>
              </a:rPr>
              <a:t>202001cse2003@gmail.com</a:t>
            </a:r>
            <a:r>
              <a:rPr lang="en-US" altLang="ko-KR"/>
              <a:t> (</a:t>
            </a:r>
            <a:r>
              <a:rPr lang="ko-KR" altLang="en-US"/>
              <a:t>기존 과제제출메일</a:t>
            </a:r>
            <a:r>
              <a:rPr lang="en-US" altLang="ko-KR"/>
              <a:t>)</a:t>
            </a:r>
            <a:r>
              <a:rPr lang="ko-KR" altLang="en-US"/>
              <a:t>로 제출</a:t>
            </a:r>
            <a:endParaRPr lang="en-US" altLang="ko-KR" dirty="0"/>
          </a:p>
          <a:p>
            <a:pPr marL="581025" lvl="2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33837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보고서 요구사항</a:t>
            </a:r>
            <a:endParaRPr lang="en-US" altLang="ko-KR" sz="2000" dirty="0"/>
          </a:p>
          <a:p>
            <a:pPr lvl="1" latinLnBrk="1"/>
            <a:r>
              <a:rPr lang="ko-KR" altLang="en-US" sz="2000" b="1" dirty="0">
                <a:solidFill>
                  <a:srgbClr val="FF0000"/>
                </a:solidFill>
              </a:rPr>
              <a:t>프로그램 실행 흐름도 </a:t>
            </a:r>
            <a:r>
              <a:rPr lang="en-US" altLang="ko-KR" sz="2000" b="1" dirty="0">
                <a:solidFill>
                  <a:srgbClr val="FF0000"/>
                </a:solidFill>
              </a:rPr>
              <a:t>(Flowchart) </a:t>
            </a:r>
            <a:r>
              <a:rPr lang="ko-KR" altLang="en-US" sz="2000" b="1" dirty="0">
                <a:solidFill>
                  <a:srgbClr val="FF0000"/>
                </a:solidFill>
              </a:rPr>
              <a:t>및 설명</a:t>
            </a:r>
          </a:p>
          <a:p>
            <a:pPr lvl="2" latinLnBrk="1"/>
            <a:r>
              <a:rPr lang="ko-KR" altLang="en-US" sz="1600" dirty="0"/>
              <a:t>자신의 프로그램이 동작하는 실행 흐름도를 작성하고 설명하여야 한다</a:t>
            </a:r>
            <a:r>
              <a:rPr lang="en-US" altLang="ko-KR" sz="1600" dirty="0"/>
              <a:t>. </a:t>
            </a:r>
          </a:p>
          <a:p>
            <a:pPr lvl="2" latinLnBrk="1"/>
            <a:r>
              <a:rPr lang="ko-KR" altLang="en-US" sz="1600" dirty="0"/>
              <a:t>실행 흐름도를 설명할 때 그림 등을 첨부하여 잘 이해가 될 수 있도록 한다</a:t>
            </a:r>
            <a:r>
              <a:rPr lang="en-US" altLang="ko-KR" sz="1600" dirty="0"/>
              <a:t>. </a:t>
            </a:r>
          </a:p>
          <a:p>
            <a:pPr lvl="2" latinLnBrk="1"/>
            <a:r>
              <a:rPr lang="ko-KR" altLang="en-US" sz="1600" dirty="0"/>
              <a:t>임의의 장애물을 생성하는 방법을 명확히 기술하라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 latinLnBrk="1"/>
            <a:r>
              <a:rPr lang="ko-KR" altLang="en-US" sz="2000" b="1" dirty="0">
                <a:solidFill>
                  <a:srgbClr val="FF0000"/>
                </a:solidFill>
              </a:rPr>
              <a:t>프로그램의 완성도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2" latinLnBrk="1"/>
            <a:r>
              <a:rPr lang="ko-KR" altLang="en-US" sz="1600" dirty="0"/>
              <a:t>프로그램의 완성도는 임의의 장애물을 올바르게 생성했고 올바른 이동 여부 및 게임 오버를 정확하게 판별했는지 판단하여 기술</a:t>
            </a:r>
            <a:endParaRPr lang="en-US" altLang="ko-KR" sz="1600" dirty="0"/>
          </a:p>
          <a:p>
            <a:pPr lvl="1" latinLnBrk="1"/>
            <a:r>
              <a:rPr lang="ko-KR" altLang="en-US" sz="2000" b="1" dirty="0">
                <a:solidFill>
                  <a:srgbClr val="FF0000"/>
                </a:solidFill>
              </a:rPr>
              <a:t>자체 프로그램 실험 및 평가 방식 설명</a:t>
            </a:r>
          </a:p>
          <a:p>
            <a:pPr lvl="2" latinLnBrk="1"/>
            <a:r>
              <a:rPr lang="ko-KR" altLang="en-US" sz="1600" dirty="0"/>
              <a:t>작성한 프로그램이 주어지는 판과 사용자 조작에 대한 해답을 정확히 도출했는지 등이 이번 프로젝트의 가장 큰 평가 기준이 된다</a:t>
            </a:r>
            <a:r>
              <a:rPr lang="en-US" altLang="ko-KR" sz="1600" dirty="0"/>
              <a:t>. </a:t>
            </a:r>
            <a:r>
              <a:rPr lang="ko-KR" altLang="en-US" sz="1600" dirty="0"/>
              <a:t>문제의 제약 사항을 준수하면서 입력으로 주어지는 판과 사용자 조작에 의해 정확하게 이동했는지 평가하고 결과 </a:t>
            </a:r>
            <a:r>
              <a:rPr lang="ko-KR" altLang="en-US" sz="1600"/>
              <a:t>기술</a:t>
            </a:r>
            <a:r>
              <a:rPr lang="en-US" altLang="ko-KR" sz="1600"/>
              <a:t>.</a:t>
            </a:r>
          </a:p>
          <a:p>
            <a:pPr lvl="1" latinLnBrk="1"/>
            <a:r>
              <a:rPr lang="ko-KR" altLang="en-US" sz="2000"/>
              <a:t>자세한 기입 내용은 같이 첨부된 </a:t>
            </a:r>
            <a:r>
              <a:rPr lang="en-US" altLang="ko-KR" sz="2000"/>
              <a:t>Document.docx</a:t>
            </a:r>
            <a:r>
              <a:rPr lang="ko-KR" altLang="en-US" sz="2000"/>
              <a:t>를 참고한다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4986752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보고서 작성방법</a:t>
            </a:r>
            <a:endParaRPr lang="ko-KR" altLang="en-US" dirty="0"/>
          </a:p>
          <a:p>
            <a:pPr lvl="2" latinLnBrk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2C80C8-5E3B-4C09-96DE-9C7F147D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70" y="1844824"/>
            <a:ext cx="2982716" cy="42930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891E6-8FA9-4E0D-8775-6D452805BE2D}"/>
              </a:ext>
            </a:extLst>
          </p:cNvPr>
          <p:cNvSpPr txBox="1"/>
          <p:nvPr/>
        </p:nvSpPr>
        <p:spPr>
          <a:xfrm>
            <a:off x="4332379" y="4099965"/>
            <a:ext cx="4128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5786C0"/>
                </a:solidFill>
              </a:rPr>
              <a:t>파란색 글씨로 설명된 작성 내용을 숙지하고</a:t>
            </a:r>
            <a:r>
              <a:rPr lang="en-US" altLang="ko-KR">
                <a:solidFill>
                  <a:srgbClr val="5786C0"/>
                </a:solidFill>
              </a:rPr>
              <a:t>,</a:t>
            </a:r>
          </a:p>
          <a:p>
            <a:r>
              <a:rPr lang="ko-KR" altLang="en-US">
                <a:solidFill>
                  <a:srgbClr val="5786C0"/>
                </a:solidFill>
              </a:rPr>
              <a:t>주석 표시</a:t>
            </a:r>
            <a:r>
              <a:rPr lang="en-US" altLang="ko-KR">
                <a:solidFill>
                  <a:srgbClr val="5786C0"/>
                </a:solidFill>
              </a:rPr>
              <a:t>(/**/)</a:t>
            </a:r>
            <a:r>
              <a:rPr lang="ko-KR" altLang="en-US">
                <a:solidFill>
                  <a:srgbClr val="5786C0"/>
                </a:solidFill>
              </a:rPr>
              <a:t>한 부분을 지운 뒤 </a:t>
            </a:r>
            <a:endParaRPr lang="en-US" altLang="ko-KR">
              <a:solidFill>
                <a:srgbClr val="5786C0"/>
              </a:solidFill>
            </a:endParaRPr>
          </a:p>
          <a:p>
            <a:r>
              <a:rPr lang="ko-KR" altLang="en-US">
                <a:solidFill>
                  <a:srgbClr val="5786C0"/>
                </a:solidFill>
              </a:rPr>
              <a:t>보고서를 작성한다</a:t>
            </a:r>
            <a:r>
              <a:rPr lang="en-US" altLang="ko-KR">
                <a:solidFill>
                  <a:srgbClr val="5786C0"/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AAA384-C0EC-4740-98DB-F0A3F9C6BF3C}"/>
              </a:ext>
            </a:extLst>
          </p:cNvPr>
          <p:cNvSpPr/>
          <p:nvPr/>
        </p:nvSpPr>
        <p:spPr bwMode="auto">
          <a:xfrm>
            <a:off x="1351985" y="3501008"/>
            <a:ext cx="2736304" cy="50405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48CEF1-7C02-4BBF-BEEB-8E078E35BDD8}"/>
              </a:ext>
            </a:extLst>
          </p:cNvPr>
          <p:cNvSpPr/>
          <p:nvPr/>
        </p:nvSpPr>
        <p:spPr bwMode="auto">
          <a:xfrm>
            <a:off x="1362274" y="4238233"/>
            <a:ext cx="2736304" cy="5544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4AFA12-7249-483A-BC59-C04546A47E81}"/>
              </a:ext>
            </a:extLst>
          </p:cNvPr>
          <p:cNvSpPr/>
          <p:nvPr/>
        </p:nvSpPr>
        <p:spPr bwMode="auto">
          <a:xfrm>
            <a:off x="1369130" y="5011902"/>
            <a:ext cx="2736304" cy="3787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50A733-5692-403A-BEC1-27C427437A97}"/>
              </a:ext>
            </a:extLst>
          </p:cNvPr>
          <p:cNvSpPr/>
          <p:nvPr/>
        </p:nvSpPr>
        <p:spPr bwMode="auto">
          <a:xfrm>
            <a:off x="1378273" y="5636868"/>
            <a:ext cx="2736304" cy="3787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12446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flappy_bird.</a:t>
            </a:r>
            <a:r>
              <a:rPr lang="en-US" altLang="ko-KR" dirty="0" err="1"/>
              <a:t>c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err="1"/>
              <a:t>drawBorad</a:t>
            </a:r>
            <a:r>
              <a:rPr lang="en-US" altLang="ko-KR"/>
              <a:t>()</a:t>
            </a:r>
            <a:endParaRPr lang="en-US" altLang="ko-KR" dirty="0"/>
          </a:p>
          <a:p>
            <a:pPr lvl="2"/>
            <a:r>
              <a:rPr lang="ko-KR" altLang="en-US" dirty="0"/>
              <a:t>함수가 호출될 때마다 화면을 새롭게 그려준다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Score </a:t>
            </a:r>
            <a:r>
              <a:rPr lang="ko-KR" altLang="en-US" dirty="0"/>
              <a:t>점수도 포함 되어 있어야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()</a:t>
            </a:r>
          </a:p>
          <a:p>
            <a:pPr lvl="2"/>
            <a:r>
              <a:rPr lang="en-US" altLang="ko-KR" dirty="0"/>
              <a:t>n = 25, m = 40</a:t>
            </a:r>
          </a:p>
          <a:p>
            <a:pPr lvl="2"/>
            <a:r>
              <a:rPr lang="ko-KR" altLang="en-US" dirty="0"/>
              <a:t>새의 초기 위치는 </a:t>
            </a:r>
            <a:r>
              <a:rPr lang="ko-KR" altLang="en-US" dirty="0" err="1"/>
              <a:t>맵의</a:t>
            </a:r>
            <a:r>
              <a:rPr lang="ko-KR" altLang="en-US" dirty="0"/>
              <a:t>  </a:t>
            </a:r>
            <a:r>
              <a:rPr lang="en-US" altLang="ko-KR" dirty="0"/>
              <a:t>(n / 2, m / 4) </a:t>
            </a:r>
            <a:r>
              <a:rPr lang="ko-KR" altLang="en-US" dirty="0"/>
              <a:t>지점에 위치한다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 Do(</a:t>
            </a:r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sig)</a:t>
            </a:r>
          </a:p>
          <a:p>
            <a:pPr lvl="2"/>
            <a:r>
              <a:rPr lang="en-US" altLang="ko-KR" dirty="0"/>
              <a:t>main </a:t>
            </a:r>
            <a:r>
              <a:rPr lang="ko-KR" altLang="en-US" dirty="0"/>
              <a:t>함수에 의해 </a:t>
            </a:r>
            <a:r>
              <a:rPr lang="en-US" altLang="ko-KR" dirty="0"/>
              <a:t>0.2</a:t>
            </a:r>
            <a:r>
              <a:rPr lang="ko-KR" altLang="en-US" dirty="0"/>
              <a:t>초마다 호출된다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새의 진행 방향에 따라 다음 화면에 출력될 새와 장애물의 위치를 설정해준다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game over</a:t>
            </a:r>
            <a:r>
              <a:rPr lang="ko-KR" altLang="en-US" dirty="0"/>
              <a:t> 여부도 확인해야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1217711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flappy_bird.c</a:t>
            </a:r>
          </a:p>
          <a:p>
            <a:pPr lvl="1"/>
            <a:r>
              <a:rPr lang="en-US" altLang="ko-KR">
                <a:solidFill>
                  <a:schemeClr val="accent1"/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 dirty="0" err="1"/>
              <a:t>getch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키를 반환해준다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GetCommand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/>
                </a:solidFill>
              </a:rPr>
              <a:t>void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getch</a:t>
            </a:r>
            <a:r>
              <a:rPr lang="en-US" altLang="ko-KR" dirty="0"/>
              <a:t>() </a:t>
            </a:r>
            <a:r>
              <a:rPr lang="ko-KR" altLang="en-US" dirty="0"/>
              <a:t>함수를 호출해 얻은 </a:t>
            </a:r>
            <a:r>
              <a:rPr lang="ko-KR" altLang="en-US" dirty="0" err="1"/>
              <a:t>입력키</a:t>
            </a:r>
            <a:r>
              <a:rPr lang="ko-KR" altLang="en-US" dirty="0"/>
              <a:t> 값에 따라 적절한 값을 반환해준다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현재 사용자의 </a:t>
            </a:r>
            <a:r>
              <a:rPr lang="ko-KR" altLang="en-US" dirty="0" err="1"/>
              <a:t>입력키가</a:t>
            </a:r>
            <a:r>
              <a:rPr lang="ko-KR" altLang="en-US" dirty="0"/>
              <a:t> </a:t>
            </a:r>
            <a:r>
              <a:rPr lang="en-US" altLang="ko-KR" dirty="0"/>
              <a:t>‘d’ / ‘D’ </a:t>
            </a:r>
            <a:r>
              <a:rPr lang="ko-KR" altLang="en-US" dirty="0"/>
              <a:t>인 경우 </a:t>
            </a:r>
            <a:r>
              <a:rPr lang="en-US" altLang="ko-KR" dirty="0"/>
              <a:t>0</a:t>
            </a:r>
            <a:r>
              <a:rPr lang="ko-KR" altLang="en-US" dirty="0"/>
              <a:t>을</a:t>
            </a:r>
            <a:r>
              <a:rPr lang="en-US" altLang="ko-KR" dirty="0"/>
              <a:t>, ‘w’ / ‘W’ </a:t>
            </a:r>
            <a:r>
              <a:rPr lang="ko-KR" altLang="en-US" dirty="0"/>
              <a:t>인 경우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, ‘a’ / ‘A’ </a:t>
            </a:r>
            <a:r>
              <a:rPr lang="ko-KR" altLang="en-US" dirty="0"/>
              <a:t>인 경우 </a:t>
            </a:r>
            <a:r>
              <a:rPr lang="en-US" altLang="ko-KR" dirty="0"/>
              <a:t>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그리고 </a:t>
            </a:r>
            <a:r>
              <a:rPr lang="en-US" altLang="ko-KR" dirty="0"/>
              <a:t>‘s’ / ‘S’ </a:t>
            </a:r>
            <a:r>
              <a:rPr lang="ko-KR" altLang="en-US" dirty="0"/>
              <a:t>인 경우 </a:t>
            </a:r>
            <a:r>
              <a:rPr lang="en-US" altLang="ko-KR" dirty="0"/>
              <a:t>3</a:t>
            </a:r>
            <a:r>
              <a:rPr lang="ko-KR" altLang="en-US" dirty="0"/>
              <a:t>을 반환해주도록 설정되어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그 이외의 경우 </a:t>
            </a:r>
            <a:r>
              <a:rPr lang="en-US" altLang="ko-KR" dirty="0"/>
              <a:t>-1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6930589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rand() </a:t>
            </a:r>
            <a:r>
              <a:rPr lang="ko-KR" altLang="en-US" dirty="0"/>
              <a:t>함수를 이용한 </a:t>
            </a:r>
            <a:r>
              <a:rPr lang="ko-KR" altLang="en-US" dirty="0" err="1"/>
              <a:t>랜덤값</a:t>
            </a:r>
            <a:r>
              <a:rPr lang="ko-KR" altLang="en-US" dirty="0"/>
              <a:t> 생성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rand() </a:t>
            </a:r>
            <a:r>
              <a:rPr lang="ko-KR" altLang="en-US" dirty="0"/>
              <a:t>함수는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RAND_MAX</a:t>
            </a:r>
            <a:r>
              <a:rPr lang="ko-KR" altLang="en-US" dirty="0"/>
              <a:t>로 정의된 값까지의 정수 범위에서 </a:t>
            </a:r>
            <a:r>
              <a:rPr lang="ko-KR" altLang="en-US" dirty="0" err="1"/>
              <a:t>난수를</a:t>
            </a:r>
            <a:r>
              <a:rPr lang="ko-KR" altLang="en-US" dirty="0"/>
              <a:t> 발생시킨다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rand() </a:t>
            </a:r>
            <a:r>
              <a:rPr lang="ko-KR" altLang="en-US" dirty="0"/>
              <a:t>함수를 호출할 때마다 다른 </a:t>
            </a:r>
            <a:r>
              <a:rPr lang="ko-KR" altLang="en-US" dirty="0" err="1"/>
              <a:t>난수를</a:t>
            </a:r>
            <a:r>
              <a:rPr lang="ko-KR" altLang="en-US" dirty="0"/>
              <a:t> 생성하기 위해서 </a:t>
            </a:r>
            <a:r>
              <a:rPr lang="en-US" altLang="ko-KR" dirty="0" err="1"/>
              <a:t>srand</a:t>
            </a:r>
            <a:r>
              <a:rPr lang="en-US" altLang="ko-KR" dirty="0"/>
              <a:t>() </a:t>
            </a:r>
            <a:r>
              <a:rPr lang="ko-KR" altLang="en-US" dirty="0"/>
              <a:t>함수의 인자로 </a:t>
            </a:r>
            <a:r>
              <a:rPr lang="en-US" altLang="ko-KR" dirty="0"/>
              <a:t>time() </a:t>
            </a:r>
            <a:r>
              <a:rPr lang="ko-KR" altLang="en-US" dirty="0"/>
              <a:t>함수가 반환하는 값을 지정해준다</a:t>
            </a:r>
            <a:r>
              <a:rPr lang="en-US" altLang="ko-KR" dirty="0"/>
              <a:t>. </a:t>
            </a:r>
            <a:r>
              <a:rPr lang="ko-KR" altLang="en-US" dirty="0"/>
              <a:t>  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555" y="3573016"/>
            <a:ext cx="2232248" cy="2363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573016"/>
            <a:ext cx="2237965" cy="23636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09964" y="5949923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난수</a:t>
            </a:r>
            <a:r>
              <a:rPr lang="ko-KR" altLang="en-US" dirty="0"/>
              <a:t> 생성 코드 예시</a:t>
            </a:r>
          </a:p>
        </p:txBody>
      </p:sp>
    </p:spTree>
    <p:extLst>
      <p:ext uri="{BB962C8B-B14F-4D97-AF65-F5344CB8AC3E}">
        <p14:creationId xmlns:p14="http://schemas.microsoft.com/office/powerpoint/2010/main" val="106328769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함수를 이용한 </a:t>
            </a:r>
            <a:r>
              <a:rPr lang="en-US" altLang="ko-KR" dirty="0"/>
              <a:t>Text </a:t>
            </a:r>
            <a:r>
              <a:rPr lang="ko-KR" altLang="en-US" dirty="0"/>
              <a:t>색 지정</a:t>
            </a:r>
          </a:p>
          <a:p>
            <a:pPr lvl="1"/>
            <a:r>
              <a:rPr lang="ko-KR" altLang="en-US" dirty="0"/>
              <a:t>색을 변경하려는 글자의 앞에 색 변경 코드를 넣고 글자를 다 출력하면 원래 색으로 변경하는 코드를 넣으면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ex) [</a:t>
            </a:r>
            <a:r>
              <a:rPr lang="ko-KR" altLang="en-US" dirty="0"/>
              <a:t>변경하려는 색 변경 코드</a:t>
            </a:r>
            <a:r>
              <a:rPr lang="en-US" altLang="ko-KR" dirty="0"/>
              <a:t>] </a:t>
            </a:r>
            <a:r>
              <a:rPr lang="ko-KR" altLang="en-US" dirty="0"/>
              <a:t>변경 된 색의 글자 </a:t>
            </a:r>
            <a:r>
              <a:rPr lang="en-US" altLang="ko-KR" dirty="0"/>
              <a:t>[</a:t>
            </a:r>
            <a:r>
              <a:rPr lang="ko-KR" altLang="en-US" dirty="0"/>
              <a:t>원래 색으로 변경하는 코드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Ex) </a:t>
            </a:r>
            <a:r>
              <a:rPr lang="en-US" altLang="ko-KR" dirty="0" err="1"/>
              <a:t>printf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“\033[</a:t>
            </a:r>
            <a:r>
              <a:rPr lang="ko-KR" altLang="en-US" dirty="0" err="1">
                <a:solidFill>
                  <a:srgbClr val="FF0000"/>
                </a:solidFill>
              </a:rPr>
              <a:t>색코드</a:t>
            </a:r>
            <a:r>
              <a:rPr lang="en-US" altLang="ko-KR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00B0F0"/>
                </a:solidFill>
              </a:rPr>
              <a:t>출력할 </a:t>
            </a:r>
            <a:r>
              <a:rPr lang="en-US" altLang="ko-KR" dirty="0">
                <a:solidFill>
                  <a:srgbClr val="00B0F0"/>
                </a:solidFill>
              </a:rPr>
              <a:t>text</a:t>
            </a:r>
            <a:r>
              <a:rPr lang="en-US" altLang="ko-KR" dirty="0">
                <a:solidFill>
                  <a:srgbClr val="FF0000"/>
                </a:solidFill>
              </a:rPr>
              <a:t>\033[0m”</a:t>
            </a:r>
            <a:r>
              <a:rPr lang="en-US" altLang="ko-KR" dirty="0"/>
              <a:t>);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275856" y="5904401"/>
            <a:ext cx="2202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색깔 변경 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9" y="3765244"/>
            <a:ext cx="4162425" cy="2047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765244"/>
            <a:ext cx="1272583" cy="16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321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7704658" cy="5257800"/>
          </a:xfr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함수를 이용한 </a:t>
            </a:r>
            <a:r>
              <a:rPr lang="en-US" altLang="ko-KR" dirty="0"/>
              <a:t>Text </a:t>
            </a:r>
            <a:r>
              <a:rPr lang="ko-KR" altLang="en-US" dirty="0"/>
              <a:t>색 지정</a:t>
            </a:r>
          </a:p>
          <a:p>
            <a:pPr lvl="1"/>
            <a:r>
              <a:rPr lang="ko-KR" altLang="en-US" dirty="0"/>
              <a:t>색 코드</a:t>
            </a:r>
            <a:endParaRPr lang="en-US" altLang="ko-KR" dirty="0"/>
          </a:p>
          <a:p>
            <a:pPr lvl="1"/>
            <a:r>
              <a:rPr lang="en-US" altLang="ko-KR" dirty="0"/>
              <a:t> Foreground colors</a:t>
            </a:r>
          </a:p>
          <a:p>
            <a:pPr marL="257175" lvl="1" indent="0">
              <a:buNone/>
            </a:pPr>
            <a:r>
              <a:rPr lang="en-US" altLang="ko-KR" dirty="0"/>
              <a:t>       30    Black</a:t>
            </a:r>
          </a:p>
          <a:p>
            <a:pPr marL="257175" lvl="1" indent="0">
              <a:buNone/>
            </a:pPr>
            <a:r>
              <a:rPr lang="en-US" altLang="ko-KR" dirty="0"/>
              <a:t>       31    Red</a:t>
            </a:r>
          </a:p>
          <a:p>
            <a:pPr marL="257175" lvl="1" indent="0">
              <a:buNone/>
            </a:pPr>
            <a:r>
              <a:rPr lang="en-US" altLang="ko-KR" dirty="0"/>
              <a:t>       32    Green</a:t>
            </a:r>
          </a:p>
          <a:p>
            <a:pPr marL="257175" lvl="1" indent="0">
              <a:buNone/>
            </a:pPr>
            <a:r>
              <a:rPr lang="en-US" altLang="ko-KR" dirty="0"/>
              <a:t>       33    Yellow</a:t>
            </a:r>
          </a:p>
          <a:p>
            <a:pPr marL="257175" lvl="1" indent="0">
              <a:buNone/>
            </a:pPr>
            <a:r>
              <a:rPr lang="en-US" altLang="ko-KR" dirty="0"/>
              <a:t>       34    Blue</a:t>
            </a:r>
          </a:p>
          <a:p>
            <a:pPr marL="257175" lvl="1" indent="0">
              <a:buNone/>
            </a:pPr>
            <a:r>
              <a:rPr lang="en-US" altLang="ko-KR" dirty="0"/>
              <a:t>       35    Magenta</a:t>
            </a:r>
          </a:p>
          <a:p>
            <a:pPr marL="257175" lvl="1" indent="0">
              <a:buNone/>
            </a:pPr>
            <a:r>
              <a:rPr lang="en-US" altLang="ko-KR" dirty="0"/>
              <a:t>       36    Cyan</a:t>
            </a:r>
          </a:p>
          <a:p>
            <a:pPr marL="257175" lvl="1" indent="0">
              <a:buNone/>
            </a:pPr>
            <a:r>
              <a:rPr lang="en-US" altLang="ko-KR" dirty="0"/>
              <a:t>       37    White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843808" y="1916832"/>
            <a:ext cx="29899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    </a:t>
            </a:r>
            <a:r>
              <a:rPr lang="en-US" altLang="ko-KR" sz="2200" b="0" dirty="0"/>
              <a:t>Background colors</a:t>
            </a:r>
          </a:p>
          <a:p>
            <a:pPr lvl="1"/>
            <a:r>
              <a:rPr lang="en-US" altLang="ko-KR" sz="2200" b="0" dirty="0"/>
              <a:t>       40    Black</a:t>
            </a:r>
          </a:p>
          <a:p>
            <a:pPr lvl="1"/>
            <a:r>
              <a:rPr lang="en-US" altLang="ko-KR" sz="2200" b="0" dirty="0"/>
              <a:t>       41    Red</a:t>
            </a:r>
          </a:p>
          <a:p>
            <a:pPr lvl="1"/>
            <a:r>
              <a:rPr lang="en-US" altLang="ko-KR" sz="2200" b="0" dirty="0"/>
              <a:t>       42    Green</a:t>
            </a:r>
          </a:p>
          <a:p>
            <a:pPr lvl="1"/>
            <a:r>
              <a:rPr lang="en-US" altLang="ko-KR" sz="2200" b="0" dirty="0"/>
              <a:t>       43    Yellow</a:t>
            </a:r>
          </a:p>
          <a:p>
            <a:pPr lvl="1"/>
            <a:r>
              <a:rPr lang="en-US" altLang="ko-KR" sz="2200" b="0" dirty="0"/>
              <a:t>       44    Blue</a:t>
            </a:r>
          </a:p>
          <a:p>
            <a:pPr lvl="1"/>
            <a:r>
              <a:rPr lang="en-US" altLang="ko-KR" sz="2200" b="0" dirty="0"/>
              <a:t>       45    Magenta</a:t>
            </a:r>
          </a:p>
          <a:p>
            <a:pPr lvl="1"/>
            <a:r>
              <a:rPr lang="en-US" altLang="ko-KR" sz="2200" b="0" dirty="0"/>
              <a:t>       46    Cyan</a:t>
            </a:r>
          </a:p>
          <a:p>
            <a:pPr lvl="1"/>
            <a:r>
              <a:rPr lang="en-US" altLang="ko-KR" sz="2200" b="0" dirty="0"/>
              <a:t>       47    White</a:t>
            </a:r>
          </a:p>
          <a:p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7643441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pic>
        <p:nvPicPr>
          <p:cNvPr id="7" name="flappy_bird_play_example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99992" y="1340768"/>
            <a:ext cx="3115109" cy="4647406"/>
          </a:xfrm>
          <a:prstGeom prst="rect">
            <a:avLst/>
          </a:prstGeom>
        </p:spPr>
      </p:pic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7704658" cy="5257800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Flappy Bird Game</a:t>
            </a:r>
          </a:p>
          <a:p>
            <a:pPr marL="0" indent="0">
              <a:buNone/>
            </a:pPr>
            <a:r>
              <a:rPr lang="ko-KR" altLang="en-US" dirty="0"/>
              <a:t>    플레이 영상 예제</a:t>
            </a:r>
            <a:endParaRPr lang="en-US" altLang="ko-KR" dirty="0"/>
          </a:p>
          <a:p>
            <a:endParaRPr lang="en-US" altLang="ko-KR" dirty="0"/>
          </a:p>
          <a:p>
            <a:pPr marL="257175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14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베트남 개발자인 응우옌 하 동</a:t>
            </a:r>
            <a:r>
              <a:rPr lang="en-US" altLang="ko-KR"/>
              <a:t>(Nguyễn Hà Đông)</a:t>
            </a:r>
            <a:r>
              <a:rPr lang="ko-KR" altLang="en-US"/>
              <a:t>이 만든 스마트폰용 모바일 게임이다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</a:t>
            </a:r>
            <a:r>
              <a:rPr lang="en-US" altLang="ko-KR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pic>
        <p:nvPicPr>
          <p:cNvPr id="1026" name="Picture 2" descr="No Caption Provid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2132856"/>
            <a:ext cx="6948968" cy="396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8866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751" y="1268413"/>
            <a:ext cx="3672210" cy="5257800"/>
          </a:xfrm>
        </p:spPr>
        <p:txBody>
          <a:bodyPr/>
          <a:lstStyle/>
          <a:p>
            <a:r>
              <a:rPr lang="ko-KR" altLang="en-US" sz="2000" dirty="0"/>
              <a:t>플레이는 굳이 설명이 필요 없을 정도로 간단하다</a:t>
            </a:r>
            <a:r>
              <a:rPr lang="en-US" altLang="ko-KR" sz="2000" dirty="0"/>
              <a:t>. </a:t>
            </a:r>
            <a:r>
              <a:rPr lang="ko-KR" altLang="en-US" sz="2000" dirty="0"/>
              <a:t>화면을 터치하면 특이한 새가 공중에서 점프한다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말은 쉬워 보이지만 주기적으로 터치하지 않으면 새가 곧장 땅바닥으로 떨어지기 때문에 생각보다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그렇게 높이를 조정해 가면서 모 게임에 나오는 파이프 사이들을 통과하면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pic>
        <p:nvPicPr>
          <p:cNvPr id="2051" name="Picture 3" descr="Flappy bird was created by an anonymous Vietnamese developer, who still doesn't understand the popularity that his game gaine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00808"/>
            <a:ext cx="2520280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803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067944" y="1414463"/>
            <a:ext cx="4320480" cy="5257800"/>
          </a:xfrm>
        </p:spPr>
        <p:txBody>
          <a:bodyPr/>
          <a:lstStyle/>
          <a:p>
            <a:r>
              <a:rPr lang="ko-KR" altLang="en-US" sz="2000" dirty="0"/>
              <a:t>판은 가로</a:t>
            </a:r>
            <a:r>
              <a:rPr lang="en-US" altLang="ko-KR" sz="2000" dirty="0"/>
              <a:t> 40, </a:t>
            </a:r>
            <a:r>
              <a:rPr lang="ko-KR" altLang="en-US" sz="2000" dirty="0"/>
              <a:t>세로</a:t>
            </a:r>
            <a:r>
              <a:rPr lang="en-US" altLang="ko-KR" sz="2000" dirty="0"/>
              <a:t> 25 </a:t>
            </a:r>
            <a:r>
              <a:rPr lang="ko-KR" altLang="en-US" sz="2000" dirty="0"/>
              <a:t>크기이며</a:t>
            </a:r>
            <a:r>
              <a:rPr lang="en-US" altLang="ko-KR" sz="2000" dirty="0"/>
              <a:t>,  </a:t>
            </a:r>
            <a:r>
              <a:rPr lang="ko-KR" altLang="en-US" sz="2000" dirty="0"/>
              <a:t>아무 장애물 없이 시작한다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새의 초기 위치는 </a:t>
            </a:r>
            <a:r>
              <a:rPr lang="ko-KR" altLang="en-US" sz="2000" dirty="0">
                <a:solidFill>
                  <a:srgbClr val="FF0000"/>
                </a:solidFill>
              </a:rPr>
              <a:t>가로 </a:t>
            </a:r>
            <a:r>
              <a:rPr lang="en-US" altLang="ko-KR" sz="2000" dirty="0">
                <a:solidFill>
                  <a:srgbClr val="FF0000"/>
                </a:solidFill>
              </a:rPr>
              <a:t>/ 2, </a:t>
            </a:r>
            <a:r>
              <a:rPr lang="ko-KR" altLang="en-US" sz="2000" dirty="0">
                <a:solidFill>
                  <a:srgbClr val="FF0000"/>
                </a:solidFill>
              </a:rPr>
              <a:t>세로 </a:t>
            </a:r>
            <a:r>
              <a:rPr lang="en-US" altLang="ko-KR" sz="2000" dirty="0">
                <a:solidFill>
                  <a:srgbClr val="FF0000"/>
                </a:solidFill>
              </a:rPr>
              <a:t>/ 4 </a:t>
            </a:r>
            <a:r>
              <a:rPr lang="ko-KR" altLang="en-US" sz="2000" dirty="0"/>
              <a:t>에서 시작하며</a:t>
            </a:r>
            <a:r>
              <a:rPr lang="en-US" altLang="ko-KR" sz="2000" dirty="0"/>
              <a:t>, </a:t>
            </a:r>
            <a:r>
              <a:rPr lang="ko-KR" altLang="en-US" sz="2000" dirty="0"/>
              <a:t>새는 위 아래로 이동 할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일정한 주기마다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장애물이 생성되며 새는 장애물이 없는 곳으로 날아서 장애물을 통과해야 한다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새는 </a:t>
            </a:r>
            <a:r>
              <a:rPr lang="en-US" altLang="ko-KR" sz="2000" dirty="0"/>
              <a:t>‘</a:t>
            </a:r>
            <a:r>
              <a:rPr lang="en-US" altLang="ko-KR" sz="20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@</a:t>
            </a:r>
            <a:r>
              <a:rPr lang="en-US" altLang="ko-KR" sz="2000" dirty="0"/>
              <a:t>’, </a:t>
            </a:r>
            <a:r>
              <a:rPr lang="ko-KR" altLang="en-US" sz="2000" dirty="0"/>
              <a:t>장애물은 </a:t>
            </a:r>
            <a:r>
              <a:rPr lang="en-US" altLang="ko-KR" sz="2000" dirty="0"/>
              <a:t>‘</a:t>
            </a:r>
            <a:r>
              <a:rPr lang="en-US" altLang="ko-KR" sz="2000" dirty="0">
                <a:solidFill>
                  <a:srgbClr val="00B050"/>
                </a:solidFill>
              </a:rPr>
              <a:t>+</a:t>
            </a:r>
            <a:r>
              <a:rPr lang="en-US" altLang="ko-KR" sz="2000" dirty="0"/>
              <a:t>’ character</a:t>
            </a:r>
            <a:r>
              <a:rPr lang="ko-KR" altLang="en-US" sz="2000" dirty="0"/>
              <a:t>를 사용한다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32956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9247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557338"/>
            <a:ext cx="4320480" cy="5257800"/>
          </a:xfrm>
        </p:spPr>
        <p:txBody>
          <a:bodyPr/>
          <a:lstStyle/>
          <a:p>
            <a:r>
              <a:rPr lang="ko-KR" altLang="en-US" sz="2000" dirty="0"/>
              <a:t>장애물과 장애물 사이의 간격은 </a:t>
            </a:r>
            <a:r>
              <a:rPr lang="en-US" altLang="ko-KR" sz="2000" dirty="0">
                <a:solidFill>
                  <a:srgbClr val="FFC000"/>
                </a:solidFill>
              </a:rPr>
              <a:t>15</a:t>
            </a:r>
            <a:r>
              <a:rPr lang="ko-KR" altLang="en-US" sz="2000" dirty="0">
                <a:solidFill>
                  <a:srgbClr val="FFC000"/>
                </a:solidFill>
              </a:rPr>
              <a:t>칸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 하나에는 단 하나의 통과할 수 있는 구멍이 존재하며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구멍의 간격은 </a:t>
            </a:r>
            <a:r>
              <a:rPr lang="en-US" altLang="ko-KR" sz="2000" dirty="0">
                <a:solidFill>
                  <a:srgbClr val="FFC000"/>
                </a:solidFill>
              </a:rPr>
              <a:t>10</a:t>
            </a:r>
            <a:r>
              <a:rPr lang="ko-KR" altLang="en-US" sz="2000" dirty="0">
                <a:solidFill>
                  <a:srgbClr val="FFC000"/>
                </a:solidFill>
              </a:rPr>
              <a:t>칸</a:t>
            </a:r>
            <a:r>
              <a:rPr lang="ko-KR" altLang="en-US" sz="2000" dirty="0"/>
              <a:t>이다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Score</a:t>
            </a:r>
            <a:r>
              <a:rPr lang="ko-KR" altLang="en-US" sz="2000" dirty="0"/>
              <a:t>는 새가 장애물을 통과한 개수이며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00B050"/>
                </a:solidFill>
              </a:rPr>
              <a:t>장애물의 구멍에 들어가는</a:t>
            </a:r>
            <a:r>
              <a:rPr lang="ko-KR" altLang="en-US" sz="2000" dirty="0"/>
              <a:t> 순간 점수가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/>
              <a:t>점씩 올라간다</a:t>
            </a:r>
            <a:r>
              <a:rPr lang="en-US" altLang="ko-KR" sz="2000" dirty="0"/>
              <a:t>. </a:t>
            </a:r>
          </a:p>
          <a:p>
            <a:r>
              <a:rPr lang="ko-KR" altLang="en-US" sz="2000" dirty="0"/>
              <a:t>새는 한 번에 </a:t>
            </a:r>
            <a:r>
              <a:rPr lang="ko-KR" altLang="en-US" sz="2000" dirty="0">
                <a:solidFill>
                  <a:srgbClr val="FF0000"/>
                </a:solidFill>
              </a:rPr>
              <a:t>한 칸</a:t>
            </a:r>
            <a:r>
              <a:rPr lang="ko-KR" altLang="en-US" sz="2000" dirty="0"/>
              <a:t>씩 오른쪽으로 이동한다</a:t>
            </a:r>
            <a:r>
              <a:rPr lang="en-US" altLang="ko-KR" sz="2000" dirty="0"/>
              <a:t>. (</a:t>
            </a:r>
            <a:r>
              <a:rPr lang="ko-KR" altLang="en-US" sz="2000" dirty="0"/>
              <a:t>실제로는 새의 가로 위치는 고정되어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장애물이 새 한테 점점 다가오는 시점이다</a:t>
            </a:r>
            <a:r>
              <a:rPr lang="en-US" altLang="ko-KR" sz="2000" dirty="0"/>
              <a:t>.)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484784"/>
            <a:ext cx="3238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31995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557338"/>
            <a:ext cx="4320480" cy="5257800"/>
          </a:xfrm>
        </p:spPr>
        <p:txBody>
          <a:bodyPr/>
          <a:lstStyle/>
          <a:p>
            <a:pPr latinLnBrk="0"/>
            <a:r>
              <a:rPr lang="ko-KR" altLang="en-US" dirty="0"/>
              <a:t>입력 키와 이동 방향은 다음과 같다</a:t>
            </a:r>
            <a:r>
              <a:rPr lang="en-US" altLang="ko-KR" dirty="0"/>
              <a:t>.</a:t>
            </a:r>
          </a:p>
          <a:p>
            <a:pPr marL="0" indent="0" latinLnBrk="0">
              <a:buNone/>
            </a:pPr>
            <a:r>
              <a:rPr lang="en-US" altLang="ko-KR" sz="2000" dirty="0"/>
              <a:t>	• w / W : </a:t>
            </a:r>
            <a:r>
              <a:rPr lang="ko-KR" altLang="en-US" sz="2000" dirty="0"/>
              <a:t>위쪽으로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d / D : </a:t>
            </a:r>
            <a:r>
              <a:rPr lang="ko-KR" altLang="en-US" sz="2000" dirty="0"/>
              <a:t>오른쪽으로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s / S : </a:t>
            </a:r>
            <a:r>
              <a:rPr lang="ko-KR" altLang="en-US" sz="2000" dirty="0"/>
              <a:t>아래쪽으로 이동</a:t>
            </a:r>
            <a:endParaRPr lang="en-US" altLang="ko-KR" sz="2000" dirty="0"/>
          </a:p>
          <a:p>
            <a:pPr marL="0" indent="0" latinLnBrk="0">
              <a:buNone/>
            </a:pPr>
            <a:r>
              <a:rPr lang="en-US" altLang="ko-KR" sz="2000" dirty="0"/>
              <a:t>	• a / A : </a:t>
            </a:r>
            <a:r>
              <a:rPr lang="ko-KR" altLang="en-US" sz="2000" dirty="0"/>
              <a:t>왼쪽으로 이동</a:t>
            </a:r>
            <a:endParaRPr lang="en-US" altLang="ko-KR" sz="2000" dirty="0"/>
          </a:p>
          <a:p>
            <a:pPr marL="0" indent="0" latinLnBrk="0">
              <a:buNone/>
            </a:pPr>
            <a:endParaRPr lang="en-US" altLang="ko-KR" sz="2000" dirty="0"/>
          </a:p>
          <a:p>
            <a:r>
              <a:rPr lang="ko-KR" altLang="en-US" sz="2000" dirty="0"/>
              <a:t>실제로 필요한</a:t>
            </a:r>
            <a:r>
              <a:rPr lang="en-US" altLang="ko-KR" sz="2000" dirty="0"/>
              <a:t> </a:t>
            </a:r>
            <a:r>
              <a:rPr lang="ko-KR" altLang="en-US" sz="2000" dirty="0"/>
              <a:t>입력 키는  점프 키 하나만 필요하므로</a:t>
            </a:r>
            <a:r>
              <a:rPr lang="en-US" altLang="ko-KR" sz="2000" dirty="0"/>
              <a:t>, 4</a:t>
            </a:r>
            <a:r>
              <a:rPr lang="ko-KR" altLang="en-US" sz="2000" dirty="0"/>
              <a:t>가지 입력 모두 점프 키라고 생각하자</a:t>
            </a:r>
            <a:r>
              <a:rPr lang="en-US" altLang="ko-KR" sz="2000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988840"/>
            <a:ext cx="30480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974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7544" y="1557338"/>
            <a:ext cx="6048672" cy="5257800"/>
          </a:xfrm>
        </p:spPr>
        <p:txBody>
          <a:bodyPr/>
          <a:lstStyle/>
          <a:p>
            <a:pPr latinLnBrk="0"/>
            <a:r>
              <a:rPr lang="ko-KR" altLang="en-US" dirty="0"/>
              <a:t>점프 키를 눌렀을 때</a:t>
            </a:r>
            <a:r>
              <a:rPr lang="en-US" altLang="ko-KR" dirty="0"/>
              <a:t> </a:t>
            </a:r>
            <a:r>
              <a:rPr lang="ko-KR" altLang="en-US" dirty="0"/>
              <a:t>새는</a:t>
            </a:r>
            <a:r>
              <a:rPr lang="en-US" altLang="ko-KR" dirty="0"/>
              <a:t>, </a:t>
            </a:r>
            <a:r>
              <a:rPr lang="ko-KR" altLang="en-US" dirty="0"/>
              <a:t>처음에는 두 칸 위로 올라가고 두 번째에는 한 칸 위로 올라가간다</a:t>
            </a:r>
            <a:r>
              <a:rPr lang="en-US" altLang="ko-KR" dirty="0"/>
              <a:t>.</a:t>
            </a:r>
          </a:p>
          <a:p>
            <a:pPr latinLnBrk="0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새는 시간 </a:t>
            </a:r>
            <a:r>
              <a:rPr lang="en-US" altLang="ko-KR" dirty="0"/>
              <a:t>1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만큼 앞으로 전진하면서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위로 </a:t>
            </a:r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ko-KR" altLang="en-US" dirty="0">
                <a:solidFill>
                  <a:srgbClr val="00B050"/>
                </a:solidFill>
              </a:rPr>
              <a:t>만큼 올라가며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만큼 앞으로 전진하면 위로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만큼 올라가</a:t>
            </a:r>
            <a:r>
              <a:rPr lang="ko-KR" altLang="en-US" dirty="0"/>
              <a:t> 총 앞으로 </a:t>
            </a:r>
            <a:r>
              <a:rPr lang="en-US" altLang="ko-KR" dirty="0"/>
              <a:t>2, </a:t>
            </a:r>
            <a:r>
              <a:rPr lang="ko-KR" altLang="en-US" dirty="0"/>
              <a:t>위로 </a:t>
            </a:r>
            <a:r>
              <a:rPr lang="en-US" altLang="ko-KR" dirty="0"/>
              <a:t>3</a:t>
            </a:r>
            <a:r>
              <a:rPr lang="ko-KR" altLang="en-US" dirty="0"/>
              <a:t>만큼 올라간다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그 이외의 경우에는 새는 계속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만큼 앞으로 전진하고</a:t>
            </a:r>
            <a:r>
              <a:rPr lang="en-US" altLang="ko-KR" dirty="0">
                <a:solidFill>
                  <a:srgbClr val="FF0000"/>
                </a:solidFill>
              </a:rPr>
              <a:t>, 1</a:t>
            </a:r>
            <a:r>
              <a:rPr lang="ko-KR" altLang="en-US" dirty="0">
                <a:solidFill>
                  <a:srgbClr val="FF0000"/>
                </a:solidFill>
              </a:rPr>
              <a:t>만큼 아래로 </a:t>
            </a:r>
            <a:r>
              <a:rPr lang="ko-KR" altLang="en-US" dirty="0"/>
              <a:t>떨어진다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996952"/>
            <a:ext cx="16383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7191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283968" y="1395656"/>
            <a:ext cx="4176464" cy="5257800"/>
          </a:xfrm>
        </p:spPr>
        <p:txBody>
          <a:bodyPr/>
          <a:lstStyle/>
          <a:p>
            <a:pPr latinLnBrk="0"/>
            <a:r>
              <a:rPr lang="ko-KR" altLang="en-US" dirty="0"/>
              <a:t>새가 장애물과 부딪히거나</a:t>
            </a:r>
            <a:r>
              <a:rPr lang="en-US" altLang="ko-KR" dirty="0"/>
              <a:t>, </a:t>
            </a:r>
            <a:r>
              <a:rPr lang="ko-KR" altLang="en-US" dirty="0"/>
              <a:t>맵 밖으로 벗어나는 경우 </a:t>
            </a:r>
            <a:r>
              <a:rPr lang="en-US" altLang="ko-KR" dirty="0"/>
              <a:t>Game Over</a:t>
            </a:r>
            <a:r>
              <a:rPr lang="ko-KR" altLang="en-US" dirty="0"/>
              <a:t>가 된다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Game Over</a:t>
            </a:r>
            <a:r>
              <a:rPr lang="ko-KR" altLang="en-US" dirty="0"/>
              <a:t>가 되면</a:t>
            </a:r>
            <a:r>
              <a:rPr lang="en-US" altLang="ko-KR" dirty="0"/>
              <a:t>, </a:t>
            </a:r>
            <a:r>
              <a:rPr lang="ko-KR" altLang="en-US" dirty="0"/>
              <a:t>콘솔 창의 내용을 모두 지우고 </a:t>
            </a:r>
            <a:r>
              <a:rPr lang="en-US" altLang="ko-KR" dirty="0"/>
              <a:t>“game over!”</a:t>
            </a:r>
            <a:r>
              <a:rPr lang="ko-KR" altLang="en-US" dirty="0"/>
              <a:t>를 출력하고 종료한다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 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3286125" cy="440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797152"/>
            <a:ext cx="2088232" cy="4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9703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본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프로젝트는 아래와 같은 조건 하에서 작성한다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조건</a:t>
            </a:r>
            <a:endParaRPr lang="en-US" altLang="ko-KR" sz="2000" dirty="0"/>
          </a:p>
          <a:p>
            <a:pPr lvl="2"/>
            <a:r>
              <a:rPr lang="en-US" altLang="ko-KR" sz="1600" b="1" dirty="0" err="1">
                <a:solidFill>
                  <a:srgbClr val="FF0000"/>
                </a:solidFill>
              </a:rPr>
              <a:t>cspro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서버 상에서 수행</a:t>
            </a:r>
            <a:r>
              <a:rPr lang="ko-KR" altLang="en-US" sz="1600" dirty="0"/>
              <a:t>하도록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b="1" dirty="0">
                <a:solidFill>
                  <a:srgbClr val="FF0000"/>
                </a:solidFill>
              </a:rPr>
              <a:t>주어진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en-US" altLang="ko-KR" sz="1600" b="1" dirty="0" err="1">
                <a:solidFill>
                  <a:srgbClr val="FF0000"/>
                </a:solidFill>
              </a:rPr>
              <a:t>user_flappy_bird_game.c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를 기반</a:t>
            </a:r>
            <a:r>
              <a:rPr lang="ko-KR" altLang="en-US" sz="1600" dirty="0"/>
              <a:t>으로 프로그램을 작성한다</a:t>
            </a:r>
            <a:r>
              <a:rPr lang="en-US" altLang="ko-KR" sz="1600" dirty="0"/>
              <a:t>.</a:t>
            </a:r>
          </a:p>
          <a:p>
            <a:pPr lvl="3"/>
            <a:r>
              <a:rPr lang="ko-KR" altLang="en-US" sz="1400" b="1" dirty="0">
                <a:solidFill>
                  <a:srgbClr val="0070C0"/>
                </a:solidFill>
              </a:rPr>
              <a:t>주어진 부분은 변경 불가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pPr lvl="2"/>
            <a:r>
              <a:rPr lang="ko-KR" altLang="en-US" sz="1600" dirty="0"/>
              <a:t>사용 가능한 문법은 </a:t>
            </a:r>
            <a:r>
              <a:rPr lang="en-US" altLang="ko-KR" sz="1600" dirty="0"/>
              <a:t>rand() </a:t>
            </a:r>
            <a:r>
              <a:rPr lang="ko-KR" altLang="en-US" sz="1600" dirty="0"/>
              <a:t>함수와 기초공학설계 수업</a:t>
            </a:r>
            <a:r>
              <a:rPr lang="en-US" altLang="ko-KR" sz="1600" dirty="0"/>
              <a:t>, </a:t>
            </a:r>
            <a:r>
              <a:rPr lang="ko-KR" altLang="en-US" sz="1600" dirty="0"/>
              <a:t>실습시간에서 배운 것으로만 한정한다</a:t>
            </a:r>
            <a:r>
              <a:rPr lang="en-US" altLang="ko-KR" sz="1600"/>
              <a:t>. </a:t>
            </a:r>
            <a:endParaRPr lang="en-US" altLang="ko-KR" sz="1600" dirty="0"/>
          </a:p>
          <a:p>
            <a:pPr lvl="3"/>
            <a:r>
              <a:rPr lang="ko-KR" altLang="en-US" sz="1400" b="1" dirty="0">
                <a:solidFill>
                  <a:srgbClr val="0070C0"/>
                </a:solidFill>
              </a:rPr>
              <a:t>큐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 err="1">
                <a:solidFill>
                  <a:srgbClr val="0070C0"/>
                </a:solidFill>
              </a:rPr>
              <a:t>스택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트리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그래프 등의 자료구조를 구현하거나 기존 자료구조를 호출해서 사용할 수 없음</a:t>
            </a:r>
            <a:r>
              <a:rPr lang="en-US" altLang="ko-KR" sz="1400" b="1" dirty="0">
                <a:solidFill>
                  <a:srgbClr val="0070C0"/>
                </a:solidFill>
              </a:rPr>
              <a:t>. </a:t>
            </a:r>
            <a:r>
              <a:rPr lang="en-US" altLang="ko-KR" sz="1400" dirty="0"/>
              <a:t> (</a:t>
            </a:r>
            <a:r>
              <a:rPr lang="ko-KR" altLang="en-US" sz="1400" dirty="0"/>
              <a:t>사용할 경우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/>
              <a:t>점 </a:t>
            </a:r>
            <a:r>
              <a:rPr lang="ko-KR" altLang="en-US" sz="1400"/>
              <a:t>처리</a:t>
            </a:r>
            <a:r>
              <a:rPr lang="en-US" altLang="ko-KR" sz="1400"/>
              <a:t>)</a:t>
            </a:r>
          </a:p>
          <a:p>
            <a:pPr lvl="2"/>
            <a:r>
              <a:rPr lang="ko-KR" altLang="en-US" sz="1600"/>
              <a:t>부록에 </a:t>
            </a:r>
            <a:r>
              <a:rPr lang="ko-KR" altLang="en-US" sz="1600" dirty="0"/>
              <a:t>정의한 함수는 기능에 맞게 </a:t>
            </a:r>
            <a:r>
              <a:rPr lang="ko-KR" altLang="en-US" sz="1600" b="1" dirty="0">
                <a:solidFill>
                  <a:srgbClr val="FF0000"/>
                </a:solidFill>
              </a:rPr>
              <a:t>반드시</a:t>
            </a:r>
            <a:r>
              <a:rPr lang="ko-KR" altLang="en-US" sz="1600" dirty="0"/>
              <a:t> 구현해야 한다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dirty="0"/>
              <a:t>컴파일 </a:t>
            </a:r>
            <a:r>
              <a:rPr lang="en-US" altLang="ko-KR" sz="1600" dirty="0"/>
              <a:t>: </a:t>
            </a:r>
            <a:r>
              <a:rPr lang="en-US" altLang="ko-KR" sz="1600" dirty="0" err="1">
                <a:solidFill>
                  <a:srgbClr val="0070C0"/>
                </a:solidFill>
              </a:rPr>
              <a:t>gcc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err="1">
                <a:solidFill>
                  <a:srgbClr val="0070C0"/>
                </a:solidFill>
              </a:rPr>
              <a:t>user_flappy_bird.c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cspro</a:t>
            </a:r>
            <a:r>
              <a:rPr lang="en-US" altLang="ko-KR" sz="1600" dirty="0"/>
              <a:t> </a:t>
            </a:r>
            <a:r>
              <a:rPr lang="ko-KR" altLang="en-US" sz="1600" dirty="0"/>
              <a:t>서버</a:t>
            </a:r>
            <a:r>
              <a:rPr lang="en-US" altLang="ko-KR" sz="1600" dirty="0"/>
              <a:t>)</a:t>
            </a:r>
            <a:r>
              <a:rPr lang="ko-KR" altLang="en-US" sz="1600" dirty="0"/>
              <a:t>로 컴파일 </a:t>
            </a:r>
            <a:r>
              <a:rPr lang="ko-KR" altLang="en-US" sz="1600"/>
              <a:t>되어야 한다</a:t>
            </a:r>
            <a:r>
              <a:rPr lang="en-US" altLang="ko-KR" sz="1600"/>
              <a:t>, math.h </a:t>
            </a:r>
            <a:r>
              <a:rPr lang="ko-KR" altLang="en-US" sz="1600"/>
              <a:t>사용 등으로 </a:t>
            </a:r>
            <a:r>
              <a:rPr lang="en-US" altLang="ko-KR" sz="1600"/>
              <a:t>gcc </a:t>
            </a:r>
            <a:r>
              <a:rPr lang="ko-KR" altLang="en-US" sz="1600"/>
              <a:t>추가 옵션이 필요한 경우 보고서에 컴파일 명령어를 따로 작성한다</a:t>
            </a:r>
            <a:r>
              <a:rPr lang="en-US" altLang="ko-KR" sz="1600"/>
              <a:t>. (</a:t>
            </a:r>
            <a:r>
              <a:rPr lang="ko-KR" altLang="en-US" sz="1600"/>
              <a:t>미기입시 옵션 없이 컴파일하며 그로인한 불이익이 발생할 수 있음</a:t>
            </a:r>
            <a:r>
              <a:rPr lang="en-US" altLang="ko-KR" sz="1600"/>
              <a:t>.)</a:t>
            </a:r>
            <a:endParaRPr lang="en-US" altLang="ko-KR" sz="1600" dirty="0"/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주어진 프로그램을 완전히 이해하고 시작 할 것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가능한 일찍 시작할 것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– Flappy Bird Game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 </a:t>
            </a:r>
            <a:fld id="{3F14069D-2812-4305-992F-66FDFFA90FF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518847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33333"/>
    </a:dk2>
    <a:lt2>
      <a:srgbClr val="CECECE"/>
    </a:lt2>
    <a:accent1>
      <a:srgbClr val="063DE8"/>
    </a:accent1>
    <a:accent2>
      <a:srgbClr val="006B61"/>
    </a:accent2>
    <a:accent3>
      <a:srgbClr val="FFFFFF"/>
    </a:accent3>
    <a:accent4>
      <a:srgbClr val="000000"/>
    </a:accent4>
    <a:accent5>
      <a:srgbClr val="AAAFF2"/>
    </a:accent5>
    <a:accent6>
      <a:srgbClr val="006057"/>
    </a:accent6>
    <a:hlink>
      <a:srgbClr val="7B00E4"/>
    </a:hlink>
    <a:folHlink>
      <a:srgbClr val="FC012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22545</TotalTime>
  <Pages>3</Pages>
  <Words>1021</Words>
  <Application>Microsoft Office PowerPoint</Application>
  <PresentationFormat>화면 슬라이드 쇼(4:3)</PresentationFormat>
  <Paragraphs>143</Paragraphs>
  <Slides>18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Monotype Sorts</vt:lpstr>
      <vt:lpstr>돋움</vt:lpstr>
      <vt:lpstr>Arial</vt:lpstr>
      <vt:lpstr>Palatino Linotype</vt:lpstr>
      <vt:lpstr>Times New Roman</vt:lpstr>
      <vt:lpstr>Wingdings</vt:lpstr>
      <vt:lpstr>1_기본 디자인</vt:lpstr>
      <vt:lpstr>PowerPoint 프레젠테이션</vt:lpstr>
      <vt:lpstr>프로젝트  – Flappy Bird Game</vt:lpstr>
      <vt:lpstr>프로젝트  – Flappy Bird Game</vt:lpstr>
      <vt:lpstr>프로젝트  – Flappy Bird Game</vt:lpstr>
      <vt:lpstr>프로젝트  – Flappy Bird Game</vt:lpstr>
      <vt:lpstr>프로젝트  – Flappy Bird Game</vt:lpstr>
      <vt:lpstr>프로젝트  – Flappy Bird Game</vt:lpstr>
      <vt:lpstr>프로젝트  – Flappy Bird Game</vt:lpstr>
      <vt:lpstr>프로젝트 – Flappy Bird Game</vt:lpstr>
      <vt:lpstr>프로젝트 – Flappy Bird Game</vt:lpstr>
      <vt:lpstr>프로젝트 – Flappy Bird Game</vt:lpstr>
      <vt:lpstr>프로젝트 – Flappy Bird Game</vt:lpstr>
      <vt:lpstr>부록</vt:lpstr>
      <vt:lpstr>부록</vt:lpstr>
      <vt:lpstr>부록</vt:lpstr>
      <vt:lpstr>부록</vt:lpstr>
      <vt:lpstr>부록</vt:lpstr>
      <vt:lpstr>부록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Kyunghee</dc:creator>
  <cp:lastModifiedBy>석 혜경</cp:lastModifiedBy>
  <cp:revision>2292</cp:revision>
  <cp:lastPrinted>2020-05-13T05:17:02Z</cp:lastPrinted>
  <dcterms:created xsi:type="dcterms:W3CDTF">1996-06-27T04:55:18Z</dcterms:created>
  <dcterms:modified xsi:type="dcterms:W3CDTF">2020-05-13T17:23:52Z</dcterms:modified>
</cp:coreProperties>
</file>