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8"/>
  </p:notesMasterIdLst>
  <p:handoutMasterIdLst>
    <p:handoutMasterId r:id="rId39"/>
  </p:handoutMasterIdLst>
  <p:sldIdLst>
    <p:sldId id="960" r:id="rId2"/>
    <p:sldId id="963" r:id="rId3"/>
    <p:sldId id="964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92" r:id="rId32"/>
    <p:sldId id="993" r:id="rId33"/>
    <p:sldId id="994" r:id="rId34"/>
    <p:sldId id="996" r:id="rId35"/>
    <p:sldId id="998" r:id="rId36"/>
    <p:sldId id="997" r:id="rId37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2" autoAdjust="0"/>
    <p:restoredTop sz="89304" autoAdjust="0"/>
  </p:normalViewPr>
  <p:slideViewPr>
    <p:cSldViewPr>
      <p:cViewPr varScale="1">
        <p:scale>
          <a:sx n="95" d="100"/>
          <a:sy n="95" d="100"/>
        </p:scale>
        <p:origin x="102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3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97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400" dirty="0"/>
              <a:t>기초 </a:t>
            </a:r>
            <a:r>
              <a:rPr lang="en-US" altLang="ko-KR" sz="4400" dirty="0"/>
              <a:t>C++ </a:t>
            </a:r>
            <a:r>
              <a:rPr lang="ko-KR" altLang="en-US" sz="4400" dirty="0"/>
              <a:t>프로그래밍 </a:t>
            </a:r>
            <a:r>
              <a:rPr lang="en-US" altLang="ko-KR" sz="4400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기초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프로그래밍의</a:t>
            </a:r>
            <a:r>
              <a:rPr lang="en-US" altLang="ko-KR" dirty="0"/>
              <a:t> </a:t>
            </a:r>
            <a:r>
              <a:rPr lang="ko-KR" altLang="en-US" dirty="0"/>
              <a:t>기초 개념을 공부하고</a:t>
            </a:r>
            <a:r>
              <a:rPr lang="en-US" altLang="ko-KR" dirty="0"/>
              <a:t>, </a:t>
            </a:r>
            <a:r>
              <a:rPr lang="ko-KR" altLang="en-US" dirty="0"/>
              <a:t>그 내용을 바탕으로 유명한 자료구조 중 하나인 </a:t>
            </a:r>
            <a:r>
              <a:rPr lang="ko-KR" altLang="en-US" dirty="0" err="1"/>
              <a:t>스택</a:t>
            </a:r>
            <a:r>
              <a:rPr lang="ko-KR" altLang="en-US" dirty="0"/>
              <a:t> 자료구조가 </a:t>
            </a:r>
            <a:r>
              <a:rPr lang="en-US" altLang="ko-KR" dirty="0"/>
              <a:t>C++</a:t>
            </a:r>
            <a:r>
              <a:rPr lang="ko-KR" altLang="en-US" dirty="0"/>
              <a:t>로 어떻게 구현되는지 살펴본다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학습할 내용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프로그래밍 패러다임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표준 입출력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에서의 동적 메모리 할당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참조 연산자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에서의 클래스</a:t>
            </a:r>
            <a:endParaRPr lang="en-US" altLang="ko-KR" dirty="0"/>
          </a:p>
          <a:p>
            <a:pPr lvl="1"/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프로그래밍 패러다임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/>
              <a:t>전역 함수는 </a:t>
            </a:r>
            <a:r>
              <a:rPr lang="en-US" altLang="ko-KR" sz="1800" dirty="0"/>
              <a:t>main() </a:t>
            </a:r>
            <a:r>
              <a:rPr lang="ko-KR" altLang="en-US" sz="1800" dirty="0"/>
              <a:t>함수 하나만 필요함</a:t>
            </a:r>
          </a:p>
          <a:p>
            <a:r>
              <a:rPr lang="ko-KR" altLang="en-US" sz="1800" dirty="0"/>
              <a:t>모든 프로그램의 수행은 클래스에서 생성된 객체들 사이의 메시지 전달로 수행됨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0000FF"/>
                </a:solidFill>
              </a:rPr>
              <a:t>메시지의 세 가지 구성 요소는 </a:t>
            </a:r>
            <a:r>
              <a:rPr lang="en-US" altLang="ko-KR" sz="1800" dirty="0">
                <a:solidFill>
                  <a:srgbClr val="0000FF"/>
                </a:solidFill>
              </a:rPr>
              <a:t>1) </a:t>
            </a:r>
            <a:r>
              <a:rPr lang="ko-KR" altLang="en-US" sz="1800" dirty="0">
                <a:solidFill>
                  <a:srgbClr val="0000FF"/>
                </a:solidFill>
              </a:rPr>
              <a:t>메시지가 전달될 객체</a:t>
            </a:r>
            <a:r>
              <a:rPr lang="en-US" altLang="ko-KR" sz="1800" dirty="0">
                <a:solidFill>
                  <a:srgbClr val="0000FF"/>
                </a:solidFill>
              </a:rPr>
              <a:t>, 2) </a:t>
            </a:r>
            <a:r>
              <a:rPr lang="ko-KR" altLang="en-US" sz="1800" dirty="0">
                <a:solidFill>
                  <a:srgbClr val="0000FF"/>
                </a:solidFill>
              </a:rPr>
              <a:t>수행하고자 하는 멤버함수의 이름</a:t>
            </a:r>
            <a:r>
              <a:rPr lang="en-US" altLang="ko-KR" sz="1800" dirty="0">
                <a:solidFill>
                  <a:srgbClr val="0000FF"/>
                </a:solidFill>
              </a:rPr>
              <a:t>, 3) </a:t>
            </a:r>
            <a:r>
              <a:rPr lang="ko-KR" altLang="en-US" sz="1800" dirty="0">
                <a:solidFill>
                  <a:srgbClr val="0000FF"/>
                </a:solidFill>
              </a:rPr>
              <a:t>그 멤버함수가 수행되는 데 필요한 인자</a:t>
            </a:r>
            <a:endParaRPr lang="en-US" altLang="ko-KR" sz="1800" dirty="0">
              <a:solidFill>
                <a:srgbClr val="0000FF"/>
              </a:solidFill>
            </a:endParaRPr>
          </a:p>
          <a:p>
            <a:r>
              <a:rPr lang="en-US" altLang="ko-KR" sz="1800" dirty="0"/>
              <a:t>Ex)</a:t>
            </a:r>
          </a:p>
          <a:p>
            <a:endParaRPr lang="en-US" altLang="ko-KR" b="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35696" y="2617108"/>
            <a:ext cx="288032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/>
              <a:t>// C++ </a:t>
            </a:r>
            <a:r>
              <a:rPr lang="ko-KR" altLang="en-US" sz="1000" b="1" dirty="0"/>
              <a:t>표준 헤더는 </a:t>
            </a:r>
            <a:r>
              <a:rPr lang="ko-KR" altLang="en-US" sz="1000" b="1" dirty="0" err="1"/>
              <a:t>확장자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.h</a:t>
            </a:r>
            <a:r>
              <a:rPr lang="ko-KR" altLang="en-US" sz="1000" b="1" dirty="0"/>
              <a:t>를 붙이지 않는다</a:t>
            </a:r>
            <a:r>
              <a:rPr lang="en-US" altLang="ko-KR" sz="1000" b="1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iostream</a:t>
            </a:r>
            <a:r>
              <a:rPr lang="en-US" altLang="ko-KR" sz="1000" b="1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#include &lt;string&gt;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// sample </a:t>
            </a:r>
            <a:r>
              <a:rPr lang="ko-KR" altLang="en-US" sz="1000" b="1" dirty="0"/>
              <a:t>클래스 선언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class sample{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private: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value;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public: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getValue</a:t>
            </a:r>
            <a:r>
              <a:rPr lang="en-US" altLang="ko-KR" sz="1000" b="1" dirty="0"/>
              <a:t>(){ return value;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void </a:t>
            </a:r>
            <a:r>
              <a:rPr lang="en-US" altLang="ko-KR" sz="1000" b="1" dirty="0" err="1"/>
              <a:t>setValue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{ value=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};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16016" y="2642592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788024" y="2564904"/>
            <a:ext cx="3191544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main(){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sample </a:t>
            </a:r>
            <a:r>
              <a:rPr lang="ko-KR" altLang="en-US" sz="1000" b="1" dirty="0"/>
              <a:t>클래스의 </a:t>
            </a:r>
            <a:r>
              <a:rPr lang="ko-KR" altLang="en-US" sz="1000" b="1" dirty="0" err="1"/>
              <a:t>인스턴스</a:t>
            </a:r>
            <a:r>
              <a:rPr lang="ko-KR" altLang="en-US" sz="1000" b="1" dirty="0"/>
              <a:t> 생성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sample </a:t>
            </a:r>
            <a:r>
              <a:rPr lang="en-US" altLang="ko-KR" sz="1000" b="1" dirty="0" err="1"/>
              <a:t>obj</a:t>
            </a:r>
            <a:r>
              <a:rPr lang="en-US" altLang="ko-KR" sz="1000" b="1" dirty="0"/>
              <a:t>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C</a:t>
            </a:r>
            <a:r>
              <a:rPr lang="ko-KR" altLang="en-US" sz="1000" b="1" dirty="0"/>
              <a:t>언어에서는 함수 호출을 통해 작업을 수행함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printf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함수 호출</a:t>
            </a:r>
            <a:r>
              <a:rPr lang="en-US" altLang="ko-KR" sz="1000" b="1" dirty="0"/>
              <a:t>\n");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C++</a:t>
            </a:r>
            <a:r>
              <a:rPr lang="ko-KR" altLang="en-US" sz="1000" b="1" dirty="0"/>
              <a:t>에서는 메시지 전달로 작업을 수행함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/* </a:t>
            </a:r>
            <a:r>
              <a:rPr lang="ko-KR" altLang="en-US" sz="1000" b="1" dirty="0"/>
              <a:t>메시지를 통해 객체에게 </a:t>
            </a:r>
            <a:r>
              <a:rPr lang="ko-KR" altLang="en-US" sz="1000" b="1" dirty="0" err="1"/>
              <a:t>메소드를</a:t>
            </a:r>
            <a:r>
              <a:rPr lang="ko-KR" altLang="en-US" sz="1000" b="1" dirty="0"/>
              <a:t> 호출하여 줄 것을 요청하며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객체가 알아서 스스로 동작함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내부적인 활동을 외부에서 알 수 없음</a:t>
            </a:r>
            <a:r>
              <a:rPr lang="en-US" altLang="ko-KR" sz="1000" b="1" dirty="0"/>
              <a:t>, Encapsulation) */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obj.setValue</a:t>
            </a:r>
            <a:r>
              <a:rPr lang="en-US" altLang="ko-KR" sz="1000" b="1" dirty="0"/>
              <a:t>(10);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메시지가 전달될 객체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obj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수행하고자 하는 멤버함수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setValue</a:t>
            </a:r>
            <a:r>
              <a:rPr lang="en-US" altLang="ko-KR" sz="1000" b="1" dirty="0"/>
              <a:t>()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멤버함수가 수행되는 데 필요한 인자</a:t>
            </a:r>
            <a:r>
              <a:rPr lang="en-US" altLang="ko-KR" sz="1000" b="1" dirty="0"/>
              <a:t>: 10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}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413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표준 입출력</a:t>
            </a:r>
            <a:endParaRPr lang="en-US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에서의 표준 입출력은 </a:t>
            </a:r>
            <a:r>
              <a:rPr lang="en-US" altLang="ko-KR" sz="2000" dirty="0"/>
              <a:t>I/O stream</a:t>
            </a:r>
            <a:r>
              <a:rPr lang="ko-KR" altLang="en-US" sz="2000" dirty="0"/>
              <a:t>을 이용하여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stream</a:t>
            </a:r>
            <a:r>
              <a:rPr lang="ko-KR" altLang="en-US" sz="1600" dirty="0"/>
              <a:t>이란 데이터의 연속적인 흐름을 의미함</a:t>
            </a:r>
            <a:endParaRPr lang="en-US" altLang="ko-KR" dirty="0"/>
          </a:p>
          <a:p>
            <a:r>
              <a:rPr lang="ko-KR" altLang="en-US" sz="2000" dirty="0"/>
              <a:t>표준 입력은 </a:t>
            </a:r>
            <a:r>
              <a:rPr lang="en-US" altLang="ko-KR" sz="2000" dirty="0" err="1"/>
              <a:t>cin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Ex)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row,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;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(“%d %d”, &amp;row, &amp;</a:t>
            </a:r>
            <a:r>
              <a:rPr lang="en-US" altLang="ko-KR" sz="1600" dirty="0" err="1"/>
              <a:t>clo</a:t>
            </a:r>
            <a:r>
              <a:rPr lang="en-US" altLang="ko-KR" sz="1600" dirty="0"/>
              <a:t>);// C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&gt;&gt; row &gt;&gt;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;		// C++</a:t>
            </a:r>
          </a:p>
          <a:p>
            <a:pPr lvl="1"/>
            <a:r>
              <a:rPr lang="ko-KR" altLang="en-US" sz="1600" dirty="0"/>
              <a:t>주소를 넘기지 않아도 </a:t>
            </a:r>
            <a:r>
              <a:rPr lang="ko-KR" altLang="en-US" sz="1600" dirty="0">
                <a:latin typeface="Arial"/>
              </a:rPr>
              <a:t>“</a:t>
            </a:r>
            <a:r>
              <a:rPr lang="en-US" altLang="ko-KR" sz="1600" dirty="0"/>
              <a:t>&gt;&gt;</a:t>
            </a:r>
            <a:r>
              <a:rPr lang="en-US" altLang="ko-KR" sz="1600" dirty="0">
                <a:latin typeface="Arial"/>
              </a:rPr>
              <a:t>”</a:t>
            </a:r>
            <a:r>
              <a:rPr lang="ko-KR" altLang="en-US" sz="1600" dirty="0"/>
              <a:t>가 참조</a:t>
            </a:r>
            <a:r>
              <a:rPr lang="en-US" altLang="ko-KR" sz="1600" dirty="0"/>
              <a:t>(reference type)</a:t>
            </a:r>
            <a:r>
              <a:rPr lang="ko-KR" altLang="en-US" sz="1600" dirty="0"/>
              <a:t>를 받도록 재정의</a:t>
            </a:r>
            <a:r>
              <a:rPr lang="en-US" altLang="ko-KR" sz="1600" dirty="0"/>
              <a:t>(overloading)</a:t>
            </a:r>
            <a:r>
              <a:rPr lang="ko-KR" altLang="en-US" sz="1600" dirty="0"/>
              <a:t>되어 있으므로 변수에 값이 저장됨</a:t>
            </a:r>
            <a:endParaRPr lang="en-US" altLang="ko-KR" dirty="0"/>
          </a:p>
          <a:p>
            <a:r>
              <a:rPr lang="ko-KR" altLang="en-US" sz="2000" dirty="0"/>
              <a:t>표준 출력은 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Ex)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var1, var2;</a:t>
            </a:r>
            <a:br>
              <a:rPr lang="en-US" altLang="ko-KR" sz="1600" dirty="0"/>
            </a:br>
            <a:r>
              <a:rPr lang="en-US" altLang="ko-KR" sz="1600" dirty="0"/>
              <a:t>     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(“%d %d”, var1, var2);	// C</a:t>
            </a:r>
            <a:br>
              <a:rPr lang="en-US" altLang="ko-KR" sz="1600" dirty="0"/>
            </a:br>
            <a:r>
              <a:rPr lang="en-US" altLang="ko-KR" sz="1600" dirty="0"/>
              <a:t>     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var1&lt;&lt; var2;	// C++</a:t>
            </a:r>
          </a:p>
          <a:p>
            <a:pPr lvl="1"/>
            <a:r>
              <a:rPr lang="en-US" altLang="ko-KR" sz="1600" dirty="0" err="1"/>
              <a:t>cout.setf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()</a:t>
            </a:r>
            <a:r>
              <a:rPr lang="ko-KR" altLang="en-US" sz="1600" dirty="0"/>
              <a:t>의 에서의 </a:t>
            </a:r>
            <a:r>
              <a:rPr lang="en-US" altLang="ko-KR" sz="1600" dirty="0"/>
              <a:t>formatting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cout.setf</a:t>
            </a:r>
            <a:r>
              <a:rPr lang="en-US" altLang="ko-KR" sz="1600" dirty="0"/>
              <a:t>()</a:t>
            </a:r>
            <a:r>
              <a:rPr lang="ko-KR" altLang="en-US" sz="1600" dirty="0"/>
              <a:t>명령어를 이용하여 수행됨</a:t>
            </a:r>
            <a:endParaRPr lang="en-US" altLang="ko-KR" sz="1600" dirty="0"/>
          </a:p>
          <a:p>
            <a:pPr lvl="2"/>
            <a:r>
              <a:rPr lang="ko-KR" altLang="en-US" sz="1600" dirty="0"/>
              <a:t>자세한 내용은 </a:t>
            </a:r>
            <a:r>
              <a:rPr lang="en-US" altLang="ko-KR" sz="1600" dirty="0"/>
              <a:t>reference manual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064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cs typeface="+mn-cs"/>
              </a:rPr>
              <a:t>C++</a:t>
            </a:r>
            <a:r>
              <a:rPr lang="ko-KR" altLang="en-US" dirty="0">
                <a:solidFill>
                  <a:srgbClr val="000000"/>
                </a:solidFill>
                <a:cs typeface="+mn-cs"/>
              </a:rPr>
              <a:t>에서의 동적 메모리 할당</a:t>
            </a:r>
            <a:endParaRPr lang="en-US" altLang="ko-KR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66738" y="1268413"/>
            <a:ext cx="4005262" cy="475138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1800" dirty="0"/>
              <a:t>C++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new</a:t>
            </a:r>
            <a:r>
              <a:rPr lang="ko-KR" altLang="en-US" sz="1800" dirty="0"/>
              <a:t>와 </a:t>
            </a:r>
            <a:r>
              <a:rPr lang="en-US" altLang="ko-KR" sz="1800" dirty="0"/>
              <a:t>delete </a:t>
            </a:r>
            <a:r>
              <a:rPr lang="ko-KR" altLang="en-US" sz="1800" dirty="0"/>
              <a:t>이용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/>
              <a:t>// C++</a:t>
            </a:r>
          </a:p>
          <a:p>
            <a:pPr lvl="1">
              <a:buNone/>
              <a:defRPr/>
            </a:pPr>
            <a:r>
              <a:rPr lang="en-US" altLang="ko-KR" sz="1600" dirty="0"/>
              <a:t>var1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ko-KR" altLang="en-US" sz="1600" dirty="0"/>
              <a:t>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delete var1;	  // </a:t>
            </a:r>
            <a:r>
              <a:rPr lang="ko-KR" altLang="en-US" sz="1600" dirty="0"/>
              <a:t>메모리 해제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// C</a:t>
            </a:r>
          </a:p>
          <a:p>
            <a:pPr lvl="1">
              <a:buNone/>
              <a:defRPr/>
            </a:pPr>
            <a:r>
              <a:rPr lang="en-US" altLang="ko-KR" sz="1600" dirty="0"/>
              <a:t>var1 =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));</a:t>
            </a:r>
          </a:p>
          <a:p>
            <a:pPr lvl="1">
              <a:buNone/>
              <a:defRPr/>
            </a:pPr>
            <a:r>
              <a:rPr lang="en-US" altLang="ko-KR" sz="1600" dirty="0"/>
              <a:t>free(var1);</a:t>
            </a:r>
          </a:p>
          <a:p>
            <a:pPr lvl="1">
              <a:buNone/>
              <a:defRPr/>
            </a:pPr>
            <a:endParaRPr lang="en-US" altLang="ko-KR" sz="1600" dirty="0"/>
          </a:p>
          <a:p>
            <a:pPr lvl="0">
              <a:buClr>
                <a:srgbClr val="CC0000"/>
              </a:buCl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1</a:t>
            </a:r>
            <a:r>
              <a:rPr lang="ko-KR" altLang="en-US" sz="1800" dirty="0">
                <a:solidFill>
                  <a:srgbClr val="000000"/>
                </a:solidFill>
              </a:rPr>
              <a:t>차원 배열 동적 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/>
              <a:t>// </a:t>
            </a:r>
            <a:r>
              <a:rPr lang="ko-KR" altLang="en-US" sz="1600" dirty="0"/>
              <a:t>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var1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[size];</a:t>
            </a:r>
          </a:p>
          <a:p>
            <a:pPr lvl="1">
              <a:buNone/>
              <a:defRPr/>
            </a:pPr>
            <a:r>
              <a:rPr lang="en-US" altLang="ko-KR" sz="1600" dirty="0"/>
              <a:t>// </a:t>
            </a:r>
            <a:r>
              <a:rPr lang="ko-KR" altLang="en-US" sz="1600" dirty="0"/>
              <a:t>메모리 해제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delete [] var1;</a:t>
            </a:r>
            <a:endParaRPr lang="ko-KR" altLang="en-US" sz="1600" dirty="0"/>
          </a:p>
        </p:txBody>
      </p:sp>
      <p:sp>
        <p:nvSpPr>
          <p:cNvPr id="17" name="내용 개체 틀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dirty="0"/>
              <a:t>2</a:t>
            </a:r>
            <a:r>
              <a:rPr lang="ko-KR" altLang="en-US" sz="1800" dirty="0"/>
              <a:t>차원 배열 동적 메모리 할당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nn-NO" altLang="ko-KR" sz="1600" dirty="0"/>
              <a:t>int **var1;</a:t>
            </a:r>
          </a:p>
          <a:p>
            <a:pPr lvl="1">
              <a:buNone/>
              <a:defRPr/>
            </a:pPr>
            <a:r>
              <a:rPr lang="nn-NO" altLang="ko-KR" sz="1600" dirty="0"/>
              <a:t>// </a:t>
            </a:r>
            <a:r>
              <a:rPr lang="ko-KR" altLang="en-US" sz="1600" dirty="0"/>
              <a:t>메모리 할당</a:t>
            </a:r>
            <a:endParaRPr lang="nn-NO" altLang="ko-KR" sz="1600" dirty="0"/>
          </a:p>
          <a:p>
            <a:pPr lvl="1">
              <a:buNone/>
              <a:defRPr/>
            </a:pPr>
            <a:r>
              <a:rPr lang="nn-NO" altLang="ko-KR" sz="1600" dirty="0"/>
              <a:t>var1 = new int*[row];</a:t>
            </a:r>
          </a:p>
          <a:p>
            <a:pPr lvl="1">
              <a:buNone/>
              <a:defRPr/>
            </a:pPr>
            <a:r>
              <a:rPr lang="nn-NO" altLang="ko-KR" sz="1600" dirty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/>
              <a:t>	var1[i] = new int[col];</a:t>
            </a:r>
          </a:p>
          <a:p>
            <a:pPr lvl="1">
              <a:buNone/>
              <a:defRPr/>
            </a:pPr>
            <a:r>
              <a:rPr lang="nn-NO" altLang="ko-KR" sz="1600" dirty="0"/>
              <a:t>…</a:t>
            </a:r>
          </a:p>
          <a:p>
            <a:pPr lvl="1">
              <a:buNone/>
              <a:defRPr/>
            </a:pPr>
            <a:r>
              <a:rPr lang="nn-NO" altLang="ko-KR" sz="1600" dirty="0"/>
              <a:t>// </a:t>
            </a:r>
            <a:r>
              <a:rPr lang="ko-KR" altLang="en-US" sz="1600" dirty="0"/>
              <a:t>메모리 해제</a:t>
            </a:r>
            <a:endParaRPr lang="nn-NO" altLang="ko-KR" sz="1600" dirty="0"/>
          </a:p>
          <a:p>
            <a:pPr lvl="1">
              <a:buNone/>
              <a:defRPr/>
            </a:pPr>
            <a:r>
              <a:rPr lang="nn-NO" altLang="ko-KR" sz="1600" dirty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/>
              <a:t>	delete [] var1[i];</a:t>
            </a:r>
          </a:p>
          <a:p>
            <a:pPr lvl="1">
              <a:buNone/>
              <a:defRPr/>
            </a:pPr>
            <a:r>
              <a:rPr lang="nn-NO" altLang="ko-KR" sz="1600" dirty="0"/>
              <a:t>delete [] var1;</a:t>
            </a:r>
          </a:p>
          <a:p>
            <a:pPr lvl="1">
              <a:buNone/>
              <a:defRPr/>
            </a:pPr>
            <a:endParaRPr lang="nn-NO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567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참조 연산자</a:t>
            </a:r>
            <a:r>
              <a:rPr lang="en-US" altLang="ko-KR" dirty="0"/>
              <a:t>(Reference Operator)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818" y="1142984"/>
            <a:ext cx="8018462" cy="50943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연산자가 </a:t>
            </a:r>
            <a:r>
              <a:rPr lang="en-US" altLang="ko-KR" dirty="0"/>
              <a:t>C++</a:t>
            </a:r>
            <a:r>
              <a:rPr lang="ko-KR" altLang="en-US" dirty="0"/>
              <a:t>에서 확장됨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연산자는 포인터와 달리 별도의 메모리 공간을 차지하지 않으며</a:t>
            </a:r>
            <a:r>
              <a:rPr lang="en-US" altLang="ko-KR" dirty="0"/>
              <a:t>, </a:t>
            </a:r>
            <a:r>
              <a:rPr lang="ko-KR" altLang="en-US" dirty="0"/>
              <a:t>객체를 지칭하는 또 다른 이름처럼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연산자의 사용으로 함수간 인자 전달에서 포인터 연산이 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리턴 타입도 참조 연산으로 지정 가능</a:t>
            </a:r>
            <a:endParaRPr lang="en-US" altLang="ko-KR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259632" y="2417437"/>
            <a:ext cx="288749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/>
              <a:t>// </a:t>
            </a:r>
            <a:r>
              <a:rPr lang="ko-KR" altLang="en-US" sz="1400" b="1" dirty="0"/>
              <a:t>포인터 이용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void swap(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*b){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*a;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*a = *b;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*b 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</a:p>
          <a:p>
            <a:pPr algn="l"/>
            <a:r>
              <a:rPr lang="en-US" altLang="ko-KR" sz="1400" b="1" dirty="0"/>
              <a:t>} </a:t>
            </a:r>
          </a:p>
          <a:p>
            <a:pPr algn="l"/>
            <a:r>
              <a:rPr lang="en-US" altLang="ko-KR" sz="1400" b="1" dirty="0"/>
              <a:t>swap(&amp;a, &amp;b);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788024" y="2420888"/>
            <a:ext cx="222048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b="1" dirty="0"/>
              <a:t>// </a:t>
            </a:r>
            <a:r>
              <a:rPr lang="ko-KR" altLang="en-US" sz="1400" b="1" dirty="0"/>
              <a:t>참조 연산자 이용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void swap(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&amp;b){</a:t>
            </a:r>
          </a:p>
          <a:p>
            <a:pPr algn="l"/>
            <a:r>
              <a:rPr lang="en-US" altLang="ko-KR" sz="1400" b="1" dirty="0"/>
              <a:t>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algn="l"/>
            <a:r>
              <a:rPr lang="en-US" altLang="ko-KR" sz="1400" b="1" dirty="0"/>
              <a:t>    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algn="l"/>
            <a:r>
              <a:rPr lang="en-US" altLang="ko-KR" sz="1400" b="1" dirty="0"/>
              <a:t>     a = b;</a:t>
            </a:r>
          </a:p>
          <a:p>
            <a:pPr algn="l"/>
            <a:r>
              <a:rPr lang="en-US" altLang="ko-KR" sz="1400" b="1" dirty="0"/>
              <a:t>     b 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algn="l"/>
            <a:r>
              <a:rPr lang="en-US" altLang="ko-KR" sz="1400" b="1" dirty="0"/>
              <a:t>}</a:t>
            </a:r>
          </a:p>
          <a:p>
            <a:pPr algn="l"/>
            <a:r>
              <a:rPr lang="en-US" altLang="ko-KR" sz="1400" b="1" dirty="0"/>
              <a:t>swap(a, b);</a:t>
            </a:r>
          </a:p>
        </p:txBody>
      </p:sp>
    </p:spTree>
    <p:extLst>
      <p:ext uri="{BB962C8B-B14F-4D97-AF65-F5344CB8AC3E}">
        <p14:creationId xmlns:p14="http://schemas.microsoft.com/office/powerpoint/2010/main" val="37622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클래스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에서의 클래스 선언과 구현은 분리되어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클래스의 선언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pPr>
              <a:buNone/>
            </a:pPr>
            <a:endParaRPr lang="ko-KR" altLang="en-US" sz="2000" dirty="0"/>
          </a:p>
          <a:p>
            <a:r>
              <a:rPr lang="ko-KR" altLang="en-US" sz="2000" dirty="0"/>
              <a:t>클래스의 구현</a:t>
            </a:r>
          </a:p>
          <a:p>
            <a:pPr lvl="1"/>
            <a:r>
              <a:rPr lang="ko-KR" altLang="en-US" dirty="0"/>
              <a:t>클래스 선언의 멤버 함수들을 구현함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r>
              <a:rPr lang="ko-KR" altLang="en-US" sz="2000" dirty="0"/>
              <a:t>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&gt;.h</a:t>
            </a:r>
            <a:r>
              <a:rPr lang="ko-KR" altLang="en-US" sz="2000" dirty="0"/>
              <a:t>파일에서 클래스 선언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파일에서 클래스 구현</a:t>
            </a:r>
            <a:endParaRPr lang="en-US" altLang="ko-KR" sz="2000" dirty="0"/>
          </a:p>
          <a:p>
            <a:r>
              <a:rPr lang="en-US" altLang="ko-KR" sz="2000" dirty="0"/>
              <a:t>#include "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.h"</a:t>
            </a:r>
            <a:r>
              <a:rPr lang="ko-KR" altLang="en-US" sz="2000" dirty="0"/>
              <a:t>으로 헤더를 포함하여 클래스 사용</a:t>
            </a:r>
            <a:endParaRPr lang="en-US" altLang="ko-KR" sz="20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31646" y="1844824"/>
            <a:ext cx="746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1" dirty="0"/>
              <a:t>class &lt;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&gt;{</a:t>
            </a:r>
          </a:p>
          <a:p>
            <a:pPr algn="l"/>
            <a:r>
              <a:rPr lang="ko-KR" altLang="en-US" sz="1200" b="1" dirty="0"/>
              <a:t>접근 지정자</a:t>
            </a:r>
            <a:r>
              <a:rPr lang="en-US" altLang="ko-KR" sz="1200" b="1" dirty="0"/>
              <a:t>:</a:t>
            </a:r>
          </a:p>
          <a:p>
            <a:pPr algn="l"/>
            <a:r>
              <a:rPr lang="en-US" altLang="ko-KR" sz="1200" b="1" dirty="0"/>
              <a:t>	</a:t>
            </a:r>
            <a:r>
              <a:rPr lang="ko-KR" altLang="en-US" sz="1200" b="1" dirty="0"/>
              <a:t>멤버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멤버 변수 또는 멤버 함수</a:t>
            </a:r>
            <a:r>
              <a:rPr lang="en-US" altLang="ko-KR" sz="1200" b="1" dirty="0"/>
              <a:t>)</a:t>
            </a:r>
          </a:p>
          <a:p>
            <a:pPr algn="l"/>
            <a:r>
              <a:rPr lang="en-US" altLang="ko-KR" sz="1200" b="1" dirty="0"/>
              <a:t>	…</a:t>
            </a:r>
          </a:p>
          <a:p>
            <a:pPr algn="l"/>
            <a:r>
              <a:rPr lang="en-US" altLang="ko-KR" sz="1200" b="1" dirty="0"/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4112882"/>
            <a:ext cx="6858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1" dirty="0"/>
              <a:t>#include "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.h"</a:t>
            </a:r>
          </a:p>
          <a:p>
            <a:pPr algn="l"/>
            <a:r>
              <a:rPr lang="ko-KR" altLang="en-US" sz="1200" b="1" dirty="0"/>
              <a:t>리턴 타입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&gt;::&lt;</a:t>
            </a:r>
            <a:r>
              <a:rPr lang="ko-KR" altLang="en-US" sz="1200" b="1" dirty="0"/>
              <a:t>멤버 함수 이름</a:t>
            </a:r>
            <a:r>
              <a:rPr lang="en-US" altLang="ko-KR" sz="1200" b="1" dirty="0"/>
              <a:t>&gt;(</a:t>
            </a:r>
            <a:r>
              <a:rPr lang="ko-KR" altLang="en-US" sz="1200" b="1" dirty="0" err="1"/>
              <a:t>자료형</a:t>
            </a:r>
            <a:r>
              <a:rPr lang="ko-KR" altLang="en-US" sz="1200" b="1" dirty="0"/>
              <a:t> 인자</a:t>
            </a:r>
            <a:r>
              <a:rPr lang="en-US" altLang="ko-KR" sz="1200" b="1" dirty="0"/>
              <a:t>1, </a:t>
            </a:r>
            <a:r>
              <a:rPr lang="ko-KR" altLang="en-US" sz="1200" b="1" dirty="0" err="1"/>
              <a:t>자료형</a:t>
            </a:r>
            <a:r>
              <a:rPr lang="ko-KR" altLang="en-US" sz="1200" b="1" dirty="0"/>
              <a:t> 인자</a:t>
            </a:r>
            <a:r>
              <a:rPr lang="en-US" altLang="ko-KR" sz="1200" b="1" dirty="0"/>
              <a:t>2, </a:t>
            </a:r>
            <a:r>
              <a:rPr lang="en-US" altLang="ko-KR" sz="1200" b="1" dirty="0">
                <a:latin typeface="Arial"/>
              </a:rPr>
              <a:t>…</a:t>
            </a:r>
            <a:r>
              <a:rPr lang="en-US" altLang="ko-KR" sz="1200" b="1" dirty="0"/>
              <a:t>){</a:t>
            </a:r>
          </a:p>
          <a:p>
            <a:pPr algn="l"/>
            <a:r>
              <a:rPr lang="en-US" altLang="ko-KR" sz="1200" b="1" dirty="0"/>
              <a:t>	code;</a:t>
            </a:r>
          </a:p>
          <a:p>
            <a:pPr algn="l"/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7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600" dirty="0"/>
              <a:t>접근 지정자는 객체의 멤버를 외부에서 접근</a:t>
            </a:r>
            <a:r>
              <a:rPr lang="en-US" altLang="ko-KR" sz="1600" dirty="0"/>
              <a:t>(</a:t>
            </a:r>
            <a:r>
              <a:rPr lang="ko-KR" altLang="en-US" sz="1600" dirty="0"/>
              <a:t>다른 객체나 </a:t>
            </a:r>
            <a:r>
              <a:rPr lang="en-US" altLang="ko-KR" sz="1600" dirty="0"/>
              <a:t>main()</a:t>
            </a:r>
            <a:r>
              <a:rPr lang="ko-KR" altLang="en-US" sz="1600" dirty="0"/>
              <a:t>함수 등</a:t>
            </a:r>
            <a:r>
              <a:rPr lang="en-US" altLang="ko-KR" sz="1600" dirty="0"/>
              <a:t>)</a:t>
            </a:r>
            <a:r>
              <a:rPr lang="ko-KR" altLang="en-US" sz="1600" dirty="0"/>
              <a:t>할 때 어떤 내용을 외부로 공개할지를 결정한다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멤버 변수는 </a:t>
            </a:r>
            <a:r>
              <a:rPr lang="en-US" altLang="ko-KR" sz="1600" b="1" dirty="0"/>
              <a:t>private</a:t>
            </a:r>
            <a:r>
              <a:rPr lang="ko-KR" altLang="en-US" sz="1600" b="1" dirty="0"/>
              <a:t>으로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멤버 함수는 </a:t>
            </a:r>
            <a:r>
              <a:rPr lang="en-US" altLang="ko-KR" sz="1600" b="1" dirty="0"/>
              <a:t>public</a:t>
            </a:r>
            <a:r>
              <a:rPr lang="ko-KR" altLang="en-US" sz="1600" b="1" dirty="0"/>
              <a:t>으로 지정한다</a:t>
            </a:r>
            <a:r>
              <a:rPr lang="en-US" altLang="ko-KR" sz="1600" b="1" dirty="0"/>
              <a:t>. (</a:t>
            </a:r>
            <a:r>
              <a:rPr lang="ko-KR" altLang="en-US" sz="1600" b="1" dirty="0"/>
              <a:t>지정하지 않았을 경우에는 기본적으로 </a:t>
            </a:r>
            <a:r>
              <a:rPr lang="en-US" altLang="ko-KR" sz="1600" b="1" dirty="0"/>
              <a:t>private</a:t>
            </a:r>
            <a:r>
              <a:rPr lang="ko-KR" altLang="en-US" sz="1600" b="1" dirty="0"/>
              <a:t>로 설정</a:t>
            </a:r>
            <a:r>
              <a:rPr lang="en-US" altLang="ko-KR" sz="1600" b="1" dirty="0"/>
              <a:t>)</a:t>
            </a:r>
            <a:endParaRPr lang="en-US" altLang="ko-KR" sz="1600" b="1" u="sng" dirty="0"/>
          </a:p>
          <a:p>
            <a:pPr>
              <a:lnSpc>
                <a:spcPct val="90000"/>
              </a:lnSpc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  <a:endParaRPr lang="ko-KR" altLang="en-US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클래스로부터 객체가 생성될 때 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객체의 초기화를 수행한다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err="1"/>
              <a:t>생성자는</a:t>
            </a:r>
            <a:r>
              <a:rPr lang="ko-KR" altLang="en-US" sz="1600" b="1" dirty="0"/>
              <a:t> 반드시 클래스의 이름과 같아야 하며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리턴 타입을 갖지 않는다</a:t>
            </a:r>
            <a:r>
              <a:rPr lang="en-US" altLang="ko-KR" sz="1600" b="1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600" dirty="0" err="1"/>
              <a:t>소멸자</a:t>
            </a:r>
            <a:r>
              <a:rPr lang="en-US" altLang="ko-KR" sz="1600" dirty="0"/>
              <a:t>(destructor)</a:t>
            </a:r>
            <a:endParaRPr lang="ko-KR" altLang="en-US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클래스로부터 생성된 객체가 소멸될 때 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메모리의 해제 등에 사용된다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반드시 하나만 존재하며 </a:t>
            </a:r>
            <a:r>
              <a:rPr lang="en-US" altLang="ko-KR" sz="1600" b="1" dirty="0"/>
              <a:t>~&lt;</a:t>
            </a:r>
            <a:r>
              <a:rPr lang="ko-KR" altLang="en-US" sz="1600" b="1" dirty="0"/>
              <a:t>클래스이름</a:t>
            </a:r>
            <a:r>
              <a:rPr lang="en-US" altLang="ko-KR" sz="1600" b="1" dirty="0"/>
              <a:t>&gt;(); </a:t>
            </a:r>
            <a:r>
              <a:rPr lang="ko-KR" altLang="en-US" sz="1600" b="1" dirty="0"/>
              <a:t>의 형태로 선언된다</a:t>
            </a:r>
            <a:r>
              <a:rPr lang="en-US" altLang="ko-KR" sz="1600" b="1" dirty="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491" name="Group 107"/>
          <p:cNvGraphicFramePr>
            <a:graphicFrameLocks noGrp="1"/>
          </p:cNvGraphicFramePr>
          <p:nvPr/>
        </p:nvGraphicFramePr>
        <p:xfrm>
          <a:off x="2209800" y="1905000"/>
          <a:ext cx="4395788" cy="105156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접근 지정자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객체 내 멤버 함수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상속 받은 클래스의 객체 내 멤버 함수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외부 함수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컴바탕" pitchFamily="18" charset="-127"/>
                        <a:cs typeface="한컴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특히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main()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함수 등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public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private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protected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6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8667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</a:p>
          <a:p>
            <a:pPr algn="l"/>
            <a:r>
              <a:rPr lang="en-US" altLang="ko-KR" sz="1400" b="1" dirty="0"/>
              <a:t>#include &lt;string&gt;</a:t>
            </a:r>
          </a:p>
          <a:p>
            <a:pPr algn="l"/>
            <a:r>
              <a:rPr lang="en-US" altLang="ko-KR" sz="1400" b="1" dirty="0"/>
              <a:t>using namespace std;</a:t>
            </a:r>
          </a:p>
          <a:p>
            <a:pPr algn="l"/>
            <a:r>
              <a:rPr lang="en-US" altLang="ko-KR" sz="1400" b="1" dirty="0"/>
              <a:t>/* 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endl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등과 같은 명령어들은 표준 라이브러리에 속하는데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이들은 </a:t>
            </a:r>
            <a:r>
              <a:rPr lang="en-US" altLang="ko-KR" sz="1400" b="1" dirty="0"/>
              <a:t>std</a:t>
            </a:r>
            <a:r>
              <a:rPr lang="ko-KR" altLang="en-US" sz="1400" b="1" dirty="0"/>
              <a:t>라는 </a:t>
            </a:r>
            <a:r>
              <a:rPr lang="en-US" altLang="ko-KR" sz="1400" b="1" dirty="0"/>
              <a:t>namespace</a:t>
            </a:r>
            <a:r>
              <a:rPr lang="ko-KR" altLang="en-US" sz="1400" b="1" dirty="0"/>
              <a:t>안에 존재하므로 명령어 사용시 </a:t>
            </a:r>
            <a:r>
              <a:rPr lang="en-US" altLang="ko-KR" sz="1400" b="1" dirty="0"/>
              <a:t>std</a:t>
            </a:r>
            <a:r>
              <a:rPr lang="ko-KR" altLang="en-US" sz="1400" b="1" dirty="0"/>
              <a:t>안에 있는 것을 사용할 것임을 명시해 주는 구문이다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이것이 없으면 </a:t>
            </a:r>
            <a:r>
              <a:rPr lang="en-US" altLang="ko-KR" sz="1400" b="1" dirty="0"/>
              <a:t>“std::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&lt;&lt;std::</a:t>
            </a:r>
            <a:r>
              <a:rPr lang="en-US" altLang="ko-KR" sz="1400" b="1" dirty="0" err="1"/>
              <a:t>endl</a:t>
            </a:r>
            <a:r>
              <a:rPr lang="en-US" altLang="ko-KR" sz="1400" b="1" dirty="0"/>
              <a:t>;” </a:t>
            </a:r>
            <a:r>
              <a:rPr lang="ko-KR" altLang="en-US" sz="1400" b="1" dirty="0"/>
              <a:t>과 같이 사용 </a:t>
            </a:r>
            <a:r>
              <a:rPr lang="en-US" altLang="ko-KR" sz="1400" b="1" dirty="0"/>
              <a:t>*/</a:t>
            </a:r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400" b="1" dirty="0"/>
              <a:t>// student </a:t>
            </a:r>
            <a:r>
              <a:rPr lang="ko-KR" altLang="en-US" sz="1400" b="1" dirty="0"/>
              <a:t>클래스 선언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class student</a:t>
            </a:r>
          </a:p>
          <a:p>
            <a:pPr algn="l"/>
            <a:r>
              <a:rPr lang="en-US" altLang="ko-KR" sz="1400" b="1" dirty="0"/>
              <a:t>{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private: // </a:t>
            </a:r>
            <a:r>
              <a:rPr lang="ko-KR" altLang="en-US" sz="1400" b="1" dirty="0"/>
              <a:t>객체 외부에서는 접근불가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char *name;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public: // </a:t>
            </a:r>
            <a:r>
              <a:rPr lang="ko-KR" altLang="en-US" sz="1400" b="1" dirty="0"/>
              <a:t>객체 외부에서는 접근가능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student(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stId</a:t>
            </a:r>
            <a:r>
              <a:rPr lang="en-US" altLang="ko-KR" sz="1400" b="1" dirty="0"/>
              <a:t>, char *</a:t>
            </a:r>
            <a:r>
              <a:rPr lang="en-US" altLang="ko-KR" sz="1400" b="1" dirty="0" err="1"/>
              <a:t>stName</a:t>
            </a:r>
            <a:r>
              <a:rPr lang="en-US" altLang="ko-KR" sz="1400" b="1" dirty="0"/>
              <a:t>); // </a:t>
            </a:r>
            <a:r>
              <a:rPr lang="ko-KR" altLang="en-US" sz="1400" b="1" dirty="0" err="1"/>
              <a:t>생성자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~student(); // </a:t>
            </a:r>
            <a:r>
              <a:rPr lang="ko-KR" altLang="en-US" sz="1400" b="1" dirty="0" err="1"/>
              <a:t>소멸자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}; </a:t>
            </a:r>
            <a:endParaRPr lang="ko-KR" altLang="en-US" sz="1400" b="1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724128" y="2996952"/>
            <a:ext cx="18473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043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938715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// </a:t>
            </a:r>
            <a:r>
              <a:rPr lang="ko-KR" altLang="en-US" sz="1000" b="1" dirty="0" err="1"/>
              <a:t>생성자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student::student(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stId</a:t>
            </a:r>
            <a:r>
              <a:rPr lang="en-US" altLang="ko-KR" sz="1000" b="1" dirty="0"/>
              <a:t>, char *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id = </a:t>
            </a:r>
            <a:r>
              <a:rPr lang="en-US" altLang="ko-KR" sz="1000" b="1" dirty="0" err="1"/>
              <a:t>stId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name = new char[tmp+1]; /* </a:t>
            </a:r>
            <a:r>
              <a:rPr lang="ko-KR" altLang="en-US" sz="1000" b="1" dirty="0"/>
              <a:t>메모리 할당</a:t>
            </a:r>
            <a:r>
              <a:rPr lang="en-US" altLang="ko-KR" sz="1000" b="1" dirty="0"/>
              <a:t>. </a:t>
            </a:r>
            <a:r>
              <a:rPr lang="ko-KR" altLang="en-US" sz="1000" b="1" dirty="0">
                <a:solidFill>
                  <a:srgbClr val="0000FF"/>
                </a:solidFill>
              </a:rPr>
              <a:t>일반적으로 </a:t>
            </a:r>
            <a:r>
              <a:rPr lang="ko-KR" altLang="en-US" sz="1000" b="1" dirty="0" err="1">
                <a:solidFill>
                  <a:srgbClr val="0000FF"/>
                </a:solidFill>
              </a:rPr>
              <a:t>생성자에서는</a:t>
            </a:r>
            <a:r>
              <a:rPr lang="ko-KR" altLang="en-US" sz="1000" b="1" dirty="0">
                <a:solidFill>
                  <a:srgbClr val="0000FF"/>
                </a:solidFill>
              </a:rPr>
              <a:t> 변수 초기화만 처리하는</a:t>
            </a:r>
            <a:endParaRPr lang="en-US" altLang="ko-KR" sz="1000" b="1" dirty="0">
              <a:solidFill>
                <a:srgbClr val="0000FF"/>
              </a:solidFill>
            </a:endParaRPr>
          </a:p>
          <a:p>
            <a:pPr algn="l"/>
            <a:r>
              <a:rPr lang="en-US" altLang="ko-KR" sz="1000" b="1" dirty="0">
                <a:solidFill>
                  <a:srgbClr val="0000FF"/>
                </a:solidFill>
              </a:rPr>
              <a:t>                                             </a:t>
            </a:r>
            <a:r>
              <a:rPr lang="ko-KR" altLang="en-US" sz="1000" b="1" dirty="0">
                <a:solidFill>
                  <a:srgbClr val="0000FF"/>
                </a:solidFill>
              </a:rPr>
              <a:t> 것이 좋다</a:t>
            </a:r>
            <a:r>
              <a:rPr lang="en-US" altLang="ko-KR" sz="1000" b="1" dirty="0">
                <a:solidFill>
                  <a:srgbClr val="0000FF"/>
                </a:solidFill>
              </a:rPr>
              <a:t>. </a:t>
            </a:r>
            <a:r>
              <a:rPr lang="ko-KR" altLang="en-US" sz="1000" b="1" dirty="0" err="1">
                <a:solidFill>
                  <a:srgbClr val="0000FF"/>
                </a:solidFill>
              </a:rPr>
              <a:t>인스턴스가</a:t>
            </a:r>
            <a:r>
              <a:rPr lang="ko-KR" altLang="en-US" sz="1000" b="1" dirty="0">
                <a:solidFill>
                  <a:srgbClr val="0000FF"/>
                </a:solidFill>
              </a:rPr>
              <a:t> 내부적으로 완전한 상태가 아님</a:t>
            </a:r>
            <a:r>
              <a:rPr lang="en-US" altLang="ko-KR" sz="1000" b="1" dirty="0">
                <a:solidFill>
                  <a:srgbClr val="0000FF"/>
                </a:solidFill>
              </a:rPr>
              <a:t>. </a:t>
            </a:r>
            <a:r>
              <a:rPr lang="en-US" altLang="ko-KR" sz="1000" b="1" dirty="0"/>
              <a:t>*/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(name, 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&lt;&lt;"Student </a:t>
            </a:r>
            <a:r>
              <a:rPr lang="ko-KR" altLang="en-US" sz="1000" b="1" dirty="0"/>
              <a:t>생성</a:t>
            </a:r>
            <a:r>
              <a:rPr lang="en-US" altLang="ko-KR" sz="1000" b="1" dirty="0"/>
              <a:t>"&lt;&lt;</a:t>
            </a:r>
            <a:r>
              <a:rPr lang="en-US" altLang="ko-KR" sz="1000" b="1" dirty="0" err="1"/>
              <a:t>endl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/>
              <a:t>} 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/>
              <a:t>// </a:t>
            </a:r>
            <a:r>
              <a:rPr lang="ko-KR" altLang="en-US" sz="1000" b="1" dirty="0" err="1"/>
              <a:t>소멸자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student::~student(){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delete(name); // </a:t>
            </a:r>
            <a:r>
              <a:rPr lang="ko-KR" altLang="en-US" sz="1000" b="1" dirty="0"/>
              <a:t>메모리 해제</a:t>
            </a:r>
            <a:endParaRPr lang="en-US" altLang="ko-KR" sz="1000" b="1" dirty="0"/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&lt;&lt;"Student </a:t>
            </a:r>
            <a:r>
              <a:rPr lang="ko-KR" altLang="en-US" sz="1000" b="1" dirty="0"/>
              <a:t>소멸</a:t>
            </a:r>
            <a:r>
              <a:rPr lang="en-US" altLang="ko-KR" sz="1000" b="1" dirty="0"/>
              <a:t>"&lt;&lt;</a:t>
            </a:r>
            <a:r>
              <a:rPr lang="en-US" altLang="ko-KR" sz="1000" b="1" dirty="0" err="1"/>
              <a:t>endl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/>
              <a:t>} 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 err="1"/>
              <a:t>int</a:t>
            </a:r>
            <a:r>
              <a:rPr lang="en-US" altLang="ko-KR" sz="1000" b="1" dirty="0"/>
              <a:t> main(){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student *s = new student(10,"</a:t>
            </a:r>
            <a:r>
              <a:rPr lang="ko-KR" altLang="en-US" sz="1000" b="1" dirty="0"/>
              <a:t>홍길동</a:t>
            </a:r>
            <a:r>
              <a:rPr lang="en-US" altLang="ko-KR" sz="1000" b="1" dirty="0"/>
              <a:t>"); /* </a:t>
            </a:r>
            <a:r>
              <a:rPr lang="ko-KR" altLang="en-US" sz="1000" b="1" dirty="0"/>
              <a:t>인자가 </a:t>
            </a:r>
            <a:r>
              <a:rPr lang="en-US" altLang="ko-KR" sz="1000" b="1" dirty="0" err="1"/>
              <a:t>int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char[]</a:t>
            </a:r>
            <a:r>
              <a:rPr lang="ko-KR" altLang="en-US" sz="1000" b="1" dirty="0"/>
              <a:t>인 생성자로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객체가 생성 된 후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                                                               </a:t>
            </a:r>
            <a:r>
              <a:rPr lang="ko-KR" altLang="en-US" sz="1000" b="1" dirty="0"/>
              <a:t>포인터 </a:t>
            </a:r>
            <a:r>
              <a:rPr lang="en-US" altLang="ko-KR" sz="1000" b="1" dirty="0"/>
              <a:t>s</a:t>
            </a:r>
            <a:r>
              <a:rPr lang="ko-KR" altLang="en-US" sz="1000" b="1" dirty="0"/>
              <a:t>에 연결 </a:t>
            </a:r>
            <a:r>
              <a:rPr lang="en-US" altLang="ko-KR" sz="1000" b="1" dirty="0"/>
              <a:t>*/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delete s; // s</a:t>
            </a:r>
            <a:r>
              <a:rPr lang="ko-KR" altLang="en-US" sz="1000" b="1" dirty="0"/>
              <a:t>에 할당된 객체가 제거되면서 소멸자가 자동으로 호출됨</a:t>
            </a:r>
            <a:r>
              <a:rPr lang="en-US" altLang="ko-KR" sz="1000" b="1" dirty="0"/>
              <a:t>.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0; </a:t>
            </a:r>
          </a:p>
          <a:p>
            <a:pPr algn="l"/>
            <a:r>
              <a:rPr lang="en-US" altLang="ko-KR" sz="1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1757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err="1"/>
              <a:t>stack.h</a:t>
            </a:r>
            <a:r>
              <a:rPr lang="en-US" altLang="ko-KR" dirty="0"/>
              <a:t>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16501" y="1101984"/>
            <a:ext cx="5836854" cy="55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000" b="1" dirty="0"/>
              <a:t>#define MAX_SIZE 100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 err="1"/>
              <a:t>typedef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Item;		// </a:t>
            </a:r>
            <a:r>
              <a:rPr lang="en-US" altLang="ko-KR" sz="1000" b="1" dirty="0" err="1"/>
              <a:t>int</a:t>
            </a:r>
            <a:r>
              <a:rPr lang="ko-KR" altLang="en-US" sz="1000" b="1" dirty="0"/>
              <a:t>를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자료 단위로 지정</a:t>
            </a:r>
          </a:p>
          <a:p>
            <a:pPr algn="l"/>
            <a:endParaRPr lang="ko-KR" altLang="en-US" sz="1000" b="1" dirty="0"/>
          </a:p>
          <a:p>
            <a:pPr algn="l"/>
            <a:r>
              <a:rPr lang="en-US" altLang="ko-KR" sz="1000" b="1" dirty="0" err="1"/>
              <a:t>Struct</a:t>
            </a:r>
            <a:r>
              <a:rPr lang="en-US" altLang="ko-KR" sz="1000" b="1" dirty="0"/>
              <a:t> Node{</a:t>
            </a:r>
          </a:p>
          <a:p>
            <a:pPr algn="l"/>
            <a:r>
              <a:rPr lang="en-US" altLang="ko-KR" sz="1000" b="1" dirty="0"/>
              <a:t>	Item </a:t>
            </a:r>
            <a:r>
              <a:rPr lang="en-US" altLang="ko-KR" sz="1000" b="1" dirty="0" err="1"/>
              <a:t>item</a:t>
            </a:r>
            <a:r>
              <a:rPr lang="en-US" altLang="ko-KR" sz="1000" b="1" dirty="0"/>
              <a:t>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각 </a:t>
            </a:r>
            <a:r>
              <a:rPr lang="ko-KR" altLang="en-US" sz="1000" b="1" dirty="0" err="1"/>
              <a:t>노드에</a:t>
            </a:r>
            <a:r>
              <a:rPr lang="ko-KR" altLang="en-US" sz="1000" b="1" dirty="0"/>
              <a:t> 들어갈 데이터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struct</a:t>
            </a:r>
            <a:r>
              <a:rPr lang="en-US" altLang="ko-KR" sz="1000" b="1" dirty="0"/>
              <a:t> Node *next;	// </a:t>
            </a:r>
            <a:r>
              <a:rPr lang="ko-KR" altLang="en-US" sz="1000" b="1" dirty="0"/>
              <a:t>다음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가리키는 포인터</a:t>
            </a:r>
          </a:p>
          <a:p>
            <a:pPr algn="l"/>
            <a:r>
              <a:rPr lang="en-US" altLang="ko-KR" sz="1000" b="1" dirty="0"/>
              <a:t>}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/>
              <a:t>class Stack{</a:t>
            </a:r>
          </a:p>
          <a:p>
            <a:pPr algn="l"/>
            <a:r>
              <a:rPr lang="en-US" altLang="ko-KR" sz="1000" b="1" dirty="0"/>
              <a:t>private:  // </a:t>
            </a:r>
            <a:r>
              <a:rPr lang="ko-KR" altLang="en-US" sz="1000" b="1" dirty="0"/>
              <a:t>외부에서 직접 접근 불가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/>
              <a:t>Node *top;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top</a:t>
            </a:r>
            <a:r>
              <a:rPr lang="ko-KR" altLang="en-US" sz="1000" b="1" dirty="0"/>
              <a:t>을 지정하는 포인터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MaxSize</a:t>
            </a:r>
            <a:r>
              <a:rPr lang="en-US" altLang="ko-KR" sz="1000" b="1" dirty="0"/>
              <a:t>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최대 크기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;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현재 크기</a:t>
            </a:r>
          </a:p>
          <a:p>
            <a:pPr algn="l"/>
            <a:r>
              <a:rPr lang="en-US" altLang="ko-KR" sz="1000" b="1" dirty="0"/>
              <a:t>public:  // </a:t>
            </a:r>
            <a:r>
              <a:rPr lang="ko-KR" altLang="en-US" sz="1000" b="1" dirty="0"/>
              <a:t>외부에서 직접 접근 가능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	Stack();		// </a:t>
            </a:r>
            <a:r>
              <a:rPr lang="ko-KR" altLang="en-US" sz="1000" b="1" dirty="0"/>
              <a:t>디폴트 </a:t>
            </a:r>
            <a:r>
              <a:rPr lang="ko-KR" altLang="en-US" sz="1000" b="1" dirty="0" err="1"/>
              <a:t>생성자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크기가 최대 크기로 설정됨</a:t>
            </a:r>
            <a:r>
              <a:rPr lang="en-US" altLang="ko-KR" sz="1000" b="1" dirty="0"/>
              <a:t>)</a:t>
            </a:r>
          </a:p>
          <a:p>
            <a:pPr algn="l"/>
            <a:r>
              <a:rPr lang="en-US" altLang="ko-KR" sz="1000" b="1" dirty="0"/>
              <a:t>	Stack(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);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최대 크기를 사용자가 정할 수 있는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/>
              <a:t>~Stack();		// </a:t>
            </a:r>
            <a:r>
              <a:rPr lang="ko-KR" altLang="en-US" sz="1000" b="1" dirty="0" err="1"/>
              <a:t>소멸자</a:t>
            </a:r>
            <a:endParaRPr lang="ko-KR" altLang="en-US" sz="1000" b="1" dirty="0"/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isEmpty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;	// </a:t>
            </a:r>
            <a:r>
              <a:rPr lang="ko-KR" altLang="en-US" sz="1000" b="1" dirty="0" err="1"/>
              <a:t>스택이</a:t>
            </a:r>
            <a:r>
              <a:rPr lang="ko-KR" altLang="en-US" sz="1000" b="1" dirty="0"/>
              <a:t> 비었는지를 판단하는 멤버 함수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isFull</a:t>
            </a:r>
            <a:r>
              <a:rPr lang="en-US" altLang="ko-KR" sz="1000" b="1" dirty="0"/>
              <a:t>(void) const;	// </a:t>
            </a:r>
            <a:r>
              <a:rPr lang="ko-KR" altLang="en-US" sz="1000" b="1" dirty="0" err="1"/>
              <a:t>스택이</a:t>
            </a:r>
            <a:r>
              <a:rPr lang="ko-KR" altLang="en-US" sz="1000" b="1" dirty="0"/>
              <a:t> 가득 찼는지를 판단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stackCount</a:t>
            </a:r>
            <a:r>
              <a:rPr lang="en-US" altLang="ko-KR" sz="1000" b="1" dirty="0"/>
              <a:t>(void) const;  // </a:t>
            </a:r>
            <a:r>
              <a:rPr lang="ko-KR" altLang="en-US" sz="1000" b="1" dirty="0" err="1"/>
              <a:t>스택에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노드가</a:t>
            </a:r>
            <a:r>
              <a:rPr lang="ko-KR" altLang="en-US" sz="1000" b="1" dirty="0"/>
              <a:t> 몇 개 있는지를 판단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push(const Item &amp;item);  // </a:t>
            </a:r>
            <a:r>
              <a:rPr lang="ko-KR" altLang="en-US" sz="1000" b="1" dirty="0" err="1"/>
              <a:t>스택에</a:t>
            </a:r>
            <a:r>
              <a:rPr lang="ko-KR" altLang="en-US" sz="1000" b="1" dirty="0"/>
              <a:t> 새로운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삽입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pop(Item &amp;item);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top</a:t>
            </a:r>
            <a:r>
              <a:rPr lang="ko-KR" altLang="en-US" sz="1000" b="1" dirty="0"/>
              <a:t>에서 하나의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가져옴</a:t>
            </a:r>
            <a:r>
              <a:rPr lang="en-US" altLang="ko-KR" sz="1000" b="1" dirty="0"/>
              <a:t>.</a:t>
            </a:r>
          </a:p>
          <a:p>
            <a:pPr algn="l"/>
            <a:r>
              <a:rPr lang="en-US" altLang="ko-KR" sz="1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4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1979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Bjarne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Stroustrup</a:t>
            </a:r>
            <a:r>
              <a:rPr lang="ko-KR" altLang="en-US" sz="2000" dirty="0"/>
              <a:t>의 </a:t>
            </a:r>
            <a:r>
              <a:rPr lang="en-US" altLang="ko-KR" sz="2000" dirty="0"/>
              <a:t>“C with Classes”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작업으로부터 시작</a:t>
            </a:r>
            <a:endParaRPr lang="en-US" altLang="ko-KR" sz="2000" dirty="0"/>
          </a:p>
          <a:p>
            <a:pPr lvl="1"/>
            <a:r>
              <a:rPr lang="en-US" altLang="ko-KR" sz="1600" dirty="0"/>
              <a:t>C</a:t>
            </a:r>
            <a:r>
              <a:rPr lang="ko-KR" altLang="en-US" sz="1600" dirty="0"/>
              <a:t>의 장점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범용성</a:t>
            </a:r>
            <a:r>
              <a:rPr lang="en-US" altLang="ko-KR" sz="1600" dirty="0"/>
              <a:t>, </a:t>
            </a:r>
            <a:r>
              <a:rPr lang="ko-KR" altLang="en-US" sz="1600" dirty="0"/>
              <a:t>빠른 속도</a:t>
            </a:r>
            <a:r>
              <a:rPr lang="en-US" altLang="ko-KR" sz="1600" dirty="0"/>
              <a:t>, </a:t>
            </a:r>
            <a:r>
              <a:rPr lang="ko-KR" altLang="en-US" sz="1600" dirty="0"/>
              <a:t>높은 보급률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Simula</a:t>
            </a:r>
            <a:r>
              <a:rPr lang="ko-KR" altLang="en-US" sz="1600" dirty="0"/>
              <a:t>의 특성</a:t>
            </a:r>
            <a:r>
              <a:rPr lang="en-US" altLang="ko-KR" sz="1600" dirty="0"/>
              <a:t>: </a:t>
            </a:r>
            <a:r>
              <a:rPr lang="ko-KR" altLang="en-US" sz="1600" dirty="0"/>
              <a:t>최초의 객체 지향 프로그래밍 언어로서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상속</a:t>
            </a:r>
            <a:r>
              <a:rPr lang="en-US" altLang="ko-KR" sz="1600" dirty="0"/>
              <a:t> </a:t>
            </a:r>
            <a:r>
              <a:rPr lang="ko-KR" altLang="en-US" sz="1600" dirty="0"/>
              <a:t>등의 요소 포함</a:t>
            </a:r>
            <a:endParaRPr lang="en-US" altLang="ko-KR" sz="1600" dirty="0"/>
          </a:p>
          <a:p>
            <a:pPr lvl="1"/>
            <a:r>
              <a:rPr lang="en-US" altLang="ko-KR" sz="1600" dirty="0"/>
              <a:t>C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Simula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특성을 통해 확장하고자 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1983</a:t>
            </a:r>
            <a:r>
              <a:rPr lang="ko-KR" altLang="en-US" sz="2000" dirty="0"/>
              <a:t>년</a:t>
            </a:r>
            <a:r>
              <a:rPr lang="en-US" altLang="ko-KR" sz="2000" dirty="0"/>
              <a:t> C++</a:t>
            </a:r>
            <a:r>
              <a:rPr lang="ko-KR" altLang="en-US" sz="2000" dirty="0"/>
              <a:t>로 개명됨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1998</a:t>
            </a:r>
            <a:r>
              <a:rPr lang="ko-KR" altLang="en-US" sz="2000" dirty="0"/>
              <a:t>년 국제 표준 제정</a:t>
            </a:r>
            <a:r>
              <a:rPr lang="en-US" altLang="ko-KR" sz="2000" dirty="0"/>
              <a:t>(ISO/IEC 14882:1998, known as C++98)</a:t>
            </a:r>
          </a:p>
          <a:p>
            <a:endParaRPr lang="en-US" altLang="ko-KR" sz="2000" dirty="0"/>
          </a:p>
          <a:p>
            <a:r>
              <a:rPr lang="en-US" altLang="ko-KR" sz="2000" dirty="0"/>
              <a:t>2011</a:t>
            </a:r>
            <a:r>
              <a:rPr lang="ko-KR" altLang="en-US" sz="2000" dirty="0"/>
              <a:t>년</a:t>
            </a:r>
            <a:r>
              <a:rPr lang="en-US" altLang="ko-KR" sz="2000" dirty="0"/>
              <a:t> 8</a:t>
            </a:r>
            <a:r>
              <a:rPr lang="ko-KR" altLang="en-US" sz="2000" dirty="0"/>
              <a:t>월 최신 국제 표준 개정</a:t>
            </a:r>
            <a:r>
              <a:rPr lang="en-US" altLang="ko-KR" sz="2000" dirty="0"/>
              <a:t>(ISO/IEC 14882:2011, known as C++11, or C++0x)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642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r>
              <a:rPr lang="en-US" altLang="ko-KR" dirty="0"/>
              <a:t>(stack.cpp)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552" y="1295400"/>
            <a:ext cx="27286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1" dirty="0"/>
              <a:t>#include "</a:t>
            </a:r>
            <a:r>
              <a:rPr lang="en-US" altLang="ko-KR" sz="1200" b="1" dirty="0" err="1"/>
              <a:t>stack.h</a:t>
            </a:r>
            <a:r>
              <a:rPr lang="en-US" altLang="ko-KR" sz="1200" b="1" dirty="0"/>
              <a:t>"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/>
              <a:t>Stack::Stack(){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=0;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=MAX_SIZE;</a:t>
            </a:r>
          </a:p>
          <a:p>
            <a:pPr algn="l"/>
            <a:r>
              <a:rPr lang="en-US" altLang="ko-KR" sz="1200" b="1" dirty="0"/>
              <a:t>	top = NULL;</a:t>
            </a:r>
          </a:p>
          <a:p>
            <a:pPr algn="l"/>
            <a:r>
              <a:rPr lang="en-US" altLang="ko-KR" sz="1200" b="1" dirty="0"/>
              <a:t>}</a:t>
            </a:r>
          </a:p>
          <a:p>
            <a:pPr algn="l"/>
            <a:r>
              <a:rPr lang="en-US" altLang="ko-KR" sz="1200" b="1" dirty="0"/>
              <a:t>Stack::Stack(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/>
              <a:t>){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 = 0;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/>
              <a:t>;</a:t>
            </a:r>
          </a:p>
          <a:p>
            <a:pPr algn="l"/>
            <a:r>
              <a:rPr lang="en-US" altLang="ko-KR" sz="1200" b="1" dirty="0"/>
              <a:t>	top = NULL;</a:t>
            </a:r>
          </a:p>
          <a:p>
            <a:pPr algn="l"/>
            <a:r>
              <a:rPr lang="en-US" altLang="ko-KR" sz="1200" b="1" dirty="0"/>
              <a:t>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Stack::~Stack(){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Item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while(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()){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	pop(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02255" y="1295400"/>
            <a:ext cx="281038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200" b="1" dirty="0" err="1"/>
              <a:t>bool</a:t>
            </a:r>
            <a:r>
              <a:rPr lang="en-US" altLang="ko-KR" sz="1200" b="1" dirty="0"/>
              <a:t> Stack::push(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Item &amp;item){</a:t>
            </a: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isFull</a:t>
            </a:r>
            <a:r>
              <a:rPr lang="en-US" altLang="ko-KR" sz="1200" b="1" dirty="0"/>
              <a:t>())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*add = new Node;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if(!add)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add-&gt;item = item; 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add-&gt;next = NULL;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++;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if(!top) top = add;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else{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add-&gt;next = top;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top = add;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  <a:p>
            <a:pPr algn="l"/>
            <a:endParaRPr lang="en-US" altLang="ko-KR" sz="1200" b="1" dirty="0"/>
          </a:p>
          <a:p>
            <a:pPr algn="l">
              <a:spcBef>
                <a:spcPts val="0"/>
              </a:spcBef>
            </a:pPr>
            <a:r>
              <a:rPr lang="en-US" altLang="ko-KR" sz="1200" b="1" dirty="0" err="1"/>
              <a:t>bool</a:t>
            </a:r>
            <a:r>
              <a:rPr lang="en-US" altLang="ko-KR" sz="1200" b="1" dirty="0"/>
              <a:t> Stack::pop(Item &amp;item){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())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--;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item = top-&gt;item;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top;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top = top-&gt;next;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-&gt;next = NULL;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delete(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369568" y="1295400"/>
            <a:ext cx="210666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bool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isEmpty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==0; </a:t>
            </a:r>
          </a:p>
          <a:p>
            <a:r>
              <a:rPr lang="en-US" altLang="ko-KR" sz="1000" b="1" dirty="0"/>
              <a:t>} </a:t>
            </a:r>
          </a:p>
          <a:p>
            <a:r>
              <a:rPr lang="en-US" altLang="ko-KR" sz="1000" b="1" dirty="0" err="1"/>
              <a:t>bool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isFull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==</a:t>
            </a:r>
            <a:r>
              <a:rPr lang="en-US" altLang="ko-KR" sz="1000" b="1" dirty="0" err="1"/>
              <a:t>MaxSize</a:t>
            </a:r>
            <a:r>
              <a:rPr lang="en-US" altLang="ko-KR" sz="1000" b="1" dirty="0"/>
              <a:t>; </a:t>
            </a:r>
          </a:p>
          <a:p>
            <a:r>
              <a:rPr lang="en-US" altLang="ko-KR" sz="1000" b="1" dirty="0"/>
              <a:t>} </a:t>
            </a:r>
          </a:p>
          <a:p>
            <a:r>
              <a:rPr lang="en-US" altLang="ko-KR" sz="1000" b="1" dirty="0" err="1"/>
              <a:t>int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stackCount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; </a:t>
            </a:r>
          </a:p>
          <a:p>
            <a:r>
              <a:rPr lang="en-US" altLang="ko-KR" sz="1000" b="1" dirty="0"/>
              <a:t>}</a:t>
            </a:r>
            <a:r>
              <a:rPr lang="en-US" altLang="ko-KR" sz="1000" dirty="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55247" y="2846802"/>
            <a:ext cx="2185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FF"/>
                </a:solidFill>
              </a:rPr>
              <a:t>생성자에서</a:t>
            </a:r>
            <a:r>
              <a:rPr lang="ko-KR" altLang="en-US" sz="1200" b="1" dirty="0">
                <a:solidFill>
                  <a:srgbClr val="0000FF"/>
                </a:solidFill>
              </a:rPr>
              <a:t> 변수 초기화 수행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295449" y="2215679"/>
            <a:ext cx="68191" cy="63725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350316" y="3140968"/>
            <a:ext cx="125340" cy="1188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71600" y="4884752"/>
            <a:ext cx="323849" cy="58101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43607" y="5496170"/>
            <a:ext cx="21483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FF"/>
                </a:solidFill>
              </a:rPr>
              <a:t>소멸자에서</a:t>
            </a:r>
            <a:r>
              <a:rPr lang="ko-KR" altLang="en-US" sz="1200" b="1" dirty="0">
                <a:solidFill>
                  <a:srgbClr val="0000FF"/>
                </a:solidFill>
              </a:rPr>
              <a:t> 객체가 소멸될 때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처리할 작업을 수행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</a:rPr>
              <a:t>메모리에 할당된 아이템들을</a:t>
            </a:r>
            <a:br>
              <a:rPr lang="en-US" altLang="ko-KR" sz="1200" b="1" dirty="0">
                <a:solidFill>
                  <a:srgbClr val="0000FF"/>
                </a:solidFill>
              </a:rPr>
            </a:br>
            <a:r>
              <a:rPr lang="ko-KR" altLang="en-US" sz="1200" b="1" dirty="0">
                <a:solidFill>
                  <a:srgbClr val="0000FF"/>
                </a:solidFill>
              </a:rPr>
              <a:t>모두 없애는 작업을 수행함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36096" y="1628800"/>
            <a:ext cx="504055" cy="1987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574441" y="3616725"/>
            <a:ext cx="2744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새로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할당한 후에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현재의 </a:t>
            </a:r>
            <a:r>
              <a:rPr lang="en-US" altLang="ko-KR" sz="1200" b="1" dirty="0">
                <a:solidFill>
                  <a:srgbClr val="0000FF"/>
                </a:solidFill>
              </a:rPr>
              <a:t>top </a:t>
            </a:r>
            <a:r>
              <a:rPr lang="ko-KR" altLang="en-US" sz="1200" b="1" dirty="0">
                <a:solidFill>
                  <a:srgbClr val="0000FF"/>
                </a:solidFill>
              </a:rPr>
              <a:t>변수가 가리키는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그 뒤에 연결하고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</a:rPr>
              <a:t>새로 할당한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top </a:t>
            </a:r>
            <a:r>
              <a:rPr lang="ko-KR" altLang="en-US" sz="1200" b="1" dirty="0">
                <a:solidFill>
                  <a:srgbClr val="0000FF"/>
                </a:solidFill>
              </a:rPr>
              <a:t>변수가 가리키게 함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853779" y="4676166"/>
            <a:ext cx="720661" cy="9679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574441" y="5342815"/>
            <a:ext cx="2853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의 바로 다음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새로운 </a:t>
            </a:r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으로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변경하고 이전 </a:t>
            </a:r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의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할당 해제</a:t>
            </a:r>
          </a:p>
        </p:txBody>
      </p:sp>
    </p:spTree>
    <p:extLst>
      <p:ext uri="{BB962C8B-B14F-4D97-AF65-F5344CB8AC3E}">
        <p14:creationId xmlns:p14="http://schemas.microsoft.com/office/powerpoint/2010/main" val="12136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객체 지향적 특성 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3</a:t>
            </a:r>
            <a:r>
              <a:rPr lang="ko-KR" altLang="en-US" dirty="0"/>
              <a:t>페이지의</a:t>
            </a:r>
            <a:r>
              <a:rPr lang="en-US" altLang="ko-KR" dirty="0"/>
              <a:t> OOP </a:t>
            </a:r>
            <a:r>
              <a:rPr lang="ko-KR" altLang="en-US" dirty="0"/>
              <a:t>설명으로 돌아가서</a:t>
            </a:r>
            <a:r>
              <a:rPr lang="en-US" altLang="ko-KR" dirty="0"/>
              <a:t>,) </a:t>
            </a:r>
            <a:r>
              <a:rPr lang="ko-KR" altLang="en-US" dirty="0"/>
              <a:t>연구자들은 대부분의 객체 지향</a:t>
            </a:r>
            <a:r>
              <a:rPr lang="en-US" altLang="ko-KR" dirty="0"/>
              <a:t> </a:t>
            </a:r>
            <a:r>
              <a:rPr lang="ko-KR" altLang="en-US" dirty="0"/>
              <a:t>언어에서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OOP </a:t>
            </a:r>
            <a:r>
              <a:rPr lang="ko-KR" altLang="en-US" dirty="0"/>
              <a:t>프로그래밍 스타일을 뒷받침하는 근본적인 특성들을 다음과 같이 확인함</a:t>
            </a:r>
            <a:endParaRPr lang="en-US" altLang="ko-KR" dirty="0"/>
          </a:p>
          <a:p>
            <a:pPr lvl="1">
              <a:spcBef>
                <a:spcPts val="300"/>
              </a:spcBef>
            </a:pPr>
            <a:r>
              <a:rPr lang="ko-KR" altLang="en-US" dirty="0"/>
              <a:t>동적 결합</a:t>
            </a:r>
            <a:r>
              <a:rPr lang="en-US" altLang="ko-KR" dirty="0"/>
              <a:t>(Dynamic binding)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서브타입 </a:t>
            </a:r>
            <a:r>
              <a:rPr lang="ko-KR" altLang="en-US" dirty="0" err="1"/>
              <a:t>다형성</a:t>
            </a:r>
            <a:r>
              <a:rPr lang="en-US" altLang="ko-KR" dirty="0"/>
              <a:t>(Subtype polymorphism)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>
              <a:spcBef>
                <a:spcPts val="300"/>
              </a:spcBef>
            </a:pPr>
            <a:r>
              <a:rPr lang="en-US" altLang="ko-KR" dirty="0"/>
              <a:t>…</a:t>
            </a:r>
          </a:p>
          <a:p>
            <a:pPr>
              <a:spcBef>
                <a:spcPts val="300"/>
              </a:spcBef>
            </a:pPr>
            <a:endParaRPr lang="en-US" altLang="ko-KR" dirty="0"/>
          </a:p>
          <a:p>
            <a:pPr>
              <a:spcBef>
                <a:spcPts val="300"/>
              </a:spcBef>
            </a:pPr>
            <a:r>
              <a:rPr lang="en-US" altLang="ko-KR" dirty="0"/>
              <a:t>1</a:t>
            </a:r>
            <a:r>
              <a:rPr lang="ko-KR" altLang="en-US" dirty="0"/>
              <a:t>주차에서는</a:t>
            </a:r>
            <a:r>
              <a:rPr lang="en-US" altLang="ko-KR" dirty="0"/>
              <a:t>, C++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지원하는 객체 지향의 중요한 특성 중 하나인 상속</a:t>
            </a:r>
            <a:r>
              <a:rPr lang="en-US" altLang="ko-KR" dirty="0"/>
              <a:t>(Inheritance)</a:t>
            </a:r>
            <a:r>
              <a:rPr lang="ko-KR" altLang="en-US" dirty="0"/>
              <a:t>에 대해서 공부하고 실습을 통해 개념을 이해함</a:t>
            </a:r>
            <a:endParaRPr lang="en-US" altLang="ko-KR" dirty="0"/>
          </a:p>
          <a:p>
            <a:pPr lvl="1">
              <a:spcBef>
                <a:spcPts val="300"/>
              </a:spcBef>
            </a:pPr>
            <a:r>
              <a:rPr lang="ko-KR" altLang="en-US" dirty="0"/>
              <a:t>캡슐화 및 서브타입 다형성은 다음 시간에 공부함</a:t>
            </a:r>
          </a:p>
        </p:txBody>
      </p:sp>
    </p:spTree>
    <p:extLst>
      <p:ext uri="{BB962C8B-B14F-4D97-AF65-F5344CB8AC3E}">
        <p14:creationId xmlns:p14="http://schemas.microsoft.com/office/powerpoint/2010/main" val="290079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상속은 객체 지향에서 가장 혁신적인 발명이라고 일컬어지는 개념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000" dirty="0"/>
              <a:t>클래스가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생성할 때</a:t>
            </a:r>
            <a:r>
              <a:rPr lang="en-US" altLang="ko-KR" sz="2000" dirty="0"/>
              <a:t>,</a:t>
            </a:r>
            <a:r>
              <a:rPr lang="ko-KR" altLang="en-US" sz="2000" dirty="0"/>
              <a:t> 다른 클래스의 속성</a:t>
            </a:r>
            <a:r>
              <a:rPr lang="en-US" altLang="ko-KR" sz="2000" dirty="0"/>
              <a:t>/</a:t>
            </a:r>
            <a:r>
              <a:rPr lang="ko-KR" altLang="en-US" sz="2000" dirty="0"/>
              <a:t>오퍼레이션을 빌려와서</a:t>
            </a:r>
            <a:r>
              <a:rPr lang="en-US" altLang="ko-KR" sz="2000" dirty="0"/>
              <a:t> </a:t>
            </a:r>
            <a:r>
              <a:rPr lang="ko-KR" altLang="en-US" sz="2000" dirty="0"/>
              <a:t>자신이 갖고 있는 것과 합친 후 하나의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생성하는 것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7" y="3602929"/>
            <a:ext cx="3584448" cy="1013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40" y="3068960"/>
            <a:ext cx="3432100" cy="32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상속은</a:t>
            </a:r>
            <a:r>
              <a:rPr lang="en-US" altLang="ko-KR" dirty="0"/>
              <a:t> “is-a” </a:t>
            </a:r>
            <a:r>
              <a:rPr lang="ko-KR" altLang="en-US" dirty="0"/>
              <a:t>관계를</a:t>
            </a:r>
            <a:r>
              <a:rPr lang="en-US" altLang="ko-KR" dirty="0"/>
              <a:t> </a:t>
            </a:r>
            <a:r>
              <a:rPr lang="ko-KR" altLang="en-US" dirty="0"/>
              <a:t>구현하는 경우에 사용</a:t>
            </a:r>
            <a:endParaRPr lang="en-US" altLang="ko-KR" dirty="0"/>
          </a:p>
          <a:p>
            <a:pPr lvl="1"/>
            <a:r>
              <a:rPr lang="en-US" altLang="ko-KR" dirty="0"/>
              <a:t>Ex&gt; “</a:t>
            </a:r>
            <a:r>
              <a:rPr lang="ko-KR" altLang="en-US" dirty="0"/>
              <a:t>학생 </a:t>
            </a:r>
            <a:r>
              <a:rPr lang="en-US" altLang="ko-KR" dirty="0"/>
              <a:t>is a </a:t>
            </a:r>
            <a:r>
              <a:rPr lang="ko-KR" altLang="en-US" dirty="0"/>
              <a:t>인물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400" dirty="0"/>
              <a:t>인물</a:t>
            </a:r>
            <a:r>
              <a:rPr lang="en-US" altLang="ko-KR" sz="1400" dirty="0"/>
              <a:t>: </a:t>
            </a:r>
            <a:r>
              <a:rPr lang="ko-KR" altLang="en-US" sz="1400" dirty="0"/>
              <a:t>기반 클래스</a:t>
            </a:r>
            <a:r>
              <a:rPr lang="en-US" altLang="ko-KR" sz="1400" dirty="0"/>
              <a:t>(Base Class), </a:t>
            </a:r>
            <a:r>
              <a:rPr lang="ko-KR" altLang="en-US" sz="1400" dirty="0"/>
              <a:t>학생</a:t>
            </a:r>
            <a:r>
              <a:rPr lang="en-US" altLang="ko-KR" sz="1400" dirty="0"/>
              <a:t>: </a:t>
            </a:r>
            <a:r>
              <a:rPr lang="ko-KR" altLang="en-US" sz="1400" dirty="0"/>
              <a:t>파생 클래스</a:t>
            </a:r>
            <a:r>
              <a:rPr lang="en-US" altLang="ko-KR" sz="1400" dirty="0"/>
              <a:t>(Derived Class)</a:t>
            </a:r>
          </a:p>
          <a:p>
            <a:pPr lvl="1"/>
            <a:r>
              <a:rPr lang="ko-KR" altLang="en-US" sz="1400" dirty="0"/>
              <a:t>기반 클래스는 파생 클래스로부터 독립됨</a:t>
            </a:r>
            <a:endParaRPr lang="en-US" altLang="ko-KR" sz="1400" dirty="0"/>
          </a:p>
          <a:p>
            <a:pPr lvl="2"/>
            <a:r>
              <a:rPr lang="ko-KR" altLang="en-US" sz="1400" dirty="0"/>
              <a:t>파생 클래스들에 대한 공통 기반 클래스를 미리 만들어 두면 파생 클래스의 공통된 부분에 대한 분석</a:t>
            </a:r>
            <a:r>
              <a:rPr lang="en-US" altLang="ko-KR" sz="1400" dirty="0"/>
              <a:t>, </a:t>
            </a:r>
            <a:r>
              <a:rPr lang="ko-KR" altLang="en-US" sz="1400" dirty="0"/>
              <a:t>설계</a:t>
            </a:r>
            <a:r>
              <a:rPr lang="en-US" altLang="ko-KR" sz="1400" dirty="0"/>
              <a:t>, </a:t>
            </a:r>
            <a:r>
              <a:rPr lang="ko-KR" altLang="en-US" sz="1400" dirty="0"/>
              <a:t>구현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디버그</a:t>
            </a:r>
            <a:r>
              <a:rPr lang="en-US" altLang="ko-KR" sz="1400" dirty="0"/>
              <a:t>, </a:t>
            </a:r>
            <a:r>
              <a:rPr lang="ko-KR" altLang="en-US" sz="1400" dirty="0"/>
              <a:t>유지관리의 필요성이 사라짐</a:t>
            </a:r>
            <a:endParaRPr lang="en-US" altLang="ko-KR" sz="1400" dirty="0"/>
          </a:p>
          <a:p>
            <a:pPr lvl="2"/>
            <a:r>
              <a:rPr lang="ko-KR" altLang="en-US" sz="1400" dirty="0"/>
              <a:t>아무리 클래스를 파생시키더라도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인물의 파생 클래스 교사</a:t>
            </a:r>
            <a:r>
              <a:rPr lang="en-US" altLang="ko-KR" sz="1400" dirty="0"/>
              <a:t>) </a:t>
            </a:r>
            <a:r>
              <a:rPr lang="ko-KR" altLang="en-US" sz="1400" dirty="0"/>
              <a:t>기반 클래스에는 영향이 없음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2887481" cy="208823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725" y="1773238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class Person { 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 };</a:t>
            </a:r>
          </a:p>
          <a:p>
            <a:r>
              <a:rPr lang="en-US" altLang="ko-KR" sz="1600" b="1" dirty="0"/>
              <a:t>class Student : </a:t>
            </a:r>
            <a:r>
              <a:rPr lang="en-US" altLang="ko-KR" sz="1600" b="1" dirty="0">
                <a:solidFill>
                  <a:srgbClr val="FF3300"/>
                </a:solidFill>
              </a:rPr>
              <a:t>public Person</a:t>
            </a:r>
            <a:r>
              <a:rPr lang="en-US" altLang="ko-KR" sz="1600" b="1" dirty="0"/>
              <a:t> {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class Teacher : </a:t>
            </a:r>
            <a:r>
              <a:rPr lang="en-US" altLang="ko-KR" sz="1600" b="1" dirty="0">
                <a:solidFill>
                  <a:srgbClr val="FF3300"/>
                </a:solidFill>
              </a:rPr>
              <a:t>public Person</a:t>
            </a:r>
            <a:r>
              <a:rPr lang="en-US" altLang="ko-KR" sz="1600" b="1" dirty="0"/>
              <a:t> {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450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상속이 되었을때 생성자</a:t>
            </a:r>
            <a:r>
              <a:rPr lang="en-US" altLang="ko-KR"/>
              <a:t>, </a:t>
            </a:r>
            <a:r>
              <a:rPr lang="ko-KR" altLang="en-US"/>
              <a:t>소멸자 호출 순서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파생 클래스로부터 객체가 생성될 때는 상속 계층 구조 상의 모든 생성자가 호출되고</a:t>
            </a:r>
            <a:r>
              <a:rPr lang="en-US" altLang="ko-KR" dirty="0"/>
              <a:t>,</a:t>
            </a:r>
            <a:r>
              <a:rPr lang="ko-KR" altLang="en-US" dirty="0"/>
              <a:t> 소멸될 때는 모든 소멸자가 호출됨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D class</a:t>
            </a:r>
            <a:r>
              <a:rPr lang="ko-KR" altLang="en-US" dirty="0"/>
              <a:t>로 객체를 생성한다면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03712" y="29699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03712" y="38081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B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3903712" y="46463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C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903712" y="54845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D</a:t>
            </a:r>
          </a:p>
        </p:txBody>
      </p:sp>
      <p:cxnSp>
        <p:nvCxnSpPr>
          <p:cNvPr id="227336" name="AutoShape 8"/>
          <p:cNvCxnSpPr>
            <a:cxnSpLocks noChangeShapeType="1"/>
            <a:stCxn id="227335" idx="0"/>
            <a:endCxn id="227334" idx="2"/>
          </p:cNvCxnSpPr>
          <p:nvPr/>
        </p:nvCxnSpPr>
        <p:spPr bwMode="auto">
          <a:xfrm flipV="1">
            <a:off x="4551412" y="51797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7" name="AutoShape 9"/>
          <p:cNvCxnSpPr>
            <a:cxnSpLocks noChangeShapeType="1"/>
            <a:stCxn id="227334" idx="0"/>
            <a:endCxn id="227333" idx="2"/>
          </p:cNvCxnSpPr>
          <p:nvPr/>
        </p:nvCxnSpPr>
        <p:spPr bwMode="auto">
          <a:xfrm flipV="1">
            <a:off x="4551412" y="43415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8" name="AutoShape 10"/>
          <p:cNvCxnSpPr>
            <a:cxnSpLocks noChangeShapeType="1"/>
            <a:stCxn id="227333" idx="0"/>
            <a:endCxn id="227332" idx="2"/>
          </p:cNvCxnSpPr>
          <p:nvPr/>
        </p:nvCxnSpPr>
        <p:spPr bwMode="auto">
          <a:xfrm flipV="1">
            <a:off x="4551412" y="35033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39" name="Line 11"/>
          <p:cNvSpPr>
            <a:spLocks noChangeShapeType="1"/>
          </p:cNvSpPr>
          <p:nvPr/>
        </p:nvSpPr>
        <p:spPr bwMode="auto">
          <a:xfrm>
            <a:off x="3522712" y="3046107"/>
            <a:ext cx="0" cy="281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 flipV="1">
            <a:off x="5580112" y="2969907"/>
            <a:ext cx="0" cy="2895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2203500" y="3427107"/>
            <a:ext cx="930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A::A();</a:t>
            </a:r>
          </a:p>
          <a:p>
            <a:pPr algn="ctr"/>
            <a:r>
              <a:rPr lang="en-US" altLang="ko-KR" b="1"/>
              <a:t>B::B();</a:t>
            </a:r>
          </a:p>
          <a:p>
            <a:pPr algn="ctr"/>
            <a:r>
              <a:rPr lang="en-US" altLang="ko-KR" b="1"/>
              <a:t>C::C();</a:t>
            </a:r>
          </a:p>
          <a:p>
            <a:pPr algn="ctr"/>
            <a:r>
              <a:rPr lang="en-US" altLang="ko-KR" b="1"/>
              <a:t>D::D();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5938887" y="3427107"/>
            <a:ext cx="1077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D::~D();</a:t>
            </a:r>
          </a:p>
          <a:p>
            <a:pPr algn="ctr"/>
            <a:r>
              <a:rPr lang="en-US" altLang="ko-KR" b="1"/>
              <a:t>C::~C();</a:t>
            </a:r>
          </a:p>
          <a:p>
            <a:pPr algn="ctr"/>
            <a:r>
              <a:rPr lang="en-US" altLang="ko-KR" b="1"/>
              <a:t>B::~B();</a:t>
            </a:r>
          </a:p>
          <a:p>
            <a:pPr algn="ctr"/>
            <a:r>
              <a:rPr lang="en-US" altLang="ko-KR" b="1"/>
              <a:t>A::~A();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6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</a:t>
            </a:r>
            <a:r>
              <a:rPr lang="ko-KR" altLang="en-US" dirty="0" err="1"/>
              <a:t>되었을때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/>
              <a:t>파생 클래스의 </a:t>
            </a:r>
            <a:r>
              <a:rPr lang="ko-KR" altLang="en-US" sz="1800" dirty="0" err="1"/>
              <a:t>생성자는</a:t>
            </a:r>
            <a:r>
              <a:rPr lang="ko-KR" altLang="en-US" sz="1800" dirty="0"/>
              <a:t> 자동적으로 기반 클래스의 디폴트 </a:t>
            </a:r>
            <a:r>
              <a:rPr lang="ko-KR" altLang="en-US" sz="1800" dirty="0" err="1"/>
              <a:t>생성자</a:t>
            </a:r>
            <a:r>
              <a:rPr lang="en-US" altLang="ko-KR" sz="1800" dirty="0"/>
              <a:t>(default constructor, </a:t>
            </a:r>
            <a:r>
              <a:rPr lang="ko-KR" altLang="en-US" sz="1800" dirty="0"/>
              <a:t>인자가 없는 </a:t>
            </a:r>
            <a:r>
              <a:rPr lang="ko-KR" altLang="en-US" sz="1800" dirty="0" err="1"/>
              <a:t>생성자</a:t>
            </a:r>
            <a:r>
              <a:rPr lang="en-US" altLang="ko-KR" sz="1800" dirty="0"/>
              <a:t>)</a:t>
            </a:r>
            <a:r>
              <a:rPr lang="ko-KR" altLang="en-US" sz="1800" dirty="0"/>
              <a:t>를 호출한다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인자가 있는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따로 정의하면 디폴트 </a:t>
            </a:r>
            <a:r>
              <a:rPr lang="ko-KR" altLang="en-US" sz="1800" dirty="0" err="1"/>
              <a:t>생성자는</a:t>
            </a:r>
            <a:r>
              <a:rPr lang="ko-KR" altLang="en-US" sz="1800" dirty="0"/>
              <a:t> 없어진다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만약 기반 클래스에서 디폴트 생성자가 없는 체로 파생 클래스에서 생성자를 호출하면 존재하지도 않는 디폴트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호출하게 되어 에러가 발생한다</a:t>
            </a:r>
            <a:r>
              <a:rPr lang="en-US" altLang="ko-KR" sz="1800" dirty="0"/>
              <a:t>. </a:t>
            </a:r>
            <a:r>
              <a:rPr lang="ko-KR" altLang="en-US" sz="1800" dirty="0"/>
              <a:t> 이를 해결하기 위해 기반 클래스에 디폴트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추가해 주거나</a:t>
            </a:r>
            <a:r>
              <a:rPr lang="en-US" altLang="ko-KR" sz="1800" dirty="0"/>
              <a:t>, </a:t>
            </a:r>
            <a:r>
              <a:rPr lang="ko-KR" altLang="en-US" sz="1800" dirty="0"/>
              <a:t>또는 기반 클래스의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명시적으로 호출해 주어야 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아래는 </a:t>
            </a:r>
            <a:r>
              <a:rPr lang="en-US" altLang="ko-KR" sz="1800" dirty="0"/>
              <a:t>CPP-1</a:t>
            </a:r>
            <a:r>
              <a:rPr lang="ko-KR" altLang="en-US" sz="1800" dirty="0"/>
              <a:t>에서의 예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416374" y="4024084"/>
            <a:ext cx="4972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 err="1"/>
              <a:t>RangeArray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h) : Array(h-l+1)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>
                <a:latin typeface="Arial"/>
              </a:rPr>
              <a:t>	…</a:t>
            </a:r>
            <a:endParaRPr lang="en-US" altLang="ko-KR" sz="1600" b="1" dirty="0"/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2414" y="40770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Array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52414" y="52962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RangeArray</a:t>
            </a:r>
          </a:p>
        </p:txBody>
      </p:sp>
      <p:cxnSp>
        <p:nvCxnSpPr>
          <p:cNvPr id="228359" name="AutoShape 7"/>
          <p:cNvCxnSpPr>
            <a:cxnSpLocks noChangeShapeType="1"/>
            <a:stCxn id="228358" idx="0"/>
            <a:endCxn id="228357" idx="2"/>
          </p:cNvCxnSpPr>
          <p:nvPr/>
        </p:nvCxnSpPr>
        <p:spPr bwMode="auto">
          <a:xfrm flipV="1">
            <a:off x="2700114" y="4610472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532558" y="5301208"/>
            <a:ext cx="4830168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/>
              <a:t>기반 클래스의 </a:t>
            </a:r>
            <a:r>
              <a:rPr lang="ko-KR" altLang="en-US" sz="1600" b="1" dirty="0" err="1"/>
              <a:t>생성자를</a:t>
            </a:r>
            <a:r>
              <a:rPr lang="ko-KR" altLang="en-US" sz="1600" b="1" dirty="0"/>
              <a:t> 명시적으로 지정하는 방법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577780" y="4325226"/>
            <a:ext cx="45365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8360" idx="0"/>
          </p:cNvCxnSpPr>
          <p:nvPr/>
        </p:nvCxnSpPr>
        <p:spPr>
          <a:xfrm flipH="1" flipV="1">
            <a:off x="5940102" y="4365104"/>
            <a:ext cx="7540" cy="936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7906" y="41490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기반 클</a:t>
            </a:r>
            <a:r>
              <a:rPr lang="ko-KR" altLang="en-US" b="1" dirty="0"/>
              <a:t>래</a:t>
            </a:r>
            <a:r>
              <a:rPr lang="ko-KR" altLang="en-US" dirty="0"/>
              <a:t>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906" y="5373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파생 클래스</a:t>
            </a:r>
          </a:p>
        </p:txBody>
      </p:sp>
    </p:spTree>
    <p:extLst>
      <p:ext uri="{BB962C8B-B14F-4D97-AF65-F5344CB8AC3E}">
        <p14:creationId xmlns:p14="http://schemas.microsoft.com/office/powerpoint/2010/main" val="99718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CPP-1: </a:t>
            </a:r>
            <a:r>
              <a:rPr lang="en-US" altLang="ko-KR" dirty="0" err="1"/>
              <a:t>RangeArray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RangeArray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클래스는 배열이 인덱스 </a:t>
            </a:r>
            <a:r>
              <a:rPr lang="en-US" altLang="ko-KR" sz="2000" dirty="0"/>
              <a:t>0</a:t>
            </a:r>
            <a:r>
              <a:rPr lang="ko-KR" altLang="en-US" sz="2000" dirty="0"/>
              <a:t>에서 시작하는 것이 아닌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생성자에</a:t>
            </a:r>
            <a:r>
              <a:rPr lang="ko-KR" altLang="en-US" sz="2000" dirty="0"/>
              <a:t> 전달된 임의의 범위를 갖는다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EX&gt; </a:t>
            </a:r>
            <a:r>
              <a:rPr lang="en-US" altLang="ko-KR" sz="1600" dirty="0" err="1"/>
              <a:t>RangeArray</a:t>
            </a:r>
            <a:r>
              <a:rPr lang="en-US" altLang="ko-KR" sz="1600" dirty="0"/>
              <a:t> A(-10, 10); // </a:t>
            </a:r>
            <a:r>
              <a:rPr lang="ko-KR" altLang="en-US" sz="1600" dirty="0"/>
              <a:t>인덱스 </a:t>
            </a:r>
            <a:r>
              <a:rPr lang="en-US" altLang="ko-KR" sz="1600" dirty="0"/>
              <a:t>-10~10</a:t>
            </a:r>
            <a:r>
              <a:rPr lang="ko-KR" altLang="en-US" sz="1600" dirty="0"/>
              <a:t>을 가지고 </a:t>
            </a:r>
            <a:r>
              <a:rPr lang="en-US" altLang="ko-KR" sz="1600" dirty="0"/>
              <a:t>, 21</a:t>
            </a:r>
            <a:r>
              <a:rPr lang="ko-KR" altLang="en-US" sz="1600" dirty="0"/>
              <a:t>개 원소 저장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에서 제공하는 다른 기본 자료형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double…)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마찬가지로</a:t>
            </a:r>
            <a:r>
              <a:rPr lang="en-US" altLang="ko-KR" sz="2000" dirty="0"/>
              <a:t>, “[]”</a:t>
            </a:r>
            <a:r>
              <a:rPr lang="ko-KR" altLang="en-US" sz="2000" dirty="0"/>
              <a:t>연산자를 사용하여 배열의 값을 얻거나 또는 배열에 값을 저장할 수 있도록 설계한다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[] </a:t>
            </a:r>
            <a:r>
              <a:rPr lang="ko-KR" altLang="en-US" sz="1600" dirty="0"/>
              <a:t>연산자에 대한 연산자 다중정의가 필요</a:t>
            </a:r>
            <a:endParaRPr lang="en-US" altLang="ko-KR" sz="1600" dirty="0"/>
          </a:p>
          <a:p>
            <a:pPr lvl="1"/>
            <a:r>
              <a:rPr lang="ko-KR" altLang="en-US" sz="1600" dirty="0"/>
              <a:t>배열에 원소를 삽입하는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등호의 왼쪽에 연산자를 사용</a:t>
            </a:r>
            <a:r>
              <a:rPr lang="en-US" altLang="ko-KR" sz="1600" dirty="0"/>
              <a:t>, left value), </a:t>
            </a:r>
            <a:r>
              <a:rPr lang="ko-KR" altLang="en-US" sz="1600" dirty="0"/>
              <a:t>원소가 저장되는 메모리 영역의 참조</a:t>
            </a:r>
            <a:r>
              <a:rPr lang="en-US" altLang="ko-KR" sz="1600" dirty="0"/>
              <a:t>(Reference)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반환하도록 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배열의 값을 반환하는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등호의 오른쪽에 연산자를 사용</a:t>
            </a:r>
            <a:r>
              <a:rPr lang="en-US" altLang="ko-KR" sz="1600" dirty="0"/>
              <a:t>, right value), </a:t>
            </a:r>
            <a:r>
              <a:rPr lang="ko-KR" altLang="en-US" sz="1600" dirty="0"/>
              <a:t>내부 저장소에서 원소의 값을 찾아서 반환하도록 하여야 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임의의 인덱스를 처리하게 하는 것이 어려우므로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일단</a:t>
            </a:r>
            <a:r>
              <a:rPr lang="en-US" altLang="ko-KR" sz="2000" dirty="0"/>
              <a:t> </a:t>
            </a:r>
            <a:r>
              <a:rPr lang="ko-KR" altLang="en-US" sz="2000" dirty="0"/>
              <a:t>인덱스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 </a:t>
            </a:r>
            <a:r>
              <a:rPr lang="en-US" altLang="ko-KR" sz="2000" dirty="0"/>
              <a:t>Array </a:t>
            </a:r>
            <a:r>
              <a:rPr lang="ko-KR" altLang="en-US" sz="2000" dirty="0"/>
              <a:t>클래스를 완벽하게 작성한 후 이를 상속하는 </a:t>
            </a:r>
            <a:r>
              <a:rPr lang="en-US" altLang="ko-KR" sz="2000" dirty="0" err="1"/>
              <a:t>RangeArray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작성함</a:t>
            </a:r>
          </a:p>
        </p:txBody>
      </p:sp>
    </p:spTree>
    <p:extLst>
      <p:ext uri="{BB962C8B-B14F-4D97-AF65-F5344CB8AC3E}">
        <p14:creationId xmlns:p14="http://schemas.microsoft.com/office/powerpoint/2010/main" val="400185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다중정의</a:t>
            </a:r>
            <a:r>
              <a:rPr lang="en-US" altLang="ko-KR" dirty="0"/>
              <a:t>(Overloading)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본 실습에 필요한 연산자 다중정의를 위해 다중정의에 대해 알아보자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다중정의는 크게 함수 다중정의</a:t>
            </a:r>
            <a:r>
              <a:rPr lang="en-US" altLang="ko-KR" sz="1600" dirty="0"/>
              <a:t>(function overloading)</a:t>
            </a:r>
            <a:r>
              <a:rPr lang="ko-KR" altLang="en-US" sz="1600" dirty="0"/>
              <a:t>와 연산자 다중정의</a:t>
            </a:r>
            <a:r>
              <a:rPr lang="en-US" altLang="ko-KR" sz="1600" dirty="0"/>
              <a:t>(operator overloading)</a:t>
            </a:r>
            <a:r>
              <a:rPr lang="ko-KR" altLang="en-US" sz="1600" dirty="0"/>
              <a:t>로 구분된다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함수 다중정의는 함수의 이름은 같고</a:t>
            </a:r>
            <a:r>
              <a:rPr lang="en-US" altLang="ko-KR" sz="1600" dirty="0"/>
              <a:t>, </a:t>
            </a:r>
            <a:r>
              <a:rPr lang="ko-KR" altLang="en-US" sz="1600" dirty="0"/>
              <a:t>인자의 개수나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다른 함수들을 프로그램이 자동으로 구분하는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Ex)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(float a, float b);</a:t>
            </a:r>
            <a:br>
              <a:rPr lang="en-US" altLang="ko-KR" sz="1200" dirty="0"/>
            </a:br>
            <a:r>
              <a:rPr lang="ko-KR" altLang="en-US" sz="1200" dirty="0"/>
              <a:t>위의 함수는 이름은 같지만 서로 다른 함수다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사용자가 입력하는 인자의 </a:t>
            </a:r>
            <a:r>
              <a:rPr lang="ko-KR" altLang="en-US" sz="1200" dirty="0" err="1"/>
              <a:t>자료형에</a:t>
            </a:r>
            <a:r>
              <a:rPr lang="ko-KR" altLang="en-US" sz="1200" dirty="0"/>
              <a:t> 따라 다른 함수가 호출된다</a:t>
            </a:r>
            <a:r>
              <a:rPr lang="en-US" altLang="ko-KR" sz="1200" dirty="0"/>
              <a:t>.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 float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  <a:br>
              <a:rPr lang="en-US" altLang="ko-KR" sz="1200" dirty="0"/>
            </a:br>
            <a:r>
              <a:rPr lang="ko-KR" altLang="en-US" sz="1200" dirty="0"/>
              <a:t>위의 경우는 컴파일 에러를 유발한다</a:t>
            </a:r>
            <a:r>
              <a:rPr lang="en-US" altLang="ko-KR" sz="1200" dirty="0"/>
              <a:t>. </a:t>
            </a:r>
            <a:r>
              <a:rPr lang="ko-KR" altLang="en-US" sz="1200" dirty="0"/>
              <a:t>함수 다중정의는 리턴 </a:t>
            </a:r>
            <a:r>
              <a:rPr lang="ko-KR" altLang="en-US" sz="1200" dirty="0" err="1"/>
              <a:t>자료형만</a:t>
            </a:r>
            <a:r>
              <a:rPr lang="ko-KR" altLang="en-US" sz="1200" dirty="0"/>
              <a:t> 다른 것으로는 구현 불가능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연산자 다중정의는 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사용되는 특정 객체에 적절한 연산을 수행하도록 연산자에 또 다른 의미를 부여하는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cout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cin</a:t>
            </a:r>
            <a:r>
              <a:rPr lang="en-US" altLang="ko-KR" sz="1200" dirty="0"/>
              <a:t>&gt;&gt;a; </a:t>
            </a:r>
            <a:r>
              <a:rPr lang="ko-KR" altLang="en-US" sz="1200" dirty="0"/>
              <a:t>처럼 </a:t>
            </a:r>
            <a:r>
              <a:rPr lang="en-US" altLang="ko-KR" sz="1200" dirty="0" err="1"/>
              <a:t>cin</a:t>
            </a:r>
            <a:r>
              <a:rPr lang="ko-KR" altLang="en-US" sz="1200" dirty="0"/>
              <a:t>객체를 위해 </a:t>
            </a:r>
            <a:r>
              <a:rPr lang="ko-KR" altLang="en-US" sz="1200" dirty="0">
                <a:latin typeface="Arial"/>
              </a:rPr>
              <a:t>‘</a:t>
            </a:r>
            <a:r>
              <a:rPr lang="en-US" altLang="ko-KR" sz="1200" dirty="0"/>
              <a:t>&gt;&gt;</a:t>
            </a:r>
            <a:r>
              <a:rPr lang="en-US" altLang="ko-KR" sz="1200" dirty="0">
                <a:latin typeface="Arial"/>
              </a:rPr>
              <a:t>’</a:t>
            </a:r>
            <a:r>
              <a:rPr lang="en-US" altLang="ko-KR" sz="1200" dirty="0"/>
              <a:t> </a:t>
            </a:r>
            <a:r>
              <a:rPr lang="ko-KR" altLang="en-US" sz="1200" dirty="0"/>
              <a:t>연산자를 추가로 구현하고 있다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이를 위해서는 다음과 같이 정의해야 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&lt;</a:t>
            </a:r>
            <a:r>
              <a:rPr lang="ko-KR" altLang="en-US" sz="1200" dirty="0"/>
              <a:t>리턴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&gt; &lt;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&gt;::operator &lt;</a:t>
            </a:r>
            <a:r>
              <a:rPr lang="ko-KR" altLang="en-US" sz="1200" dirty="0"/>
              <a:t>연산자</a:t>
            </a:r>
            <a:r>
              <a:rPr lang="en-US" altLang="ko-KR" sz="1200" dirty="0"/>
              <a:t>&gt;(</a:t>
            </a:r>
            <a:r>
              <a:rPr lang="ko-KR" altLang="en-US" sz="1200" dirty="0"/>
              <a:t>인자</a:t>
            </a:r>
            <a:r>
              <a:rPr lang="en-US" altLang="ko-KR" sz="1200" dirty="0"/>
              <a:t>1, </a:t>
            </a:r>
            <a:r>
              <a:rPr lang="ko-KR" altLang="en-US" sz="1200" dirty="0"/>
              <a:t>인자</a:t>
            </a:r>
            <a:r>
              <a:rPr lang="en-US" altLang="ko-KR" sz="1200" dirty="0"/>
              <a:t>2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) { 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2184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다중정의의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double add(double, double);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&lt;&lt;"Result 1 : "&lt;&lt;add(5,10)&lt;&lt;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&lt;&lt;"Result 2 : "&lt;&lt;add(5.2,10.3)&lt;&lt;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b){</a:t>
            </a:r>
          </a:p>
          <a:p>
            <a:pPr marL="0" indent="0"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double add(double a, double b){</a:t>
            </a:r>
          </a:p>
          <a:p>
            <a:pPr marL="0" indent="0"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3256712" y="1962092"/>
            <a:ext cx="1152128" cy="2747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09063" y="1701315"/>
            <a:ext cx="42233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두 함수의 이름은 같지만 인자의 </a:t>
            </a:r>
            <a:r>
              <a:rPr lang="ko-KR" altLang="en-US" sz="1600" b="1" dirty="0" err="1">
                <a:solidFill>
                  <a:srgbClr val="0000FF"/>
                </a:solidFill>
              </a:rPr>
              <a:t>자료형이</a:t>
            </a:r>
            <a:r>
              <a:rPr lang="ko-KR" altLang="en-US" sz="1600" b="1" dirty="0">
                <a:solidFill>
                  <a:srgbClr val="0000FF"/>
                </a:solidFill>
              </a:rPr>
              <a:t> 다르다</a:t>
            </a:r>
            <a:r>
              <a:rPr lang="en-US" altLang="ko-KR" sz="16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427984" y="3212976"/>
            <a:ext cx="136815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788023" y="3501008"/>
            <a:ext cx="86409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52121" y="3030379"/>
            <a:ext cx="25202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add(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, 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  <a:r>
              <a:rPr lang="ko-KR" altLang="en-US" sz="1600" b="1" dirty="0">
                <a:solidFill>
                  <a:srgbClr val="0000FF"/>
                </a:solidFill>
              </a:rPr>
              <a:t>가 호출됨</a:t>
            </a:r>
            <a:endParaRPr lang="en-US" altLang="ko-KR" sz="1600" b="1" dirty="0">
              <a:solidFill>
                <a:srgbClr val="0000FF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52121" y="3331731"/>
            <a:ext cx="2808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double add(double, double)</a:t>
            </a:r>
            <a:r>
              <a:rPr lang="ko-KR" altLang="en-US" sz="1600" b="1" dirty="0">
                <a:solidFill>
                  <a:srgbClr val="0000FF"/>
                </a:solidFill>
              </a:rPr>
              <a:t>가 호출됨</a:t>
            </a:r>
            <a:endParaRPr lang="en-US" altLang="ko-KR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9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연산자 다중정의의 예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908720"/>
            <a:ext cx="8018462" cy="4857784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char string::operator[](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	return s[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string&amp; string::operator=(string&amp; 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strcpy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s,str</a:t>
            </a:r>
            <a:r>
              <a:rPr lang="en-US" altLang="ko-KR" sz="20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this: </a:t>
            </a:r>
            <a:r>
              <a:rPr lang="ko-KR" altLang="en-US" sz="2000" dirty="0"/>
              <a:t>멤버 함수를 호출한 객체에 대한 포인터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자기 자신에 대한 포인터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		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1628800"/>
            <a:ext cx="42233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string </a:t>
            </a:r>
            <a:r>
              <a:rPr lang="ko-KR" altLang="en-US" sz="1400" b="1" dirty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>
                <a:solidFill>
                  <a:srgbClr val="0000FF"/>
                </a:solidFill>
              </a:rPr>
              <a:t>[] </a:t>
            </a:r>
            <a:r>
              <a:rPr lang="ko-KR" altLang="en-US" sz="1400" b="1" dirty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>
                <a:solidFill>
                  <a:srgbClr val="0000FF"/>
                </a:solidFill>
              </a:rPr>
              <a:t>, ‘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>
                <a:solidFill>
                  <a:srgbClr val="0000FF"/>
                </a:solidFill>
              </a:rPr>
              <a:t>int</a:t>
            </a:r>
            <a:r>
              <a:rPr lang="ko-KR" altLang="en-US" sz="1400" b="1" dirty="0" err="1">
                <a:solidFill>
                  <a:srgbClr val="0000FF"/>
                </a:solidFill>
              </a:rPr>
              <a:t>형값</a:t>
            </a:r>
            <a:r>
              <a:rPr lang="en-US" altLang="ko-KR" sz="1400" b="1" dirty="0">
                <a:solidFill>
                  <a:srgbClr val="0000FF"/>
                </a:solidFill>
              </a:rPr>
              <a:t>]’</a:t>
            </a:r>
            <a:r>
              <a:rPr lang="ko-KR" altLang="en-US" sz="1400" b="1" dirty="0">
                <a:solidFill>
                  <a:srgbClr val="0000FF"/>
                </a:solidFill>
              </a:rPr>
              <a:t>의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형태로 사용할 때 </a:t>
            </a:r>
            <a:r>
              <a:rPr lang="en-US" altLang="ko-KR" sz="1400" b="1" dirty="0">
                <a:solidFill>
                  <a:srgbClr val="0000FF"/>
                </a:solidFill>
              </a:rPr>
              <a:t>s</a:t>
            </a:r>
            <a:r>
              <a:rPr lang="ko-KR" altLang="en-US" sz="1400" b="1" dirty="0">
                <a:solidFill>
                  <a:srgbClr val="0000FF"/>
                </a:solidFill>
              </a:rPr>
              <a:t>의 인덱스의 값을 </a:t>
            </a:r>
            <a:r>
              <a:rPr lang="en-US" altLang="ko-KR" sz="1400" b="1" dirty="0">
                <a:solidFill>
                  <a:srgbClr val="0000FF"/>
                </a:solidFill>
              </a:rPr>
              <a:t>char</a:t>
            </a:r>
            <a:r>
              <a:rPr lang="ko-KR" altLang="en-US" sz="1400" b="1" dirty="0">
                <a:solidFill>
                  <a:srgbClr val="0000FF"/>
                </a:solidFill>
              </a:rPr>
              <a:t>형으로 </a:t>
            </a:r>
            <a:r>
              <a:rPr lang="ko-KR" altLang="en-US" sz="1400" b="1" dirty="0" err="1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Ex&gt; string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("hello");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      char </a:t>
            </a:r>
            <a:r>
              <a:rPr lang="en-US" altLang="ko-KR" sz="1400" b="1" dirty="0" err="1">
                <a:solidFill>
                  <a:srgbClr val="0000FF"/>
                </a:solidFill>
              </a:rPr>
              <a:t>ichar</a:t>
            </a:r>
            <a:r>
              <a:rPr lang="en-US" altLang="ko-KR" sz="1400" b="1" dirty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[1];    // 'e'</a:t>
            </a:r>
            <a:r>
              <a:rPr lang="ko-KR" altLang="en-US" sz="1400" b="1" dirty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>
                <a:solidFill>
                  <a:srgbClr val="0000FF"/>
                </a:solidFill>
              </a:rPr>
              <a:t>ichar</a:t>
            </a:r>
            <a:r>
              <a:rPr lang="ko-KR" altLang="en-US" sz="1400" b="1" dirty="0">
                <a:solidFill>
                  <a:srgbClr val="0000FF"/>
                </a:solidFill>
              </a:rPr>
              <a:t>에 저장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8955" y="3789040"/>
            <a:ext cx="42233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string </a:t>
            </a:r>
            <a:r>
              <a:rPr lang="ko-KR" altLang="en-US" sz="1400" b="1" dirty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>
                <a:solidFill>
                  <a:srgbClr val="0000FF"/>
                </a:solidFill>
              </a:rPr>
              <a:t>= </a:t>
            </a:r>
            <a:r>
              <a:rPr lang="ko-KR" altLang="en-US" sz="1400" b="1" dirty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>
                <a:solidFill>
                  <a:srgbClr val="0000FF"/>
                </a:solidFill>
              </a:rPr>
              <a:t>, ‘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>
                <a:solidFill>
                  <a:srgbClr val="0000FF"/>
                </a:solidFill>
              </a:rPr>
              <a:t>=string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레퍼런스</a:t>
            </a:r>
            <a:r>
              <a:rPr lang="en-US" altLang="ko-KR" sz="1400" b="1" dirty="0">
                <a:solidFill>
                  <a:srgbClr val="0000FF"/>
                </a:solidFill>
              </a:rPr>
              <a:t>’</a:t>
            </a:r>
            <a:r>
              <a:rPr lang="ko-KR" altLang="en-US" sz="1400" b="1" dirty="0">
                <a:solidFill>
                  <a:srgbClr val="0000FF"/>
                </a:solidFill>
              </a:rPr>
              <a:t>의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형태로 사용할 때 그 값을 내부 데이터로 복사하고 객체 자신의 포인터를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Ex&gt; string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("hello");    string ss2("bye");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     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 = ss2;    // "bye"</a:t>
            </a:r>
            <a:r>
              <a:rPr lang="ko-KR" altLang="en-US" sz="1400" b="1" dirty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ko-KR" altLang="en-US" sz="1400" b="1" dirty="0">
                <a:solidFill>
                  <a:srgbClr val="0000FF"/>
                </a:solidFill>
              </a:rPr>
              <a:t>에 복사됨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15616" y="4922007"/>
            <a:ext cx="864096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Object-Oriented Programming(OOP)</a:t>
            </a:r>
          </a:p>
          <a:p>
            <a:endParaRPr lang="en-US" altLang="ko-KR" sz="1800" dirty="0"/>
          </a:p>
          <a:p>
            <a:r>
              <a:rPr lang="en-US" altLang="ko-KR" sz="1800" dirty="0"/>
              <a:t>OOP</a:t>
            </a:r>
            <a:r>
              <a:rPr lang="ko-KR" altLang="en-US" sz="1800" dirty="0"/>
              <a:t>는 컴퓨터 프로그램을 디자인하기 위해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객체</a:t>
            </a:r>
            <a:r>
              <a:rPr lang="en-US" altLang="ko-KR" sz="1800" dirty="0">
                <a:solidFill>
                  <a:srgbClr val="FF0000"/>
                </a:solidFill>
              </a:rPr>
              <a:t>(objects)</a:t>
            </a:r>
            <a:r>
              <a:rPr lang="en-US" altLang="ko-KR" sz="1800" dirty="0"/>
              <a:t> – </a:t>
            </a:r>
            <a:r>
              <a:rPr lang="ko-KR" altLang="en-US" sz="1800" dirty="0">
                <a:solidFill>
                  <a:srgbClr val="0000FF"/>
                </a:solidFill>
              </a:rPr>
              <a:t>데이터 필드</a:t>
            </a:r>
            <a:r>
              <a:rPr lang="en-US" altLang="ko-KR" sz="1800" dirty="0">
                <a:solidFill>
                  <a:srgbClr val="0000FF"/>
                </a:solidFill>
              </a:rPr>
              <a:t>(data fields)</a:t>
            </a:r>
            <a:r>
              <a:rPr lang="ko-KR" altLang="en-US" sz="1800" dirty="0"/>
              <a:t>와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</a:t>
            </a:r>
            <a:r>
              <a:rPr lang="en-US" altLang="ko-KR" sz="1800" dirty="0">
                <a:solidFill>
                  <a:srgbClr val="0000FF"/>
                </a:solidFill>
              </a:rPr>
              <a:t>(methods)</a:t>
            </a:r>
            <a:r>
              <a:rPr lang="en-US" altLang="ko-KR" sz="1800" dirty="0"/>
              <a:t> </a:t>
            </a:r>
            <a:r>
              <a:rPr lang="ko-KR" altLang="en-US" sz="1800" dirty="0"/>
              <a:t>및 이들 간의 상호 작용으로 구성되는 </a:t>
            </a:r>
            <a:r>
              <a:rPr lang="en-US" altLang="ko-KR" sz="1800" dirty="0"/>
              <a:t>- </a:t>
            </a:r>
            <a:r>
              <a:rPr lang="ko-KR" altLang="en-US" sz="1800" dirty="0"/>
              <a:t>를 사용하는 프로그래밍 패러다임이다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OOP</a:t>
            </a:r>
            <a:r>
              <a:rPr lang="ko-KR" altLang="en-US" sz="1800" dirty="0"/>
              <a:t>에서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객체는 클래스</a:t>
            </a:r>
            <a:r>
              <a:rPr lang="en-US" altLang="ko-KR" sz="1800" dirty="0">
                <a:solidFill>
                  <a:srgbClr val="FF0000"/>
                </a:solidFill>
              </a:rPr>
              <a:t>(class)</a:t>
            </a:r>
            <a:r>
              <a:rPr lang="ko-KR" altLang="en-US" sz="1800" dirty="0">
                <a:solidFill>
                  <a:srgbClr val="FF0000"/>
                </a:solidFill>
              </a:rPr>
              <a:t>의 특정한 </a:t>
            </a:r>
            <a:r>
              <a:rPr lang="ko-KR" altLang="en-US" sz="18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1800" dirty="0">
                <a:solidFill>
                  <a:srgbClr val="FF0000"/>
                </a:solidFill>
              </a:rPr>
              <a:t>(instance)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연구자들은 대부분의 객체 지향 언어에서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OOP </a:t>
            </a:r>
            <a:r>
              <a:rPr lang="ko-KR" altLang="en-US" sz="1800" dirty="0"/>
              <a:t>프로그래밍 스타일을 뒷받침하는 근본적인 특성들을 다음과 같이 확인함</a:t>
            </a:r>
            <a:endParaRPr lang="en-US" altLang="ko-KR" sz="1800" dirty="0"/>
          </a:p>
          <a:p>
            <a:pPr lvl="1"/>
            <a:r>
              <a:rPr lang="ko-KR" altLang="en-US" sz="1600" dirty="0"/>
              <a:t>동적 결합</a:t>
            </a:r>
            <a:r>
              <a:rPr lang="en-US" altLang="ko-KR" sz="1600" dirty="0"/>
              <a:t>(Dynamic Binding)</a:t>
            </a:r>
          </a:p>
          <a:p>
            <a:pPr lvl="1"/>
            <a:r>
              <a:rPr lang="ko-KR" altLang="en-US" sz="1600" dirty="0"/>
              <a:t>캡슐화</a:t>
            </a:r>
            <a:r>
              <a:rPr lang="en-US" altLang="ko-KR" sz="1600" dirty="0"/>
              <a:t>(Encapsulation)</a:t>
            </a:r>
          </a:p>
          <a:p>
            <a:pPr lvl="1"/>
            <a:r>
              <a:rPr lang="ko-KR" altLang="en-US" sz="1600" dirty="0"/>
              <a:t>서브타입 </a:t>
            </a:r>
            <a:r>
              <a:rPr lang="ko-KR" altLang="en-US" sz="1600" dirty="0" err="1"/>
              <a:t>다형성</a:t>
            </a:r>
            <a:r>
              <a:rPr lang="en-US" altLang="ko-KR" sz="1600" dirty="0"/>
              <a:t>(Subtype polymorphism)</a:t>
            </a:r>
          </a:p>
          <a:p>
            <a:pPr lvl="1"/>
            <a:r>
              <a:rPr lang="ko-KR" altLang="en-US" sz="1600" dirty="0"/>
              <a:t>상속</a:t>
            </a:r>
            <a:r>
              <a:rPr lang="en-US" altLang="ko-KR" sz="1600" dirty="0"/>
              <a:t>(Inheritance)</a:t>
            </a:r>
          </a:p>
          <a:p>
            <a:pPr lvl="1"/>
            <a:r>
              <a:rPr lang="en-US" altLang="ko-KR" sz="1600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91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를 이용한 </a:t>
            </a:r>
            <a:r>
              <a:rPr lang="en-US" altLang="ko-KR"/>
              <a:t>RangeArray</a:t>
            </a:r>
            <a:r>
              <a:rPr lang="ko-KR" altLang="en-US"/>
              <a:t>의 구현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Array</a:t>
            </a:r>
            <a:r>
              <a:rPr lang="ko-KR" altLang="en-US" sz="1800" dirty="0"/>
              <a:t>를 구현한 후 </a:t>
            </a:r>
            <a:r>
              <a:rPr lang="en-US" altLang="ko-KR" sz="1800" dirty="0" err="1"/>
              <a:t>RangeArray</a:t>
            </a:r>
            <a:r>
              <a:rPr lang="ko-KR" altLang="en-US" sz="1800" dirty="0"/>
              <a:t>는 </a:t>
            </a:r>
            <a:r>
              <a:rPr lang="en-US" altLang="ko-KR" sz="1800" dirty="0"/>
              <a:t>Array</a:t>
            </a:r>
            <a:r>
              <a:rPr lang="ko-KR" altLang="en-US" sz="1800" dirty="0"/>
              <a:t>를 상속하여 필요한 부분만 코딩하고 나머지는 </a:t>
            </a:r>
            <a:r>
              <a:rPr lang="en-US" altLang="ko-KR" sz="1800" dirty="0"/>
              <a:t>Array</a:t>
            </a:r>
            <a:r>
              <a:rPr lang="ko-KR" altLang="en-US" sz="1800" dirty="0"/>
              <a:t>의 멤버 변수와 멤버 함수를 그대로 이용한다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lvl="1">
              <a:spcBef>
                <a:spcPts val="0"/>
              </a:spcBef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RangeArray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인덱스 </a:t>
            </a:r>
            <a:r>
              <a:rPr lang="en-US" altLang="ko-KR" sz="1400" dirty="0"/>
              <a:t>-10~10</a:t>
            </a:r>
            <a:r>
              <a:rPr lang="ko-KR" altLang="en-US" sz="1400" dirty="0"/>
              <a:t>으로 생성하였다면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/>
              <a:t>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멤버 변수에 인덱스 </a:t>
            </a:r>
            <a:r>
              <a:rPr lang="en-US" altLang="ko-KR" sz="1400" dirty="0"/>
              <a:t>0~20</a:t>
            </a:r>
            <a:r>
              <a:rPr lang="ko-KR" altLang="en-US" sz="1400" dirty="0"/>
              <a:t>으로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대신에 값을 저장하거나 얻는 경우에 </a:t>
            </a:r>
            <a:r>
              <a:rPr lang="en-US" altLang="ko-KR" sz="1400" dirty="0" err="1"/>
              <a:t>RangeArray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인덱스 값을 이용하여 참조하면 된다</a:t>
            </a:r>
            <a:r>
              <a:rPr lang="en-US" altLang="ko-KR" sz="1400" dirty="0"/>
              <a:t>. (-7 </a:t>
            </a:r>
            <a:r>
              <a:rPr lang="ko-KR" altLang="en-US" sz="1400" dirty="0"/>
              <a:t>인덱스의 값을 얻고자 할 경우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변수 데이터에서 인덱스 </a:t>
            </a:r>
            <a:r>
              <a:rPr lang="en-US" altLang="ko-KR" sz="1400" dirty="0"/>
              <a:t>7</a:t>
            </a:r>
            <a:r>
              <a:rPr lang="ko-KR" altLang="en-US" sz="1400" dirty="0"/>
              <a:t>의 값을 사용하도록 함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r>
              <a:rPr lang="en-US" altLang="ko-KR" sz="2000" dirty="0">
                <a:latin typeface="Arial"/>
              </a:rPr>
              <a:t>‘</a:t>
            </a:r>
            <a:r>
              <a:rPr lang="en-US" altLang="ko-KR" sz="2000" dirty="0"/>
              <a:t>[]</a:t>
            </a:r>
            <a:r>
              <a:rPr lang="en-US" altLang="ko-KR" sz="2000" dirty="0">
                <a:latin typeface="Arial"/>
              </a:rPr>
              <a:t>’</a:t>
            </a:r>
            <a:r>
              <a:rPr lang="ko-KR" altLang="en-US" sz="2000" dirty="0"/>
              <a:t>의 경우 연산자 다중정의를 사용해야 한다</a:t>
            </a:r>
            <a:r>
              <a:rPr lang="en-US" altLang="ko-KR" sz="2000" dirty="0"/>
              <a:t>. (29, 31</a:t>
            </a:r>
            <a:r>
              <a:rPr lang="ko-KR" altLang="en-US" sz="2000" dirty="0"/>
              <a:t>쪽 참조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ko-KR" altLang="en-US" sz="2000" dirty="0"/>
              <a:t>생성자의 연결구조를 반드시 고려해야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파생 클래스에서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호출할 경우</a:t>
            </a:r>
            <a:r>
              <a:rPr lang="en-US" altLang="ko-KR" sz="1600" dirty="0"/>
              <a:t> </a:t>
            </a:r>
            <a:r>
              <a:rPr lang="ko-KR" altLang="en-US" sz="1600" dirty="0"/>
              <a:t>기반 클래스의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호출할 수 있도록 명시적으로 지정해 주어야 한다</a:t>
            </a:r>
            <a:r>
              <a:rPr lang="en-US" altLang="ko-KR" sz="1600" dirty="0"/>
              <a:t>. (26</a:t>
            </a:r>
            <a:r>
              <a:rPr lang="ko-KR" altLang="en-US" sz="1600" dirty="0"/>
              <a:t>쪽 참조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 두 슬라이드에 있는 선언을 기초로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8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Array</a:t>
            </a:r>
            <a:r>
              <a:rPr lang="ko-KR" altLang="en-US" sz="2400" dirty="0"/>
              <a:t>를 이용한 </a:t>
            </a:r>
            <a:r>
              <a:rPr lang="en-US" altLang="ko-KR" sz="2400" dirty="0" err="1"/>
              <a:t>RangeArray</a:t>
            </a:r>
            <a:r>
              <a:rPr lang="ko-KR" altLang="en-US" sz="2400" dirty="0"/>
              <a:t>의 구현 </a:t>
            </a:r>
            <a:br>
              <a:rPr lang="ko-KR" altLang="en-US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샘플 프로그램과 출력</a:t>
            </a:r>
            <a:r>
              <a:rPr lang="en-US" altLang="ko-KR" sz="2400" dirty="0"/>
              <a:t>)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27088" y="1206500"/>
            <a:ext cx="559752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 err="1"/>
              <a:t>int</a:t>
            </a:r>
            <a:r>
              <a:rPr lang="en-US" altLang="ko-KR" sz="1600" b="1" dirty="0"/>
              <a:t> main(){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i,x,y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Array a(10), b(5);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a.length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a[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+ 1;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b.length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b[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2;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a(10)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a.print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b(5)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b.print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a[-1]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a[-1] = 7;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x = a[0]; y = b[0];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a[0]=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b[0]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c(-1,3), d(3,7);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c.baseValue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c.endValue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c[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3;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d.baseValue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d.endValue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d[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4;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c(-1,3)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c.print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d(3,7)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d.print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c[-2]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c[-2] = 3;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x = c[-1]; y = d[3];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c[-1]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d[3]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6156325" y="1268760"/>
            <a:ext cx="2409634" cy="27392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sz="1600" b="1" dirty="0"/>
              <a:t>출력</a:t>
            </a:r>
            <a:r>
              <a:rPr lang="en-US" altLang="ko-KR" sz="1600" b="1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a(10) [1 2 3 4 5 6 7 8 9 10]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b(5) [0 2 4 6 8]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a[-1] Array bound error!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a[0] = 1  b[0] = 0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c(-1,3) [-3 0 3 6 9]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d(3,7) [12 16 20 24 28]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c[-2] Array bound error!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c[-1] = -3  d[3] = 12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1669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Array.h</a:t>
            </a:r>
            <a:endParaRPr lang="en-US" altLang="ko-KR" dirty="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411413" y="1220554"/>
            <a:ext cx="428995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/>
              <a:t>#</a:t>
            </a:r>
            <a:r>
              <a:rPr lang="en-US" altLang="ko-KR" sz="1600" b="1" dirty="0" err="1"/>
              <a:t>ifndef</a:t>
            </a:r>
            <a:r>
              <a:rPr lang="en-US" altLang="ko-KR" sz="1600" b="1" dirty="0"/>
              <a:t> __ARRAY__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#define __ARRAY__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class Array{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protected: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*data;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Array(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size);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~Array();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length();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void print();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#</a:t>
            </a:r>
            <a:r>
              <a:rPr lang="en-US" altLang="ko-KR" sz="1600" b="1" dirty="0" err="1"/>
              <a:t>endif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58606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RangeArray.h</a:t>
            </a:r>
            <a:endParaRPr lang="en-US" altLang="ko-KR" dirty="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771775" y="1341438"/>
            <a:ext cx="418095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/>
              <a:t>#include “</a:t>
            </a:r>
            <a:r>
              <a:rPr lang="en-US" altLang="ko-KR" sz="1600" b="1" dirty="0" err="1"/>
              <a:t>Array.h</a:t>
            </a:r>
            <a:r>
              <a:rPr lang="en-US" altLang="ko-KR" sz="1600" b="1" dirty="0"/>
              <a:t>"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class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: public Array{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protected: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low;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high;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~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baseValue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endValue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01562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 안내</a:t>
            </a:r>
            <a:br>
              <a:rPr lang="en-US" altLang="ko-KR" dirty="0"/>
            </a:br>
            <a:r>
              <a:rPr lang="en-US" altLang="ko-KR" dirty="0"/>
              <a:t>(C++ Programming)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87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 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CPP-1 Range Array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dirty="0"/>
              <a:t>세부 사항은 강의자료 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58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결과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13_CPP-1_RangeArray</a:t>
            </a:r>
            <a:r>
              <a:rPr lang="ko-KR" altLang="en-US" dirty="0"/>
              <a:t>에 있는 </a:t>
            </a:r>
            <a:r>
              <a:rPr lang="en-US" altLang="ko-KR" dirty="0"/>
              <a:t>6-3.</a:t>
            </a:r>
            <a:r>
              <a:rPr lang="ko-KR" altLang="en-US" dirty="0"/>
              <a:t> 결과 보고서 항목에서 요구하는 내용을 기술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내용에 대한 설명을 추가로 서술할 것</a:t>
            </a:r>
            <a:endParaRPr lang="en-US" altLang="ko-KR" dirty="0"/>
          </a:p>
          <a:p>
            <a:pPr lvl="1"/>
            <a:r>
              <a:rPr lang="en-US" altLang="ko-KR" dirty="0"/>
              <a:t>OOP</a:t>
            </a:r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 쓰는 이유</a:t>
            </a:r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r>
              <a:rPr lang="ko-KR" altLang="en-US" dirty="0"/>
              <a:t>상속의 개념과 </a:t>
            </a:r>
            <a:r>
              <a:rPr lang="ko-KR" altLang="en-US" dirty="0" err="1"/>
              <a:t>사용이유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5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절차적 프로그래밍 </a:t>
            </a:r>
            <a:r>
              <a:rPr lang="en-US" altLang="ko-KR" dirty="0"/>
              <a:t>vs.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전통적인 절차적 프로그래밍</a:t>
            </a:r>
            <a:r>
              <a:rPr lang="en-US" altLang="ko-KR" dirty="0"/>
              <a:t>(traditional procedural programming)</a:t>
            </a:r>
          </a:p>
          <a:p>
            <a:pPr lvl="1"/>
            <a:r>
              <a:rPr lang="ko-KR" altLang="en-US" dirty="0"/>
              <a:t>알고리즘이 우선</a:t>
            </a:r>
            <a:r>
              <a:rPr lang="en-US" altLang="ko-KR" dirty="0"/>
              <a:t>, </a:t>
            </a:r>
            <a:r>
              <a:rPr lang="ko-KR" altLang="en-US" dirty="0"/>
              <a:t>그리고 자료구조는 나중에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지향 프로그래밍</a:t>
            </a:r>
            <a:r>
              <a:rPr lang="en-US" altLang="ko-KR" dirty="0"/>
              <a:t>(object-oriented programming )</a:t>
            </a:r>
          </a:p>
          <a:p>
            <a:pPr lvl="1"/>
            <a:r>
              <a:rPr lang="ko-KR" altLang="en-US" dirty="0"/>
              <a:t>자료구조가 우선</a:t>
            </a:r>
            <a:r>
              <a:rPr lang="en-US" altLang="ko-KR" dirty="0"/>
              <a:t>, </a:t>
            </a:r>
            <a:r>
              <a:rPr lang="ko-KR" altLang="en-US" dirty="0"/>
              <a:t>그 후 데이터를 활용하는 알고리즘에 대해 생각함</a:t>
            </a:r>
            <a:endParaRPr lang="en-US" altLang="ko-KR" dirty="0"/>
          </a:p>
          <a:p>
            <a:pPr lvl="1"/>
            <a:r>
              <a:rPr lang="ko-KR" altLang="en-US" dirty="0"/>
              <a:t>각각의 객체가 일련의 연관된 작업들의 수행을 전담하도록 함</a:t>
            </a:r>
            <a:endParaRPr lang="en-US" altLang="ko-KR" dirty="0"/>
          </a:p>
          <a:p>
            <a:pPr lvl="1"/>
            <a:r>
              <a:rPr lang="ko-KR" altLang="en-US" dirty="0" err="1"/>
              <a:t>재사용성을</a:t>
            </a:r>
            <a:r>
              <a:rPr lang="ko-KR" altLang="en-US" dirty="0"/>
              <a:t> 최대화</a:t>
            </a:r>
            <a:r>
              <a:rPr lang="en-US" altLang="ko-KR" dirty="0"/>
              <a:t>, </a:t>
            </a:r>
            <a:r>
              <a:rPr lang="ko-KR" altLang="en-US" dirty="0"/>
              <a:t>데이터 의존성을 축소</a:t>
            </a:r>
            <a:r>
              <a:rPr lang="en-US" altLang="ko-KR" dirty="0"/>
              <a:t>, </a:t>
            </a:r>
            <a:r>
              <a:rPr lang="ko-KR" altLang="en-US" dirty="0"/>
              <a:t>디버깅 시간을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207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절차적 프로그래밍 </a:t>
            </a:r>
            <a:r>
              <a:rPr lang="en-US" altLang="ko-KR" dirty="0"/>
              <a:t>vs.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6375" y="4112988"/>
            <a:ext cx="2286000" cy="54014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전역 데이터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127250" y="23127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270250" y="27699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46250" y="3074764"/>
            <a:ext cx="3048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650" y="2922364"/>
            <a:ext cx="76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270250" y="3379564"/>
            <a:ext cx="5334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148263" y="1592039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640388" y="1592039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5589588" y="1592039"/>
            <a:ext cx="9271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35487" y="26286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35487" y="1572989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5148263" y="22460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500688" y="1865089"/>
            <a:ext cx="1125537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219700" y="3824064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711825" y="3824064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5661025" y="3824064"/>
            <a:ext cx="9271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807495" y="4846414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07495" y="38097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5219700" y="44685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5572125" y="4097114"/>
            <a:ext cx="1125538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84888" y="2887439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092950" y="2095277"/>
            <a:ext cx="122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164388" y="4328889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56325" y="3176364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메시지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043608" y="5408389"/>
            <a:ext cx="309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</a:rPr>
              <a:t>절차적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283968" y="5408389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</a:rPr>
              <a:t>객체 지향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755650" y="25413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프로그래밍의 예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954213"/>
            <a:ext cx="3924300" cy="4065587"/>
          </a:xfrm>
        </p:spPr>
        <p:txBody>
          <a:bodyPr/>
          <a:lstStyle/>
          <a:p>
            <a:r>
              <a:rPr lang="ko-KR" altLang="en-US" sz="1400"/>
              <a:t>절차지향 프로그래밍</a:t>
            </a:r>
          </a:p>
          <a:p>
            <a:pPr lvl="1"/>
            <a:r>
              <a:rPr lang="ko-KR" altLang="en-US" sz="1200"/>
              <a:t>테트리스의 블록의 집합을 정의</a:t>
            </a:r>
          </a:p>
          <a:p>
            <a:pPr lvl="1"/>
            <a:r>
              <a:rPr lang="ko-KR" altLang="en-US" sz="1200"/>
              <a:t>게임 데이터로 점수가 필요함</a:t>
            </a:r>
          </a:p>
          <a:p>
            <a:pPr lvl="1"/>
            <a:r>
              <a:rPr lang="ko-KR" altLang="en-US" sz="1200"/>
              <a:t>블록이 쌓인 것을 표현하는 </a:t>
            </a:r>
            <a:r>
              <a:rPr lang="en-US" altLang="ko-KR" sz="1200"/>
              <a:t>2</a:t>
            </a:r>
            <a:r>
              <a:rPr lang="ko-KR" altLang="en-US" sz="1200"/>
              <a:t>차원 배열이 필요함</a:t>
            </a:r>
          </a:p>
          <a:p>
            <a:pPr lvl="1"/>
            <a:r>
              <a:rPr lang="ko-KR" altLang="en-US" sz="1200"/>
              <a:t>테트리스 블록을 랜덤하게 생성하는 함수</a:t>
            </a:r>
          </a:p>
          <a:p>
            <a:pPr lvl="1"/>
            <a:r>
              <a:rPr lang="ko-KR" altLang="en-US" sz="1200"/>
              <a:t>블록이 떨어지는 것을 계산하는 함수</a:t>
            </a:r>
          </a:p>
          <a:p>
            <a:pPr lvl="1"/>
            <a:r>
              <a:rPr lang="ko-KR" altLang="en-US" sz="1200"/>
              <a:t>블록의 이동을 화면에 표현할 함수</a:t>
            </a:r>
          </a:p>
          <a:p>
            <a:pPr lvl="1"/>
            <a:r>
              <a:rPr lang="ko-KR" altLang="en-US" sz="1200"/>
              <a:t>블록이 바닥에 도착했는지를 판단하는 함수</a:t>
            </a:r>
          </a:p>
          <a:p>
            <a:pPr lvl="1"/>
            <a:r>
              <a:rPr lang="ko-KR" altLang="en-US" sz="1200"/>
              <a:t>특정 라인이 블록으로 가득 찼는지를 판단하여 지우는 함수</a:t>
            </a:r>
          </a:p>
          <a:p>
            <a:pPr lvl="1"/>
            <a:r>
              <a:rPr lang="ko-KR" altLang="en-US" sz="1200"/>
              <a:t>특정 라인이 지워진 후 위의 내용을 한칸 내리는 함수</a:t>
            </a:r>
          </a:p>
          <a:p>
            <a:pPr lvl="1"/>
            <a:r>
              <a:rPr lang="ko-KR" altLang="en-US" sz="1200"/>
              <a:t>사용자의 키보드 입력을 받아 블록을 움직이는 함수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데이터 </a:t>
            </a:r>
            <a:r>
              <a:rPr lang="en-US" altLang="ko-KR" sz="1400"/>
              <a:t>+ </a:t>
            </a:r>
            <a:r>
              <a:rPr lang="ko-KR" altLang="en-US" sz="1400"/>
              <a:t>함수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54213"/>
            <a:ext cx="3924300" cy="4141787"/>
          </a:xfrm>
        </p:spPr>
        <p:txBody>
          <a:bodyPr/>
          <a:lstStyle/>
          <a:p>
            <a:r>
              <a:rPr lang="ko-KR" altLang="en-US" sz="1400"/>
              <a:t>객체지향 프로그래밍</a:t>
            </a:r>
          </a:p>
          <a:p>
            <a:pPr lvl="1"/>
            <a:r>
              <a:rPr lang="ko-KR" altLang="en-US" sz="1200"/>
              <a:t>크게 블록 생성기와 게임 엔진</a:t>
            </a:r>
            <a:r>
              <a:rPr lang="en-US" altLang="ko-KR" sz="1200"/>
              <a:t>, UI</a:t>
            </a:r>
            <a:r>
              <a:rPr lang="ko-KR" altLang="en-US" sz="1200"/>
              <a:t>로 프로그램을 분해</a:t>
            </a:r>
          </a:p>
          <a:p>
            <a:pPr lvl="1"/>
            <a:r>
              <a:rPr lang="ko-KR" altLang="en-US" sz="1200"/>
              <a:t>블록 생성기의 속성으로서 현재 블족의 종류를 정의</a:t>
            </a:r>
          </a:p>
          <a:p>
            <a:pPr lvl="1"/>
            <a:r>
              <a:rPr lang="ko-KR" altLang="en-US" sz="1200"/>
              <a:t>블록 생성기의 행위로서 블록을 랜덤하게 생성하는 함수 정의</a:t>
            </a:r>
          </a:p>
          <a:p>
            <a:pPr lvl="1"/>
            <a:r>
              <a:rPr lang="ko-KR" altLang="en-US" sz="1200"/>
              <a:t>게임 엔진의 속성으로서 점수</a:t>
            </a:r>
            <a:r>
              <a:rPr lang="en-US" altLang="ko-KR" sz="1200"/>
              <a:t>, </a:t>
            </a:r>
            <a:r>
              <a:rPr lang="ko-KR" altLang="en-US" sz="1200"/>
              <a:t>블록의 상태를 정의</a:t>
            </a:r>
          </a:p>
          <a:p>
            <a:pPr lvl="1"/>
            <a:r>
              <a:rPr lang="ko-KR" altLang="en-US" sz="1200"/>
              <a:t>게임 엔진의 행위로서 블록 생성기에 새로운 블록 요청</a:t>
            </a:r>
            <a:r>
              <a:rPr lang="en-US" altLang="ko-KR" sz="1200"/>
              <a:t>, </a:t>
            </a:r>
            <a:r>
              <a:rPr lang="ko-KR" altLang="en-US" sz="1200"/>
              <a:t>블록의 떨어짐</a:t>
            </a:r>
            <a:r>
              <a:rPr lang="en-US" altLang="ko-KR" sz="1200"/>
              <a:t>, </a:t>
            </a:r>
            <a:r>
              <a:rPr lang="ko-KR" altLang="en-US" sz="1200"/>
              <a:t>바닥에 도달</a:t>
            </a:r>
            <a:r>
              <a:rPr lang="en-US" altLang="ko-KR" sz="1200"/>
              <a:t>, </a:t>
            </a:r>
            <a:r>
              <a:rPr lang="ko-KR" altLang="en-US" sz="1200"/>
              <a:t>라인의 꽉참</a:t>
            </a:r>
            <a:r>
              <a:rPr lang="en-US" altLang="ko-KR" sz="1200"/>
              <a:t>, </a:t>
            </a:r>
            <a:r>
              <a:rPr lang="ko-KR" altLang="en-US" sz="1200"/>
              <a:t>지워진 칸 위를 내리는 등의 기능을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속성으로서 현재 화면의 픽셀정도를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행위로서 게임엔진에 현재 상태 요청</a:t>
            </a:r>
            <a:r>
              <a:rPr lang="en-US" altLang="ko-KR" sz="1200"/>
              <a:t>, </a:t>
            </a:r>
            <a:r>
              <a:rPr lang="ko-KR" altLang="en-US" sz="1200"/>
              <a:t>화면에 새로 그리기 등의 기능을 정의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en-US" altLang="ko-KR" sz="1400">
                <a:latin typeface="Arial"/>
              </a:rPr>
              <a:t>…</a:t>
            </a:r>
            <a:endParaRPr lang="en-US" altLang="ko-KR" sz="14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만들어야 함</a:t>
            </a:r>
          </a:p>
        </p:txBody>
      </p:sp>
    </p:spTree>
    <p:extLst>
      <p:ext uri="{BB962C8B-B14F-4D97-AF65-F5344CB8AC3E}">
        <p14:creationId xmlns:p14="http://schemas.microsoft.com/office/powerpoint/2010/main" val="25332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객체는 두 가지 구성요소를 지님</a:t>
            </a:r>
            <a:endParaRPr lang="en-US" altLang="ko-KR" sz="2000" dirty="0"/>
          </a:p>
          <a:p>
            <a:pPr lvl="1"/>
            <a:r>
              <a:rPr lang="ko-KR" altLang="en-US" sz="1600" dirty="0"/>
              <a:t>상태</a:t>
            </a:r>
            <a:r>
              <a:rPr lang="en-US" altLang="ko-KR" sz="1600" dirty="0"/>
              <a:t>(State): </a:t>
            </a:r>
            <a:r>
              <a:rPr lang="ko-KR" altLang="en-US" sz="1600" dirty="0"/>
              <a:t>객체가 가지고 있는 속성 또는 특성</a:t>
            </a:r>
            <a:r>
              <a:rPr lang="en-US" altLang="ko-KR" sz="1600" dirty="0"/>
              <a:t>;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행동</a:t>
            </a:r>
            <a:r>
              <a:rPr lang="en-US" altLang="ko-KR" sz="1600" dirty="0"/>
              <a:t>(Behavior): </a:t>
            </a:r>
            <a:r>
              <a:rPr lang="ko-KR" altLang="en-US" sz="1600" dirty="0"/>
              <a:t>객체가 가지고 있는 행동 또는 할 수 있는 반응 양식</a:t>
            </a:r>
            <a:r>
              <a:rPr lang="en-US" altLang="ko-KR" sz="1600" dirty="0"/>
              <a:t>;</a:t>
            </a:r>
            <a:br>
              <a:rPr lang="en-US" altLang="ko-KR" sz="1600" dirty="0"/>
            </a:br>
            <a:r>
              <a:rPr lang="en-US" altLang="ko-KR" sz="1600" dirty="0"/>
              <a:t>                     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오퍼레이션</a:t>
            </a:r>
            <a:endParaRPr lang="en-US" altLang="ko-KR" sz="1600" dirty="0"/>
          </a:p>
          <a:p>
            <a:r>
              <a:rPr lang="en-US" altLang="ko-KR" sz="2000" dirty="0"/>
              <a:t>OOP</a:t>
            </a:r>
            <a:r>
              <a:rPr lang="ko-KR" altLang="en-US" sz="2000" dirty="0"/>
              <a:t>에서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클래스는 그 자신의 </a:t>
            </a:r>
            <a:r>
              <a:rPr lang="ko-KR" altLang="en-US" sz="2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2000" dirty="0">
                <a:solidFill>
                  <a:srgbClr val="FF0000"/>
                </a:solidFill>
              </a:rPr>
              <a:t> 만들기 위하여 청사진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또는 형틀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으로 사용되는 구조물이라 할 수 있음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6664" y="5910587"/>
            <a:ext cx="403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The Car </a:t>
            </a:r>
            <a:r>
              <a:rPr lang="en-US" altLang="ko-KR" sz="1600" i="1" dirty="0">
                <a:latin typeface="Tahoma" pitchFamily="34" charset="0"/>
                <a:ea typeface="Tahoma" pitchFamily="34" charset="0"/>
                <a:cs typeface="Tahoma" pitchFamily="34" charset="0"/>
              </a:rPr>
              <a:t>Class</a:t>
            </a:r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and Car </a:t>
            </a:r>
            <a:r>
              <a:rPr lang="en-US" altLang="ko-KR" sz="1600" i="1" dirty="0"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endParaRPr lang="ko-KR" altLang="en-US" sz="1600" i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 descr="C:\Users\Byonghwa Oh\AppData\Local\Microsoft\Windows\Temporary Internet Files\Content.IE5\12M2YU6B\MC900156095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70" y="3962579"/>
            <a:ext cx="1649578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yonghwa Oh\AppData\Local\Microsoft\Windows\Temporary Internet Files\Content.IE5\12WFY4JF\MC90044034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48226"/>
            <a:ext cx="2002332" cy="9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yonghwa Oh\AppData\Local\Microsoft\Windows\Temporary Internet Files\Content.IE5\VR14NU9W\MC90044173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62" y="4348226"/>
            <a:ext cx="1558735" cy="155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yonghwa Oh\AppData\Local\Microsoft\Windows\Temporary Internet Files\Content.IE5\12M2YU6B\MC90043709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4" y="2627585"/>
            <a:ext cx="1735088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7847" y="4873079"/>
            <a:ext cx="108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Car Class</a:t>
            </a:r>
          </a:p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(Abstract)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6406" y="5165467"/>
            <a:ext cx="90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Red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8164" y="4052049"/>
            <a:ext cx="1101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Blue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9431" y="549742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Yellow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3314347" y="3887504"/>
            <a:ext cx="1223275" cy="3338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14347" y="4221326"/>
            <a:ext cx="2134672" cy="5154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314347" y="4221326"/>
            <a:ext cx="330815" cy="6135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9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187344" y="3480127"/>
            <a:ext cx="2187783" cy="519351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은행</a:t>
            </a:r>
            <a:r>
              <a:rPr lang="en-US" altLang="ko-KR" dirty="0">
                <a:solidFill>
                  <a:srgbClr val="020306"/>
                </a:solidFill>
                <a:latin typeface="Tahoma" pitchFamily="34" charset="0"/>
              </a:rPr>
              <a:t> </a:t>
            </a:r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계좌</a:t>
            </a:r>
            <a:endParaRPr kumimoji="0"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80164" y="1556792"/>
            <a:ext cx="9541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rgbClr val="CC0000"/>
                </a:solidFill>
                <a:latin typeface="Tahoma" pitchFamily="34" charset="0"/>
              </a:rPr>
              <a:t>클래스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개념</a:t>
            </a:r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59595" y="2477731"/>
            <a:ext cx="2559050" cy="64633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en-US" altLang="ko-KR" dirty="0">
                <a:solidFill>
                  <a:srgbClr val="020306"/>
                </a:solidFill>
                <a:latin typeface="Tahoma" pitchFamily="34" charset="0"/>
              </a:rPr>
              <a:t>John</a:t>
            </a:r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의 은행 계좌</a:t>
            </a:r>
            <a:endParaRPr kumimoji="0" lang="en-US" altLang="ko-KR" dirty="0">
              <a:solidFill>
                <a:srgbClr val="020306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잔액</a:t>
            </a:r>
            <a:r>
              <a:rPr kumimoji="0" lang="en-US" altLang="ko-KR" dirty="0">
                <a:solidFill>
                  <a:srgbClr val="020306"/>
                </a:solidFill>
                <a:latin typeface="Tahoma" pitchFamily="34" charset="0"/>
              </a:rPr>
              <a:t>: $5,257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42430" y="1556792"/>
            <a:ext cx="114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구체화</a:t>
            </a:r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086378" y="3405733"/>
            <a:ext cx="2653974" cy="2584451"/>
            <a:chOff x="3023" y="2327"/>
            <a:chExt cx="1823" cy="1628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72" y="2327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Bill</a:t>
              </a:r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: $1,245,069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72" y="2978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Mary</a:t>
              </a:r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: $16,833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023" y="3509"/>
              <a:ext cx="182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 eaLnBrk="0" latinLnBrk="0" hangingPunct="0"/>
              <a:r>
                <a:rPr kumimoji="0" lang="ko-KR" altLang="en-US" sz="2000" dirty="0">
                  <a:solidFill>
                    <a:srgbClr val="CC0000"/>
                  </a:solidFill>
                  <a:latin typeface="Tahoma" pitchFamily="34" charset="0"/>
                </a:rPr>
                <a:t>동일한 클래스로부터</a:t>
              </a:r>
              <a:endParaRPr kumimoji="0" lang="en-US" altLang="ko-KR" sz="2000" dirty="0">
                <a:solidFill>
                  <a:srgbClr val="CC0000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sz="2000" dirty="0">
                  <a:solidFill>
                    <a:srgbClr val="CC0000"/>
                  </a:solidFill>
                  <a:latin typeface="Tahoma" pitchFamily="34" charset="0"/>
                </a:rPr>
                <a:t>생성된 다수의 객체들</a:t>
              </a:r>
              <a:endParaRPr kumimoji="0" lang="en-US" altLang="ko-KR" sz="2000" dirty="0">
                <a:solidFill>
                  <a:srgbClr val="CC0000"/>
                </a:solidFill>
                <a:latin typeface="Tahoma" pitchFamily="34" charset="0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850725" y="3770635"/>
            <a:ext cx="792163" cy="0"/>
          </a:xfrm>
          <a:prstGeom prst="line">
            <a:avLst/>
          </a:prstGeom>
          <a:noFill/>
          <a:ln w="38100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211088" y="2330773"/>
            <a:ext cx="0" cy="1439862"/>
          </a:xfrm>
          <a:prstGeom prst="line">
            <a:avLst/>
          </a:prstGeom>
          <a:noFill/>
          <a:ln w="9525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47864" y="1866310"/>
            <a:ext cx="1655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>
                <a:solidFill>
                  <a:srgbClr val="CC0000"/>
                </a:solidFill>
                <a:latin typeface="Tahoma" pitchFamily="34" charset="0"/>
              </a:rPr>
              <a:t>인스턴스</a:t>
            </a: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 생성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예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6775" y="2133600"/>
            <a:ext cx="3810000" cy="3979863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</a:rPr>
              <a:t>데이터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제조사명</a:t>
            </a:r>
            <a:endParaRPr lang="en-US" altLang="ko-KR" sz="1400" dirty="0"/>
          </a:p>
          <a:p>
            <a:pPr lvl="1"/>
            <a:r>
              <a:rPr lang="ko-KR" altLang="en-US" sz="1400" dirty="0"/>
              <a:t>모델명</a:t>
            </a:r>
            <a:endParaRPr lang="en-US" altLang="ko-KR" sz="1400" dirty="0"/>
          </a:p>
          <a:p>
            <a:pPr lvl="1"/>
            <a:r>
              <a:rPr lang="ko-KR" altLang="en-US" sz="1400" dirty="0"/>
              <a:t>제조 날짜</a:t>
            </a:r>
            <a:endParaRPr lang="en-US" altLang="ko-KR" sz="1400" dirty="0"/>
          </a:p>
          <a:p>
            <a:pPr lvl="1"/>
            <a:r>
              <a:rPr lang="ko-KR" altLang="en-US" sz="1400" dirty="0"/>
              <a:t>색상</a:t>
            </a:r>
            <a:endParaRPr lang="en-US" altLang="ko-KR" sz="1400" dirty="0"/>
          </a:p>
          <a:p>
            <a:pPr lvl="1"/>
            <a:r>
              <a:rPr lang="ko-KR" altLang="en-US" sz="1400" dirty="0"/>
              <a:t>문의 개수</a:t>
            </a:r>
            <a:endParaRPr lang="en-US" altLang="ko-KR" sz="1400" dirty="0"/>
          </a:p>
          <a:p>
            <a:pPr lvl="1"/>
            <a:r>
              <a:rPr lang="ko-KR" altLang="en-US" sz="1400" dirty="0"/>
              <a:t>엔진 크기</a:t>
            </a:r>
            <a:endParaRPr lang="en-US" altLang="ko-KR" sz="1400" dirty="0"/>
          </a:p>
          <a:p>
            <a:pPr lvl="1"/>
            <a:r>
              <a:rPr lang="en-US" altLang="ko-KR" sz="1400" dirty="0"/>
              <a:t>etc.</a:t>
            </a:r>
          </a:p>
          <a:p>
            <a:pPr>
              <a:buFont typeface="Wingdings" pitchFamily="2" charset="2"/>
              <a:buNone/>
            </a:pPr>
            <a:endParaRPr lang="en-US" altLang="ko-KR" sz="1600" dirty="0"/>
          </a:p>
          <a:p>
            <a:pPr lvl="1">
              <a:buFont typeface="Wingdings" pitchFamily="2" charset="2"/>
              <a:buNone/>
            </a:pPr>
            <a:endParaRPr lang="en-US" altLang="ko-KR" sz="140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67225" y="2133600"/>
            <a:ext cx="3810000" cy="4114800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 err="1">
                <a:solidFill>
                  <a:srgbClr val="CC0000"/>
                </a:solidFill>
              </a:rPr>
              <a:t>메소드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데이터 항목 정의</a:t>
            </a:r>
            <a:r>
              <a:rPr lang="en-US" altLang="ko-KR" sz="1400" dirty="0"/>
              <a:t>(</a:t>
            </a:r>
            <a:r>
              <a:rPr lang="ko-KR" altLang="en-US" sz="1400" dirty="0"/>
              <a:t>제자사명</a:t>
            </a:r>
            <a:r>
              <a:rPr lang="en-US" altLang="ko-KR" sz="1400" dirty="0"/>
              <a:t>, </a:t>
            </a:r>
            <a:r>
              <a:rPr lang="ko-KR" altLang="en-US" sz="1400" dirty="0"/>
              <a:t>모델명</a:t>
            </a:r>
            <a:r>
              <a:rPr lang="en-US" altLang="ko-KR" sz="1400" dirty="0"/>
              <a:t>, </a:t>
            </a:r>
            <a:r>
              <a:rPr lang="ko-KR" altLang="en-US" sz="1400" dirty="0"/>
              <a:t>제조 날짜 등등 명세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데이터 항목 변경</a:t>
            </a:r>
            <a:r>
              <a:rPr lang="en-US" altLang="ko-KR" sz="1400" dirty="0"/>
              <a:t>(</a:t>
            </a:r>
            <a:r>
              <a:rPr lang="ko-KR" altLang="en-US" sz="1400" dirty="0"/>
              <a:t>색상</a:t>
            </a:r>
            <a:r>
              <a:rPr lang="en-US" altLang="ko-KR" sz="1400" dirty="0"/>
              <a:t>, </a:t>
            </a:r>
            <a:r>
              <a:rPr lang="ko-KR" altLang="en-US" sz="1400" dirty="0"/>
              <a:t>엔진 등등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데이터 항목 출력</a:t>
            </a:r>
            <a:endParaRPr lang="en-US" altLang="ko-KR" sz="1400" dirty="0"/>
          </a:p>
          <a:p>
            <a:pPr lvl="1"/>
            <a:r>
              <a:rPr lang="ko-KR" altLang="en-US" sz="1400" dirty="0"/>
              <a:t>비용 계산</a:t>
            </a:r>
            <a:endParaRPr lang="en-US" altLang="ko-KR" sz="1400" dirty="0"/>
          </a:p>
          <a:p>
            <a:pPr lvl="1"/>
            <a:r>
              <a:rPr lang="en-US" altLang="ko-KR" sz="1400" dirty="0"/>
              <a:t>etc.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0800" y="13716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lang="ko-KR" altLang="en-US" sz="3200" dirty="0">
                <a:solidFill>
                  <a:srgbClr val="020306"/>
                </a:solidFill>
                <a:latin typeface="Tahoma" pitchFamily="34" charset="0"/>
              </a:rPr>
              <a:t>클래스</a:t>
            </a:r>
            <a:r>
              <a:rPr kumimoji="0" lang="en-US" altLang="ko-KR" sz="3200" dirty="0">
                <a:solidFill>
                  <a:srgbClr val="020306"/>
                </a:solidFill>
                <a:latin typeface="Tahoma" pitchFamily="34" charset="0"/>
              </a:rPr>
              <a:t>: </a:t>
            </a:r>
            <a:r>
              <a:rPr kumimoji="0" lang="ko-KR" altLang="en-US" sz="3200" dirty="0">
                <a:solidFill>
                  <a:srgbClr val="020306"/>
                </a:solidFill>
                <a:latin typeface="Tahoma" pitchFamily="34" charset="0"/>
              </a:rPr>
              <a:t>자동차</a:t>
            </a:r>
            <a:endParaRPr kumimoji="0" lang="en-US" altLang="ko-KR" sz="3200" dirty="0">
              <a:solidFill>
                <a:srgbClr val="020306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4014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Pages>3</Pages>
  <Words>4363</Words>
  <Application>Microsoft Office PowerPoint</Application>
  <PresentationFormat>화면 슬라이드 쇼(4:3)</PresentationFormat>
  <Paragraphs>637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Monotype Sorts</vt:lpstr>
      <vt:lpstr>굴림</vt:lpstr>
      <vt:lpstr>돋움</vt:lpstr>
      <vt:lpstr>Arial</vt:lpstr>
      <vt:lpstr>Tahoma</vt:lpstr>
      <vt:lpstr>Times New Roman</vt:lpstr>
      <vt:lpstr>Wingdings</vt:lpstr>
      <vt:lpstr>1_기본 디자인</vt:lpstr>
      <vt:lpstr>기초 C++ 프로그래밍 #1</vt:lpstr>
      <vt:lpstr>C++ 프로그래밍 언어</vt:lpstr>
      <vt:lpstr>객체 지향 프로그래밍</vt:lpstr>
      <vt:lpstr>절차적 프로그래밍 vs. 객체 지향 프로그래밍</vt:lpstr>
      <vt:lpstr>절차적 프로그래밍 vs. 객체 지향 프로그래밍</vt:lpstr>
      <vt:lpstr>객체지향 프로그래밍의 예</vt:lpstr>
      <vt:lpstr>클래스와 객체</vt:lpstr>
      <vt:lpstr>클래스와 객체</vt:lpstr>
      <vt:lpstr>클래스의 예</vt:lpstr>
      <vt:lpstr>C++의 기초</vt:lpstr>
      <vt:lpstr>C++의 프로그래밍 패러다임</vt:lpstr>
      <vt:lpstr>C++에서의 표준 입출력</vt:lpstr>
      <vt:lpstr>C++에서의 동적 메모리 할당</vt:lpstr>
      <vt:lpstr>C++의 참조 연산자(Reference Operator)</vt:lpstr>
      <vt:lpstr>C++에서의 클래스</vt:lpstr>
      <vt:lpstr>접근 지정자, 생성자, 소멸자</vt:lpstr>
      <vt:lpstr>접근 지정자, 생성자, 소멸자의 예</vt:lpstr>
      <vt:lpstr>접근 지정자, 생성자, 소멸자의 예</vt:lpstr>
      <vt:lpstr>C++로 구현한 스택(stack.h)</vt:lpstr>
      <vt:lpstr>C++로 구현한 스택(stack.cpp)</vt:lpstr>
      <vt:lpstr>C++의 객체 지향적 특성 </vt:lpstr>
      <vt:lpstr>상속</vt:lpstr>
      <vt:lpstr>상속</vt:lpstr>
      <vt:lpstr>상속이 되었을때 생성자, 소멸자 호출 순서</vt:lpstr>
      <vt:lpstr>상속이 되었을때 생성자, 소멸자 호출</vt:lpstr>
      <vt:lpstr>CPP-1: RangeArray</vt:lpstr>
      <vt:lpstr>다중정의(Overloading)</vt:lpstr>
      <vt:lpstr>함수 다중정의의 예</vt:lpstr>
      <vt:lpstr> 연산자 다중정의의 예</vt:lpstr>
      <vt:lpstr>Array를 이용한 RangeArray의 구현</vt:lpstr>
      <vt:lpstr>Array를 이용한 RangeArray의 구현  (샘플 프로그램과 출력)</vt:lpstr>
      <vt:lpstr>Array.h</vt:lpstr>
      <vt:lpstr>RangeArray.h</vt:lpstr>
      <vt:lpstr>3주차 실습 안내 (C++ Programming)</vt:lpstr>
      <vt:lpstr>3주차  실습 </vt:lpstr>
      <vt:lpstr>실습 결과 레포트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KIM SUNG KWON</cp:lastModifiedBy>
  <cp:revision>551</cp:revision>
  <cp:lastPrinted>1997-04-03T01:49:54Z</cp:lastPrinted>
  <dcterms:created xsi:type="dcterms:W3CDTF">1996-06-27T04:55:18Z</dcterms:created>
  <dcterms:modified xsi:type="dcterms:W3CDTF">2021-03-13T05:43:26Z</dcterms:modified>
</cp:coreProperties>
</file>