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7"/>
  </p:notesMasterIdLst>
  <p:handoutMasterIdLst>
    <p:handoutMasterId r:id="rId28"/>
  </p:handoutMasterIdLst>
  <p:sldIdLst>
    <p:sldId id="960" r:id="rId2"/>
    <p:sldId id="999" r:id="rId3"/>
    <p:sldId id="1000" r:id="rId4"/>
    <p:sldId id="1001" r:id="rId5"/>
    <p:sldId id="1002" r:id="rId6"/>
    <p:sldId id="1003" r:id="rId7"/>
    <p:sldId id="1004" r:id="rId8"/>
    <p:sldId id="1005" r:id="rId9"/>
    <p:sldId id="1006" r:id="rId10"/>
    <p:sldId id="1007" r:id="rId11"/>
    <p:sldId id="1022" r:id="rId12"/>
    <p:sldId id="1023" r:id="rId13"/>
    <p:sldId id="1008" r:id="rId14"/>
    <p:sldId id="1009" r:id="rId15"/>
    <p:sldId id="1024" r:id="rId16"/>
    <p:sldId id="1010" r:id="rId17"/>
    <p:sldId id="1011" r:id="rId18"/>
    <p:sldId id="1012" r:id="rId19"/>
    <p:sldId id="1013" r:id="rId20"/>
    <p:sldId id="1025" r:id="rId21"/>
    <p:sldId id="1014" r:id="rId22"/>
    <p:sldId id="1015" r:id="rId23"/>
    <p:sldId id="1016" r:id="rId24"/>
    <p:sldId id="1027" r:id="rId25"/>
    <p:sldId id="1026" r:id="rId26"/>
  </p:sldIdLst>
  <p:sldSz cx="9144000" cy="6858000" type="screen4x3"/>
  <p:notesSz cx="7099300" cy="10234613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09A"/>
    <a:srgbClr val="FF9966"/>
    <a:srgbClr val="FF6600"/>
    <a:srgbClr val="2B8142"/>
    <a:srgbClr val="C1FFD6"/>
    <a:srgbClr val="9BFFBC"/>
    <a:srgbClr val="B6F503"/>
    <a:srgbClr val="0BE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2" autoAdjust="0"/>
    <p:restoredTop sz="89304" autoAdjust="0"/>
  </p:normalViewPr>
  <p:slideViewPr>
    <p:cSldViewPr>
      <p:cViewPr varScale="1">
        <p:scale>
          <a:sx n="119" d="100"/>
          <a:sy n="119" d="100"/>
        </p:scale>
        <p:origin x="96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820" y="-13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l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l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fld id="{CFF9FC40-EDF5-473D-B9D8-BF55396BE3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l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l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EF58B40-F59D-448B-8C62-321A904044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24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F58B40-F59D-448B-8C62-321A90404462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18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en-US" altLang="ko-KR"/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CF10CC68-F954-415F-AD53-0C085D44B7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5EB0C3B-502F-44B1-BA9B-F6967DF7E4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C952DDC-31FA-40F9-9BE4-807B7AC613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44036B5-17E0-4375-B8B1-2665F5A74D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ABC75DF-64E4-4257-BB40-7538ACFE9C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3C1AEC6-F571-4CB2-A43A-1965858ACE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0F2951D-09F8-490F-8EE9-5C020E5D99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554AE19-B646-4220-B212-8B23D80D11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AC45425-0C03-43B4-B5D5-335FBE1812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A1CE934D-DAFB-41FC-9C9A-D64C31EDC0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C80BC18-3E71-46F7-8A73-53AFED393B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23556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pic>
        <p:nvPicPr>
          <p:cNvPr id="23558" name="Picture 2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CADF8DA2-C23B-4E27-9E87-A8E7011FAF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</p:sldLayoutIdLst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dirty="0"/>
              <a:t>기초 </a:t>
            </a:r>
            <a:r>
              <a:rPr lang="en-US" altLang="ko-KR" dirty="0"/>
              <a:t>C++ </a:t>
            </a:r>
            <a:r>
              <a:rPr lang="ko-KR" altLang="en-US" dirty="0"/>
              <a:t>프로그래밍 </a:t>
            </a:r>
            <a:r>
              <a:rPr lang="en-US" altLang="ko-KR" dirty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0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90FCBD3-1A23-4001-9C90-DC137E5EDDEB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223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정보 은폐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인터페이스</a:t>
            </a:r>
            <a:endParaRPr lang="en-US" altLang="ko-KR" dirty="0"/>
          </a:p>
        </p:txBody>
      </p:sp>
      <p:sp>
        <p:nvSpPr>
          <p:cNvPr id="223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 dirty="0" smtClean="0"/>
              <a:t>캡슐화란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데이터와 해당 데이터를 조작할 수 있는 함수를 하나로 묶는 것을 의미한다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객체는 </a:t>
            </a:r>
            <a:r>
              <a:rPr lang="ko-KR" altLang="en-US" sz="2000" dirty="0" smtClean="0"/>
              <a:t>두 가지를 </a:t>
            </a:r>
            <a:r>
              <a:rPr lang="ko-KR" altLang="en-US" sz="2000" dirty="0"/>
              <a:t>감싸는 </a:t>
            </a:r>
            <a:r>
              <a:rPr lang="ko-KR" altLang="en-US" sz="2000" dirty="0" smtClean="0"/>
              <a:t>캡슐이 </a:t>
            </a:r>
            <a:r>
              <a:rPr lang="ko-KR" altLang="en-US" sz="2000" dirty="0"/>
              <a:t>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에서는 클래스를 이용하여 구현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sz="2000" dirty="0"/>
              <a:t>OOP</a:t>
            </a:r>
            <a:r>
              <a:rPr lang="ko-KR" altLang="en-US" sz="2000" dirty="0"/>
              <a:t>의 기본 철학은 </a:t>
            </a:r>
            <a:r>
              <a:rPr lang="ko-KR" altLang="en-US" sz="2000" dirty="0">
                <a:latin typeface="Arial"/>
              </a:rPr>
              <a:t>‘</a:t>
            </a:r>
            <a:r>
              <a:rPr lang="ko-KR" altLang="en-US" sz="2000" dirty="0"/>
              <a:t>겉만 보고 속은 숨긴다</a:t>
            </a:r>
            <a:r>
              <a:rPr lang="ko-KR" altLang="en-US" sz="2000" dirty="0">
                <a:latin typeface="Arial"/>
              </a:rPr>
              <a:t>’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객체의 내부의 구성을 몰라도</a:t>
            </a:r>
            <a:r>
              <a:rPr lang="en-US" altLang="ko-KR" sz="1600" dirty="0"/>
              <a:t>, </a:t>
            </a:r>
            <a:r>
              <a:rPr lang="ko-KR" altLang="en-US" sz="1600" dirty="0"/>
              <a:t>공개된 </a:t>
            </a:r>
            <a:r>
              <a:rPr lang="ko-KR" altLang="en-US" sz="1600" dirty="0" smtClean="0"/>
              <a:t>인터페이스만으로도 </a:t>
            </a:r>
            <a:r>
              <a:rPr lang="ko-KR" altLang="en-US" sz="1600" dirty="0"/>
              <a:t>해당 객체를 사용할 수 있게 하여 </a:t>
            </a:r>
            <a:r>
              <a:rPr lang="ko-KR" altLang="en-US" sz="1600" dirty="0" err="1" smtClean="0"/>
              <a:t>모듈성</a:t>
            </a:r>
            <a:r>
              <a:rPr lang="en-US" altLang="ko-KR" sz="1600" dirty="0" smtClean="0"/>
              <a:t>(modularity)</a:t>
            </a:r>
            <a:r>
              <a:rPr lang="ko-KR" altLang="en-US" sz="1600" dirty="0" smtClean="0"/>
              <a:t>과 재사용성</a:t>
            </a:r>
            <a:r>
              <a:rPr lang="en-US" altLang="ko-KR" sz="1600" dirty="0" smtClean="0"/>
              <a:t>(reusability)</a:t>
            </a:r>
            <a:r>
              <a:rPr lang="ko-KR" altLang="en-US" sz="1600" dirty="0" smtClean="0"/>
              <a:t>를 극대화</a:t>
            </a:r>
            <a:endParaRPr lang="en-US" altLang="ko-KR" sz="1600" dirty="0"/>
          </a:p>
          <a:p>
            <a:pPr lvl="1"/>
            <a:r>
              <a:rPr lang="en-US" altLang="ko-KR" sz="1600" dirty="0"/>
              <a:t>C++</a:t>
            </a:r>
            <a:r>
              <a:rPr lang="ko-KR" altLang="en-US" sz="1600" dirty="0"/>
              <a:t>에서는 접근 </a:t>
            </a:r>
            <a:r>
              <a:rPr lang="ko-KR" altLang="en-US" sz="1600" dirty="0" smtClean="0"/>
              <a:t>지정자로 </a:t>
            </a:r>
            <a:r>
              <a:rPr lang="ko-KR" altLang="en-US" sz="1600" dirty="0"/>
              <a:t>이를 구현</a:t>
            </a:r>
          </a:p>
          <a:p>
            <a:pPr lvl="2"/>
            <a:r>
              <a:rPr lang="en-US" altLang="ko-KR" sz="1400" dirty="0"/>
              <a:t>public : </a:t>
            </a:r>
            <a:r>
              <a:rPr lang="ko-KR" altLang="en-US" sz="1400" dirty="0"/>
              <a:t>외부에서 자유롭게 접근 가능</a:t>
            </a:r>
          </a:p>
          <a:p>
            <a:pPr lvl="2"/>
            <a:r>
              <a:rPr lang="en-US" altLang="ko-KR" sz="1400" dirty="0"/>
              <a:t>private : </a:t>
            </a:r>
            <a:r>
              <a:rPr lang="ko-KR" altLang="en-US" sz="1400" dirty="0"/>
              <a:t>해당 클래스의 멤버 함수만이 접근가능</a:t>
            </a:r>
          </a:p>
          <a:p>
            <a:pPr lvl="2"/>
            <a:r>
              <a:rPr lang="en-US" altLang="ko-KR" sz="1400" dirty="0"/>
              <a:t>protected : private</a:t>
            </a:r>
            <a:r>
              <a:rPr lang="ko-KR" altLang="en-US" sz="1400" dirty="0"/>
              <a:t>와 같지만</a:t>
            </a:r>
            <a:r>
              <a:rPr lang="en-US" altLang="ko-KR" sz="1400" dirty="0"/>
              <a:t>, </a:t>
            </a:r>
            <a:r>
              <a:rPr lang="ko-KR" altLang="en-US" sz="1400" dirty="0"/>
              <a:t>상속된 클래스의 멤버함수도 접근가능</a:t>
            </a:r>
          </a:p>
        </p:txBody>
      </p:sp>
      <p:pic>
        <p:nvPicPr>
          <p:cNvPr id="223236" name="Picture 1028" descr="_w2sgnfa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981200"/>
            <a:ext cx="12890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37" name="Picture 1029" descr="1akqgjyq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101758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38" name="Picture 1030" descr="xwjxnwa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90800"/>
            <a:ext cx="1184275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239" name="AutoShape 1031"/>
          <p:cNvSpPr>
            <a:spLocks noChangeArrowheads="1"/>
          </p:cNvSpPr>
          <p:nvPr/>
        </p:nvSpPr>
        <p:spPr bwMode="auto">
          <a:xfrm>
            <a:off x="4724400" y="2590800"/>
            <a:ext cx="1219200" cy="762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23240" name="Picture 1032" descr="1akqgjyq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67000"/>
            <a:ext cx="40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41" name="Picture 1033" descr="xwjxnwa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048000"/>
            <a:ext cx="381000" cy="2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0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실습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(C++ Programming #2)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21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주차 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CPP-2 </a:t>
            </a:r>
            <a:r>
              <a:rPr lang="ko-KR" altLang="en-US" dirty="0" smtClean="0"/>
              <a:t>다형성의 이해 부분 해결</a:t>
            </a:r>
            <a:endParaRPr lang="en-US" altLang="ko-KR" dirty="0" smtClean="0"/>
          </a:p>
          <a:p>
            <a:r>
              <a:rPr lang="en-US" altLang="ko-KR" dirty="0" smtClean="0"/>
              <a:t>OOP</a:t>
            </a:r>
            <a:r>
              <a:rPr lang="ko-KR" altLang="en-US" dirty="0" smtClean="0"/>
              <a:t>의 개념 중 </a:t>
            </a:r>
            <a:r>
              <a:rPr lang="en-US" altLang="ko-KR" dirty="0" smtClean="0"/>
              <a:t>1)</a:t>
            </a:r>
            <a:r>
              <a:rPr lang="ko-KR" altLang="en-US" dirty="0" err="1" smtClean="0"/>
              <a:t>파라미터적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, 2)</a:t>
            </a:r>
            <a:r>
              <a:rPr lang="ko-KR" altLang="en-US" dirty="0" smtClean="0"/>
              <a:t>서브타입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구현해본다</a:t>
            </a:r>
            <a:endParaRPr lang="en-US" altLang="ko-KR" dirty="0" smtClean="0"/>
          </a:p>
          <a:p>
            <a:r>
              <a:rPr lang="en-US" altLang="ko-KR" dirty="0" err="1" smtClean="0"/>
              <a:t>LinkedList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을 구현해본다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84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CPP-2: </a:t>
            </a:r>
            <a:r>
              <a:rPr lang="ko-KR" altLang="en-US" dirty="0"/>
              <a:t>다형성의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OOP</a:t>
            </a:r>
            <a:r>
              <a:rPr lang="ko-KR" altLang="en-US" dirty="0" smtClean="0"/>
              <a:t>의 여러 개념 중 앞에서 배운 파라미터적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서브타입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실</a:t>
            </a:r>
            <a:r>
              <a:rPr lang="ko-KR" altLang="en-US" dirty="0"/>
              <a:t>습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개요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파라미터적</a:t>
            </a:r>
            <a:r>
              <a:rPr lang="ko-KR" altLang="en-US" dirty="0" smtClean="0"/>
              <a:t> 다형성은 템플릿 클래스를 통해 달성되고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서브타입 다형성은 상속 관계에서</a:t>
            </a:r>
            <a:r>
              <a:rPr lang="en-US" altLang="ko-KR" dirty="0"/>
              <a:t> </a:t>
            </a:r>
            <a:r>
              <a:rPr lang="ko-KR" altLang="en-US" dirty="0" smtClean="0"/>
              <a:t>기반 클래스를 통해 파생 클래스를 접근함으로써 구현할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제공되는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 코드 제공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템플릿을 사용하여 확장하고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또한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기반 클래스로 하는 파생 클래스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을 구현하여 서브타입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예제를 실습한다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Print() </a:t>
            </a:r>
            <a:r>
              <a:rPr lang="ko-KR" altLang="en-US" dirty="0" smtClean="0"/>
              <a:t>함수는 실행 예와 같이 작동할 수 있도록 직접 구현하여 본다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 함수만 코드가 제공되지 않음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CPP-2: </a:t>
            </a:r>
            <a:r>
              <a:rPr lang="ko-KR" altLang="en-US" dirty="0" smtClean="0"/>
              <a:t>다형성의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 슬라이드에서 주어질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</a:t>
            </a:r>
            <a:r>
              <a:rPr lang="ko-KR" altLang="en-US" dirty="0" err="1" smtClean="0"/>
              <a:t>파라미터적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지원하게 하기 위해 템플릿</a:t>
            </a:r>
            <a:r>
              <a:rPr lang="en-US" altLang="ko-KR" dirty="0" smtClean="0"/>
              <a:t>(Template) </a:t>
            </a:r>
            <a:r>
              <a:rPr lang="ko-KR" altLang="en-US" dirty="0" smtClean="0"/>
              <a:t>클래스로 확장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함수 또는 클래스에서 임의의 </a:t>
            </a:r>
            <a:r>
              <a:rPr lang="ko-KR" altLang="en-US" sz="1600" dirty="0" err="1" smtClean="0"/>
              <a:t>자료형이</a:t>
            </a:r>
            <a:r>
              <a:rPr lang="ko-KR" altLang="en-US" sz="1600" dirty="0" smtClean="0"/>
              <a:t> 사용될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앞에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template &lt;class </a:t>
            </a:r>
            <a:r>
              <a:rPr lang="ko-KR" altLang="en-US" sz="1600" dirty="0" err="1" smtClean="0"/>
              <a:t>자료형이름</a:t>
            </a:r>
            <a:r>
              <a:rPr lang="en-US" altLang="ko-KR" sz="1600" dirty="0" smtClean="0"/>
              <a:t>&gt;</a:t>
            </a:r>
            <a:br>
              <a:rPr lang="en-US" altLang="ko-KR" sz="1600" dirty="0" smtClean="0"/>
            </a:br>
            <a:r>
              <a:rPr lang="ko-KR" altLang="en-US" sz="1600" dirty="0" smtClean="0"/>
              <a:t>을 명시하여 준다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템플릿 함수와 클래스는 헤더 파일에 모두 기술하여야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14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3668" y="3733359"/>
            <a:ext cx="2808312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base">
              <a:spcBef>
                <a:spcPts val="0"/>
              </a:spcBef>
            </a:pPr>
            <a:r>
              <a:rPr lang="fr-FR" altLang="ko-KR" sz="1600" b="1" dirty="0" smtClean="0"/>
              <a:t>template &lt;class T&gt;</a:t>
            </a:r>
          </a:p>
          <a:p>
            <a:pPr algn="l" fontAlgn="base">
              <a:spcBef>
                <a:spcPts val="0"/>
              </a:spcBef>
            </a:pPr>
            <a:r>
              <a:rPr lang="fr-FR" altLang="ko-KR" sz="1600" b="1" dirty="0" smtClean="0"/>
              <a:t>T add(T a, T b)</a:t>
            </a:r>
          </a:p>
          <a:p>
            <a:pPr algn="l" fontAlgn="base">
              <a:spcBef>
                <a:spcPts val="0"/>
              </a:spcBef>
            </a:pPr>
            <a:r>
              <a:rPr lang="fr-FR" altLang="ko-KR" sz="1600" b="1" dirty="0" smtClean="0"/>
              <a:t>{</a:t>
            </a:r>
          </a:p>
          <a:p>
            <a:pPr algn="l" fontAlgn="base">
              <a:spcBef>
                <a:spcPts val="0"/>
              </a:spcBef>
            </a:pPr>
            <a:r>
              <a:rPr lang="fr-FR" altLang="ko-KR" sz="1600" b="1" dirty="0" smtClean="0"/>
              <a:t>	return a+b;</a:t>
            </a:r>
          </a:p>
          <a:p>
            <a:pPr algn="l" fontAlgn="base">
              <a:spcBef>
                <a:spcPts val="0"/>
              </a:spcBef>
            </a:pPr>
            <a:r>
              <a:rPr lang="fr-FR" altLang="ko-KR" sz="1600" b="1" dirty="0" smtClean="0"/>
              <a:t>}</a:t>
            </a:r>
            <a:endParaRPr lang="en-US" altLang="ko-KR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3597919"/>
            <a:ext cx="2808312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base">
              <a:spcBef>
                <a:spcPts val="0"/>
              </a:spcBef>
            </a:pPr>
            <a:r>
              <a:rPr lang="en-US" altLang="ko-KR" sz="1200" b="1" dirty="0"/>
              <a:t>template &lt;class T&gt;</a:t>
            </a:r>
          </a:p>
          <a:p>
            <a:pPr algn="l" fontAlgn="base">
              <a:spcBef>
                <a:spcPts val="0"/>
              </a:spcBef>
            </a:pPr>
            <a:r>
              <a:rPr lang="en-US" altLang="ko-KR" sz="1200" b="1" dirty="0"/>
              <a:t>class Stack{</a:t>
            </a:r>
          </a:p>
          <a:p>
            <a:pPr algn="l" fontAlgn="base">
              <a:spcBef>
                <a:spcPts val="0"/>
              </a:spcBef>
            </a:pPr>
            <a:r>
              <a:rPr lang="en-US" altLang="ko-KR" sz="1200" b="1" dirty="0"/>
              <a:t>public:</a:t>
            </a:r>
          </a:p>
          <a:p>
            <a:pPr algn="l" fontAlgn="base">
              <a:spcBef>
                <a:spcPts val="0"/>
              </a:spcBef>
            </a:pPr>
            <a:r>
              <a:rPr lang="en-US" altLang="ko-KR" sz="1200" b="1" dirty="0" smtClean="0"/>
              <a:t>    void </a:t>
            </a:r>
            <a:r>
              <a:rPr lang="en-US" altLang="ko-KR" sz="1200" b="1" dirty="0"/>
              <a:t>push(T item);</a:t>
            </a:r>
          </a:p>
          <a:p>
            <a:pPr algn="l" fontAlgn="base">
              <a:spcBef>
                <a:spcPts val="0"/>
              </a:spcBef>
            </a:pPr>
            <a:r>
              <a:rPr lang="en-US" altLang="ko-KR" sz="1200" b="1" dirty="0" smtClean="0"/>
              <a:t>    T </a:t>
            </a:r>
            <a:r>
              <a:rPr lang="en-US" altLang="ko-KR" sz="1200" b="1" dirty="0"/>
              <a:t>pop();</a:t>
            </a:r>
          </a:p>
          <a:p>
            <a:pPr algn="l" fontAlgn="base">
              <a:spcBef>
                <a:spcPts val="0"/>
              </a:spcBef>
            </a:pPr>
            <a:r>
              <a:rPr lang="en-US" altLang="ko-KR" sz="1200" b="1" dirty="0" smtClean="0"/>
              <a:t>    ...</a:t>
            </a:r>
            <a:endParaRPr lang="en-US" altLang="ko-KR" sz="1200" b="1" dirty="0"/>
          </a:p>
          <a:p>
            <a:pPr algn="l" fontAlgn="base">
              <a:spcBef>
                <a:spcPts val="0"/>
              </a:spcBef>
            </a:pPr>
            <a:r>
              <a:rPr lang="en-US" altLang="ko-KR" sz="1200" b="1" dirty="0" smtClean="0"/>
              <a:t>};</a:t>
            </a:r>
          </a:p>
          <a:p>
            <a:pPr algn="l" fontAlgn="base">
              <a:spcBef>
                <a:spcPts val="0"/>
              </a:spcBef>
            </a:pPr>
            <a:endParaRPr lang="en-US" altLang="ko-KR" sz="1200" b="1" dirty="0" smtClean="0"/>
          </a:p>
          <a:p>
            <a:pPr algn="l" fontAlgn="base">
              <a:spcBef>
                <a:spcPts val="0"/>
              </a:spcBef>
            </a:pPr>
            <a:r>
              <a:rPr lang="en-US" altLang="ko-KR" sz="1200" b="1" dirty="0" smtClean="0"/>
              <a:t>template &lt;class T&gt;</a:t>
            </a:r>
          </a:p>
          <a:p>
            <a:pPr algn="l" fontAlgn="base">
              <a:spcBef>
                <a:spcPts val="0"/>
              </a:spcBef>
            </a:pPr>
            <a:r>
              <a:rPr lang="en-US" altLang="ko-KR" sz="1200" b="1" dirty="0" smtClean="0"/>
              <a:t>void push(T item){</a:t>
            </a:r>
          </a:p>
          <a:p>
            <a:pPr algn="l" fontAlgn="base">
              <a:spcBef>
                <a:spcPts val="0"/>
              </a:spcBef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ko-KR" altLang="en-US" sz="1200" b="1" dirty="0" smtClean="0"/>
              <a:t>함수 본체</a:t>
            </a:r>
            <a:r>
              <a:rPr lang="en-US" altLang="ko-KR" sz="1200" b="1" dirty="0" smtClean="0"/>
              <a:t>;</a:t>
            </a:r>
          </a:p>
          <a:p>
            <a:pPr algn="l" fontAlgn="base">
              <a:spcBef>
                <a:spcPts val="0"/>
              </a:spcBef>
            </a:pPr>
            <a:r>
              <a:rPr lang="en-US" altLang="ko-KR" sz="1200" b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59732" y="518064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Ex) </a:t>
            </a:r>
            <a:r>
              <a:rPr lang="ko-KR" altLang="en-US" sz="1600" b="1" dirty="0" smtClean="0"/>
              <a:t>템플릿 함수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84068" y="6050259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Ex) </a:t>
            </a:r>
            <a:r>
              <a:rPr lang="ko-KR" altLang="en-US" sz="1600" b="1" dirty="0" smtClean="0"/>
              <a:t>템플릿 클래스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331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CPP-2: </a:t>
            </a:r>
            <a:r>
              <a:rPr lang="ko-KR" altLang="en-US" dirty="0" smtClean="0"/>
              <a:t>다형성의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먼저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템플릿 선언 </a:t>
            </a:r>
            <a:r>
              <a:rPr lang="en-US" altLang="ko-KR" sz="1800" dirty="0" smtClean="0"/>
              <a:t>template &lt;</a:t>
            </a:r>
            <a:r>
              <a:rPr lang="en-US" altLang="ko-KR" sz="1800" dirty="0" err="1" smtClean="0"/>
              <a:t>typename</a:t>
            </a:r>
            <a:r>
              <a:rPr lang="en-US" altLang="ko-KR" sz="1800" dirty="0" smtClean="0"/>
              <a:t> T&gt;</a:t>
            </a:r>
          </a:p>
          <a:p>
            <a:pPr lvl="1"/>
            <a:r>
              <a:rPr lang="en-US" altLang="ko-KR" sz="1400" dirty="0" smtClean="0"/>
              <a:t>T</a:t>
            </a:r>
            <a:r>
              <a:rPr lang="ko-KR" altLang="en-US" sz="1400" dirty="0" smtClean="0"/>
              <a:t>라는 타입에 대해 템플릿을 선언한다는 뜻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여러 타입에 대한 템플릿을 만들고 싶으면 </a:t>
            </a:r>
            <a:r>
              <a:rPr lang="en-US" altLang="ko-KR" sz="1400" dirty="0" smtClean="0"/>
              <a:t>template &lt;</a:t>
            </a:r>
            <a:r>
              <a:rPr lang="en-US" altLang="ko-KR" sz="1400" dirty="0" err="1" smtClean="0"/>
              <a:t>typename</a:t>
            </a:r>
            <a:r>
              <a:rPr lang="en-US" altLang="ko-KR" sz="1400" dirty="0" smtClean="0"/>
              <a:t> T1, </a:t>
            </a:r>
            <a:r>
              <a:rPr lang="en-US" altLang="ko-KR" sz="1400" dirty="0" err="1" smtClean="0"/>
              <a:t>typename</a:t>
            </a:r>
            <a:r>
              <a:rPr lang="en-US" altLang="ko-KR" sz="1400" dirty="0" smtClean="0"/>
              <a:t> T2 …&gt;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smtClean="0"/>
              <a:t>T</a:t>
            </a:r>
            <a:r>
              <a:rPr lang="ko-KR" altLang="en-US" sz="1400" dirty="0" smtClean="0"/>
              <a:t>는 모든 타입을 대변하는 이름이다</a:t>
            </a:r>
            <a:r>
              <a:rPr lang="en-US" altLang="ko-KR" sz="1400" dirty="0" smtClean="0"/>
              <a:t>.  </a:t>
            </a:r>
            <a:r>
              <a:rPr lang="en-US" altLang="ko-KR" sz="1400" dirty="0" err="1" smtClean="0"/>
              <a:t>myFunc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을 호출하면 </a:t>
            </a:r>
            <a:r>
              <a:rPr lang="ko-KR" altLang="en-US" sz="1400" dirty="0" err="1" smtClean="0"/>
              <a:t>호출부의</a:t>
            </a:r>
            <a:r>
              <a:rPr lang="ko-KR" altLang="en-US" sz="1400" dirty="0" smtClean="0"/>
              <a:t> 인수의 타입을 읽어 그 타입에 맞는 함수를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컴파일시</a:t>
            </a:r>
            <a:r>
              <a:rPr lang="ko-KR" altLang="en-US" sz="1400" dirty="0" smtClean="0"/>
              <a:t> 컴파일러가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자동으로 작성한다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15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068960"/>
            <a:ext cx="4464496" cy="25938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8" y="5734736"/>
            <a:ext cx="773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 받는 경우 </a:t>
            </a:r>
            <a:r>
              <a:rPr lang="en-US" altLang="ko-KR" dirty="0" smtClean="0"/>
              <a:t>ex) template &lt;class T&gt;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class </a:t>
            </a:r>
            <a:r>
              <a:rPr lang="ko-KR" altLang="en-US" dirty="0" smtClean="0"/>
              <a:t>상속 받는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 : public </a:t>
            </a:r>
            <a:r>
              <a:rPr lang="ko-KR" altLang="en-US" dirty="0" smtClean="0"/>
              <a:t>상속하는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&lt;T&gt; {…};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4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err="1" smtClean="0"/>
              <a:t>LinkedList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 </a:t>
            </a:r>
            <a:r>
              <a:rPr lang="en-US" altLang="ko-KR" sz="2400" dirty="0" smtClean="0"/>
              <a:t>(Queue</a:t>
            </a:r>
            <a:r>
              <a:rPr lang="ko-KR" altLang="en-US" sz="2400" dirty="0" smtClean="0"/>
              <a:t>와 동일하게 작동함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050" dirty="0"/>
              <a:t>// Linked List Node</a:t>
            </a:r>
          </a:p>
          <a:p>
            <a:pPr marL="0" indent="0">
              <a:buNone/>
            </a:pPr>
            <a:r>
              <a:rPr lang="en-US" altLang="ko-KR" sz="1050" dirty="0"/>
              <a:t>class Node{</a:t>
            </a:r>
          </a:p>
          <a:p>
            <a:pPr marL="0" indent="0">
              <a:buNone/>
            </a:pPr>
            <a:r>
              <a:rPr lang="en-US" altLang="ko-KR" sz="1050" dirty="0"/>
              <a:t>public:</a:t>
            </a:r>
          </a:p>
          <a:p>
            <a:pPr marL="0" indent="0">
              <a:buNone/>
            </a:pPr>
            <a:r>
              <a:rPr lang="en-US" altLang="ko-KR" sz="1050" dirty="0" smtClean="0"/>
              <a:t>   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data;</a:t>
            </a:r>
          </a:p>
          <a:p>
            <a:pPr marL="0" indent="0">
              <a:buNone/>
            </a:pPr>
            <a:r>
              <a:rPr lang="en-US" altLang="ko-KR" sz="1050" dirty="0" smtClean="0"/>
              <a:t>    Node </a:t>
            </a:r>
            <a:r>
              <a:rPr lang="en-US" altLang="ko-KR" sz="1050" dirty="0"/>
              <a:t>*link;</a:t>
            </a:r>
          </a:p>
          <a:p>
            <a:pPr marL="0" indent="0">
              <a:buNone/>
            </a:pPr>
            <a:r>
              <a:rPr lang="en-US" altLang="ko-KR" sz="1050" dirty="0" smtClean="0"/>
              <a:t>    Node(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element</a:t>
            </a:r>
            <a:r>
              <a:rPr lang="en-US" altLang="ko-KR" sz="1050" dirty="0" smtClean="0"/>
              <a:t>){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        data </a:t>
            </a:r>
            <a:r>
              <a:rPr lang="en-US" altLang="ko-KR" sz="1050" dirty="0"/>
              <a:t>= element;</a:t>
            </a:r>
          </a:p>
          <a:p>
            <a:pPr marL="0" indent="0">
              <a:buNone/>
            </a:pPr>
            <a:r>
              <a:rPr lang="en-US" altLang="ko-KR" sz="1050" dirty="0" smtClean="0"/>
              <a:t>        link </a:t>
            </a:r>
            <a:r>
              <a:rPr lang="en-US" altLang="ko-KR" sz="1050" dirty="0"/>
              <a:t>= 0</a:t>
            </a:r>
            <a:r>
              <a:rPr lang="en-US" altLang="ko-KR" sz="1050" dirty="0" smtClean="0"/>
              <a:t>; }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};</a:t>
            </a:r>
          </a:p>
          <a:p>
            <a:pPr marL="0" indent="0">
              <a:buNone/>
            </a:pPr>
            <a:endParaRPr lang="en-US" altLang="ko-KR" sz="1050" dirty="0" smtClean="0"/>
          </a:p>
          <a:p>
            <a:pPr marL="0" indent="0">
              <a:buNone/>
            </a:pPr>
            <a:r>
              <a:rPr lang="en-US" altLang="ko-KR" sz="1050" dirty="0" smtClean="0"/>
              <a:t>// </a:t>
            </a:r>
            <a:r>
              <a:rPr lang="en-US" altLang="ko-KR" sz="1050" dirty="0"/>
              <a:t>Linked List Class</a:t>
            </a:r>
          </a:p>
          <a:p>
            <a:pPr marL="0" indent="0">
              <a:buNone/>
            </a:pPr>
            <a:r>
              <a:rPr lang="en-US" altLang="ko-KR" sz="1050" dirty="0"/>
              <a:t>class </a:t>
            </a:r>
            <a:r>
              <a:rPr lang="en-US" altLang="ko-KR" sz="1050" dirty="0" err="1"/>
              <a:t>LinkedList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protected:</a:t>
            </a:r>
          </a:p>
          <a:p>
            <a:pPr marL="0" indent="0">
              <a:buNone/>
            </a:pPr>
            <a:r>
              <a:rPr lang="en-US" altLang="ko-KR" sz="1050" dirty="0" smtClean="0"/>
              <a:t>    Node </a:t>
            </a:r>
            <a:r>
              <a:rPr lang="en-US" altLang="ko-KR" sz="1050" dirty="0"/>
              <a:t>*first;</a:t>
            </a:r>
          </a:p>
          <a:p>
            <a:pPr marL="0" indent="0">
              <a:buNone/>
            </a:pPr>
            <a:r>
              <a:rPr lang="en-US" altLang="ko-KR" sz="1050" dirty="0" smtClean="0"/>
              <a:t>   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dirty="0" err="1"/>
              <a:t>current_size</a:t>
            </a:r>
            <a:r>
              <a:rPr lang="en-US" altLang="ko-KR" sz="1050" dirty="0"/>
              <a:t>;</a:t>
            </a:r>
          </a:p>
          <a:p>
            <a:pPr marL="0" indent="0">
              <a:buNone/>
            </a:pPr>
            <a:r>
              <a:rPr lang="en-US" altLang="ko-KR" sz="1050" dirty="0"/>
              <a:t>public:</a:t>
            </a:r>
          </a:p>
          <a:p>
            <a:pPr marL="0" indent="0">
              <a:buNone/>
            </a:pPr>
            <a:r>
              <a:rPr lang="en-US" altLang="ko-KR" sz="1050" dirty="0" smtClean="0"/>
              <a:t>    </a:t>
            </a:r>
            <a:r>
              <a:rPr lang="en-US" altLang="ko-KR" sz="1050" dirty="0" err="1" smtClean="0"/>
              <a:t>LinkedList</a:t>
            </a:r>
            <a:r>
              <a:rPr lang="en-US" altLang="ko-KR" sz="1050" dirty="0" smtClean="0"/>
              <a:t>(){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        first </a:t>
            </a:r>
            <a:r>
              <a:rPr lang="en-US" altLang="ko-KR" sz="1050" dirty="0"/>
              <a:t>= 0;</a:t>
            </a:r>
          </a:p>
          <a:p>
            <a:pPr marL="0" indent="0">
              <a:buNone/>
            </a:pPr>
            <a:r>
              <a:rPr lang="en-US" altLang="ko-KR" sz="1050" dirty="0" smtClean="0"/>
              <a:t>        </a:t>
            </a:r>
            <a:r>
              <a:rPr lang="en-US" altLang="ko-KR" sz="1050" dirty="0" err="1" smtClean="0"/>
              <a:t>current_size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= 0</a:t>
            </a:r>
            <a:r>
              <a:rPr lang="en-US" altLang="ko-KR" sz="1050" dirty="0" smtClean="0"/>
              <a:t>; };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   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dirty="0" err="1"/>
              <a:t>GetSize</a:t>
            </a:r>
            <a:r>
              <a:rPr lang="en-US" altLang="ko-KR" sz="1050" dirty="0"/>
              <a:t>() { return </a:t>
            </a:r>
            <a:r>
              <a:rPr lang="en-US" altLang="ko-KR" sz="1050" dirty="0" err="1"/>
              <a:t>current_size</a:t>
            </a:r>
            <a:r>
              <a:rPr lang="en-US" altLang="ko-KR" sz="1050" dirty="0"/>
              <a:t>; </a:t>
            </a:r>
            <a:r>
              <a:rPr lang="en-US" altLang="ko-KR" sz="1050" dirty="0" smtClean="0"/>
              <a:t>}; // </a:t>
            </a:r>
            <a:r>
              <a:rPr lang="ko-KR" altLang="en-US" sz="1050" dirty="0" err="1" smtClean="0"/>
              <a:t>노드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개수를 리턴</a:t>
            </a:r>
          </a:p>
          <a:p>
            <a:pPr marL="0" indent="0">
              <a:buNone/>
            </a:pPr>
            <a:r>
              <a:rPr lang="en-US" altLang="ko-KR" sz="1050" dirty="0" smtClean="0"/>
              <a:t>    void </a:t>
            </a:r>
            <a:r>
              <a:rPr lang="en-US" altLang="ko-KR" sz="1050" dirty="0"/>
              <a:t>Insert(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element</a:t>
            </a:r>
            <a:r>
              <a:rPr lang="en-US" altLang="ko-KR" sz="1050" dirty="0" smtClean="0"/>
              <a:t>); // </a:t>
            </a:r>
            <a:r>
              <a:rPr lang="ko-KR" altLang="en-US" sz="1050" dirty="0"/>
              <a:t>맨 앞에 원소를 삽입</a:t>
            </a:r>
          </a:p>
          <a:p>
            <a:pPr marL="0" indent="0">
              <a:buNone/>
            </a:pPr>
            <a:r>
              <a:rPr lang="en-US" altLang="ko-KR" sz="1050" dirty="0" smtClean="0"/>
              <a:t>    virtual </a:t>
            </a:r>
            <a:r>
              <a:rPr lang="en-US" altLang="ko-KR" sz="1050" dirty="0" err="1"/>
              <a:t>bool</a:t>
            </a:r>
            <a:r>
              <a:rPr lang="en-US" altLang="ko-KR" sz="1050" dirty="0"/>
              <a:t> Delete(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&amp;element</a:t>
            </a:r>
            <a:r>
              <a:rPr lang="en-US" altLang="ko-KR" sz="1050" dirty="0" smtClean="0"/>
              <a:t>); // </a:t>
            </a:r>
            <a:r>
              <a:rPr lang="ko-KR" altLang="en-US" sz="1050" dirty="0"/>
              <a:t>맨 뒤의 원소를 삭제</a:t>
            </a:r>
          </a:p>
          <a:p>
            <a:pPr marL="0" indent="0">
              <a:buNone/>
            </a:pPr>
            <a:r>
              <a:rPr lang="en-US" altLang="ko-KR" sz="1050" dirty="0" smtClean="0"/>
              <a:t>    void </a:t>
            </a:r>
            <a:r>
              <a:rPr lang="en-US" altLang="ko-KR" sz="1050" dirty="0"/>
              <a:t>Print();	// </a:t>
            </a:r>
            <a:r>
              <a:rPr lang="ko-KR" altLang="en-US" sz="1050" dirty="0"/>
              <a:t>리스트를 출력</a:t>
            </a:r>
          </a:p>
          <a:p>
            <a:pPr marL="0" indent="0">
              <a:buNone/>
            </a:pPr>
            <a:r>
              <a:rPr lang="en-US" altLang="ko-KR" sz="1050" dirty="0"/>
              <a:t>};</a:t>
            </a:r>
            <a:endParaRPr lang="ko-KR" altLang="en-US" sz="105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050" dirty="0"/>
              <a:t>void </a:t>
            </a:r>
            <a:r>
              <a:rPr lang="en-US" altLang="ko-KR" sz="1050" dirty="0" err="1"/>
              <a:t>LinkedList</a:t>
            </a:r>
            <a:r>
              <a:rPr lang="en-US" altLang="ko-KR" sz="1050" dirty="0"/>
              <a:t>::Insert(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element</a:t>
            </a:r>
            <a:r>
              <a:rPr lang="en-US" altLang="ko-KR" sz="1050" dirty="0" smtClean="0"/>
              <a:t>){ // </a:t>
            </a:r>
            <a:r>
              <a:rPr lang="ko-KR" altLang="en-US" sz="1050" dirty="0" smtClean="0"/>
              <a:t>새 </a:t>
            </a:r>
            <a:r>
              <a:rPr lang="ko-KR" altLang="en-US" sz="1050" dirty="0" err="1" smtClean="0"/>
              <a:t>노드를</a:t>
            </a:r>
            <a:r>
              <a:rPr lang="ko-KR" altLang="en-US" sz="1050" dirty="0" smtClean="0"/>
              <a:t> 맨 앞에 붙임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    Node </a:t>
            </a:r>
            <a:r>
              <a:rPr lang="en-US" altLang="ko-KR" sz="1050" dirty="0"/>
              <a:t>*</a:t>
            </a:r>
            <a:r>
              <a:rPr lang="en-US" altLang="ko-KR" sz="1050" dirty="0" err="1"/>
              <a:t>newnode</a:t>
            </a:r>
            <a:r>
              <a:rPr lang="en-US" altLang="ko-KR" sz="1050" dirty="0"/>
              <a:t> = new Node(element);</a:t>
            </a:r>
          </a:p>
          <a:p>
            <a:pPr marL="0" indent="0">
              <a:buNone/>
            </a:pPr>
            <a:r>
              <a:rPr lang="en-US" altLang="ko-KR" sz="1050" dirty="0" smtClean="0"/>
              <a:t>    </a:t>
            </a:r>
            <a:r>
              <a:rPr lang="en-US" altLang="ko-KR" sz="1050" dirty="0" err="1" smtClean="0"/>
              <a:t>newnode</a:t>
            </a:r>
            <a:r>
              <a:rPr lang="en-US" altLang="ko-KR" sz="1050" dirty="0" smtClean="0"/>
              <a:t>-</a:t>
            </a:r>
            <a:r>
              <a:rPr lang="en-US" altLang="ko-KR" sz="1050" dirty="0"/>
              <a:t>&gt;link = first;</a:t>
            </a:r>
          </a:p>
          <a:p>
            <a:pPr marL="0" indent="0">
              <a:buNone/>
            </a:pPr>
            <a:r>
              <a:rPr lang="en-US" altLang="ko-KR" sz="1050" dirty="0" smtClean="0"/>
              <a:t>    first </a:t>
            </a:r>
            <a:r>
              <a:rPr lang="en-US" altLang="ko-KR" sz="1050" dirty="0"/>
              <a:t>= </a:t>
            </a:r>
            <a:r>
              <a:rPr lang="en-US" altLang="ko-KR" sz="1050" dirty="0" err="1"/>
              <a:t>newnode</a:t>
            </a:r>
            <a:r>
              <a:rPr lang="en-US" altLang="ko-KR" sz="1050" dirty="0"/>
              <a:t>;</a:t>
            </a:r>
          </a:p>
          <a:p>
            <a:pPr marL="0" indent="0">
              <a:buNone/>
            </a:pPr>
            <a:r>
              <a:rPr lang="en-US" altLang="ko-KR" sz="1050" dirty="0" smtClean="0"/>
              <a:t>    </a:t>
            </a:r>
            <a:r>
              <a:rPr lang="en-US" altLang="ko-KR" sz="1050" dirty="0" err="1" smtClean="0"/>
              <a:t>current_size</a:t>
            </a:r>
            <a:r>
              <a:rPr lang="en-US" altLang="ko-KR" sz="1050" dirty="0" smtClean="0"/>
              <a:t>++;</a:t>
            </a:r>
          </a:p>
          <a:p>
            <a:pPr marL="0" indent="0">
              <a:buNone/>
            </a:pPr>
            <a:r>
              <a:rPr lang="en-US" altLang="ko-KR" sz="1050" dirty="0" smtClean="0"/>
              <a:t>}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err="1" smtClean="0"/>
              <a:t>bool</a:t>
            </a:r>
            <a:r>
              <a:rPr lang="en-US" altLang="ko-KR" sz="1050" dirty="0" smtClean="0"/>
              <a:t> </a:t>
            </a:r>
            <a:r>
              <a:rPr lang="en-US" altLang="ko-KR" sz="1050" dirty="0" err="1"/>
              <a:t>LinkedList</a:t>
            </a:r>
            <a:r>
              <a:rPr lang="en-US" altLang="ko-KR" sz="1050" dirty="0"/>
              <a:t>::Delete(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&amp;element</a:t>
            </a:r>
            <a:r>
              <a:rPr lang="en-US" altLang="ko-KR" sz="1050" dirty="0" smtClean="0"/>
              <a:t>){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    // </a:t>
            </a:r>
            <a:r>
              <a:rPr lang="ko-KR" altLang="en-US" sz="1050" dirty="0" smtClean="0"/>
              <a:t>마지막 </a:t>
            </a:r>
            <a:r>
              <a:rPr lang="ko-KR" altLang="en-US" sz="1050" dirty="0" err="1" smtClean="0"/>
              <a:t>노드의</a:t>
            </a:r>
            <a:r>
              <a:rPr lang="ko-KR" altLang="en-US" sz="1050" dirty="0" smtClean="0"/>
              <a:t> 값을 </a:t>
            </a:r>
            <a:r>
              <a:rPr lang="ko-KR" altLang="en-US" sz="1050" dirty="0" err="1" smtClean="0"/>
              <a:t>리턴하면서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메모리에서 할당 해제</a:t>
            </a:r>
            <a:endParaRPr lang="en-US" altLang="ko-KR" sz="1050" dirty="0" smtClean="0"/>
          </a:p>
          <a:p>
            <a:pPr marL="0" indent="0">
              <a:buNone/>
            </a:pPr>
            <a:r>
              <a:rPr lang="en-US" altLang="ko-KR" sz="1050" dirty="0" smtClean="0"/>
              <a:t>    if(first </a:t>
            </a:r>
            <a:r>
              <a:rPr lang="en-US" altLang="ko-KR" sz="1050" dirty="0"/>
              <a:t>== </a:t>
            </a:r>
            <a:r>
              <a:rPr lang="en-US" altLang="ko-KR" sz="1050" dirty="0" smtClean="0"/>
              <a:t>0) return </a:t>
            </a:r>
            <a:r>
              <a:rPr lang="en-US" altLang="ko-KR" sz="1050" dirty="0"/>
              <a:t>false;</a:t>
            </a:r>
          </a:p>
          <a:p>
            <a:pPr marL="0" indent="0">
              <a:buNone/>
            </a:pPr>
            <a:r>
              <a:rPr lang="en-US" altLang="ko-KR" sz="1050" dirty="0" smtClean="0"/>
              <a:t>    Node </a:t>
            </a:r>
            <a:r>
              <a:rPr lang="en-US" altLang="ko-KR" sz="1050" dirty="0"/>
              <a:t>*current = </a:t>
            </a:r>
            <a:r>
              <a:rPr lang="en-US" altLang="ko-KR" sz="1050" dirty="0" smtClean="0"/>
              <a:t>first, *previous = 0;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while(1){    // </a:t>
            </a:r>
            <a:r>
              <a:rPr lang="ko-KR" altLang="en-US" sz="1050" dirty="0" smtClean="0"/>
              <a:t>마지막 </a:t>
            </a:r>
            <a:r>
              <a:rPr lang="ko-KR" altLang="en-US" sz="1050" dirty="0" err="1" smtClean="0"/>
              <a:t>노드까지</a:t>
            </a:r>
            <a:r>
              <a:rPr lang="ko-KR" altLang="en-US" sz="1050" dirty="0" smtClean="0"/>
              <a:t> 찾아가는 </a:t>
            </a:r>
            <a:r>
              <a:rPr lang="ko-KR" altLang="en-US" sz="1050" dirty="0" err="1" smtClean="0"/>
              <a:t>반복문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        if(current-</a:t>
            </a:r>
            <a:r>
              <a:rPr lang="en-US" altLang="ko-KR" sz="1050" dirty="0"/>
              <a:t>&gt;link == 0</a:t>
            </a:r>
            <a:r>
              <a:rPr lang="en-US" altLang="ko-KR" sz="1050" dirty="0" smtClean="0"/>
              <a:t>)    // </a:t>
            </a:r>
            <a:r>
              <a:rPr lang="en-US" altLang="ko-KR" sz="1050" dirty="0"/>
              <a:t>find end </a:t>
            </a:r>
            <a:r>
              <a:rPr lang="en-US" altLang="ko-KR" sz="1050" dirty="0" smtClean="0"/>
              <a:t>node</a:t>
            </a:r>
          </a:p>
          <a:p>
            <a:pPr marL="0" indent="0">
              <a:buNone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  {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            if(previous</a:t>
            </a:r>
            <a:r>
              <a:rPr lang="en-US" altLang="ko-KR" sz="1050" dirty="0"/>
              <a:t>) previous-&gt;link = current-&gt;</a:t>
            </a:r>
            <a:r>
              <a:rPr lang="en-US" altLang="ko-KR" sz="1050" dirty="0" smtClean="0"/>
              <a:t>link;</a:t>
            </a:r>
          </a:p>
          <a:p>
            <a:pPr marL="0" indent="0">
              <a:buNone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      else </a:t>
            </a:r>
            <a:r>
              <a:rPr lang="en-US" altLang="ko-KR" sz="1050" dirty="0"/>
              <a:t>first = first-&gt;link;</a:t>
            </a:r>
          </a:p>
          <a:p>
            <a:pPr marL="0" indent="0">
              <a:buNone/>
            </a:pPr>
            <a:r>
              <a:rPr lang="en-US" altLang="ko-KR" sz="1050" dirty="0" smtClean="0"/>
              <a:t>            break</a:t>
            </a:r>
            <a:r>
              <a:rPr lang="en-US" altLang="ko-KR" sz="1050" dirty="0"/>
              <a:t>;</a:t>
            </a:r>
          </a:p>
          <a:p>
            <a:pPr marL="0" indent="0">
              <a:buNone/>
            </a:pPr>
            <a:r>
              <a:rPr lang="en-US" altLang="ko-KR" sz="1050" dirty="0" smtClean="0"/>
              <a:t>        }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        previous </a:t>
            </a:r>
            <a:r>
              <a:rPr lang="en-US" altLang="ko-KR" sz="1050" dirty="0"/>
              <a:t>= current;</a:t>
            </a:r>
          </a:p>
          <a:p>
            <a:pPr marL="0" indent="0">
              <a:buNone/>
            </a:pPr>
            <a:r>
              <a:rPr lang="en-US" altLang="ko-KR" sz="1050" dirty="0" smtClean="0"/>
              <a:t>        current </a:t>
            </a:r>
            <a:r>
              <a:rPr lang="en-US" altLang="ko-KR" sz="1050" dirty="0"/>
              <a:t>= current-&gt;link;</a:t>
            </a:r>
          </a:p>
          <a:p>
            <a:pPr marL="0" indent="0">
              <a:buNone/>
            </a:pPr>
            <a:r>
              <a:rPr lang="en-US" altLang="ko-KR" sz="1050" dirty="0" smtClean="0"/>
              <a:t>    }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 smtClean="0"/>
              <a:t>    element </a:t>
            </a:r>
            <a:r>
              <a:rPr lang="en-US" altLang="ko-KR" sz="1050" dirty="0"/>
              <a:t>= current-&gt;data;</a:t>
            </a:r>
          </a:p>
          <a:p>
            <a:pPr marL="0" indent="0">
              <a:buNone/>
            </a:pPr>
            <a:r>
              <a:rPr lang="en-US" altLang="ko-KR" sz="1050" dirty="0" smtClean="0"/>
              <a:t>    delete </a:t>
            </a:r>
            <a:r>
              <a:rPr lang="en-US" altLang="ko-KR" sz="1050" dirty="0"/>
              <a:t>current;</a:t>
            </a:r>
          </a:p>
          <a:p>
            <a:pPr marL="0" indent="0">
              <a:buNone/>
            </a:pPr>
            <a:r>
              <a:rPr lang="en-US" altLang="ko-KR" sz="1050" dirty="0" smtClean="0"/>
              <a:t>    </a:t>
            </a:r>
            <a:r>
              <a:rPr lang="en-US" altLang="ko-KR" sz="1050" dirty="0" err="1" smtClean="0"/>
              <a:t>current_size</a:t>
            </a:r>
            <a:r>
              <a:rPr lang="en-US" altLang="ko-KR" sz="1050" dirty="0" smtClean="0"/>
              <a:t>-</a:t>
            </a:r>
            <a:r>
              <a:rPr lang="en-US" altLang="ko-KR" sz="1050" dirty="0"/>
              <a:t>-;</a:t>
            </a:r>
          </a:p>
          <a:p>
            <a:pPr marL="0" indent="0">
              <a:buNone/>
            </a:pPr>
            <a:r>
              <a:rPr lang="en-US" altLang="ko-KR" sz="1050" dirty="0" smtClean="0"/>
              <a:t>    return </a:t>
            </a:r>
            <a:r>
              <a:rPr lang="en-US" altLang="ko-KR" sz="1050" dirty="0"/>
              <a:t>true;</a:t>
            </a:r>
          </a:p>
          <a:p>
            <a:pPr marL="0" indent="0">
              <a:buNone/>
            </a:pPr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템플릿 클래스로 변경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앞 슬라이드에서 주어진 원본 클래스는 </a:t>
            </a:r>
            <a:r>
              <a:rPr lang="en-US" altLang="ko-KR" sz="2000" dirty="0" err="1" smtClean="0"/>
              <a:t>int</a:t>
            </a:r>
            <a:r>
              <a:rPr lang="ko-KR" altLang="en-US" sz="2000" dirty="0" smtClean="0"/>
              <a:t>형만을 지원함</a:t>
            </a:r>
            <a:endParaRPr lang="en-US" altLang="ko-KR" sz="2000" dirty="0" smtClean="0"/>
          </a:p>
          <a:p>
            <a:r>
              <a:rPr lang="ko-KR" altLang="en-US" sz="2000" dirty="0" smtClean="0"/>
              <a:t>앞의 클래스 구현에서 </a:t>
            </a:r>
            <a:r>
              <a:rPr lang="en-US" altLang="ko-KR" sz="2000" dirty="0" smtClean="0"/>
              <a:t>Print() </a:t>
            </a:r>
            <a:r>
              <a:rPr lang="ko-KR" altLang="en-US" sz="2000" dirty="0" smtClean="0"/>
              <a:t>함수는 직접 구현하여야 함</a:t>
            </a:r>
            <a:endParaRPr lang="en-US" altLang="ko-KR" sz="2000" dirty="0" smtClean="0"/>
          </a:p>
          <a:p>
            <a:r>
              <a:rPr lang="ko-KR" altLang="en-US" sz="2000" dirty="0" smtClean="0"/>
              <a:t>아래의 코드를 실행하여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다음 슬라이드와 같은 출력이 나와야 함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9A94AC3-33DF-4C9D-96B0-A2A17FC0F9F1}" type="slidenum">
              <a:rPr lang="en-US" altLang="ko-KR" smtClean="0">
                <a:solidFill>
                  <a:srgbClr val="000000"/>
                </a:solidFill>
              </a:rPr>
              <a:pPr/>
              <a:t>17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32692"/>
              </p:ext>
            </p:extLst>
          </p:nvPr>
        </p:nvGraphicFramePr>
        <p:xfrm>
          <a:off x="1115616" y="2684631"/>
          <a:ext cx="6984776" cy="3566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376"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main(){</a:t>
                      </a:r>
                    </a:p>
                    <a:p>
                      <a:r>
                        <a:rPr lang="en-US" altLang="ko-KR" sz="1200" dirty="0" smtClean="0"/>
                        <a:t>    double </a:t>
                      </a:r>
                      <a:r>
                        <a:rPr lang="en-US" altLang="ko-KR" sz="1200" dirty="0" err="1" smtClean="0"/>
                        <a:t>dVal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r>
                        <a:rPr lang="en-US" altLang="ko-KR" sz="1200" dirty="0" smtClean="0"/>
                        <a:t>    string </a:t>
                      </a:r>
                      <a:r>
                        <a:rPr lang="en-US" altLang="ko-KR" sz="1200" dirty="0" err="1" smtClean="0"/>
                        <a:t>strVal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LinkedList</a:t>
                      </a:r>
                      <a:r>
                        <a:rPr lang="en-US" altLang="ko-KR" sz="1200" dirty="0" smtClean="0"/>
                        <a:t>&lt;double&gt; </a:t>
                      </a:r>
                      <a:r>
                        <a:rPr lang="en-US" altLang="ko-KR" sz="1200" dirty="0" err="1" smtClean="0"/>
                        <a:t>dList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LinkedList</a:t>
                      </a:r>
                      <a:r>
                        <a:rPr lang="en-US" altLang="ko-KR" sz="1200" dirty="0" smtClean="0"/>
                        <a:t>&lt;string&gt; </a:t>
                      </a:r>
                      <a:r>
                        <a:rPr lang="en-US" altLang="ko-KR" sz="1200" dirty="0" err="1" smtClean="0"/>
                        <a:t>strList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dList.Insert</a:t>
                      </a:r>
                      <a:r>
                        <a:rPr lang="en-US" altLang="ko-KR" sz="1200" dirty="0" smtClean="0"/>
                        <a:t>(3.14);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dList.Insert</a:t>
                      </a:r>
                      <a:r>
                        <a:rPr lang="en-US" altLang="ko-KR" sz="1200" dirty="0" smtClean="0"/>
                        <a:t>(123456);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dList.Insert</a:t>
                      </a:r>
                      <a:r>
                        <a:rPr lang="en-US" altLang="ko-KR" sz="1200" dirty="0" smtClean="0"/>
                        <a:t>(-0.987654);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dList.Print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dList.Delete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dVal</a:t>
                      </a:r>
                      <a:r>
                        <a:rPr lang="en-US" altLang="ko-KR" sz="1200" dirty="0" smtClean="0"/>
                        <a:t>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cout</a:t>
                      </a:r>
                      <a:r>
                        <a:rPr lang="en-US" altLang="ko-KR" sz="1200" dirty="0" smtClean="0"/>
                        <a:t>&lt;&lt;"</a:t>
                      </a:r>
                      <a:r>
                        <a:rPr lang="ko-KR" altLang="en-US" sz="1200" dirty="0" smtClean="0"/>
                        <a:t>삭제된 마지막 원소</a:t>
                      </a:r>
                      <a:r>
                        <a:rPr lang="en-US" altLang="ko-KR" sz="1200" dirty="0" smtClean="0"/>
                        <a:t>: "&lt;&lt;</a:t>
                      </a:r>
                      <a:r>
                        <a:rPr lang="en-US" altLang="ko-KR" sz="1200" dirty="0" err="1" smtClean="0"/>
                        <a:t>dVal</a:t>
                      </a:r>
                      <a:r>
                        <a:rPr lang="en-US" altLang="ko-KR" sz="1200" dirty="0" smtClean="0"/>
                        <a:t>&lt;&lt;</a:t>
                      </a:r>
                      <a:r>
                        <a:rPr lang="en-US" altLang="ko-KR" sz="1200" dirty="0" err="1" smtClean="0"/>
                        <a:t>endl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dList.Print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dList.Insert</a:t>
                      </a:r>
                      <a:r>
                        <a:rPr lang="en-US" altLang="ko-KR" sz="1200" dirty="0" smtClean="0"/>
                        <a:t>(777.777);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dList.Print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dList.Delete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dVal</a:t>
                      </a:r>
                      <a:r>
                        <a:rPr lang="en-US" altLang="ko-KR" sz="1200" dirty="0" smtClean="0"/>
                        <a:t>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cout</a:t>
                      </a:r>
                      <a:r>
                        <a:rPr lang="en-US" altLang="ko-KR" sz="1200" dirty="0" smtClean="0"/>
                        <a:t>&lt;&lt;"</a:t>
                      </a:r>
                      <a:r>
                        <a:rPr lang="ko-KR" altLang="en-US" sz="1200" dirty="0" smtClean="0"/>
                        <a:t>삭제된 마지막 원소</a:t>
                      </a:r>
                      <a:r>
                        <a:rPr lang="en-US" altLang="ko-KR" sz="1200" dirty="0" smtClean="0"/>
                        <a:t>: "&lt;&lt;</a:t>
                      </a:r>
                      <a:r>
                        <a:rPr lang="en-US" altLang="ko-KR" sz="1200" dirty="0" err="1" smtClean="0"/>
                        <a:t>dVal</a:t>
                      </a:r>
                      <a:r>
                        <a:rPr lang="en-US" altLang="ko-KR" sz="1200" dirty="0" smtClean="0"/>
                        <a:t>&lt;&lt;</a:t>
                      </a:r>
                      <a:r>
                        <a:rPr lang="en-US" altLang="ko-KR" sz="1200" dirty="0" err="1" smtClean="0"/>
                        <a:t>endl</a:t>
                      </a:r>
                      <a:r>
                        <a:rPr lang="en-US" altLang="ko-KR" sz="1200" dirty="0" smtClean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dList.Delete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dVal</a:t>
                      </a:r>
                      <a:r>
                        <a:rPr lang="en-US" altLang="ko-KR" sz="1200" dirty="0" smtClean="0"/>
                        <a:t>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cout</a:t>
                      </a:r>
                      <a:r>
                        <a:rPr lang="en-US" altLang="ko-KR" sz="1200" dirty="0" smtClean="0"/>
                        <a:t>&lt;&lt;"</a:t>
                      </a:r>
                      <a:r>
                        <a:rPr lang="ko-KR" altLang="en-US" sz="1200" dirty="0" smtClean="0"/>
                        <a:t>삭제된 마지막 원소</a:t>
                      </a:r>
                      <a:r>
                        <a:rPr lang="en-US" altLang="ko-KR" sz="1200" dirty="0" smtClean="0"/>
                        <a:t>: "&lt;&lt;</a:t>
                      </a:r>
                      <a:r>
                        <a:rPr lang="en-US" altLang="ko-KR" sz="1200" dirty="0" err="1" smtClean="0"/>
                        <a:t>dVal</a:t>
                      </a:r>
                      <a:r>
                        <a:rPr lang="en-US" altLang="ko-KR" sz="1200" dirty="0" smtClean="0"/>
                        <a:t>&lt;&lt;</a:t>
                      </a:r>
                      <a:r>
                        <a:rPr lang="en-US" altLang="ko-KR" sz="1200" dirty="0" err="1" smtClean="0"/>
                        <a:t>endl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dList.Print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dList.Delete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dVal</a:t>
                      </a:r>
                      <a:r>
                        <a:rPr lang="en-US" altLang="ko-KR" sz="1200" dirty="0" smtClean="0"/>
                        <a:t>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cout</a:t>
                      </a:r>
                      <a:r>
                        <a:rPr lang="en-US" altLang="ko-KR" sz="1200" dirty="0" smtClean="0"/>
                        <a:t>&lt;&lt;"</a:t>
                      </a:r>
                      <a:r>
                        <a:rPr lang="ko-KR" altLang="en-US" sz="1200" dirty="0" smtClean="0"/>
                        <a:t>삭제된 마지막 원소</a:t>
                      </a:r>
                      <a:r>
                        <a:rPr lang="en-US" altLang="ko-KR" sz="1200" dirty="0" smtClean="0"/>
                        <a:t>: "&lt;&lt;</a:t>
                      </a:r>
                      <a:r>
                        <a:rPr lang="en-US" altLang="ko-KR" sz="1200" dirty="0" err="1" smtClean="0"/>
                        <a:t>dVal</a:t>
                      </a:r>
                      <a:r>
                        <a:rPr lang="en-US" altLang="ko-KR" sz="1200" dirty="0" smtClean="0"/>
                        <a:t>&lt;&lt;</a:t>
                      </a:r>
                      <a:r>
                        <a:rPr lang="en-US" altLang="ko-KR" sz="1200" dirty="0" err="1" smtClean="0"/>
                        <a:t>endl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dList.Print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strList.Insert</a:t>
                      </a:r>
                      <a:r>
                        <a:rPr lang="en-US" altLang="ko-KR" sz="1200" dirty="0" smtClean="0"/>
                        <a:t>("This");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strList.Insert</a:t>
                      </a:r>
                      <a:r>
                        <a:rPr lang="en-US" altLang="ko-KR" sz="1200" dirty="0" smtClean="0"/>
                        <a:t>("is a");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strList.Insert</a:t>
                      </a:r>
                      <a:r>
                        <a:rPr lang="en-US" altLang="ko-KR" sz="1200" dirty="0" smtClean="0"/>
                        <a:t>("Template");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strList.Insert</a:t>
                      </a:r>
                      <a:r>
                        <a:rPr lang="en-US" altLang="ko-KR" sz="1200" dirty="0" smtClean="0"/>
                        <a:t>("Example");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strList.Print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strList.Delete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strVal</a:t>
                      </a:r>
                      <a:r>
                        <a:rPr lang="en-US" altLang="ko-KR" sz="1200" dirty="0" smtClean="0"/>
                        <a:t>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cout</a:t>
                      </a:r>
                      <a:r>
                        <a:rPr lang="en-US" altLang="ko-KR" sz="1200" dirty="0" smtClean="0"/>
                        <a:t>&lt;&lt;"</a:t>
                      </a:r>
                      <a:r>
                        <a:rPr lang="ko-KR" altLang="en-US" sz="1200" dirty="0" smtClean="0"/>
                        <a:t>삭제된 마지막 원소</a:t>
                      </a:r>
                      <a:r>
                        <a:rPr lang="en-US" altLang="ko-KR" sz="1200" dirty="0" smtClean="0"/>
                        <a:t>: "&lt;&lt;</a:t>
                      </a:r>
                      <a:r>
                        <a:rPr lang="en-US" altLang="ko-KR" sz="1200" dirty="0" err="1" smtClean="0"/>
                        <a:t>strVal</a:t>
                      </a:r>
                      <a:r>
                        <a:rPr lang="en-US" altLang="ko-KR" sz="1200" dirty="0" smtClean="0"/>
                        <a:t>&lt;&lt;</a:t>
                      </a:r>
                      <a:r>
                        <a:rPr lang="en-US" altLang="ko-KR" sz="1200" dirty="0" err="1" smtClean="0"/>
                        <a:t>endl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strList.Insert</a:t>
                      </a:r>
                      <a:r>
                        <a:rPr lang="en-US" altLang="ko-KR" sz="1200" dirty="0" smtClean="0"/>
                        <a:t>("Class");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strList.Print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    return 0;</a:t>
                      </a:r>
                    </a:p>
                    <a:p>
                      <a:r>
                        <a:rPr lang="en-US" altLang="ko-KR" sz="1200" dirty="0" smtClean="0"/>
                        <a:t>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 </a:t>
            </a:r>
            <a:r>
              <a:rPr lang="ko-KR" altLang="en-US" dirty="0"/>
              <a:t>클래스를 템플릿 클래스로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출력 결과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9788" y="1700808"/>
            <a:ext cx="5164424" cy="40318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base"/>
            <a:r>
              <a:rPr lang="en-US" altLang="ko-KR" sz="1600" b="1" dirty="0" smtClean="0"/>
              <a:t>[1|-0.987654]-&gt;[2|123456]-&gt;[3|3.14]</a:t>
            </a:r>
          </a:p>
          <a:p>
            <a:pPr algn="l" fontAlgn="base"/>
            <a:r>
              <a:rPr lang="ko-KR" altLang="en-US" sz="1600" b="1" dirty="0" smtClean="0"/>
              <a:t>삭제된 마지막 원소</a:t>
            </a:r>
            <a:r>
              <a:rPr lang="en-US" altLang="ko-KR" sz="1600" b="1" dirty="0" smtClean="0"/>
              <a:t>: 3.14</a:t>
            </a:r>
          </a:p>
          <a:p>
            <a:pPr algn="l" fontAlgn="base"/>
            <a:r>
              <a:rPr lang="en-US" altLang="ko-KR" sz="1600" b="1" dirty="0" smtClean="0"/>
              <a:t>[1|-0.987654]-&gt;[2|123456]</a:t>
            </a:r>
          </a:p>
          <a:p>
            <a:pPr algn="l" fontAlgn="base"/>
            <a:r>
              <a:rPr lang="en-US" altLang="ko-KR" sz="1600" b="1" dirty="0" smtClean="0"/>
              <a:t>[1|777.777]-&gt;[2|-0.987654]-&gt;[3|123456]</a:t>
            </a:r>
          </a:p>
          <a:p>
            <a:pPr algn="l" fontAlgn="base"/>
            <a:r>
              <a:rPr lang="ko-KR" altLang="en-US" sz="1600" b="1" dirty="0" smtClean="0"/>
              <a:t>삭제된 마지막 원소</a:t>
            </a:r>
            <a:r>
              <a:rPr lang="en-US" altLang="ko-KR" sz="1600" b="1" dirty="0" smtClean="0"/>
              <a:t>: 123456</a:t>
            </a:r>
          </a:p>
          <a:p>
            <a:pPr algn="l" fontAlgn="base"/>
            <a:r>
              <a:rPr lang="ko-KR" altLang="en-US" sz="1600" b="1" dirty="0" smtClean="0"/>
              <a:t>삭제된 마지막 원소</a:t>
            </a:r>
            <a:r>
              <a:rPr lang="en-US" altLang="ko-KR" sz="1600" b="1" dirty="0" smtClean="0"/>
              <a:t>: -0.987654</a:t>
            </a:r>
          </a:p>
          <a:p>
            <a:pPr algn="l" fontAlgn="base"/>
            <a:r>
              <a:rPr lang="en-US" altLang="ko-KR" sz="1600" b="1" dirty="0" smtClean="0"/>
              <a:t>[1|777.777]</a:t>
            </a:r>
          </a:p>
          <a:p>
            <a:pPr algn="l" fontAlgn="base"/>
            <a:r>
              <a:rPr lang="ko-KR" altLang="en-US" sz="1600" b="1" dirty="0" smtClean="0"/>
              <a:t>삭제된 마지막 원소</a:t>
            </a:r>
            <a:r>
              <a:rPr lang="en-US" altLang="ko-KR" sz="1600" b="1" dirty="0" smtClean="0"/>
              <a:t>: 777.777</a:t>
            </a:r>
          </a:p>
          <a:p>
            <a:pPr algn="l" fontAlgn="base"/>
            <a:r>
              <a:rPr lang="en-US" altLang="ko-KR" sz="1600" b="1" dirty="0" smtClean="0"/>
              <a:t>[1|Example]-&gt;[2|Template]-&gt;[3|is a]-&gt;[4|This]</a:t>
            </a:r>
          </a:p>
          <a:p>
            <a:pPr algn="l" fontAlgn="base"/>
            <a:r>
              <a:rPr lang="ko-KR" altLang="en-US" sz="1600" b="1" dirty="0" smtClean="0"/>
              <a:t>삭제된 마지막 원소</a:t>
            </a:r>
            <a:r>
              <a:rPr lang="en-US" altLang="ko-KR" sz="1600" b="1" dirty="0" smtClean="0"/>
              <a:t>: This</a:t>
            </a:r>
          </a:p>
          <a:p>
            <a:pPr algn="l" fontAlgn="base"/>
            <a:r>
              <a:rPr lang="en-US" altLang="ko-KR" sz="1600" b="1" dirty="0" smtClean="0"/>
              <a:t>[1|Class]-&gt;[2|Example]-&gt;[3|Template]-&gt;[4|is a]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6324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클래스의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219" y="1292821"/>
            <a:ext cx="8018462" cy="4857784"/>
          </a:xfrm>
        </p:spPr>
        <p:txBody>
          <a:bodyPr/>
          <a:lstStyle/>
          <a:p>
            <a:r>
              <a:rPr lang="ko-KR" altLang="en-US" dirty="0" smtClean="0"/>
              <a:t>앞에서 확장한 템플릿 기반의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상속하여</a:t>
            </a:r>
            <a:r>
              <a:rPr lang="en-US" altLang="ko-KR" dirty="0"/>
              <a:t> </a:t>
            </a:r>
            <a:r>
              <a:rPr lang="en-US" altLang="ko-KR" dirty="0" smtClean="0"/>
              <a:t>Stack </a:t>
            </a:r>
            <a:r>
              <a:rPr lang="ko-KR" altLang="en-US" dirty="0" smtClean="0"/>
              <a:t>클래스를 구현한다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변경하여야 할 부분</a:t>
            </a:r>
            <a:r>
              <a:rPr lang="en-US" altLang="ko-KR" dirty="0" smtClean="0"/>
              <a:t>: Delete() </a:t>
            </a:r>
            <a:r>
              <a:rPr lang="ko-KR" altLang="en-US" dirty="0" smtClean="0"/>
              <a:t>함수만 재정의</a:t>
            </a:r>
            <a:r>
              <a:rPr lang="en-US" altLang="ko-KR" dirty="0" smtClean="0"/>
              <a:t>(Overriding)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앞의 클래스에서 맨 뒤의 데이터 원소를 삭제하는 것 대신 맨 앞의 데이터 원소를 삭제하도록 하면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Stack </a:t>
            </a:r>
            <a:r>
              <a:rPr lang="ko-KR" altLang="en-US" dirty="0" smtClean="0"/>
              <a:t>클래스가 잘 구현되었을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테스트 코드를 수행하여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구현되는 </a:t>
            </a:r>
            <a:r>
              <a:rPr lang="ko-KR" altLang="en-US" dirty="0" err="1" smtClean="0"/>
              <a:t>파라미터적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및 서브타입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19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about 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이전에 다루지 않았던 </a:t>
            </a:r>
            <a:r>
              <a:rPr lang="en-US" altLang="ko-KR" dirty="0" smtClean="0"/>
              <a:t>OOP</a:t>
            </a:r>
            <a:r>
              <a:rPr lang="ko-KR" altLang="en-US" dirty="0" smtClean="0"/>
              <a:t>에 대한 새로운 개념을 공부한다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</a:p>
          <a:p>
            <a:r>
              <a:rPr lang="ko-KR" altLang="en-US" dirty="0" smtClean="0"/>
              <a:t>재정의</a:t>
            </a:r>
            <a:r>
              <a:rPr lang="en-US" altLang="ko-KR" dirty="0" smtClean="0"/>
              <a:t>(Overriding)</a:t>
            </a:r>
            <a:endParaRPr lang="en-US" altLang="ko-KR" dirty="0"/>
          </a:p>
          <a:p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  <a:endParaRPr lang="en-US" altLang="ko-KR" dirty="0"/>
          </a:p>
          <a:p>
            <a:r>
              <a:rPr lang="ko-KR" altLang="en-US" dirty="0" smtClean="0"/>
              <a:t>캡슐화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정보 은폐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(Encapsulation </a:t>
            </a:r>
            <a:r>
              <a:rPr lang="en-US" altLang="ko-KR" dirty="0"/>
              <a:t>&amp; Information Hiding &amp; </a:t>
            </a:r>
            <a:r>
              <a:rPr lang="en-US" altLang="ko-KR" dirty="0" smtClean="0"/>
              <a:t>Interface)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Picture 5" descr="02017603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549" y="3124200"/>
            <a:ext cx="19208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클래스의 작성 </a:t>
            </a:r>
            <a:r>
              <a:rPr lang="en-US" altLang="ko-KR" dirty="0" smtClean="0"/>
              <a:t>– this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smtClean="0"/>
              <a:t>기본적으로 </a:t>
            </a:r>
            <a:r>
              <a:rPr lang="en-US" altLang="ko-KR" sz="1600" dirty="0" smtClean="0"/>
              <a:t>this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class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멤버변수에</a:t>
            </a:r>
            <a:r>
              <a:rPr lang="ko-KR" altLang="en-US" sz="1600" dirty="0" smtClean="0"/>
              <a:t> 접근하기 위한 것</a:t>
            </a:r>
            <a:endParaRPr lang="en-US" altLang="ko-KR" sz="1600" dirty="0" smtClean="0"/>
          </a:p>
          <a:p>
            <a:r>
              <a:rPr lang="en-US" altLang="ko-KR" sz="1600" dirty="0" err="1" smtClean="0"/>
              <a:t>c++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class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작성할때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class</a:t>
            </a:r>
            <a:r>
              <a:rPr lang="ko-KR" altLang="en-US" sz="1600" dirty="0" smtClean="0"/>
              <a:t> 멤버 변수와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파라미터의</a:t>
            </a:r>
            <a:r>
              <a:rPr lang="ko-KR" altLang="en-US" sz="1600" dirty="0" smtClean="0"/>
              <a:t> 변수의 이름이 같은 경우</a:t>
            </a:r>
            <a:r>
              <a:rPr lang="en-US" altLang="ko-KR" sz="1600" dirty="0" smtClean="0"/>
              <a:t>, method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구현시</a:t>
            </a:r>
            <a:r>
              <a:rPr lang="ko-KR" altLang="en-US" sz="1600" dirty="0" smtClean="0"/>
              <a:t> 변수를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사용하면 </a:t>
            </a:r>
            <a:r>
              <a:rPr lang="en-US" altLang="ko-KR" sz="1600" dirty="0" smtClean="0"/>
              <a:t>class </a:t>
            </a:r>
            <a:r>
              <a:rPr lang="ko-KR" altLang="en-US" sz="1600" dirty="0" smtClean="0"/>
              <a:t>멤버 변수를 사용하는건지 </a:t>
            </a:r>
            <a:r>
              <a:rPr lang="ko-KR" altLang="en-US" sz="1600" dirty="0" err="1" smtClean="0"/>
              <a:t>파라미터의</a:t>
            </a:r>
            <a:r>
              <a:rPr lang="ko-KR" altLang="en-US" sz="1600" dirty="0" smtClean="0"/>
              <a:t> 변수를 사용하는 건지 의미가 모호해 질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이럴 경우 </a:t>
            </a:r>
            <a:r>
              <a:rPr lang="en-US" altLang="ko-KR" sz="1600" dirty="0" smtClean="0"/>
              <a:t>this </a:t>
            </a:r>
            <a:r>
              <a:rPr lang="ko-KR" altLang="en-US" sz="1600" dirty="0" smtClean="0"/>
              <a:t>포인터를 사용하여 모호성을 없앤다</a:t>
            </a:r>
            <a:r>
              <a:rPr lang="en-US" altLang="ko-KR" sz="16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this </a:t>
            </a:r>
            <a:r>
              <a:rPr lang="ko-KR" altLang="en-US" sz="1800" dirty="0" smtClean="0"/>
              <a:t>포인터를 사용하면 내부의 변수를 사용한다는 의미를 갖고</a:t>
            </a:r>
            <a:endParaRPr lang="en-US" altLang="ko-KR" sz="1800" dirty="0" smtClean="0"/>
          </a:p>
          <a:p>
            <a:r>
              <a:rPr lang="ko-KR" altLang="en-US" sz="1800" dirty="0" smtClean="0"/>
              <a:t>사용하지 않으면 </a:t>
            </a:r>
            <a:r>
              <a:rPr lang="ko-KR" altLang="en-US" sz="1800" dirty="0" err="1" smtClean="0"/>
              <a:t>파라미터의</a:t>
            </a:r>
            <a:r>
              <a:rPr lang="ko-KR" altLang="en-US" sz="1800" dirty="0" smtClean="0"/>
              <a:t> 변수를 사용한다는 의미가 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위의 코드에서 </a:t>
            </a:r>
            <a:r>
              <a:rPr lang="en-US" altLang="ko-KR" sz="1800" dirty="0" smtClean="0"/>
              <a:t>this -&gt; value</a:t>
            </a:r>
            <a:r>
              <a:rPr lang="ko-KR" altLang="en-US" sz="1800" dirty="0" smtClean="0"/>
              <a:t>는 위에서 선언된 </a:t>
            </a:r>
            <a:r>
              <a:rPr lang="en-US" altLang="ko-KR" sz="1800" dirty="0" smtClean="0"/>
              <a:t>class </a:t>
            </a:r>
            <a:r>
              <a:rPr lang="ko-KR" altLang="en-US" sz="1800" dirty="0" smtClean="0"/>
              <a:t>멤버 변수 </a:t>
            </a:r>
            <a:r>
              <a:rPr lang="en-US" altLang="ko-KR" sz="1800" dirty="0" smtClean="0"/>
              <a:t>value</a:t>
            </a:r>
            <a:r>
              <a:rPr lang="ko-KR" altLang="en-US" sz="1800" dirty="0" smtClean="0"/>
              <a:t>를 가리키고 값으로 받는 </a:t>
            </a:r>
            <a:r>
              <a:rPr lang="en-US" altLang="ko-KR" sz="1800" dirty="0" smtClean="0"/>
              <a:t>value</a:t>
            </a:r>
            <a:r>
              <a:rPr lang="ko-KR" altLang="en-US" sz="1800" dirty="0" smtClean="0"/>
              <a:t>는 </a:t>
            </a:r>
            <a:r>
              <a:rPr lang="en-US" altLang="ko-KR" sz="1800" dirty="0" err="1" smtClean="0"/>
              <a:t>set_value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파라미터인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value</a:t>
            </a:r>
            <a:r>
              <a:rPr lang="ko-KR" altLang="en-US" sz="1800" dirty="0" smtClean="0"/>
              <a:t>값을 받는다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80928"/>
            <a:ext cx="4032448" cy="176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테스트 코드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900" dirty="0"/>
              <a:t>void </a:t>
            </a:r>
            <a:r>
              <a:rPr lang="en-US" altLang="ko-KR" sz="900" dirty="0" err="1"/>
              <a:t>prnMenu</a:t>
            </a:r>
            <a:r>
              <a:rPr lang="en-US" altLang="ko-KR" sz="900" dirty="0"/>
              <a:t>(){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&lt;&lt;"*******************************************"&lt;&lt;</a:t>
            </a:r>
            <a:r>
              <a:rPr lang="en-US" altLang="ko-KR" sz="900" dirty="0" err="1"/>
              <a:t>endl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&lt;&lt;"* 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  <a:r>
              <a:rPr lang="en-US" altLang="ko-KR" sz="900" dirty="0"/>
              <a:t>"&lt;&lt;</a:t>
            </a:r>
            <a:r>
              <a:rPr lang="en-US" altLang="ko-KR" sz="900" dirty="0" err="1"/>
              <a:t>endl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&lt;&lt;"*******************************************"&lt;&lt;</a:t>
            </a:r>
            <a:r>
              <a:rPr lang="en-US" altLang="ko-KR" sz="900" dirty="0" err="1"/>
              <a:t>endl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</a:t>
            </a:r>
            <a:r>
              <a:rPr lang="en-US" altLang="ko-KR" sz="900" dirty="0" err="1"/>
              <a:t>endl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&lt;&lt;"</a:t>
            </a:r>
            <a:r>
              <a:rPr lang="ko-KR" altLang="en-US" sz="900" dirty="0"/>
              <a:t>원하시는 메뉴를 골라주세요</a:t>
            </a:r>
            <a:r>
              <a:rPr lang="en-US" altLang="ko-KR" sz="900" dirty="0"/>
              <a:t>: ";</a:t>
            </a:r>
          </a:p>
          <a:p>
            <a:pPr marL="0" indent="0">
              <a:buNone/>
            </a:pPr>
            <a:r>
              <a:rPr lang="en-US" altLang="ko-KR" sz="900" dirty="0"/>
              <a:t>}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int</a:t>
            </a:r>
            <a:r>
              <a:rPr lang="en-US" altLang="ko-KR" sz="900" dirty="0"/>
              <a:t> main(){</a:t>
            </a:r>
          </a:p>
          <a:p>
            <a:pPr marL="0" indent="0">
              <a:buNone/>
            </a:pPr>
            <a:r>
              <a:rPr lang="en-US" altLang="ko-KR" sz="900" dirty="0"/>
              <a:t>    // </a:t>
            </a:r>
            <a:r>
              <a:rPr lang="ko-KR" altLang="en-US" sz="900" dirty="0" err="1"/>
              <a:t>스택</a:t>
            </a:r>
            <a:r>
              <a:rPr lang="ko-KR" altLang="en-US" sz="900" dirty="0"/>
              <a:t> 및 연결 리스트 테스트용 코드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mode, </a:t>
            </a:r>
            <a:r>
              <a:rPr lang="en-US" altLang="ko-KR" sz="900" dirty="0" err="1"/>
              <a:t>selectNumber</a:t>
            </a:r>
            <a:r>
              <a:rPr lang="en-US" altLang="ko-KR" sz="900" dirty="0"/>
              <a:t>, </a:t>
            </a:r>
            <a:r>
              <a:rPr lang="en-US" altLang="ko-KR" sz="900" dirty="0" err="1"/>
              <a:t>tmpItem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LinkedList</a:t>
            </a:r>
            <a:r>
              <a:rPr lang="en-US" altLang="ko-KR" sz="900" dirty="0"/>
              <a:t>&lt;</a:t>
            </a:r>
            <a:r>
              <a:rPr lang="en-US" altLang="ko-KR" sz="900" dirty="0" err="1"/>
              <a:t>int</a:t>
            </a:r>
            <a:r>
              <a:rPr lang="en-US" altLang="ko-KR" sz="900" dirty="0"/>
              <a:t>&gt; *p;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bool</a:t>
            </a:r>
            <a:r>
              <a:rPr lang="en-US" altLang="ko-KR" sz="900" dirty="0"/>
              <a:t> flag = false;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&lt;&lt;"</a:t>
            </a:r>
            <a:r>
              <a:rPr lang="ko-KR" altLang="en-US" sz="900" dirty="0"/>
              <a:t>자료구조 선택</a:t>
            </a:r>
            <a:r>
              <a:rPr lang="en-US" altLang="ko-KR" sz="900" dirty="0"/>
              <a:t>(1: Stack, Other: Linked List): ";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cin</a:t>
            </a:r>
            <a:r>
              <a:rPr lang="en-US" altLang="ko-KR" sz="900" dirty="0"/>
              <a:t>&gt;&gt;mode;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// </a:t>
            </a:r>
            <a:r>
              <a:rPr lang="ko-KR" altLang="en-US" sz="900" dirty="0"/>
              <a:t>기반 클래스의 포인터를 사용하여 기반 클래스 뿐만 아니라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/>
              <a:t>// </a:t>
            </a:r>
            <a:r>
              <a:rPr lang="ko-KR" altLang="en-US" sz="900" dirty="0"/>
              <a:t>파생 클래스의 </a:t>
            </a:r>
            <a:r>
              <a:rPr lang="ko-KR" altLang="en-US" sz="900" dirty="0" err="1"/>
              <a:t>인스턴스</a:t>
            </a:r>
            <a:r>
              <a:rPr lang="ko-KR" altLang="en-US" sz="900" dirty="0"/>
              <a:t> 또한 접근할 수 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    if(mode == 1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smtClean="0"/>
              <a:t>        p = new Stack&lt;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&gt;();    // </a:t>
            </a:r>
            <a:r>
              <a:rPr lang="ko-KR" altLang="en-US" sz="900" dirty="0" smtClean="0"/>
              <a:t>정수를 저장하는 </a:t>
            </a:r>
            <a:r>
              <a:rPr lang="ko-KR" altLang="en-US" sz="900" dirty="0" err="1" smtClean="0"/>
              <a:t>스택</a:t>
            </a:r>
            <a:endParaRPr lang="ko-KR" altLang="en-US" sz="900" dirty="0" smtClean="0"/>
          </a:p>
          <a:p>
            <a:pPr marL="0" indent="0">
              <a:buNone/>
            </a:pPr>
            <a:r>
              <a:rPr lang="ko-KR" altLang="en-US" sz="900" dirty="0" smtClean="0"/>
              <a:t>    </a:t>
            </a:r>
            <a:r>
              <a:rPr lang="en-US" altLang="ko-KR" sz="900" dirty="0" smtClean="0"/>
              <a:t>else</a:t>
            </a:r>
          </a:p>
          <a:p>
            <a:pPr marL="0" indent="0">
              <a:buNone/>
            </a:pPr>
            <a:r>
              <a:rPr lang="en-US" altLang="ko-KR" sz="900" dirty="0" smtClean="0"/>
              <a:t>        p = new </a:t>
            </a:r>
            <a:r>
              <a:rPr lang="en-US" altLang="ko-KR" sz="900" dirty="0" err="1" smtClean="0"/>
              <a:t>LinkedList</a:t>
            </a:r>
            <a:r>
              <a:rPr lang="en-US" altLang="ko-KR" sz="900" dirty="0" smtClean="0"/>
              <a:t>&lt;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&gt;();    // </a:t>
            </a:r>
            <a:r>
              <a:rPr lang="ko-KR" altLang="en-US" sz="900" dirty="0" smtClean="0"/>
              <a:t>정수를 저장하는 연결 리스트</a:t>
            </a:r>
            <a:endParaRPr lang="en-US" altLang="ko-KR" sz="900" dirty="0" smtClean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900" dirty="0"/>
              <a:t>// </a:t>
            </a:r>
            <a:r>
              <a:rPr lang="ko-KR" altLang="en-US" sz="900" dirty="0"/>
              <a:t>처리 부분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/>
              <a:t>do{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prnMenu</a:t>
            </a:r>
            <a:r>
              <a:rPr lang="en-US" altLang="ko-KR" sz="900" dirty="0"/>
              <a:t>();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cin</a:t>
            </a:r>
            <a:r>
              <a:rPr lang="en-US" altLang="ko-KR" sz="900" dirty="0"/>
              <a:t>&gt;&gt;</a:t>
            </a:r>
            <a:r>
              <a:rPr lang="en-US" altLang="ko-KR" sz="900" dirty="0" err="1"/>
              <a:t>selectNumber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    switch(</a:t>
            </a:r>
            <a:r>
              <a:rPr lang="en-US" altLang="ko-KR" sz="900" dirty="0" err="1"/>
              <a:t>selectNumber</a:t>
            </a:r>
            <a:r>
              <a:rPr lang="en-US" altLang="ko-KR" sz="900" dirty="0"/>
              <a:t>){ </a:t>
            </a:r>
          </a:p>
          <a:p>
            <a:pPr marL="0" indent="0">
              <a:buNone/>
            </a:pPr>
            <a:r>
              <a:rPr lang="en-US" altLang="ko-KR" sz="900" dirty="0" smtClean="0"/>
              <a:t>        case </a:t>
            </a:r>
            <a:r>
              <a:rPr lang="en-US" altLang="ko-KR" sz="900" dirty="0"/>
              <a:t>1:</a:t>
            </a:r>
          </a:p>
          <a:p>
            <a:pPr marL="0" indent="0">
              <a:buNone/>
            </a:pPr>
            <a:r>
              <a:rPr lang="en-US" altLang="ko-KR" sz="900" dirty="0"/>
              <a:t>        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&lt;&lt;"</a:t>
            </a:r>
            <a:r>
              <a:rPr lang="ko-KR" altLang="en-US" sz="900" dirty="0"/>
              <a:t>원하시는 값을 입력해주세요</a:t>
            </a:r>
            <a:r>
              <a:rPr lang="en-US" altLang="ko-KR" sz="900" dirty="0"/>
              <a:t>: ";</a:t>
            </a:r>
          </a:p>
          <a:p>
            <a:pPr marL="0" indent="0">
              <a:buNone/>
            </a:pPr>
            <a:r>
              <a:rPr lang="en-US" altLang="ko-KR" sz="900" dirty="0"/>
              <a:t>            </a:t>
            </a:r>
            <a:r>
              <a:rPr lang="en-US" altLang="ko-KR" sz="900" dirty="0" err="1"/>
              <a:t>cin</a:t>
            </a:r>
            <a:r>
              <a:rPr lang="en-US" altLang="ko-KR" sz="900" dirty="0"/>
              <a:t>&gt;&gt;</a:t>
            </a:r>
            <a:r>
              <a:rPr lang="en-US" altLang="ko-KR" sz="900" dirty="0" err="1" smtClean="0"/>
              <a:t>tmpItem</a:t>
            </a:r>
            <a:r>
              <a:rPr lang="en-US" altLang="ko-KR" sz="900" dirty="0" smtClean="0"/>
              <a:t>;    p-</a:t>
            </a:r>
            <a:r>
              <a:rPr lang="en-US" altLang="ko-KR" sz="900" dirty="0"/>
              <a:t>&gt;Insert(</a:t>
            </a:r>
            <a:r>
              <a:rPr lang="en-US" altLang="ko-KR" sz="900" dirty="0" err="1"/>
              <a:t>tmpItem</a:t>
            </a:r>
            <a:r>
              <a:rPr lang="en-US" altLang="ko-KR" sz="900" dirty="0"/>
              <a:t>);</a:t>
            </a:r>
          </a:p>
          <a:p>
            <a:pPr marL="0" indent="0">
              <a:buNone/>
            </a:pPr>
            <a:r>
              <a:rPr lang="en-US" altLang="ko-KR" sz="900" dirty="0"/>
              <a:t>        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</a:t>
            </a:r>
            <a:r>
              <a:rPr lang="en-US" altLang="ko-KR" sz="900" dirty="0" err="1"/>
              <a:t>tmpItem</a:t>
            </a:r>
            <a:r>
              <a:rPr lang="en-US" altLang="ko-KR" sz="900" dirty="0"/>
              <a:t>&lt;&lt;"</a:t>
            </a:r>
            <a:r>
              <a:rPr lang="ko-KR" altLang="en-US" sz="900" dirty="0"/>
              <a:t>가 삽입되었습니다</a:t>
            </a:r>
            <a:r>
              <a:rPr lang="en-US" altLang="ko-KR" sz="900" dirty="0"/>
              <a:t>."&lt;&lt;</a:t>
            </a:r>
            <a:r>
              <a:rPr lang="en-US" altLang="ko-KR" sz="900" dirty="0" err="1"/>
              <a:t>endl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        break;</a:t>
            </a:r>
          </a:p>
          <a:p>
            <a:pPr marL="0" indent="0">
              <a:buNone/>
            </a:pPr>
            <a:r>
              <a:rPr lang="en-US" altLang="ko-KR" sz="900" dirty="0"/>
              <a:t>        case 2:</a:t>
            </a:r>
          </a:p>
          <a:p>
            <a:pPr marL="0" indent="0">
              <a:buNone/>
            </a:pPr>
            <a:r>
              <a:rPr lang="en-US" altLang="ko-KR" sz="900" dirty="0"/>
              <a:t>            if(p-&gt;Delete(</a:t>
            </a:r>
            <a:r>
              <a:rPr lang="en-US" altLang="ko-KR" sz="900" dirty="0" err="1"/>
              <a:t>tmpItem</a:t>
            </a:r>
            <a:r>
              <a:rPr lang="en-US" altLang="ko-KR" sz="900" dirty="0"/>
              <a:t>)==true)</a:t>
            </a:r>
          </a:p>
          <a:p>
            <a:pPr marL="0" indent="0">
              <a:buNone/>
            </a:pPr>
            <a:r>
              <a:rPr lang="en-US" altLang="ko-KR" sz="900" dirty="0"/>
              <a:t>            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</a:t>
            </a:r>
            <a:r>
              <a:rPr lang="en-US" altLang="ko-KR" sz="900" dirty="0" err="1"/>
              <a:t>tmpItem</a:t>
            </a:r>
            <a:r>
              <a:rPr lang="en-US" altLang="ko-KR" sz="900" dirty="0"/>
              <a:t>&lt;&lt;"</a:t>
            </a:r>
            <a:r>
              <a:rPr lang="ko-KR" altLang="en-US" sz="900" dirty="0"/>
              <a:t>가 삭제되었습니다</a:t>
            </a:r>
            <a:r>
              <a:rPr lang="en-US" altLang="ko-KR" sz="900" dirty="0"/>
              <a:t>."&lt;&lt;</a:t>
            </a:r>
            <a:r>
              <a:rPr lang="en-US" altLang="ko-KR" sz="900" dirty="0" err="1"/>
              <a:t>endl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        </a:t>
            </a:r>
            <a:r>
              <a:rPr lang="en-US" altLang="ko-KR" sz="900" dirty="0" smtClean="0"/>
              <a:t>else </a:t>
            </a:r>
            <a:r>
              <a:rPr lang="en-US" altLang="ko-KR" sz="900" dirty="0" err="1" smtClean="0"/>
              <a:t>cout</a:t>
            </a:r>
            <a:r>
              <a:rPr lang="en-US" altLang="ko-KR" sz="900" dirty="0" smtClean="0"/>
              <a:t>&lt;&lt;"</a:t>
            </a:r>
            <a:r>
              <a:rPr lang="ko-KR" altLang="en-US" sz="900" dirty="0" smtClean="0"/>
              <a:t>비어있습니다</a:t>
            </a:r>
            <a:r>
              <a:rPr lang="en-US" altLang="ko-KR" sz="900" dirty="0"/>
              <a:t>. </a:t>
            </a:r>
            <a:r>
              <a:rPr lang="ko-KR" altLang="en-US" sz="900" dirty="0"/>
              <a:t>삭제 실패</a:t>
            </a:r>
            <a:r>
              <a:rPr lang="en-US" altLang="ko-KR" sz="900" dirty="0"/>
              <a:t>"&lt;&lt;</a:t>
            </a:r>
            <a:r>
              <a:rPr lang="en-US" altLang="ko-KR" sz="900" dirty="0" err="1"/>
              <a:t>endl</a:t>
            </a:r>
            <a:r>
              <a:rPr lang="en-US" altLang="ko-KR" sz="900" dirty="0" smtClean="0"/>
              <a:t>;</a:t>
            </a:r>
          </a:p>
          <a:p>
            <a:pPr marL="0" indent="0">
              <a:buNone/>
            </a:pPr>
            <a:r>
              <a:rPr lang="en-US" altLang="ko-KR" sz="900" dirty="0" smtClean="0"/>
              <a:t>            break;</a:t>
            </a:r>
          </a:p>
          <a:p>
            <a:pPr marL="0" indent="0">
              <a:buNone/>
            </a:pPr>
            <a:r>
              <a:rPr lang="en-US" altLang="ko-KR" sz="900" dirty="0" smtClean="0"/>
              <a:t>        </a:t>
            </a:r>
            <a:r>
              <a:rPr lang="en-US" altLang="ko-KR" sz="900" dirty="0"/>
              <a:t>case 3:</a:t>
            </a:r>
          </a:p>
          <a:p>
            <a:pPr marL="0" indent="0">
              <a:buNone/>
            </a:pPr>
            <a:r>
              <a:rPr lang="en-US" altLang="ko-KR" sz="900" dirty="0"/>
              <a:t>            </a:t>
            </a:r>
            <a:r>
              <a:rPr lang="en-US" altLang="ko-KR" sz="900" dirty="0" err="1" smtClean="0"/>
              <a:t>cout</a:t>
            </a:r>
            <a:r>
              <a:rPr lang="en-US" altLang="ko-KR" sz="900" dirty="0" smtClean="0"/>
              <a:t>&lt;&lt;"</a:t>
            </a:r>
            <a:r>
              <a:rPr lang="ko-KR" altLang="en-US" sz="900" dirty="0" smtClean="0"/>
              <a:t>크기</a:t>
            </a:r>
            <a:r>
              <a:rPr lang="en-US" altLang="ko-KR" sz="900" dirty="0"/>
              <a:t>: "&lt;&lt;p-&gt;</a:t>
            </a:r>
            <a:r>
              <a:rPr lang="en-US" altLang="ko-KR" sz="900" dirty="0" err="1"/>
              <a:t>GetSize</a:t>
            </a:r>
            <a:r>
              <a:rPr lang="en-US" altLang="ko-KR" sz="900" dirty="0"/>
              <a:t>()&lt;&lt;</a:t>
            </a:r>
            <a:r>
              <a:rPr lang="en-US" altLang="ko-KR" sz="900" dirty="0" err="1"/>
              <a:t>endl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        p-&gt;Print();</a:t>
            </a:r>
          </a:p>
          <a:p>
            <a:pPr marL="0" indent="0">
              <a:buNone/>
            </a:pPr>
            <a:r>
              <a:rPr lang="en-US" altLang="ko-KR" sz="900" dirty="0"/>
              <a:t>            break;</a:t>
            </a:r>
          </a:p>
          <a:p>
            <a:pPr marL="0" indent="0">
              <a:buNone/>
            </a:pPr>
            <a:r>
              <a:rPr lang="en-US" altLang="ko-KR" sz="900" dirty="0"/>
              <a:t>        case 4:</a:t>
            </a:r>
          </a:p>
          <a:p>
            <a:pPr marL="0" indent="0">
              <a:buNone/>
            </a:pPr>
            <a:r>
              <a:rPr lang="en-US" altLang="ko-KR" sz="900" dirty="0"/>
              <a:t>            flag = true</a:t>
            </a:r>
            <a:r>
              <a:rPr lang="en-US" altLang="ko-KR" sz="900" dirty="0" smtClean="0"/>
              <a:t>;     break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    default:</a:t>
            </a:r>
          </a:p>
          <a:p>
            <a:pPr marL="0" indent="0">
              <a:buNone/>
            </a:pPr>
            <a:r>
              <a:rPr lang="en-US" altLang="ko-KR" sz="900" dirty="0"/>
              <a:t>            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&lt;&lt;"</a:t>
            </a:r>
            <a:r>
              <a:rPr lang="ko-KR" altLang="en-US" sz="900" dirty="0"/>
              <a:t>잘못 입력하셨습니다</a:t>
            </a:r>
            <a:r>
              <a:rPr lang="en-US" altLang="ko-KR" sz="900" dirty="0"/>
              <a:t>."&lt;&lt;</a:t>
            </a:r>
            <a:r>
              <a:rPr lang="en-US" altLang="ko-KR" sz="900" dirty="0" err="1"/>
              <a:t>endl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        break;</a:t>
            </a:r>
          </a:p>
          <a:p>
            <a:pPr marL="0" indent="0">
              <a:buNone/>
            </a:pPr>
            <a:r>
              <a:rPr lang="en-US" altLang="ko-KR" sz="900" dirty="0"/>
              <a:t>        }</a:t>
            </a:r>
          </a:p>
          <a:p>
            <a:pPr marL="0" indent="0">
              <a:buNone/>
            </a:pPr>
            <a:r>
              <a:rPr lang="en-US" altLang="ko-KR" sz="900" dirty="0"/>
              <a:t>        if(flag) break;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smtClean="0"/>
              <a:t>} while(1</a:t>
            </a:r>
            <a:r>
              <a:rPr lang="en-US" altLang="ko-KR" sz="900" dirty="0"/>
              <a:t>);</a:t>
            </a:r>
          </a:p>
          <a:p>
            <a:pPr marL="0" indent="0">
              <a:buNone/>
            </a:pPr>
            <a:r>
              <a:rPr lang="en-US" altLang="ko-KR" sz="900" dirty="0" smtClean="0"/>
              <a:t>    </a:t>
            </a:r>
            <a:r>
              <a:rPr lang="en-US" altLang="ko-KR" sz="900" dirty="0"/>
              <a:t>return 0;</a:t>
            </a:r>
          </a:p>
          <a:p>
            <a:pPr marL="0" indent="0">
              <a:buNone/>
            </a:pPr>
            <a:r>
              <a:rPr lang="en-US" altLang="ko-KR" sz="900" dirty="0"/>
              <a:t>}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21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08772" y="4473839"/>
            <a:ext cx="3456384" cy="1080120"/>
          </a:xfrm>
          <a:prstGeom prst="rect">
            <a:avLst/>
          </a:prstGeom>
          <a:noFill/>
          <a:ln>
            <a:solidFill>
              <a:srgbClr val="0000FF"/>
            </a:solidFill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907704" y="5634122"/>
            <a:ext cx="43458" cy="20635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008772" y="5794448"/>
            <a:ext cx="3384376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rgbClr val="0000FF"/>
                </a:solidFill>
              </a:rPr>
              <a:t>서브타입 </a:t>
            </a:r>
            <a:r>
              <a:rPr lang="ko-KR" altLang="en-US" sz="1100" b="1" dirty="0" err="1" smtClean="0">
                <a:solidFill>
                  <a:srgbClr val="0000FF"/>
                </a:solidFill>
              </a:rPr>
              <a:t>다형성을</a:t>
            </a:r>
            <a:r>
              <a:rPr lang="ko-KR" altLang="en-US" sz="1100" b="1" dirty="0" smtClean="0">
                <a:solidFill>
                  <a:srgbClr val="0000FF"/>
                </a:solidFill>
              </a:rPr>
              <a:t> 위해 기반 클래스의 포인터에 파생 클래스 </a:t>
            </a:r>
            <a:r>
              <a:rPr lang="ko-KR" altLang="en-US" sz="1100" b="1" dirty="0" err="1" smtClean="0">
                <a:solidFill>
                  <a:srgbClr val="0000FF"/>
                </a:solidFill>
              </a:rPr>
              <a:t>인스턴스의</a:t>
            </a:r>
            <a:r>
              <a:rPr lang="ko-KR" altLang="en-US" sz="1100" b="1" dirty="0" smtClean="0">
                <a:solidFill>
                  <a:srgbClr val="0000FF"/>
                </a:solidFill>
              </a:rPr>
              <a:t> 주소를 저장할 수 있게 한다</a:t>
            </a:r>
            <a:r>
              <a:rPr lang="en-US" altLang="ko-KR" sz="1100" b="1" dirty="0" smtClean="0">
                <a:solidFill>
                  <a:srgbClr val="0000FF"/>
                </a:solidFill>
              </a:rPr>
              <a:t>. mode</a:t>
            </a:r>
            <a:r>
              <a:rPr lang="ko-KR" altLang="en-US" sz="1100" b="1" dirty="0" smtClean="0">
                <a:solidFill>
                  <a:srgbClr val="0000FF"/>
                </a:solidFill>
              </a:rPr>
              <a:t>가 </a:t>
            </a:r>
            <a:r>
              <a:rPr lang="en-US" altLang="ko-KR" sz="1100" b="1" dirty="0" smtClean="0">
                <a:solidFill>
                  <a:srgbClr val="0000FF"/>
                </a:solidFill>
              </a:rPr>
              <a:t>1</a:t>
            </a:r>
            <a:r>
              <a:rPr lang="ko-KR" altLang="en-US" sz="1100" b="1" dirty="0" smtClean="0">
                <a:solidFill>
                  <a:srgbClr val="0000FF"/>
                </a:solidFill>
              </a:rPr>
              <a:t>일 경우 이  서브타입다형성이 구현됨</a:t>
            </a:r>
            <a:r>
              <a:rPr lang="en-US" altLang="ko-KR" sz="1100" b="1" dirty="0" smtClean="0">
                <a:solidFill>
                  <a:srgbClr val="0000FF"/>
                </a:solidFill>
              </a:rPr>
              <a:t>.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테스트 코드 수행 예</a:t>
            </a:r>
            <a:r>
              <a:rPr lang="en-US" altLang="ko-KR" dirty="0" smtClean="0"/>
              <a:t>: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000" dirty="0"/>
              <a:t>자료구조 선택</a:t>
            </a:r>
            <a:r>
              <a:rPr lang="en-US" altLang="ko-KR" sz="1000" dirty="0"/>
              <a:t>(1: Stack, Other: Linked List): 1</a:t>
            </a:r>
          </a:p>
          <a:p>
            <a:pPr marL="0" indent="0">
              <a:buNone/>
            </a:pPr>
            <a:r>
              <a:rPr lang="en-US" altLang="ko-KR" sz="10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1000" dirty="0"/>
              <a:t>* 1. </a:t>
            </a:r>
            <a:r>
              <a:rPr lang="ko-KR" altLang="en-US" sz="1000" dirty="0"/>
              <a:t>삽입    </a:t>
            </a:r>
            <a:r>
              <a:rPr lang="en-US" altLang="ko-KR" sz="1000" dirty="0"/>
              <a:t>2. </a:t>
            </a:r>
            <a:r>
              <a:rPr lang="ko-KR" altLang="en-US" sz="1000" dirty="0"/>
              <a:t>삭제    </a:t>
            </a:r>
            <a:r>
              <a:rPr lang="en-US" altLang="ko-KR" sz="1000" dirty="0"/>
              <a:t>3. </a:t>
            </a:r>
            <a:r>
              <a:rPr lang="ko-KR" altLang="en-US" sz="1000" dirty="0"/>
              <a:t>출력   </a:t>
            </a:r>
            <a:r>
              <a:rPr lang="en-US" altLang="ko-KR" sz="1000" dirty="0"/>
              <a:t>4. </a:t>
            </a:r>
            <a:r>
              <a:rPr lang="ko-KR" altLang="en-US" sz="1000" dirty="0"/>
              <a:t>종료 *</a:t>
            </a:r>
          </a:p>
          <a:p>
            <a:pPr marL="0" indent="0">
              <a:buNone/>
            </a:pPr>
            <a:r>
              <a:rPr lang="ko-KR" altLang="en-US" sz="10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원하시는 메뉴를 골라주세요</a:t>
            </a:r>
            <a:r>
              <a:rPr lang="en-US" altLang="ko-KR" sz="1000" dirty="0"/>
              <a:t>: 1</a:t>
            </a:r>
          </a:p>
          <a:p>
            <a:pPr marL="0" indent="0">
              <a:buNone/>
            </a:pPr>
            <a:r>
              <a:rPr lang="ko-KR" altLang="en-US" sz="1000" dirty="0"/>
              <a:t>원하시는 값을 입력해주세요</a:t>
            </a:r>
            <a:r>
              <a:rPr lang="en-US" altLang="ko-KR" sz="1000" dirty="0"/>
              <a:t>: 33</a:t>
            </a:r>
          </a:p>
          <a:p>
            <a:pPr marL="0" indent="0">
              <a:buNone/>
            </a:pPr>
            <a:r>
              <a:rPr lang="en-US" altLang="ko-KR" sz="1000" dirty="0"/>
              <a:t>33</a:t>
            </a:r>
            <a:r>
              <a:rPr lang="ko-KR" altLang="en-US" sz="1000" dirty="0"/>
              <a:t>가 삽입되었습니다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1000" dirty="0"/>
              <a:t>* 1. </a:t>
            </a:r>
            <a:r>
              <a:rPr lang="ko-KR" altLang="en-US" sz="1000" dirty="0"/>
              <a:t>삽입    </a:t>
            </a:r>
            <a:r>
              <a:rPr lang="en-US" altLang="ko-KR" sz="1000" dirty="0"/>
              <a:t>2. </a:t>
            </a:r>
            <a:r>
              <a:rPr lang="ko-KR" altLang="en-US" sz="1000" dirty="0"/>
              <a:t>삭제    </a:t>
            </a:r>
            <a:r>
              <a:rPr lang="en-US" altLang="ko-KR" sz="1000" dirty="0"/>
              <a:t>3. </a:t>
            </a:r>
            <a:r>
              <a:rPr lang="ko-KR" altLang="en-US" sz="1000" dirty="0"/>
              <a:t>출력   </a:t>
            </a:r>
            <a:r>
              <a:rPr lang="en-US" altLang="ko-KR" sz="1000" dirty="0"/>
              <a:t>4. </a:t>
            </a:r>
            <a:r>
              <a:rPr lang="ko-KR" altLang="en-US" sz="1000" dirty="0"/>
              <a:t>종료 *</a:t>
            </a:r>
          </a:p>
          <a:p>
            <a:pPr marL="0" indent="0">
              <a:buNone/>
            </a:pPr>
            <a:r>
              <a:rPr lang="ko-KR" altLang="en-US" sz="10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원하시는 메뉴를 골라주세요</a:t>
            </a:r>
            <a:r>
              <a:rPr lang="en-US" altLang="ko-KR" sz="1000" dirty="0"/>
              <a:t>: 1</a:t>
            </a:r>
          </a:p>
          <a:p>
            <a:pPr marL="0" indent="0">
              <a:buNone/>
            </a:pPr>
            <a:r>
              <a:rPr lang="ko-KR" altLang="en-US" sz="1000" dirty="0"/>
              <a:t>원하시는 값을 입력해주세요</a:t>
            </a:r>
            <a:r>
              <a:rPr lang="en-US" altLang="ko-KR" sz="1000" dirty="0"/>
              <a:t>: 44</a:t>
            </a:r>
          </a:p>
          <a:p>
            <a:pPr marL="0" indent="0">
              <a:buNone/>
            </a:pPr>
            <a:r>
              <a:rPr lang="en-US" altLang="ko-KR" sz="1000" dirty="0"/>
              <a:t>44</a:t>
            </a:r>
            <a:r>
              <a:rPr lang="ko-KR" altLang="en-US" sz="1000" dirty="0"/>
              <a:t>가 삽입되었습니다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1000" dirty="0"/>
              <a:t>* 1. </a:t>
            </a:r>
            <a:r>
              <a:rPr lang="ko-KR" altLang="en-US" sz="1000" dirty="0"/>
              <a:t>삽입    </a:t>
            </a:r>
            <a:r>
              <a:rPr lang="en-US" altLang="ko-KR" sz="1000" dirty="0"/>
              <a:t>2. </a:t>
            </a:r>
            <a:r>
              <a:rPr lang="ko-KR" altLang="en-US" sz="1000" dirty="0"/>
              <a:t>삭제    </a:t>
            </a:r>
            <a:r>
              <a:rPr lang="en-US" altLang="ko-KR" sz="1000" dirty="0"/>
              <a:t>3. </a:t>
            </a:r>
            <a:r>
              <a:rPr lang="ko-KR" altLang="en-US" sz="1000" dirty="0"/>
              <a:t>출력   </a:t>
            </a:r>
            <a:r>
              <a:rPr lang="en-US" altLang="ko-KR" sz="1000" dirty="0"/>
              <a:t>4. </a:t>
            </a:r>
            <a:r>
              <a:rPr lang="ko-KR" altLang="en-US" sz="1000" dirty="0"/>
              <a:t>종료 *</a:t>
            </a:r>
          </a:p>
          <a:p>
            <a:pPr marL="0" indent="0">
              <a:buNone/>
            </a:pPr>
            <a:r>
              <a:rPr lang="ko-KR" altLang="en-US" sz="10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원하시는 메뉴를 골라주세요</a:t>
            </a:r>
            <a:r>
              <a:rPr lang="en-US" altLang="ko-KR" sz="1000" dirty="0"/>
              <a:t>: 1</a:t>
            </a:r>
          </a:p>
          <a:p>
            <a:pPr marL="0" indent="0">
              <a:buNone/>
            </a:pPr>
            <a:r>
              <a:rPr lang="ko-KR" altLang="en-US" sz="1000" dirty="0"/>
              <a:t>원하시는 값을 입력해주세요</a:t>
            </a:r>
            <a:r>
              <a:rPr lang="en-US" altLang="ko-KR" sz="1000" dirty="0"/>
              <a:t>: 55</a:t>
            </a:r>
          </a:p>
          <a:p>
            <a:pPr marL="0" indent="0">
              <a:buNone/>
            </a:pPr>
            <a:r>
              <a:rPr lang="en-US" altLang="ko-KR" sz="1000" dirty="0"/>
              <a:t>55</a:t>
            </a:r>
            <a:r>
              <a:rPr lang="ko-KR" altLang="en-US" sz="1000" dirty="0"/>
              <a:t>가 삽입되었습니다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1000" dirty="0"/>
              <a:t>* 1. </a:t>
            </a:r>
            <a:r>
              <a:rPr lang="ko-KR" altLang="en-US" sz="1000" dirty="0"/>
              <a:t>삽입    </a:t>
            </a:r>
            <a:r>
              <a:rPr lang="en-US" altLang="ko-KR" sz="1000" dirty="0"/>
              <a:t>2. </a:t>
            </a:r>
            <a:r>
              <a:rPr lang="ko-KR" altLang="en-US" sz="1000" dirty="0"/>
              <a:t>삭제    </a:t>
            </a:r>
            <a:r>
              <a:rPr lang="en-US" altLang="ko-KR" sz="1000" dirty="0"/>
              <a:t>3. </a:t>
            </a:r>
            <a:r>
              <a:rPr lang="ko-KR" altLang="en-US" sz="1000" dirty="0"/>
              <a:t>출력   </a:t>
            </a:r>
            <a:r>
              <a:rPr lang="en-US" altLang="ko-KR" sz="1000" dirty="0"/>
              <a:t>4. </a:t>
            </a:r>
            <a:r>
              <a:rPr lang="ko-KR" altLang="en-US" sz="1000" dirty="0"/>
              <a:t>종료 *</a:t>
            </a:r>
          </a:p>
          <a:p>
            <a:pPr marL="0" indent="0">
              <a:buNone/>
            </a:pPr>
            <a:r>
              <a:rPr lang="ko-KR" altLang="en-US" sz="10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000" dirty="0"/>
              <a:t>원하시는 메뉴를 골라주세요</a:t>
            </a:r>
            <a:r>
              <a:rPr lang="en-US" altLang="ko-KR" sz="1000" dirty="0"/>
              <a:t>: 3</a:t>
            </a:r>
          </a:p>
          <a:p>
            <a:pPr marL="0" indent="0">
              <a:buNone/>
            </a:pPr>
            <a:r>
              <a:rPr lang="ko-KR" altLang="en-US" sz="1000" dirty="0"/>
              <a:t>크기</a:t>
            </a:r>
            <a:r>
              <a:rPr lang="en-US" altLang="ko-KR" sz="1000" dirty="0"/>
              <a:t>: 3</a:t>
            </a:r>
          </a:p>
          <a:p>
            <a:pPr marL="0" indent="0">
              <a:buNone/>
            </a:pPr>
            <a:r>
              <a:rPr lang="en-US" altLang="ko-KR" sz="1000" dirty="0"/>
              <a:t>[1|55]-&gt;[2|44]-&gt;[3|33]</a:t>
            </a:r>
          </a:p>
          <a:p>
            <a:pPr marL="0" indent="0">
              <a:buNone/>
            </a:pPr>
            <a:r>
              <a:rPr lang="en-US" altLang="ko-KR" sz="10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1000" dirty="0"/>
              <a:t>* 1. </a:t>
            </a:r>
            <a:r>
              <a:rPr lang="ko-KR" altLang="en-US" sz="1000" dirty="0"/>
              <a:t>삽입    </a:t>
            </a:r>
            <a:r>
              <a:rPr lang="en-US" altLang="ko-KR" sz="1000" dirty="0"/>
              <a:t>2. </a:t>
            </a:r>
            <a:r>
              <a:rPr lang="ko-KR" altLang="en-US" sz="1000" dirty="0"/>
              <a:t>삭제    </a:t>
            </a:r>
            <a:r>
              <a:rPr lang="en-US" altLang="ko-KR" sz="1000" dirty="0"/>
              <a:t>3. </a:t>
            </a:r>
            <a:r>
              <a:rPr lang="ko-KR" altLang="en-US" sz="1000" dirty="0"/>
              <a:t>출력   </a:t>
            </a:r>
            <a:r>
              <a:rPr lang="en-US" altLang="ko-KR" sz="1000" dirty="0"/>
              <a:t>4. </a:t>
            </a:r>
            <a:r>
              <a:rPr lang="ko-KR" altLang="en-US" sz="1000" dirty="0"/>
              <a:t>종료 *</a:t>
            </a:r>
          </a:p>
          <a:p>
            <a:pPr marL="0" indent="0">
              <a:buNone/>
            </a:pPr>
            <a:r>
              <a:rPr lang="ko-KR" altLang="en-US" sz="10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원하시는 메뉴를 골라주세요</a:t>
            </a:r>
            <a:r>
              <a:rPr lang="en-US" altLang="ko-KR" sz="1000" dirty="0"/>
              <a:t>: 2</a:t>
            </a:r>
          </a:p>
          <a:p>
            <a:pPr marL="0" indent="0">
              <a:buNone/>
            </a:pPr>
            <a:r>
              <a:rPr lang="en-US" altLang="ko-KR" sz="1000" dirty="0"/>
              <a:t>55</a:t>
            </a:r>
            <a:r>
              <a:rPr lang="ko-KR" altLang="en-US" sz="1000" dirty="0"/>
              <a:t>가 삭제되었습니다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1000" dirty="0"/>
              <a:t>* 1. </a:t>
            </a:r>
            <a:r>
              <a:rPr lang="ko-KR" altLang="en-US" sz="1000" dirty="0"/>
              <a:t>삽입    </a:t>
            </a:r>
            <a:r>
              <a:rPr lang="en-US" altLang="ko-KR" sz="1000" dirty="0"/>
              <a:t>2. </a:t>
            </a:r>
            <a:r>
              <a:rPr lang="ko-KR" altLang="en-US" sz="1000" dirty="0"/>
              <a:t>삭제    </a:t>
            </a:r>
            <a:r>
              <a:rPr lang="en-US" altLang="ko-KR" sz="1000" dirty="0"/>
              <a:t>3. </a:t>
            </a:r>
            <a:r>
              <a:rPr lang="ko-KR" altLang="en-US" sz="1000" dirty="0"/>
              <a:t>출력   </a:t>
            </a:r>
            <a:r>
              <a:rPr lang="en-US" altLang="ko-KR" sz="1000" dirty="0"/>
              <a:t>4. </a:t>
            </a:r>
            <a:r>
              <a:rPr lang="ko-KR" altLang="en-US" sz="1000" dirty="0"/>
              <a:t>종료 *</a:t>
            </a:r>
          </a:p>
          <a:p>
            <a:pPr marL="0" indent="0">
              <a:buNone/>
            </a:pPr>
            <a:r>
              <a:rPr lang="ko-KR" altLang="en-US" sz="10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원하시는 메뉴를 골라주세요</a:t>
            </a:r>
            <a:r>
              <a:rPr lang="en-US" altLang="ko-KR" sz="1000" dirty="0"/>
              <a:t>: 1</a:t>
            </a:r>
          </a:p>
          <a:p>
            <a:pPr marL="0" indent="0">
              <a:buNone/>
            </a:pPr>
            <a:r>
              <a:rPr lang="ko-KR" altLang="en-US" sz="1000" dirty="0"/>
              <a:t>원하시는 값을 입력해주세요</a:t>
            </a:r>
            <a:r>
              <a:rPr lang="en-US" altLang="ko-KR" sz="1000" dirty="0"/>
              <a:t>: 66</a:t>
            </a:r>
          </a:p>
          <a:p>
            <a:pPr marL="0" indent="0">
              <a:buNone/>
            </a:pPr>
            <a:r>
              <a:rPr lang="en-US" altLang="ko-KR" sz="1000" dirty="0"/>
              <a:t>66</a:t>
            </a:r>
            <a:r>
              <a:rPr lang="ko-KR" altLang="en-US" sz="1000" dirty="0"/>
              <a:t>가 삽입되었습니다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1000" dirty="0"/>
              <a:t>* 1. </a:t>
            </a:r>
            <a:r>
              <a:rPr lang="ko-KR" altLang="en-US" sz="1000" dirty="0"/>
              <a:t>삽입    </a:t>
            </a:r>
            <a:r>
              <a:rPr lang="en-US" altLang="ko-KR" sz="1000" dirty="0"/>
              <a:t>2. </a:t>
            </a:r>
            <a:r>
              <a:rPr lang="ko-KR" altLang="en-US" sz="1000" dirty="0"/>
              <a:t>삭제    </a:t>
            </a:r>
            <a:r>
              <a:rPr lang="en-US" altLang="ko-KR" sz="1000" dirty="0"/>
              <a:t>3. </a:t>
            </a:r>
            <a:r>
              <a:rPr lang="ko-KR" altLang="en-US" sz="1000" dirty="0"/>
              <a:t>출력   </a:t>
            </a:r>
            <a:r>
              <a:rPr lang="en-US" altLang="ko-KR" sz="1000" dirty="0"/>
              <a:t>4. </a:t>
            </a:r>
            <a:r>
              <a:rPr lang="ko-KR" altLang="en-US" sz="1000" dirty="0"/>
              <a:t>종료 *</a:t>
            </a:r>
          </a:p>
          <a:p>
            <a:pPr marL="0" indent="0">
              <a:buNone/>
            </a:pPr>
            <a:r>
              <a:rPr lang="ko-KR" altLang="en-US" sz="10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원하시는 메뉴를 골라주세요</a:t>
            </a:r>
            <a:r>
              <a:rPr lang="en-US" altLang="ko-KR" sz="1000" dirty="0"/>
              <a:t>: 3</a:t>
            </a:r>
          </a:p>
          <a:p>
            <a:pPr marL="0" indent="0">
              <a:buNone/>
            </a:pPr>
            <a:r>
              <a:rPr lang="ko-KR" altLang="en-US" sz="1000" dirty="0"/>
              <a:t>크기</a:t>
            </a:r>
            <a:r>
              <a:rPr lang="en-US" altLang="ko-KR" sz="1000" dirty="0"/>
              <a:t>: 3</a:t>
            </a:r>
          </a:p>
          <a:p>
            <a:pPr marL="0" indent="0">
              <a:buNone/>
            </a:pPr>
            <a:r>
              <a:rPr lang="en-US" altLang="ko-KR" sz="1000" dirty="0"/>
              <a:t>[1|66]-&gt;[2|44]-&gt;[3|33]</a:t>
            </a:r>
          </a:p>
          <a:p>
            <a:pPr marL="0" indent="0">
              <a:buNone/>
            </a:pPr>
            <a:r>
              <a:rPr lang="en-US" altLang="ko-KR" sz="10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1000" dirty="0"/>
              <a:t>* 1. </a:t>
            </a:r>
            <a:r>
              <a:rPr lang="ko-KR" altLang="en-US" sz="1000" dirty="0"/>
              <a:t>삽입    </a:t>
            </a:r>
            <a:r>
              <a:rPr lang="en-US" altLang="ko-KR" sz="1000" dirty="0"/>
              <a:t>2. </a:t>
            </a:r>
            <a:r>
              <a:rPr lang="ko-KR" altLang="en-US" sz="1000" dirty="0"/>
              <a:t>삭제    </a:t>
            </a:r>
            <a:r>
              <a:rPr lang="en-US" altLang="ko-KR" sz="1000" dirty="0"/>
              <a:t>3. </a:t>
            </a:r>
            <a:r>
              <a:rPr lang="ko-KR" altLang="en-US" sz="1000" dirty="0"/>
              <a:t>출력   </a:t>
            </a:r>
            <a:r>
              <a:rPr lang="en-US" altLang="ko-KR" sz="1000" dirty="0"/>
              <a:t>4. </a:t>
            </a:r>
            <a:r>
              <a:rPr lang="ko-KR" altLang="en-US" sz="1000" dirty="0"/>
              <a:t>종료 *</a:t>
            </a:r>
          </a:p>
          <a:p>
            <a:pPr marL="0" indent="0">
              <a:buNone/>
            </a:pPr>
            <a:r>
              <a:rPr lang="ko-KR" altLang="en-US" sz="10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원하시는 메뉴를 골라주세요</a:t>
            </a:r>
            <a:r>
              <a:rPr lang="en-US" altLang="ko-KR" sz="1000" dirty="0"/>
              <a:t>:</a:t>
            </a:r>
            <a:endParaRPr lang="ko-KR" altLang="en-US" sz="1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9A94AC3-33DF-4C9D-96B0-A2A17FC0F9F1}" type="slidenum">
              <a:rPr lang="en-US" altLang="ko-KR" smtClean="0">
                <a:solidFill>
                  <a:srgbClr val="000000"/>
                </a:solidFill>
              </a:rPr>
              <a:pPr/>
              <a:t>22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3419872" y="1412777"/>
            <a:ext cx="1224136" cy="453650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테스트 코드 수행 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LinkedList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900" dirty="0"/>
              <a:t>자료구조 선택</a:t>
            </a:r>
            <a:r>
              <a:rPr lang="en-US" altLang="ko-KR" sz="900" dirty="0"/>
              <a:t>(1: Stack, Other: Linked List): 2</a:t>
            </a:r>
          </a:p>
          <a:p>
            <a:pPr marL="0" indent="0">
              <a:buNone/>
            </a:pPr>
            <a:r>
              <a:rPr lang="en-US" altLang="ko-KR" sz="9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900" dirty="0"/>
              <a:t>* 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</a:p>
          <a:p>
            <a:pPr marL="0" indent="0">
              <a:buNone/>
            </a:pPr>
            <a:r>
              <a:rPr lang="ko-KR" altLang="en-US" sz="9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원하시는 메뉴를 골라주세요</a:t>
            </a:r>
            <a:r>
              <a:rPr lang="en-US" altLang="ko-KR" sz="900" dirty="0"/>
              <a:t>: 1</a:t>
            </a:r>
          </a:p>
          <a:p>
            <a:pPr marL="0" indent="0">
              <a:buNone/>
            </a:pPr>
            <a:r>
              <a:rPr lang="ko-KR" altLang="en-US" sz="900" dirty="0"/>
              <a:t>원하시는 값을 입력해주세요</a:t>
            </a:r>
            <a:r>
              <a:rPr lang="en-US" altLang="ko-KR" sz="900" dirty="0"/>
              <a:t>: 11</a:t>
            </a:r>
          </a:p>
          <a:p>
            <a:pPr marL="0" indent="0">
              <a:buNone/>
            </a:pPr>
            <a:r>
              <a:rPr lang="en-US" altLang="ko-KR" sz="900" dirty="0"/>
              <a:t>11</a:t>
            </a:r>
            <a:r>
              <a:rPr lang="ko-KR" altLang="en-US" sz="900" dirty="0"/>
              <a:t>가 삽입되었습니다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900" dirty="0"/>
              <a:t>* 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</a:p>
          <a:p>
            <a:pPr marL="0" indent="0">
              <a:buNone/>
            </a:pPr>
            <a:r>
              <a:rPr lang="ko-KR" altLang="en-US" sz="9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원하시는 메뉴를 골라주세요</a:t>
            </a:r>
            <a:r>
              <a:rPr lang="en-US" altLang="ko-KR" sz="900" dirty="0"/>
              <a:t>: 1</a:t>
            </a:r>
          </a:p>
          <a:p>
            <a:pPr marL="0" indent="0">
              <a:buNone/>
            </a:pPr>
            <a:r>
              <a:rPr lang="ko-KR" altLang="en-US" sz="900" dirty="0"/>
              <a:t>원하시는 값을 입력해주세요</a:t>
            </a:r>
            <a:r>
              <a:rPr lang="en-US" altLang="ko-KR" sz="900" dirty="0"/>
              <a:t>: 22</a:t>
            </a:r>
          </a:p>
          <a:p>
            <a:pPr marL="0" indent="0">
              <a:buNone/>
            </a:pPr>
            <a:r>
              <a:rPr lang="en-US" altLang="ko-KR" sz="900" dirty="0"/>
              <a:t>22</a:t>
            </a:r>
            <a:r>
              <a:rPr lang="ko-KR" altLang="en-US" sz="900" dirty="0"/>
              <a:t>가 삽입되었습니다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900" dirty="0"/>
              <a:t>* 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</a:p>
          <a:p>
            <a:pPr marL="0" indent="0">
              <a:buNone/>
            </a:pPr>
            <a:r>
              <a:rPr lang="ko-KR" altLang="en-US" sz="9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원하시는 메뉴를 골라주세요</a:t>
            </a:r>
            <a:r>
              <a:rPr lang="en-US" altLang="ko-KR" sz="900" dirty="0"/>
              <a:t>: 3</a:t>
            </a:r>
          </a:p>
          <a:p>
            <a:pPr marL="0" indent="0">
              <a:buNone/>
            </a:pPr>
            <a:r>
              <a:rPr lang="ko-KR" altLang="en-US" sz="900" dirty="0"/>
              <a:t>크기</a:t>
            </a:r>
            <a:r>
              <a:rPr lang="en-US" altLang="ko-KR" sz="900" dirty="0"/>
              <a:t>: 2</a:t>
            </a:r>
          </a:p>
          <a:p>
            <a:pPr marL="0" indent="0">
              <a:buNone/>
            </a:pPr>
            <a:r>
              <a:rPr lang="en-US" altLang="ko-KR" sz="900" dirty="0"/>
              <a:t>[1|22]-&gt;[2|11]</a:t>
            </a:r>
          </a:p>
          <a:p>
            <a:pPr marL="0" indent="0">
              <a:buNone/>
            </a:pPr>
            <a:r>
              <a:rPr lang="en-US" altLang="ko-KR" sz="9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900" dirty="0"/>
              <a:t>* 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</a:p>
          <a:p>
            <a:pPr marL="0" indent="0">
              <a:buNone/>
            </a:pPr>
            <a:r>
              <a:rPr lang="ko-KR" altLang="en-US" sz="9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원하시는 메뉴를 골라주세요</a:t>
            </a:r>
            <a:r>
              <a:rPr lang="en-US" altLang="ko-KR" sz="900" dirty="0"/>
              <a:t>: 1</a:t>
            </a:r>
          </a:p>
          <a:p>
            <a:pPr marL="0" indent="0">
              <a:buNone/>
            </a:pPr>
            <a:r>
              <a:rPr lang="ko-KR" altLang="en-US" sz="900" dirty="0"/>
              <a:t>원하시는 값을 입력해주세요</a:t>
            </a:r>
            <a:r>
              <a:rPr lang="en-US" altLang="ko-KR" sz="900" dirty="0"/>
              <a:t>: </a:t>
            </a:r>
            <a:r>
              <a:rPr lang="en-US" altLang="ko-KR" sz="900" dirty="0" smtClean="0"/>
              <a:t>33</a:t>
            </a:r>
          </a:p>
          <a:p>
            <a:pPr marL="0" indent="0">
              <a:buNone/>
            </a:pPr>
            <a:r>
              <a:rPr lang="en-US" altLang="ko-KR" sz="900" dirty="0"/>
              <a:t>33</a:t>
            </a:r>
            <a:r>
              <a:rPr lang="ko-KR" altLang="en-US" sz="900" dirty="0"/>
              <a:t>가 삽입되었습니다</a:t>
            </a:r>
            <a:r>
              <a:rPr lang="en-US" altLang="ko-KR" sz="900" dirty="0" smtClean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*******************************************</a:t>
            </a:r>
          </a:p>
          <a:p>
            <a:pPr marL="0" indent="0">
              <a:buNone/>
            </a:pPr>
            <a:endParaRPr lang="en-US" altLang="ko-KR" sz="9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900" dirty="0" smtClean="0"/>
              <a:t>* </a:t>
            </a:r>
            <a:r>
              <a:rPr lang="en-US" altLang="ko-KR" sz="900" dirty="0"/>
              <a:t>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</a:p>
          <a:p>
            <a:pPr marL="0" indent="0">
              <a:buNone/>
            </a:pPr>
            <a:r>
              <a:rPr lang="ko-KR" altLang="en-US" sz="900" dirty="0"/>
              <a:t>*******************************************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ko-KR" altLang="en-US" sz="900" dirty="0" smtClean="0"/>
              <a:t>원하시는 </a:t>
            </a:r>
            <a:r>
              <a:rPr lang="ko-KR" altLang="en-US" sz="900" dirty="0"/>
              <a:t>메뉴를 골라주세요</a:t>
            </a:r>
            <a:r>
              <a:rPr lang="en-US" altLang="ko-KR" sz="900" dirty="0"/>
              <a:t>: 1</a:t>
            </a:r>
          </a:p>
          <a:p>
            <a:pPr marL="0" indent="0">
              <a:buNone/>
            </a:pPr>
            <a:r>
              <a:rPr lang="ko-KR" altLang="en-US" sz="900" dirty="0"/>
              <a:t>원하시는 값을 입력해주세요</a:t>
            </a:r>
            <a:r>
              <a:rPr lang="en-US" altLang="ko-KR" sz="900" dirty="0"/>
              <a:t>: 44</a:t>
            </a:r>
          </a:p>
          <a:p>
            <a:pPr marL="0" indent="0">
              <a:buNone/>
            </a:pPr>
            <a:r>
              <a:rPr lang="en-US" altLang="ko-KR" sz="900" dirty="0"/>
              <a:t>44</a:t>
            </a:r>
            <a:r>
              <a:rPr lang="ko-KR" altLang="en-US" sz="900" dirty="0"/>
              <a:t>가 삽입되었습니다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900" dirty="0"/>
              <a:t>* 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</a:p>
          <a:p>
            <a:pPr marL="0" indent="0">
              <a:buNone/>
            </a:pPr>
            <a:r>
              <a:rPr lang="ko-KR" altLang="en-US" sz="9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원하시는 메뉴를 골라주세요</a:t>
            </a:r>
            <a:r>
              <a:rPr lang="en-US" altLang="ko-KR" sz="900" dirty="0"/>
              <a:t>: 2</a:t>
            </a:r>
          </a:p>
          <a:p>
            <a:pPr marL="0" indent="0">
              <a:buNone/>
            </a:pPr>
            <a:r>
              <a:rPr lang="en-US" altLang="ko-KR" sz="900" dirty="0"/>
              <a:t>11</a:t>
            </a:r>
            <a:r>
              <a:rPr lang="ko-KR" altLang="en-US" sz="900" dirty="0"/>
              <a:t>가 삭제되었습니다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900" dirty="0"/>
              <a:t>* 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</a:p>
          <a:p>
            <a:pPr marL="0" indent="0">
              <a:buNone/>
            </a:pPr>
            <a:r>
              <a:rPr lang="ko-KR" altLang="en-US" sz="9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원하시는 메뉴를 골라주세요</a:t>
            </a:r>
            <a:r>
              <a:rPr lang="en-US" altLang="ko-KR" sz="900" dirty="0"/>
              <a:t>: 2</a:t>
            </a:r>
          </a:p>
          <a:p>
            <a:pPr marL="0" indent="0">
              <a:buNone/>
            </a:pPr>
            <a:r>
              <a:rPr lang="en-US" altLang="ko-KR" sz="900" dirty="0"/>
              <a:t>22</a:t>
            </a:r>
            <a:r>
              <a:rPr lang="ko-KR" altLang="en-US" sz="900" dirty="0"/>
              <a:t>가 삭제되었습니다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900" dirty="0"/>
              <a:t>* 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</a:p>
          <a:p>
            <a:pPr marL="0" indent="0">
              <a:buNone/>
            </a:pPr>
            <a:r>
              <a:rPr lang="ko-KR" altLang="en-US" sz="9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원하시는 메뉴를 골라주세요</a:t>
            </a:r>
            <a:r>
              <a:rPr lang="en-US" altLang="ko-KR" sz="900" dirty="0"/>
              <a:t>: 3</a:t>
            </a:r>
          </a:p>
          <a:p>
            <a:pPr marL="0" indent="0">
              <a:buNone/>
            </a:pPr>
            <a:r>
              <a:rPr lang="ko-KR" altLang="en-US" sz="900" dirty="0"/>
              <a:t>크기</a:t>
            </a:r>
            <a:r>
              <a:rPr lang="en-US" altLang="ko-KR" sz="900" dirty="0"/>
              <a:t>: 2</a:t>
            </a:r>
          </a:p>
          <a:p>
            <a:pPr marL="0" indent="0">
              <a:buNone/>
            </a:pPr>
            <a:r>
              <a:rPr lang="en-US" altLang="ko-KR" sz="900" dirty="0"/>
              <a:t>[1|44]-&gt;[2|33]</a:t>
            </a:r>
          </a:p>
          <a:p>
            <a:pPr marL="0" indent="0">
              <a:buNone/>
            </a:pPr>
            <a:r>
              <a:rPr lang="en-US" altLang="ko-KR" sz="900" dirty="0"/>
              <a:t>*******************************************</a:t>
            </a:r>
          </a:p>
          <a:p>
            <a:pPr marL="0" indent="0">
              <a:buNone/>
            </a:pPr>
            <a:r>
              <a:rPr lang="en-US" altLang="ko-KR" sz="900" dirty="0"/>
              <a:t>* 1. </a:t>
            </a:r>
            <a:r>
              <a:rPr lang="ko-KR" altLang="en-US" sz="900" dirty="0"/>
              <a:t>삽입    </a:t>
            </a:r>
            <a:r>
              <a:rPr lang="en-US" altLang="ko-KR" sz="900" dirty="0"/>
              <a:t>2. </a:t>
            </a:r>
            <a:r>
              <a:rPr lang="ko-KR" altLang="en-US" sz="900" dirty="0"/>
              <a:t>삭제    </a:t>
            </a:r>
            <a:r>
              <a:rPr lang="en-US" altLang="ko-KR" sz="900" dirty="0"/>
              <a:t>3. </a:t>
            </a:r>
            <a:r>
              <a:rPr lang="ko-KR" altLang="en-US" sz="900" dirty="0"/>
              <a:t>출력   </a:t>
            </a:r>
            <a:r>
              <a:rPr lang="en-US" altLang="ko-KR" sz="900" dirty="0"/>
              <a:t>4. </a:t>
            </a:r>
            <a:r>
              <a:rPr lang="ko-KR" altLang="en-US" sz="900" dirty="0"/>
              <a:t>종료 *</a:t>
            </a:r>
          </a:p>
          <a:p>
            <a:pPr marL="0" indent="0">
              <a:buNone/>
            </a:pPr>
            <a:r>
              <a:rPr lang="ko-KR" altLang="en-US" sz="900" dirty="0"/>
              <a:t>*******************************************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원하시는 메뉴를 골라주세요</a:t>
            </a:r>
            <a:r>
              <a:rPr lang="en-US" altLang="ko-KR" sz="900" dirty="0"/>
              <a:t>:</a:t>
            </a:r>
            <a:endParaRPr lang="ko-KR" altLang="en-US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9A94AC3-33DF-4C9D-96B0-A2A17FC0F9F1}" type="slidenum">
              <a:rPr lang="en-US" altLang="ko-KR" smtClean="0">
                <a:solidFill>
                  <a:srgbClr val="000000"/>
                </a:solidFill>
              </a:rPr>
              <a:pPr/>
              <a:t>23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3275856" y="1412776"/>
            <a:ext cx="1368152" cy="482453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3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PDF</a:t>
            </a:r>
            <a:r>
              <a:rPr lang="ko-KR" altLang="en-US" dirty="0"/>
              <a:t> </a:t>
            </a:r>
            <a:r>
              <a:rPr lang="en-US" altLang="ko-KR" dirty="0" smtClean="0"/>
              <a:t>294page, 4-1 </a:t>
            </a:r>
            <a:r>
              <a:rPr lang="ko-KR" altLang="en-US" dirty="0" smtClean="0"/>
              <a:t>예비보고서에 있는 항목을 작성해서 제출한다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제출은 사이버 캠퍼스 </a:t>
            </a:r>
            <a:r>
              <a:rPr lang="ko-KR" altLang="en-US" dirty="0" err="1" smtClean="0"/>
              <a:t>과제란을</a:t>
            </a:r>
            <a:r>
              <a:rPr lang="ko-KR" altLang="en-US" dirty="0" smtClean="0"/>
              <a:t> 활용한다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264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결과 </a:t>
            </a:r>
            <a:r>
              <a:rPr lang="ko-KR" altLang="en-US" dirty="0" err="1" smtClean="0"/>
              <a:t>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PDF</a:t>
            </a:r>
            <a:r>
              <a:rPr lang="ko-KR" altLang="en-US" dirty="0"/>
              <a:t> </a:t>
            </a:r>
            <a:r>
              <a:rPr lang="en-US" altLang="ko-KR" dirty="0" smtClean="0"/>
              <a:t>294page, 4-3 </a:t>
            </a:r>
            <a:r>
              <a:rPr lang="ko-KR" altLang="en-US" dirty="0" smtClean="0"/>
              <a:t>결과 보고서에 있는 항목에 대해서 기술한다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제출은 사이버 캠퍼스 </a:t>
            </a:r>
            <a:r>
              <a:rPr lang="ko-KR" altLang="en-US" dirty="0" err="1" smtClean="0"/>
              <a:t>과제란을</a:t>
            </a:r>
            <a:r>
              <a:rPr lang="ko-KR" altLang="en-US" dirty="0" smtClean="0"/>
              <a:t> 활용한다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1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추상화</a:t>
            </a:r>
            <a:endParaRPr lang="en-US" altLang="ko-KR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실세계의</a:t>
            </a:r>
            <a:r>
              <a:rPr lang="ko-KR" altLang="en-US" dirty="0" smtClean="0"/>
              <a:t> 복잡한 객체의 형태를 몇몇 상태와 행동을 가지는 객체로 단순화</a:t>
            </a:r>
            <a:endParaRPr lang="en-US" altLang="ko-KR" dirty="0" smtClean="0"/>
          </a:p>
        </p:txBody>
      </p:sp>
      <p:pic>
        <p:nvPicPr>
          <p:cNvPr id="220164" name="Picture 4" descr="uhlmnnmn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50" y="1851239"/>
            <a:ext cx="1209675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165" name="Picture 5" descr="d_v_syfp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976" y="4845853"/>
            <a:ext cx="1239837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166" name="Picture 6" descr="0miymrng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95" y="3265597"/>
            <a:ext cx="14478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5475214" y="2348880"/>
            <a:ext cx="258917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600" b="1" dirty="0"/>
              <a:t>class Dog</a:t>
            </a:r>
          </a:p>
          <a:p>
            <a:pPr algn="l"/>
            <a:r>
              <a:rPr lang="en-US" altLang="ko-KR" sz="1600" b="1" dirty="0"/>
              <a:t>{</a:t>
            </a:r>
          </a:p>
          <a:p>
            <a:pPr algn="l"/>
            <a:r>
              <a:rPr lang="en-US" altLang="ko-KR" sz="1600" b="1" dirty="0"/>
              <a:t>   private:</a:t>
            </a:r>
          </a:p>
          <a:p>
            <a:pPr algn="l"/>
            <a:r>
              <a:rPr lang="en-US" altLang="ko-KR" sz="1600" b="1" dirty="0"/>
              <a:t>      leg leg1, leg2, leg3, leg4;</a:t>
            </a:r>
          </a:p>
          <a:p>
            <a:pPr algn="l"/>
            <a:r>
              <a:rPr lang="en-US" altLang="ko-KR" sz="1600" b="1" dirty="0"/>
              <a:t>      fur furs;</a:t>
            </a:r>
          </a:p>
          <a:p>
            <a:pPr algn="l"/>
            <a:endParaRPr lang="en-US" altLang="ko-KR" sz="1600" b="1" dirty="0"/>
          </a:p>
          <a:p>
            <a:pPr algn="l"/>
            <a:r>
              <a:rPr lang="en-US" altLang="ko-KR" sz="1600" b="1" dirty="0"/>
              <a:t>   public:</a:t>
            </a:r>
          </a:p>
          <a:p>
            <a:pPr algn="l"/>
            <a:r>
              <a:rPr lang="en-US" altLang="ko-KR" sz="1600" b="1" dirty="0"/>
              <a:t>      void bark();</a:t>
            </a:r>
          </a:p>
          <a:p>
            <a:pPr algn="l"/>
            <a:r>
              <a:rPr lang="en-US" altLang="ko-KR" sz="1600" b="1" dirty="0"/>
              <a:t>      void run();</a:t>
            </a:r>
          </a:p>
          <a:p>
            <a:pPr algn="l"/>
            <a:r>
              <a:rPr lang="en-US" altLang="ko-KR" sz="1600" b="1" dirty="0"/>
              <a:t>      void sleep();</a:t>
            </a:r>
          </a:p>
          <a:p>
            <a:pPr algn="l"/>
            <a:r>
              <a:rPr lang="en-US" altLang="ko-KR" sz="1600" b="1" dirty="0"/>
              <a:t>};</a:t>
            </a:r>
          </a:p>
        </p:txBody>
      </p:sp>
      <p:sp>
        <p:nvSpPr>
          <p:cNvPr id="220168" name="AutoShape 8"/>
          <p:cNvSpPr>
            <a:spLocks noChangeArrowheads="1"/>
          </p:cNvSpPr>
          <p:nvPr/>
        </p:nvSpPr>
        <p:spPr bwMode="auto">
          <a:xfrm rot="1893322">
            <a:off x="3537137" y="2563016"/>
            <a:ext cx="1536700" cy="646113"/>
          </a:xfrm>
          <a:prstGeom prst="rightArrow">
            <a:avLst>
              <a:gd name="adj1" fmla="val 50000"/>
              <a:gd name="adj2" fmla="val 59459"/>
            </a:avLst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69" name="AutoShape 9"/>
          <p:cNvSpPr>
            <a:spLocks noChangeArrowheads="1"/>
          </p:cNvSpPr>
          <p:nvPr/>
        </p:nvSpPr>
        <p:spPr bwMode="auto">
          <a:xfrm>
            <a:off x="3028588" y="3881541"/>
            <a:ext cx="2209800" cy="685800"/>
          </a:xfrm>
          <a:prstGeom prst="rightArrow">
            <a:avLst>
              <a:gd name="adj1" fmla="val 50000"/>
              <a:gd name="adj2" fmla="val 80556"/>
            </a:avLst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70" name="AutoShape 10"/>
          <p:cNvSpPr>
            <a:spLocks noChangeArrowheads="1"/>
          </p:cNvSpPr>
          <p:nvPr/>
        </p:nvSpPr>
        <p:spPr bwMode="auto">
          <a:xfrm rot="-2001618">
            <a:off x="3494226" y="5015298"/>
            <a:ext cx="1295400" cy="685800"/>
          </a:xfrm>
          <a:prstGeom prst="rightArrow">
            <a:avLst>
              <a:gd name="adj1" fmla="val 50000"/>
              <a:gd name="adj2" fmla="val 47222"/>
            </a:avLst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상속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클래스의 함수 처리 내용을 변경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커스터마이즈</a:t>
            </a:r>
            <a:r>
              <a:rPr lang="en-US" altLang="ko-KR" dirty="0" smtClean="0"/>
              <a:t>(Customize)</a:t>
            </a:r>
            <a:r>
              <a:rPr lang="ko-KR" altLang="en-US" dirty="0" smtClean="0"/>
              <a:t> 효과</a:t>
            </a:r>
            <a:endParaRPr lang="en-US" altLang="ko-KR" dirty="0" smtClean="0"/>
          </a:p>
          <a:p>
            <a:r>
              <a:rPr lang="ko-KR" altLang="en-US" dirty="0" smtClean="0"/>
              <a:t>기반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멤버 함수와 완전히 같은 이름의 멤버 함수를 파생 클래스에서 만듦으로써 재정의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3121937"/>
            <a:ext cx="3542477" cy="2615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910" y="3353606"/>
            <a:ext cx="4423543" cy="175575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54706" y="5666370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함수 재정의의 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24997" y="5646609"/>
            <a:ext cx="3672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파생 클래스에서 재정의한 함수의 동작</a:t>
            </a:r>
          </a:p>
        </p:txBody>
      </p:sp>
    </p:spTree>
    <p:extLst>
      <p:ext uri="{BB962C8B-B14F-4D97-AF65-F5344CB8AC3E}">
        <p14:creationId xmlns:p14="http://schemas.microsoft.com/office/powerpoint/2010/main" val="27153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Polymorphism = Poly(</a:t>
            </a:r>
            <a:r>
              <a:rPr lang="ko-KR" altLang="en-US" dirty="0" smtClean="0"/>
              <a:t>많은</a:t>
            </a:r>
            <a:r>
              <a:rPr lang="en-US" altLang="ko-KR" dirty="0" smtClean="0"/>
              <a:t>) + Morph(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) + ~ism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하나의 인터페이스를 사용하여 여러 형태의 데이터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함수들을 사용할 수 있게 하는 특징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 언어에서의 다음 세 가지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모두 제공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파라미터적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(Parametric Polymorphism)</a:t>
            </a:r>
          </a:p>
          <a:p>
            <a:pPr lvl="1"/>
            <a:r>
              <a:rPr lang="ko-KR" altLang="en-US" dirty="0" smtClean="0"/>
              <a:t>서브타입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(Subtype Polymorphism)</a:t>
            </a:r>
          </a:p>
          <a:p>
            <a:pPr lvl="1"/>
            <a:r>
              <a:rPr lang="ko-KR" altLang="en-US" dirty="0" err="1" smtClean="0"/>
              <a:t>애드혹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(Ad-hoc Polymorphism)</a:t>
            </a: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OOP</a:t>
            </a:r>
            <a:r>
              <a:rPr lang="ko-KR" altLang="en-US" dirty="0" smtClean="0">
                <a:solidFill>
                  <a:srgbClr val="0000FF"/>
                </a:solidFill>
              </a:rPr>
              <a:t>의 다형성은 보통 서브타입 다형성을 의미함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파라미터적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파라미터적</a:t>
            </a:r>
            <a:r>
              <a:rPr lang="ko-KR" altLang="en-US" dirty="0" smtClean="0">
                <a:solidFill>
                  <a:srgbClr val="FF0000"/>
                </a:solidFill>
              </a:rPr>
              <a:t> 다형성</a:t>
            </a:r>
            <a:r>
              <a:rPr lang="ko-KR" altLang="en-US" dirty="0" smtClean="0"/>
              <a:t>은 </a:t>
            </a:r>
            <a:r>
              <a:rPr lang="ko-KR" altLang="en-US" dirty="0" err="1" smtClean="0">
                <a:solidFill>
                  <a:srgbClr val="0000FF"/>
                </a:solidFill>
              </a:rPr>
              <a:t>자료형을</a:t>
            </a:r>
            <a:r>
              <a:rPr lang="ko-KR" altLang="en-US" dirty="0" smtClean="0">
                <a:solidFill>
                  <a:srgbClr val="0000FF"/>
                </a:solidFill>
              </a:rPr>
              <a:t> 고려할 필요 없이</a:t>
            </a:r>
            <a:r>
              <a:rPr lang="ko-KR" altLang="en-US" dirty="0" smtClean="0"/>
              <a:t> 사용할 수 있는 </a:t>
            </a:r>
            <a:r>
              <a:rPr lang="ko-KR" altLang="en-US" dirty="0" smtClean="0">
                <a:solidFill>
                  <a:srgbClr val="0000FF"/>
                </a:solidFill>
              </a:rPr>
              <a:t>일반화된</a:t>
            </a:r>
            <a:r>
              <a:rPr lang="ko-KR" altLang="en-US" dirty="0" smtClean="0"/>
              <a:t> 코드를 작성할 수 있게 해 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자료형만</a:t>
            </a:r>
            <a:r>
              <a:rPr lang="ko-KR" altLang="en-US" dirty="0" smtClean="0"/>
              <a:t> 달라서 모든 코드를 다시 작성해야 하는 문제를 해결해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9612" y="3276408"/>
            <a:ext cx="280831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base">
              <a:spcBef>
                <a:spcPts val="0"/>
              </a:spcBef>
            </a:pPr>
            <a:r>
              <a:rPr lang="en-US" altLang="ko-KR" b="1" dirty="0"/>
              <a:t>class </a:t>
            </a:r>
            <a:r>
              <a:rPr lang="en-US" altLang="ko-KR" b="1" dirty="0" err="1"/>
              <a:t>Stack_Int</a:t>
            </a:r>
            <a:r>
              <a:rPr lang="en-US" altLang="ko-KR" b="1" dirty="0"/>
              <a:t>{</a:t>
            </a:r>
          </a:p>
          <a:p>
            <a:pPr algn="l" fontAlgn="base">
              <a:spcBef>
                <a:spcPts val="0"/>
              </a:spcBef>
            </a:pPr>
            <a:r>
              <a:rPr lang="en-US" altLang="ko-KR" b="1" dirty="0"/>
              <a:t>public:</a:t>
            </a:r>
          </a:p>
          <a:p>
            <a:pPr algn="l" fontAlgn="base">
              <a:spcBef>
                <a:spcPts val="0"/>
              </a:spcBef>
            </a:pPr>
            <a:r>
              <a:rPr lang="en-US" altLang="ko-KR" b="1" dirty="0" smtClean="0"/>
              <a:t>    void </a:t>
            </a:r>
            <a:r>
              <a:rPr lang="en-US" altLang="ko-KR" b="1" dirty="0"/>
              <a:t>push(</a:t>
            </a:r>
            <a:r>
              <a:rPr lang="en-US" altLang="ko-KR" b="1" dirty="0" err="1"/>
              <a:t>int</a:t>
            </a:r>
            <a:r>
              <a:rPr lang="en-US" altLang="ko-KR" b="1" dirty="0"/>
              <a:t> item);</a:t>
            </a:r>
          </a:p>
          <a:p>
            <a:pPr algn="l" fontAlgn="base">
              <a:spcBef>
                <a:spcPts val="0"/>
              </a:spcBef>
            </a:pPr>
            <a:r>
              <a:rPr lang="en-US" altLang="ko-KR" b="1" dirty="0" smtClean="0"/>
              <a:t>  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pop();</a:t>
            </a:r>
          </a:p>
          <a:p>
            <a:pPr algn="l" fontAlgn="base">
              <a:spcBef>
                <a:spcPts val="0"/>
              </a:spcBef>
            </a:pPr>
            <a:r>
              <a:rPr lang="en-US" altLang="ko-KR" b="1" dirty="0" smtClean="0"/>
              <a:t>    ...</a:t>
            </a:r>
            <a:endParaRPr lang="en-US" altLang="ko-KR" b="1" dirty="0"/>
          </a:p>
          <a:p>
            <a:pPr algn="l" fontAlgn="base">
              <a:spcBef>
                <a:spcPts val="0"/>
              </a:spcBef>
            </a:pPr>
            <a:r>
              <a:rPr lang="en-US" altLang="ko-KR" b="1" dirty="0" smtClean="0"/>
              <a:t>};</a:t>
            </a:r>
            <a:endParaRPr lang="en-US" altLang="ko-K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44005" y="3049852"/>
            <a:ext cx="2808312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base">
              <a:spcBef>
                <a:spcPts val="0"/>
              </a:spcBef>
            </a:pPr>
            <a:r>
              <a:rPr lang="en-US" altLang="ko-KR" b="1" dirty="0"/>
              <a:t>template &lt;class T&gt;</a:t>
            </a:r>
          </a:p>
          <a:p>
            <a:pPr algn="l" fontAlgn="base">
              <a:spcBef>
                <a:spcPts val="0"/>
              </a:spcBef>
            </a:pPr>
            <a:r>
              <a:rPr lang="en-US" altLang="ko-KR" b="1" dirty="0"/>
              <a:t>class Stack{</a:t>
            </a:r>
          </a:p>
          <a:p>
            <a:pPr algn="l" fontAlgn="base">
              <a:spcBef>
                <a:spcPts val="0"/>
              </a:spcBef>
            </a:pPr>
            <a:r>
              <a:rPr lang="en-US" altLang="ko-KR" b="1" dirty="0"/>
              <a:t>public:</a:t>
            </a:r>
          </a:p>
          <a:p>
            <a:pPr algn="l" fontAlgn="base">
              <a:spcBef>
                <a:spcPts val="0"/>
              </a:spcBef>
            </a:pPr>
            <a:r>
              <a:rPr lang="en-US" altLang="ko-KR" b="1" dirty="0" smtClean="0"/>
              <a:t>    void </a:t>
            </a:r>
            <a:r>
              <a:rPr lang="en-US" altLang="ko-KR" b="1" dirty="0"/>
              <a:t>push(T item);</a:t>
            </a:r>
          </a:p>
          <a:p>
            <a:pPr algn="l" fontAlgn="base">
              <a:spcBef>
                <a:spcPts val="0"/>
              </a:spcBef>
            </a:pPr>
            <a:r>
              <a:rPr lang="en-US" altLang="ko-KR" b="1" dirty="0" smtClean="0"/>
              <a:t>    T </a:t>
            </a:r>
            <a:r>
              <a:rPr lang="en-US" altLang="ko-KR" b="1" dirty="0"/>
              <a:t>pop();</a:t>
            </a:r>
          </a:p>
          <a:p>
            <a:pPr algn="l" fontAlgn="base">
              <a:spcBef>
                <a:spcPts val="0"/>
              </a:spcBef>
            </a:pPr>
            <a:r>
              <a:rPr lang="en-US" altLang="ko-KR" b="1" dirty="0" smtClean="0"/>
              <a:t>    ...</a:t>
            </a:r>
            <a:endParaRPr lang="en-US" altLang="ko-KR" b="1" dirty="0"/>
          </a:p>
          <a:p>
            <a:pPr algn="l" fontAlgn="base">
              <a:spcBef>
                <a:spcPts val="0"/>
              </a:spcBef>
            </a:pPr>
            <a:r>
              <a:rPr lang="en-US" altLang="ko-KR" b="1" dirty="0"/>
              <a:t>};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4175956" y="3904602"/>
            <a:ext cx="864096" cy="504056"/>
          </a:xfrm>
          <a:prstGeom prst="rightArrow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514330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int</a:t>
            </a:r>
            <a:r>
              <a:rPr lang="ko-KR" altLang="en-US" sz="1600" b="1" dirty="0" smtClean="0"/>
              <a:t>형만 저장 가능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63985" y="541599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</a:t>
            </a:r>
            <a:r>
              <a:rPr lang="ko-KR" altLang="en-US" sz="1600" b="1" dirty="0" smtClean="0"/>
              <a:t>에 자료형을 지정함으로써 다양한 </a:t>
            </a:r>
            <a:r>
              <a:rPr lang="ko-KR" altLang="en-US" sz="1600" b="1" dirty="0" err="1" smtClean="0"/>
              <a:t>자료형에</a:t>
            </a:r>
            <a:r>
              <a:rPr lang="ko-KR" altLang="en-US" sz="1600" b="1" dirty="0" smtClean="0"/>
              <a:t> 대해 사용 가능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082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서브타입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일반적으로</a:t>
            </a:r>
            <a:r>
              <a:rPr lang="en-US" altLang="ko-KR" sz="2000" dirty="0" smtClean="0"/>
              <a:t> OOP</a:t>
            </a:r>
            <a:r>
              <a:rPr lang="ko-KR" altLang="en-US" sz="2000" dirty="0" smtClean="0"/>
              <a:t>에서의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다형성을</a:t>
            </a:r>
            <a:r>
              <a:rPr lang="ko-KR" altLang="en-US" sz="2000" dirty="0" smtClean="0"/>
              <a:t> 뜻하는 개념</a:t>
            </a:r>
            <a:endParaRPr lang="en-US" altLang="ko-KR" sz="2000" dirty="0" smtClean="0"/>
          </a:p>
          <a:p>
            <a:r>
              <a:rPr lang="ko-KR" altLang="en-US" sz="2000" dirty="0"/>
              <a:t>같은 메시지에 대해서도 객체가 자신의 실체와 상태에 따라 스스로 다른 행위를 하는 것이 기본 </a:t>
            </a:r>
            <a:r>
              <a:rPr lang="ko-KR" altLang="en-US" sz="2000" dirty="0" smtClean="0"/>
              <a:t>개념</a:t>
            </a:r>
            <a:endParaRPr lang="en-US" altLang="ko-KR" sz="2000" dirty="0" smtClean="0"/>
          </a:p>
          <a:p>
            <a:r>
              <a:rPr lang="ko-KR" altLang="en-US" sz="2000" dirty="0" smtClean="0"/>
              <a:t>상속 관계에서 기반 클래스를 통해 파생 클래스를 사용함으로써 얻어지는 </a:t>
            </a:r>
            <a:r>
              <a:rPr lang="ko-KR" altLang="en-US" sz="2000" dirty="0" err="1" smtClean="0"/>
              <a:t>다형성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가상 함수</a:t>
            </a:r>
            <a:r>
              <a:rPr lang="en-US" altLang="ko-KR" dirty="0" smtClean="0"/>
              <a:t>(Virtual Function)</a:t>
            </a:r>
          </a:p>
          <a:p>
            <a:pPr lvl="1"/>
            <a:r>
              <a:rPr lang="ko-KR" altLang="en-US" dirty="0" smtClean="0"/>
              <a:t>포인터의 정적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포인터의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아닌 동적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포인터가 가리키는 객체의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따르는 함수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339752" y="2852936"/>
            <a:ext cx="4320480" cy="2344993"/>
            <a:chOff x="899592" y="2668183"/>
            <a:chExt cx="4894814" cy="2849049"/>
          </a:xfrm>
        </p:grpSpPr>
        <p:grpSp>
          <p:nvGrpSpPr>
            <p:cNvPr id="24" name="Group 4"/>
            <p:cNvGrpSpPr>
              <a:grpSpLocks/>
            </p:cNvGrpSpPr>
            <p:nvPr/>
          </p:nvGrpSpPr>
          <p:grpSpPr bwMode="auto">
            <a:xfrm>
              <a:off x="899592" y="3068960"/>
              <a:ext cx="1315870" cy="1614931"/>
              <a:chOff x="2081" y="1530"/>
              <a:chExt cx="534" cy="800"/>
            </a:xfrm>
          </p:grpSpPr>
          <p:sp>
            <p:nvSpPr>
              <p:cNvPr id="34" name="Freeform 5"/>
              <p:cNvSpPr>
                <a:spLocks/>
              </p:cNvSpPr>
              <p:nvPr/>
            </p:nvSpPr>
            <p:spPr bwMode="auto">
              <a:xfrm>
                <a:off x="2252" y="1530"/>
                <a:ext cx="157" cy="166"/>
              </a:xfrm>
              <a:custGeom>
                <a:avLst/>
                <a:gdLst>
                  <a:gd name="T0" fmla="*/ 310 w 629"/>
                  <a:gd name="T1" fmla="*/ 0 h 666"/>
                  <a:gd name="T2" fmla="*/ 388 w 629"/>
                  <a:gd name="T3" fmla="*/ 10 h 666"/>
                  <a:gd name="T4" fmla="*/ 427 w 629"/>
                  <a:gd name="T5" fmla="*/ 60 h 666"/>
                  <a:gd name="T6" fmla="*/ 445 w 629"/>
                  <a:gd name="T7" fmla="*/ 162 h 666"/>
                  <a:gd name="T8" fmla="*/ 432 w 629"/>
                  <a:gd name="T9" fmla="*/ 284 h 666"/>
                  <a:gd name="T10" fmla="*/ 402 w 629"/>
                  <a:gd name="T11" fmla="*/ 360 h 666"/>
                  <a:gd name="T12" fmla="*/ 367 w 629"/>
                  <a:gd name="T13" fmla="*/ 458 h 666"/>
                  <a:gd name="T14" fmla="*/ 577 w 629"/>
                  <a:gd name="T15" fmla="*/ 579 h 666"/>
                  <a:gd name="T16" fmla="*/ 629 w 629"/>
                  <a:gd name="T17" fmla="*/ 625 h 666"/>
                  <a:gd name="T18" fmla="*/ 598 w 629"/>
                  <a:gd name="T19" fmla="*/ 666 h 666"/>
                  <a:gd name="T20" fmla="*/ 494 w 629"/>
                  <a:gd name="T21" fmla="*/ 579 h 666"/>
                  <a:gd name="T22" fmla="*/ 335 w 629"/>
                  <a:gd name="T23" fmla="*/ 518 h 666"/>
                  <a:gd name="T24" fmla="*/ 261 w 629"/>
                  <a:gd name="T25" fmla="*/ 594 h 666"/>
                  <a:gd name="T26" fmla="*/ 183 w 629"/>
                  <a:gd name="T27" fmla="*/ 650 h 666"/>
                  <a:gd name="T28" fmla="*/ 116 w 629"/>
                  <a:gd name="T29" fmla="*/ 655 h 666"/>
                  <a:gd name="T30" fmla="*/ 51 w 629"/>
                  <a:gd name="T31" fmla="*/ 650 h 666"/>
                  <a:gd name="T32" fmla="*/ 21 w 629"/>
                  <a:gd name="T33" fmla="*/ 604 h 666"/>
                  <a:gd name="T34" fmla="*/ 0 w 629"/>
                  <a:gd name="T35" fmla="*/ 503 h 666"/>
                  <a:gd name="T36" fmla="*/ 0 w 629"/>
                  <a:gd name="T37" fmla="*/ 391 h 666"/>
                  <a:gd name="T38" fmla="*/ 25 w 629"/>
                  <a:gd name="T39" fmla="*/ 304 h 666"/>
                  <a:gd name="T40" fmla="*/ 113 w 629"/>
                  <a:gd name="T41" fmla="*/ 167 h 666"/>
                  <a:gd name="T42" fmla="*/ 209 w 629"/>
                  <a:gd name="T43" fmla="*/ 75 h 666"/>
                  <a:gd name="T44" fmla="*/ 275 w 629"/>
                  <a:gd name="T45" fmla="*/ 25 h 666"/>
                  <a:gd name="T46" fmla="*/ 335 w 629"/>
                  <a:gd name="T47" fmla="*/ 10 h 666"/>
                  <a:gd name="T48" fmla="*/ 310 w 629"/>
                  <a:gd name="T49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9" h="666">
                    <a:moveTo>
                      <a:pt x="310" y="0"/>
                    </a:moveTo>
                    <a:lnTo>
                      <a:pt x="388" y="10"/>
                    </a:lnTo>
                    <a:lnTo>
                      <a:pt x="427" y="60"/>
                    </a:lnTo>
                    <a:lnTo>
                      <a:pt x="445" y="162"/>
                    </a:lnTo>
                    <a:lnTo>
                      <a:pt x="432" y="284"/>
                    </a:lnTo>
                    <a:lnTo>
                      <a:pt x="402" y="360"/>
                    </a:lnTo>
                    <a:lnTo>
                      <a:pt x="367" y="458"/>
                    </a:lnTo>
                    <a:lnTo>
                      <a:pt x="577" y="579"/>
                    </a:lnTo>
                    <a:lnTo>
                      <a:pt x="629" y="625"/>
                    </a:lnTo>
                    <a:lnTo>
                      <a:pt x="598" y="666"/>
                    </a:lnTo>
                    <a:lnTo>
                      <a:pt x="494" y="579"/>
                    </a:lnTo>
                    <a:lnTo>
                      <a:pt x="335" y="518"/>
                    </a:lnTo>
                    <a:lnTo>
                      <a:pt x="261" y="594"/>
                    </a:lnTo>
                    <a:lnTo>
                      <a:pt x="183" y="650"/>
                    </a:lnTo>
                    <a:lnTo>
                      <a:pt x="116" y="655"/>
                    </a:lnTo>
                    <a:lnTo>
                      <a:pt x="51" y="650"/>
                    </a:lnTo>
                    <a:lnTo>
                      <a:pt x="21" y="604"/>
                    </a:lnTo>
                    <a:lnTo>
                      <a:pt x="0" y="503"/>
                    </a:lnTo>
                    <a:lnTo>
                      <a:pt x="0" y="391"/>
                    </a:lnTo>
                    <a:lnTo>
                      <a:pt x="25" y="304"/>
                    </a:lnTo>
                    <a:lnTo>
                      <a:pt x="113" y="167"/>
                    </a:lnTo>
                    <a:lnTo>
                      <a:pt x="209" y="75"/>
                    </a:lnTo>
                    <a:lnTo>
                      <a:pt x="275" y="25"/>
                    </a:lnTo>
                    <a:lnTo>
                      <a:pt x="335" y="10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CC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>
                <a:off x="2290" y="1727"/>
                <a:ext cx="325" cy="146"/>
              </a:xfrm>
              <a:custGeom>
                <a:avLst/>
                <a:gdLst>
                  <a:gd name="T0" fmla="*/ 14 w 1299"/>
                  <a:gd name="T1" fmla="*/ 0 h 582"/>
                  <a:gd name="T2" fmla="*/ 136 w 1299"/>
                  <a:gd name="T3" fmla="*/ 17 h 582"/>
                  <a:gd name="T4" fmla="*/ 359 w 1299"/>
                  <a:gd name="T5" fmla="*/ 118 h 582"/>
                  <a:gd name="T6" fmla="*/ 551 w 1299"/>
                  <a:gd name="T7" fmla="*/ 200 h 582"/>
                  <a:gd name="T8" fmla="*/ 766 w 1299"/>
                  <a:gd name="T9" fmla="*/ 271 h 582"/>
                  <a:gd name="T10" fmla="*/ 919 w 1299"/>
                  <a:gd name="T11" fmla="*/ 347 h 582"/>
                  <a:gd name="T12" fmla="*/ 1129 w 1299"/>
                  <a:gd name="T13" fmla="*/ 429 h 582"/>
                  <a:gd name="T14" fmla="*/ 1299 w 1299"/>
                  <a:gd name="T15" fmla="*/ 505 h 582"/>
                  <a:gd name="T16" fmla="*/ 1290 w 1299"/>
                  <a:gd name="T17" fmla="*/ 536 h 582"/>
                  <a:gd name="T18" fmla="*/ 1239 w 1299"/>
                  <a:gd name="T19" fmla="*/ 551 h 582"/>
                  <a:gd name="T20" fmla="*/ 1089 w 1299"/>
                  <a:gd name="T21" fmla="*/ 470 h 582"/>
                  <a:gd name="T22" fmla="*/ 1080 w 1299"/>
                  <a:gd name="T23" fmla="*/ 520 h 582"/>
                  <a:gd name="T24" fmla="*/ 1041 w 1299"/>
                  <a:gd name="T25" fmla="*/ 566 h 582"/>
                  <a:gd name="T26" fmla="*/ 985 w 1299"/>
                  <a:gd name="T27" fmla="*/ 582 h 582"/>
                  <a:gd name="T28" fmla="*/ 923 w 1299"/>
                  <a:gd name="T29" fmla="*/ 546 h 582"/>
                  <a:gd name="T30" fmla="*/ 879 w 1299"/>
                  <a:gd name="T31" fmla="*/ 500 h 582"/>
                  <a:gd name="T32" fmla="*/ 884 w 1299"/>
                  <a:gd name="T33" fmla="*/ 429 h 582"/>
                  <a:gd name="T34" fmla="*/ 897 w 1299"/>
                  <a:gd name="T35" fmla="*/ 394 h 582"/>
                  <a:gd name="T36" fmla="*/ 752 w 1299"/>
                  <a:gd name="T37" fmla="*/ 322 h 582"/>
                  <a:gd name="T38" fmla="*/ 683 w 1299"/>
                  <a:gd name="T39" fmla="*/ 307 h 582"/>
                  <a:gd name="T40" fmla="*/ 551 w 1299"/>
                  <a:gd name="T41" fmla="*/ 276 h 582"/>
                  <a:gd name="T42" fmla="*/ 372 w 1299"/>
                  <a:gd name="T43" fmla="*/ 210 h 582"/>
                  <a:gd name="T44" fmla="*/ 228 w 1299"/>
                  <a:gd name="T45" fmla="*/ 138 h 582"/>
                  <a:gd name="T46" fmla="*/ 123 w 1299"/>
                  <a:gd name="T47" fmla="*/ 108 h 582"/>
                  <a:gd name="T48" fmla="*/ 14 w 1299"/>
                  <a:gd name="T49" fmla="*/ 118 h 582"/>
                  <a:gd name="T50" fmla="*/ 0 w 1299"/>
                  <a:gd name="T51" fmla="*/ 42 h 582"/>
                  <a:gd name="T52" fmla="*/ 44 w 1299"/>
                  <a:gd name="T53" fmla="*/ 0 h 582"/>
                  <a:gd name="T54" fmla="*/ 71 w 1299"/>
                  <a:gd name="T55" fmla="*/ 0 h 582"/>
                  <a:gd name="T56" fmla="*/ 14 w 1299"/>
                  <a:gd name="T57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99" h="582">
                    <a:moveTo>
                      <a:pt x="14" y="0"/>
                    </a:moveTo>
                    <a:lnTo>
                      <a:pt x="136" y="17"/>
                    </a:lnTo>
                    <a:lnTo>
                      <a:pt x="359" y="118"/>
                    </a:lnTo>
                    <a:lnTo>
                      <a:pt x="551" y="200"/>
                    </a:lnTo>
                    <a:lnTo>
                      <a:pt x="766" y="271"/>
                    </a:lnTo>
                    <a:lnTo>
                      <a:pt x="919" y="347"/>
                    </a:lnTo>
                    <a:lnTo>
                      <a:pt x="1129" y="429"/>
                    </a:lnTo>
                    <a:lnTo>
                      <a:pt x="1299" y="505"/>
                    </a:lnTo>
                    <a:lnTo>
                      <a:pt x="1290" y="536"/>
                    </a:lnTo>
                    <a:lnTo>
                      <a:pt x="1239" y="551"/>
                    </a:lnTo>
                    <a:lnTo>
                      <a:pt x="1089" y="470"/>
                    </a:lnTo>
                    <a:lnTo>
                      <a:pt x="1080" y="520"/>
                    </a:lnTo>
                    <a:lnTo>
                      <a:pt x="1041" y="566"/>
                    </a:lnTo>
                    <a:lnTo>
                      <a:pt x="985" y="582"/>
                    </a:lnTo>
                    <a:lnTo>
                      <a:pt x="923" y="546"/>
                    </a:lnTo>
                    <a:lnTo>
                      <a:pt x="879" y="500"/>
                    </a:lnTo>
                    <a:lnTo>
                      <a:pt x="884" y="429"/>
                    </a:lnTo>
                    <a:lnTo>
                      <a:pt x="897" y="394"/>
                    </a:lnTo>
                    <a:lnTo>
                      <a:pt x="752" y="322"/>
                    </a:lnTo>
                    <a:lnTo>
                      <a:pt x="683" y="307"/>
                    </a:lnTo>
                    <a:lnTo>
                      <a:pt x="551" y="276"/>
                    </a:lnTo>
                    <a:lnTo>
                      <a:pt x="372" y="210"/>
                    </a:lnTo>
                    <a:lnTo>
                      <a:pt x="228" y="138"/>
                    </a:lnTo>
                    <a:lnTo>
                      <a:pt x="123" y="108"/>
                    </a:lnTo>
                    <a:lnTo>
                      <a:pt x="14" y="118"/>
                    </a:lnTo>
                    <a:lnTo>
                      <a:pt x="0" y="42"/>
                    </a:lnTo>
                    <a:lnTo>
                      <a:pt x="44" y="0"/>
                    </a:lnTo>
                    <a:lnTo>
                      <a:pt x="71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C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" name="Freeform 7"/>
              <p:cNvSpPr>
                <a:spLocks/>
              </p:cNvSpPr>
              <p:nvPr/>
            </p:nvSpPr>
            <p:spPr bwMode="auto">
              <a:xfrm>
                <a:off x="2203" y="1725"/>
                <a:ext cx="106" cy="311"/>
              </a:xfrm>
              <a:custGeom>
                <a:avLst/>
                <a:gdLst>
                  <a:gd name="T0" fmla="*/ 244 w 428"/>
                  <a:gd name="T1" fmla="*/ 0 h 1248"/>
                  <a:gd name="T2" fmla="*/ 301 w 428"/>
                  <a:gd name="T3" fmla="*/ 0 h 1248"/>
                  <a:gd name="T4" fmla="*/ 350 w 428"/>
                  <a:gd name="T5" fmla="*/ 25 h 1248"/>
                  <a:gd name="T6" fmla="*/ 401 w 428"/>
                  <a:gd name="T7" fmla="*/ 103 h 1248"/>
                  <a:gd name="T8" fmla="*/ 419 w 428"/>
                  <a:gd name="T9" fmla="*/ 199 h 1248"/>
                  <a:gd name="T10" fmla="*/ 428 w 428"/>
                  <a:gd name="T11" fmla="*/ 438 h 1248"/>
                  <a:gd name="T12" fmla="*/ 415 w 428"/>
                  <a:gd name="T13" fmla="*/ 642 h 1248"/>
                  <a:gd name="T14" fmla="*/ 375 w 428"/>
                  <a:gd name="T15" fmla="*/ 850 h 1248"/>
                  <a:gd name="T16" fmla="*/ 324 w 428"/>
                  <a:gd name="T17" fmla="*/ 1064 h 1248"/>
                  <a:gd name="T18" fmla="*/ 262 w 428"/>
                  <a:gd name="T19" fmla="*/ 1192 h 1248"/>
                  <a:gd name="T20" fmla="*/ 184 w 428"/>
                  <a:gd name="T21" fmla="*/ 1248 h 1248"/>
                  <a:gd name="T22" fmla="*/ 119 w 428"/>
                  <a:gd name="T23" fmla="*/ 1248 h 1248"/>
                  <a:gd name="T24" fmla="*/ 39 w 428"/>
                  <a:gd name="T25" fmla="*/ 1192 h 1248"/>
                  <a:gd name="T26" fmla="*/ 9 w 428"/>
                  <a:gd name="T27" fmla="*/ 1110 h 1248"/>
                  <a:gd name="T28" fmla="*/ 0 w 428"/>
                  <a:gd name="T29" fmla="*/ 963 h 1248"/>
                  <a:gd name="T30" fmla="*/ 9 w 428"/>
                  <a:gd name="T31" fmla="*/ 780 h 1248"/>
                  <a:gd name="T32" fmla="*/ 48 w 428"/>
                  <a:gd name="T33" fmla="*/ 550 h 1248"/>
                  <a:gd name="T34" fmla="*/ 101 w 428"/>
                  <a:gd name="T35" fmla="*/ 270 h 1248"/>
                  <a:gd name="T36" fmla="*/ 166 w 428"/>
                  <a:gd name="T37" fmla="*/ 56 h 1248"/>
                  <a:gd name="T38" fmla="*/ 205 w 428"/>
                  <a:gd name="T39" fmla="*/ 25 h 1248"/>
                  <a:gd name="T40" fmla="*/ 244 w 428"/>
                  <a:gd name="T41" fmla="*/ 0 h 1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8" h="1248">
                    <a:moveTo>
                      <a:pt x="244" y="0"/>
                    </a:moveTo>
                    <a:lnTo>
                      <a:pt x="301" y="0"/>
                    </a:lnTo>
                    <a:lnTo>
                      <a:pt x="350" y="25"/>
                    </a:lnTo>
                    <a:lnTo>
                      <a:pt x="401" y="103"/>
                    </a:lnTo>
                    <a:lnTo>
                      <a:pt x="419" y="199"/>
                    </a:lnTo>
                    <a:lnTo>
                      <a:pt x="428" y="438"/>
                    </a:lnTo>
                    <a:lnTo>
                      <a:pt x="415" y="642"/>
                    </a:lnTo>
                    <a:lnTo>
                      <a:pt x="375" y="850"/>
                    </a:lnTo>
                    <a:lnTo>
                      <a:pt x="324" y="1064"/>
                    </a:lnTo>
                    <a:lnTo>
                      <a:pt x="262" y="1192"/>
                    </a:lnTo>
                    <a:lnTo>
                      <a:pt x="184" y="1248"/>
                    </a:lnTo>
                    <a:lnTo>
                      <a:pt x="119" y="1248"/>
                    </a:lnTo>
                    <a:lnTo>
                      <a:pt x="39" y="1192"/>
                    </a:lnTo>
                    <a:lnTo>
                      <a:pt x="9" y="1110"/>
                    </a:lnTo>
                    <a:lnTo>
                      <a:pt x="0" y="963"/>
                    </a:lnTo>
                    <a:lnTo>
                      <a:pt x="9" y="780"/>
                    </a:lnTo>
                    <a:lnTo>
                      <a:pt x="48" y="550"/>
                    </a:lnTo>
                    <a:lnTo>
                      <a:pt x="101" y="270"/>
                    </a:lnTo>
                    <a:lnTo>
                      <a:pt x="166" y="56"/>
                    </a:lnTo>
                    <a:lnTo>
                      <a:pt x="205" y="2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CC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" name="Freeform 8"/>
              <p:cNvSpPr>
                <a:spLocks/>
              </p:cNvSpPr>
              <p:nvPr/>
            </p:nvSpPr>
            <p:spPr bwMode="auto">
              <a:xfrm>
                <a:off x="2091" y="1708"/>
                <a:ext cx="151" cy="286"/>
              </a:xfrm>
              <a:custGeom>
                <a:avLst/>
                <a:gdLst>
                  <a:gd name="T0" fmla="*/ 459 w 605"/>
                  <a:gd name="T1" fmla="*/ 46 h 1145"/>
                  <a:gd name="T2" fmla="*/ 525 w 605"/>
                  <a:gd name="T3" fmla="*/ 0 h 1145"/>
                  <a:gd name="T4" fmla="*/ 573 w 605"/>
                  <a:gd name="T5" fmla="*/ 0 h 1145"/>
                  <a:gd name="T6" fmla="*/ 605 w 605"/>
                  <a:gd name="T7" fmla="*/ 36 h 1145"/>
                  <a:gd name="T8" fmla="*/ 587 w 605"/>
                  <a:gd name="T9" fmla="*/ 107 h 1145"/>
                  <a:gd name="T10" fmla="*/ 547 w 605"/>
                  <a:gd name="T11" fmla="*/ 152 h 1145"/>
                  <a:gd name="T12" fmla="*/ 473 w 605"/>
                  <a:gd name="T13" fmla="*/ 198 h 1145"/>
                  <a:gd name="T14" fmla="*/ 328 w 605"/>
                  <a:gd name="T15" fmla="*/ 265 h 1145"/>
                  <a:gd name="T16" fmla="*/ 144 w 605"/>
                  <a:gd name="T17" fmla="*/ 381 h 1145"/>
                  <a:gd name="T18" fmla="*/ 74 w 605"/>
                  <a:gd name="T19" fmla="*/ 386 h 1145"/>
                  <a:gd name="T20" fmla="*/ 113 w 605"/>
                  <a:gd name="T21" fmla="*/ 494 h 1145"/>
                  <a:gd name="T22" fmla="*/ 192 w 605"/>
                  <a:gd name="T23" fmla="*/ 610 h 1145"/>
                  <a:gd name="T24" fmla="*/ 258 w 605"/>
                  <a:gd name="T25" fmla="*/ 753 h 1145"/>
                  <a:gd name="T26" fmla="*/ 284 w 605"/>
                  <a:gd name="T27" fmla="*/ 900 h 1145"/>
                  <a:gd name="T28" fmla="*/ 271 w 605"/>
                  <a:gd name="T29" fmla="*/ 947 h 1145"/>
                  <a:gd name="T30" fmla="*/ 231 w 605"/>
                  <a:gd name="T31" fmla="*/ 977 h 1145"/>
                  <a:gd name="T32" fmla="*/ 178 w 605"/>
                  <a:gd name="T33" fmla="*/ 997 h 1145"/>
                  <a:gd name="T34" fmla="*/ 127 w 605"/>
                  <a:gd name="T35" fmla="*/ 1043 h 1145"/>
                  <a:gd name="T36" fmla="*/ 104 w 605"/>
                  <a:gd name="T37" fmla="*/ 1088 h 1145"/>
                  <a:gd name="T38" fmla="*/ 92 w 605"/>
                  <a:gd name="T39" fmla="*/ 1145 h 1145"/>
                  <a:gd name="T40" fmla="*/ 51 w 605"/>
                  <a:gd name="T41" fmla="*/ 1145 h 1145"/>
                  <a:gd name="T42" fmla="*/ 39 w 605"/>
                  <a:gd name="T43" fmla="*/ 1104 h 1145"/>
                  <a:gd name="T44" fmla="*/ 65 w 605"/>
                  <a:gd name="T45" fmla="*/ 1038 h 1145"/>
                  <a:gd name="T46" fmla="*/ 139 w 605"/>
                  <a:gd name="T47" fmla="*/ 992 h 1145"/>
                  <a:gd name="T48" fmla="*/ 183 w 605"/>
                  <a:gd name="T49" fmla="*/ 947 h 1145"/>
                  <a:gd name="T50" fmla="*/ 222 w 605"/>
                  <a:gd name="T51" fmla="*/ 921 h 1145"/>
                  <a:gd name="T52" fmla="*/ 236 w 605"/>
                  <a:gd name="T53" fmla="*/ 875 h 1145"/>
                  <a:gd name="T54" fmla="*/ 219 w 605"/>
                  <a:gd name="T55" fmla="*/ 753 h 1145"/>
                  <a:gd name="T56" fmla="*/ 157 w 605"/>
                  <a:gd name="T57" fmla="*/ 661 h 1145"/>
                  <a:gd name="T58" fmla="*/ 104 w 605"/>
                  <a:gd name="T59" fmla="*/ 580 h 1145"/>
                  <a:gd name="T60" fmla="*/ 39 w 605"/>
                  <a:gd name="T61" fmla="*/ 489 h 1145"/>
                  <a:gd name="T62" fmla="*/ 0 w 605"/>
                  <a:gd name="T63" fmla="*/ 401 h 1145"/>
                  <a:gd name="T64" fmla="*/ 0 w 605"/>
                  <a:gd name="T65" fmla="*/ 351 h 1145"/>
                  <a:gd name="T66" fmla="*/ 34 w 605"/>
                  <a:gd name="T67" fmla="*/ 325 h 1145"/>
                  <a:gd name="T68" fmla="*/ 169 w 605"/>
                  <a:gd name="T69" fmla="*/ 234 h 1145"/>
                  <a:gd name="T70" fmla="*/ 302 w 605"/>
                  <a:gd name="T71" fmla="*/ 152 h 1145"/>
                  <a:gd name="T72" fmla="*/ 434 w 605"/>
                  <a:gd name="T73" fmla="*/ 76 h 1145"/>
                  <a:gd name="T74" fmla="*/ 459 w 605"/>
                  <a:gd name="T75" fmla="*/ 46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5" h="1145">
                    <a:moveTo>
                      <a:pt x="459" y="46"/>
                    </a:moveTo>
                    <a:lnTo>
                      <a:pt x="525" y="0"/>
                    </a:lnTo>
                    <a:lnTo>
                      <a:pt x="573" y="0"/>
                    </a:lnTo>
                    <a:lnTo>
                      <a:pt x="605" y="36"/>
                    </a:lnTo>
                    <a:lnTo>
                      <a:pt x="587" y="107"/>
                    </a:lnTo>
                    <a:lnTo>
                      <a:pt x="547" y="152"/>
                    </a:lnTo>
                    <a:lnTo>
                      <a:pt x="473" y="198"/>
                    </a:lnTo>
                    <a:lnTo>
                      <a:pt x="328" y="265"/>
                    </a:lnTo>
                    <a:lnTo>
                      <a:pt x="144" y="381"/>
                    </a:lnTo>
                    <a:lnTo>
                      <a:pt x="74" y="386"/>
                    </a:lnTo>
                    <a:lnTo>
                      <a:pt x="113" y="494"/>
                    </a:lnTo>
                    <a:lnTo>
                      <a:pt x="192" y="610"/>
                    </a:lnTo>
                    <a:lnTo>
                      <a:pt x="258" y="753"/>
                    </a:lnTo>
                    <a:lnTo>
                      <a:pt x="284" y="900"/>
                    </a:lnTo>
                    <a:lnTo>
                      <a:pt x="271" y="947"/>
                    </a:lnTo>
                    <a:lnTo>
                      <a:pt x="231" y="977"/>
                    </a:lnTo>
                    <a:lnTo>
                      <a:pt x="178" y="997"/>
                    </a:lnTo>
                    <a:lnTo>
                      <a:pt x="127" y="1043"/>
                    </a:lnTo>
                    <a:lnTo>
                      <a:pt x="104" y="1088"/>
                    </a:lnTo>
                    <a:lnTo>
                      <a:pt x="92" y="1145"/>
                    </a:lnTo>
                    <a:lnTo>
                      <a:pt x="51" y="1145"/>
                    </a:lnTo>
                    <a:lnTo>
                      <a:pt x="39" y="1104"/>
                    </a:lnTo>
                    <a:lnTo>
                      <a:pt x="65" y="1038"/>
                    </a:lnTo>
                    <a:lnTo>
                      <a:pt x="139" y="992"/>
                    </a:lnTo>
                    <a:lnTo>
                      <a:pt x="183" y="947"/>
                    </a:lnTo>
                    <a:lnTo>
                      <a:pt x="222" y="921"/>
                    </a:lnTo>
                    <a:lnTo>
                      <a:pt x="236" y="875"/>
                    </a:lnTo>
                    <a:lnTo>
                      <a:pt x="219" y="753"/>
                    </a:lnTo>
                    <a:lnTo>
                      <a:pt x="157" y="661"/>
                    </a:lnTo>
                    <a:lnTo>
                      <a:pt x="104" y="580"/>
                    </a:lnTo>
                    <a:lnTo>
                      <a:pt x="39" y="489"/>
                    </a:lnTo>
                    <a:lnTo>
                      <a:pt x="0" y="401"/>
                    </a:lnTo>
                    <a:lnTo>
                      <a:pt x="0" y="351"/>
                    </a:lnTo>
                    <a:lnTo>
                      <a:pt x="34" y="325"/>
                    </a:lnTo>
                    <a:lnTo>
                      <a:pt x="169" y="234"/>
                    </a:lnTo>
                    <a:lnTo>
                      <a:pt x="302" y="152"/>
                    </a:lnTo>
                    <a:lnTo>
                      <a:pt x="434" y="76"/>
                    </a:lnTo>
                    <a:lnTo>
                      <a:pt x="459" y="46"/>
                    </a:lnTo>
                    <a:close/>
                  </a:path>
                </a:pathLst>
              </a:custGeom>
              <a:solidFill>
                <a:srgbClr val="CC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" name="Freeform 9"/>
              <p:cNvSpPr>
                <a:spLocks/>
              </p:cNvSpPr>
              <p:nvPr/>
            </p:nvSpPr>
            <p:spPr bwMode="auto">
              <a:xfrm>
                <a:off x="2235" y="2009"/>
                <a:ext cx="101" cy="311"/>
              </a:xfrm>
              <a:custGeom>
                <a:avLst/>
                <a:gdLst>
                  <a:gd name="T0" fmla="*/ 74 w 402"/>
                  <a:gd name="T1" fmla="*/ 143 h 1242"/>
                  <a:gd name="T2" fmla="*/ 22 w 402"/>
                  <a:gd name="T3" fmla="*/ 60 h 1242"/>
                  <a:gd name="T4" fmla="*/ 39 w 402"/>
                  <a:gd name="T5" fmla="*/ 0 h 1242"/>
                  <a:gd name="T6" fmla="*/ 92 w 402"/>
                  <a:gd name="T7" fmla="*/ 0 h 1242"/>
                  <a:gd name="T8" fmla="*/ 154 w 402"/>
                  <a:gd name="T9" fmla="*/ 65 h 1242"/>
                  <a:gd name="T10" fmla="*/ 231 w 402"/>
                  <a:gd name="T11" fmla="*/ 203 h 1242"/>
                  <a:gd name="T12" fmla="*/ 275 w 402"/>
                  <a:gd name="T13" fmla="*/ 336 h 1242"/>
                  <a:gd name="T14" fmla="*/ 314 w 402"/>
                  <a:gd name="T15" fmla="*/ 463 h 1242"/>
                  <a:gd name="T16" fmla="*/ 328 w 402"/>
                  <a:gd name="T17" fmla="*/ 580 h 1242"/>
                  <a:gd name="T18" fmla="*/ 323 w 402"/>
                  <a:gd name="T19" fmla="*/ 641 h 1242"/>
                  <a:gd name="T20" fmla="*/ 284 w 402"/>
                  <a:gd name="T21" fmla="*/ 717 h 1242"/>
                  <a:gd name="T22" fmla="*/ 219 w 402"/>
                  <a:gd name="T23" fmla="*/ 921 h 1242"/>
                  <a:gd name="T24" fmla="*/ 145 w 402"/>
                  <a:gd name="T25" fmla="*/ 1039 h 1242"/>
                  <a:gd name="T26" fmla="*/ 127 w 402"/>
                  <a:gd name="T27" fmla="*/ 1089 h 1242"/>
                  <a:gd name="T28" fmla="*/ 198 w 402"/>
                  <a:gd name="T29" fmla="*/ 1099 h 1242"/>
                  <a:gd name="T30" fmla="*/ 289 w 402"/>
                  <a:gd name="T31" fmla="*/ 1099 h 1242"/>
                  <a:gd name="T32" fmla="*/ 402 w 402"/>
                  <a:gd name="T33" fmla="*/ 1146 h 1242"/>
                  <a:gd name="T34" fmla="*/ 394 w 402"/>
                  <a:gd name="T35" fmla="*/ 1182 h 1242"/>
                  <a:gd name="T36" fmla="*/ 376 w 402"/>
                  <a:gd name="T37" fmla="*/ 1222 h 1242"/>
                  <a:gd name="T38" fmla="*/ 341 w 402"/>
                  <a:gd name="T39" fmla="*/ 1242 h 1242"/>
                  <a:gd name="T40" fmla="*/ 272 w 402"/>
                  <a:gd name="T41" fmla="*/ 1212 h 1242"/>
                  <a:gd name="T42" fmla="*/ 198 w 402"/>
                  <a:gd name="T43" fmla="*/ 1166 h 1242"/>
                  <a:gd name="T44" fmla="*/ 92 w 402"/>
                  <a:gd name="T45" fmla="*/ 1161 h 1242"/>
                  <a:gd name="T46" fmla="*/ 27 w 402"/>
                  <a:gd name="T47" fmla="*/ 1176 h 1242"/>
                  <a:gd name="T48" fmla="*/ 0 w 402"/>
                  <a:gd name="T49" fmla="*/ 1151 h 1242"/>
                  <a:gd name="T50" fmla="*/ 0 w 402"/>
                  <a:gd name="T51" fmla="*/ 1114 h 1242"/>
                  <a:gd name="T52" fmla="*/ 35 w 402"/>
                  <a:gd name="T53" fmla="*/ 1074 h 1242"/>
                  <a:gd name="T54" fmla="*/ 92 w 402"/>
                  <a:gd name="T55" fmla="*/ 1008 h 1242"/>
                  <a:gd name="T56" fmla="*/ 193 w 402"/>
                  <a:gd name="T57" fmla="*/ 840 h 1242"/>
                  <a:gd name="T58" fmla="*/ 237 w 402"/>
                  <a:gd name="T59" fmla="*/ 692 h 1242"/>
                  <a:gd name="T60" fmla="*/ 249 w 402"/>
                  <a:gd name="T61" fmla="*/ 550 h 1242"/>
                  <a:gd name="T62" fmla="*/ 245 w 402"/>
                  <a:gd name="T63" fmla="*/ 473 h 1242"/>
                  <a:gd name="T64" fmla="*/ 210 w 402"/>
                  <a:gd name="T65" fmla="*/ 336 h 1242"/>
                  <a:gd name="T66" fmla="*/ 118 w 402"/>
                  <a:gd name="T67" fmla="*/ 188 h 1242"/>
                  <a:gd name="T68" fmla="*/ 53 w 402"/>
                  <a:gd name="T69" fmla="*/ 112 h 1242"/>
                  <a:gd name="T70" fmla="*/ 74 w 402"/>
                  <a:gd name="T71" fmla="*/ 143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2" h="1242">
                    <a:moveTo>
                      <a:pt x="74" y="143"/>
                    </a:moveTo>
                    <a:lnTo>
                      <a:pt x="22" y="60"/>
                    </a:lnTo>
                    <a:lnTo>
                      <a:pt x="39" y="0"/>
                    </a:lnTo>
                    <a:lnTo>
                      <a:pt x="92" y="0"/>
                    </a:lnTo>
                    <a:lnTo>
                      <a:pt x="154" y="65"/>
                    </a:lnTo>
                    <a:lnTo>
                      <a:pt x="231" y="203"/>
                    </a:lnTo>
                    <a:lnTo>
                      <a:pt x="275" y="336"/>
                    </a:lnTo>
                    <a:lnTo>
                      <a:pt x="314" y="463"/>
                    </a:lnTo>
                    <a:lnTo>
                      <a:pt x="328" y="580"/>
                    </a:lnTo>
                    <a:lnTo>
                      <a:pt x="323" y="641"/>
                    </a:lnTo>
                    <a:lnTo>
                      <a:pt x="284" y="717"/>
                    </a:lnTo>
                    <a:lnTo>
                      <a:pt x="219" y="921"/>
                    </a:lnTo>
                    <a:lnTo>
                      <a:pt x="145" y="1039"/>
                    </a:lnTo>
                    <a:lnTo>
                      <a:pt x="127" y="1089"/>
                    </a:lnTo>
                    <a:lnTo>
                      <a:pt x="198" y="1099"/>
                    </a:lnTo>
                    <a:lnTo>
                      <a:pt x="289" y="1099"/>
                    </a:lnTo>
                    <a:lnTo>
                      <a:pt x="402" y="1146"/>
                    </a:lnTo>
                    <a:lnTo>
                      <a:pt x="394" y="1182"/>
                    </a:lnTo>
                    <a:lnTo>
                      <a:pt x="376" y="1222"/>
                    </a:lnTo>
                    <a:lnTo>
                      <a:pt x="341" y="1242"/>
                    </a:lnTo>
                    <a:lnTo>
                      <a:pt x="272" y="1212"/>
                    </a:lnTo>
                    <a:lnTo>
                      <a:pt x="198" y="1166"/>
                    </a:lnTo>
                    <a:lnTo>
                      <a:pt x="92" y="1161"/>
                    </a:lnTo>
                    <a:lnTo>
                      <a:pt x="27" y="1176"/>
                    </a:lnTo>
                    <a:lnTo>
                      <a:pt x="0" y="1151"/>
                    </a:lnTo>
                    <a:lnTo>
                      <a:pt x="0" y="1114"/>
                    </a:lnTo>
                    <a:lnTo>
                      <a:pt x="35" y="1074"/>
                    </a:lnTo>
                    <a:lnTo>
                      <a:pt x="92" y="1008"/>
                    </a:lnTo>
                    <a:lnTo>
                      <a:pt x="193" y="840"/>
                    </a:lnTo>
                    <a:lnTo>
                      <a:pt x="237" y="692"/>
                    </a:lnTo>
                    <a:lnTo>
                      <a:pt x="249" y="550"/>
                    </a:lnTo>
                    <a:lnTo>
                      <a:pt x="245" y="473"/>
                    </a:lnTo>
                    <a:lnTo>
                      <a:pt x="210" y="336"/>
                    </a:lnTo>
                    <a:lnTo>
                      <a:pt x="118" y="188"/>
                    </a:lnTo>
                    <a:lnTo>
                      <a:pt x="53" y="112"/>
                    </a:lnTo>
                    <a:lnTo>
                      <a:pt x="74" y="143"/>
                    </a:lnTo>
                    <a:close/>
                  </a:path>
                </a:pathLst>
              </a:custGeom>
              <a:solidFill>
                <a:srgbClr val="CC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" name="Freeform 10"/>
              <p:cNvSpPr>
                <a:spLocks/>
              </p:cNvSpPr>
              <p:nvPr/>
            </p:nvSpPr>
            <p:spPr bwMode="auto">
              <a:xfrm>
                <a:off x="2081" y="1988"/>
                <a:ext cx="147" cy="342"/>
              </a:xfrm>
              <a:custGeom>
                <a:avLst/>
                <a:gdLst>
                  <a:gd name="T0" fmla="*/ 345 w 590"/>
                  <a:gd name="T1" fmla="*/ 239 h 1369"/>
                  <a:gd name="T2" fmla="*/ 432 w 590"/>
                  <a:gd name="T3" fmla="*/ 106 h 1369"/>
                  <a:gd name="T4" fmla="*/ 511 w 590"/>
                  <a:gd name="T5" fmla="*/ 0 h 1369"/>
                  <a:gd name="T6" fmla="*/ 564 w 590"/>
                  <a:gd name="T7" fmla="*/ 10 h 1369"/>
                  <a:gd name="T8" fmla="*/ 590 w 590"/>
                  <a:gd name="T9" fmla="*/ 56 h 1369"/>
                  <a:gd name="T10" fmla="*/ 590 w 590"/>
                  <a:gd name="T11" fmla="*/ 138 h 1369"/>
                  <a:gd name="T12" fmla="*/ 541 w 590"/>
                  <a:gd name="T13" fmla="*/ 184 h 1369"/>
                  <a:gd name="T14" fmla="*/ 458 w 590"/>
                  <a:gd name="T15" fmla="*/ 244 h 1369"/>
                  <a:gd name="T16" fmla="*/ 393 w 590"/>
                  <a:gd name="T17" fmla="*/ 320 h 1369"/>
                  <a:gd name="T18" fmla="*/ 319 w 590"/>
                  <a:gd name="T19" fmla="*/ 423 h 1369"/>
                  <a:gd name="T20" fmla="*/ 289 w 590"/>
                  <a:gd name="T21" fmla="*/ 499 h 1369"/>
                  <a:gd name="T22" fmla="*/ 253 w 590"/>
                  <a:gd name="T23" fmla="*/ 591 h 1369"/>
                  <a:gd name="T24" fmla="*/ 236 w 590"/>
                  <a:gd name="T25" fmla="*/ 713 h 1369"/>
                  <a:gd name="T26" fmla="*/ 236 w 590"/>
                  <a:gd name="T27" fmla="*/ 825 h 1369"/>
                  <a:gd name="T28" fmla="*/ 253 w 590"/>
                  <a:gd name="T29" fmla="*/ 962 h 1369"/>
                  <a:gd name="T30" fmla="*/ 301 w 590"/>
                  <a:gd name="T31" fmla="*/ 1095 h 1369"/>
                  <a:gd name="T32" fmla="*/ 340 w 590"/>
                  <a:gd name="T33" fmla="*/ 1171 h 1369"/>
                  <a:gd name="T34" fmla="*/ 367 w 590"/>
                  <a:gd name="T35" fmla="*/ 1221 h 1369"/>
                  <a:gd name="T36" fmla="*/ 367 w 590"/>
                  <a:gd name="T37" fmla="*/ 1263 h 1369"/>
                  <a:gd name="T38" fmla="*/ 340 w 590"/>
                  <a:gd name="T39" fmla="*/ 1278 h 1369"/>
                  <a:gd name="T40" fmla="*/ 280 w 590"/>
                  <a:gd name="T41" fmla="*/ 1278 h 1369"/>
                  <a:gd name="T42" fmla="*/ 183 w 590"/>
                  <a:gd name="T43" fmla="*/ 1298 h 1369"/>
                  <a:gd name="T44" fmla="*/ 109 w 590"/>
                  <a:gd name="T45" fmla="*/ 1329 h 1369"/>
                  <a:gd name="T46" fmla="*/ 65 w 590"/>
                  <a:gd name="T47" fmla="*/ 1369 h 1369"/>
                  <a:gd name="T48" fmla="*/ 26 w 590"/>
                  <a:gd name="T49" fmla="*/ 1354 h 1369"/>
                  <a:gd name="T50" fmla="*/ 0 w 590"/>
                  <a:gd name="T51" fmla="*/ 1298 h 1369"/>
                  <a:gd name="T52" fmla="*/ 3 w 590"/>
                  <a:gd name="T53" fmla="*/ 1252 h 1369"/>
                  <a:gd name="T54" fmla="*/ 77 w 590"/>
                  <a:gd name="T55" fmla="*/ 1216 h 1369"/>
                  <a:gd name="T56" fmla="*/ 196 w 590"/>
                  <a:gd name="T57" fmla="*/ 1206 h 1369"/>
                  <a:gd name="T58" fmla="*/ 305 w 590"/>
                  <a:gd name="T59" fmla="*/ 1206 h 1369"/>
                  <a:gd name="T60" fmla="*/ 262 w 590"/>
                  <a:gd name="T61" fmla="*/ 1145 h 1369"/>
                  <a:gd name="T62" fmla="*/ 240 w 590"/>
                  <a:gd name="T63" fmla="*/ 1069 h 1369"/>
                  <a:gd name="T64" fmla="*/ 209 w 590"/>
                  <a:gd name="T65" fmla="*/ 962 h 1369"/>
                  <a:gd name="T66" fmla="*/ 174 w 590"/>
                  <a:gd name="T67" fmla="*/ 850 h 1369"/>
                  <a:gd name="T68" fmla="*/ 174 w 590"/>
                  <a:gd name="T69" fmla="*/ 718 h 1369"/>
                  <a:gd name="T70" fmla="*/ 183 w 590"/>
                  <a:gd name="T71" fmla="*/ 591 h 1369"/>
                  <a:gd name="T72" fmla="*/ 222 w 590"/>
                  <a:gd name="T73" fmla="*/ 473 h 1369"/>
                  <a:gd name="T74" fmla="*/ 292 w 590"/>
                  <a:gd name="T75" fmla="*/ 320 h 1369"/>
                  <a:gd name="T76" fmla="*/ 345 w 590"/>
                  <a:gd name="T77" fmla="*/ 239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0" h="1369">
                    <a:moveTo>
                      <a:pt x="345" y="239"/>
                    </a:moveTo>
                    <a:lnTo>
                      <a:pt x="432" y="106"/>
                    </a:lnTo>
                    <a:lnTo>
                      <a:pt x="511" y="0"/>
                    </a:lnTo>
                    <a:lnTo>
                      <a:pt x="564" y="10"/>
                    </a:lnTo>
                    <a:lnTo>
                      <a:pt x="590" y="56"/>
                    </a:lnTo>
                    <a:lnTo>
                      <a:pt x="590" y="138"/>
                    </a:lnTo>
                    <a:lnTo>
                      <a:pt x="541" y="184"/>
                    </a:lnTo>
                    <a:lnTo>
                      <a:pt x="458" y="244"/>
                    </a:lnTo>
                    <a:lnTo>
                      <a:pt x="393" y="320"/>
                    </a:lnTo>
                    <a:lnTo>
                      <a:pt x="319" y="423"/>
                    </a:lnTo>
                    <a:lnTo>
                      <a:pt x="289" y="499"/>
                    </a:lnTo>
                    <a:lnTo>
                      <a:pt x="253" y="591"/>
                    </a:lnTo>
                    <a:lnTo>
                      <a:pt x="236" y="713"/>
                    </a:lnTo>
                    <a:lnTo>
                      <a:pt x="236" y="825"/>
                    </a:lnTo>
                    <a:lnTo>
                      <a:pt x="253" y="962"/>
                    </a:lnTo>
                    <a:lnTo>
                      <a:pt x="301" y="1095"/>
                    </a:lnTo>
                    <a:lnTo>
                      <a:pt x="340" y="1171"/>
                    </a:lnTo>
                    <a:lnTo>
                      <a:pt x="367" y="1221"/>
                    </a:lnTo>
                    <a:lnTo>
                      <a:pt x="367" y="1263"/>
                    </a:lnTo>
                    <a:lnTo>
                      <a:pt x="340" y="1278"/>
                    </a:lnTo>
                    <a:lnTo>
                      <a:pt x="280" y="1278"/>
                    </a:lnTo>
                    <a:lnTo>
                      <a:pt x="183" y="1298"/>
                    </a:lnTo>
                    <a:lnTo>
                      <a:pt x="109" y="1329"/>
                    </a:lnTo>
                    <a:lnTo>
                      <a:pt x="65" y="1369"/>
                    </a:lnTo>
                    <a:lnTo>
                      <a:pt x="26" y="1354"/>
                    </a:lnTo>
                    <a:lnTo>
                      <a:pt x="0" y="1298"/>
                    </a:lnTo>
                    <a:lnTo>
                      <a:pt x="3" y="1252"/>
                    </a:lnTo>
                    <a:lnTo>
                      <a:pt x="77" y="1216"/>
                    </a:lnTo>
                    <a:lnTo>
                      <a:pt x="196" y="1206"/>
                    </a:lnTo>
                    <a:lnTo>
                      <a:pt x="305" y="1206"/>
                    </a:lnTo>
                    <a:lnTo>
                      <a:pt x="262" y="1145"/>
                    </a:lnTo>
                    <a:lnTo>
                      <a:pt x="240" y="1069"/>
                    </a:lnTo>
                    <a:lnTo>
                      <a:pt x="209" y="962"/>
                    </a:lnTo>
                    <a:lnTo>
                      <a:pt x="174" y="850"/>
                    </a:lnTo>
                    <a:lnTo>
                      <a:pt x="174" y="718"/>
                    </a:lnTo>
                    <a:lnTo>
                      <a:pt x="183" y="591"/>
                    </a:lnTo>
                    <a:lnTo>
                      <a:pt x="222" y="473"/>
                    </a:lnTo>
                    <a:lnTo>
                      <a:pt x="292" y="320"/>
                    </a:lnTo>
                    <a:lnTo>
                      <a:pt x="345" y="239"/>
                    </a:lnTo>
                    <a:close/>
                  </a:path>
                </a:pathLst>
              </a:custGeom>
              <a:solidFill>
                <a:srgbClr val="CC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26" name="Picture 11" descr="44u2qzuc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785" y="2668183"/>
              <a:ext cx="1016809" cy="955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mthyp_vx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160" y="4342926"/>
              <a:ext cx="1196246" cy="804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AutoShape 13"/>
            <p:cNvSpPr>
              <a:spLocks noChangeArrowheads="1"/>
            </p:cNvSpPr>
            <p:nvPr/>
          </p:nvSpPr>
          <p:spPr bwMode="auto">
            <a:xfrm rot="20478228">
              <a:off x="3461727" y="3266306"/>
              <a:ext cx="956996" cy="418686"/>
            </a:xfrm>
            <a:prstGeom prst="rightArrow">
              <a:avLst>
                <a:gd name="adj1" fmla="val 50000"/>
                <a:gd name="adj2" fmla="val 57143"/>
              </a:avLst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AutoShape 14"/>
            <p:cNvSpPr>
              <a:spLocks noChangeArrowheads="1"/>
            </p:cNvSpPr>
            <p:nvPr/>
          </p:nvSpPr>
          <p:spPr bwMode="auto">
            <a:xfrm rot="1093099">
              <a:off x="3401915" y="4283114"/>
              <a:ext cx="1034254" cy="433639"/>
            </a:xfrm>
            <a:prstGeom prst="rightArrow">
              <a:avLst>
                <a:gd name="adj1" fmla="val 50000"/>
                <a:gd name="adj2" fmla="val 59626"/>
              </a:avLst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1845770" y="3212976"/>
              <a:ext cx="637998" cy="28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/>
                <a:t>짖어</a:t>
              </a:r>
              <a:r>
                <a:rPr lang="en-US" altLang="ko-KR" dirty="0"/>
                <a:t>()</a:t>
              </a:r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4787610" y="3700841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/>
                <a:t>“</a:t>
              </a:r>
              <a:r>
                <a:rPr lang="ko-KR" altLang="en-US" dirty="0" smtClean="0"/>
                <a:t>멍멍</a:t>
              </a:r>
              <a:r>
                <a:rPr lang="en-US" altLang="ko-KR" dirty="0" smtClean="0"/>
                <a:t>”</a:t>
              </a:r>
              <a:endParaRPr lang="en-US" altLang="ko-KR" dirty="0"/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4787610" y="5147900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/>
                <a:t>“</a:t>
              </a:r>
              <a:r>
                <a:rPr lang="ko-KR" altLang="en-US" dirty="0" smtClean="0"/>
                <a:t>야옹</a:t>
              </a:r>
              <a:r>
                <a:rPr lang="en-US" altLang="ko-KR" dirty="0" smtClean="0"/>
                <a:t>”</a:t>
              </a:r>
              <a:endParaRPr lang="en-US" altLang="ko-KR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11760" y="3083476"/>
              <a:ext cx="8515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b="1" dirty="0" smtClean="0"/>
                <a:t>?</a:t>
              </a:r>
              <a:endParaRPr lang="ko-KR" altLang="en-US" sz="9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107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서브타입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8" y="1268760"/>
            <a:ext cx="355898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600" dirty="0" smtClean="0"/>
              <a:t>class Animal{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public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    void talk(){};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};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Cat:public</a:t>
            </a:r>
            <a:r>
              <a:rPr lang="en-US" altLang="ko-KR" sz="1600" dirty="0" smtClean="0"/>
              <a:t> Animal{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public: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    void talk(){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&lt;&lt;“Meow”&lt;&lt;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;};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};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Dog:public</a:t>
            </a:r>
            <a:r>
              <a:rPr lang="en-US" altLang="ko-KR" sz="1600" dirty="0" smtClean="0"/>
              <a:t> Animal{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public: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    void talk(){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&lt;&lt;“Woof”&lt;&lt;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;};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};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main(){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    Animal *a=new Cat();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    a-&gt;talk(); // Animal::talk()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    a=new Dog();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    a-&gt;talk(); // Animal::talk()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    return 0;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403292" y="1268760"/>
            <a:ext cx="420499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600" dirty="0" smtClean="0"/>
              <a:t>class Animal{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public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rgbClr val="FF0000"/>
                </a:solidFill>
              </a:rPr>
              <a:t>virtual</a:t>
            </a:r>
            <a:r>
              <a:rPr lang="en-US" altLang="ko-KR" sz="1600" dirty="0" smtClean="0"/>
              <a:t> string talk(){}; // talk()</a:t>
            </a:r>
            <a:r>
              <a:rPr lang="ko-KR" altLang="en-US" sz="1600" dirty="0" smtClean="0"/>
              <a:t>는 가상 함수</a:t>
            </a:r>
            <a:endParaRPr lang="en-US" altLang="ko-KR" sz="1600" dirty="0" smtClean="0"/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};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Cat:public</a:t>
            </a:r>
            <a:r>
              <a:rPr lang="en-US" altLang="ko-KR" sz="1600" dirty="0" smtClean="0"/>
              <a:t> Animal{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public: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rgbClr val="FF0000"/>
                </a:solidFill>
              </a:rPr>
              <a:t>virtual</a:t>
            </a:r>
            <a:r>
              <a:rPr lang="en-US" altLang="ko-KR" sz="1600" dirty="0" smtClean="0"/>
              <a:t> void talk(){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&lt;&lt;“Meow”&lt;&lt;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;};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};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Dog:public</a:t>
            </a:r>
            <a:r>
              <a:rPr lang="en-US" altLang="ko-KR" sz="1600" dirty="0" smtClean="0"/>
              <a:t> Animal{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public: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rgbClr val="FF0000"/>
                </a:solidFill>
              </a:rPr>
              <a:t>virtual</a:t>
            </a:r>
            <a:r>
              <a:rPr lang="en-US" altLang="ko-KR" sz="1600" dirty="0" smtClean="0"/>
              <a:t> void talk(){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&lt;&lt;“Woof”&lt;&lt;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;};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};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main(){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    Animal *a=new Cat();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    a-&gt;talk(); // Cat::talk()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    a=new Dog();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    a-&gt;talk(); // Dog::talk()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    return 0;</a:t>
            </a:r>
          </a:p>
          <a:p>
            <a:pPr algn="l">
              <a:spcBef>
                <a:spcPts val="0"/>
              </a:spcBef>
            </a:pP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2359" y="5517232"/>
            <a:ext cx="795929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출력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:</a:t>
            </a:r>
          </a:p>
          <a:p>
            <a:r>
              <a:rPr lang="en-US" altLang="ko-KR" sz="1200" b="1" dirty="0" smtClean="0">
                <a:solidFill>
                  <a:srgbClr val="0000FF"/>
                </a:solidFill>
              </a:rPr>
              <a:t>Meow</a:t>
            </a:r>
          </a:p>
          <a:p>
            <a:r>
              <a:rPr lang="en-US" altLang="ko-KR" sz="1200" b="1" dirty="0" smtClean="0">
                <a:solidFill>
                  <a:srgbClr val="0000FF"/>
                </a:solidFill>
              </a:rPr>
              <a:t>Woof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35896" y="5517232"/>
            <a:ext cx="64807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출력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:</a:t>
            </a:r>
          </a:p>
          <a:p>
            <a:endParaRPr lang="en-US" altLang="ko-KR" sz="1200" b="1" dirty="0" smtClean="0">
              <a:solidFill>
                <a:srgbClr val="0000FF"/>
              </a:solidFill>
            </a:endParaRPr>
          </a:p>
          <a:p>
            <a:endParaRPr lang="ko-KR" altLang="en-US" sz="1200" b="1" dirty="0">
              <a:solidFill>
                <a:srgbClr val="0000FF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355976" y="1340768"/>
            <a:ext cx="0" cy="4680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00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애드혹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약한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여러 가지로 사용되는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미리 준비된 다수의 함수들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이름은 같고 인수만 다름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중 하나를 선택하여 호출하는 방식으로 작동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의 다중정의</a:t>
            </a:r>
            <a:r>
              <a:rPr lang="en-US" altLang="ko-KR" dirty="0" smtClean="0"/>
              <a:t>(Overloading)</a:t>
            </a:r>
            <a:r>
              <a:rPr lang="ko-KR" altLang="en-US" dirty="0" smtClean="0"/>
              <a:t>으로 구현됨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다중정의</a:t>
            </a:r>
            <a:r>
              <a:rPr lang="en-US" altLang="ko-KR" dirty="0" smtClean="0"/>
              <a:t>(Function Overloading)</a:t>
            </a:r>
          </a:p>
          <a:p>
            <a:pPr lvl="1"/>
            <a:r>
              <a:rPr lang="ko-KR" altLang="en-US" dirty="0" smtClean="0"/>
              <a:t>연산자 다중정의</a:t>
            </a:r>
            <a:r>
              <a:rPr lang="en-US" altLang="ko-KR" dirty="0" smtClean="0"/>
              <a:t>(Operator Overloading)</a:t>
            </a:r>
          </a:p>
          <a:p>
            <a:pPr lvl="2"/>
            <a:r>
              <a:rPr lang="ko-KR" altLang="en-US" dirty="0" smtClean="0"/>
              <a:t>지난 시간에 공부한 내용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5084</TotalTime>
  <Pages>3</Pages>
  <Words>2617</Words>
  <Application>Microsoft Office PowerPoint</Application>
  <PresentationFormat>화면 슬라이드 쇼(4:3)</PresentationFormat>
  <Paragraphs>487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Monotype Sorts</vt:lpstr>
      <vt:lpstr>굴림</vt:lpstr>
      <vt:lpstr>돋움</vt:lpstr>
      <vt:lpstr>Arial</vt:lpstr>
      <vt:lpstr>Tahoma</vt:lpstr>
      <vt:lpstr>Times New Roman</vt:lpstr>
      <vt:lpstr>1_기본 디자인</vt:lpstr>
      <vt:lpstr>기초 C++ 프로그래밍 #2</vt:lpstr>
      <vt:lpstr>More about OOP</vt:lpstr>
      <vt:lpstr>추상화</vt:lpstr>
      <vt:lpstr>재정의</vt:lpstr>
      <vt:lpstr>다형성</vt:lpstr>
      <vt:lpstr>파라미터적 다형성</vt:lpstr>
      <vt:lpstr>서브타입 다형성</vt:lpstr>
      <vt:lpstr>서브타입 다형성</vt:lpstr>
      <vt:lpstr>애드혹 다형성</vt:lpstr>
      <vt:lpstr>캡슐화 &amp; 정보 은폐 &amp; 인터페이스</vt:lpstr>
      <vt:lpstr>4주차 실습 안내 (C++ Programming #2)</vt:lpstr>
      <vt:lpstr>4주차  실습</vt:lpstr>
      <vt:lpstr>CPP-2: 다형성의 이해</vt:lpstr>
      <vt:lpstr>CPP-2: 다형성의 이해</vt:lpstr>
      <vt:lpstr>CPP-2: 다형성의 이해</vt:lpstr>
      <vt:lpstr>LinkedList 클래스 (Queue와 동일하게 작동함)</vt:lpstr>
      <vt:lpstr>LinkedList 클래스를 템플릿 클래스로 변경</vt:lpstr>
      <vt:lpstr>LinkedList 클래스를 템플릿 클래스로 변경</vt:lpstr>
      <vt:lpstr>Stack 클래스의 작성</vt:lpstr>
      <vt:lpstr>Stack 클래스의 작성 – this</vt:lpstr>
      <vt:lpstr>최종 테스트 코드</vt:lpstr>
      <vt:lpstr>최종 테스트 코드 수행 예: Stack</vt:lpstr>
      <vt:lpstr>최종 테스트 코드 수행 예: LinkedList</vt:lpstr>
      <vt:lpstr>예비 레포트</vt:lpstr>
      <vt:lpstr>실습 결과 레포트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subject/>
  <dc:creator>최성환</dc:creator>
  <cp:keywords/>
  <dc:description/>
  <cp:lastModifiedBy>segang</cp:lastModifiedBy>
  <cp:revision>553</cp:revision>
  <cp:lastPrinted>1997-04-03T01:49:54Z</cp:lastPrinted>
  <dcterms:created xsi:type="dcterms:W3CDTF">1996-06-27T04:55:18Z</dcterms:created>
  <dcterms:modified xsi:type="dcterms:W3CDTF">2021-03-19T01:44:35Z</dcterms:modified>
</cp:coreProperties>
</file>