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71" r:id="rId5"/>
    <p:sldId id="281" r:id="rId6"/>
    <p:sldId id="286" r:id="rId7"/>
    <p:sldId id="282" r:id="rId8"/>
    <p:sldId id="285" r:id="rId9"/>
    <p:sldId id="283" r:id="rId10"/>
    <p:sldId id="263" r:id="rId11"/>
    <p:sldId id="259" r:id="rId12"/>
    <p:sldId id="258" r:id="rId13"/>
    <p:sldId id="264" r:id="rId14"/>
    <p:sldId id="260" r:id="rId15"/>
    <p:sldId id="265" r:id="rId16"/>
    <p:sldId id="266" r:id="rId17"/>
    <p:sldId id="262"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81"/>
  </p:normalViewPr>
  <p:slideViewPr>
    <p:cSldViewPr snapToGrid="0" snapToObjects="1">
      <p:cViewPr varScale="1">
        <p:scale>
          <a:sx n="127" d="100"/>
          <a:sy n="127" d="100"/>
        </p:scale>
        <p:origin x="1200"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9" descr="Light horizontal"/>
          <p:cNvSpPr>
            <a:spLocks noChangeArrowheads="1"/>
          </p:cNvSpPr>
          <p:nvPr/>
        </p:nvSpPr>
        <p:spPr bwMode="gray">
          <a:xfrm>
            <a:off x="9526" y="0"/>
            <a:ext cx="676275" cy="68580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3" name="Rectangle 10"/>
          <p:cNvSpPr>
            <a:spLocks noChangeArrowheads="1"/>
          </p:cNvSpPr>
          <p:nvPr/>
        </p:nvSpPr>
        <p:spPr bwMode="invGray">
          <a:xfrm>
            <a:off x="1" y="2133600"/>
            <a:ext cx="9153525" cy="17526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4" name="Oval 18"/>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EFFD967E-E48F-EE49-89CB-FF071465F988}" type="slidenum">
              <a:rPr lang="en-US" altLang="en-US" sz="1200">
                <a:solidFill>
                  <a:schemeClr val="bg1"/>
                </a:solidFill>
              </a:rPr>
              <a:t>‹#›</a:t>
            </a:fld>
            <a:endParaRPr lang="en-US" altLang="en-US" sz="1200">
              <a:solidFill>
                <a:schemeClr val="bg1"/>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1173163" y="4187827"/>
            <a:ext cx="6716712" cy="842963"/>
          </a:xfrm>
          <a:solidFill>
            <a:srgbClr val="FFFFFF">
              <a:alpha val="78000"/>
            </a:srgbClr>
          </a:solidFill>
        </p:spPr>
        <p:txBody>
          <a:bodyPr/>
          <a:lstStyle>
            <a:lvl1pPr marL="0" indent="0" algn="ctr">
              <a:buFontTx/>
              <a:buNone/>
              <a:defRPr/>
            </a:lvl1pPr>
          </a:lstStyle>
          <a:p>
            <a:pPr lvl="0"/>
            <a:r>
              <a:rPr lang="en-US" noProof="0"/>
              <a:t>Click to edit Master subtitle style</a:t>
            </a:r>
            <a:endParaRPr lang="en-GB" noProof="0"/>
          </a:p>
        </p:txBody>
      </p:sp>
      <p:sp>
        <p:nvSpPr>
          <p:cNvPr id="4102" name="Rectangle 6"/>
          <p:cNvSpPr>
            <a:spLocks noGrp="1" noChangeArrowheads="1"/>
          </p:cNvSpPr>
          <p:nvPr>
            <p:ph type="ctrTitle"/>
          </p:nvPr>
        </p:nvSpPr>
        <p:spPr>
          <a:xfrm>
            <a:off x="1173163" y="1611315"/>
            <a:ext cx="6716712" cy="1951037"/>
          </a:xfrm>
          <a:solidFill>
            <a:srgbClr val="FFFFFF">
              <a:alpha val="78000"/>
            </a:srgbClr>
          </a:solidFill>
        </p:spPr>
        <p:txBody>
          <a:bodyPr/>
          <a:lstStyle>
            <a:lvl1pPr>
              <a:defRPr sz="3600"/>
            </a:lvl1pPr>
          </a:lstStyle>
          <a:p>
            <a:pPr lvl="0"/>
            <a:r>
              <a:rPr lang="en-US" noProof="0"/>
              <a:t>Click to edit Master title style</a:t>
            </a:r>
            <a:endParaRPr lang="en-GB" noProof="0"/>
          </a:p>
        </p:txBody>
      </p:sp>
      <p:sp>
        <p:nvSpPr>
          <p:cNvPr id="4" name="Rectangle 11"/>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5" name="Rectangle 12"/>
          <p:cNvSpPr>
            <a:spLocks noGrp="1" noChangeArrowheads="1"/>
          </p:cNvSpPr>
          <p:nvPr>
            <p:ph type="ftr" sz="quarter" idx="11"/>
          </p:nvPr>
        </p:nvSpPr>
        <p:spPr/>
        <p:txBody>
          <a:bodyPr/>
          <a:lstStyle>
            <a:lvl1pPr>
              <a:defRPr/>
            </a:lvl1pPr>
          </a:lstStyle>
          <a:p>
            <a:endParaRPr lang="en-US"/>
          </a:p>
        </p:txBody>
      </p:sp>
      <p:sp>
        <p:nvSpPr>
          <p:cNvPr id="6" name="Rectangle 13"/>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descr="Light horizontal"/>
          <p:cNvSpPr>
            <a:spLocks noChangeArrowheads="1"/>
          </p:cNvSpPr>
          <p:nvPr/>
        </p:nvSpPr>
        <p:spPr bwMode="gray">
          <a:xfrm>
            <a:off x="-9524" y="0"/>
            <a:ext cx="542925" cy="6858000"/>
          </a:xfrm>
          <a:prstGeom prst="rect">
            <a:avLst/>
          </a:prstGeom>
          <a:blipFill dpi="0" rotWithShape="0">
            <a:blip r:embed="rId14"/>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7" name="Rectangle 8"/>
          <p:cNvSpPr>
            <a:spLocks noChangeArrowheads="1"/>
          </p:cNvSpPr>
          <p:nvPr/>
        </p:nvSpPr>
        <p:spPr bwMode="gray">
          <a:xfrm>
            <a:off x="1" y="0"/>
            <a:ext cx="9153525" cy="6858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vi-VN" altLang="en-US" sz="1350"/>
          </a:p>
        </p:txBody>
      </p:sp>
      <p:sp>
        <p:nvSpPr>
          <p:cNvPr id="1028" name="AutoShape 9"/>
          <p:cNvSpPr>
            <a:spLocks noChangeArrowheads="1"/>
          </p:cNvSpPr>
          <p:nvPr/>
        </p:nvSpPr>
        <p:spPr bwMode="ltGray">
          <a:xfrm>
            <a:off x="304800" y="288927"/>
            <a:ext cx="7670800" cy="644525"/>
          </a:xfrm>
          <a:prstGeom prst="roundRect">
            <a:avLst>
              <a:gd name="adj" fmla="val 16667"/>
            </a:avLst>
          </a:prstGeom>
          <a:solidFill>
            <a:schemeClr val="tx1"/>
          </a:solidFill>
          <a:ln w="28575" algn="ctr">
            <a:solidFill>
              <a:schemeClr val="bg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9"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 name="Rectangle 4"/>
          <p:cNvSpPr>
            <a:spLocks noGrp="1" noChangeArrowheads="1"/>
          </p:cNvSpPr>
          <p:nvPr>
            <p:ph type="dt" sz="half" idx="2"/>
          </p:nvPr>
        </p:nvSpPr>
        <p:spPr bwMode="auto">
          <a:xfrm>
            <a:off x="457200" y="6400802"/>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050">
                <a:latin typeface="Arial" panose="020B0604020202020204" pitchFamily="34" charset="0"/>
              </a:defRPr>
            </a:lvl1pPr>
          </a:lstStyle>
          <a:p>
            <a:fld id="{6BDEAFE6-325E-AA48-AC90-E1B1FC9AAA75}" type="datetimeFigureOut">
              <a:rPr lang="en-VN"/>
              <a:t>22/10/2023</a:t>
            </a:fld>
            <a:endParaRPr lang="en-US"/>
          </a:p>
        </p:txBody>
      </p:sp>
      <p:sp>
        <p:nvSpPr>
          <p:cNvPr id="2" name="Rectangle 5"/>
          <p:cNvSpPr>
            <a:spLocks noGrp="1" noChangeArrowheads="1"/>
          </p:cNvSpPr>
          <p:nvPr>
            <p:ph type="ftr" sz="quarter" idx="3"/>
          </p:nvPr>
        </p:nvSpPr>
        <p:spPr bwMode="auto">
          <a:xfrm>
            <a:off x="3124200" y="6400802"/>
            <a:ext cx="2895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50">
                <a:latin typeface="Arial" panose="020B0604020202020204" pitchFamily="34" charset="0"/>
              </a:defRPr>
            </a:lvl1pPr>
          </a:lstStyle>
          <a:p>
            <a:endParaRPr lang="en-US"/>
          </a:p>
        </p:txBody>
      </p:sp>
      <p:sp>
        <p:nvSpPr>
          <p:cNvPr id="1030" name="Rectangle 6"/>
          <p:cNvSpPr>
            <a:spLocks noGrp="1" noChangeArrowheads="1"/>
          </p:cNvSpPr>
          <p:nvPr>
            <p:ph type="sldNum" sz="quarter" idx="4"/>
          </p:nvPr>
        </p:nvSpPr>
        <p:spPr bwMode="auto">
          <a:xfrm>
            <a:off x="6553200" y="6400802"/>
            <a:ext cx="2133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50"/>
            </a:lvl1pPr>
          </a:lstStyle>
          <a:p>
            <a:fld id="{C9142EC5-85AF-4745-AACF-2F37CD50FCA3}" type="slidenum">
              <a:rPr/>
              <a:t>‹#›</a:t>
            </a:fld>
            <a:endParaRPr lang="en-US"/>
          </a:p>
        </p:txBody>
      </p:sp>
      <p:sp>
        <p:nvSpPr>
          <p:cNvPr id="1033" name="Rectangle 2"/>
          <p:cNvSpPr>
            <a:spLocks noGrp="1" noChangeArrowheads="1"/>
          </p:cNvSpPr>
          <p:nvPr>
            <p:ph type="title"/>
          </p:nvPr>
        </p:nvSpPr>
        <p:spPr bwMode="white">
          <a:xfrm>
            <a:off x="457200" y="3190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34" name="Oval 16"/>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B41C319-9D3F-9048-A711-38D8F3604043}" type="slidenum">
              <a:rPr lang="en-US" altLang="en-US" sz="1200">
                <a:solidFill>
                  <a:schemeClr val="bg1"/>
                </a:solidFill>
              </a:rPr>
              <a:t>‹#›</a:t>
            </a:fld>
            <a:endParaRPr lang="en-US" altLang="en-US" sz="1200">
              <a:solidFill>
                <a:schemeClr val="bg1"/>
              </a:solidFill>
            </a:endParaRPr>
          </a:p>
        </p:txBody>
      </p:sp>
      <p:sp>
        <p:nvSpPr>
          <p:cNvPr id="11" name="Oval 10"/>
          <p:cNvSpPr/>
          <p:nvPr/>
        </p:nvSpPr>
        <p:spPr>
          <a:xfrm>
            <a:off x="8650288" y="6477000"/>
            <a:ext cx="493712" cy="381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27440B6-9045-FA4A-84D5-AB8A8F0C3686}" type="slidenum">
              <a:rPr lang="en-US" altLang="en-US" sz="1350" b="1">
                <a:solidFill>
                  <a:srgbClr val="C00000"/>
                </a:solidFill>
              </a:rPr>
              <a:t>‹#›</a:t>
            </a:fld>
            <a:endParaRPr lang="en-US" altLang="en-US" sz="1350" b="1">
              <a:solidFill>
                <a:srgbClr val="C00000"/>
              </a:solidFill>
            </a:endParaRPr>
          </a:p>
        </p:txBody>
      </p:sp>
      <p:sp>
        <p:nvSpPr>
          <p:cNvPr id="4" name="Oval 3"/>
          <p:cNvSpPr/>
          <p:nvPr/>
        </p:nvSpPr>
        <p:spPr>
          <a:xfrm>
            <a:off x="8650288" y="6400802"/>
            <a:ext cx="493712" cy="4937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xStyles>
    <p:titleStyle>
      <a:lvl1pPr algn="ctr" rtl="0" eaLnBrk="1" fontAlgn="base" hangingPunct="1">
        <a:spcBef>
          <a:spcPct val="0"/>
        </a:spcBef>
        <a:spcAft>
          <a:spcPct val="0"/>
        </a:spcAft>
        <a:defRPr sz="2700">
          <a:solidFill>
            <a:schemeClr val="bg1"/>
          </a:solidFill>
          <a:latin typeface="+mj-lt"/>
          <a:ea typeface="+mj-ea"/>
          <a:cs typeface="+mj-cs"/>
        </a:defRPr>
      </a:lvl1pPr>
      <a:lvl2pPr algn="ctr" rtl="0" eaLnBrk="1" fontAlgn="base" hangingPunct="1">
        <a:spcBef>
          <a:spcPct val="0"/>
        </a:spcBef>
        <a:spcAft>
          <a:spcPct val="0"/>
        </a:spcAft>
        <a:defRPr sz="2700">
          <a:solidFill>
            <a:schemeClr val="bg1"/>
          </a:solidFill>
          <a:latin typeface="Arial" panose="020B0604020202020204" pitchFamily="34" charset="0"/>
        </a:defRPr>
      </a:lvl2pPr>
      <a:lvl3pPr algn="ctr" rtl="0" eaLnBrk="1" fontAlgn="base" hangingPunct="1">
        <a:spcBef>
          <a:spcPct val="0"/>
        </a:spcBef>
        <a:spcAft>
          <a:spcPct val="0"/>
        </a:spcAft>
        <a:defRPr sz="2700">
          <a:solidFill>
            <a:schemeClr val="bg1"/>
          </a:solidFill>
          <a:latin typeface="Arial" panose="020B0604020202020204" pitchFamily="34" charset="0"/>
        </a:defRPr>
      </a:lvl3pPr>
      <a:lvl4pPr algn="ctr" rtl="0" eaLnBrk="1" fontAlgn="base" hangingPunct="1">
        <a:spcBef>
          <a:spcPct val="0"/>
        </a:spcBef>
        <a:spcAft>
          <a:spcPct val="0"/>
        </a:spcAft>
        <a:defRPr sz="2700">
          <a:solidFill>
            <a:schemeClr val="bg1"/>
          </a:solidFill>
          <a:latin typeface="Arial" panose="020B0604020202020204" pitchFamily="34" charset="0"/>
        </a:defRPr>
      </a:lvl4pPr>
      <a:lvl5pPr algn="ctr" rtl="0" eaLnBrk="1" fontAlgn="base" hangingPunct="1">
        <a:spcBef>
          <a:spcPct val="0"/>
        </a:spcBef>
        <a:spcAft>
          <a:spcPct val="0"/>
        </a:spcAft>
        <a:defRPr sz="2700">
          <a:solidFill>
            <a:schemeClr val="bg1"/>
          </a:solidFill>
          <a:latin typeface="Arial" panose="020B0604020202020204" pitchFamily="34" charset="0"/>
        </a:defRPr>
      </a:lvl5pPr>
      <a:lvl6pPr marL="342900" algn="ctr" rtl="0" eaLnBrk="1" fontAlgn="base" hangingPunct="1">
        <a:spcBef>
          <a:spcPct val="0"/>
        </a:spcBef>
        <a:spcAft>
          <a:spcPct val="0"/>
        </a:spcAft>
        <a:defRPr sz="2700">
          <a:solidFill>
            <a:schemeClr val="bg1"/>
          </a:solidFill>
          <a:latin typeface="Arial" panose="020B0604020202020204" pitchFamily="34" charset="0"/>
        </a:defRPr>
      </a:lvl6pPr>
      <a:lvl7pPr marL="685800" algn="ctr" rtl="0" eaLnBrk="1" fontAlgn="base" hangingPunct="1">
        <a:spcBef>
          <a:spcPct val="0"/>
        </a:spcBef>
        <a:spcAft>
          <a:spcPct val="0"/>
        </a:spcAft>
        <a:defRPr sz="2700">
          <a:solidFill>
            <a:schemeClr val="bg1"/>
          </a:solidFill>
          <a:latin typeface="Arial" panose="020B0604020202020204" pitchFamily="34" charset="0"/>
        </a:defRPr>
      </a:lvl7pPr>
      <a:lvl8pPr marL="1028700" algn="ctr" rtl="0" eaLnBrk="1" fontAlgn="base" hangingPunct="1">
        <a:spcBef>
          <a:spcPct val="0"/>
        </a:spcBef>
        <a:spcAft>
          <a:spcPct val="0"/>
        </a:spcAft>
        <a:defRPr sz="2700">
          <a:solidFill>
            <a:schemeClr val="bg1"/>
          </a:solidFill>
          <a:latin typeface="Arial" panose="020B0604020202020204" pitchFamily="34" charset="0"/>
        </a:defRPr>
      </a:lvl8pPr>
      <a:lvl9pPr marL="1371600" algn="ctr" rtl="0" eaLnBrk="1" fontAlgn="base" hangingPunct="1">
        <a:spcBef>
          <a:spcPct val="0"/>
        </a:spcBef>
        <a:spcAft>
          <a:spcPct val="0"/>
        </a:spcAft>
        <a:defRPr sz="2700">
          <a:solidFill>
            <a:schemeClr val="bg1"/>
          </a:solidFill>
          <a:latin typeface="Arial" panose="020B0604020202020204" pitchFamily="34" charset="0"/>
        </a:defRPr>
      </a:lvl9pPr>
    </p:titleStyle>
    <p:bodyStyle>
      <a:lvl1pPr marL="257175" indent="-257175" algn="l" rtl="0" eaLnBrk="1" fontAlgn="base" hangingPunct="1">
        <a:spcBef>
          <a:spcPct val="20000"/>
        </a:spcBef>
        <a:spcAft>
          <a:spcPct val="0"/>
        </a:spcAft>
        <a:buClr>
          <a:schemeClr val="hlink"/>
        </a:buClr>
        <a:buFont typeface="Wingdings" panose="05000000000000000000" pitchFamily="2" charset="2"/>
        <a:buChar char="v"/>
        <a:defRPr sz="2400">
          <a:solidFill>
            <a:schemeClr val="tx1"/>
          </a:solidFill>
          <a:latin typeface="+mn-lt"/>
          <a:ea typeface="+mn-ea"/>
          <a:cs typeface="+mn-cs"/>
        </a:defRPr>
      </a:lvl1pPr>
      <a:lvl2pPr marL="557530" indent="-214630" algn="l" rtl="0" eaLnBrk="1" fontAlgn="base" hangingPunct="1">
        <a:spcBef>
          <a:spcPct val="20000"/>
        </a:spcBef>
        <a:spcAft>
          <a:spcPct val="0"/>
        </a:spcAft>
        <a:buClr>
          <a:schemeClr val="accent1"/>
        </a:buClr>
        <a:buFont typeface="Wingdings" panose="05000000000000000000" pitchFamily="2" charset="2"/>
        <a:buChar char="§"/>
        <a:defRPr sz="2100">
          <a:solidFill>
            <a:schemeClr val="tx1"/>
          </a:solidFill>
          <a:latin typeface="+mn-lt"/>
        </a:defRPr>
      </a:lvl2pPr>
      <a:lvl3pPr marL="857250" indent="-171450" algn="l" rtl="0" eaLnBrk="1" fontAlgn="base" hangingPunct="1">
        <a:spcBef>
          <a:spcPct val="20000"/>
        </a:spcBef>
        <a:spcAft>
          <a:spcPct val="0"/>
        </a:spcAft>
        <a:buClr>
          <a:schemeClr val="tx1"/>
        </a:buClr>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GI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Facial_recognition_system" TargetMode="External"/><Relationship Id="rId1" Type="http://schemas.openxmlformats.org/officeDocument/2006/relationships/slideLayout" Target="../slideLayouts/slideLayout12.xml"/><Relationship Id="rId5" Type="http://schemas.openxmlformats.org/officeDocument/2006/relationships/hyperlink" Target="https://senstar.com/senstarpedia/pros-and-cons-of-facial-recognition/" TargetMode="External"/><Relationship Id="rId4" Type="http://schemas.openxmlformats.org/officeDocument/2006/relationships/hyperlink" Target="https://this.deakin.edu.au/innovation/facial-recognition-id-how-safe-is-your-face#:~:text=It's%20not%20relatively%20more%20secure,your%20phone%20using%20Face%20ID."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p:nvPr/>
        </p:nvPicPr>
        <p:blipFill>
          <a:blip r:embed="rId2"/>
          <a:stretch>
            <a:fillRect/>
          </a:stretch>
        </p:blipFill>
        <p:spPr>
          <a:xfrm>
            <a:off x="-39267" y="6350556"/>
            <a:ext cx="576000" cy="1236543"/>
          </a:xfrm>
          <a:prstGeom prst="rect">
            <a:avLst/>
          </a:prstGeom>
        </p:spPr>
      </p:pic>
      <p:sp>
        <p:nvSpPr>
          <p:cNvPr id="15" name="Rectangle 14"/>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83779" y="270228"/>
            <a:ext cx="7725103" cy="6757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93682"/>
            <a:ext cx="9144000" cy="977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p:nvPr/>
        </p:nvPicPr>
        <p:blipFill>
          <a:blip r:embed="rId3">
            <a:extLst>
              <a:ext uri="{BEBA8EAE-BF5A-486C-A8C5-ECC9F3942E4B}">
                <a14:imgProps xmlns:a14="http://schemas.microsoft.com/office/drawing/2010/main">
                  <a14:imgLayer r:embed="rId4">
                    <a14:imgEffect>
                      <a14:artisticBlur/>
                    </a14:imgEffect>
                  </a14:imgLayer>
                </a14:imgProps>
              </a:ext>
            </a:extLst>
          </a:blip>
          <a:stretch>
            <a:fillRect/>
          </a:stretch>
        </p:blipFill>
        <p:spPr>
          <a:xfrm>
            <a:off x="504495" y="690266"/>
            <a:ext cx="8640000" cy="6167734"/>
          </a:xfrm>
          <a:prstGeom prst="rect">
            <a:avLst/>
          </a:prstGeom>
        </p:spPr>
      </p:pic>
      <p:sp>
        <p:nvSpPr>
          <p:cNvPr id="6" name="Rectangle 5"/>
          <p:cNvSpPr/>
          <p:nvPr/>
        </p:nvSpPr>
        <p:spPr>
          <a:xfrm>
            <a:off x="504495" y="2266523"/>
            <a:ext cx="8640000" cy="2008995"/>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9317" y="2471091"/>
            <a:ext cx="7930356" cy="1603280"/>
          </a:xfrm>
          <a:noFill/>
          <a:ln>
            <a:noFill/>
          </a:ln>
        </p:spPr>
        <p:txBody>
          <a:bodyPr/>
          <a:lstStyle/>
          <a:p>
            <a:r>
              <a:rPr lang="en-US" sz="5400">
                <a:ln w="0"/>
                <a:effectLst>
                  <a:outerShdw blurRad="38100" dist="19050" dir="2700000" algn="tl" rotWithShape="0">
                    <a:schemeClr val="dk1">
                      <a:alpha val="40000"/>
                    </a:schemeClr>
                  </a:outerShdw>
                </a:effectLst>
              </a:rPr>
              <a:t>HỆ THỐNG NHẬN DIỆN KHUÔN MẶT</a:t>
            </a:r>
          </a:p>
        </p:txBody>
      </p:sp>
      <p:pic>
        <p:nvPicPr>
          <p:cNvPr id="10" name="Picture 9"/>
          <p:cNvPicPr/>
          <p:nvPr/>
        </p:nvPicPr>
        <p:blipFill>
          <a:blip r:embed="rId2"/>
          <a:stretch>
            <a:fillRect/>
          </a:stretch>
        </p:blipFill>
        <p:spPr>
          <a:xfrm>
            <a:off x="-69411" y="690266"/>
            <a:ext cx="576000" cy="1236543"/>
          </a:xfrm>
          <a:prstGeom prst="rect">
            <a:avLst/>
          </a:prstGeom>
        </p:spPr>
      </p:pic>
      <p:sp>
        <p:nvSpPr>
          <p:cNvPr id="12" name="Rounded Rectangle 11"/>
          <p:cNvSpPr/>
          <p:nvPr/>
        </p:nvSpPr>
        <p:spPr>
          <a:xfrm>
            <a:off x="3039684" y="1143098"/>
            <a:ext cx="3426373" cy="801825"/>
          </a:xfrm>
          <a:prstGeom prst="roundRect">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63043" y="1251745"/>
            <a:ext cx="1779654" cy="584775"/>
          </a:xfrm>
          <a:prstGeom prst="rect">
            <a:avLst/>
          </a:prstGeom>
          <a:noFill/>
        </p:spPr>
        <p:txBody>
          <a:bodyPr wrap="none" rtlCol="0">
            <a:spAutoFit/>
          </a:bodyPr>
          <a:lstStyle/>
          <a:p>
            <a:r>
              <a:rPr lang="en-US" sz="3200">
                <a:solidFill>
                  <a:srgbClr val="FF0000"/>
                </a:solidFill>
              </a:rPr>
              <a:t>NHÓM 7</a:t>
            </a:r>
          </a:p>
        </p:txBody>
      </p:sp>
      <p:sp>
        <p:nvSpPr>
          <p:cNvPr id="13" name="Oval 12">
            <a:extLst>
              <a:ext uri="{FF2B5EF4-FFF2-40B4-BE49-F238E27FC236}">
                <a16:creationId xmlns:a16="http://schemas.microsoft.com/office/drawing/2014/main" id="{7D80CFE9-0B07-2E43-877E-AA44B031F4E8}"/>
              </a:ext>
            </a:extLst>
          </p:cNvPr>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a:t>
            </a: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852434" y="2116729"/>
            <a:ext cx="7874865" cy="4298364"/>
          </a:xfrm>
          <a:prstGeom prst="roundRect">
            <a:avLst>
              <a:gd name="adj" fmla="val 11967"/>
            </a:avLst>
          </a:prstGeom>
        </p:spPr>
      </p:pic>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10</a:t>
            </a:r>
          </a:p>
        </p:txBody>
      </p:sp>
      <p:sp>
        <p:nvSpPr>
          <p:cNvPr id="10" name="TextBox 9"/>
          <p:cNvSpPr txBox="1"/>
          <p:nvPr/>
        </p:nvSpPr>
        <p:spPr>
          <a:xfrm>
            <a:off x="703384" y="1121261"/>
            <a:ext cx="8330084" cy="6588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50774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Sử</a:t>
            </a:r>
            <a:r>
              <a:rPr lang="en-US" sz="2400" dirty="0">
                <a:ea typeface="SF Pro Semibold" pitchFamily="2" charset="0"/>
                <a:cs typeface="Arial" panose="020B0604020202020204" pitchFamily="34" charset="0"/>
              </a:rPr>
              <a:t> dụng </a:t>
            </a: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thuật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toán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để</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mã</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hóa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được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lưu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dưới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dạng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ẩn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danh</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độ</a:t>
            </a:r>
            <a:r>
              <a:rPr lang="en-US" sz="2400" dirty="0">
                <a:ea typeface="SF Pro Semibold" pitchFamily="2" charset="0"/>
                <a:cs typeface="Arial" panose="020B0604020202020204" pitchFamily="34" charset="0"/>
              </a:rPr>
              <a:t> an </a:t>
            </a:r>
            <a:r>
              <a:rPr lang="en-US" sz="2400" dirty="0" err="1">
                <a:ea typeface="SF Pro Semibold" pitchFamily="2" charset="0"/>
                <a:cs typeface="Arial" panose="020B0604020202020204" pitchFamily="34" charset="0"/>
              </a:rPr>
              <a:t>toàn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p>
        </p:txBody>
      </p:sp>
      <p:sp>
        <p:nvSpPr>
          <p:cNvPr id="8" name="Oval 7">
            <a:extLst>
              <a:ext uri="{FF2B5EF4-FFF2-40B4-BE49-F238E27FC236}">
                <a16:creationId xmlns:a16="http://schemas.microsoft.com/office/drawing/2014/main" id="{3FC8F3ED-9CE2-B643-B832-21F616F3B2C6}"/>
              </a:ext>
            </a:extLst>
          </p:cNvPr>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11</a:t>
            </a: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47078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Ø"/>
            </a:pPr>
            <a:r>
              <a:rPr lang="en-US" sz="2400" dirty="0" err="1">
                <a:ea typeface="SF Pro Semibold" pitchFamily="2" charset="0"/>
                <a:cs typeface="Arial" panose="020B0604020202020204" pitchFamily="34" charset="0"/>
              </a:rPr>
              <a:t>Phụ</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thuộc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vào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yếu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tố</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L</a:t>
            </a:r>
            <a:r>
              <a:rPr lang="en-US" sz="2400" dirty="0" err="1">
                <a:effectLst/>
                <a:ea typeface="SF Pro Semibold" pitchFamily="2" charset="0"/>
                <a:cs typeface="Arial" panose="020B0604020202020204" pitchFamily="34" charset="0"/>
              </a:rPr>
              <a:t>ão</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hóa</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trên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khuôn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mặt</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hành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ổn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định</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Thời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gian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của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ảnh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chụp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v.v</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Nhưng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vẫn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là</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một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trong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những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chính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nhất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hiện</a:t>
            </a:r>
            <a:r>
              <a:rPr lang="en-US" sz="2400" dirty="0">
                <a:ea typeface="SF Pro Semibold" pitchFamily="2" charset="0"/>
                <a:cs typeface="Arial" panose="020B0604020202020204" pitchFamily="34" charset="0"/>
              </a:rPr>
              <a:t> nay. </a:t>
            </a:r>
          </a:p>
        </p:txBody>
      </p:sp>
      <p:sp>
        <p:nvSpPr>
          <p:cNvPr id="8" name="Oval 7">
            <a:extLst>
              <a:ext uri="{FF2B5EF4-FFF2-40B4-BE49-F238E27FC236}">
                <a16:creationId xmlns:a16="http://schemas.microsoft.com/office/drawing/2014/main" id="{2D017912-476F-174A-90D1-5F25C8D6767F}"/>
              </a:ext>
            </a:extLst>
          </p:cNvPr>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12</a:t>
            </a: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pic>
        <p:nvPicPr>
          <p:cNvPr id="3" name="Picture 2"/>
          <p:cNvPicPr>
            <a:picLocks noChangeAspect="1"/>
          </p:cNvPicPr>
          <p:nvPr/>
        </p:nvPicPr>
        <p:blipFill>
          <a:blip r:embed="rId3"/>
          <a:stretch>
            <a:fillRect/>
          </a:stretch>
        </p:blipFill>
        <p:spPr>
          <a:xfrm>
            <a:off x="572322" y="2410625"/>
            <a:ext cx="8571678" cy="3296799"/>
          </a:xfrm>
          <a:prstGeom prst="rect">
            <a:avLst/>
          </a:prstGeom>
        </p:spPr>
      </p:pic>
      <p:sp>
        <p:nvSpPr>
          <p:cNvPr id="11" name="Oval 10">
            <a:extLst>
              <a:ext uri="{FF2B5EF4-FFF2-40B4-BE49-F238E27FC236}">
                <a16:creationId xmlns:a16="http://schemas.microsoft.com/office/drawing/2014/main" id="{B92F8A9C-804E-3E4F-B9F2-F8840E6D5287}"/>
              </a:ext>
            </a:extLst>
          </p:cNvPr>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13</a:t>
            </a:r>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406146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a:p>
            <a:pPr marL="457200" indent="-457200">
              <a:lnSpc>
                <a:spcPct val="150000"/>
              </a:lnSpc>
              <a:buFont typeface="Wingdings" panose="05000000000000000000" pitchFamily="2" charset="2"/>
              <a:buChar char="ü"/>
            </a:pPr>
            <a:r>
              <a:rPr lang="en-US" sz="2400" dirty="0">
                <a:effectLst/>
                <a:ea typeface="SF Pro Semibold" pitchFamily="2" charset="0"/>
                <a:cs typeface="Arial" panose="020B0604020202020204" pitchFamily="34" charset="0"/>
              </a:rPr>
              <a:t>Hệ thống sẽ phát hiện, so sánh khuôn mặt với dữ liệu từ database. </a:t>
            </a:r>
          </a:p>
          <a:p>
            <a:pPr marL="457200" indent="-4572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 Điểm tin cậy càng cao thì khả năng hai hình ảnh thuộc về cùng một người càng cao.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Ngưỡng điểm này thường lên đến &gt;90%.</a:t>
            </a:r>
          </a:p>
        </p:txBody>
      </p:sp>
      <p:sp>
        <p:nvSpPr>
          <p:cNvPr id="8" name="Oval 7">
            <a:extLst>
              <a:ext uri="{FF2B5EF4-FFF2-40B4-BE49-F238E27FC236}">
                <a16:creationId xmlns:a16="http://schemas.microsoft.com/office/drawing/2014/main" id="{9ED6B7C9-B0A3-3E45-B401-B01E7529B7AE}"/>
              </a:ext>
            </a:extLst>
          </p:cNvPr>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14</a:t>
            </a: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3" name="Picture 2"/>
          <p:cNvPicPr>
            <a:picLocks noChangeAspect="1"/>
          </p:cNvPicPr>
          <p:nvPr/>
        </p:nvPicPr>
        <p:blipFill>
          <a:blip r:embed="rId3"/>
          <a:stretch>
            <a:fillRect/>
          </a:stretch>
        </p:blipFill>
        <p:spPr>
          <a:xfrm>
            <a:off x="1040256" y="1854645"/>
            <a:ext cx="7495566" cy="4732049"/>
          </a:xfrm>
          <a:prstGeom prst="roundRect">
            <a:avLst>
              <a:gd name="adj" fmla="val 8649"/>
            </a:avLst>
          </a:prstGeom>
        </p:spPr>
      </p:pic>
      <p:sp>
        <p:nvSpPr>
          <p:cNvPr id="11" name="Oval 10">
            <a:extLst>
              <a:ext uri="{FF2B5EF4-FFF2-40B4-BE49-F238E27FC236}">
                <a16:creationId xmlns:a16="http://schemas.microsoft.com/office/drawing/2014/main" id="{63E613FC-A34F-7B40-A11D-0D9D8C393519}"/>
              </a:ext>
            </a:extLst>
          </p:cNvPr>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15</a:t>
            </a:r>
          </a:p>
        </p:txBody>
      </p:sp>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hlinkClick r:id="rId2"/>
          </p:cNvPr>
          <p:cNvSpPr txBox="1"/>
          <p:nvPr/>
        </p:nvSpPr>
        <p:spPr>
          <a:xfrm>
            <a:off x="703384" y="1121254"/>
            <a:ext cx="8169310" cy="57785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https://en.wikipedia.org/wiki/Facial_recognition_system</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318029" cy="584775"/>
          </a:xfrm>
          <a:prstGeom prst="rect">
            <a:avLst/>
          </a:prstGeom>
          <a:noFill/>
        </p:spPr>
        <p:txBody>
          <a:bodyPr wrap="none" rtlCol="0">
            <a:spAutoFit/>
          </a:bodyPr>
          <a:lstStyle/>
          <a:p>
            <a:r>
              <a:rPr lang="en-US" sz="3200" b="1">
                <a:solidFill>
                  <a:schemeClr val="bg1"/>
                </a:solidFill>
                <a:latin typeface="+mj-lt"/>
              </a:rPr>
              <a:t>CÁC TRANG TÀI LIỆU THAM KHẢO.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7" name="TextBox 16">
            <a:hlinkClick r:id="rId4"/>
          </p:cNvPr>
          <p:cNvSpPr txBox="1"/>
          <p:nvPr/>
        </p:nvSpPr>
        <p:spPr>
          <a:xfrm>
            <a:off x="703384" y="2406869"/>
            <a:ext cx="8169310" cy="2239844"/>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https://this.deakin.edu.au/innovation/facial-recognition-id-how-safe-is-your-face#:~:text=It's%20not%20relatively%20more%20secure,your%20phone%20using%20Face%20ID.</a:t>
            </a:r>
          </a:p>
        </p:txBody>
      </p:sp>
      <p:sp>
        <p:nvSpPr>
          <p:cNvPr id="18" name="TextBox 17">
            <a:hlinkClick r:id="rId5"/>
          </p:cNvPr>
          <p:cNvSpPr txBox="1"/>
          <p:nvPr/>
        </p:nvSpPr>
        <p:spPr>
          <a:xfrm>
            <a:off x="703384" y="5431031"/>
            <a:ext cx="8169310" cy="1131848"/>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https://senstar.com/senstarpedia/pros-and-cons-of-facial-recognition/</a:t>
            </a:r>
          </a:p>
        </p:txBody>
      </p:sp>
    </p:spTree>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86578" cy="584775"/>
          </a:xfrm>
          <a:prstGeom prst="rect">
            <a:avLst/>
          </a:prstGeom>
          <a:noFill/>
        </p:spPr>
        <p:txBody>
          <a:bodyPr wrap="none" rtlCol="0">
            <a:spAutoFit/>
          </a:bodyPr>
          <a:lstStyle/>
          <a:p>
            <a:r>
              <a:rPr lang="en-US" sz="3200" b="1">
                <a:solidFill>
                  <a:schemeClr val="bg1"/>
                </a:solidFill>
                <a:latin typeface="+mj-lt"/>
              </a:rPr>
              <a:t>KẾT THÚC.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15" name="Picture 14"/>
          <p:cNvPicPr>
            <a:picLocks noChangeAspect="1"/>
          </p:cNvPicPr>
          <p:nvPr/>
        </p:nvPicPr>
        <p:blipFill>
          <a:blip r:embed="rId3"/>
          <a:stretch>
            <a:fillRect/>
          </a:stretch>
        </p:blipFill>
        <p:spPr>
          <a:xfrm>
            <a:off x="616298" y="1843253"/>
            <a:ext cx="8439889" cy="3235291"/>
          </a:xfrm>
          <a:prstGeom prst="rect">
            <a:avLst/>
          </a:prstGeom>
        </p:spPr>
      </p:pic>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076209" cy="584775"/>
          </a:xfrm>
          <a:prstGeom prst="rect">
            <a:avLst/>
          </a:prstGeom>
          <a:noFill/>
        </p:spPr>
        <p:txBody>
          <a:bodyPr wrap="none" rtlCol="0">
            <a:spAutoFit/>
          </a:bodyPr>
          <a:lstStyle/>
          <a:p>
            <a:r>
              <a:rPr lang="en-US" sz="3200" b="1">
                <a:solidFill>
                  <a:schemeClr val="bg1"/>
                </a:solidFill>
                <a:latin typeface="+mj-lt"/>
              </a:rPr>
              <a:t>MỤC LỤC</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667362" y="974931"/>
            <a:ext cx="7708900"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sz="2400" dirty="0">
                <a:solidFill>
                  <a:srgbClr val="FF0000"/>
                </a:solidFill>
                <a:ea typeface="SF Pro Semibold" pitchFamily="2" charset="0"/>
                <a:cs typeface="Arial" panose="020B0604020202020204" pitchFamily="34" charset="0"/>
              </a:rPr>
              <a:t>1. </a:t>
            </a:r>
            <a:r>
              <a:rPr lang="vi-VN" sz="2400" dirty="0">
                <a:solidFill>
                  <a:srgbClr val="FF0000"/>
                </a:solidFill>
                <a:ea typeface="SF Pro Semibold" pitchFamily="2" charset="0"/>
                <a:cs typeface="Arial" panose="020B0604020202020204" pitchFamily="34" charset="0"/>
              </a:rPr>
              <a:t>Khái niệm, cấu tạo</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1.1.Khái </a:t>
            </a:r>
            <a:r>
              <a:rPr lang="en-US" sz="2400" dirty="0" err="1">
                <a:solidFill>
                  <a:srgbClr val="FF0000"/>
                </a:solidFill>
                <a:ea typeface="SF Pro Semibold" pitchFamily="2" charset="0"/>
                <a:cs typeface="Arial" panose="020B0604020202020204" pitchFamily="34" charset="0"/>
              </a:rPr>
              <a:t>niệm.</a:t>
            </a:r>
            <a:r>
              <a:rPr lang="en-US" sz="2400" dirty="0">
                <a:solidFill>
                  <a:srgbClr val="FF0000"/>
                </a:solidFill>
                <a:ea typeface="SF Pro Semibold" pitchFamily="2" charset="0"/>
                <a:cs typeface="Arial" panose="020B0604020202020204" pitchFamily="34" charset="0"/>
              </a:rPr>
              <a:t>	</a:t>
            </a:r>
          </a:p>
          <a:p>
            <a:r>
              <a:rPr lang="en-US" sz="2400" dirty="0">
                <a:solidFill>
                  <a:srgbClr val="FF0000"/>
                </a:solidFill>
                <a:ea typeface="SF Pro Semibold" pitchFamily="2" charset="0"/>
                <a:cs typeface="Arial" panose="020B0604020202020204" pitchFamily="34" charset="0"/>
              </a:rPr>
              <a:t>1.2.Cấu </a:t>
            </a:r>
            <a:r>
              <a:rPr lang="en-US" sz="2400" dirty="0" err="1">
                <a:solidFill>
                  <a:srgbClr val="FF0000"/>
                </a:solidFill>
                <a:ea typeface="SF Pro Semibold" pitchFamily="2" charset="0"/>
                <a:cs typeface="Arial" panose="020B0604020202020204" pitchFamily="34" charset="0"/>
              </a:rPr>
              <a:t>tạo</a:t>
            </a:r>
            <a:r>
              <a:rPr lang="en-US" sz="2400" dirty="0">
                <a:solidFill>
                  <a:srgbClr val="FF0000"/>
                </a:solidFill>
                <a:ea typeface="SF Pro Semibold" pitchFamily="2" charset="0"/>
                <a:cs typeface="Arial" panose="020B0604020202020204" pitchFamily="34" charset="0"/>
              </a:rPr>
              <a:t> Face ID.</a:t>
            </a:r>
            <a:endParaRPr lang="vi-VN"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2. Nguyên lý hoạt động.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2.1.Cơ </a:t>
            </a:r>
            <a:r>
              <a:rPr lang="en-US" sz="2400" dirty="0" err="1">
                <a:solidFill>
                  <a:srgbClr val="FF0000"/>
                </a:solidFill>
                <a:ea typeface="SF Pro Semibold" pitchFamily="2" charset="0"/>
                <a:cs typeface="Arial" panose="020B0604020202020204" pitchFamily="34" charset="0"/>
              </a:rPr>
              <a:t>bản.</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2.2.Nhận </a:t>
            </a:r>
            <a:r>
              <a:rPr lang="en-US" sz="2400" dirty="0" err="1">
                <a:solidFill>
                  <a:srgbClr val="FF0000"/>
                </a:solidFill>
                <a:ea typeface="SF Pro Semibold" pitchFamily="2" charset="0"/>
                <a:cs typeface="Arial" panose="020B0604020202020204" pitchFamily="34" charset="0"/>
              </a:rPr>
              <a:t>dạng</a:t>
            </a:r>
            <a:r>
              <a:rPr lang="en-US" sz="2400" dirty="0">
                <a:solidFill>
                  <a:srgbClr val="FF0000"/>
                </a:solidFill>
                <a:ea typeface="SF Pro Semibold" pitchFamily="2" charset="0"/>
                <a:cs typeface="Arial" panose="020B0604020202020204" pitchFamily="34" charset="0"/>
              </a:rPr>
              <a:t> 3 </a:t>
            </a:r>
            <a:r>
              <a:rPr lang="en-US" sz="2400" dirty="0" err="1">
                <a:solidFill>
                  <a:srgbClr val="FF0000"/>
                </a:solidFill>
                <a:ea typeface="SF Pro Semibold" pitchFamily="2" charset="0"/>
                <a:cs typeface="Arial" panose="020B0604020202020204" pitchFamily="34" charset="0"/>
              </a:rPr>
              <a:t>chiều.</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2.3.Phân </a:t>
            </a:r>
            <a:r>
              <a:rPr lang="en-US" sz="2400" dirty="0" err="1">
                <a:solidFill>
                  <a:srgbClr val="FF0000"/>
                </a:solidFill>
                <a:ea typeface="SF Pro Semibold" pitchFamily="2" charset="0"/>
                <a:cs typeface="Arial" panose="020B0604020202020204" pitchFamily="34" charset="0"/>
              </a:rPr>
              <a:t>tích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kết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cấu</a:t>
            </a:r>
            <a:r>
              <a:rPr lang="en-US" sz="2400" dirty="0">
                <a:solidFill>
                  <a:srgbClr val="FF0000"/>
                </a:solidFill>
                <a:ea typeface="SF Pro Semibold" pitchFamily="2" charset="0"/>
                <a:cs typeface="Arial" panose="020B0604020202020204" pitchFamily="34" charset="0"/>
              </a:rPr>
              <a:t> da.</a:t>
            </a:r>
          </a:p>
          <a:p>
            <a:r>
              <a:rPr lang="vi-VN" sz="2400" dirty="0">
                <a:solidFill>
                  <a:srgbClr val="FF0000"/>
                </a:solidFill>
                <a:ea typeface="SF Pro Semibold" pitchFamily="2" charset="0"/>
                <a:cs typeface="Arial" panose="020B0604020202020204" pitchFamily="34" charset="0"/>
              </a:rPr>
              <a:t>3. Độ tin cậy và chính xác.</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3.1.Nhận </a:t>
            </a:r>
            <a:r>
              <a:rPr lang="en-US" sz="2400" dirty="0" err="1">
                <a:solidFill>
                  <a:srgbClr val="FF0000"/>
                </a:solidFill>
                <a:ea typeface="SF Pro Semibold" pitchFamily="2" charset="0"/>
                <a:cs typeface="Arial" panose="020B0604020202020204" pitchFamily="34" charset="0"/>
              </a:rPr>
              <a:t>dạng</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chính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xác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3.2.Nhận </a:t>
            </a:r>
            <a:r>
              <a:rPr lang="en-US" sz="2400" dirty="0" err="1">
                <a:solidFill>
                  <a:srgbClr val="FF0000"/>
                </a:solidFill>
                <a:ea typeface="SF Pro Semibold" pitchFamily="2" charset="0"/>
                <a:cs typeface="Arial" panose="020B0604020202020204" pitchFamily="34" charset="0"/>
              </a:rPr>
              <a:t>diện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an </a:t>
            </a:r>
            <a:r>
              <a:rPr lang="en-US" sz="2400" dirty="0" err="1">
                <a:solidFill>
                  <a:srgbClr val="FF0000"/>
                </a:solidFill>
                <a:ea typeface="SF Pro Semibold" pitchFamily="2" charset="0"/>
                <a:cs typeface="Arial" panose="020B0604020202020204" pitchFamily="34" charset="0"/>
              </a:rPr>
              <a:t>toàn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vi-VN" sz="2400" dirty="0">
                <a:solidFill>
                  <a:srgbClr val="FF0000"/>
                </a:solidFill>
                <a:ea typeface="SF Pro Semibold" pitchFamily="2" charset="0"/>
                <a:cs typeface="Arial" panose="020B0604020202020204" pitchFamily="34" charset="0"/>
              </a:rPr>
              <a:t>4. Ưu, nhược điểm và ứng dụng.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4.1.Ưu, </a:t>
            </a:r>
            <a:r>
              <a:rPr lang="en-US" sz="2400" dirty="0" err="1">
                <a:solidFill>
                  <a:srgbClr val="FF0000"/>
                </a:solidFill>
                <a:ea typeface="SF Pro Semibold" pitchFamily="2" charset="0"/>
                <a:cs typeface="Arial" panose="020B0604020202020204" pitchFamily="34" charset="0"/>
              </a:rPr>
              <a:t>nhược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điểm.</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4.2.Ứng </a:t>
            </a:r>
            <a:r>
              <a:rPr lang="en-US" sz="2400" dirty="0" err="1">
                <a:solidFill>
                  <a:srgbClr val="FF0000"/>
                </a:solidFill>
                <a:ea typeface="SF Pro Semibold" pitchFamily="2" charset="0"/>
                <a:cs typeface="Arial" panose="020B0604020202020204" pitchFamily="34" charset="0"/>
              </a:rPr>
              <a:t>dụng</a:t>
            </a:r>
            <a:r>
              <a:rPr lang="vi-VN" sz="2400" dirty="0" err="1">
                <a:solidFill>
                  <a:srgbClr val="FF0000"/>
                </a:solidFill>
                <a:ea typeface="SF Pro Semibold" pitchFamily="2" charset="0"/>
                <a:cs typeface="Arial" panose="020B0604020202020204" pitchFamily="34" charset="0"/>
              </a:rPr>
              <a:t>.</a:t>
            </a:r>
            <a:endParaRPr lang="vi-VN" sz="2400" dirty="0">
              <a:solidFill>
                <a:srgbClr val="FF0000"/>
              </a:solidFill>
              <a:ea typeface="SF Pro Semibold" pitchFamily="2" charset="0"/>
              <a:cs typeface="Arial" panose="020B0604020202020204" pitchFamily="34" charset="0"/>
            </a:endParaRPr>
          </a:p>
        </p:txBody>
      </p:sp>
      <p:sp>
        <p:nvSpPr>
          <p:cNvPr id="8" name="Oval 7">
            <a:extLst>
              <a:ext uri="{FF2B5EF4-FFF2-40B4-BE49-F238E27FC236}">
                <a16:creationId xmlns:a16="http://schemas.microsoft.com/office/drawing/2014/main" id="{B4A7CFC3-5825-2743-9360-67D692BB4F5B}"/>
              </a:ext>
            </a:extLst>
          </p:cNvPr>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4791075" cy="583565"/>
          </a:xfrm>
          <a:prstGeom prst="rect">
            <a:avLst/>
          </a:prstGeom>
          <a:noFill/>
        </p:spPr>
        <p:txBody>
          <a:bodyPr wrap="none" rtlCol="0">
            <a:spAutoFit/>
          </a:bodyPr>
          <a:lstStyle/>
          <a:p>
            <a:r>
              <a:rPr lang="en-US" sz="3200" b="1">
                <a:solidFill>
                  <a:schemeClr val="bg1"/>
                </a:solidFill>
                <a:latin typeface="+mj-lt"/>
              </a:rPr>
              <a:t>1</a:t>
            </a:r>
            <a:r>
              <a:rPr lang="vi-VN" altLang="en-US" sz="3200" b="1">
                <a:solidFill>
                  <a:schemeClr val="bg1"/>
                </a:solidFill>
                <a:latin typeface="+mj-lt"/>
              </a:rPr>
              <a:t>.</a:t>
            </a:r>
            <a:r>
              <a:rPr lang="en-US" sz="3200" b="1">
                <a:solidFill>
                  <a:schemeClr val="bg1"/>
                </a:solidFill>
                <a:latin typeface="+mj-lt"/>
              </a:rPr>
              <a:t>Kh</a:t>
            </a:r>
            <a:r>
              <a:rPr lang="vi-VN" altLang="en-US" sz="3200" b="1">
                <a:solidFill>
                  <a:schemeClr val="bg1"/>
                </a:solidFill>
                <a:latin typeface="+mj-lt"/>
              </a:rPr>
              <a:t>ái Niệm và Cấu Tạo</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1.1.Khái Niệm</a:t>
            </a:r>
          </a:p>
        </p:txBody>
      </p:sp>
      <p:sp>
        <p:nvSpPr>
          <p:cNvPr id="2" name="Text Box 1"/>
          <p:cNvSpPr txBox="1"/>
          <p:nvPr/>
        </p:nvSpPr>
        <p:spPr>
          <a:xfrm>
            <a:off x="892175" y="2281555"/>
            <a:ext cx="8024495" cy="1614805"/>
          </a:xfrm>
          <a:prstGeom prst="rect">
            <a:avLst/>
          </a:prstGeom>
          <a:noFill/>
        </p:spPr>
        <p:txBody>
          <a:bodyPr wrap="square" rtlCol="0">
            <a:noAutofit/>
          </a:bodyPr>
          <a:lstStyle/>
          <a:p>
            <a:pPr marL="0" indent="0" algn="l">
              <a:lnSpc>
                <a:spcPct val="130000"/>
              </a:lnSpc>
              <a:buNone/>
            </a:pPr>
            <a:r>
              <a:rPr lang="vi-VN" altLang="en-US" sz="2400">
                <a:cs typeface="Arial" panose="020B0604020202020204" pitchFamily="34" charset="0"/>
              </a:rPr>
              <a:t>-</a:t>
            </a:r>
            <a:r>
              <a:rPr lang="en-US" sz="2400">
                <a:cs typeface="Arial" panose="020B0604020202020204" pitchFamily="34" charset="0"/>
              </a:rPr>
              <a:t>Công nghệ nhận diện khuôn mặt là một công nghệ sinh trắc học ánh xạ các đặc điểm khuôn mặt của một cá nhân về mặt toán học và lưu trữ dữ liệu dưới dạng faceprint</a:t>
            </a:r>
          </a:p>
        </p:txBody>
      </p:sp>
      <p:pic>
        <p:nvPicPr>
          <p:cNvPr id="4" name="Picture 3" descr="z3315131751550_088b97c33bb353473ce6645c20cce6c1"/>
          <p:cNvPicPr>
            <a:picLocks noChangeAspect="1"/>
          </p:cNvPicPr>
          <p:nvPr/>
        </p:nvPicPr>
        <p:blipFill>
          <a:blip r:embed="rId3"/>
          <a:stretch>
            <a:fillRect/>
          </a:stretch>
        </p:blipFill>
        <p:spPr>
          <a:xfrm>
            <a:off x="536575" y="4337050"/>
            <a:ext cx="3324860" cy="1936750"/>
          </a:xfrm>
          <a:prstGeom prst="rect">
            <a:avLst/>
          </a:prstGeom>
        </p:spPr>
      </p:pic>
      <p:pic>
        <p:nvPicPr>
          <p:cNvPr id="7" name="Picture 6" descr="1773160"/>
          <p:cNvPicPr>
            <a:picLocks noChangeAspect="1"/>
          </p:cNvPicPr>
          <p:nvPr/>
        </p:nvPicPr>
        <p:blipFill>
          <a:blip r:embed="rId4"/>
          <a:stretch>
            <a:fillRect/>
          </a:stretch>
        </p:blipFill>
        <p:spPr>
          <a:xfrm>
            <a:off x="5313045" y="4334510"/>
            <a:ext cx="3830955" cy="1915795"/>
          </a:xfrm>
          <a:prstGeom prst="rect">
            <a:avLst/>
          </a:prstGeom>
        </p:spPr>
      </p:pic>
      <p:sp>
        <p:nvSpPr>
          <p:cNvPr id="11" name="Oval 10">
            <a:extLst>
              <a:ext uri="{FF2B5EF4-FFF2-40B4-BE49-F238E27FC236}">
                <a16:creationId xmlns:a16="http://schemas.microsoft.com/office/drawing/2014/main" id="{B3A93925-5877-4542-9AF4-E1B790D8B634}"/>
              </a:ext>
            </a:extLst>
          </p:cNvPr>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4791075" cy="583565"/>
          </a:xfrm>
          <a:prstGeom prst="rect">
            <a:avLst/>
          </a:prstGeom>
          <a:noFill/>
        </p:spPr>
        <p:txBody>
          <a:bodyPr wrap="none" rtlCol="0">
            <a:spAutoFit/>
          </a:bodyPr>
          <a:lstStyle/>
          <a:p>
            <a:r>
              <a:rPr lang="vi-VN" altLang="en-US" sz="3200" b="1">
                <a:solidFill>
                  <a:schemeClr val="bg1"/>
                </a:solidFill>
                <a:latin typeface="+mj-lt"/>
              </a:rPr>
              <a:t>1.Khái Niệm và Cấu Tạo</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1.2 Cấu tạo Face ID</a:t>
            </a:r>
          </a:p>
        </p:txBody>
      </p:sp>
      <p:sp>
        <p:nvSpPr>
          <p:cNvPr id="2" name="Text Box 1"/>
          <p:cNvSpPr txBox="1"/>
          <p:nvPr/>
        </p:nvSpPr>
        <p:spPr>
          <a:xfrm>
            <a:off x="978535" y="2239645"/>
            <a:ext cx="7491730" cy="2084070"/>
          </a:xfrm>
          <a:prstGeom prst="rect">
            <a:avLst/>
          </a:prstGeom>
          <a:noFill/>
        </p:spPr>
        <p:txBody>
          <a:bodyPr wrap="square" rtlCol="0">
            <a:spAutoFit/>
          </a:bodyPr>
          <a:lstStyle/>
          <a:p>
            <a:pPr>
              <a:lnSpc>
                <a:spcPct val="130000"/>
              </a:lnSpc>
            </a:pPr>
            <a:r>
              <a:rPr lang="en-US" sz="2400">
                <a:cs typeface="Arial" panose="020B0604020202020204" pitchFamily="34" charset="0"/>
              </a:rPr>
              <a:t>Face ID bao gồm hai phần</a:t>
            </a:r>
          </a:p>
          <a:p>
            <a:pPr marL="285750" indent="-285750">
              <a:lnSpc>
                <a:spcPct val="140000"/>
              </a:lnSpc>
              <a:buFont typeface="Wingdings" panose="05000000000000000000" charset="0"/>
              <a:buChar char="ü"/>
            </a:pPr>
            <a:r>
              <a:rPr lang="en-US" sz="2400">
                <a:cs typeface="Arial" panose="020B0604020202020204" pitchFamily="34" charset="0"/>
              </a:rPr>
              <a:t>mô-đun máy chiếu chấm chiếu hơn 30.000 điểm hồng ngoại lên mặt người dùng</a:t>
            </a:r>
          </a:p>
          <a:p>
            <a:pPr marL="285750" indent="-285750">
              <a:lnSpc>
                <a:spcPct val="130000"/>
              </a:lnSpc>
              <a:buFont typeface="Wingdings" panose="05000000000000000000" charset="0"/>
              <a:buChar char="ü"/>
            </a:pPr>
            <a:r>
              <a:rPr lang="en-US" sz="2400">
                <a:cs typeface="Arial" panose="020B0604020202020204" pitchFamily="34" charset="0"/>
              </a:rPr>
              <a:t> mô-đun camera hồng ngoại đọc mẫu </a:t>
            </a:r>
          </a:p>
        </p:txBody>
      </p:sp>
      <p:pic>
        <p:nvPicPr>
          <p:cNvPr id="3" name="Picture 2" descr="faceid-mua-co-vy-10-1-scaled"/>
          <p:cNvPicPr>
            <a:picLocks noChangeAspect="1"/>
          </p:cNvPicPr>
          <p:nvPr/>
        </p:nvPicPr>
        <p:blipFill>
          <a:blip r:embed="rId3"/>
          <a:stretch>
            <a:fillRect/>
          </a:stretch>
        </p:blipFill>
        <p:spPr>
          <a:xfrm>
            <a:off x="536575" y="4462780"/>
            <a:ext cx="3591560" cy="2395220"/>
          </a:xfrm>
          <a:prstGeom prst="rect">
            <a:avLst/>
          </a:prstGeom>
        </p:spPr>
      </p:pic>
      <p:pic>
        <p:nvPicPr>
          <p:cNvPr id="4" name="Picture 3" descr="Iphone-14-face-id-co-gi-khac-biet-5"/>
          <p:cNvPicPr>
            <a:picLocks noChangeAspect="1"/>
          </p:cNvPicPr>
          <p:nvPr/>
        </p:nvPicPr>
        <p:blipFill>
          <a:blip r:embed="rId4"/>
          <a:stretch>
            <a:fillRect/>
          </a:stretch>
        </p:blipFill>
        <p:spPr>
          <a:xfrm>
            <a:off x="4768215" y="4547870"/>
            <a:ext cx="3408680" cy="2305685"/>
          </a:xfrm>
          <a:prstGeom prst="rect">
            <a:avLst/>
          </a:prstGeom>
        </p:spPr>
      </p:pic>
      <p:sp>
        <p:nvSpPr>
          <p:cNvPr id="11" name="Oval 10">
            <a:extLst>
              <a:ext uri="{FF2B5EF4-FFF2-40B4-BE49-F238E27FC236}">
                <a16:creationId xmlns:a16="http://schemas.microsoft.com/office/drawing/2014/main" id="{CFE42A65-FACC-6546-AA31-0B0FF9EB6C28}"/>
              </a:ext>
            </a:extLst>
          </p:cNvPr>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a:p>
            <a:pPr algn="ctr"/>
            <a:endParaRPr lang="en-US">
              <a:solidFill>
                <a:srgbClr val="FF0000"/>
              </a:solidFill>
            </a:endParaRP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51695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khuôn mặt đều có nhiều điểm mốc. Là phần lòi lõm tạo nên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Hệ thống nhận diện qua những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mặt người có khoảng 80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Có thể nhận diện  như sau:</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Khoảng cách giữa hai mắt</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Chiều rộng của mũi</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Độ sâu của hốc mắt</a:t>
            </a:r>
          </a:p>
        </p:txBody>
      </p:sp>
      <p:sp>
        <p:nvSpPr>
          <p:cNvPr id="8" name="Oval 7">
            <a:extLst>
              <a:ext uri="{FF2B5EF4-FFF2-40B4-BE49-F238E27FC236}">
                <a16:creationId xmlns:a16="http://schemas.microsoft.com/office/drawing/2014/main" id="{DE1AABEE-11C8-0841-9411-AAB0ECFC483B}"/>
              </a:ext>
            </a:extLst>
          </p:cNvPr>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5</a:t>
            </a: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12915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p:txBody>
      </p:sp>
      <p:pic>
        <p:nvPicPr>
          <p:cNvPr id="2" name="Picture 1" descr="1904_su-hoat-dong-cua-cong-nghe-ai-nhan-dien-khuon-mat"/>
          <p:cNvPicPr>
            <a:picLocks noChangeAspect="1"/>
          </p:cNvPicPr>
          <p:nvPr/>
        </p:nvPicPr>
        <p:blipFill>
          <a:blip r:embed="rId3"/>
          <a:stretch>
            <a:fillRect/>
          </a:stretch>
        </p:blipFill>
        <p:spPr>
          <a:xfrm>
            <a:off x="536575" y="1845945"/>
            <a:ext cx="4953000" cy="2781300"/>
          </a:xfrm>
          <a:prstGeom prst="rect">
            <a:avLst/>
          </a:prstGeom>
        </p:spPr>
      </p:pic>
      <p:pic>
        <p:nvPicPr>
          <p:cNvPr id="3" name="Picture 2" descr="he-thong-camera-nhan-dien-khuon-mat-hoat-dong-nhu-the-nao"/>
          <p:cNvPicPr>
            <a:picLocks noChangeAspect="1"/>
          </p:cNvPicPr>
          <p:nvPr/>
        </p:nvPicPr>
        <p:blipFill>
          <a:blip r:embed="rId4"/>
          <a:stretch>
            <a:fillRect/>
          </a:stretch>
        </p:blipFill>
        <p:spPr>
          <a:xfrm>
            <a:off x="536575" y="4627245"/>
            <a:ext cx="4953000" cy="2174875"/>
          </a:xfrm>
          <a:prstGeom prst="rect">
            <a:avLst/>
          </a:prstGeom>
        </p:spPr>
      </p:pic>
      <p:pic>
        <p:nvPicPr>
          <p:cNvPr id="4" name="Picture 3" descr="facial-recognition-768x512-1"/>
          <p:cNvPicPr>
            <a:picLocks noChangeAspect="1"/>
          </p:cNvPicPr>
          <p:nvPr/>
        </p:nvPicPr>
        <p:blipFill>
          <a:blip r:embed="rId5"/>
          <a:stretch>
            <a:fillRect/>
          </a:stretch>
        </p:blipFill>
        <p:spPr>
          <a:xfrm>
            <a:off x="5514340" y="1846580"/>
            <a:ext cx="3629660" cy="4486275"/>
          </a:xfrm>
          <a:prstGeom prst="rect">
            <a:avLst/>
          </a:prstGeom>
        </p:spPr>
      </p:pic>
      <p:sp>
        <p:nvSpPr>
          <p:cNvPr id="11" name="Oval 10">
            <a:extLst>
              <a:ext uri="{FF2B5EF4-FFF2-40B4-BE49-F238E27FC236}">
                <a16:creationId xmlns:a16="http://schemas.microsoft.com/office/drawing/2014/main" id="{5972A058-5F36-A84D-B983-ABEE821A505B}"/>
              </a:ext>
            </a:extLst>
          </p:cNvPr>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6</a:t>
            </a: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452310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2.2.Nâng cao dạng 3D</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Kỹ thuật này sử dụng các cảm biến 3D để nắm bắt thông tin về hình dạng của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Thông tin này được sử dụng xác định một khuôn mặt như các đường viền của hốc mắt, mũi và cằm.</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Nhận dạng khuôn mặt 3D là nó không bị ảnh hưởng bởi những thay đổi trong ánh sáng.</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8" name="Oval 7">
            <a:extLst>
              <a:ext uri="{FF2B5EF4-FFF2-40B4-BE49-F238E27FC236}">
                <a16:creationId xmlns:a16="http://schemas.microsoft.com/office/drawing/2014/main" id="{22AB8B8B-D5C5-7042-A93A-D59B6543D28B}"/>
              </a:ext>
            </a:extLst>
          </p:cNvPr>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7</a:t>
            </a: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1753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2.2.Nâng cao dạng 3D</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pic>
        <p:nvPicPr>
          <p:cNvPr id="2" name="Picture 1" descr="nhan-dien-khuon-mat_800x450"/>
          <p:cNvPicPr>
            <a:picLocks noChangeAspect="1"/>
          </p:cNvPicPr>
          <p:nvPr/>
        </p:nvPicPr>
        <p:blipFill>
          <a:blip r:embed="rId3"/>
          <a:stretch>
            <a:fillRect/>
          </a:stretch>
        </p:blipFill>
        <p:spPr>
          <a:xfrm>
            <a:off x="5081905" y="2776220"/>
            <a:ext cx="3906520" cy="2700655"/>
          </a:xfrm>
          <a:prstGeom prst="rect">
            <a:avLst/>
          </a:prstGeom>
        </p:spPr>
      </p:pic>
      <p:pic>
        <p:nvPicPr>
          <p:cNvPr id="4" name="Picture 3" descr="nhan-dien-khuon-mat-3d-the-hien-cong-nghe-vuot-troi-cua-apple"/>
          <p:cNvPicPr>
            <a:picLocks noChangeAspect="1"/>
          </p:cNvPicPr>
          <p:nvPr/>
        </p:nvPicPr>
        <p:blipFill>
          <a:blip r:embed="rId4"/>
          <a:stretch>
            <a:fillRect/>
          </a:stretch>
        </p:blipFill>
        <p:spPr>
          <a:xfrm>
            <a:off x="598170" y="2932430"/>
            <a:ext cx="4347210" cy="3133725"/>
          </a:xfrm>
          <a:prstGeom prst="rect">
            <a:avLst/>
          </a:prstGeom>
        </p:spPr>
      </p:pic>
      <p:sp>
        <p:nvSpPr>
          <p:cNvPr id="11" name="Oval 10">
            <a:extLst>
              <a:ext uri="{FF2B5EF4-FFF2-40B4-BE49-F238E27FC236}">
                <a16:creationId xmlns:a16="http://schemas.microsoft.com/office/drawing/2014/main" id="{B81CFF56-2F05-7942-B8F9-F73066776F7B}"/>
              </a:ext>
            </a:extLst>
          </p:cNvPr>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8</a:t>
            </a: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563118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2.3.Phân tích kết cấu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sử dụng các chi tiết hình ảnh của da, được chụp trong các hình ảnh kỹ thuật số hoặc máy scan tiêu chuẩn.</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phân tích kết cấu da, các đường đặc trưng, hình dạng và điểm nốt trên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Đưa vào không gian toán học.</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11" name="Oval 10">
            <a:extLst>
              <a:ext uri="{FF2B5EF4-FFF2-40B4-BE49-F238E27FC236}">
                <a16:creationId xmlns:a16="http://schemas.microsoft.com/office/drawing/2014/main" id="{ADC592BA-3834-0E40-9C2F-BD2AA3878039}"/>
              </a:ext>
            </a:extLst>
          </p:cNvPr>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9</a:t>
            </a:r>
          </a:p>
        </p:txBody>
      </p:sp>
    </p:spTree>
  </p:cSld>
  <p:clrMapOvr>
    <a:masterClrMapping/>
  </p:clrMapOvr>
  <p:transition spd="slow">
    <p:pull/>
  </p:transition>
</p:sld>
</file>

<file path=ppt/theme/theme1.xml><?xml version="1.0" encoding="utf-8"?>
<a:theme xmlns:a="http://schemas.openxmlformats.org/drawingml/2006/main" name="theme bài giảng của ông thầy Phết">
  <a:themeElements>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fontScheme name="cdb2004158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cdb2004158l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clrMap bg1="lt1" tx1="dk1" bg2="lt2" tx2="dk2" accent1="accent1" accent2="accent2" accent3="accent3" accent4="accent4" accent5="accent5" accent6="accent6" hlink="hlink" folHlink="folHlink"/>
    </a:extraClrScheme>
    <a:extraClrScheme>
      <a:clrScheme name="cdb2004158l 3">
        <a:dk1>
          <a:srgbClr val="0B4C5B"/>
        </a:dk1>
        <a:lt1>
          <a:srgbClr val="FFFFFF"/>
        </a:lt1>
        <a:dk2>
          <a:srgbClr val="000000"/>
        </a:dk2>
        <a:lt2>
          <a:srgbClr val="969696"/>
        </a:lt2>
        <a:accent1>
          <a:srgbClr val="E3BE05"/>
        </a:accent1>
        <a:accent2>
          <a:srgbClr val="81C200"/>
        </a:accent2>
        <a:accent3>
          <a:srgbClr val="FFFFFF"/>
        </a:accent3>
        <a:accent4>
          <a:srgbClr val="08404C"/>
        </a:accent4>
        <a:accent5>
          <a:srgbClr val="EFDBAA"/>
        </a:accent5>
        <a:accent6>
          <a:srgbClr val="74B0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bài giảng của ông thầy Phết</Template>
  <TotalTime>7</TotalTime>
  <Words>758</Words>
  <Application>Microsoft Macintosh PowerPoint</Application>
  <PresentationFormat>On-screen Show (4:3)</PresentationFormat>
  <Paragraphs>91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Wingdings</vt:lpstr>
      <vt:lpstr>theme bài giảng của ông thầy Phết</vt:lpstr>
      <vt:lpstr>HỆ THỐNG NHẬN DIỆN KHUÔN MẶT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NHẬN DIỆN KHUÔN MẶT</dc:title>
  <dc:creator>Anthony Trần</dc:creator>
  <cp:lastModifiedBy>Anthony Trần</cp:lastModifiedBy>
  <cp:revision>7</cp:revision>
  <dcterms:created xsi:type="dcterms:W3CDTF">2023-10-21T08:02:00Z</dcterms:created>
  <dcterms:modified xsi:type="dcterms:W3CDTF">2023-10-22T07:25:49Z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D32E7F039EB245CEBEF1BC0B8BCD35BB_12</vt:lpwstr>
  </property>
  <property fmtid="{D5CDD505-2E9C-101B-9397-08002B2CF9AE}" pid="3" name="KSOProductBuildVer">
    <vt:lpwstr>1033-12.2.0.13266</vt:lpwstr>
  </property>
</Properties>
</file>