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71" r:id="rId5"/>
    <p:sldId id="258" r:id="rId6"/>
    <p:sldId id="263" r:id="rId7"/>
    <p:sldId id="259" r:id="rId8"/>
    <p:sldId id="264" r:id="rId9"/>
    <p:sldId id="260" r:id="rId10"/>
    <p:sldId id="265" r:id="rId11"/>
    <p:sldId id="266" r:id="rId12"/>
    <p:sldId id="262" r:id="rId1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281"/>
  </p:normalViewPr>
  <p:slideViewPr>
    <p:cSldViewPr snapToGrid="0" snapToObjects="1">
      <p:cViewPr varScale="1">
        <p:scale>
          <a:sx n="127" d="100"/>
          <a:sy n="127" d="100"/>
        </p:scale>
        <p:origin x="12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9" descr="Light horizontal"/>
          <p:cNvSpPr>
            <a:spLocks noChangeArrowheads="1"/>
          </p:cNvSpPr>
          <p:nvPr/>
        </p:nvSpPr>
        <p:spPr bwMode="gray">
          <a:xfrm>
            <a:off x="9526" y="0"/>
            <a:ext cx="676275" cy="68580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3" name="Rectangle 10"/>
          <p:cNvSpPr>
            <a:spLocks noChangeArrowheads="1"/>
          </p:cNvSpPr>
          <p:nvPr/>
        </p:nvSpPr>
        <p:spPr bwMode="invGray">
          <a:xfrm>
            <a:off x="1" y="2133600"/>
            <a:ext cx="9153525" cy="1752600"/>
          </a:xfrm>
          <a:prstGeom prst="rect">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4" name="Oval 18"/>
          <p:cNvSpPr>
            <a:spLocks noChangeArrowheads="1"/>
          </p:cNvSpPr>
          <p:nvPr/>
        </p:nvSpPr>
        <p:spPr bwMode="auto">
          <a:xfrm>
            <a:off x="79376" y="6400802"/>
            <a:ext cx="365125" cy="365125"/>
          </a:xfrm>
          <a:prstGeom prst="ellipse">
            <a:avLst/>
          </a:prstGeom>
          <a:solidFill>
            <a:schemeClr val="accent1"/>
          </a:solidFill>
          <a:ln w="9525">
            <a:solidFill>
              <a:schemeClr val="tx1"/>
            </a:solidFill>
            <a:rou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EFFD967E-E48F-EE49-89CB-FF071465F988}" type="slidenum">
              <a:rPr lang="en-US" altLang="en-US" sz="1200">
                <a:solidFill>
                  <a:schemeClr val="bg1"/>
                </a:solidFill>
              </a:rPr>
              <a:t>‹#›</a:t>
            </a:fld>
            <a:endParaRPr lang="en-US" altLang="en-US" sz="1200">
              <a:solidFill>
                <a:schemeClr val="bg1"/>
              </a:solidFill>
            </a:endParaRPr>
          </a:p>
        </p:txBody>
      </p:sp>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VN"/>
              <a:t>22/10/2023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19088"/>
            <a:ext cx="2057400" cy="60055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19088"/>
            <a:ext cx="6019800" cy="60055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VN"/>
              <a:t>22/10/2023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4103" name="Rectangle 7"/>
          <p:cNvSpPr>
            <a:spLocks noGrp="1" noChangeArrowheads="1"/>
          </p:cNvSpPr>
          <p:nvPr>
            <p:ph type="subTitle" idx="1"/>
          </p:nvPr>
        </p:nvSpPr>
        <p:spPr>
          <a:xfrm>
            <a:off x="1173163" y="4187827"/>
            <a:ext cx="6716712" cy="842963"/>
          </a:xfrm>
          <a:solidFill>
            <a:srgbClr val="FFFFFF">
              <a:alpha val="78000"/>
            </a:srgbClr>
          </a:solidFill>
        </p:spPr>
        <p:txBody>
          <a:bodyPr/>
          <a:lstStyle>
            <a:lvl1pPr marL="0" indent="0" algn="ctr">
              <a:buFontTx/>
              <a:buNone/>
              <a:defRPr/>
            </a:lvl1pPr>
          </a:lstStyle>
          <a:p>
            <a:pPr lvl="0"/>
            <a:r>
              <a:rPr lang="en-US" noProof="0"/>
              <a:t>Click to edit Master subtitle style</a:t>
            </a:r>
            <a:endParaRPr lang="en-GB" noProof="0"/>
          </a:p>
        </p:txBody>
      </p:sp>
      <p:sp>
        <p:nvSpPr>
          <p:cNvPr id="4102" name="Rectangle 6"/>
          <p:cNvSpPr>
            <a:spLocks noGrp="1" noChangeArrowheads="1"/>
          </p:cNvSpPr>
          <p:nvPr>
            <p:ph type="ctrTitle"/>
          </p:nvPr>
        </p:nvSpPr>
        <p:spPr>
          <a:xfrm>
            <a:off x="1173163" y="1611315"/>
            <a:ext cx="6716712" cy="1951037"/>
          </a:xfrm>
          <a:solidFill>
            <a:srgbClr val="FFFFFF">
              <a:alpha val="78000"/>
            </a:srgbClr>
          </a:solidFill>
        </p:spPr>
        <p:txBody>
          <a:bodyPr/>
          <a:lstStyle>
            <a:lvl1pPr>
              <a:defRPr sz="3600"/>
            </a:lvl1pPr>
          </a:lstStyle>
          <a:p>
            <a:pPr lvl="0"/>
            <a:r>
              <a:rPr lang="en-US" noProof="0"/>
              <a:t>Click to edit Master title style</a:t>
            </a:r>
            <a:endParaRPr lang="en-GB" noProof="0"/>
          </a:p>
        </p:txBody>
      </p:sp>
      <p:sp>
        <p:nvSpPr>
          <p:cNvPr id="4" name="Rectangle 11"/>
          <p:cNvSpPr>
            <a:spLocks noGrp="1" noChangeArrowheads="1"/>
          </p:cNvSpPr>
          <p:nvPr>
            <p:ph type="dt" sz="half" idx="10"/>
          </p:nvPr>
        </p:nvSpPr>
        <p:spPr/>
        <p:txBody>
          <a:bodyPr/>
          <a:lstStyle>
            <a:lvl1pPr>
              <a:defRPr/>
            </a:lvl1pPr>
          </a:lstStyle>
          <a:p>
            <a:fld id="{6BDEAFE6-325E-AA48-AC90-E1B1FC9AAA75}" type="datetimeFigureOut">
              <a:rPr lang="en-VN"/>
              <a:t>22/10/2023</a:t>
            </a:fld>
            <a:endParaRPr lang="en-US"/>
          </a:p>
        </p:txBody>
      </p:sp>
      <p:sp>
        <p:nvSpPr>
          <p:cNvPr id="5" name="Rectangle 12"/>
          <p:cNvSpPr>
            <a:spLocks noGrp="1" noChangeArrowheads="1"/>
          </p:cNvSpPr>
          <p:nvPr>
            <p:ph type="ftr" sz="quarter" idx="11"/>
          </p:nvPr>
        </p:nvSpPr>
        <p:spPr/>
        <p:txBody>
          <a:bodyPr/>
          <a:lstStyle>
            <a:lvl1pPr>
              <a:defRPr/>
            </a:lvl1pPr>
          </a:lstStyle>
          <a:p>
            <a:endParaRPr lang="en-US"/>
          </a:p>
        </p:txBody>
      </p:sp>
      <p:sp>
        <p:nvSpPr>
          <p:cNvPr id="6" name="Rectangle 13"/>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VN"/>
              <a:t>22/10/2023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VN"/>
              <a:t>22/10/2023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76325"/>
            <a:ext cx="4038600" cy="52482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76325"/>
            <a:ext cx="4038600" cy="52482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lang="en-VN"/>
              <a:t>22/10/2023</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fld id="{6BDEAFE6-325E-AA48-AC90-E1B1FC9AAA75}" type="datetimeFigureOut">
              <a:rPr lang="en-VN"/>
              <a:t>22/10/2023</a:t>
            </a:fld>
            <a:endParaRPr lang="en-US"/>
          </a:p>
        </p:txBody>
      </p:sp>
      <p:sp>
        <p:nvSpPr>
          <p:cNvPr id="8" name="Rectangle 5"/>
          <p:cNvSpPr>
            <a:spLocks noGrp="1" noChangeArrowheads="1"/>
          </p:cNvSpPr>
          <p:nvPr>
            <p:ph type="ftr" sz="quarter" idx="11"/>
          </p:nvPr>
        </p:nvSpPr>
        <p:spPr/>
        <p:txBody>
          <a:bodyPr/>
          <a:lstStyle>
            <a:lvl1pPr>
              <a:defRPr/>
            </a:lvl1pPr>
          </a:lstStyle>
          <a:p>
            <a:endParaRPr lang="en-US"/>
          </a:p>
        </p:txBody>
      </p:sp>
      <p:sp>
        <p:nvSpPr>
          <p:cNvPr id="9"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fld id="{6BDEAFE6-325E-AA48-AC90-E1B1FC9AAA75}" type="datetimeFigureOut">
              <a:rPr lang="en-VN"/>
              <a:t>22/10/2023</a:t>
            </a:fld>
            <a:endParaRPr lang="en-US"/>
          </a:p>
        </p:txBody>
      </p:sp>
      <p:sp>
        <p:nvSpPr>
          <p:cNvPr id="4" name="Rectangle 5"/>
          <p:cNvSpPr>
            <a:spLocks noGrp="1" noChangeArrowheads="1"/>
          </p:cNvSpPr>
          <p:nvPr>
            <p:ph type="ftr" sz="quarter" idx="11"/>
          </p:nvPr>
        </p:nvSpPr>
        <p:spPr/>
        <p:txBody>
          <a:bodyPr/>
          <a:lstStyle>
            <a:lvl1pPr>
              <a:defRPr/>
            </a:lvl1pPr>
          </a:lstStyle>
          <a:p>
            <a:endParaRPr lang="en-US"/>
          </a:p>
        </p:txBody>
      </p:sp>
      <p:sp>
        <p:nvSpPr>
          <p:cNvPr id="5"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6BDEAFE6-325E-AA48-AC90-E1B1FC9AAA75}" type="datetimeFigureOut">
              <a:rPr lang="en-VN"/>
              <a:t>22/10/2023</a:t>
            </a:fld>
            <a:endParaRPr lang="en-US"/>
          </a:p>
        </p:txBody>
      </p:sp>
      <p:sp>
        <p:nvSpPr>
          <p:cNvPr id="3" name="Rectangle 5"/>
          <p:cNvSpPr>
            <a:spLocks noGrp="1" noChangeArrowheads="1"/>
          </p:cNvSpPr>
          <p:nvPr>
            <p:ph type="ftr" sz="quarter" idx="11"/>
          </p:nvPr>
        </p:nvSpPr>
        <p:spPr/>
        <p:txBody>
          <a:bodyPr/>
          <a:lstStyle>
            <a:lvl1pPr>
              <a:defRPr/>
            </a:lvl1pPr>
          </a:lstStyle>
          <a:p>
            <a:endParaRPr lang="en-US"/>
          </a:p>
        </p:txBody>
      </p:sp>
      <p:sp>
        <p:nvSpPr>
          <p:cNvPr id="4"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lang="en-VN"/>
              <a:t>22/10/2023</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lang="en-VN"/>
              <a:t>22/10/2023</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descr="Light horizontal"/>
          <p:cNvSpPr>
            <a:spLocks noChangeArrowheads="1"/>
          </p:cNvSpPr>
          <p:nvPr/>
        </p:nvSpPr>
        <p:spPr bwMode="gray">
          <a:xfrm>
            <a:off x="-9524" y="0"/>
            <a:ext cx="542925" cy="6858000"/>
          </a:xfrm>
          <a:prstGeom prst="rect">
            <a:avLst/>
          </a:prstGeom>
          <a:blipFill dpi="0" rotWithShape="0">
            <a:blip r:embed="rId14"/>
            <a:srcRect/>
            <a:tile tx="0" ty="0" sx="100000" sy="100000" flip="none" algn="tl"/>
          </a:blip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1027" name="Rectangle 8"/>
          <p:cNvSpPr>
            <a:spLocks noChangeArrowheads="1"/>
          </p:cNvSpPr>
          <p:nvPr/>
        </p:nvSpPr>
        <p:spPr bwMode="gray">
          <a:xfrm>
            <a:off x="1" y="0"/>
            <a:ext cx="9153525" cy="685800"/>
          </a:xfrm>
          <a:prstGeom prst="rect">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vi-VN" altLang="en-US" sz="1350"/>
          </a:p>
        </p:txBody>
      </p:sp>
      <p:sp>
        <p:nvSpPr>
          <p:cNvPr id="1028" name="AutoShape 9"/>
          <p:cNvSpPr>
            <a:spLocks noChangeArrowheads="1"/>
          </p:cNvSpPr>
          <p:nvPr/>
        </p:nvSpPr>
        <p:spPr bwMode="ltGray">
          <a:xfrm>
            <a:off x="304800" y="288927"/>
            <a:ext cx="7670800" cy="644525"/>
          </a:xfrm>
          <a:prstGeom prst="roundRect">
            <a:avLst>
              <a:gd name="adj" fmla="val 16667"/>
            </a:avLst>
          </a:prstGeom>
          <a:solidFill>
            <a:schemeClr val="tx1"/>
          </a:solidFill>
          <a:ln w="28575" algn="ctr">
            <a:solidFill>
              <a:schemeClr val="bg1"/>
            </a:solidFill>
            <a:rou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1029" name="Rectangle 3"/>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 name="Rectangle 4"/>
          <p:cNvSpPr>
            <a:spLocks noGrp="1" noChangeArrowheads="1"/>
          </p:cNvSpPr>
          <p:nvPr>
            <p:ph type="dt" sz="half" idx="2"/>
          </p:nvPr>
        </p:nvSpPr>
        <p:spPr bwMode="auto">
          <a:xfrm>
            <a:off x="457200" y="6400802"/>
            <a:ext cx="2133600" cy="320675"/>
          </a:xfrm>
          <a:prstGeom prst="rect">
            <a:avLst/>
          </a:prstGeom>
          <a:noFill/>
          <a:ln w="9525">
            <a:noFill/>
            <a:miter lim="800000"/>
          </a:ln>
          <a:effectLst/>
        </p:spPr>
        <p:txBody>
          <a:bodyPr vert="horz" wrap="square" lIns="91440" tIns="45720" rIns="91440" bIns="45720" numCol="1" anchor="t" anchorCtr="0" compatLnSpc="1"/>
          <a:lstStyle>
            <a:lvl1pPr eaLnBrk="1" hangingPunct="1">
              <a:defRPr sz="1050">
                <a:latin typeface="Arial" panose="020B0604020202020204" pitchFamily="34" charset="0"/>
              </a:defRPr>
            </a:lvl1pPr>
          </a:lstStyle>
          <a:p>
            <a:fld id="{6BDEAFE6-325E-AA48-AC90-E1B1FC9AAA75}" type="datetimeFigureOut">
              <a:rPr lang="en-VN"/>
              <a:t>22/10/2023</a:t>
            </a:fld>
            <a:endParaRPr lang="en-US"/>
          </a:p>
        </p:txBody>
      </p:sp>
      <p:sp>
        <p:nvSpPr>
          <p:cNvPr id="2" name="Rectangle 5"/>
          <p:cNvSpPr>
            <a:spLocks noGrp="1" noChangeArrowheads="1"/>
          </p:cNvSpPr>
          <p:nvPr>
            <p:ph type="ftr" sz="quarter" idx="3"/>
          </p:nvPr>
        </p:nvSpPr>
        <p:spPr bwMode="auto">
          <a:xfrm>
            <a:off x="3124200" y="6400802"/>
            <a:ext cx="2895600" cy="320675"/>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50">
                <a:latin typeface="Arial" panose="020B0604020202020204" pitchFamily="34" charset="0"/>
              </a:defRPr>
            </a:lvl1pPr>
          </a:lstStyle>
          <a:p>
            <a:endParaRPr lang="en-US"/>
          </a:p>
        </p:txBody>
      </p:sp>
      <p:sp>
        <p:nvSpPr>
          <p:cNvPr id="1030" name="Rectangle 6"/>
          <p:cNvSpPr>
            <a:spLocks noGrp="1" noChangeArrowheads="1"/>
          </p:cNvSpPr>
          <p:nvPr>
            <p:ph type="sldNum" sz="quarter" idx="4"/>
          </p:nvPr>
        </p:nvSpPr>
        <p:spPr bwMode="auto">
          <a:xfrm>
            <a:off x="6553200" y="6400802"/>
            <a:ext cx="2133600" cy="3206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50"/>
            </a:lvl1pPr>
          </a:lstStyle>
          <a:p>
            <a:fld id="{C9142EC5-85AF-4745-AACF-2F37CD50FCA3}" type="slidenum">
              <a:rPr/>
              <a:t>‹#›</a:t>
            </a:fld>
            <a:endParaRPr lang="en-US"/>
          </a:p>
        </p:txBody>
      </p:sp>
      <p:sp>
        <p:nvSpPr>
          <p:cNvPr id="1033" name="Rectangle 2"/>
          <p:cNvSpPr>
            <a:spLocks noGrp="1" noChangeArrowheads="1"/>
          </p:cNvSpPr>
          <p:nvPr>
            <p:ph type="title"/>
          </p:nvPr>
        </p:nvSpPr>
        <p:spPr bwMode="white">
          <a:xfrm>
            <a:off x="457200" y="319088"/>
            <a:ext cx="73914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p>
        </p:txBody>
      </p:sp>
      <p:sp>
        <p:nvSpPr>
          <p:cNvPr id="1034" name="Oval 16"/>
          <p:cNvSpPr>
            <a:spLocks noChangeArrowheads="1"/>
          </p:cNvSpPr>
          <p:nvPr/>
        </p:nvSpPr>
        <p:spPr bwMode="auto">
          <a:xfrm>
            <a:off x="79376" y="6400802"/>
            <a:ext cx="365125" cy="365125"/>
          </a:xfrm>
          <a:prstGeom prst="ellipse">
            <a:avLst/>
          </a:prstGeom>
          <a:solidFill>
            <a:schemeClr val="accent1"/>
          </a:solidFill>
          <a:ln w="9525">
            <a:solidFill>
              <a:schemeClr val="tx1"/>
            </a:solidFill>
            <a:rou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0B41C319-9D3F-9048-A711-38D8F3604043}" type="slidenum">
              <a:rPr lang="en-US" altLang="en-US" sz="1200">
                <a:solidFill>
                  <a:schemeClr val="bg1"/>
                </a:solidFill>
              </a:rPr>
              <a:t>‹#›</a:t>
            </a:fld>
            <a:endParaRPr lang="en-US" altLang="en-US" sz="1200">
              <a:solidFill>
                <a:schemeClr val="bg1"/>
              </a:solidFill>
            </a:endParaRPr>
          </a:p>
        </p:txBody>
      </p:sp>
      <p:sp>
        <p:nvSpPr>
          <p:cNvPr id="11" name="Oval 10"/>
          <p:cNvSpPr/>
          <p:nvPr/>
        </p:nvSpPr>
        <p:spPr>
          <a:xfrm>
            <a:off x="8650288" y="6477000"/>
            <a:ext cx="493712" cy="381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27440B6-9045-FA4A-84D5-AB8A8F0C3686}" type="slidenum">
              <a:rPr lang="en-US" altLang="en-US" sz="1350" b="1">
                <a:solidFill>
                  <a:srgbClr val="C00000"/>
                </a:solidFill>
              </a:rPr>
              <a:t>‹#›</a:t>
            </a:fld>
            <a:endParaRPr lang="en-US" altLang="en-US" sz="1350" b="1">
              <a:solidFill>
                <a:srgbClr val="C00000"/>
              </a:solidFill>
            </a:endParaRPr>
          </a:p>
        </p:txBody>
      </p:sp>
      <p:sp>
        <p:nvSpPr>
          <p:cNvPr id="4" name="Oval 3"/>
          <p:cNvSpPr/>
          <p:nvPr/>
        </p:nvSpPr>
        <p:spPr>
          <a:xfrm>
            <a:off x="8650288" y="6400802"/>
            <a:ext cx="493712" cy="49371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pull/>
  </p:transition>
  <p:txStyles>
    <p:titleStyle>
      <a:lvl1pPr algn="ctr" rtl="0" eaLnBrk="1" fontAlgn="base" hangingPunct="1">
        <a:spcBef>
          <a:spcPct val="0"/>
        </a:spcBef>
        <a:spcAft>
          <a:spcPct val="0"/>
        </a:spcAft>
        <a:defRPr sz="2700">
          <a:solidFill>
            <a:schemeClr val="bg1"/>
          </a:solidFill>
          <a:latin typeface="+mj-lt"/>
          <a:ea typeface="+mj-ea"/>
          <a:cs typeface="+mj-cs"/>
        </a:defRPr>
      </a:lvl1pPr>
      <a:lvl2pPr algn="ctr" rtl="0" eaLnBrk="1" fontAlgn="base" hangingPunct="1">
        <a:spcBef>
          <a:spcPct val="0"/>
        </a:spcBef>
        <a:spcAft>
          <a:spcPct val="0"/>
        </a:spcAft>
        <a:defRPr sz="2700">
          <a:solidFill>
            <a:schemeClr val="bg1"/>
          </a:solidFill>
          <a:latin typeface="Arial" panose="020B0604020202020204" pitchFamily="34" charset="0"/>
        </a:defRPr>
      </a:lvl2pPr>
      <a:lvl3pPr algn="ctr" rtl="0" eaLnBrk="1" fontAlgn="base" hangingPunct="1">
        <a:spcBef>
          <a:spcPct val="0"/>
        </a:spcBef>
        <a:spcAft>
          <a:spcPct val="0"/>
        </a:spcAft>
        <a:defRPr sz="2700">
          <a:solidFill>
            <a:schemeClr val="bg1"/>
          </a:solidFill>
          <a:latin typeface="Arial" panose="020B0604020202020204" pitchFamily="34" charset="0"/>
        </a:defRPr>
      </a:lvl3pPr>
      <a:lvl4pPr algn="ctr" rtl="0" eaLnBrk="1" fontAlgn="base" hangingPunct="1">
        <a:spcBef>
          <a:spcPct val="0"/>
        </a:spcBef>
        <a:spcAft>
          <a:spcPct val="0"/>
        </a:spcAft>
        <a:defRPr sz="2700">
          <a:solidFill>
            <a:schemeClr val="bg1"/>
          </a:solidFill>
          <a:latin typeface="Arial" panose="020B0604020202020204" pitchFamily="34" charset="0"/>
        </a:defRPr>
      </a:lvl4pPr>
      <a:lvl5pPr algn="ctr" rtl="0" eaLnBrk="1" fontAlgn="base" hangingPunct="1">
        <a:spcBef>
          <a:spcPct val="0"/>
        </a:spcBef>
        <a:spcAft>
          <a:spcPct val="0"/>
        </a:spcAft>
        <a:defRPr sz="2700">
          <a:solidFill>
            <a:schemeClr val="bg1"/>
          </a:solidFill>
          <a:latin typeface="Arial" panose="020B0604020202020204" pitchFamily="34" charset="0"/>
        </a:defRPr>
      </a:lvl5pPr>
      <a:lvl6pPr marL="342900" algn="ctr" rtl="0" eaLnBrk="1" fontAlgn="base" hangingPunct="1">
        <a:spcBef>
          <a:spcPct val="0"/>
        </a:spcBef>
        <a:spcAft>
          <a:spcPct val="0"/>
        </a:spcAft>
        <a:defRPr sz="2700">
          <a:solidFill>
            <a:schemeClr val="bg1"/>
          </a:solidFill>
          <a:latin typeface="Arial" panose="020B0604020202020204" pitchFamily="34" charset="0"/>
        </a:defRPr>
      </a:lvl6pPr>
      <a:lvl7pPr marL="685800" algn="ctr" rtl="0" eaLnBrk="1" fontAlgn="base" hangingPunct="1">
        <a:spcBef>
          <a:spcPct val="0"/>
        </a:spcBef>
        <a:spcAft>
          <a:spcPct val="0"/>
        </a:spcAft>
        <a:defRPr sz="2700">
          <a:solidFill>
            <a:schemeClr val="bg1"/>
          </a:solidFill>
          <a:latin typeface="Arial" panose="020B0604020202020204" pitchFamily="34" charset="0"/>
        </a:defRPr>
      </a:lvl7pPr>
      <a:lvl8pPr marL="1028700" algn="ctr" rtl="0" eaLnBrk="1" fontAlgn="base" hangingPunct="1">
        <a:spcBef>
          <a:spcPct val="0"/>
        </a:spcBef>
        <a:spcAft>
          <a:spcPct val="0"/>
        </a:spcAft>
        <a:defRPr sz="2700">
          <a:solidFill>
            <a:schemeClr val="bg1"/>
          </a:solidFill>
          <a:latin typeface="Arial" panose="020B0604020202020204" pitchFamily="34" charset="0"/>
        </a:defRPr>
      </a:lvl8pPr>
      <a:lvl9pPr marL="1371600" algn="ctr" rtl="0" eaLnBrk="1" fontAlgn="base" hangingPunct="1">
        <a:spcBef>
          <a:spcPct val="0"/>
        </a:spcBef>
        <a:spcAft>
          <a:spcPct val="0"/>
        </a:spcAft>
        <a:defRPr sz="2700">
          <a:solidFill>
            <a:schemeClr val="bg1"/>
          </a:solidFill>
          <a:latin typeface="Arial" panose="020B0604020202020204" pitchFamily="34" charset="0"/>
        </a:defRPr>
      </a:lvl9pPr>
    </p:titleStyle>
    <p:bodyStyle>
      <a:lvl1pPr marL="257175" indent="-257175" algn="l" rtl="0" eaLnBrk="1" fontAlgn="base" hangingPunct="1">
        <a:spcBef>
          <a:spcPct val="20000"/>
        </a:spcBef>
        <a:spcAft>
          <a:spcPct val="0"/>
        </a:spcAft>
        <a:buClr>
          <a:schemeClr val="hlink"/>
        </a:buClr>
        <a:buFont typeface="Wingdings" panose="05000000000000000000" pitchFamily="2" charset="2"/>
        <a:buChar char="v"/>
        <a:defRPr sz="2400">
          <a:solidFill>
            <a:schemeClr val="tx1"/>
          </a:solidFill>
          <a:latin typeface="+mn-lt"/>
          <a:ea typeface="+mn-ea"/>
          <a:cs typeface="+mn-cs"/>
        </a:defRPr>
      </a:lvl1pPr>
      <a:lvl2pPr marL="557530" indent="-214630" algn="l" rtl="0" eaLnBrk="1" fontAlgn="base" hangingPunct="1">
        <a:spcBef>
          <a:spcPct val="20000"/>
        </a:spcBef>
        <a:spcAft>
          <a:spcPct val="0"/>
        </a:spcAft>
        <a:buClr>
          <a:schemeClr val="accent1"/>
        </a:buClr>
        <a:buFont typeface="Wingdings" panose="05000000000000000000" pitchFamily="2" charset="2"/>
        <a:buChar char="§"/>
        <a:defRPr sz="2100">
          <a:solidFill>
            <a:schemeClr val="tx1"/>
          </a:solidFill>
          <a:latin typeface="+mn-lt"/>
        </a:defRPr>
      </a:lvl2pPr>
      <a:lvl3pPr marL="857250" indent="-171450" algn="l" rtl="0" eaLnBrk="1" fontAlgn="base" hangingPunct="1">
        <a:spcBef>
          <a:spcPct val="20000"/>
        </a:spcBef>
        <a:spcAft>
          <a:spcPct val="0"/>
        </a:spcAft>
        <a:buClr>
          <a:schemeClr val="tx1"/>
        </a:buClr>
        <a:buChar char="•"/>
        <a:defRPr sz="1800">
          <a:solidFill>
            <a:schemeClr val="tx1"/>
          </a:solidFill>
          <a:latin typeface="+mn-lt"/>
        </a:defRPr>
      </a:lvl3pPr>
      <a:lvl4pPr marL="1200150" indent="-171450" algn="l" rtl="0" eaLnBrk="1" fontAlgn="base" hangingPunct="1">
        <a:spcBef>
          <a:spcPct val="20000"/>
        </a:spcBef>
        <a:spcAft>
          <a:spcPct val="0"/>
        </a:spcAft>
        <a:buChar char="–"/>
        <a:defRPr sz="1500">
          <a:solidFill>
            <a:schemeClr val="tx1"/>
          </a:solidFill>
          <a:latin typeface="+mn-lt"/>
        </a:defRPr>
      </a:lvl4pPr>
      <a:lvl5pPr marL="1543050" indent="-171450" algn="l" rtl="0" eaLnBrk="1" fontAlgn="base" hangingPunct="1">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Facial_recognition_system" TargetMode="External"/><Relationship Id="rId1" Type="http://schemas.openxmlformats.org/officeDocument/2006/relationships/slideLayout" Target="../slideLayouts/slideLayout12.xml"/><Relationship Id="rId5" Type="http://schemas.openxmlformats.org/officeDocument/2006/relationships/hyperlink" Target="https://senstar.com/senstarpedia/pros-and-cons-of-facial-recognition/" TargetMode="External"/><Relationship Id="rId4" Type="http://schemas.openxmlformats.org/officeDocument/2006/relationships/hyperlink" Target="https://this.deakin.edu.au/innovation/facial-recognition-id-how-safe-is-your-face#:~:text=It's%20not%20relatively%20more%20secure,your%20phone%20using%20Face%20ID."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GI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p:nvPr/>
        </p:nvPicPr>
        <p:blipFill>
          <a:blip r:embed="rId2"/>
          <a:stretch>
            <a:fillRect/>
          </a:stretch>
        </p:blipFill>
        <p:spPr>
          <a:xfrm>
            <a:off x="-39267" y="6350556"/>
            <a:ext cx="576000" cy="1236543"/>
          </a:xfrm>
          <a:prstGeom prst="rect">
            <a:avLst/>
          </a:prstGeom>
        </p:spPr>
      </p:pic>
      <p:sp>
        <p:nvSpPr>
          <p:cNvPr id="15" name="Rectangle 14"/>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83779" y="270228"/>
            <a:ext cx="7725103" cy="67570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93682"/>
            <a:ext cx="9144000" cy="977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p:nvPr/>
        </p:nvPicPr>
        <p:blipFill>
          <a:blip r:embed="rId3">
            <a:extLst>
              <a:ext uri="{BEBA8EAE-BF5A-486C-A8C5-ECC9F3942E4B}">
                <a14:imgProps xmlns:a14="http://schemas.microsoft.com/office/drawing/2010/main">
                  <a14:imgLayer r:embed="rId4">
                    <a14:imgEffect>
                      <a14:artisticBlur/>
                    </a14:imgEffect>
                  </a14:imgLayer>
                </a14:imgProps>
              </a:ext>
            </a:extLst>
          </a:blip>
          <a:stretch>
            <a:fillRect/>
          </a:stretch>
        </p:blipFill>
        <p:spPr>
          <a:xfrm>
            <a:off x="504495" y="690266"/>
            <a:ext cx="8640000" cy="6167734"/>
          </a:xfrm>
          <a:prstGeom prst="rect">
            <a:avLst/>
          </a:prstGeom>
        </p:spPr>
      </p:pic>
      <p:sp>
        <p:nvSpPr>
          <p:cNvPr id="6" name="Rectangle 5"/>
          <p:cNvSpPr/>
          <p:nvPr/>
        </p:nvSpPr>
        <p:spPr>
          <a:xfrm>
            <a:off x="504495" y="2266523"/>
            <a:ext cx="8640000" cy="2008995"/>
          </a:xfrm>
          <a:prstGeom prst="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59317" y="2471091"/>
            <a:ext cx="7930356" cy="1603280"/>
          </a:xfrm>
          <a:noFill/>
          <a:ln>
            <a:noFill/>
          </a:ln>
        </p:spPr>
        <p:txBody>
          <a:bodyPr/>
          <a:lstStyle/>
          <a:p>
            <a:r>
              <a:rPr lang="en-US" sz="5400">
                <a:ln w="0"/>
                <a:effectLst>
                  <a:outerShdw blurRad="38100" dist="19050" dir="2700000" algn="tl" rotWithShape="0">
                    <a:schemeClr val="dk1">
                      <a:alpha val="40000"/>
                    </a:schemeClr>
                  </a:outerShdw>
                </a:effectLst>
              </a:rPr>
              <a:t>HỆ THỐNG NHẬN DIỆN KHUÔN MẶT</a:t>
            </a:r>
          </a:p>
        </p:txBody>
      </p:sp>
      <p:pic>
        <p:nvPicPr>
          <p:cNvPr id="10" name="Picture 9"/>
          <p:cNvPicPr/>
          <p:nvPr/>
        </p:nvPicPr>
        <p:blipFill>
          <a:blip r:embed="rId2"/>
          <a:stretch>
            <a:fillRect/>
          </a:stretch>
        </p:blipFill>
        <p:spPr>
          <a:xfrm>
            <a:off x="-69411" y="690266"/>
            <a:ext cx="576000" cy="1236543"/>
          </a:xfrm>
          <a:prstGeom prst="rect">
            <a:avLst/>
          </a:prstGeom>
        </p:spPr>
      </p:pic>
      <p:sp>
        <p:nvSpPr>
          <p:cNvPr id="12" name="Rounded Rectangle 11"/>
          <p:cNvSpPr/>
          <p:nvPr/>
        </p:nvSpPr>
        <p:spPr>
          <a:xfrm>
            <a:off x="3039684" y="1143098"/>
            <a:ext cx="3426373" cy="801825"/>
          </a:xfrm>
          <a:prstGeom prst="roundRect">
            <a:avLst/>
          </a:prstGeom>
          <a:solidFill>
            <a:schemeClr val="accent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863043" y="1251745"/>
            <a:ext cx="1779654" cy="584775"/>
          </a:xfrm>
          <a:prstGeom prst="rect">
            <a:avLst/>
          </a:prstGeom>
          <a:noFill/>
        </p:spPr>
        <p:txBody>
          <a:bodyPr wrap="none" rtlCol="0">
            <a:spAutoFit/>
          </a:bodyPr>
          <a:lstStyle/>
          <a:p>
            <a:r>
              <a:rPr lang="en-US" sz="3200">
                <a:solidFill>
                  <a:srgbClr val="FF0000"/>
                </a:solidFill>
              </a:rPr>
              <a:t>NHÓM 7</a:t>
            </a:r>
          </a:p>
        </p:txBody>
      </p:sp>
      <p:sp>
        <p:nvSpPr>
          <p:cNvPr id="17" name="Oval 16"/>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a:t>
            </a:r>
          </a:p>
        </p:txBody>
      </p:sp>
    </p:spTree>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03384" y="1121254"/>
            <a:ext cx="8169310" cy="664156"/>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3.3.Điểm tin cậy trong nhận dạng khuôn mặt?:  </a:t>
            </a:r>
          </a:p>
        </p:txBody>
      </p:sp>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p>
        </p:txBody>
      </p:sp>
      <p:pic>
        <p:nvPicPr>
          <p:cNvPr id="3" name="Picture 2"/>
          <p:cNvPicPr>
            <a:picLocks noChangeAspect="1"/>
          </p:cNvPicPr>
          <p:nvPr/>
        </p:nvPicPr>
        <p:blipFill>
          <a:blip r:embed="rId3"/>
          <a:stretch>
            <a:fillRect/>
          </a:stretch>
        </p:blipFill>
        <p:spPr>
          <a:xfrm>
            <a:off x="1040256" y="1854645"/>
            <a:ext cx="7495566" cy="4732049"/>
          </a:xfrm>
          <a:prstGeom prst="roundRect">
            <a:avLst>
              <a:gd name="adj" fmla="val 8649"/>
            </a:avLst>
          </a:prstGeom>
        </p:spPr>
      </p:pic>
    </p:spTree>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hlinkClick r:id="rId2"/>
          </p:cNvPr>
          <p:cNvSpPr txBox="1"/>
          <p:nvPr/>
        </p:nvSpPr>
        <p:spPr>
          <a:xfrm>
            <a:off x="703384" y="1121254"/>
            <a:ext cx="8169310" cy="57785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https://en.wikipedia.org/wiki/Facial_recognition_system</a:t>
            </a:r>
          </a:p>
        </p:txBody>
      </p:sp>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318029" cy="584775"/>
          </a:xfrm>
          <a:prstGeom prst="rect">
            <a:avLst/>
          </a:prstGeom>
          <a:noFill/>
        </p:spPr>
        <p:txBody>
          <a:bodyPr wrap="none" rtlCol="0">
            <a:spAutoFit/>
          </a:bodyPr>
          <a:lstStyle/>
          <a:p>
            <a:r>
              <a:rPr lang="en-US" sz="3200" b="1">
                <a:solidFill>
                  <a:schemeClr val="bg1"/>
                </a:solidFill>
                <a:latin typeface="+mj-lt"/>
              </a:rPr>
              <a:t>CÁC TRANG TÀI LIỆU THAM KHẢO.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3"/>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p>
        </p:txBody>
      </p:sp>
      <p:sp>
        <p:nvSpPr>
          <p:cNvPr id="17" name="TextBox 16">
            <a:hlinkClick r:id="rId4"/>
          </p:cNvPr>
          <p:cNvSpPr txBox="1"/>
          <p:nvPr/>
        </p:nvSpPr>
        <p:spPr>
          <a:xfrm>
            <a:off x="703384" y="2406869"/>
            <a:ext cx="8169310" cy="2239844"/>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https://this.deakin.edu.au/innovation/facial-recognition-id-how-safe-is-your-face#:~:text=It's%20not%20relatively%20more%20secure,your%20phone%20using%20Face%20ID.</a:t>
            </a:r>
          </a:p>
        </p:txBody>
      </p:sp>
      <p:sp>
        <p:nvSpPr>
          <p:cNvPr id="18" name="TextBox 17">
            <a:hlinkClick r:id="rId5"/>
          </p:cNvPr>
          <p:cNvSpPr txBox="1"/>
          <p:nvPr/>
        </p:nvSpPr>
        <p:spPr>
          <a:xfrm>
            <a:off x="703384" y="5431031"/>
            <a:ext cx="8169310" cy="1131848"/>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https://senstar.com/senstarpedia/pros-and-cons-of-facial-recognition/</a:t>
            </a:r>
          </a:p>
        </p:txBody>
      </p:sp>
    </p:spTree>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2486578" cy="584775"/>
          </a:xfrm>
          <a:prstGeom prst="rect">
            <a:avLst/>
          </a:prstGeom>
          <a:noFill/>
        </p:spPr>
        <p:txBody>
          <a:bodyPr wrap="none" rtlCol="0">
            <a:spAutoFit/>
          </a:bodyPr>
          <a:lstStyle/>
          <a:p>
            <a:r>
              <a:rPr lang="en-US" sz="3200" b="1">
                <a:solidFill>
                  <a:schemeClr val="bg1"/>
                </a:solidFill>
                <a:latin typeface="+mj-lt"/>
              </a:rPr>
              <a:t>KẾT THÚC.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p>
        </p:txBody>
      </p:sp>
      <p:pic>
        <p:nvPicPr>
          <p:cNvPr id="15" name="Picture 14"/>
          <p:cNvPicPr>
            <a:picLocks noChangeAspect="1"/>
          </p:cNvPicPr>
          <p:nvPr/>
        </p:nvPicPr>
        <p:blipFill>
          <a:blip r:embed="rId3"/>
          <a:stretch>
            <a:fillRect/>
          </a:stretch>
        </p:blipFill>
        <p:spPr>
          <a:xfrm>
            <a:off x="616298" y="1843253"/>
            <a:ext cx="8439889" cy="3235291"/>
          </a:xfrm>
          <a:prstGeom prst="rect">
            <a:avLst/>
          </a:prstGeom>
        </p:spPr>
      </p:pic>
    </p:spTree>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2076209" cy="584775"/>
          </a:xfrm>
          <a:prstGeom prst="rect">
            <a:avLst/>
          </a:prstGeom>
          <a:noFill/>
        </p:spPr>
        <p:txBody>
          <a:bodyPr wrap="none" rtlCol="0">
            <a:spAutoFit/>
          </a:bodyPr>
          <a:lstStyle/>
          <a:p>
            <a:r>
              <a:rPr lang="en-US" sz="3200" b="1">
                <a:solidFill>
                  <a:schemeClr val="bg1"/>
                </a:solidFill>
                <a:latin typeface="+mj-lt"/>
              </a:rPr>
              <a:t>MỤC LỤC</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2</a:t>
            </a:r>
          </a:p>
        </p:txBody>
      </p:sp>
      <p:sp>
        <p:nvSpPr>
          <p:cNvPr id="15" name="Rectangle 8"/>
          <p:cNvSpPr>
            <a:spLocks noChangeArrowheads="1"/>
          </p:cNvSpPr>
          <p:nvPr/>
        </p:nvSpPr>
        <p:spPr bwMode="auto">
          <a:xfrm>
            <a:off x="667362" y="974931"/>
            <a:ext cx="7708900" cy="578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sz="2400" dirty="0">
                <a:solidFill>
                  <a:srgbClr val="FF0000"/>
                </a:solidFill>
                <a:ea typeface="SF Pro Semibold" pitchFamily="2" charset="0"/>
                <a:cs typeface="Arial" panose="020B0604020202020204" pitchFamily="34" charset="0"/>
              </a:rPr>
              <a:t>1. </a:t>
            </a:r>
            <a:r>
              <a:rPr lang="vi-VN" sz="2400" dirty="0">
                <a:solidFill>
                  <a:srgbClr val="FF0000"/>
                </a:solidFill>
                <a:ea typeface="SF Pro Semibold" pitchFamily="2" charset="0"/>
                <a:cs typeface="Arial" panose="020B0604020202020204" pitchFamily="34" charset="0"/>
              </a:rPr>
              <a:t>Khái niệm, cấu tạo</a:t>
            </a:r>
            <a:r>
              <a:rPr lang="en-US" sz="2400" dirty="0">
                <a:solidFill>
                  <a:srgbClr val="FF0000"/>
                </a:solidFill>
                <a:ea typeface="SF Pro Semibold" pitchFamily="2" charset="0"/>
                <a:cs typeface="Arial" panose="020B0604020202020204" pitchFamily="34" charset="0"/>
              </a:rPr>
              <a:t>.</a:t>
            </a:r>
          </a:p>
          <a:p>
            <a:r>
              <a:rPr lang="en-US" sz="2400" dirty="0">
                <a:solidFill>
                  <a:srgbClr val="FF0000"/>
                </a:solidFill>
                <a:ea typeface="SF Pro Semibold" pitchFamily="2" charset="0"/>
                <a:cs typeface="Arial" panose="020B0604020202020204" pitchFamily="34" charset="0"/>
              </a:rPr>
              <a:t>1.1.Khái </a:t>
            </a:r>
            <a:r>
              <a:rPr lang="en-US" sz="2400" dirty="0" err="1">
                <a:solidFill>
                  <a:srgbClr val="FF0000"/>
                </a:solidFill>
                <a:ea typeface="SF Pro Semibold" pitchFamily="2" charset="0"/>
                <a:cs typeface="Arial" panose="020B0604020202020204" pitchFamily="34" charset="0"/>
              </a:rPr>
              <a:t>niệm.</a:t>
            </a:r>
            <a:r>
              <a:rPr lang="en-US" sz="2400" dirty="0">
                <a:solidFill>
                  <a:srgbClr val="FF0000"/>
                </a:solidFill>
                <a:ea typeface="SF Pro Semibold" pitchFamily="2" charset="0"/>
                <a:cs typeface="Arial" panose="020B0604020202020204" pitchFamily="34" charset="0"/>
              </a:rPr>
              <a:t>	</a:t>
            </a:r>
          </a:p>
          <a:p>
            <a:r>
              <a:rPr lang="en-US" sz="2400" dirty="0">
                <a:solidFill>
                  <a:srgbClr val="FF0000"/>
                </a:solidFill>
                <a:ea typeface="SF Pro Semibold" pitchFamily="2" charset="0"/>
                <a:cs typeface="Arial" panose="020B0604020202020204" pitchFamily="34" charset="0"/>
              </a:rPr>
              <a:t>1.2.Cấu </a:t>
            </a:r>
            <a:r>
              <a:rPr lang="en-US" sz="2400" dirty="0" err="1">
                <a:solidFill>
                  <a:srgbClr val="FF0000"/>
                </a:solidFill>
                <a:ea typeface="SF Pro Semibold" pitchFamily="2" charset="0"/>
                <a:cs typeface="Arial" panose="020B0604020202020204" pitchFamily="34" charset="0"/>
              </a:rPr>
              <a:t>tạo</a:t>
            </a:r>
            <a:r>
              <a:rPr lang="en-US" sz="2400" dirty="0">
                <a:solidFill>
                  <a:srgbClr val="FF0000"/>
                </a:solidFill>
                <a:ea typeface="SF Pro Semibold" pitchFamily="2" charset="0"/>
                <a:cs typeface="Arial" panose="020B0604020202020204" pitchFamily="34" charset="0"/>
              </a:rPr>
              <a:t> Face ID.</a:t>
            </a:r>
            <a:endParaRPr lang="vi-VN" sz="2400" dirty="0">
              <a:solidFill>
                <a:srgbClr val="FF0000"/>
              </a:solidFill>
              <a:ea typeface="SF Pro Semibold" pitchFamily="2" charset="0"/>
              <a:cs typeface="Arial" panose="020B0604020202020204" pitchFamily="34" charset="0"/>
            </a:endParaRPr>
          </a:p>
          <a:p>
            <a:r>
              <a:rPr lang="vi-VN" sz="2400" dirty="0">
                <a:solidFill>
                  <a:srgbClr val="FF0000"/>
                </a:solidFill>
                <a:ea typeface="SF Pro Semibold" pitchFamily="2" charset="0"/>
                <a:cs typeface="Arial" panose="020B0604020202020204" pitchFamily="34" charset="0"/>
              </a:rPr>
              <a:t>2. Nguyên lý hoạt động.</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2.1.Cơ </a:t>
            </a:r>
            <a:r>
              <a:rPr lang="en-US" sz="2400" dirty="0" err="1">
                <a:solidFill>
                  <a:srgbClr val="FF0000"/>
                </a:solidFill>
                <a:ea typeface="SF Pro Semibold" pitchFamily="2" charset="0"/>
                <a:cs typeface="Arial" panose="020B0604020202020204" pitchFamily="34" charset="0"/>
              </a:rPr>
              <a:t>bản.</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2.2.Nhận </a:t>
            </a:r>
            <a:r>
              <a:rPr lang="en-US" sz="2400" dirty="0" err="1">
                <a:solidFill>
                  <a:srgbClr val="FF0000"/>
                </a:solidFill>
                <a:ea typeface="SF Pro Semibold" pitchFamily="2" charset="0"/>
                <a:cs typeface="Arial" panose="020B0604020202020204" pitchFamily="34" charset="0"/>
              </a:rPr>
              <a:t>dạng</a:t>
            </a:r>
            <a:r>
              <a:rPr lang="en-US" sz="2400" dirty="0">
                <a:solidFill>
                  <a:srgbClr val="FF0000"/>
                </a:solidFill>
                <a:ea typeface="SF Pro Semibold" pitchFamily="2" charset="0"/>
                <a:cs typeface="Arial" panose="020B0604020202020204" pitchFamily="34" charset="0"/>
              </a:rPr>
              <a:t> 3 </a:t>
            </a:r>
            <a:r>
              <a:rPr lang="en-US" sz="2400" dirty="0" err="1">
                <a:solidFill>
                  <a:srgbClr val="FF0000"/>
                </a:solidFill>
                <a:ea typeface="SF Pro Semibold" pitchFamily="2" charset="0"/>
                <a:cs typeface="Arial" panose="020B0604020202020204" pitchFamily="34" charset="0"/>
              </a:rPr>
              <a:t>chiều.</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2.3.Phân </a:t>
            </a:r>
            <a:r>
              <a:rPr lang="en-US" sz="2400" dirty="0" err="1">
                <a:solidFill>
                  <a:srgbClr val="FF0000"/>
                </a:solidFill>
                <a:ea typeface="SF Pro Semibold" pitchFamily="2" charset="0"/>
                <a:cs typeface="Arial" panose="020B0604020202020204" pitchFamily="34" charset="0"/>
              </a:rPr>
              <a:t>tích</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kết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cấu</a:t>
            </a:r>
            <a:r>
              <a:rPr lang="en-US" sz="2400" dirty="0">
                <a:solidFill>
                  <a:srgbClr val="FF0000"/>
                </a:solidFill>
                <a:ea typeface="SF Pro Semibold" pitchFamily="2" charset="0"/>
                <a:cs typeface="Arial" panose="020B0604020202020204" pitchFamily="34" charset="0"/>
              </a:rPr>
              <a:t> da.</a:t>
            </a:r>
          </a:p>
          <a:p>
            <a:r>
              <a:rPr lang="vi-VN" sz="2400" dirty="0">
                <a:solidFill>
                  <a:srgbClr val="FF0000"/>
                </a:solidFill>
                <a:ea typeface="SF Pro Semibold" pitchFamily="2" charset="0"/>
                <a:cs typeface="Arial" panose="020B0604020202020204" pitchFamily="34" charset="0"/>
              </a:rPr>
              <a:t>3. Độ tin cậy và chính xác.</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3.1.Nhận </a:t>
            </a:r>
            <a:r>
              <a:rPr lang="en-US" sz="2400" dirty="0" err="1">
                <a:solidFill>
                  <a:srgbClr val="FF0000"/>
                </a:solidFill>
                <a:ea typeface="SF Pro Semibold" pitchFamily="2" charset="0"/>
                <a:cs typeface="Arial" panose="020B0604020202020204" pitchFamily="34" charset="0"/>
              </a:rPr>
              <a:t>dạng</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khuôn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mặt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có</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chính</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xác</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không</a:t>
            </a:r>
            <a:r>
              <a:rPr lang="en-US" sz="2400" dirty="0">
                <a:solidFill>
                  <a:srgbClr val="FF0000"/>
                </a:solidFill>
                <a:ea typeface="SF Pro Semibold" pitchFamily="2" charset="0"/>
                <a:cs typeface="Arial" panose="020B0604020202020204" pitchFamily="34" charset="0"/>
              </a:rPr>
              <a:t>?</a:t>
            </a:r>
          </a:p>
          <a:p>
            <a:r>
              <a:rPr lang="en-US" sz="2400" dirty="0">
                <a:solidFill>
                  <a:srgbClr val="FF0000"/>
                </a:solidFill>
                <a:ea typeface="SF Pro Semibold" pitchFamily="2" charset="0"/>
                <a:cs typeface="Arial" panose="020B0604020202020204" pitchFamily="34" charset="0"/>
              </a:rPr>
              <a:t>3.2.Nhận </a:t>
            </a:r>
            <a:r>
              <a:rPr lang="en-US" sz="2400" dirty="0" err="1">
                <a:solidFill>
                  <a:srgbClr val="FF0000"/>
                </a:solidFill>
                <a:ea typeface="SF Pro Semibold" pitchFamily="2" charset="0"/>
                <a:cs typeface="Arial" panose="020B0604020202020204" pitchFamily="34" charset="0"/>
              </a:rPr>
              <a:t>diện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khuôn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mặt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có</a:t>
            </a:r>
            <a:r>
              <a:rPr lang="en-US" sz="2400" dirty="0">
                <a:solidFill>
                  <a:srgbClr val="FF0000"/>
                </a:solidFill>
                <a:ea typeface="SF Pro Semibold" pitchFamily="2" charset="0"/>
                <a:cs typeface="Arial" panose="020B0604020202020204" pitchFamily="34" charset="0"/>
              </a:rPr>
              <a:t> an </a:t>
            </a:r>
            <a:r>
              <a:rPr lang="en-US" sz="2400" dirty="0" err="1">
                <a:solidFill>
                  <a:srgbClr val="FF0000"/>
                </a:solidFill>
                <a:ea typeface="SF Pro Semibold" pitchFamily="2" charset="0"/>
                <a:cs typeface="Arial" panose="020B0604020202020204" pitchFamily="34" charset="0"/>
              </a:rPr>
              <a:t>toàn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không</a:t>
            </a:r>
            <a:r>
              <a:rPr lang="en-US" sz="2400" dirty="0">
                <a:solidFill>
                  <a:srgbClr val="FF0000"/>
                </a:solidFill>
                <a:ea typeface="SF Pro Semibold" pitchFamily="2" charset="0"/>
                <a:cs typeface="Arial" panose="020B0604020202020204" pitchFamily="34" charset="0"/>
              </a:rPr>
              <a:t>?</a:t>
            </a:r>
          </a:p>
          <a:p>
            <a:r>
              <a:rPr lang="vi-VN" sz="2400" dirty="0">
                <a:solidFill>
                  <a:srgbClr val="FF0000"/>
                </a:solidFill>
                <a:ea typeface="SF Pro Semibold" pitchFamily="2" charset="0"/>
                <a:cs typeface="Arial" panose="020B0604020202020204" pitchFamily="34" charset="0"/>
              </a:rPr>
              <a:t>4. Ưu, nhược điểm và ứng dụng.</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4.1.Ưu, </a:t>
            </a:r>
            <a:r>
              <a:rPr lang="en-US" sz="2400" dirty="0" err="1">
                <a:solidFill>
                  <a:srgbClr val="FF0000"/>
                </a:solidFill>
                <a:ea typeface="SF Pro Semibold" pitchFamily="2" charset="0"/>
                <a:cs typeface="Arial" panose="020B0604020202020204" pitchFamily="34" charset="0"/>
              </a:rPr>
              <a:t>nhược</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điểm.</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4.2.Ứng </a:t>
            </a:r>
            <a:r>
              <a:rPr lang="en-US" sz="2400" dirty="0" err="1">
                <a:solidFill>
                  <a:srgbClr val="FF0000"/>
                </a:solidFill>
                <a:ea typeface="SF Pro Semibold" pitchFamily="2" charset="0"/>
                <a:cs typeface="Arial" panose="020B0604020202020204" pitchFamily="34" charset="0"/>
              </a:rPr>
              <a:t>dụng</a:t>
            </a:r>
            <a:r>
              <a:rPr lang="vi-VN" sz="2400" dirty="0" err="1">
                <a:solidFill>
                  <a:srgbClr val="FF0000"/>
                </a:solidFill>
                <a:ea typeface="SF Pro Semibold" pitchFamily="2" charset="0"/>
                <a:cs typeface="Arial" panose="020B0604020202020204" pitchFamily="34" charset="0"/>
              </a:rPr>
              <a:t>.</a:t>
            </a:r>
            <a:endParaRPr lang="vi-VN" sz="2400" dirty="0">
              <a:solidFill>
                <a:srgbClr val="FF0000"/>
              </a:solidFill>
              <a:ea typeface="SF Pro Semibold" pitchFamily="2" charset="0"/>
              <a:cs typeface="Arial" panose="020B0604020202020204" pitchFamily="34" charset="0"/>
            </a:endParaRPr>
          </a:p>
        </p:txBody>
      </p:sp>
    </p:spTree>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4791075" cy="583565"/>
          </a:xfrm>
          <a:prstGeom prst="rect">
            <a:avLst/>
          </a:prstGeom>
          <a:noFill/>
        </p:spPr>
        <p:txBody>
          <a:bodyPr wrap="none" rtlCol="0">
            <a:spAutoFit/>
          </a:bodyPr>
          <a:lstStyle/>
          <a:p>
            <a:r>
              <a:rPr lang="en-US" sz="3200" b="1">
                <a:solidFill>
                  <a:schemeClr val="bg1"/>
                </a:solidFill>
                <a:latin typeface="+mj-lt"/>
              </a:rPr>
              <a:t>1</a:t>
            </a:r>
            <a:r>
              <a:rPr lang="vi-VN" altLang="en-US" sz="3200" b="1">
                <a:solidFill>
                  <a:schemeClr val="bg1"/>
                </a:solidFill>
                <a:latin typeface="+mj-lt"/>
              </a:rPr>
              <a:t>.</a:t>
            </a:r>
            <a:r>
              <a:rPr lang="en-US" sz="3200" b="1">
                <a:solidFill>
                  <a:schemeClr val="bg1"/>
                </a:solidFill>
                <a:latin typeface="+mj-lt"/>
              </a:rPr>
              <a:t>Kh</a:t>
            </a:r>
            <a:r>
              <a:rPr lang="vi-VN" altLang="en-US" sz="3200" b="1">
                <a:solidFill>
                  <a:schemeClr val="bg1"/>
                </a:solidFill>
                <a:latin typeface="+mj-lt"/>
              </a:rPr>
              <a:t>ái Niệm và Cấu Tạo</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2</a:t>
            </a:r>
          </a:p>
        </p:txBody>
      </p:sp>
      <p:sp>
        <p:nvSpPr>
          <p:cNvPr id="15" name="Rectangle 8"/>
          <p:cNvSpPr>
            <a:spLocks noChangeArrowheads="1"/>
          </p:cNvSpPr>
          <p:nvPr/>
        </p:nvSpPr>
        <p:spPr bwMode="auto">
          <a:xfrm>
            <a:off x="892489" y="1493814"/>
            <a:ext cx="77089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buNone/>
            </a:pPr>
            <a:r>
              <a:rPr lang="vi-VN" sz="2800" dirty="0">
                <a:solidFill>
                  <a:srgbClr val="FF0000"/>
                </a:solidFill>
                <a:latin typeface="SF Pro Semibold" pitchFamily="2" charset="0"/>
                <a:ea typeface="SF Pro Semibold" pitchFamily="2" charset="0"/>
                <a:cs typeface="SF Pro Semibold" pitchFamily="2" charset="0"/>
              </a:rPr>
              <a:t>1.1.Khái Niệm</a:t>
            </a:r>
          </a:p>
        </p:txBody>
      </p:sp>
      <p:sp>
        <p:nvSpPr>
          <p:cNvPr id="2" name="Text Box 1"/>
          <p:cNvSpPr txBox="1"/>
          <p:nvPr/>
        </p:nvSpPr>
        <p:spPr>
          <a:xfrm>
            <a:off x="892175" y="2281555"/>
            <a:ext cx="8024495" cy="1614805"/>
          </a:xfrm>
          <a:prstGeom prst="rect">
            <a:avLst/>
          </a:prstGeom>
          <a:noFill/>
        </p:spPr>
        <p:txBody>
          <a:bodyPr wrap="square" rtlCol="0">
            <a:noAutofit/>
          </a:bodyPr>
          <a:lstStyle/>
          <a:p>
            <a:pPr marL="0" indent="0" algn="l">
              <a:lnSpc>
                <a:spcPct val="130000"/>
              </a:lnSpc>
              <a:buNone/>
            </a:pPr>
            <a:r>
              <a:rPr lang="vi-VN" altLang="en-US" sz="2400">
                <a:latin typeface="SF Pro Semibold" pitchFamily="2" charset="0"/>
                <a:cs typeface="SF Pro Semibold" pitchFamily="2" charset="0"/>
              </a:rPr>
              <a:t>-</a:t>
            </a:r>
            <a:r>
              <a:rPr lang="en-US" sz="2400">
                <a:latin typeface="SF Pro Semibold" pitchFamily="2" charset="0"/>
                <a:cs typeface="SF Pro Semibold" pitchFamily="2" charset="0"/>
              </a:rPr>
              <a:t>Công nghệ nhận diện khuôn mặt là một công nghệ sinh trắc học ánh xạ các đặc điểm khuôn mặt của một cá nhân về mặt toán học và lưu trữ dữ liệu dưới dạng faceprint</a:t>
            </a:r>
          </a:p>
        </p:txBody>
      </p:sp>
      <p:pic>
        <p:nvPicPr>
          <p:cNvPr id="4" name="Picture 3" descr="z3315131751550_088b97c33bb353473ce6645c20cce6c1"/>
          <p:cNvPicPr>
            <a:picLocks noChangeAspect="1"/>
          </p:cNvPicPr>
          <p:nvPr/>
        </p:nvPicPr>
        <p:blipFill>
          <a:blip r:embed="rId3"/>
          <a:stretch>
            <a:fillRect/>
          </a:stretch>
        </p:blipFill>
        <p:spPr>
          <a:xfrm>
            <a:off x="536575" y="4337050"/>
            <a:ext cx="3324860" cy="1936750"/>
          </a:xfrm>
          <a:prstGeom prst="rect">
            <a:avLst/>
          </a:prstGeom>
        </p:spPr>
      </p:pic>
      <p:pic>
        <p:nvPicPr>
          <p:cNvPr id="7" name="Picture 6" descr="1773160"/>
          <p:cNvPicPr>
            <a:picLocks noChangeAspect="1"/>
          </p:cNvPicPr>
          <p:nvPr/>
        </p:nvPicPr>
        <p:blipFill>
          <a:blip r:embed="rId4"/>
          <a:stretch>
            <a:fillRect/>
          </a:stretch>
        </p:blipFill>
        <p:spPr>
          <a:xfrm>
            <a:off x="5313045" y="4334510"/>
            <a:ext cx="3830955" cy="1915795"/>
          </a:xfrm>
          <a:prstGeom prst="rect">
            <a:avLst/>
          </a:prstGeom>
        </p:spPr>
      </p:pic>
    </p:spTree>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4791075" cy="583565"/>
          </a:xfrm>
          <a:prstGeom prst="rect">
            <a:avLst/>
          </a:prstGeom>
          <a:noFill/>
        </p:spPr>
        <p:txBody>
          <a:bodyPr wrap="none" rtlCol="0">
            <a:spAutoFit/>
          </a:bodyPr>
          <a:lstStyle/>
          <a:p>
            <a:r>
              <a:rPr lang="vi-VN" altLang="en-US" sz="3200" b="1">
                <a:solidFill>
                  <a:schemeClr val="bg1"/>
                </a:solidFill>
                <a:latin typeface="+mj-lt"/>
              </a:rPr>
              <a:t>1.Khái Niệm và Cấu Tạo</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2</a:t>
            </a:r>
          </a:p>
        </p:txBody>
      </p:sp>
      <p:sp>
        <p:nvSpPr>
          <p:cNvPr id="15" name="Rectangle 8"/>
          <p:cNvSpPr>
            <a:spLocks noChangeArrowheads="1"/>
          </p:cNvSpPr>
          <p:nvPr/>
        </p:nvSpPr>
        <p:spPr bwMode="auto">
          <a:xfrm>
            <a:off x="892489" y="1493814"/>
            <a:ext cx="77089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buNone/>
            </a:pPr>
            <a:r>
              <a:rPr lang="vi-VN" sz="2800" dirty="0">
                <a:solidFill>
                  <a:srgbClr val="FF0000"/>
                </a:solidFill>
                <a:latin typeface="SF Pro Semibold" pitchFamily="2" charset="0"/>
                <a:ea typeface="SF Pro Semibold" pitchFamily="2" charset="0"/>
                <a:cs typeface="SF Pro Semibold" pitchFamily="2" charset="0"/>
              </a:rPr>
              <a:t>1.2 Cấu tạo Face ID</a:t>
            </a:r>
          </a:p>
        </p:txBody>
      </p:sp>
      <p:sp>
        <p:nvSpPr>
          <p:cNvPr id="2" name="Text Box 1"/>
          <p:cNvSpPr txBox="1"/>
          <p:nvPr/>
        </p:nvSpPr>
        <p:spPr>
          <a:xfrm>
            <a:off x="978535" y="2239645"/>
            <a:ext cx="7491730" cy="2084070"/>
          </a:xfrm>
          <a:prstGeom prst="rect">
            <a:avLst/>
          </a:prstGeom>
          <a:noFill/>
        </p:spPr>
        <p:txBody>
          <a:bodyPr wrap="square" rtlCol="0">
            <a:spAutoFit/>
          </a:bodyPr>
          <a:lstStyle/>
          <a:p>
            <a:pPr>
              <a:lnSpc>
                <a:spcPct val="130000"/>
              </a:lnSpc>
            </a:pPr>
            <a:r>
              <a:rPr lang="en-US" sz="2400">
                <a:latin typeface="SF PRO SEMIBLOD" charset="0"/>
                <a:cs typeface="SF PRO SEMIBLOD" charset="0"/>
              </a:rPr>
              <a:t>Face ID bao gồm hai phần</a:t>
            </a:r>
          </a:p>
          <a:p>
            <a:pPr marL="285750" indent="-285750">
              <a:lnSpc>
                <a:spcPct val="140000"/>
              </a:lnSpc>
              <a:buFont typeface="Wingdings" panose="05000000000000000000" charset="0"/>
              <a:buChar char="ü"/>
            </a:pPr>
            <a:r>
              <a:rPr lang="en-US" sz="2400">
                <a:latin typeface="SF PRO SEMIBLOD" charset="0"/>
                <a:cs typeface="SF PRO SEMIBLOD" charset="0"/>
              </a:rPr>
              <a:t>mô-đun máy chiếu chấm chiếu hơn 30.000 điểm hồng ngoại lên mặt người dùng</a:t>
            </a:r>
          </a:p>
          <a:p>
            <a:pPr marL="285750" indent="-285750">
              <a:lnSpc>
                <a:spcPct val="130000"/>
              </a:lnSpc>
              <a:buFont typeface="Wingdings" panose="05000000000000000000" charset="0"/>
              <a:buChar char="ü"/>
            </a:pPr>
            <a:r>
              <a:rPr lang="en-US" sz="2400">
                <a:latin typeface="SF PRO SEMIBLOD" charset="0"/>
                <a:cs typeface="SF PRO SEMIBLOD" charset="0"/>
              </a:rPr>
              <a:t> mô-đun camera hồng ngoại đọc mẫu </a:t>
            </a:r>
          </a:p>
        </p:txBody>
      </p:sp>
      <p:pic>
        <p:nvPicPr>
          <p:cNvPr id="3" name="Picture 2" descr="faceid-mua-co-vy-10-1-scaled"/>
          <p:cNvPicPr>
            <a:picLocks noChangeAspect="1"/>
          </p:cNvPicPr>
          <p:nvPr/>
        </p:nvPicPr>
        <p:blipFill>
          <a:blip r:embed="rId3"/>
          <a:stretch>
            <a:fillRect/>
          </a:stretch>
        </p:blipFill>
        <p:spPr>
          <a:xfrm>
            <a:off x="536575" y="4462780"/>
            <a:ext cx="3591560" cy="2395220"/>
          </a:xfrm>
          <a:prstGeom prst="rect">
            <a:avLst/>
          </a:prstGeom>
        </p:spPr>
      </p:pic>
      <p:pic>
        <p:nvPicPr>
          <p:cNvPr id="4" name="Picture 3" descr="Iphone-14-face-id-co-gi-khac-biet-5"/>
          <p:cNvPicPr>
            <a:picLocks noChangeAspect="1"/>
          </p:cNvPicPr>
          <p:nvPr/>
        </p:nvPicPr>
        <p:blipFill>
          <a:blip r:embed="rId4"/>
          <a:stretch>
            <a:fillRect/>
          </a:stretch>
        </p:blipFill>
        <p:spPr>
          <a:xfrm>
            <a:off x="4768215" y="4547870"/>
            <a:ext cx="3408680" cy="2305685"/>
          </a:xfrm>
          <a:prstGeom prst="rect">
            <a:avLst/>
          </a:prstGeom>
        </p:spPr>
      </p:pic>
    </p:spTree>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3</a:t>
            </a:r>
          </a:p>
        </p:txBody>
      </p:sp>
      <p:sp>
        <p:nvSpPr>
          <p:cNvPr id="10" name="TextBox 9"/>
          <p:cNvSpPr txBox="1"/>
          <p:nvPr/>
        </p:nvSpPr>
        <p:spPr>
          <a:xfrm>
            <a:off x="703384" y="1121257"/>
            <a:ext cx="8340132" cy="399417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3.1.Nhận </a:t>
            </a:r>
            <a:r>
              <a:rPr lang="en-US" sz="2800" dirty="0" err="1">
                <a:solidFill>
                  <a:srgbClr val="FF0000"/>
                </a:solidFill>
                <a:ea typeface="SF Pro Semibold" pitchFamily="2" charset="0"/>
                <a:cs typeface="Arial" panose="020B0604020202020204" pitchFamily="34" charset="0"/>
              </a:rPr>
              <a:t>dạng</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chính</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xác</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Ø"/>
            </a:pPr>
            <a:r>
              <a:rPr lang="en-US" sz="2400" dirty="0" err="1">
                <a:ea typeface="SF Pro Semibold" pitchFamily="2" charset="0"/>
                <a:cs typeface="Arial" panose="020B0604020202020204" pitchFamily="34" charset="0"/>
              </a:rPr>
              <a:t>Phụ</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thuộc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vào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nhiều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yếu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tố</a:t>
            </a:r>
            <a:r>
              <a:rPr lang="en-US" sz="2400" dirty="0">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L</a:t>
            </a:r>
            <a:r>
              <a:rPr lang="en-US" sz="2400" dirty="0" err="1">
                <a:effectLst/>
                <a:ea typeface="SF Pro Semibold" pitchFamily="2" charset="0"/>
                <a:cs typeface="Arial" panose="020B0604020202020204" pitchFamily="34" charset="0"/>
              </a:rPr>
              <a:t>ão</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hóa</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trên</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khuôn</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mặt</a:t>
            </a:r>
            <a:r>
              <a:rPr lang="en-US" sz="2400" dirty="0">
                <a:effectLst/>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Hệ</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điều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hành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ổn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định</a:t>
            </a:r>
            <a:r>
              <a:rPr lang="en-US" sz="2400" dirty="0">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Thời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gian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của</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ảnh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chụp</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v.v</a:t>
            </a: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=&gt; </a:t>
            </a:r>
            <a:r>
              <a:rPr lang="en-US" sz="2400" dirty="0" err="1">
                <a:ea typeface="SF Pro Semibold" pitchFamily="2" charset="0"/>
                <a:cs typeface="Arial" panose="020B0604020202020204" pitchFamily="34" charset="0"/>
              </a:rPr>
              <a:t>Nhưng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nó</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vẫn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là</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một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trong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những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công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nghệ</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sinh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trắc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học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chính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xác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nhất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hiện</a:t>
            </a:r>
            <a:r>
              <a:rPr lang="en-US" sz="2400" dirty="0">
                <a:ea typeface="SF Pro Semibold" pitchFamily="2" charset="0"/>
                <a:cs typeface="Arial" panose="020B0604020202020204" pitchFamily="34" charset="0"/>
              </a:rPr>
              <a:t> nay. </a:t>
            </a:r>
          </a:p>
        </p:txBody>
      </p:sp>
    </p:spTree>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852434" y="2116729"/>
            <a:ext cx="7874865" cy="4298364"/>
          </a:xfrm>
          <a:prstGeom prst="roundRect">
            <a:avLst>
              <a:gd name="adj" fmla="val 11967"/>
            </a:avLst>
          </a:prstGeom>
        </p:spPr>
      </p:pic>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3"/>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3</a:t>
            </a:r>
          </a:p>
        </p:txBody>
      </p:sp>
      <p:sp>
        <p:nvSpPr>
          <p:cNvPr id="10" name="TextBox 9"/>
          <p:cNvSpPr txBox="1"/>
          <p:nvPr/>
        </p:nvSpPr>
        <p:spPr>
          <a:xfrm>
            <a:off x="703384" y="1121261"/>
            <a:ext cx="8460712" cy="65877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3.1.Nhận </a:t>
            </a:r>
            <a:r>
              <a:rPr lang="en-US" sz="2800" dirty="0" err="1">
                <a:solidFill>
                  <a:srgbClr val="FF0000"/>
                </a:solidFill>
                <a:ea typeface="SF Pro Semibold" pitchFamily="2" charset="0"/>
                <a:cs typeface="Arial" panose="020B0604020202020204" pitchFamily="34" charset="0"/>
              </a:rPr>
              <a:t>dạng</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chính</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xác</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p:txBody>
      </p:sp>
    </p:spTree>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p>
        </p:txBody>
      </p:sp>
      <p:sp>
        <p:nvSpPr>
          <p:cNvPr id="10" name="TextBox 9"/>
          <p:cNvSpPr txBox="1"/>
          <p:nvPr/>
        </p:nvSpPr>
        <p:spPr>
          <a:xfrm>
            <a:off x="703384" y="1121261"/>
            <a:ext cx="8169310" cy="3440173"/>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3.2.Nhận </a:t>
            </a:r>
            <a:r>
              <a:rPr lang="en-US" sz="2800" dirty="0" err="1">
                <a:solidFill>
                  <a:srgbClr val="FF0000"/>
                </a:solidFill>
                <a:ea typeface="SF Pro Semibold" pitchFamily="2" charset="0"/>
                <a:cs typeface="Arial" panose="020B0604020202020204" pitchFamily="34" charset="0"/>
              </a:rPr>
              <a:t>diện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an </a:t>
            </a:r>
            <a:r>
              <a:rPr lang="en-US" sz="2800" dirty="0" err="1">
                <a:solidFill>
                  <a:srgbClr val="FF0000"/>
                </a:solidFill>
                <a:ea typeface="SF Pro Semibold" pitchFamily="2" charset="0"/>
                <a:cs typeface="Arial" panose="020B0604020202020204" pitchFamily="34" charset="0"/>
              </a:rPr>
              <a:t>toàn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Sử</a:t>
            </a:r>
            <a:r>
              <a:rPr lang="en-US" sz="2400" dirty="0">
                <a:ea typeface="SF Pro Semibold" pitchFamily="2" charset="0"/>
                <a:cs typeface="Arial" panose="020B0604020202020204" pitchFamily="34" charset="0"/>
              </a:rPr>
              <a:t> dụng </a:t>
            </a:r>
            <a:r>
              <a:rPr lang="en-US" sz="2400" dirty="0" err="1">
                <a:ea typeface="SF Pro Semibold" pitchFamily="2" charset="0"/>
                <a:cs typeface="Arial" panose="020B0604020202020204" pitchFamily="34" charset="0"/>
              </a:rPr>
              <a:t>các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thuật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toán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để</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mã</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hóa</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dữ</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liệu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sinh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trắc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học</a:t>
            </a:r>
            <a:r>
              <a:rPr lang="en-US" sz="2400" dirty="0">
                <a:ea typeface="SF Pro Semibold" pitchFamily="2" charset="0"/>
                <a:cs typeface="Arial" panose="020B0604020202020204" pitchFamily="34" charset="0"/>
              </a:rPr>
              <a:t>. </a:t>
            </a:r>
            <a:r>
              <a:rPr lang="en-US" sz="2400" dirty="0">
                <a:effectLst/>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Các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dữ</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liệu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này</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được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lưu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trữ</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dưới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dạng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ẩn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danh</a:t>
            </a: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=&gt; </a:t>
            </a:r>
            <a:r>
              <a:rPr lang="en-US" sz="2400" dirty="0" err="1">
                <a:ea typeface="SF Pro Semibold" pitchFamily="2" charset="0"/>
                <a:cs typeface="Arial" panose="020B0604020202020204" pitchFamily="34" charset="0"/>
              </a:rPr>
              <a:t>Công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nghệ</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này</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có</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độ</a:t>
            </a:r>
            <a:r>
              <a:rPr lang="en-US" sz="2400" dirty="0">
                <a:ea typeface="SF Pro Semibold" pitchFamily="2" charset="0"/>
                <a:cs typeface="Arial" panose="020B0604020202020204" pitchFamily="34" charset="0"/>
              </a:rPr>
              <a:t> an </a:t>
            </a:r>
            <a:r>
              <a:rPr lang="en-US" sz="2400" dirty="0" err="1">
                <a:ea typeface="SF Pro Semibold" pitchFamily="2" charset="0"/>
                <a:cs typeface="Arial" panose="020B0604020202020204" pitchFamily="34" charset="0"/>
              </a:rPr>
              <a:t>toàn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cao</a:t>
            </a:r>
            <a:r>
              <a:rPr lang="en-US" sz="2400" dirty="0">
                <a:ea typeface="SF Pro Semibold" pitchFamily="2" charset="0"/>
                <a:cs typeface="Arial" panose="020B0604020202020204" pitchFamily="34" charset="0"/>
              </a:rPr>
              <a:t>. </a:t>
            </a:r>
          </a:p>
        </p:txBody>
      </p:sp>
    </p:spTree>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p>
        </p:txBody>
      </p:sp>
      <p:sp>
        <p:nvSpPr>
          <p:cNvPr id="10" name="TextBox 9"/>
          <p:cNvSpPr txBox="1"/>
          <p:nvPr/>
        </p:nvSpPr>
        <p:spPr>
          <a:xfrm>
            <a:off x="703384" y="1121254"/>
            <a:ext cx="8169310" cy="664156"/>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3.2.Nhận </a:t>
            </a:r>
            <a:r>
              <a:rPr lang="en-US" sz="2800" dirty="0" err="1">
                <a:solidFill>
                  <a:srgbClr val="FF0000"/>
                </a:solidFill>
                <a:ea typeface="SF Pro Semibold" pitchFamily="2" charset="0"/>
                <a:cs typeface="Arial" panose="020B0604020202020204" pitchFamily="34" charset="0"/>
              </a:rPr>
              <a:t>diện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an </a:t>
            </a:r>
            <a:r>
              <a:rPr lang="en-US" sz="2800" dirty="0" err="1">
                <a:solidFill>
                  <a:srgbClr val="FF0000"/>
                </a:solidFill>
                <a:ea typeface="SF Pro Semibold" pitchFamily="2" charset="0"/>
                <a:cs typeface="Arial" panose="020B0604020202020204" pitchFamily="34" charset="0"/>
              </a:rPr>
              <a:t>toàn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p:txBody>
      </p:sp>
      <p:pic>
        <p:nvPicPr>
          <p:cNvPr id="3" name="Picture 2"/>
          <p:cNvPicPr>
            <a:picLocks noChangeAspect="1"/>
          </p:cNvPicPr>
          <p:nvPr/>
        </p:nvPicPr>
        <p:blipFill>
          <a:blip r:embed="rId3"/>
          <a:stretch>
            <a:fillRect/>
          </a:stretch>
        </p:blipFill>
        <p:spPr>
          <a:xfrm>
            <a:off x="572322" y="2410625"/>
            <a:ext cx="8571678" cy="3296799"/>
          </a:xfrm>
          <a:prstGeom prst="rect">
            <a:avLst/>
          </a:prstGeom>
        </p:spPr>
      </p:pic>
    </p:spTree>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p>
        </p:txBody>
      </p:sp>
      <p:sp>
        <p:nvSpPr>
          <p:cNvPr id="10" name="TextBox 9"/>
          <p:cNvSpPr txBox="1"/>
          <p:nvPr/>
        </p:nvSpPr>
        <p:spPr>
          <a:xfrm>
            <a:off x="703384" y="1121261"/>
            <a:ext cx="8169310" cy="3998787"/>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3.3.Điểm tin cậy trong nhận dạng khuôn mặt?:  </a:t>
            </a:r>
          </a:p>
          <a:p>
            <a:pPr marL="457200" indent="-457200">
              <a:lnSpc>
                <a:spcPct val="150000"/>
              </a:lnSpc>
              <a:buFont typeface="Wingdings" panose="05000000000000000000" pitchFamily="2" charset="2"/>
              <a:buChar char="ü"/>
            </a:pPr>
            <a:r>
              <a:rPr lang="en-US" sz="2400" dirty="0">
                <a:effectLst/>
                <a:ea typeface="SF Pro Semibold" pitchFamily="2" charset="0"/>
                <a:cs typeface="Arial" panose="020B0604020202020204" pitchFamily="34" charset="0"/>
              </a:rPr>
              <a:t>Hệ thống sẽ phát hiện, so sánh khuôn mặt với dữ liệu từ database. </a:t>
            </a:r>
          </a:p>
          <a:p>
            <a:pPr marL="457200" indent="-457200">
              <a:lnSpc>
                <a:spcPct val="150000"/>
              </a:lnSpc>
              <a:buFont typeface="Wingdings" panose="05000000000000000000" pitchFamily="2" charset="2"/>
              <a:buChar char="ü"/>
            </a:pPr>
            <a:r>
              <a:rPr lang="en-US" sz="2400" dirty="0">
                <a:ea typeface="SF Pro Semibold" pitchFamily="2" charset="0"/>
                <a:cs typeface="Arial" panose="020B0604020202020204" pitchFamily="34" charset="0"/>
              </a:rPr>
              <a:t> Điểm tin cậy càng cao thì khả năng hai hình ảnh thuộc về cùng một người càng cao. </a:t>
            </a:r>
          </a:p>
          <a:p>
            <a:pPr>
              <a:lnSpc>
                <a:spcPct val="150000"/>
              </a:lnSpc>
            </a:pP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=&gt; Ngưỡng điểm này thường lên đến &gt;90%.</a:t>
            </a:r>
          </a:p>
        </p:txBody>
      </p:sp>
    </p:spTree>
  </p:cSld>
  <p:clrMapOvr>
    <a:masterClrMapping/>
  </p:clrMapOvr>
  <p:transition spd="slow">
    <p:pull/>
  </p:transition>
</p:sld>
</file>

<file path=ppt/theme/theme1.xml><?xml version="1.0" encoding="utf-8"?>
<a:theme xmlns:a="http://schemas.openxmlformats.org/drawingml/2006/main" name="theme bài giảng của ông thầy Phết">
  <a:themeElements>
    <a:clrScheme name="cdb2004158l 1">
      <a:dk1>
        <a:srgbClr val="1D4940"/>
      </a:dk1>
      <a:lt1>
        <a:srgbClr val="FFFFFF"/>
      </a:lt1>
      <a:dk2>
        <a:srgbClr val="3F716F"/>
      </a:dk2>
      <a:lt2>
        <a:srgbClr val="C0C0C0"/>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fontScheme name="cdb2004158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158l 1">
        <a:dk1>
          <a:srgbClr val="1D4940"/>
        </a:dk1>
        <a:lt1>
          <a:srgbClr val="FFFFFF"/>
        </a:lt1>
        <a:dk2>
          <a:srgbClr val="3F716F"/>
        </a:dk2>
        <a:lt2>
          <a:srgbClr val="C0C0C0"/>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cdb2004158l 2">
        <a:dk1>
          <a:srgbClr val="093575"/>
        </a:dk1>
        <a:lt1>
          <a:srgbClr val="FFFFFF"/>
        </a:lt1>
        <a:dk2>
          <a:srgbClr val="000066"/>
        </a:dk2>
        <a:lt2>
          <a:srgbClr val="808080"/>
        </a:lt2>
        <a:accent1>
          <a:srgbClr val="4B92E1"/>
        </a:accent1>
        <a:accent2>
          <a:srgbClr val="99CCFF"/>
        </a:accent2>
        <a:accent3>
          <a:srgbClr val="FFFFFF"/>
        </a:accent3>
        <a:accent4>
          <a:srgbClr val="062C63"/>
        </a:accent4>
        <a:accent5>
          <a:srgbClr val="B1C7EE"/>
        </a:accent5>
        <a:accent6>
          <a:srgbClr val="8AB9E7"/>
        </a:accent6>
        <a:hlink>
          <a:srgbClr val="0066CC"/>
        </a:hlink>
        <a:folHlink>
          <a:srgbClr val="AF67FF"/>
        </a:folHlink>
      </a:clrScheme>
      <a:clrMap bg1="lt1" tx1="dk1" bg2="lt2" tx2="dk2" accent1="accent1" accent2="accent2" accent3="accent3" accent4="accent4" accent5="accent5" accent6="accent6" hlink="hlink" folHlink="folHlink"/>
    </a:extraClrScheme>
    <a:extraClrScheme>
      <a:clrScheme name="cdb2004158l 3">
        <a:dk1>
          <a:srgbClr val="0B4C5B"/>
        </a:dk1>
        <a:lt1>
          <a:srgbClr val="FFFFFF"/>
        </a:lt1>
        <a:dk2>
          <a:srgbClr val="000000"/>
        </a:dk2>
        <a:lt2>
          <a:srgbClr val="969696"/>
        </a:lt2>
        <a:accent1>
          <a:srgbClr val="E3BE05"/>
        </a:accent1>
        <a:accent2>
          <a:srgbClr val="81C200"/>
        </a:accent2>
        <a:accent3>
          <a:srgbClr val="FFFFFF"/>
        </a:accent3>
        <a:accent4>
          <a:srgbClr val="08404C"/>
        </a:accent4>
        <a:accent5>
          <a:srgbClr val="EFDBAA"/>
        </a:accent5>
        <a:accent6>
          <a:srgbClr val="74B0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 bài giảng của ông thầy Phết</Template>
  <TotalTime>3</TotalTime>
  <Words>534</Words>
  <Application>Microsoft Macintosh PowerPoint</Application>
  <PresentationFormat>On-screen Show (4:3)</PresentationFormat>
  <Paragraphs>66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SF PRO SEMIBLOD</vt:lpstr>
      <vt:lpstr>SF Pro Semibold</vt:lpstr>
      <vt:lpstr>Wingdings</vt:lpstr>
      <vt:lpstr>theme bài giảng của ông thầy Phết</vt:lpstr>
      <vt:lpstr>HỆ THỐNG NHẬN DIỆN KHUÔN MẶT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NHẬN DIỆN KHUÔN MẶT</dc:title>
  <dc:creator>Anthony Trần</dc:creator>
  <cp:lastModifiedBy>Anthony Trần</cp:lastModifiedBy>
  <cp:revision>3</cp:revision>
  <dcterms:created xsi:type="dcterms:W3CDTF">2023-10-21T08:02:00Z</dcterms:created>
  <dcterms:modified xsi:type="dcterms:W3CDTF">2023-10-22T06:12:54Z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D32E7F039EB245CEBEF1BC0B8BCD35BB_12</vt:lpwstr>
  </property>
  <property fmtid="{D5CDD505-2E9C-101B-9397-08002B2CF9AE}" pid="3" name="KSOProductBuildVer">
    <vt:lpwstr>1033-12.2.0.13266</vt:lpwstr>
  </property>
</Properties>
</file>