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4" r:id="rId8"/>
    <p:sldId id="260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 varScale="1">
        <p:scale>
          <a:sx n="127" d="100"/>
          <a:sy n="127" d="100"/>
        </p:scale>
        <p:origin x="120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 descr="Light horizontal">
            <a:extLst>
              <a:ext uri="{FF2B5EF4-FFF2-40B4-BE49-F238E27FC236}">
                <a16:creationId xmlns:a16="http://schemas.microsoft.com/office/drawing/2014/main" id="{88645457-CF2B-CD4C-8506-92F2B08783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26" y="0"/>
            <a:ext cx="676275" cy="685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en-US" sz="135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E41361C-5FC1-5A41-81AA-20398AA8C21D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" y="2133600"/>
            <a:ext cx="9153525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en-US" sz="1350"/>
          </a:p>
        </p:txBody>
      </p:sp>
      <p:sp>
        <p:nvSpPr>
          <p:cNvPr id="4" name="Oval 18">
            <a:extLst>
              <a:ext uri="{FF2B5EF4-FFF2-40B4-BE49-F238E27FC236}">
                <a16:creationId xmlns:a16="http://schemas.microsoft.com/office/drawing/2014/main" id="{8FEE4FF0-850B-4347-B8BA-CA74B0A0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" y="6400802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FFD967E-E48F-EE49-89CB-FF071465F988}" type="slidenum">
              <a:rPr lang="en-US" altLang="en-US" sz="1200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69154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6C8F50-01BA-F846-80F2-95B9E11FE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8C7ABD-0E46-5248-9048-9EED11775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D679A2-A890-084E-A07B-B8E901614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081772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05B91F-A1C0-1443-B5F4-1C91F65D0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8CFC5D-223D-5148-927F-11AC691CD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AD50CD-0D05-0A48-9908-01FA6EAAD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039289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73163" y="4187827"/>
            <a:ext cx="6716712" cy="842963"/>
          </a:xfrm>
          <a:solidFill>
            <a:srgbClr val="FFFFFF">
              <a:alpha val="78000"/>
            </a:srgbClr>
          </a:solidFill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173163" y="1611315"/>
            <a:ext cx="6716712" cy="1951037"/>
          </a:xfrm>
          <a:solidFill>
            <a:srgbClr val="FFFFFF">
              <a:alpha val="78000"/>
            </a:srgbClr>
          </a:solidFill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DC24208-EEB7-1240-A31C-A2191AB3E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C12D976-7386-3E46-ABFA-158A4BCFD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99BA5B7-B505-254D-9A6C-6A1B1930D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671077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BFD755-FE86-684F-934D-B8CC326E8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4B376A-6E06-194D-A5CD-76249F6BD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32D9A4-40DF-3B45-9510-85FA9378A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191905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8AC019-6808-AC44-A4A3-2C885B4A2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9CC08B-796F-ED46-97A7-03BA9EC42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F54DE2-69F0-D749-9831-2FE2450AA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4650904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39CE3-78A0-F047-941D-F10864EA3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A0E98-9215-AB48-8EFB-3D3BD3B93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E5EBB-FBD3-1C47-B43B-65CA703C3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861215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BD8CFB-17D7-F645-872D-1CEC1DE97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E156FE-4FC5-254E-93CC-D43E64109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BE96E5-C3DD-974C-9EBE-A4AE13B352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407378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B5CD6E-D796-8740-BD19-44D2159E0C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020856-674C-EA48-A2DE-9761087EC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9F2AB0-9111-FE45-A708-A3C2AC5AA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464296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699C7-DE04-AA4A-90C3-2C11E5FB4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58500C-8C82-0742-9C46-496B09180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FA61BA-F0DC-D045-B359-1B3A161DC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2519004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56BBC-D677-1B45-AF74-4D80B84E8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66DDB-2116-4A40-A0A7-A9B90D03D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1D687-9AA6-EB4E-A60F-CBF859935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54561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A5DB4-DED9-F347-80EF-21D7268EEC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356D3-B1CD-9843-9943-6FA98C7BF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4F763-71CA-2047-B691-FF837773D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4114876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>
            <a:extLst>
              <a:ext uri="{FF2B5EF4-FFF2-40B4-BE49-F238E27FC236}">
                <a16:creationId xmlns:a16="http://schemas.microsoft.com/office/drawing/2014/main" id="{FB5150A7-9595-BB49-B21D-DE71009259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4" y="0"/>
            <a:ext cx="542925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en-US" sz="1350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6F03E860-34B7-464C-971E-1232A3F92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vi-VN" altLang="en-US" sz="1350"/>
          </a:p>
        </p:txBody>
      </p:sp>
      <p:sp>
        <p:nvSpPr>
          <p:cNvPr id="1028" name="AutoShape 9">
            <a:extLst>
              <a:ext uri="{FF2B5EF4-FFF2-40B4-BE49-F238E27FC236}">
                <a16:creationId xmlns:a16="http://schemas.microsoft.com/office/drawing/2014/main" id="{A7DC1804-728D-DC48-A4FE-9498209DD4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04800" y="288927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en-US" sz="1350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42D87888-FAFF-0649-82A4-ED23A09AE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ED6D85-786E-084C-A5D5-D3AA9D1E34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2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charset="0"/>
              </a:defRPr>
            </a:lvl1pPr>
          </a:lstStyle>
          <a:p>
            <a:fld id="{6BDEAFE6-325E-AA48-AC90-E1B1FC9AAA75}" type="datetimeFigureOut">
              <a:t>21/10/2023</a:t>
            </a:fld>
            <a:endParaRPr lang="en-VN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EFA13B0-6DC1-0D44-8AC2-1B9A765E89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charset="0"/>
              </a:defRPr>
            </a:lvl1pPr>
          </a:lstStyle>
          <a:p>
            <a:endParaRPr lang="en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6DBFC5C-330D-6D49-B1CE-1DD5D94723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2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C9142EC5-85AF-4745-AACF-2F37CD50FCA3}" type="slidenum">
              <a:t>‹#›</a:t>
            </a:fld>
            <a:endParaRPr lang="en-VN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61F1481F-447F-8E40-B3EC-6D473A6B7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Oval 16">
            <a:extLst>
              <a:ext uri="{FF2B5EF4-FFF2-40B4-BE49-F238E27FC236}">
                <a16:creationId xmlns:a16="http://schemas.microsoft.com/office/drawing/2014/main" id="{A37D4696-826B-1D45-B5E1-9BB39ECFF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" y="6400802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41C319-9D3F-9048-A711-38D8F3604043}" type="slidenum">
              <a:rPr lang="en-US" altLang="en-US" sz="1200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A55090-F85B-4944-916E-8652A455A822}"/>
              </a:ext>
            </a:extLst>
          </p:cNvPr>
          <p:cNvSpPr/>
          <p:nvPr/>
        </p:nvSpPr>
        <p:spPr>
          <a:xfrm>
            <a:off x="8650288" y="6477000"/>
            <a:ext cx="493712" cy="3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27440B6-9045-FA4A-84D5-AB8A8F0C3686}" type="slidenum">
              <a:rPr lang="en-US" altLang="en-US" sz="1350" b="1">
                <a:solidFill>
                  <a:srgbClr val="C00000"/>
                </a:solidFill>
              </a:rPr>
              <a:pPr algn="ctr"/>
              <a:t>‹#›</a:t>
            </a:fld>
            <a:endParaRPr lang="en-US" altLang="en-US" sz="1350" b="1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313681-8385-BB41-9EEF-6634944B0B74}"/>
              </a:ext>
            </a:extLst>
          </p:cNvPr>
          <p:cNvSpPr/>
          <p:nvPr/>
        </p:nvSpPr>
        <p:spPr>
          <a:xfrm>
            <a:off x="8650288" y="6400802"/>
            <a:ext cx="493712" cy="4937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7783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ll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Facial_recognition_syste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enstar.com/senstarpedia/pros-and-cons-of-facial-recognition/" TargetMode="External"/><Relationship Id="rId4" Type="http://schemas.openxmlformats.org/officeDocument/2006/relationships/hyperlink" Target="https://this.deakin.edu.au/innovation/facial-recognition-id-how-safe-is-your-face#:~:text=It's%20not%20relatively%20more%20secure,your%20phone%20using%20Face%20ID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B9E3AE-2263-3047-B1A3-DCE4A59CE4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5DEE1E-3A23-8F45-92C3-4D9442C0482B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60BF7-CED4-B34A-A448-9C75C60C632F}"/>
              </a:ext>
            </a:extLst>
          </p:cNvPr>
          <p:cNvSpPr/>
          <p:nvPr/>
        </p:nvSpPr>
        <p:spPr>
          <a:xfrm>
            <a:off x="283779" y="270228"/>
            <a:ext cx="7725103" cy="67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2D22F-2B83-8943-997F-A9561D319836}"/>
              </a:ext>
            </a:extLst>
          </p:cNvPr>
          <p:cNvSpPr/>
          <p:nvPr/>
        </p:nvSpPr>
        <p:spPr>
          <a:xfrm>
            <a:off x="0" y="693682"/>
            <a:ext cx="9144000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2869FA-8DB0-F14F-ACF8-F22B7B82D75F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495" y="690266"/>
            <a:ext cx="8640000" cy="6167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E997AB-49FF-1E43-B1E2-D548DD0C9F07}"/>
              </a:ext>
            </a:extLst>
          </p:cNvPr>
          <p:cNvSpPr/>
          <p:nvPr/>
        </p:nvSpPr>
        <p:spPr>
          <a:xfrm>
            <a:off x="504495" y="2266523"/>
            <a:ext cx="8640000" cy="2008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2DDE9-FF56-7E4E-9A22-F68343EE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317" y="2471091"/>
            <a:ext cx="7930356" cy="1603280"/>
          </a:xfrm>
          <a:noFill/>
          <a:ln>
            <a:noFill/>
          </a:ln>
        </p:spPr>
        <p:txBody>
          <a:bodyPr/>
          <a:lstStyle/>
          <a:p>
            <a:r>
              <a:rPr lang="en-VN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 THỐNG NHẬN DIỆN KHUÔN MẶT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E8D5C-C77A-8945-BA8E-4E4BD49531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9411" y="690266"/>
            <a:ext cx="576000" cy="123654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0A26774-E699-324F-832D-1012E2FE2EBC}"/>
              </a:ext>
            </a:extLst>
          </p:cNvPr>
          <p:cNvSpPr/>
          <p:nvPr/>
        </p:nvSpPr>
        <p:spPr>
          <a:xfrm>
            <a:off x="3039684" y="1143098"/>
            <a:ext cx="3426373" cy="8018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6E034-75E0-1940-8798-9101E231FCEB}"/>
              </a:ext>
            </a:extLst>
          </p:cNvPr>
          <p:cNvSpPr txBox="1"/>
          <p:nvPr/>
        </p:nvSpPr>
        <p:spPr>
          <a:xfrm>
            <a:off x="3863043" y="1251745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rgbClr val="FF0000"/>
                </a:solidFill>
              </a:rPr>
              <a:t>NHÓM 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A47EFD-EBCB-BE40-9D77-3512F18CF58F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7494381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54"/>
            <a:ext cx="816931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a typeface="SF Pro Semibold" pitchFamily="2" charset="0"/>
                <a:cs typeface="Arial" panose="020B0604020202020204" pitchFamily="34" charset="0"/>
              </a:rPr>
              <a:t>https://en.wikipedia.org/wiki/Facial_recognition_system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731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CÁC TRANG TÀI LIỆU THAM KHẢO.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id="{8D53FAAD-5270-5F40-9172-14841CC3CF8A}"/>
              </a:ext>
            </a:extLst>
          </p:cNvPr>
          <p:cNvSpPr txBox="1"/>
          <p:nvPr/>
        </p:nvSpPr>
        <p:spPr>
          <a:xfrm>
            <a:off x="703384" y="2406869"/>
            <a:ext cx="8169310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a typeface="SF Pro Semibold" pitchFamily="2" charset="0"/>
                <a:cs typeface="Arial" panose="020B0604020202020204" pitchFamily="34" charset="0"/>
              </a:rPr>
              <a:t>https://this.deakin.edu.au/innovation/facial-recognition-id-how-safe-is-your-face#:~:text=It's%20not%20relatively%20more%20secure,your%20phone%20using%20Face%20ID.</a:t>
            </a:r>
          </a:p>
        </p:txBody>
      </p:sp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F1705697-0CE8-4B42-896C-07F1B4B85186}"/>
              </a:ext>
            </a:extLst>
          </p:cNvPr>
          <p:cNvSpPr txBox="1"/>
          <p:nvPr/>
        </p:nvSpPr>
        <p:spPr>
          <a:xfrm>
            <a:off x="703384" y="5431031"/>
            <a:ext cx="8169310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a typeface="SF Pro Semibold" pitchFamily="2" charset="0"/>
                <a:cs typeface="Arial" panose="020B0604020202020204" pitchFamily="34" charset="0"/>
              </a:rPr>
              <a:t>https://senstar.com/senstarpedia/pros-and-cons-of-facial-recognition/</a:t>
            </a:r>
          </a:p>
        </p:txBody>
      </p:sp>
    </p:spTree>
    <p:extLst>
      <p:ext uri="{BB962C8B-B14F-4D97-AF65-F5344CB8AC3E}">
        <p14:creationId xmlns:p14="http://schemas.microsoft.com/office/powerpoint/2010/main" val="3048586716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KẾT THÚC.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2F75E5-43F2-9D45-A001-5147469B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8" y="1843253"/>
            <a:ext cx="8439889" cy="32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7450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MỤC LỤC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234D6A4-7795-944B-9556-3E214CB0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62" y="974931"/>
            <a:ext cx="770890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1. </a:t>
            </a:r>
            <a:r>
              <a:rPr lang="vi-VN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Khái niệm, cấu tạo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1.1.Khái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niệm.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1.2.Cấu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tạo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Face ID.</a:t>
            </a:r>
            <a:endParaRPr lang="vi-VN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2. Nguyên lý hoạt động.</a:t>
            </a:r>
            <a:endParaRPr lang="en-US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2.1.Cơ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bản.</a:t>
            </a:r>
            <a:endParaRPr lang="en-US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2.2.Nhận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dạng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chiều.</a:t>
            </a:r>
            <a:endParaRPr lang="en-US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2.3.Phân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tích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kết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cấu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da.</a:t>
            </a:r>
          </a:p>
          <a:p>
            <a:r>
              <a:rPr lang="vi-VN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3. Độ tin cậy và chính xác.</a:t>
            </a:r>
            <a:endParaRPr lang="en-US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3.1.Nhận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khuôn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?</a:t>
            </a: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3.2.Nhận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khuôn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?</a:t>
            </a:r>
          </a:p>
          <a:p>
            <a:r>
              <a:rPr lang="vi-VN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4. Ưu, nhược điểm và ứng dụng.</a:t>
            </a:r>
            <a:endParaRPr lang="en-US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4.1.Ưu,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nhược</a:t>
            </a:r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điểm.</a:t>
            </a:r>
            <a:endParaRPr lang="en-US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4.2.Ứng </a:t>
            </a:r>
            <a:r>
              <a:rPr lang="en-US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dụng</a:t>
            </a:r>
            <a:r>
              <a:rPr lang="vi-VN" sz="2400" dirty="0" err="1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.</a:t>
            </a:r>
            <a:endParaRPr lang="vi-VN" sz="2400" dirty="0">
              <a:solidFill>
                <a:srgbClr val="FF0000"/>
              </a:solidFill>
              <a:ea typeface="SF Pro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1946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Chỗ này là tiêu đề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234D6A4-7795-944B-9556-3E214CB0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89" y="1523966"/>
            <a:ext cx="7708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vi-VN" sz="2400" dirty="0">
                <a:solidFill>
                  <a:srgbClr val="FF0000"/>
                </a:solidFill>
                <a:ea typeface="SF Pro Semibold" pitchFamily="2" charset="0"/>
                <a:cs typeface="Arial" panose="020B0604020202020204" pitchFamily="34" charset="0"/>
              </a:rPr>
              <a:t>Ghi nội dung ở đây</a:t>
            </a:r>
          </a:p>
        </p:txBody>
      </p:sp>
    </p:spTree>
    <p:extLst>
      <p:ext uri="{BB962C8B-B14F-4D97-AF65-F5344CB8AC3E}">
        <p14:creationId xmlns:p14="http://schemas.microsoft.com/office/powerpoint/2010/main" val="330901634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3.ĐỘ TIN CẬY VÀ CHÍNH XÁC.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57"/>
            <a:ext cx="8169310" cy="399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3.1.Nhận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dạng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khuôn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mặt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chính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xác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?: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Phụ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thuộc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vào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nhiều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yếu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tố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</a:t>
            </a:r>
            <a:r>
              <a:rPr lang="en-US" sz="2400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ão</a:t>
            </a: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hóa</a:t>
            </a: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trên</a:t>
            </a: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khuôn</a:t>
            </a: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mặt</a:t>
            </a: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Hệ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điều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hành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ổn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định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Thời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gian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của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ảnh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chụp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.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v.v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=&gt;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Nhưng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nó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vẫn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là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một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trong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những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công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nghệ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sinh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trắc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học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chính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xác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nhất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hiện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nay. </a:t>
            </a:r>
          </a:p>
        </p:txBody>
      </p:sp>
    </p:spTree>
    <p:extLst>
      <p:ext uri="{BB962C8B-B14F-4D97-AF65-F5344CB8AC3E}">
        <p14:creationId xmlns:p14="http://schemas.microsoft.com/office/powerpoint/2010/main" val="144382834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95052-FA58-1D41-97F5-D3C210A8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34" y="2116729"/>
            <a:ext cx="7874865" cy="4298364"/>
          </a:xfrm>
          <a:prstGeom prst="roundRect">
            <a:avLst>
              <a:gd name="adj" fmla="val 11967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3.ĐỘ TIN CẬY VÀ CHÍNH XÁC.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61"/>
            <a:ext cx="8169310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3.1.Nhận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dạng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khuôn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mặt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chính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xác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?: </a:t>
            </a:r>
          </a:p>
        </p:txBody>
      </p:sp>
    </p:spTree>
    <p:extLst>
      <p:ext uri="{BB962C8B-B14F-4D97-AF65-F5344CB8AC3E}">
        <p14:creationId xmlns:p14="http://schemas.microsoft.com/office/powerpoint/2010/main" val="280732465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3.ĐỘ TIN CẬY VÀ CHÍNH XÁC.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61"/>
            <a:ext cx="8169310" cy="2890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3.2.Nhận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diện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khuôn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mặt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an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toàn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?: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Sử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dụng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các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thuật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toán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để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mã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hóa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dữ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liệu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sinh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trắc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học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. </a:t>
            </a: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Các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dữ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liệu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này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được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lưu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trữ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dưới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dạng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ẩn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danh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=&gt;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Công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nghệ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này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có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độ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an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toàn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4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cao</a:t>
            </a: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4956238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3.ĐỘ TIN CẬY VÀ CHÍNH XÁC.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54"/>
            <a:ext cx="8169310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3.2.Nhận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diện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khuôn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mặt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an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toàn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?: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82EDE-3492-C041-943E-F045D62A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2" y="2410625"/>
            <a:ext cx="8571678" cy="32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15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3.ĐỘ TIN CẬY VÀ CHÍNH XÁC.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61"/>
            <a:ext cx="8169310" cy="399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3.3.Điểm tin cậy trong nhận dạng khuôn mặt?: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Hệ thống sẽ phát hiện, so sánh khuôn mặt với dữ liệu từ database.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Điểm tin cậy càng cao thì khả năng hai hình ảnh thuộc về cùng một người càng cao.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=&gt; Ngưỡng điểm này thường lên đến &gt;90%.</a:t>
            </a:r>
          </a:p>
        </p:txBody>
      </p:sp>
    </p:spTree>
    <p:extLst>
      <p:ext uri="{BB962C8B-B14F-4D97-AF65-F5344CB8AC3E}">
        <p14:creationId xmlns:p14="http://schemas.microsoft.com/office/powerpoint/2010/main" val="229137898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6DC6A4-1C24-244D-BCDE-BF6FE141EA8C}"/>
              </a:ext>
            </a:extLst>
          </p:cNvPr>
          <p:cNvSpPr txBox="1"/>
          <p:nvPr/>
        </p:nvSpPr>
        <p:spPr>
          <a:xfrm>
            <a:off x="703384" y="1121254"/>
            <a:ext cx="8169310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3.3.Điểm tin cậy trong nhận dạng khuôn mặt?: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BE84C-DBD5-E249-AB4C-2F3AFB8A0C4D}"/>
              </a:ext>
            </a:extLst>
          </p:cNvPr>
          <p:cNvSpPr/>
          <p:nvPr/>
        </p:nvSpPr>
        <p:spPr>
          <a:xfrm>
            <a:off x="8470760" y="6350556"/>
            <a:ext cx="693336" cy="56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60680-F03C-3047-A820-E7C09DBC8563}"/>
              </a:ext>
            </a:extLst>
          </p:cNvPr>
          <p:cNvSpPr txBox="1"/>
          <p:nvPr/>
        </p:nvSpPr>
        <p:spPr>
          <a:xfrm>
            <a:off x="521852" y="31531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3.ĐỘ TIN CẬY VÀ CHÍNH XÁC. </a:t>
            </a:r>
            <a:endParaRPr lang="en-VN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1458-B89A-4A42-B00D-6EBB177FDA58}"/>
              </a:ext>
            </a:extLst>
          </p:cNvPr>
          <p:cNvSpPr txBox="1"/>
          <p:nvPr/>
        </p:nvSpPr>
        <p:spPr>
          <a:xfrm>
            <a:off x="3247697" y="24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E3C83-4764-C241-85AE-24BA870C0D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7" y="6350556"/>
            <a:ext cx="576000" cy="12365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985CD3-7249-F240-A798-41E9AD66DE19}"/>
              </a:ext>
            </a:extLst>
          </p:cNvPr>
          <p:cNvSpPr/>
          <p:nvPr/>
        </p:nvSpPr>
        <p:spPr>
          <a:xfrm>
            <a:off x="8601389" y="6315389"/>
            <a:ext cx="542611" cy="5426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C1266-8E81-5547-B2E5-C4EBDB1D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56" y="1854645"/>
            <a:ext cx="7495566" cy="4732049"/>
          </a:xfrm>
          <a:prstGeom prst="roundRect">
            <a:avLst>
              <a:gd name="adj" fmla="val 8649"/>
            </a:avLst>
          </a:prstGeom>
        </p:spPr>
      </p:pic>
    </p:spTree>
    <p:extLst>
      <p:ext uri="{BB962C8B-B14F-4D97-AF65-F5344CB8AC3E}">
        <p14:creationId xmlns:p14="http://schemas.microsoft.com/office/powerpoint/2010/main" val="129508214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theme bài giảng của ông thầy Phết">
  <a:themeElements>
    <a:clrScheme name="cdb2004158l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cdb2004158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58l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58l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58l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 bài giảng của ông thầy Phết" id="{9D545468-CEDC-054B-933A-71729AFBF454}" vid="{080D4286-A251-9346-A5D2-49489912BF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bài giảng của ông thầy Phết</Template>
  <TotalTime>1117</TotalTime>
  <Words>455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SF Pro Semibold</vt:lpstr>
      <vt:lpstr>Wingdings</vt:lpstr>
      <vt:lpstr>theme bài giảng của ông thầy Phết</vt:lpstr>
      <vt:lpstr>HỆ THỐNG NHẬN DIỆN KHUÔN MẶT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NHẬN DIỆN KHUÔN MẶT</dc:title>
  <dc:creator>Anthony Trần</dc:creator>
  <cp:lastModifiedBy>Anthony Trần</cp:lastModifiedBy>
  <cp:revision>1</cp:revision>
  <dcterms:created xsi:type="dcterms:W3CDTF">2023-10-21T08:02:29Z</dcterms:created>
  <dcterms:modified xsi:type="dcterms:W3CDTF">2023-10-22T02:39:46Z</dcterms:modified>
</cp:coreProperties>
</file>