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1" r:id="rId5"/>
    <p:sldId id="271" r:id="rId6"/>
    <p:sldId id="281" r:id="rId7"/>
    <p:sldId id="286" r:id="rId8"/>
    <p:sldId id="282" r:id="rId9"/>
    <p:sldId id="285" r:id="rId10"/>
    <p:sldId id="283" r:id="rId11"/>
    <p:sldId id="263" r:id="rId12"/>
    <p:sldId id="259" r:id="rId13"/>
    <p:sldId id="258" r:id="rId14"/>
    <p:sldId id="264" r:id="rId15"/>
    <p:sldId id="260" r:id="rId16"/>
    <p:sldId id="265" r:id="rId17"/>
    <p:sldId id="266" r:id="rId18"/>
    <p:sldId id="262"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p:restoredTop sz="96281"/>
  </p:normalViewPr>
  <p:slideViewPr>
    <p:cSldViewPr snapToGrid="0" snapToObjects="1">
      <p:cViewPr varScale="1">
        <p:scale>
          <a:sx n="127" d="100"/>
          <a:sy n="127" d="100"/>
        </p:scale>
        <p:origin x="120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Rectangle 9" descr="Light horizontal"/>
          <p:cNvSpPr>
            <a:spLocks noChangeArrowheads="1"/>
          </p:cNvSpPr>
          <p:nvPr/>
        </p:nvSpPr>
        <p:spPr bwMode="gray">
          <a:xfrm>
            <a:off x="9526" y="0"/>
            <a:ext cx="676275" cy="68580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3" name="Rectangle 10"/>
          <p:cNvSpPr>
            <a:spLocks noChangeArrowheads="1"/>
          </p:cNvSpPr>
          <p:nvPr/>
        </p:nvSpPr>
        <p:spPr bwMode="invGray">
          <a:xfrm>
            <a:off x="1" y="2133600"/>
            <a:ext cx="9153525" cy="17526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4" name="Oval 18"/>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EFFD967E-E48F-EE49-89CB-FF071465F988}" type="slidenum">
              <a:rPr lang="en-US" altLang="en-US" sz="1200">
                <a:solidFill>
                  <a:schemeClr val="bg1"/>
                </a:solidFill>
              </a:rPr>
            </a:fld>
            <a:endParaRPr lang="en-US" altLang="en-US" sz="1200">
              <a:solidFill>
                <a:schemeClr val="bg1"/>
              </a:solidFill>
            </a:endParaRP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4103" name="Rectangle 7"/>
          <p:cNvSpPr>
            <a:spLocks noGrp="1" noChangeArrowheads="1"/>
          </p:cNvSpPr>
          <p:nvPr>
            <p:ph type="subTitle" idx="1"/>
          </p:nvPr>
        </p:nvSpPr>
        <p:spPr>
          <a:xfrm>
            <a:off x="1173163" y="4187827"/>
            <a:ext cx="6716712" cy="842963"/>
          </a:xfrm>
          <a:solidFill>
            <a:srgbClr val="FFFFFF">
              <a:alpha val="78000"/>
            </a:srgbClr>
          </a:solidFill>
        </p:spPr>
        <p:txBody>
          <a:bodyPr/>
          <a:lstStyle>
            <a:lvl1pPr marL="0" indent="0" algn="ctr">
              <a:buFontTx/>
              <a:buNone/>
              <a:defRPr/>
            </a:lvl1pPr>
          </a:lstStyle>
          <a:p>
            <a:pPr lvl="0"/>
            <a:r>
              <a:rPr lang="en-US" noProof="0"/>
              <a:t>Click to edit Master subtitle style</a:t>
            </a:r>
            <a:endParaRPr lang="en-GB" noProof="0"/>
          </a:p>
        </p:txBody>
      </p:sp>
      <p:sp>
        <p:nvSpPr>
          <p:cNvPr id="4102" name="Rectangle 6"/>
          <p:cNvSpPr>
            <a:spLocks noGrp="1" noChangeArrowheads="1"/>
          </p:cNvSpPr>
          <p:nvPr>
            <p:ph type="ctrTitle"/>
          </p:nvPr>
        </p:nvSpPr>
        <p:spPr>
          <a:xfrm>
            <a:off x="1173163" y="1611315"/>
            <a:ext cx="6716712" cy="1951037"/>
          </a:xfrm>
          <a:solidFill>
            <a:srgbClr val="FFFFFF">
              <a:alpha val="78000"/>
            </a:srgbClr>
          </a:solidFill>
        </p:spPr>
        <p:txBody>
          <a:bodyPr/>
          <a:lstStyle>
            <a:lvl1pPr>
              <a:defRPr sz="3600"/>
            </a:lvl1pPr>
          </a:lstStyle>
          <a:p>
            <a:pPr lvl="0"/>
            <a:r>
              <a:rPr lang="en-US" noProof="0"/>
              <a:t>Click to edit Master title style</a:t>
            </a:r>
            <a:endParaRPr lang="en-GB" noProof="0"/>
          </a:p>
        </p:txBody>
      </p:sp>
      <p:sp>
        <p:nvSpPr>
          <p:cNvPr id="4" name="Rectangle 11"/>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5" name="Rectangle 12"/>
          <p:cNvSpPr>
            <a:spLocks noGrp="1" noChangeArrowheads="1"/>
          </p:cNvSpPr>
          <p:nvPr>
            <p:ph type="ftr" sz="quarter" idx="11"/>
          </p:nvPr>
        </p:nvSpPr>
        <p:spPr/>
        <p:txBody>
          <a:bodyPr/>
          <a:lstStyle>
            <a:lvl1pPr>
              <a:defRPr/>
            </a:lvl1pPr>
          </a:lstStyle>
          <a:p>
            <a:endParaRPr lang="en-US"/>
          </a:p>
        </p:txBody>
      </p:sp>
      <p:sp>
        <p:nvSpPr>
          <p:cNvPr id="6" name="Rectangle 13"/>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6BDEAFE6-325E-AA48-AC90-E1B1FC9AAA75}" type="datetimeFigureOut">
              <a:rPr lang="en-US"/>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C9142EC5-85AF-4745-AACF-2F37CD50FCA3}" type="slidenum">
              <a:rPr/>
            </a:fld>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4" y="0"/>
            <a:ext cx="542925" cy="68580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7" name="Rectangle 8"/>
          <p:cNvSpPr>
            <a:spLocks noChangeArrowheads="1"/>
          </p:cNvSpPr>
          <p:nvPr/>
        </p:nvSpPr>
        <p:spPr bwMode="gray">
          <a:xfrm>
            <a:off x="1" y="0"/>
            <a:ext cx="9153525" cy="685800"/>
          </a:xfrm>
          <a:prstGeom prst="rect">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vi-VN" altLang="en-US" sz="1350"/>
          </a:p>
        </p:txBody>
      </p:sp>
      <p:sp>
        <p:nvSpPr>
          <p:cNvPr id="1028" name="AutoShape 9"/>
          <p:cNvSpPr>
            <a:spLocks noChangeArrowheads="1"/>
          </p:cNvSpPr>
          <p:nvPr/>
        </p:nvSpPr>
        <p:spPr bwMode="ltGray">
          <a:xfrm>
            <a:off x="304800" y="288927"/>
            <a:ext cx="7670800" cy="644525"/>
          </a:xfrm>
          <a:prstGeom prst="roundRect">
            <a:avLst>
              <a:gd name="adj" fmla="val 16667"/>
            </a:avLst>
          </a:prstGeom>
          <a:solidFill>
            <a:schemeClr val="tx1"/>
          </a:solidFill>
          <a:ln w="28575" algn="ctr">
            <a:solidFill>
              <a:schemeClr val="bg1"/>
            </a:solidFill>
            <a:rou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vi-VN" altLang="en-US" sz="1350"/>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3" name="Rectangle 4"/>
          <p:cNvSpPr>
            <a:spLocks noGrp="1" noChangeArrowheads="1"/>
          </p:cNvSpPr>
          <p:nvPr>
            <p:ph type="dt" sz="half" idx="2"/>
          </p:nvPr>
        </p:nvSpPr>
        <p:spPr bwMode="auto">
          <a:xfrm>
            <a:off x="457200" y="6400802"/>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050">
                <a:latin typeface="Arial" panose="020B0604020202020204" pitchFamily="34" charset="0"/>
              </a:defRPr>
            </a:lvl1pPr>
          </a:lstStyle>
          <a:p>
            <a:fld id="{6BDEAFE6-325E-AA48-AC90-E1B1FC9AAA75}" type="datetimeFigureOut">
              <a:rPr lang="en-US"/>
            </a:fld>
            <a:endParaRPr lang="en-US"/>
          </a:p>
        </p:txBody>
      </p:sp>
      <p:sp>
        <p:nvSpPr>
          <p:cNvPr id="2" name="Rectangle 5"/>
          <p:cNvSpPr>
            <a:spLocks noGrp="1" noChangeArrowheads="1"/>
          </p:cNvSpPr>
          <p:nvPr>
            <p:ph type="ftr" sz="quarter" idx="3"/>
          </p:nvPr>
        </p:nvSpPr>
        <p:spPr bwMode="auto">
          <a:xfrm>
            <a:off x="3124200" y="6400802"/>
            <a:ext cx="2895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50">
                <a:latin typeface="Arial" panose="020B0604020202020204" pitchFamily="34" charset="0"/>
              </a:defRPr>
            </a:lvl1pPr>
          </a:lstStyle>
          <a:p>
            <a:endParaRPr lang="en-US"/>
          </a:p>
        </p:txBody>
      </p:sp>
      <p:sp>
        <p:nvSpPr>
          <p:cNvPr id="1030" name="Rectangle 6"/>
          <p:cNvSpPr>
            <a:spLocks noGrp="1" noChangeArrowheads="1"/>
          </p:cNvSpPr>
          <p:nvPr>
            <p:ph type="sldNum" sz="quarter" idx="4"/>
          </p:nvPr>
        </p:nvSpPr>
        <p:spPr bwMode="auto">
          <a:xfrm>
            <a:off x="6553200" y="6400802"/>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50"/>
            </a:lvl1pPr>
          </a:lstStyle>
          <a:p>
            <a:fld id="{C9142EC5-85AF-4745-AACF-2F37CD50FCA3}" type="slidenum">
              <a:rPr/>
            </a:fld>
            <a:endParaRPr lang="en-US"/>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34" name="Oval 16"/>
          <p:cNvSpPr>
            <a:spLocks noChangeArrowheads="1"/>
          </p:cNvSpPr>
          <p:nvPr/>
        </p:nvSpPr>
        <p:spPr bwMode="auto">
          <a:xfrm>
            <a:off x="79376" y="6400802"/>
            <a:ext cx="365125" cy="365125"/>
          </a:xfrm>
          <a:prstGeom prst="ellipse">
            <a:avLst/>
          </a:prstGeom>
          <a:solidFill>
            <a:schemeClr val="accent1"/>
          </a:solidFill>
          <a:ln w="9525">
            <a:solidFill>
              <a:schemeClr val="tx1"/>
            </a:solidFill>
            <a:rou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B41C319-9D3F-9048-A711-38D8F3604043}" type="slidenum">
              <a:rPr lang="en-US" altLang="en-US" sz="1200">
                <a:solidFill>
                  <a:schemeClr val="bg1"/>
                </a:solidFill>
              </a:rPr>
            </a:fld>
            <a:endParaRPr lang="en-US" altLang="en-US" sz="1200">
              <a:solidFill>
                <a:schemeClr val="bg1"/>
              </a:solidFill>
            </a:endParaRPr>
          </a:p>
        </p:txBody>
      </p:sp>
      <p:sp>
        <p:nvSpPr>
          <p:cNvPr id="11" name="Oval 10"/>
          <p:cNvSpPr/>
          <p:nvPr/>
        </p:nvSpPr>
        <p:spPr>
          <a:xfrm>
            <a:off x="8650288" y="6477000"/>
            <a:ext cx="493712" cy="381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27440B6-9045-FA4A-84D5-AB8A8F0C3686}" type="slidenum">
              <a:rPr lang="en-US" altLang="en-US" sz="1350" b="1">
                <a:solidFill>
                  <a:srgbClr val="C00000"/>
                </a:solidFill>
              </a:rPr>
            </a:fld>
            <a:endParaRPr lang="en-US" altLang="en-US" sz="1350" b="1">
              <a:solidFill>
                <a:srgbClr val="C00000"/>
              </a:solidFill>
            </a:endParaRPr>
          </a:p>
        </p:txBody>
      </p:sp>
      <p:sp>
        <p:nvSpPr>
          <p:cNvPr id="4" name="Oval 3"/>
          <p:cNvSpPr/>
          <p:nvPr/>
        </p:nvSpPr>
        <p:spPr>
          <a:xfrm>
            <a:off x="8650288" y="6400802"/>
            <a:ext cx="493712" cy="4937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xStyles>
    <p:titleStyle>
      <a:lvl1pPr algn="ctr" rtl="0" eaLnBrk="1" fontAlgn="base" hangingPunct="1">
        <a:spcBef>
          <a:spcPct val="0"/>
        </a:spcBef>
        <a:spcAft>
          <a:spcPct val="0"/>
        </a:spcAft>
        <a:defRPr sz="2700">
          <a:solidFill>
            <a:schemeClr val="bg1"/>
          </a:solidFill>
          <a:latin typeface="+mj-lt"/>
          <a:ea typeface="+mj-ea"/>
          <a:cs typeface="+mj-cs"/>
        </a:defRPr>
      </a:lvl1pPr>
      <a:lvl2pPr algn="ctr" rtl="0" eaLnBrk="1" fontAlgn="base" hangingPunct="1">
        <a:spcBef>
          <a:spcPct val="0"/>
        </a:spcBef>
        <a:spcAft>
          <a:spcPct val="0"/>
        </a:spcAft>
        <a:defRPr sz="2700">
          <a:solidFill>
            <a:schemeClr val="bg1"/>
          </a:solidFill>
          <a:latin typeface="Arial" panose="020B0604020202020204" pitchFamily="34" charset="0"/>
        </a:defRPr>
      </a:lvl2pPr>
      <a:lvl3pPr algn="ctr" rtl="0" eaLnBrk="1" fontAlgn="base" hangingPunct="1">
        <a:spcBef>
          <a:spcPct val="0"/>
        </a:spcBef>
        <a:spcAft>
          <a:spcPct val="0"/>
        </a:spcAft>
        <a:defRPr sz="2700">
          <a:solidFill>
            <a:schemeClr val="bg1"/>
          </a:solidFill>
          <a:latin typeface="Arial" panose="020B0604020202020204" pitchFamily="34" charset="0"/>
        </a:defRPr>
      </a:lvl3pPr>
      <a:lvl4pPr algn="ctr" rtl="0" eaLnBrk="1" fontAlgn="base" hangingPunct="1">
        <a:spcBef>
          <a:spcPct val="0"/>
        </a:spcBef>
        <a:spcAft>
          <a:spcPct val="0"/>
        </a:spcAft>
        <a:defRPr sz="2700">
          <a:solidFill>
            <a:schemeClr val="bg1"/>
          </a:solidFill>
          <a:latin typeface="Arial" panose="020B0604020202020204" pitchFamily="34" charset="0"/>
        </a:defRPr>
      </a:lvl4pPr>
      <a:lvl5pPr algn="ctr" rtl="0" eaLnBrk="1" fontAlgn="base" hangingPunct="1">
        <a:spcBef>
          <a:spcPct val="0"/>
        </a:spcBef>
        <a:spcAft>
          <a:spcPct val="0"/>
        </a:spcAft>
        <a:defRPr sz="2700">
          <a:solidFill>
            <a:schemeClr val="bg1"/>
          </a:solidFill>
          <a:latin typeface="Arial" panose="020B0604020202020204" pitchFamily="34" charset="0"/>
        </a:defRPr>
      </a:lvl5pPr>
      <a:lvl6pPr marL="342900" algn="ctr" rtl="0" eaLnBrk="1" fontAlgn="base" hangingPunct="1">
        <a:spcBef>
          <a:spcPct val="0"/>
        </a:spcBef>
        <a:spcAft>
          <a:spcPct val="0"/>
        </a:spcAft>
        <a:defRPr sz="2700">
          <a:solidFill>
            <a:schemeClr val="bg1"/>
          </a:solidFill>
          <a:latin typeface="Arial" panose="020B0604020202020204" pitchFamily="34" charset="0"/>
        </a:defRPr>
      </a:lvl6pPr>
      <a:lvl7pPr marL="685800" algn="ctr" rtl="0" eaLnBrk="1" fontAlgn="base" hangingPunct="1">
        <a:spcBef>
          <a:spcPct val="0"/>
        </a:spcBef>
        <a:spcAft>
          <a:spcPct val="0"/>
        </a:spcAft>
        <a:defRPr sz="2700">
          <a:solidFill>
            <a:schemeClr val="bg1"/>
          </a:solidFill>
          <a:latin typeface="Arial" panose="020B0604020202020204" pitchFamily="34" charset="0"/>
        </a:defRPr>
      </a:lvl7pPr>
      <a:lvl8pPr marL="1028700" algn="ctr" rtl="0" eaLnBrk="1" fontAlgn="base" hangingPunct="1">
        <a:spcBef>
          <a:spcPct val="0"/>
        </a:spcBef>
        <a:spcAft>
          <a:spcPct val="0"/>
        </a:spcAft>
        <a:defRPr sz="2700">
          <a:solidFill>
            <a:schemeClr val="bg1"/>
          </a:solidFill>
          <a:latin typeface="Arial" panose="020B0604020202020204" pitchFamily="34" charset="0"/>
        </a:defRPr>
      </a:lvl8pPr>
      <a:lvl9pPr marL="1371600" algn="ctr" rtl="0" eaLnBrk="1" fontAlgn="base" hangingPunct="1">
        <a:spcBef>
          <a:spcPct val="0"/>
        </a:spcBef>
        <a:spcAft>
          <a:spcPct val="0"/>
        </a:spcAft>
        <a:defRPr sz="2700">
          <a:solidFill>
            <a:schemeClr val="bg1"/>
          </a:solidFill>
          <a:latin typeface="Arial" panose="020B0604020202020204" pitchFamily="34" charset="0"/>
        </a:defRPr>
      </a:lvl9pPr>
    </p:titleStyle>
    <p:bodyStyle>
      <a:lvl1pPr marL="257175" indent="-257175" algn="l" rtl="0" eaLnBrk="1" fontAlgn="base" hangingPunct="1">
        <a:spcBef>
          <a:spcPct val="20000"/>
        </a:spcBef>
        <a:spcAft>
          <a:spcPct val="0"/>
        </a:spcAft>
        <a:buClr>
          <a:schemeClr val="hlink"/>
        </a:buClr>
        <a:buFont typeface="Wingdings" panose="05000000000000000000" pitchFamily="2" charset="2"/>
        <a:buChar char="v"/>
        <a:defRPr sz="2400">
          <a:solidFill>
            <a:schemeClr val="tx1"/>
          </a:solidFill>
          <a:latin typeface="+mn-lt"/>
          <a:ea typeface="+mn-ea"/>
          <a:cs typeface="+mn-cs"/>
        </a:defRPr>
      </a:lvl1pPr>
      <a:lvl2pPr marL="557530" indent="-214630" algn="l" rtl="0" eaLnBrk="1" fontAlgn="base" hangingPunct="1">
        <a:spcBef>
          <a:spcPct val="20000"/>
        </a:spcBef>
        <a:spcAft>
          <a:spcPct val="0"/>
        </a:spcAft>
        <a:buClr>
          <a:schemeClr val="accent1"/>
        </a:buClr>
        <a:buFont typeface="Wingdings" panose="05000000000000000000" pitchFamily="2" charset="2"/>
        <a:buChar char="§"/>
        <a:defRPr sz="2100">
          <a:solidFill>
            <a:schemeClr val="tx1"/>
          </a:solidFill>
          <a:latin typeface="+mn-lt"/>
        </a:defRPr>
      </a:lvl2pPr>
      <a:lvl3pPr marL="857250" indent="-171450" algn="l" rtl="0" eaLnBrk="1" fontAlgn="base" hangingPunct="1">
        <a:spcBef>
          <a:spcPct val="20000"/>
        </a:spcBef>
        <a:spcAft>
          <a:spcPct val="0"/>
        </a:spcAft>
        <a:buClr>
          <a:schemeClr val="tx1"/>
        </a:buClr>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4.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hyperlink" Target="https://senstar.com/senstarpedia/pros-and-cons-of-facial-recognition/" TargetMode="External"/><Relationship Id="rId3" Type="http://schemas.openxmlformats.org/officeDocument/2006/relationships/hyperlink" Target="https://this.deakin.edu.au/innovation/facial-recognition-id-how-safe-is-your-face#:~:text=It's%20not%20relatively%20more%20secure,your%20phone%20using%20Face%20ID." TargetMode="External"/><Relationship Id="rId2" Type="http://schemas.openxmlformats.org/officeDocument/2006/relationships/image" Target="../media/image2.png"/><Relationship Id="rId1" Type="http://schemas.openxmlformats.org/officeDocument/2006/relationships/hyperlink" Target="https://en.wikipedia.org/wiki/Facial_recognition_system" TargetMode="Externa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7.GIF"/><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1"/>
          <a:stretch>
            <a:fillRect/>
          </a:stretch>
        </p:blipFill>
        <p:spPr>
          <a:xfrm>
            <a:off x="-39267" y="6350556"/>
            <a:ext cx="576000" cy="1236543"/>
          </a:xfrm>
          <a:prstGeom prst="rect">
            <a:avLst/>
          </a:prstGeom>
        </p:spPr>
      </p:pic>
      <p:sp>
        <p:nvSpPr>
          <p:cNvPr id="15" name="Rectangle 14"/>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3779" y="270228"/>
            <a:ext cx="7725103" cy="6757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93682"/>
            <a:ext cx="9144000" cy="977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504495" y="690266"/>
            <a:ext cx="8640000" cy="6167734"/>
          </a:xfrm>
          <a:prstGeom prst="rect">
            <a:avLst/>
          </a:prstGeom>
        </p:spPr>
      </p:pic>
      <p:sp>
        <p:nvSpPr>
          <p:cNvPr id="6" name="Rectangle 5"/>
          <p:cNvSpPr/>
          <p:nvPr/>
        </p:nvSpPr>
        <p:spPr>
          <a:xfrm>
            <a:off x="504495" y="2285573"/>
            <a:ext cx="8640000" cy="2008995"/>
          </a:xfrm>
          <a:prstGeom prst="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317" y="2471091"/>
            <a:ext cx="7930356" cy="1603280"/>
          </a:xfrm>
          <a:noFill/>
          <a:ln>
            <a:noFill/>
          </a:ln>
        </p:spPr>
        <p:txBody>
          <a:bodyPr/>
          <a:lstStyle/>
          <a:p>
            <a:r>
              <a:rPr lang="en-US" sz="5400">
                <a:ln w="0"/>
                <a:effectLst>
                  <a:outerShdw blurRad="38100" dist="19050" dir="2700000" algn="tl" rotWithShape="0">
                    <a:schemeClr val="dk1">
                      <a:alpha val="40000"/>
                    </a:schemeClr>
                  </a:outerShdw>
                </a:effectLst>
              </a:rPr>
              <a:t>HỆ THỐNG NHẬN DIỆN KHUÔN MẶT</a:t>
            </a:r>
            <a:endParaRPr lang="en-US" sz="5400">
              <a:ln w="0"/>
              <a:effectLst>
                <a:outerShdw blurRad="38100" dist="19050" dir="2700000" algn="tl" rotWithShape="0">
                  <a:schemeClr val="dk1">
                    <a:alpha val="40000"/>
                  </a:schemeClr>
                </a:outerShdw>
              </a:effectLst>
            </a:endParaRPr>
          </a:p>
        </p:txBody>
      </p:sp>
      <p:pic>
        <p:nvPicPr>
          <p:cNvPr id="10" name="Picture 9"/>
          <p:cNvPicPr/>
          <p:nvPr/>
        </p:nvPicPr>
        <p:blipFill>
          <a:blip r:embed="rId1"/>
          <a:stretch>
            <a:fillRect/>
          </a:stretch>
        </p:blipFill>
        <p:spPr>
          <a:xfrm>
            <a:off x="-69411" y="690266"/>
            <a:ext cx="576000" cy="1236543"/>
          </a:xfrm>
          <a:prstGeom prst="rect">
            <a:avLst/>
          </a:prstGeom>
        </p:spPr>
      </p:pic>
      <p:sp>
        <p:nvSpPr>
          <p:cNvPr id="12" name="Rounded Rectangle 11"/>
          <p:cNvSpPr/>
          <p:nvPr/>
        </p:nvSpPr>
        <p:spPr>
          <a:xfrm>
            <a:off x="3039684" y="1143098"/>
            <a:ext cx="3426373" cy="801825"/>
          </a:xfrm>
          <a:prstGeom prst="roundRect">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863043" y="1251745"/>
            <a:ext cx="1779654" cy="584775"/>
          </a:xfrm>
          <a:prstGeom prst="rect">
            <a:avLst/>
          </a:prstGeom>
          <a:noFill/>
        </p:spPr>
        <p:txBody>
          <a:bodyPr wrap="none" rtlCol="0">
            <a:spAutoFit/>
          </a:bodyPr>
          <a:lstStyle/>
          <a:p>
            <a:r>
              <a:rPr lang="en-US" sz="3200">
                <a:solidFill>
                  <a:srgbClr val="FF0000"/>
                </a:solidFill>
              </a:rPr>
              <a:t>NHÓM 7</a:t>
            </a:r>
            <a:endParaRPr lang="en-US" sz="3200">
              <a:solidFill>
                <a:srgbClr val="FF0000"/>
              </a:solidFill>
            </a:endParaRPr>
          </a:p>
        </p:txBody>
      </p:sp>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a:t>
            </a:r>
            <a:endParaRPr lang="en-US">
              <a:solidFill>
                <a:srgbClr val="FF0000"/>
              </a:solidFill>
            </a:endParaRP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852434" y="2116729"/>
            <a:ext cx="7874865" cy="4298364"/>
          </a:xfrm>
          <a:prstGeom prst="roundRect">
            <a:avLst>
              <a:gd name="adj" fmla="val 11967"/>
            </a:avLst>
          </a:prstGeom>
        </p:spPr>
      </p:pic>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3" name="Oval 12"/>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10</a:t>
            </a:r>
            <a:endParaRPr lang="en-US">
              <a:solidFill>
                <a:srgbClr val="FF0000"/>
              </a:solidFill>
            </a:endParaRPr>
          </a:p>
        </p:txBody>
      </p:sp>
      <p:sp>
        <p:nvSpPr>
          <p:cNvPr id="10" name="TextBox 9"/>
          <p:cNvSpPr txBox="1"/>
          <p:nvPr/>
        </p:nvSpPr>
        <p:spPr>
          <a:xfrm>
            <a:off x="703384" y="1121261"/>
            <a:ext cx="8330084" cy="6588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61"/>
            <a:ext cx="8169310" cy="350774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Sử</a:t>
            </a:r>
            <a:r>
              <a:rPr lang="en-US" sz="2400" dirty="0">
                <a:ea typeface="SF Pro Semibold" pitchFamily="2" charset="0"/>
                <a:cs typeface="Arial" panose="020B0604020202020204" pitchFamily="34" charset="0"/>
              </a:rPr>
              <a:t> dụng </a:t>
            </a: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thuật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toán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để</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mã</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hóa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a:effectLst/>
                <a:ea typeface="SF Pro Semibold" pitchFamily="2" charset="0"/>
                <a:cs typeface="Arial" panose="020B0604020202020204" pitchFamily="34" charset="0"/>
              </a:rPr>
              <a:t>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Các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liệu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được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lưu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trữ</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dưới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dạng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ẩn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danh</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này</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độ</a:t>
            </a:r>
            <a:r>
              <a:rPr lang="en-US" sz="2400" dirty="0">
                <a:ea typeface="SF Pro Semibold" pitchFamily="2" charset="0"/>
                <a:cs typeface="Arial" panose="020B0604020202020204" pitchFamily="34" charset="0"/>
              </a:rPr>
              <a:t> an </a:t>
            </a:r>
            <a:r>
              <a:rPr lang="en-US" sz="2400" dirty="0" err="1">
                <a:ea typeface="SF Pro Semibold" pitchFamily="2" charset="0"/>
                <a:cs typeface="Arial" panose="020B0604020202020204" pitchFamily="34" charset="0"/>
              </a:rPr>
              <a:t>toàn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cao</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11</a:t>
            </a:r>
            <a:endParaRPr lang="en-US">
              <a:solidFill>
                <a:srgbClr val="FF0000"/>
              </a:solidFill>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57"/>
            <a:ext cx="8169310" cy="47078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3.1.Nhận </a:t>
            </a:r>
            <a:r>
              <a:rPr lang="en-US" sz="2800" dirty="0" err="1">
                <a:solidFill>
                  <a:srgbClr val="FF0000"/>
                </a:solidFill>
                <a:ea typeface="SF Pro Semibold" pitchFamily="2" charset="0"/>
                <a:cs typeface="Arial" panose="020B0604020202020204" pitchFamily="34" charset="0"/>
              </a:rPr>
              <a:t>dạng</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chính</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xác</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err="1">
                <a:ea typeface="SF Pro Semibold" pitchFamily="2" charset="0"/>
                <a:cs typeface="Arial" panose="020B0604020202020204" pitchFamily="34" charset="0"/>
              </a:rPr>
              <a:t>Phụ</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thuộc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vào</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yếu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tố</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L</a:t>
            </a:r>
            <a:r>
              <a:rPr lang="en-US" sz="2400" dirty="0" err="1">
                <a:effectLst/>
                <a:ea typeface="SF Pro Semibold" pitchFamily="2" charset="0"/>
                <a:cs typeface="Arial" panose="020B0604020202020204" pitchFamily="34" charset="0"/>
              </a:rPr>
              <a:t>ão</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hóa</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trên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khuôn</a:t>
            </a:r>
            <a:r>
              <a:rPr lang="en-US" sz="2400" dirty="0">
                <a:effectLst/>
                <a:ea typeface="SF Pro Semibold" pitchFamily="2" charset="0"/>
                <a:cs typeface="Arial" panose="020B0604020202020204" pitchFamily="34" charset="0"/>
              </a:rPr>
              <a:t> </a:t>
            </a:r>
            <a:r>
              <a:rPr lang="en-US" sz="2400" dirty="0" err="1">
                <a:effectLst/>
                <a:ea typeface="SF Pro Semibold" pitchFamily="2" charset="0"/>
                <a:cs typeface="Arial" panose="020B0604020202020204" pitchFamily="34" charset="0"/>
              </a:rPr>
              <a:t>mặt</a:t>
            </a:r>
            <a:r>
              <a:rPr lang="en-US" sz="2400" dirty="0">
                <a:effectLst/>
                <a:ea typeface="SF Pro Semibold" pitchFamily="2" charset="0"/>
                <a:cs typeface="Arial" panose="020B0604020202020204" pitchFamily="34" charset="0"/>
              </a:rPr>
              <a:t>.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điều</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hành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ổn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định</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err="1">
                <a:ea typeface="SF Pro Semibold" pitchFamily="2" charset="0"/>
                <a:cs typeface="Arial" panose="020B0604020202020204" pitchFamily="34" charset="0"/>
              </a:rPr>
              <a:t>Thời</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gian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của</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ảnh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chụp</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v.v</a:t>
            </a: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a:t>
            </a:r>
            <a:r>
              <a:rPr lang="en-US" sz="2400" dirty="0" err="1">
                <a:ea typeface="SF Pro Semibold" pitchFamily="2" charset="0"/>
                <a:cs typeface="Arial" panose="020B0604020202020204" pitchFamily="34" charset="0"/>
              </a:rPr>
              <a:t>Nhưng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nó</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vẫn</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là</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một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trong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những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công</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nghệ</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sinh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trắc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học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chính</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xác</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nhất</a:t>
            </a:r>
            <a:r>
              <a:rPr lang="en-US" sz="2400" dirty="0">
                <a:ea typeface="SF Pro Semibold" pitchFamily="2" charset="0"/>
                <a:cs typeface="Arial" panose="020B0604020202020204" pitchFamily="34" charset="0"/>
              </a:rPr>
              <a:t> </a:t>
            </a:r>
            <a:r>
              <a:rPr lang="en-US" sz="2400" dirty="0" err="1">
                <a:ea typeface="SF Pro Semibold" pitchFamily="2" charset="0"/>
                <a:cs typeface="Arial" panose="020B0604020202020204" pitchFamily="34" charset="0"/>
              </a:rPr>
              <a:t>hiện</a:t>
            </a:r>
            <a:r>
              <a:rPr lang="en-US" sz="2400" dirty="0">
                <a:ea typeface="SF Pro Semibold" pitchFamily="2" charset="0"/>
                <a:cs typeface="Arial" panose="020B0604020202020204" pitchFamily="34" charset="0"/>
              </a:rPr>
              <a:t> nay. </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12</a:t>
            </a:r>
            <a:endParaRPr lang="en-US">
              <a:solidFill>
                <a:srgbClr val="FF0000"/>
              </a:solidFill>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3.2.Nhận </a:t>
            </a:r>
            <a:r>
              <a:rPr lang="en-US" sz="2800" dirty="0" err="1">
                <a:solidFill>
                  <a:srgbClr val="FF0000"/>
                </a:solidFill>
                <a:ea typeface="SF Pro Semibold" pitchFamily="2" charset="0"/>
                <a:cs typeface="Arial" panose="020B0604020202020204" pitchFamily="34" charset="0"/>
              </a:rPr>
              <a:t>diện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khuôn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mặt</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có</a:t>
            </a:r>
            <a:r>
              <a:rPr lang="en-US" sz="2800" dirty="0">
                <a:solidFill>
                  <a:srgbClr val="FF0000"/>
                </a:solidFill>
                <a:ea typeface="SF Pro Semibold" pitchFamily="2" charset="0"/>
                <a:cs typeface="Arial" panose="020B0604020202020204" pitchFamily="34" charset="0"/>
              </a:rPr>
              <a:t> an </a:t>
            </a:r>
            <a:r>
              <a:rPr lang="en-US" sz="2800" dirty="0" err="1">
                <a:solidFill>
                  <a:srgbClr val="FF0000"/>
                </a:solidFill>
                <a:ea typeface="SF Pro Semibold" pitchFamily="2" charset="0"/>
                <a:cs typeface="Arial" panose="020B0604020202020204" pitchFamily="34" charset="0"/>
              </a:rPr>
              <a:t>toàn</a:t>
            </a:r>
            <a:r>
              <a:rPr lang="en-US" sz="2800" dirty="0">
                <a:solidFill>
                  <a:srgbClr val="FF0000"/>
                </a:solidFill>
                <a:ea typeface="SF Pro Semibold" pitchFamily="2" charset="0"/>
                <a:cs typeface="Arial" panose="020B0604020202020204" pitchFamily="34" charset="0"/>
              </a:rPr>
              <a:t> </a:t>
            </a:r>
            <a:r>
              <a:rPr lang="en-US" sz="2800" dirty="0" err="1">
                <a:solidFill>
                  <a:srgbClr val="FF0000"/>
                </a:solidFill>
                <a:ea typeface="SF Pro Semibold" pitchFamily="2" charset="0"/>
                <a:cs typeface="Arial" panose="020B0604020202020204" pitchFamily="34" charset="0"/>
              </a:rPr>
              <a:t>không</a:t>
            </a:r>
            <a:r>
              <a:rPr lang="en-US" sz="2800" dirty="0">
                <a:solidFill>
                  <a:srgbClr val="FF0000"/>
                </a:solidFill>
                <a:ea typeface="SF Pro Semibold" pitchFamily="2" charset="0"/>
                <a:cs typeface="Arial" panose="020B0604020202020204" pitchFamily="34" charset="0"/>
              </a:rPr>
              <a:t>?:  </a:t>
            </a:r>
            <a:endParaRPr lang="en-US" sz="2800" dirty="0">
              <a:solidFill>
                <a:srgbClr val="FF0000"/>
              </a:solidFill>
              <a:ea typeface="SF Pro Semibold" pitchFamily="2"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572322" y="2410625"/>
            <a:ext cx="8571678" cy="3296799"/>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13</a:t>
            </a:r>
            <a:endParaRPr lang="en-US">
              <a:solidFill>
                <a:srgbClr val="FF0000"/>
              </a:solidFill>
            </a:endParaRP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61"/>
            <a:ext cx="8169310" cy="406146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a:effectLst/>
                <a:ea typeface="SF Pro Semibold" pitchFamily="2" charset="0"/>
                <a:cs typeface="Arial" panose="020B0604020202020204" pitchFamily="34" charset="0"/>
              </a:rPr>
              <a:t>Hệ thống sẽ phát hiện, so sánh khuôn mặt với dữ liệu từ database. </a:t>
            </a:r>
            <a:endParaRPr lang="en-US" sz="2400" dirty="0">
              <a:effectLst/>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ü"/>
            </a:pPr>
            <a:r>
              <a:rPr lang="en-US" sz="2400" dirty="0">
                <a:ea typeface="SF Pro Semibold" pitchFamily="2" charset="0"/>
                <a:cs typeface="Arial" panose="020B0604020202020204" pitchFamily="34" charset="0"/>
              </a:rPr>
              <a:t> Điểm tin cậy càng cao thì khả năng hai hình ảnh thuộc về cùng một người càng cao.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	</a:t>
            </a:r>
            <a:endParaRPr lang="en-US" sz="2400" dirty="0">
              <a:ea typeface="SF Pro Semibold" pitchFamily="2" charset="0"/>
              <a:cs typeface="Arial" panose="020B0604020202020204" pitchFamily="34" charset="0"/>
            </a:endParaRPr>
          </a:p>
          <a:p>
            <a:pPr>
              <a:lnSpc>
                <a:spcPct val="150000"/>
              </a:lnSpc>
            </a:pPr>
            <a:r>
              <a:rPr lang="en-US" sz="2400" dirty="0">
                <a:ea typeface="SF Pro Semibold" pitchFamily="2" charset="0"/>
                <a:cs typeface="Arial" panose="020B0604020202020204" pitchFamily="34" charset="0"/>
              </a:rPr>
              <a:t>=&gt; Ngưỡng điểm này thường lên đến &gt;90%.</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14</a:t>
            </a:r>
            <a:endParaRPr lang="en-US">
              <a:solidFill>
                <a:srgbClr val="FF0000"/>
              </a:solidFill>
            </a:endParaRP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03384" y="1121254"/>
            <a:ext cx="8169310" cy="737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3.3.Điểm tin cậy trong nhận dạng khuôn mặt?:  </a:t>
            </a:r>
            <a:endParaRPr lang="en-US" sz="2800" dirty="0">
              <a:solidFill>
                <a:srgbClr val="FF0000"/>
              </a:solidFill>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6195927" cy="584775"/>
          </a:xfrm>
          <a:prstGeom prst="rect">
            <a:avLst/>
          </a:prstGeom>
          <a:noFill/>
        </p:spPr>
        <p:txBody>
          <a:bodyPr wrap="none" rtlCol="0">
            <a:spAutoFit/>
          </a:bodyPr>
          <a:lstStyle/>
          <a:p>
            <a:r>
              <a:rPr lang="en-US" sz="3200" b="1">
                <a:solidFill>
                  <a:schemeClr val="bg1"/>
                </a:solidFill>
                <a:latin typeface="+mj-lt"/>
              </a:rPr>
              <a:t>3.ĐỘ TIN CẬY VÀ CHÍNH XÁC.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pic>
        <p:nvPicPr>
          <p:cNvPr id="3" name="Picture 2"/>
          <p:cNvPicPr>
            <a:picLocks noChangeAspect="1"/>
          </p:cNvPicPr>
          <p:nvPr/>
        </p:nvPicPr>
        <p:blipFill>
          <a:blip r:embed="rId2"/>
          <a:stretch>
            <a:fillRect/>
          </a:stretch>
        </p:blipFill>
        <p:spPr>
          <a:xfrm>
            <a:off x="1040256" y="1854645"/>
            <a:ext cx="7495566" cy="4732049"/>
          </a:xfrm>
          <a:prstGeom prst="roundRect">
            <a:avLst>
              <a:gd name="adj" fmla="val 8649"/>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15</a:t>
            </a:r>
            <a:endParaRPr lang="en-US">
              <a:solidFill>
                <a:srgbClr val="FF0000"/>
              </a:solidFill>
            </a:endParaRP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hlinkClick r:id="rId1"/>
          </p:cNvPr>
          <p:cNvSpPr txBox="1"/>
          <p:nvPr/>
        </p:nvSpPr>
        <p:spPr>
          <a:xfrm>
            <a:off x="703384" y="1121254"/>
            <a:ext cx="8169310" cy="57785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https://en.wikipedia.org/wiki/Facial_recognition_system</a:t>
            </a:r>
            <a:endParaRPr lang="en-US" sz="2400" dirty="0">
              <a:ea typeface="SF Pro Semibold" pitchFamily="2" charset="0"/>
              <a:cs typeface="Arial" panose="020B0604020202020204" pitchFamily="34" charset="0"/>
            </a:endParaRPr>
          </a:p>
        </p:txBody>
      </p:sp>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7318029" cy="584775"/>
          </a:xfrm>
          <a:prstGeom prst="rect">
            <a:avLst/>
          </a:prstGeom>
          <a:noFill/>
        </p:spPr>
        <p:txBody>
          <a:bodyPr wrap="none" rtlCol="0">
            <a:spAutoFit/>
          </a:bodyPr>
          <a:lstStyle/>
          <a:p>
            <a:r>
              <a:rPr lang="en-US" sz="3200" b="1">
                <a:solidFill>
                  <a:schemeClr val="bg1"/>
                </a:solidFill>
                <a:latin typeface="+mj-lt"/>
              </a:rPr>
              <a:t>CÁC TRANG TÀI LIỆU THAM KHẢO.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2"/>
          <a:stretch>
            <a:fillRect/>
          </a:stretch>
        </p:blipFill>
        <p:spPr>
          <a:xfrm>
            <a:off x="-39267" y="6350556"/>
            <a:ext cx="576000" cy="1236543"/>
          </a:xfrm>
          <a:prstGeom prst="rect">
            <a:avLst/>
          </a:prstGeom>
        </p:spPr>
      </p:pic>
      <p:sp>
        <p:nvSpPr>
          <p:cNvPr id="17" name="TextBox 16">
            <a:hlinkClick r:id="rId3"/>
          </p:cNvPr>
          <p:cNvSpPr txBox="1"/>
          <p:nvPr/>
        </p:nvSpPr>
        <p:spPr>
          <a:xfrm>
            <a:off x="703384" y="2406869"/>
            <a:ext cx="8169310" cy="223984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https://this.deakin.edu.au/innovation/facial-recognition-id-how-safe-is-your-face#:~:text=It's%20not%20relatively%20more%20secure,your%20phone%20using%20Face%20ID.</a:t>
            </a:r>
            <a:endParaRPr lang="en-US" sz="2400" dirty="0">
              <a:ea typeface="SF Pro Semibold" pitchFamily="2" charset="0"/>
              <a:cs typeface="Arial" panose="020B0604020202020204" pitchFamily="34" charset="0"/>
            </a:endParaRPr>
          </a:p>
        </p:txBody>
      </p:sp>
      <p:sp>
        <p:nvSpPr>
          <p:cNvPr id="18" name="TextBox 17">
            <a:hlinkClick r:id="rId4"/>
          </p:cNvPr>
          <p:cNvSpPr txBox="1"/>
          <p:nvPr/>
        </p:nvSpPr>
        <p:spPr>
          <a:xfrm>
            <a:off x="703384" y="5431031"/>
            <a:ext cx="8169310" cy="1131848"/>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https://senstar.com/senstarpedia/pros-and-cons-of-facial-recognition/</a:t>
            </a:r>
            <a:endParaRPr lang="en-US" sz="2400" dirty="0">
              <a:ea typeface="SF Pro Semibold" pitchFamily="2" charset="0"/>
              <a:cs typeface="Arial" panose="020B0604020202020204" pitchFamily="34" charset="0"/>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486578" cy="584775"/>
          </a:xfrm>
          <a:prstGeom prst="rect">
            <a:avLst/>
          </a:prstGeom>
          <a:noFill/>
        </p:spPr>
        <p:txBody>
          <a:bodyPr wrap="none" rtlCol="0">
            <a:spAutoFit/>
          </a:bodyPr>
          <a:lstStyle/>
          <a:p>
            <a:r>
              <a:rPr lang="en-US" sz="3200" b="1">
                <a:solidFill>
                  <a:schemeClr val="bg1"/>
                </a:solidFill>
                <a:latin typeface="+mj-lt"/>
              </a:rPr>
              <a:t>KẾT THÚC.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pic>
        <p:nvPicPr>
          <p:cNvPr id="15" name="Picture 14"/>
          <p:cNvPicPr>
            <a:picLocks noChangeAspect="1"/>
          </p:cNvPicPr>
          <p:nvPr/>
        </p:nvPicPr>
        <p:blipFill>
          <a:blip r:embed="rId2"/>
          <a:stretch>
            <a:fillRect/>
          </a:stretch>
        </p:blipFill>
        <p:spPr>
          <a:xfrm>
            <a:off x="616298" y="1843253"/>
            <a:ext cx="8439889" cy="3235291"/>
          </a:xfrm>
          <a:prstGeom prst="rect">
            <a:avLst/>
          </a:prstGeom>
        </p:spPr>
      </p:pic>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2076209" cy="584775"/>
          </a:xfrm>
          <a:prstGeom prst="rect">
            <a:avLst/>
          </a:prstGeom>
          <a:noFill/>
        </p:spPr>
        <p:txBody>
          <a:bodyPr wrap="none" rtlCol="0">
            <a:spAutoFit/>
          </a:bodyPr>
          <a:lstStyle/>
          <a:p>
            <a:r>
              <a:rPr lang="en-US" sz="3200" b="1">
                <a:solidFill>
                  <a:schemeClr val="bg1"/>
                </a:solidFill>
                <a:latin typeface="+mj-lt"/>
              </a:rPr>
              <a:t>MỤC LỤC</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5" name="Rectangle 8"/>
          <p:cNvSpPr>
            <a:spLocks noChangeArrowheads="1"/>
          </p:cNvSpPr>
          <p:nvPr/>
        </p:nvSpPr>
        <p:spPr bwMode="auto">
          <a:xfrm>
            <a:off x="667362" y="974931"/>
            <a:ext cx="77089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sz="2400" dirty="0">
                <a:solidFill>
                  <a:srgbClr val="FF0000"/>
                </a:solidFill>
                <a:ea typeface="SF Pro Semibold" pitchFamily="2" charset="0"/>
                <a:cs typeface="Arial" panose="020B0604020202020204" pitchFamily="34" charset="0"/>
              </a:rPr>
              <a:t>1. </a:t>
            </a:r>
            <a:r>
              <a:rPr lang="vi-VN" sz="2400" dirty="0">
                <a:solidFill>
                  <a:srgbClr val="FF0000"/>
                </a:solidFill>
                <a:ea typeface="SF Pro Semibold" pitchFamily="2" charset="0"/>
                <a:cs typeface="Arial" panose="020B0604020202020204" pitchFamily="34" charset="0"/>
              </a:rPr>
              <a:t>Khái niệm, cấu tạo</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1.1.Khái </a:t>
            </a:r>
            <a:r>
              <a:rPr lang="en-US" sz="2400" dirty="0" err="1">
                <a:solidFill>
                  <a:srgbClr val="FF0000"/>
                </a:solidFill>
                <a:ea typeface="SF Pro Semibold" pitchFamily="2" charset="0"/>
                <a:cs typeface="Arial" panose="020B0604020202020204" pitchFamily="34" charset="0"/>
              </a:rPr>
              <a:t>niệm.</a:t>
            </a:r>
            <a:r>
              <a:rPr lang="en-US" sz="2400" dirty="0">
                <a:solidFill>
                  <a:srgbClr val="FF0000"/>
                </a:solidFill>
                <a:ea typeface="SF Pro Semibold" pitchFamily="2" charset="0"/>
                <a:cs typeface="Arial" panose="020B0604020202020204" pitchFamily="34" charset="0"/>
              </a:rPr>
              <a:t>	</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1.2.Cấu </a:t>
            </a:r>
            <a:r>
              <a:rPr lang="en-US" sz="2400" dirty="0" err="1">
                <a:solidFill>
                  <a:srgbClr val="FF0000"/>
                </a:solidFill>
                <a:ea typeface="SF Pro Semibold" pitchFamily="2" charset="0"/>
                <a:cs typeface="Arial" panose="020B0604020202020204" pitchFamily="34" charset="0"/>
              </a:rPr>
              <a:t>tạo</a:t>
            </a:r>
            <a:r>
              <a:rPr lang="en-US" sz="2400" dirty="0">
                <a:solidFill>
                  <a:srgbClr val="FF0000"/>
                </a:solidFill>
                <a:ea typeface="SF Pro Semibold" pitchFamily="2" charset="0"/>
                <a:cs typeface="Arial" panose="020B0604020202020204" pitchFamily="34" charset="0"/>
              </a:rPr>
              <a:t> Face ID.</a:t>
            </a:r>
            <a:endParaRPr lang="vi-VN"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2. Nguyên lý hoạt động.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2.1.Cơ </a:t>
            </a:r>
            <a:r>
              <a:rPr lang="en-US" sz="2400" dirty="0" err="1">
                <a:solidFill>
                  <a:srgbClr val="FF0000"/>
                </a:solidFill>
                <a:ea typeface="SF Pro Semibold" pitchFamily="2" charset="0"/>
                <a:cs typeface="Arial" panose="020B0604020202020204" pitchFamily="34" charset="0"/>
              </a:rPr>
              <a:t>bản.</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2.2.Nhận </a:t>
            </a:r>
            <a:r>
              <a:rPr lang="en-US" sz="2400" dirty="0" err="1">
                <a:solidFill>
                  <a:srgbClr val="FF0000"/>
                </a:solidFill>
                <a:ea typeface="SF Pro Semibold" pitchFamily="2" charset="0"/>
                <a:cs typeface="Arial" panose="020B0604020202020204" pitchFamily="34" charset="0"/>
              </a:rPr>
              <a:t>dạng</a:t>
            </a:r>
            <a:r>
              <a:rPr lang="en-US" sz="2400" dirty="0">
                <a:solidFill>
                  <a:srgbClr val="FF0000"/>
                </a:solidFill>
                <a:ea typeface="SF Pro Semibold" pitchFamily="2" charset="0"/>
                <a:cs typeface="Arial" panose="020B0604020202020204" pitchFamily="34" charset="0"/>
              </a:rPr>
              <a:t> 3 </a:t>
            </a:r>
            <a:r>
              <a:rPr lang="en-US" sz="2400" dirty="0" err="1">
                <a:solidFill>
                  <a:srgbClr val="FF0000"/>
                </a:solidFill>
                <a:ea typeface="SF Pro Semibold" pitchFamily="2" charset="0"/>
                <a:cs typeface="Arial" panose="020B0604020202020204" pitchFamily="34" charset="0"/>
              </a:rPr>
              <a:t>chiều.</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2.3.Phân </a:t>
            </a:r>
            <a:r>
              <a:rPr lang="en-US" sz="2400" dirty="0" err="1">
                <a:solidFill>
                  <a:srgbClr val="FF0000"/>
                </a:solidFill>
                <a:ea typeface="SF Pro Semibold" pitchFamily="2" charset="0"/>
                <a:cs typeface="Arial" panose="020B0604020202020204" pitchFamily="34" charset="0"/>
              </a:rPr>
              <a:t>tích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kết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cấu</a:t>
            </a:r>
            <a:r>
              <a:rPr lang="en-US" sz="2400" dirty="0">
                <a:solidFill>
                  <a:srgbClr val="FF0000"/>
                </a:solidFill>
                <a:ea typeface="SF Pro Semibold" pitchFamily="2" charset="0"/>
                <a:cs typeface="Arial" panose="020B0604020202020204" pitchFamily="34" charset="0"/>
              </a:rPr>
              <a:t> da.</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3. Độ tin cậy và chính xác.</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3.1.Nhận </a:t>
            </a:r>
            <a:r>
              <a:rPr lang="en-US" sz="2400" dirty="0" err="1">
                <a:solidFill>
                  <a:srgbClr val="FF0000"/>
                </a:solidFill>
                <a:ea typeface="SF Pro Semibold" pitchFamily="2" charset="0"/>
                <a:cs typeface="Arial" panose="020B0604020202020204" pitchFamily="34" charset="0"/>
              </a:rPr>
              <a:t>dạng</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chính</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xác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3.2.Nhận </a:t>
            </a:r>
            <a:r>
              <a:rPr lang="en-US" sz="2400" dirty="0" err="1">
                <a:solidFill>
                  <a:srgbClr val="FF0000"/>
                </a:solidFill>
                <a:ea typeface="SF Pro Semibold" pitchFamily="2" charset="0"/>
                <a:cs typeface="Arial" panose="020B0604020202020204" pitchFamily="34" charset="0"/>
              </a:rPr>
              <a:t>diện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khuôn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mặt</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có</a:t>
            </a:r>
            <a:r>
              <a:rPr lang="en-US" sz="2400" dirty="0">
                <a:solidFill>
                  <a:srgbClr val="FF0000"/>
                </a:solidFill>
                <a:ea typeface="SF Pro Semibold" pitchFamily="2" charset="0"/>
                <a:cs typeface="Arial" panose="020B0604020202020204" pitchFamily="34" charset="0"/>
              </a:rPr>
              <a:t> an </a:t>
            </a:r>
            <a:r>
              <a:rPr lang="en-US" sz="2400" dirty="0" err="1">
                <a:solidFill>
                  <a:srgbClr val="FF0000"/>
                </a:solidFill>
                <a:ea typeface="SF Pro Semibold" pitchFamily="2" charset="0"/>
                <a:cs typeface="Arial" panose="020B0604020202020204" pitchFamily="34" charset="0"/>
              </a:rPr>
              <a:t>toàn</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không</a:t>
            </a:r>
            <a:r>
              <a:rPr lang="en-US" sz="2400" dirty="0">
                <a:solidFill>
                  <a:srgbClr val="FF0000"/>
                </a:solidFill>
                <a:ea typeface="SF Pro Semibold" pitchFamily="2" charset="0"/>
                <a:cs typeface="Arial" panose="020B0604020202020204" pitchFamily="34" charset="0"/>
              </a:rPr>
              <a:t>?</a:t>
            </a:r>
            <a:endParaRPr lang="en-US" sz="2400" dirty="0">
              <a:solidFill>
                <a:srgbClr val="FF0000"/>
              </a:solidFill>
              <a:ea typeface="SF Pro Semibold" pitchFamily="2" charset="0"/>
              <a:cs typeface="Arial" panose="020B0604020202020204" pitchFamily="34" charset="0"/>
            </a:endParaRPr>
          </a:p>
          <a:p>
            <a:r>
              <a:rPr lang="vi-VN" sz="2400" dirty="0">
                <a:solidFill>
                  <a:srgbClr val="FF0000"/>
                </a:solidFill>
                <a:ea typeface="SF Pro Semibold" pitchFamily="2" charset="0"/>
                <a:cs typeface="Arial" panose="020B0604020202020204" pitchFamily="34" charset="0"/>
              </a:rPr>
              <a:t>4. Ưu, nhược điểm và ứng dụng.</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4.1.Ưu, </a:t>
            </a:r>
            <a:r>
              <a:rPr lang="en-US" sz="2400" dirty="0" err="1">
                <a:solidFill>
                  <a:srgbClr val="FF0000"/>
                </a:solidFill>
                <a:ea typeface="SF Pro Semibold" pitchFamily="2" charset="0"/>
                <a:cs typeface="Arial" panose="020B0604020202020204" pitchFamily="34" charset="0"/>
              </a:rPr>
              <a:t>nhược</a:t>
            </a:r>
            <a:r>
              <a:rPr lang="en-US" sz="2400" dirty="0">
                <a:solidFill>
                  <a:srgbClr val="FF0000"/>
                </a:solidFill>
                <a:ea typeface="SF Pro Semibold" pitchFamily="2" charset="0"/>
                <a:cs typeface="Arial" panose="020B0604020202020204" pitchFamily="34" charset="0"/>
              </a:rPr>
              <a:t> </a:t>
            </a:r>
            <a:r>
              <a:rPr lang="en-US" sz="2400" dirty="0" err="1">
                <a:solidFill>
                  <a:srgbClr val="FF0000"/>
                </a:solidFill>
                <a:ea typeface="SF Pro Semibold" pitchFamily="2" charset="0"/>
                <a:cs typeface="Arial" panose="020B0604020202020204" pitchFamily="34" charset="0"/>
              </a:rPr>
              <a:t>điểm.</a:t>
            </a:r>
            <a:endParaRPr lang="en-US" sz="2400" dirty="0">
              <a:solidFill>
                <a:srgbClr val="FF0000"/>
              </a:solidFill>
              <a:ea typeface="SF Pro Semibold" pitchFamily="2" charset="0"/>
              <a:cs typeface="Arial" panose="020B0604020202020204" pitchFamily="34" charset="0"/>
            </a:endParaRPr>
          </a:p>
          <a:p>
            <a:r>
              <a:rPr lang="en-US" sz="2400" dirty="0">
                <a:solidFill>
                  <a:srgbClr val="FF0000"/>
                </a:solidFill>
                <a:ea typeface="SF Pro Semibold" pitchFamily="2" charset="0"/>
                <a:cs typeface="Arial" panose="020B0604020202020204" pitchFamily="34" charset="0"/>
              </a:rPr>
              <a:t>4.2.Ứng </a:t>
            </a:r>
            <a:r>
              <a:rPr lang="en-US" sz="2400" dirty="0" err="1">
                <a:solidFill>
                  <a:srgbClr val="FF0000"/>
                </a:solidFill>
                <a:ea typeface="SF Pro Semibold" pitchFamily="2" charset="0"/>
                <a:cs typeface="Arial" panose="020B0604020202020204" pitchFamily="34" charset="0"/>
              </a:rPr>
              <a:t>dụng</a:t>
            </a:r>
            <a:r>
              <a:rPr lang="vi-VN" sz="2400" dirty="0" err="1">
                <a:solidFill>
                  <a:srgbClr val="FF0000"/>
                </a:solidFill>
                <a:ea typeface="SF Pro Semibold" pitchFamily="2" charset="0"/>
                <a:cs typeface="Arial" panose="020B0604020202020204" pitchFamily="34" charset="0"/>
              </a:rPr>
              <a:t>.</a:t>
            </a:r>
            <a:endParaRPr lang="vi-VN" sz="2400" dirty="0">
              <a:solidFill>
                <a:srgbClr val="FF0000"/>
              </a:solidFill>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2</a:t>
            </a:r>
            <a:endParaRPr lang="en-US">
              <a:solidFill>
                <a:srgbClr val="FF0000"/>
              </a:solidFill>
            </a:endParaRP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en-US" sz="3200" b="1">
                <a:solidFill>
                  <a:schemeClr val="bg1"/>
                </a:solidFill>
                <a:latin typeface="+mj-lt"/>
              </a:rPr>
              <a:t>1</a:t>
            </a:r>
            <a:r>
              <a:rPr lang="vi-VN" altLang="en-US" sz="3200" b="1">
                <a:solidFill>
                  <a:schemeClr val="bg1"/>
                </a:solidFill>
                <a:latin typeface="+mj-lt"/>
              </a:rPr>
              <a:t>.</a:t>
            </a:r>
            <a:r>
              <a:rPr lang="en-US" sz="3200" b="1">
                <a:solidFill>
                  <a:schemeClr val="bg1"/>
                </a:solidFill>
                <a:latin typeface="+mj-lt"/>
              </a:rPr>
              <a:t>Kh</a:t>
            </a:r>
            <a:r>
              <a:rPr lang="vi-VN" altLang="en-US" sz="3200" b="1">
                <a:solidFill>
                  <a:schemeClr val="bg1"/>
                </a:solidFill>
                <a:latin typeface="+mj-lt"/>
              </a:rPr>
              <a:t>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1.1.Khái Niệm</a:t>
            </a:r>
            <a:endParaRPr lang="vi-VN" sz="2800" dirty="0">
              <a:solidFill>
                <a:srgbClr val="FF0000"/>
              </a:solidFill>
              <a:ea typeface="SF Pro Semibold" pitchFamily="2" charset="0"/>
              <a:cs typeface="Arial" panose="020B0604020202020204" pitchFamily="34" charset="0"/>
            </a:endParaRPr>
          </a:p>
        </p:txBody>
      </p:sp>
      <p:sp>
        <p:nvSpPr>
          <p:cNvPr id="2" name="Text Box 1"/>
          <p:cNvSpPr txBox="1"/>
          <p:nvPr/>
        </p:nvSpPr>
        <p:spPr>
          <a:xfrm>
            <a:off x="892175" y="2281555"/>
            <a:ext cx="8024495" cy="1614805"/>
          </a:xfrm>
          <a:prstGeom prst="rect">
            <a:avLst/>
          </a:prstGeom>
          <a:noFill/>
        </p:spPr>
        <p:txBody>
          <a:bodyPr wrap="square" rtlCol="0">
            <a:noAutofit/>
          </a:bodyPr>
          <a:lstStyle/>
          <a:p>
            <a:pPr marL="0" indent="0" algn="l">
              <a:lnSpc>
                <a:spcPct val="130000"/>
              </a:lnSpc>
              <a:buNone/>
            </a:pPr>
            <a:r>
              <a:rPr lang="vi-VN" altLang="en-US" sz="2400">
                <a:cs typeface="Arial" panose="020B0604020202020204" pitchFamily="34" charset="0"/>
              </a:rPr>
              <a:t>-</a:t>
            </a:r>
            <a:r>
              <a:rPr lang="en-US" sz="2400">
                <a:cs typeface="Arial" panose="020B0604020202020204" pitchFamily="34" charset="0"/>
              </a:rPr>
              <a:t>Công nghệ nhận diện khuôn mặt là một công nghệ sinh trắc học ánh xạ các đặc điểm khuôn mặt của một cá nhân về mặt toán học và lưu trữ dữ liệu dưới dạng faceprint</a:t>
            </a:r>
            <a:endParaRPr lang="en-US" sz="2400">
              <a:cs typeface="Arial" panose="020B0604020202020204" pitchFamily="34" charset="0"/>
            </a:endParaRPr>
          </a:p>
        </p:txBody>
      </p:sp>
      <p:pic>
        <p:nvPicPr>
          <p:cNvPr id="4" name="Picture 3" descr="z3315131751550_088b97c33bb353473ce6645c20cce6c1"/>
          <p:cNvPicPr>
            <a:picLocks noChangeAspect="1"/>
          </p:cNvPicPr>
          <p:nvPr/>
        </p:nvPicPr>
        <p:blipFill>
          <a:blip r:embed="rId2"/>
          <a:stretch>
            <a:fillRect/>
          </a:stretch>
        </p:blipFill>
        <p:spPr>
          <a:xfrm>
            <a:off x="536575" y="4337050"/>
            <a:ext cx="3324860" cy="1936750"/>
          </a:xfrm>
          <a:prstGeom prst="rect">
            <a:avLst/>
          </a:prstGeom>
        </p:spPr>
      </p:pic>
      <p:pic>
        <p:nvPicPr>
          <p:cNvPr id="7" name="Picture 6" descr="1773160"/>
          <p:cNvPicPr>
            <a:picLocks noChangeAspect="1"/>
          </p:cNvPicPr>
          <p:nvPr/>
        </p:nvPicPr>
        <p:blipFill>
          <a:blip r:embed="rId3"/>
          <a:stretch>
            <a:fillRect/>
          </a:stretch>
        </p:blipFill>
        <p:spPr>
          <a:xfrm>
            <a:off x="5313045" y="4334510"/>
            <a:ext cx="3830955" cy="191579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3</a:t>
            </a:r>
            <a:endParaRPr lang="en-US">
              <a:solidFill>
                <a:srgbClr val="FF0000"/>
              </a:solidFill>
            </a:endParaRP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4791075" cy="583565"/>
          </a:xfrm>
          <a:prstGeom prst="rect">
            <a:avLst/>
          </a:prstGeom>
          <a:noFill/>
        </p:spPr>
        <p:txBody>
          <a:bodyPr wrap="none" rtlCol="0">
            <a:spAutoFit/>
          </a:bodyPr>
          <a:lstStyle/>
          <a:p>
            <a:r>
              <a:rPr lang="vi-VN" altLang="en-US" sz="3200" b="1">
                <a:solidFill>
                  <a:schemeClr val="bg1"/>
                </a:solidFill>
                <a:latin typeface="+mj-lt"/>
              </a:rPr>
              <a:t>1.Khái Niệm và Cấu Tạo</a:t>
            </a:r>
            <a:endParaRPr lang="vi-VN" alt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5" name="Rectangle 8"/>
          <p:cNvSpPr>
            <a:spLocks noChangeArrowheads="1"/>
          </p:cNvSpPr>
          <p:nvPr/>
        </p:nvSpPr>
        <p:spPr bwMode="auto">
          <a:xfrm>
            <a:off x="892489" y="1493814"/>
            <a:ext cx="7708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buNone/>
            </a:pPr>
            <a:r>
              <a:rPr lang="vi-VN" sz="2800" dirty="0">
                <a:solidFill>
                  <a:srgbClr val="FF0000"/>
                </a:solidFill>
                <a:ea typeface="SF Pro Semibold" pitchFamily="2" charset="0"/>
                <a:cs typeface="Arial" panose="020B0604020202020204" pitchFamily="34" charset="0"/>
              </a:rPr>
              <a:t>1.2 Cấu tạo Face ID</a:t>
            </a:r>
            <a:endParaRPr lang="vi-VN" sz="2800" dirty="0">
              <a:solidFill>
                <a:srgbClr val="FF0000"/>
              </a:solidFill>
              <a:ea typeface="SF Pro Semibold" pitchFamily="2" charset="0"/>
              <a:cs typeface="Arial" panose="020B0604020202020204" pitchFamily="34" charset="0"/>
            </a:endParaRPr>
          </a:p>
        </p:txBody>
      </p:sp>
      <p:sp>
        <p:nvSpPr>
          <p:cNvPr id="2" name="Text Box 1"/>
          <p:cNvSpPr txBox="1"/>
          <p:nvPr/>
        </p:nvSpPr>
        <p:spPr>
          <a:xfrm>
            <a:off x="978535" y="2239645"/>
            <a:ext cx="7491730" cy="2084070"/>
          </a:xfrm>
          <a:prstGeom prst="rect">
            <a:avLst/>
          </a:prstGeom>
          <a:noFill/>
        </p:spPr>
        <p:txBody>
          <a:bodyPr wrap="square" rtlCol="0">
            <a:spAutoFit/>
          </a:bodyPr>
          <a:lstStyle/>
          <a:p>
            <a:pPr>
              <a:lnSpc>
                <a:spcPct val="130000"/>
              </a:lnSpc>
            </a:pPr>
            <a:r>
              <a:rPr lang="en-US" sz="2400">
                <a:cs typeface="Arial" panose="020B0604020202020204" pitchFamily="34" charset="0"/>
              </a:rPr>
              <a:t>Face ID bao gồm hai phần</a:t>
            </a:r>
            <a:endParaRPr lang="en-US" sz="2400">
              <a:cs typeface="Arial" panose="020B0604020202020204" pitchFamily="34" charset="0"/>
            </a:endParaRPr>
          </a:p>
          <a:p>
            <a:pPr marL="285750" indent="-285750">
              <a:lnSpc>
                <a:spcPct val="140000"/>
              </a:lnSpc>
              <a:buFont typeface="Wingdings" panose="05000000000000000000" charset="0"/>
              <a:buChar char="ü"/>
            </a:pPr>
            <a:r>
              <a:rPr lang="en-US" sz="2400">
                <a:cs typeface="Arial" panose="020B0604020202020204" pitchFamily="34" charset="0"/>
              </a:rPr>
              <a:t>mô-đun máy chiếu chấm chiếu hơn 30.000 điểm hồng ngoại lên mặt người dùng</a:t>
            </a:r>
            <a:endParaRPr lang="en-US" sz="2400">
              <a:cs typeface="Arial" panose="020B0604020202020204" pitchFamily="34" charset="0"/>
            </a:endParaRPr>
          </a:p>
          <a:p>
            <a:pPr marL="285750" indent="-285750">
              <a:lnSpc>
                <a:spcPct val="130000"/>
              </a:lnSpc>
              <a:buFont typeface="Wingdings" panose="05000000000000000000" charset="0"/>
              <a:buChar char="ü"/>
            </a:pPr>
            <a:r>
              <a:rPr lang="en-US" sz="2400">
                <a:cs typeface="Arial" panose="020B0604020202020204" pitchFamily="34" charset="0"/>
              </a:rPr>
              <a:t> mô-đun camera hồng ngoại đọc mẫu </a:t>
            </a:r>
            <a:endParaRPr lang="en-US" sz="2400">
              <a:cs typeface="Arial" panose="020B0604020202020204" pitchFamily="34" charset="0"/>
            </a:endParaRPr>
          </a:p>
        </p:txBody>
      </p:sp>
      <p:pic>
        <p:nvPicPr>
          <p:cNvPr id="3" name="Picture 2" descr="faceid-mua-co-vy-10-1-scaled"/>
          <p:cNvPicPr>
            <a:picLocks noChangeAspect="1"/>
          </p:cNvPicPr>
          <p:nvPr/>
        </p:nvPicPr>
        <p:blipFill>
          <a:blip r:embed="rId2"/>
          <a:stretch>
            <a:fillRect/>
          </a:stretch>
        </p:blipFill>
        <p:spPr>
          <a:xfrm>
            <a:off x="536575" y="4462780"/>
            <a:ext cx="3591560" cy="2395220"/>
          </a:xfrm>
          <a:prstGeom prst="rect">
            <a:avLst/>
          </a:prstGeom>
        </p:spPr>
      </p:pic>
      <p:pic>
        <p:nvPicPr>
          <p:cNvPr id="4" name="Picture 3" descr="Iphone-14-face-id-co-gi-khac-biet-5"/>
          <p:cNvPicPr>
            <a:picLocks noChangeAspect="1"/>
          </p:cNvPicPr>
          <p:nvPr/>
        </p:nvPicPr>
        <p:blipFill>
          <a:blip r:embed="rId3"/>
          <a:stretch>
            <a:fillRect/>
          </a:stretch>
        </p:blipFill>
        <p:spPr>
          <a:xfrm>
            <a:off x="4768215" y="4547870"/>
            <a:ext cx="3408680" cy="230568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4</a:t>
            </a:r>
            <a:endParaRPr lang="en-US">
              <a:solidFill>
                <a:srgbClr val="FF0000"/>
              </a:solidFill>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57"/>
            <a:ext cx="8169310" cy="51695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endParaRPr lang="en-US" sz="28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khuôn mặt đều có nhiều điểm mốc. Là phần lòi lõm tạo nên khuôn mặt.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Hệ thống nhận diện qua những điểm nút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Mỗi mặt người có khoảng 80 điểm nút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Có thể nhận diện  như sau:</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Khoảng cách giữa hai mắt</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Chiều rộng của mũi</a:t>
            </a:r>
            <a:br>
              <a:rPr lang="en-US" sz="2400" dirty="0">
                <a:ea typeface="SF Pro Semibold" pitchFamily="2" charset="0"/>
                <a:cs typeface="Arial" panose="020B0604020202020204" pitchFamily="34" charset="0"/>
              </a:rPr>
            </a:br>
            <a:r>
              <a:rPr lang="en-US" sz="2400" dirty="0">
                <a:ea typeface="SF Pro Semibold" pitchFamily="2" charset="0"/>
                <a:cs typeface="Arial" panose="020B0604020202020204" pitchFamily="34" charset="0"/>
              </a:rPr>
              <a:t>Độ sâu của hốc mắt</a:t>
            </a: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5</a:t>
            </a:r>
            <a:endParaRPr lang="en-US">
              <a:solidFill>
                <a:srgbClr val="FF0000"/>
              </a:solidFill>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57"/>
            <a:ext cx="8169310" cy="12915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solidFill>
                  <a:srgbClr val="FF0000"/>
                </a:solidFill>
                <a:ea typeface="SF Pro Semibold" pitchFamily="2" charset="0"/>
                <a:cs typeface="Arial" panose="020B0604020202020204" pitchFamily="34" charset="0"/>
              </a:rPr>
              <a:t>2.1.Truyền thống </a:t>
            </a:r>
            <a:endParaRPr lang="en-US" sz="2800" dirty="0">
              <a:solidFill>
                <a:srgbClr val="FF0000"/>
              </a:solidFill>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p:txBody>
      </p:sp>
      <p:pic>
        <p:nvPicPr>
          <p:cNvPr id="2" name="Picture 1" descr="1904_su-hoat-dong-cua-cong-nghe-ai-nhan-dien-khuon-mat"/>
          <p:cNvPicPr>
            <a:picLocks noChangeAspect="1"/>
          </p:cNvPicPr>
          <p:nvPr/>
        </p:nvPicPr>
        <p:blipFill>
          <a:blip r:embed="rId2"/>
          <a:stretch>
            <a:fillRect/>
          </a:stretch>
        </p:blipFill>
        <p:spPr>
          <a:xfrm>
            <a:off x="536575" y="1845945"/>
            <a:ext cx="4953000" cy="2781300"/>
          </a:xfrm>
          <a:prstGeom prst="rect">
            <a:avLst/>
          </a:prstGeom>
        </p:spPr>
      </p:pic>
      <p:pic>
        <p:nvPicPr>
          <p:cNvPr id="3" name="Picture 2" descr="he-thong-camera-nhan-dien-khuon-mat-hoat-dong-nhu-the-nao"/>
          <p:cNvPicPr>
            <a:picLocks noChangeAspect="1"/>
          </p:cNvPicPr>
          <p:nvPr/>
        </p:nvPicPr>
        <p:blipFill>
          <a:blip r:embed="rId3"/>
          <a:stretch>
            <a:fillRect/>
          </a:stretch>
        </p:blipFill>
        <p:spPr>
          <a:xfrm>
            <a:off x="536575" y="4627245"/>
            <a:ext cx="4953000" cy="2174875"/>
          </a:xfrm>
          <a:prstGeom prst="rect">
            <a:avLst/>
          </a:prstGeom>
        </p:spPr>
      </p:pic>
      <p:pic>
        <p:nvPicPr>
          <p:cNvPr id="4" name="Picture 3" descr="facial-recognition-768x512-1"/>
          <p:cNvPicPr>
            <a:picLocks noChangeAspect="1"/>
          </p:cNvPicPr>
          <p:nvPr/>
        </p:nvPicPr>
        <p:blipFill>
          <a:blip r:embed="rId4"/>
          <a:stretch>
            <a:fillRect/>
          </a:stretch>
        </p:blipFill>
        <p:spPr>
          <a:xfrm>
            <a:off x="5514340" y="1846580"/>
            <a:ext cx="3629660" cy="448627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6</a:t>
            </a:r>
            <a:endParaRPr lang="en-US">
              <a:solidFill>
                <a:srgbClr val="FF0000"/>
              </a:solidFill>
            </a:endParaRP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57"/>
            <a:ext cx="8169310" cy="452310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endParaRPr lang="en-US" sz="24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Kỹ thuật này sử dụng các cảm biến 3D để nắm bắt thông tin về hình dạng của khuôn mặt.</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Thông tin này được sử dụng xác định một khuôn mặt như các đường viền của hốc mắt, mũi và cằm.</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Nhận dạng khuôn mặt 3D là nó không bị ảnh hưởng bởi những thay đổi trong ánh sáng.</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8" name="Oval 7"/>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7</a:t>
            </a:r>
            <a:endParaRPr lang="en-US">
              <a:solidFill>
                <a:srgbClr val="FF0000"/>
              </a:solidFill>
            </a:endParaRP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57"/>
            <a:ext cx="8169310" cy="175323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2.2.Nâng cao dạng 3D</a:t>
            </a:r>
            <a:endParaRPr lang="en-US" sz="2400" dirty="0">
              <a:solidFill>
                <a:srgbClr val="FF0000"/>
              </a:solidFill>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pic>
        <p:nvPicPr>
          <p:cNvPr id="2" name="Picture 1" descr="nhan-dien-khuon-mat_800x450"/>
          <p:cNvPicPr>
            <a:picLocks noChangeAspect="1"/>
          </p:cNvPicPr>
          <p:nvPr/>
        </p:nvPicPr>
        <p:blipFill>
          <a:blip r:embed="rId2"/>
          <a:stretch>
            <a:fillRect/>
          </a:stretch>
        </p:blipFill>
        <p:spPr>
          <a:xfrm>
            <a:off x="5081905" y="2776220"/>
            <a:ext cx="3906520" cy="2700655"/>
          </a:xfrm>
          <a:prstGeom prst="rect">
            <a:avLst/>
          </a:prstGeom>
        </p:spPr>
      </p:pic>
      <p:pic>
        <p:nvPicPr>
          <p:cNvPr id="4" name="Picture 3" descr="nhan-dien-khuon-mat-3d-the-hien-cong-nghe-vuot-troi-cua-apple"/>
          <p:cNvPicPr>
            <a:picLocks noChangeAspect="1"/>
          </p:cNvPicPr>
          <p:nvPr/>
        </p:nvPicPr>
        <p:blipFill>
          <a:blip r:embed="rId3"/>
          <a:stretch>
            <a:fillRect/>
          </a:stretch>
        </p:blipFill>
        <p:spPr>
          <a:xfrm>
            <a:off x="598170" y="2932430"/>
            <a:ext cx="4347210" cy="3133725"/>
          </a:xfrm>
          <a:prstGeom prst="rect">
            <a:avLst/>
          </a:prstGeom>
        </p:spPr>
      </p:pic>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8</a:t>
            </a:r>
            <a:endParaRPr lang="en-US">
              <a:solidFill>
                <a:srgbClr val="FF0000"/>
              </a:solidFill>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470760" y="6350556"/>
            <a:ext cx="693336" cy="567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1852" y="315311"/>
            <a:ext cx="3118485" cy="583565"/>
          </a:xfrm>
          <a:prstGeom prst="rect">
            <a:avLst/>
          </a:prstGeom>
          <a:noFill/>
        </p:spPr>
        <p:txBody>
          <a:bodyPr wrap="none" rtlCol="0">
            <a:spAutoFit/>
          </a:bodyPr>
          <a:lstStyle/>
          <a:p>
            <a:r>
              <a:rPr lang="en-US" sz="3200" b="1">
                <a:solidFill>
                  <a:schemeClr val="bg1"/>
                </a:solidFill>
                <a:latin typeface="+mj-lt"/>
              </a:rPr>
              <a:t>2.HOẠT ĐỘNG </a:t>
            </a:r>
            <a:endParaRPr lang="en-US" sz="3200" b="1">
              <a:solidFill>
                <a:schemeClr val="bg1"/>
              </a:solidFill>
              <a:latin typeface="+mj-lt"/>
            </a:endParaRPr>
          </a:p>
        </p:txBody>
      </p:sp>
      <p:sp>
        <p:nvSpPr>
          <p:cNvPr id="6" name="TextBox 5"/>
          <p:cNvSpPr txBox="1"/>
          <p:nvPr/>
        </p:nvSpPr>
        <p:spPr>
          <a:xfrm>
            <a:off x="3247697" y="2406869"/>
            <a:ext cx="184731" cy="369332"/>
          </a:xfrm>
          <a:prstGeom prst="rect">
            <a:avLst/>
          </a:prstGeom>
          <a:noFill/>
        </p:spPr>
        <p:txBody>
          <a:bodyPr wrap="none" rtlCol="0">
            <a:spAutoFit/>
          </a:bodyPr>
          <a:lstStyle/>
          <a:p>
            <a:endParaRPr lang="en-US"/>
          </a:p>
        </p:txBody>
      </p:sp>
      <p:pic>
        <p:nvPicPr>
          <p:cNvPr id="12" name="Picture 11"/>
          <p:cNvPicPr/>
          <p:nvPr/>
        </p:nvPicPr>
        <p:blipFill>
          <a:blip r:embed="rId1"/>
          <a:stretch>
            <a:fillRect/>
          </a:stretch>
        </p:blipFill>
        <p:spPr>
          <a:xfrm>
            <a:off x="-39267" y="6350556"/>
            <a:ext cx="576000" cy="1236543"/>
          </a:xfrm>
          <a:prstGeom prst="rect">
            <a:avLst/>
          </a:prstGeom>
        </p:spPr>
      </p:pic>
      <p:sp>
        <p:nvSpPr>
          <p:cNvPr id="10" name="TextBox 9"/>
          <p:cNvSpPr txBox="1"/>
          <p:nvPr/>
        </p:nvSpPr>
        <p:spPr>
          <a:xfrm>
            <a:off x="703384" y="1121257"/>
            <a:ext cx="8169310" cy="563118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400" dirty="0">
                <a:solidFill>
                  <a:srgbClr val="FF0000"/>
                </a:solidFill>
                <a:ea typeface="SF Pro Semibold" pitchFamily="2" charset="0"/>
                <a:cs typeface="Arial" panose="020B0604020202020204" pitchFamily="34" charset="0"/>
              </a:rPr>
              <a:t>2.3.Phân tích kết cấu da</a:t>
            </a:r>
            <a:endParaRPr lang="en-US" sz="2400" dirty="0">
              <a:solidFill>
                <a:srgbClr val="FF0000"/>
              </a:solidFill>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 sử dụng các chi tiết hình ảnh của da, được chụp trong các hình ảnh kỹ thuật số hoặc máy scan tiêu chuẩn.</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phân tích kết cấu da, các đường đặc trưng, hình dạng và điểm nốt trên da.</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r>
              <a:rPr lang="en-US" sz="2400" dirty="0">
                <a:ea typeface="SF Pro Semibold" pitchFamily="2" charset="0"/>
                <a:cs typeface="Arial" panose="020B0604020202020204" pitchFamily="34" charset="0"/>
              </a:rPr>
              <a:t>Đưa vào không gian toán học.</a:t>
            </a: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a:p>
            <a:pPr marL="0" indent="0">
              <a:lnSpc>
                <a:spcPct val="150000"/>
              </a:lnSpc>
              <a:buFont typeface="Wingdings" panose="05000000000000000000" pitchFamily="2" charset="2"/>
              <a:buNone/>
            </a:pPr>
            <a:endParaRPr lang="en-US" sz="2400" dirty="0">
              <a:ea typeface="SF Pro Semibold" pitchFamily="2" charset="0"/>
              <a:cs typeface="Arial" panose="020B0604020202020204" pitchFamily="34" charset="0"/>
            </a:endParaRPr>
          </a:p>
          <a:p>
            <a:pPr marL="457200" indent="-457200">
              <a:lnSpc>
                <a:spcPct val="150000"/>
              </a:lnSpc>
              <a:buFont typeface="Wingdings" panose="05000000000000000000" pitchFamily="2" charset="2"/>
              <a:buChar char="Ø"/>
            </a:pPr>
            <a:endParaRPr lang="en-US" sz="2400" dirty="0">
              <a:ea typeface="SF Pro Semibold" pitchFamily="2" charset="0"/>
              <a:cs typeface="Arial" panose="020B0604020202020204" pitchFamily="34" charset="0"/>
            </a:endParaRPr>
          </a:p>
        </p:txBody>
      </p:sp>
      <p:sp>
        <p:nvSpPr>
          <p:cNvPr id="11" name="Oval 10"/>
          <p:cNvSpPr>
            <a:spLocks noChangeAspect="1"/>
          </p:cNvSpPr>
          <p:nvPr/>
        </p:nvSpPr>
        <p:spPr>
          <a:xfrm>
            <a:off x="8453329" y="6164664"/>
            <a:ext cx="693336" cy="69333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9</a:t>
            </a:r>
            <a:endParaRPr lang="en-US">
              <a:solidFill>
                <a:srgbClr val="FF0000"/>
              </a:solidFill>
            </a:endParaRPr>
          </a:p>
        </p:txBody>
      </p:sp>
    </p:spTree>
  </p:cSld>
  <p:clrMapOvr>
    <a:masterClrMapping/>
  </p:clrMapOvr>
  <p:transition spd="slow">
    <p:pull/>
  </p:transition>
</p:sld>
</file>

<file path=ppt/theme/theme1.xml><?xml version="1.0" encoding="utf-8"?>
<a:theme xmlns:a="http://schemas.openxmlformats.org/drawingml/2006/main" name="theme bài giảng của ông thầy Phết">
  <a:themeElements>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cdb2004158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158l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cdb2004158l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cdb2004158l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bài giảng của ông thầy Phết</Template>
  <TotalTime>0</TotalTime>
  <Words>2890</Words>
  <Application>WPS Presentation</Application>
  <PresentationFormat>On-screen Show (4:3)</PresentationFormat>
  <Paragraphs>149</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SF Pro Semibold</vt:lpstr>
      <vt:lpstr>Segoe Print</vt:lpstr>
      <vt:lpstr>Wingdings</vt:lpstr>
      <vt:lpstr>Microsoft YaHei</vt:lpstr>
      <vt:lpstr>Arial Unicode MS</vt:lpstr>
      <vt:lpstr>Calibri</vt:lpstr>
      <vt:lpstr>theme bài giảng của ông thầy Phết</vt:lpstr>
      <vt:lpstr>HỆ THỐNG NHẬN DIỆN KHUÔN MẶT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dc:title>
  <dc:creator>Anthony Trần</dc:creator>
  <cp:lastModifiedBy>Thai</cp:lastModifiedBy>
  <cp:revision>8</cp:revision>
  <dcterms:created xsi:type="dcterms:W3CDTF">2023-10-21T08:02:00Z</dcterms:created>
  <dcterms:modified xsi:type="dcterms:W3CDTF">2023-10-22T07:30:15Z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D32E7F039EB245CEBEF1BC0B8BCD35BB_12</vt:lpwstr>
  </property>
  <property fmtid="{D5CDD505-2E9C-101B-9397-08002B2CF9AE}" pid="3" name="KSOProductBuildVer">
    <vt:lpwstr>1033-12.2.0.13266</vt:lpwstr>
  </property>
</Properties>
</file>