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1" r:id="rId5"/>
    <p:sldId id="271" r:id="rId6"/>
    <p:sldId id="258" r:id="rId7"/>
    <p:sldId id="281" r:id="rId8"/>
    <p:sldId id="286" r:id="rId9"/>
    <p:sldId id="282" r:id="rId10"/>
    <p:sldId id="285" r:id="rId11"/>
    <p:sldId id="283" r:id="rId12"/>
    <p:sldId id="263" r:id="rId13"/>
    <p:sldId id="259" r:id="rId14"/>
    <p:sldId id="264" r:id="rId15"/>
    <p:sldId id="260" r:id="rId16"/>
    <p:sldId id="265" r:id="rId17"/>
    <p:sldId id="266" r:id="rId18"/>
    <p:sldId id="262"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81"/>
  </p:normalViewPr>
  <p:slideViewPr>
    <p:cSldViewPr snapToGrid="0" snapToObjects="1">
      <p:cViewPr varScale="1">
        <p:scale>
          <a:sx n="127" d="100"/>
          <a:sy n="127" d="100"/>
        </p:scale>
        <p:origin x="120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4.GI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hyperlink" Target="https://senstar.com/senstarpedia/pros-and-cons-of-facial-recognition/" TargetMode="External"/><Relationship Id="rId3" Type="http://schemas.openxmlformats.org/officeDocument/2006/relationships/hyperlink" Target="https://this.deakin.edu.au/innovation/facial-recognition-id-how-safe-is-your-face#:~:text=It's%20not%20relatively%20more%20secure,your%20phone%20using%20Face%20ID." TargetMode="External"/><Relationship Id="rId2" Type="http://schemas.openxmlformats.org/officeDocument/2006/relationships/image" Target="../media/image2.png"/><Relationship Id="rId1" Type="http://schemas.openxmlformats.org/officeDocument/2006/relationships/hyperlink" Target="https://en.wikipedia.org/wiki/Facial_recognition_system"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7.GIF"/><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1"/>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6652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endParaRPr lang="en-US" sz="5400">
              <a:ln w="0"/>
              <a:effectLst>
                <a:outerShdw blurRad="38100" dist="19050" dir="2700000" algn="tl" rotWithShape="0">
                  <a:schemeClr val="dk1">
                    <a:alpha val="40000"/>
                  </a:schemeClr>
                </a:outerShdw>
              </a:effectLst>
            </a:endParaRPr>
          </a:p>
        </p:txBody>
      </p:sp>
      <p:pic>
        <p:nvPicPr>
          <p:cNvPr id="10" name="Picture 9"/>
          <p:cNvPicPr/>
          <p:nvPr/>
        </p:nvPicPr>
        <p:blipFill>
          <a:blip r:embed="rId1"/>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endParaRPr lang="en-US" sz="3200">
              <a:solidFill>
                <a:srgbClr val="FF0000"/>
              </a:solidFill>
            </a:endParaRPr>
          </a:p>
        </p:txBody>
      </p:sp>
      <p:sp>
        <p:nvSpPr>
          <p:cNvPr id="17" name="Oval 16"/>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endParaRPr lang="en-US">
              <a:solidFill>
                <a:srgbClr val="FF0000"/>
              </a:solidFill>
            </a:endParaRP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444865" y="6315075"/>
            <a:ext cx="699135" cy="54292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endParaRPr lang="en-US">
              <a:solidFill>
                <a:srgbClr val="FF0000"/>
              </a:solidFill>
            </a:endParaRPr>
          </a:p>
        </p:txBody>
      </p:sp>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4.3.Phân tích kết cấu da</a:t>
            </a:r>
            <a:endParaRPr lang="en-US" sz="24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endParaRPr lang="en-US">
              <a:solidFill>
                <a:srgbClr val="FF0000"/>
              </a:solidFill>
            </a:endParaRPr>
          </a:p>
        </p:txBody>
      </p:sp>
      <p:sp>
        <p:nvSpPr>
          <p:cNvPr id="10" name="TextBox 9"/>
          <p:cNvSpPr txBox="1"/>
          <p:nvPr/>
        </p:nvSpPr>
        <p:spPr>
          <a:xfrm>
            <a:off x="703384" y="1121261"/>
            <a:ext cx="8169310" cy="138366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endParaRPr lang="en-US" sz="2400" dirty="0">
              <a:effectLst/>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572322" y="2410625"/>
            <a:ext cx="8571678" cy="3296799"/>
          </a:xfrm>
          <a:prstGeom prst="rect">
            <a:avLst/>
          </a:prstGeom>
        </p:spPr>
      </p:pic>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endParaRPr lang="en-US" sz="2400" dirty="0">
              <a:effectLst/>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=&gt; Ngưỡng điểm này thường lên đến &gt;90%.</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endParaRPr lang="en-US" sz="2800" dirty="0">
              <a:solidFill>
                <a:srgbClr val="FF0000"/>
              </a:solidFill>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pic>
        <p:nvPicPr>
          <p:cNvPr id="3" name="Picture 2"/>
          <p:cNvPicPr>
            <a:picLocks noChangeAspect="1"/>
          </p:cNvPicPr>
          <p:nvPr/>
        </p:nvPicPr>
        <p:blipFill>
          <a:blip r:embed="rId2"/>
          <a:stretch>
            <a:fillRect/>
          </a:stretch>
        </p:blipFill>
        <p:spPr>
          <a:xfrm>
            <a:off x="1040256" y="1854645"/>
            <a:ext cx="7495566" cy="4732049"/>
          </a:xfrm>
          <a:prstGeom prst="roundRect">
            <a:avLst>
              <a:gd name="adj" fmla="val 8649"/>
            </a:avLst>
          </a:prstGeom>
        </p:spPr>
      </p:pic>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1"/>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endParaRPr lang="en-US" sz="2400" dirty="0">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
        <p:nvSpPr>
          <p:cNvPr id="17" name="TextBox 16">
            <a:hlinkClick r:id="rId3"/>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endParaRPr lang="en-US" sz="2400" dirty="0">
              <a:ea typeface="SF Pro Semibold" pitchFamily="2" charset="0"/>
              <a:cs typeface="Arial" panose="020B0604020202020204" pitchFamily="34" charset="0"/>
            </a:endParaRPr>
          </a:p>
        </p:txBody>
      </p:sp>
      <p:sp>
        <p:nvSpPr>
          <p:cNvPr id="18" name="TextBox 17">
            <a:hlinkClick r:id="rId4"/>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pic>
        <p:nvPicPr>
          <p:cNvPr id="15" name="Picture 14"/>
          <p:cNvPicPr>
            <a:picLocks noChangeAspect="1"/>
          </p:cNvPicPr>
          <p:nvPr/>
        </p:nvPicPr>
        <p:blipFill>
          <a:blip r:embed="rId2"/>
          <a:stretch>
            <a:fillRect/>
          </a:stretch>
        </p:blipFill>
        <p:spPr>
          <a:xfrm>
            <a:off x="616298" y="1843253"/>
            <a:ext cx="8439889" cy="3235291"/>
          </a:xfrm>
          <a:prstGeom prst="rect">
            <a:avLst/>
          </a:prstGeom>
        </p:spPr>
      </p:pic>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076209" cy="584775"/>
          </a:xfrm>
          <a:prstGeom prst="rect">
            <a:avLst/>
          </a:prstGeom>
          <a:noFill/>
        </p:spPr>
        <p:txBody>
          <a:bodyPr wrap="none" rtlCol="0">
            <a:spAutoFit/>
          </a:bodyPr>
          <a:lstStyle/>
          <a:p>
            <a:r>
              <a:rPr lang="en-US" sz="3200" b="1">
                <a:solidFill>
                  <a:schemeClr val="bg1"/>
                </a:solidFill>
                <a:latin typeface="+mj-lt"/>
              </a:rPr>
              <a:t>MỤC LỤC</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endParaRPr lang="en-US"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en-US" sz="3200" b="1">
                <a:solidFill>
                  <a:schemeClr val="bg1"/>
                </a:solidFill>
                <a:latin typeface="+mj-lt"/>
              </a:rPr>
              <a:t>1</a:t>
            </a:r>
            <a:r>
              <a:rPr lang="vi-VN" altLang="en-US" sz="3200" b="1">
                <a:solidFill>
                  <a:schemeClr val="bg1"/>
                </a:solidFill>
                <a:latin typeface="+mj-lt"/>
              </a:rPr>
              <a:t>.</a:t>
            </a:r>
            <a:r>
              <a:rPr lang="en-US" sz="3200" b="1">
                <a:solidFill>
                  <a:schemeClr val="bg1"/>
                </a:solidFill>
                <a:latin typeface="+mj-lt"/>
              </a:rPr>
              <a:t>Kh</a:t>
            </a:r>
            <a:r>
              <a:rPr lang="vi-VN" altLang="en-US" sz="3200" b="1">
                <a:solidFill>
                  <a:schemeClr val="bg1"/>
                </a:solidFill>
                <a:latin typeface="+mj-lt"/>
              </a:rPr>
              <a:t>ái Niệm và Cấu Tạo</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endParaRPr lang="vi-VN" sz="2800" dirty="0">
              <a:solidFill>
                <a:srgbClr val="FF0000"/>
              </a:solidFill>
              <a:ea typeface="SF Pro Semibold" pitchFamily="2" charset="0"/>
              <a:cs typeface="Arial" panose="020B0604020202020204" pitchFamily="34" charset="0"/>
            </a:endParaRPr>
          </a:p>
        </p:txBody>
      </p:sp>
      <p:sp>
        <p:nvSpPr>
          <p:cNvPr id="2" name="Text Box 1"/>
          <p:cNvSpPr txBox="1"/>
          <p:nvPr/>
        </p:nvSpPr>
        <p:spPr>
          <a:xfrm>
            <a:off x="892175" y="2281555"/>
            <a:ext cx="8024495" cy="1614805"/>
          </a:xfrm>
          <a:prstGeom prst="rect">
            <a:avLst/>
          </a:prstGeom>
          <a:noFill/>
        </p:spPr>
        <p:txBody>
          <a:bodyPr wrap="square" rtlCol="0">
            <a:noAutofit/>
          </a:bodyPr>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endParaRPr lang="en-US" sz="2400">
              <a:cs typeface="Arial" panose="020B0604020202020204" pitchFamily="34" charset="0"/>
            </a:endParaRPr>
          </a:p>
        </p:txBody>
      </p:sp>
      <p:pic>
        <p:nvPicPr>
          <p:cNvPr id="4" name="Picture 3" descr="z3315131751550_088b97c33bb353473ce6645c20cce6c1"/>
          <p:cNvPicPr>
            <a:picLocks noChangeAspect="1"/>
          </p:cNvPicPr>
          <p:nvPr/>
        </p:nvPicPr>
        <p:blipFill>
          <a:blip r:embed="rId2"/>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3"/>
          <a:stretch>
            <a:fillRect/>
          </a:stretch>
        </p:blipFill>
        <p:spPr>
          <a:xfrm>
            <a:off x="5313045" y="4334510"/>
            <a:ext cx="3830955" cy="1915795"/>
          </a:xfrm>
          <a:prstGeom prst="rect">
            <a:avLst/>
          </a:prstGeom>
        </p:spPr>
      </p:pic>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vi-VN" altLang="en-US" sz="3200" b="1">
                <a:solidFill>
                  <a:schemeClr val="bg1"/>
                </a:solidFill>
                <a:latin typeface="+mj-lt"/>
              </a:rPr>
              <a:t>1.Khái Niệm và Cấu Tạo</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endParaRPr lang="vi-VN" sz="2800" dirty="0">
              <a:solidFill>
                <a:srgbClr val="FF0000"/>
              </a:solidFill>
              <a:ea typeface="SF Pro Semibold" pitchFamily="2" charset="0"/>
              <a:cs typeface="Arial" panose="020B0604020202020204" pitchFamily="34" charset="0"/>
            </a:endParaRPr>
          </a:p>
        </p:txBody>
      </p:sp>
      <p:sp>
        <p:nvSpPr>
          <p:cNvPr id="2" name="Text Box 1"/>
          <p:cNvSpPr txBox="1"/>
          <p:nvPr/>
        </p:nvSpPr>
        <p:spPr>
          <a:xfrm>
            <a:off x="978535" y="2239645"/>
            <a:ext cx="7491730" cy="2084070"/>
          </a:xfrm>
          <a:prstGeom prst="rect">
            <a:avLst/>
          </a:prstGeom>
          <a:noFill/>
        </p:spPr>
        <p:txBody>
          <a:bodyPr wrap="square" rtlCol="0">
            <a:spAutoFit/>
          </a:bodyPr>
          <a:p>
            <a:pPr>
              <a:lnSpc>
                <a:spcPct val="130000"/>
              </a:lnSpc>
            </a:pPr>
            <a:r>
              <a:rPr lang="en-US" sz="2400">
                <a:cs typeface="Arial" panose="020B0604020202020204" pitchFamily="34" charset="0"/>
              </a:rPr>
              <a:t>Face ID bao gồm hai phần</a:t>
            </a:r>
            <a:endParaRPr lang="en-US" sz="2400">
              <a:cs typeface="Arial" panose="020B0604020202020204" pitchFamily="34" charset="0"/>
            </a:endParaRP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endParaRPr lang="en-US" sz="2400">
              <a:cs typeface="Arial" panose="020B0604020202020204" pitchFamily="34" charset="0"/>
            </a:endParaRP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endParaRPr lang="en-US" sz="2400">
              <a:cs typeface="Arial" panose="020B0604020202020204" pitchFamily="34" charset="0"/>
            </a:endParaRPr>
          </a:p>
        </p:txBody>
      </p:sp>
      <p:pic>
        <p:nvPicPr>
          <p:cNvPr id="3" name="Picture 2" descr="faceid-mua-co-vy-10-1-scaled"/>
          <p:cNvPicPr>
            <a:picLocks noChangeAspect="1"/>
          </p:cNvPicPr>
          <p:nvPr/>
        </p:nvPicPr>
        <p:blipFill>
          <a:blip r:embed="rId2"/>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3"/>
          <a:stretch>
            <a:fillRect/>
          </a:stretch>
        </p:blipFill>
        <p:spPr>
          <a:xfrm>
            <a:off x="4768215" y="4547870"/>
            <a:ext cx="3408680" cy="2305685"/>
          </a:xfrm>
          <a:prstGeom prst="rect">
            <a:avLst/>
          </a:prstGeom>
        </p:spPr>
      </p:pic>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endParaRPr lang="en-US">
              <a:solidFill>
                <a:srgbClr val="FF0000"/>
              </a:solidFill>
            </a:endParaRPr>
          </a:p>
        </p:txBody>
      </p:sp>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endParaRPr lang="en-US" sz="2400" dirty="0">
              <a:effectLst/>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endParaRPr lang="en-US">
              <a:solidFill>
                <a:srgbClr val="FF0000"/>
              </a:solidFill>
            </a:endParaRPr>
          </a:p>
        </p:txBody>
      </p:sp>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4.1.Truyền thống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endParaRPr lang="en-US">
              <a:solidFill>
                <a:srgbClr val="FF0000"/>
              </a:solidFill>
            </a:endParaRPr>
          </a:p>
        </p:txBody>
      </p:sp>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4.1.Truyền thống </a:t>
            </a:r>
            <a:endParaRPr lang="en-US" sz="2800" dirty="0">
              <a:solidFill>
                <a:srgbClr val="FF0000"/>
              </a:solidFill>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2"/>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3"/>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4"/>
          <a:stretch>
            <a:fillRect/>
          </a:stretch>
        </p:blipFill>
        <p:spPr>
          <a:xfrm>
            <a:off x="5514340" y="1846580"/>
            <a:ext cx="3629660" cy="4486275"/>
          </a:xfrm>
          <a:prstGeom prst="rect">
            <a:avLst/>
          </a:prstGeom>
        </p:spPr>
      </p:pic>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endParaRPr lang="en-US">
              <a:solidFill>
                <a:srgbClr val="FF0000"/>
              </a:solidFill>
            </a:endParaRPr>
          </a:p>
        </p:txBody>
      </p:sp>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4.2.Nâng cao dạng 3D</a:t>
            </a:r>
            <a:endParaRPr lang="en-US" sz="24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4.HOẠT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3" name="Oval 12"/>
          <p:cNvSpPr/>
          <p:nvPr/>
        </p:nvSpPr>
        <p:spPr>
          <a:xfrm>
            <a:off x="8601389" y="6315389"/>
            <a:ext cx="542611" cy="54261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endParaRPr lang="en-US">
              <a:solidFill>
                <a:srgbClr val="FF0000"/>
              </a:solidFill>
            </a:endParaRPr>
          </a:p>
        </p:txBody>
      </p:sp>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4.2.Nâng cao dạng 3D</a:t>
            </a:r>
            <a:endParaRPr lang="en-US" sz="2400" dirty="0">
              <a:solidFill>
                <a:srgbClr val="FF0000"/>
              </a:solidFill>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2"/>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3"/>
          <a:stretch>
            <a:fillRect/>
          </a:stretch>
        </p:blipFill>
        <p:spPr>
          <a:xfrm>
            <a:off x="598170" y="2932430"/>
            <a:ext cx="4347210" cy="3133725"/>
          </a:xfrm>
          <a:prstGeom prst="rect">
            <a:avLst/>
          </a:prstGeom>
        </p:spPr>
      </p:pic>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0</TotalTime>
  <Words>2887</Words>
  <Application>WPS Presentation</Application>
  <PresentationFormat>On-screen Show (4:3)</PresentationFormat>
  <Paragraphs>153</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SF Pro Semibold</vt:lpstr>
      <vt:lpstr>Segoe Print</vt:lpstr>
      <vt:lpstr>SF PRO SEMIBLOD</vt:lpstr>
      <vt:lpstr>Wingdings</vt:lpstr>
      <vt:lpstr>Microsoft YaHei</vt:lpstr>
      <vt:lpstr>Arial Unicode MS</vt:lpstr>
      <vt:lpstr>Calibri</vt:lpstr>
      <vt:lpstr>theme bài giảng của ông thầy Phết</vt:lpstr>
      <vt:lpstr>HỆ THỐNG NHẬN DIỆN KHUÔN MẶT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Thai</cp:lastModifiedBy>
  <cp:revision>5</cp:revision>
  <dcterms:created xsi:type="dcterms:W3CDTF">2023-10-21T08:02:00Z</dcterms:created>
  <dcterms:modified xsi:type="dcterms:W3CDTF">2023-10-22T06:58:20Z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