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71" r:id="rId5"/>
    <p:sldId id="281" r:id="rId6"/>
    <p:sldId id="286" r:id="rId7"/>
    <p:sldId id="282" r:id="rId8"/>
    <p:sldId id="285" r:id="rId9"/>
    <p:sldId id="283" r:id="rId10"/>
    <p:sldId id="263" r:id="rId11"/>
    <p:sldId id="259" r:id="rId12"/>
    <p:sldId id="258" r:id="rId13"/>
    <p:sldId id="264" r:id="rId14"/>
    <p:sldId id="260" r:id="rId15"/>
    <p:sldId id="265" r:id="rId16"/>
    <p:sldId id="287" r:id="rId17"/>
    <p:sldId id="289" r:id="rId18"/>
    <p:sldId id="288" r:id="rId19"/>
    <p:sldId id="290" r:id="rId20"/>
    <p:sldId id="291" r:id="rId21"/>
    <p:sldId id="266" r:id="rId22"/>
    <p:sldId id="262"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81"/>
  </p:normalViewPr>
  <p:slideViewPr>
    <p:cSldViewPr snapToGrid="0" snapToObjects="1">
      <p:cViewPr varScale="1">
        <p:scale>
          <a:sx n="81" d="100"/>
          <a:sy n="81" d="100"/>
        </p:scale>
        <p:origin x="1498"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9" descr="Light horizontal"/>
          <p:cNvSpPr>
            <a:spLocks noChangeArrowheads="1"/>
          </p:cNvSpPr>
          <p:nvPr/>
        </p:nvSpPr>
        <p:spPr bwMode="gray">
          <a:xfrm>
            <a:off x="9526" y="0"/>
            <a:ext cx="676275" cy="68580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3" name="Rectangle 10"/>
          <p:cNvSpPr>
            <a:spLocks noChangeArrowheads="1"/>
          </p:cNvSpPr>
          <p:nvPr/>
        </p:nvSpPr>
        <p:spPr bwMode="invGray">
          <a:xfrm>
            <a:off x="1" y="2133600"/>
            <a:ext cx="9153525" cy="17526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4" name="Oval 18"/>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EFFD967E-E48F-EE49-89CB-FF071465F988}" type="slidenum">
              <a:rPr lang="en-US" altLang="en-US" sz="1200">
                <a:solidFill>
                  <a:schemeClr val="bg1"/>
                </a:solidFill>
              </a:rPr>
              <a:t>‹#›</a:t>
            </a:fld>
            <a:endParaRPr lang="en-US" altLang="en-US" sz="1200">
              <a:solidFill>
                <a:schemeClr val="bg1"/>
              </a:solidFill>
            </a:endParaRPr>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4103" name="Rectangle 7"/>
          <p:cNvSpPr>
            <a:spLocks noGrp="1" noChangeArrowheads="1"/>
          </p:cNvSpPr>
          <p:nvPr>
            <p:ph type="subTitle" idx="1"/>
          </p:nvPr>
        </p:nvSpPr>
        <p:spPr>
          <a:xfrm>
            <a:off x="1173163" y="4187827"/>
            <a:ext cx="6716712" cy="842963"/>
          </a:xfrm>
          <a:solidFill>
            <a:srgbClr val="FFFFFF">
              <a:alpha val="78000"/>
            </a:srgbClr>
          </a:solidFill>
        </p:spPr>
        <p:txBody>
          <a:bodyPr/>
          <a:lstStyle>
            <a:lvl1pPr marL="0" indent="0" algn="ctr">
              <a:buFontTx/>
              <a:buNone/>
              <a:defRPr/>
            </a:lvl1pPr>
          </a:lstStyle>
          <a:p>
            <a:pPr lvl="0"/>
            <a:r>
              <a:rPr lang="en-US" noProof="0"/>
              <a:t>Click to edit Master subtitle style</a:t>
            </a:r>
            <a:endParaRPr lang="en-GB" noProof="0"/>
          </a:p>
        </p:txBody>
      </p:sp>
      <p:sp>
        <p:nvSpPr>
          <p:cNvPr id="4102" name="Rectangle 6"/>
          <p:cNvSpPr>
            <a:spLocks noGrp="1" noChangeArrowheads="1"/>
          </p:cNvSpPr>
          <p:nvPr>
            <p:ph type="ctrTitle"/>
          </p:nvPr>
        </p:nvSpPr>
        <p:spPr>
          <a:xfrm>
            <a:off x="1173163" y="1611315"/>
            <a:ext cx="6716712" cy="1951037"/>
          </a:xfrm>
          <a:solidFill>
            <a:srgbClr val="FFFFFF">
              <a:alpha val="78000"/>
            </a:srgbClr>
          </a:solidFill>
        </p:spPr>
        <p:txBody>
          <a:bodyPr/>
          <a:lstStyle>
            <a:lvl1pPr>
              <a:defRPr sz="3600"/>
            </a:lvl1pPr>
          </a:lstStyle>
          <a:p>
            <a:pPr lvl="0"/>
            <a:r>
              <a:rPr lang="en-US" noProof="0"/>
              <a:t>Click to edit Master title style</a:t>
            </a:r>
            <a:endParaRPr lang="en-GB" noProof="0"/>
          </a:p>
        </p:txBody>
      </p:sp>
      <p:sp>
        <p:nvSpPr>
          <p:cNvPr id="4" name="Rectangle 11"/>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12"/>
          <p:cNvSpPr>
            <a:spLocks noGrp="1" noChangeArrowheads="1"/>
          </p:cNvSpPr>
          <p:nvPr>
            <p:ph type="ftr" sz="quarter" idx="11"/>
          </p:nvPr>
        </p:nvSpPr>
        <p:spPr/>
        <p:txBody>
          <a:bodyPr/>
          <a:lstStyle>
            <a:lvl1pPr>
              <a:defRPr/>
            </a:lvl1pPr>
          </a:lstStyle>
          <a:p>
            <a:endParaRPr lang="en-US"/>
          </a:p>
        </p:txBody>
      </p:sp>
      <p:sp>
        <p:nvSpPr>
          <p:cNvPr id="6" name="Rectangle 13"/>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t>10/22/2023</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t>‹#›</a:t>
            </a:fld>
            <a:endParaRPr lang="en-US"/>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descr="Light horizontal"/>
          <p:cNvSpPr>
            <a:spLocks noChangeArrowheads="1"/>
          </p:cNvSpPr>
          <p:nvPr/>
        </p:nvSpPr>
        <p:spPr bwMode="gray">
          <a:xfrm>
            <a:off x="-9524" y="0"/>
            <a:ext cx="542925" cy="6858000"/>
          </a:xfrm>
          <a:prstGeom prst="rect">
            <a:avLst/>
          </a:prstGeom>
          <a:blipFill dpi="0" rotWithShape="0">
            <a:blip r:embed="rId14"/>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7" name="Rectangle 8"/>
          <p:cNvSpPr>
            <a:spLocks noChangeArrowheads="1"/>
          </p:cNvSpPr>
          <p:nvPr/>
        </p:nvSpPr>
        <p:spPr bwMode="gray">
          <a:xfrm>
            <a:off x="1" y="0"/>
            <a:ext cx="9153525" cy="6858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vi-VN" altLang="en-US" sz="1350"/>
          </a:p>
        </p:txBody>
      </p:sp>
      <p:sp>
        <p:nvSpPr>
          <p:cNvPr id="1028" name="AutoShape 9"/>
          <p:cNvSpPr>
            <a:spLocks noChangeArrowheads="1"/>
          </p:cNvSpPr>
          <p:nvPr/>
        </p:nvSpPr>
        <p:spPr bwMode="ltGray">
          <a:xfrm>
            <a:off x="304800" y="288927"/>
            <a:ext cx="7670800" cy="644525"/>
          </a:xfrm>
          <a:prstGeom prst="roundRect">
            <a:avLst>
              <a:gd name="adj" fmla="val 16667"/>
            </a:avLst>
          </a:prstGeom>
          <a:solidFill>
            <a:schemeClr val="tx1"/>
          </a:solidFill>
          <a:ln w="28575" algn="ctr">
            <a:solidFill>
              <a:schemeClr val="bg1"/>
            </a:solidFill>
            <a:rou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9"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 name="Rectangle 4"/>
          <p:cNvSpPr>
            <a:spLocks noGrp="1" noChangeArrowheads="1"/>
          </p:cNvSpPr>
          <p:nvPr>
            <p:ph type="dt" sz="half" idx="2"/>
          </p:nvPr>
        </p:nvSpPr>
        <p:spPr bwMode="auto">
          <a:xfrm>
            <a:off x="457200" y="6400802"/>
            <a:ext cx="2133600" cy="320675"/>
          </a:xfrm>
          <a:prstGeom prst="rect">
            <a:avLst/>
          </a:prstGeom>
          <a:noFill/>
          <a:ln w="9525">
            <a:noFill/>
            <a:miter lim="800000"/>
          </a:ln>
          <a:effectLst/>
        </p:spPr>
        <p:txBody>
          <a:bodyPr vert="horz" wrap="square" lIns="91440" tIns="45720" rIns="91440" bIns="45720" numCol="1" anchor="t" anchorCtr="0" compatLnSpc="1"/>
          <a:lstStyle>
            <a:lvl1pPr eaLnBrk="1" hangingPunct="1">
              <a:defRPr sz="1050">
                <a:latin typeface="Arial" panose="020B0604020202020204" pitchFamily="34" charset="0"/>
              </a:defRPr>
            </a:lvl1pPr>
          </a:lstStyle>
          <a:p>
            <a:fld id="{6BDEAFE6-325E-AA48-AC90-E1B1FC9AAA75}" type="datetimeFigureOut">
              <a:rPr lang="en-US"/>
              <a:t>10/22/2023</a:t>
            </a:fld>
            <a:endParaRPr lang="en-US"/>
          </a:p>
        </p:txBody>
      </p:sp>
      <p:sp>
        <p:nvSpPr>
          <p:cNvPr id="2" name="Rectangle 5"/>
          <p:cNvSpPr>
            <a:spLocks noGrp="1" noChangeArrowheads="1"/>
          </p:cNvSpPr>
          <p:nvPr>
            <p:ph type="ftr" sz="quarter" idx="3"/>
          </p:nvPr>
        </p:nvSpPr>
        <p:spPr bwMode="auto">
          <a:xfrm>
            <a:off x="3124200" y="6400802"/>
            <a:ext cx="2895600" cy="320675"/>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50">
                <a:latin typeface="Arial" panose="020B0604020202020204" pitchFamily="34" charset="0"/>
              </a:defRPr>
            </a:lvl1pPr>
          </a:lstStyle>
          <a:p>
            <a:endParaRPr lang="en-US"/>
          </a:p>
        </p:txBody>
      </p:sp>
      <p:sp>
        <p:nvSpPr>
          <p:cNvPr id="1030" name="Rectangle 6"/>
          <p:cNvSpPr>
            <a:spLocks noGrp="1" noChangeArrowheads="1"/>
          </p:cNvSpPr>
          <p:nvPr>
            <p:ph type="sldNum" sz="quarter" idx="4"/>
          </p:nvPr>
        </p:nvSpPr>
        <p:spPr bwMode="auto">
          <a:xfrm>
            <a:off x="6553200" y="6400802"/>
            <a:ext cx="2133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50"/>
            </a:lvl1pPr>
          </a:lstStyle>
          <a:p>
            <a:fld id="{C9142EC5-85AF-4745-AACF-2F37CD50FCA3}" type="slidenum">
              <a:rPr/>
              <a:t>‹#›</a:t>
            </a:fld>
            <a:endParaRPr lang="en-US"/>
          </a:p>
        </p:txBody>
      </p:sp>
      <p:sp>
        <p:nvSpPr>
          <p:cNvPr id="1033" name="Rectangle 2"/>
          <p:cNvSpPr>
            <a:spLocks noGrp="1" noChangeArrowheads="1"/>
          </p:cNvSpPr>
          <p:nvPr>
            <p:ph type="title"/>
          </p:nvPr>
        </p:nvSpPr>
        <p:spPr bwMode="white">
          <a:xfrm>
            <a:off x="457200" y="319088"/>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34" name="Oval 16"/>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0B41C319-9D3F-9048-A711-38D8F3604043}" type="slidenum">
              <a:rPr lang="en-US" altLang="en-US" sz="1200">
                <a:solidFill>
                  <a:schemeClr val="bg1"/>
                </a:solidFill>
              </a:rPr>
              <a:t>‹#›</a:t>
            </a:fld>
            <a:endParaRPr lang="en-US" altLang="en-US" sz="1200">
              <a:solidFill>
                <a:schemeClr val="bg1"/>
              </a:solidFill>
            </a:endParaRPr>
          </a:p>
        </p:txBody>
      </p:sp>
      <p:sp>
        <p:nvSpPr>
          <p:cNvPr id="11" name="Oval 10"/>
          <p:cNvSpPr/>
          <p:nvPr/>
        </p:nvSpPr>
        <p:spPr>
          <a:xfrm>
            <a:off x="8650288" y="6477000"/>
            <a:ext cx="493712" cy="381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27440B6-9045-FA4A-84D5-AB8A8F0C3686}" type="slidenum">
              <a:rPr lang="en-US" altLang="en-US" sz="1350" b="1">
                <a:solidFill>
                  <a:srgbClr val="C00000"/>
                </a:solidFill>
              </a:rPr>
              <a:t>‹#›</a:t>
            </a:fld>
            <a:endParaRPr lang="en-US" altLang="en-US" sz="1350" b="1">
              <a:solidFill>
                <a:srgbClr val="C00000"/>
              </a:solidFill>
            </a:endParaRPr>
          </a:p>
        </p:txBody>
      </p:sp>
      <p:sp>
        <p:nvSpPr>
          <p:cNvPr id="4" name="Oval 3"/>
          <p:cNvSpPr/>
          <p:nvPr/>
        </p:nvSpPr>
        <p:spPr>
          <a:xfrm>
            <a:off x="8650288" y="6400802"/>
            <a:ext cx="493712" cy="4937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ll/>
  </p:transition>
  <p:txStyles>
    <p:titleStyle>
      <a:lvl1pPr algn="ctr" rtl="0" eaLnBrk="1" fontAlgn="base" hangingPunct="1">
        <a:spcBef>
          <a:spcPct val="0"/>
        </a:spcBef>
        <a:spcAft>
          <a:spcPct val="0"/>
        </a:spcAft>
        <a:defRPr sz="2700">
          <a:solidFill>
            <a:schemeClr val="bg1"/>
          </a:solidFill>
          <a:latin typeface="+mj-lt"/>
          <a:ea typeface="+mj-ea"/>
          <a:cs typeface="+mj-cs"/>
        </a:defRPr>
      </a:lvl1pPr>
      <a:lvl2pPr algn="ctr" rtl="0" eaLnBrk="1" fontAlgn="base" hangingPunct="1">
        <a:spcBef>
          <a:spcPct val="0"/>
        </a:spcBef>
        <a:spcAft>
          <a:spcPct val="0"/>
        </a:spcAft>
        <a:defRPr sz="2700">
          <a:solidFill>
            <a:schemeClr val="bg1"/>
          </a:solidFill>
          <a:latin typeface="Arial" panose="020B0604020202020204" pitchFamily="34" charset="0"/>
        </a:defRPr>
      </a:lvl2pPr>
      <a:lvl3pPr algn="ctr" rtl="0" eaLnBrk="1" fontAlgn="base" hangingPunct="1">
        <a:spcBef>
          <a:spcPct val="0"/>
        </a:spcBef>
        <a:spcAft>
          <a:spcPct val="0"/>
        </a:spcAft>
        <a:defRPr sz="2700">
          <a:solidFill>
            <a:schemeClr val="bg1"/>
          </a:solidFill>
          <a:latin typeface="Arial" panose="020B0604020202020204" pitchFamily="34" charset="0"/>
        </a:defRPr>
      </a:lvl3pPr>
      <a:lvl4pPr algn="ctr" rtl="0" eaLnBrk="1" fontAlgn="base" hangingPunct="1">
        <a:spcBef>
          <a:spcPct val="0"/>
        </a:spcBef>
        <a:spcAft>
          <a:spcPct val="0"/>
        </a:spcAft>
        <a:defRPr sz="2700">
          <a:solidFill>
            <a:schemeClr val="bg1"/>
          </a:solidFill>
          <a:latin typeface="Arial" panose="020B0604020202020204" pitchFamily="34" charset="0"/>
        </a:defRPr>
      </a:lvl4pPr>
      <a:lvl5pPr algn="ctr" rtl="0" eaLnBrk="1" fontAlgn="base" hangingPunct="1">
        <a:spcBef>
          <a:spcPct val="0"/>
        </a:spcBef>
        <a:spcAft>
          <a:spcPct val="0"/>
        </a:spcAft>
        <a:defRPr sz="2700">
          <a:solidFill>
            <a:schemeClr val="bg1"/>
          </a:solidFill>
          <a:latin typeface="Arial" panose="020B0604020202020204" pitchFamily="34" charset="0"/>
        </a:defRPr>
      </a:lvl5pPr>
      <a:lvl6pPr marL="342900" algn="ctr" rtl="0" eaLnBrk="1" fontAlgn="base" hangingPunct="1">
        <a:spcBef>
          <a:spcPct val="0"/>
        </a:spcBef>
        <a:spcAft>
          <a:spcPct val="0"/>
        </a:spcAft>
        <a:defRPr sz="2700">
          <a:solidFill>
            <a:schemeClr val="bg1"/>
          </a:solidFill>
          <a:latin typeface="Arial" panose="020B0604020202020204" pitchFamily="34" charset="0"/>
        </a:defRPr>
      </a:lvl6pPr>
      <a:lvl7pPr marL="685800" algn="ctr" rtl="0" eaLnBrk="1" fontAlgn="base" hangingPunct="1">
        <a:spcBef>
          <a:spcPct val="0"/>
        </a:spcBef>
        <a:spcAft>
          <a:spcPct val="0"/>
        </a:spcAft>
        <a:defRPr sz="2700">
          <a:solidFill>
            <a:schemeClr val="bg1"/>
          </a:solidFill>
          <a:latin typeface="Arial" panose="020B0604020202020204" pitchFamily="34" charset="0"/>
        </a:defRPr>
      </a:lvl7pPr>
      <a:lvl8pPr marL="1028700" algn="ctr" rtl="0" eaLnBrk="1" fontAlgn="base" hangingPunct="1">
        <a:spcBef>
          <a:spcPct val="0"/>
        </a:spcBef>
        <a:spcAft>
          <a:spcPct val="0"/>
        </a:spcAft>
        <a:defRPr sz="2700">
          <a:solidFill>
            <a:schemeClr val="bg1"/>
          </a:solidFill>
          <a:latin typeface="Arial" panose="020B0604020202020204" pitchFamily="34" charset="0"/>
        </a:defRPr>
      </a:lvl8pPr>
      <a:lvl9pPr marL="1371600" algn="ctr" rtl="0" eaLnBrk="1" fontAlgn="base" hangingPunct="1">
        <a:spcBef>
          <a:spcPct val="0"/>
        </a:spcBef>
        <a:spcAft>
          <a:spcPct val="0"/>
        </a:spcAft>
        <a:defRPr sz="2700">
          <a:solidFill>
            <a:schemeClr val="bg1"/>
          </a:solidFill>
          <a:latin typeface="Arial" panose="020B0604020202020204" pitchFamily="34" charset="0"/>
        </a:defRPr>
      </a:lvl9pPr>
    </p:titleStyle>
    <p:bodyStyle>
      <a:lvl1pPr marL="257175" indent="-257175" algn="l" rtl="0" eaLnBrk="1" fontAlgn="base" hangingPunct="1">
        <a:spcBef>
          <a:spcPct val="20000"/>
        </a:spcBef>
        <a:spcAft>
          <a:spcPct val="0"/>
        </a:spcAft>
        <a:buClr>
          <a:schemeClr val="hlink"/>
        </a:buClr>
        <a:buFont typeface="Wingdings" panose="05000000000000000000" pitchFamily="2" charset="2"/>
        <a:buChar char="v"/>
        <a:defRPr sz="2400">
          <a:solidFill>
            <a:schemeClr val="tx1"/>
          </a:solidFill>
          <a:latin typeface="+mn-lt"/>
          <a:ea typeface="+mn-ea"/>
          <a:cs typeface="+mn-cs"/>
        </a:defRPr>
      </a:lvl1pPr>
      <a:lvl2pPr marL="557530" indent="-214630" algn="l" rtl="0" eaLnBrk="1" fontAlgn="base" hangingPunct="1">
        <a:spcBef>
          <a:spcPct val="20000"/>
        </a:spcBef>
        <a:spcAft>
          <a:spcPct val="0"/>
        </a:spcAft>
        <a:buClr>
          <a:schemeClr val="accent1"/>
        </a:buClr>
        <a:buFont typeface="Wingdings" panose="05000000000000000000" pitchFamily="2" charset="2"/>
        <a:buChar char="§"/>
        <a:defRPr sz="2100">
          <a:solidFill>
            <a:schemeClr val="tx1"/>
          </a:solidFill>
          <a:latin typeface="+mn-lt"/>
        </a:defRPr>
      </a:lvl2pPr>
      <a:lvl3pPr marL="857250" indent="-171450" algn="l" rtl="0" eaLnBrk="1" fontAlgn="base" hangingPunct="1">
        <a:spcBef>
          <a:spcPct val="20000"/>
        </a:spcBef>
        <a:spcAft>
          <a:spcPct val="0"/>
        </a:spcAft>
        <a:buClr>
          <a:schemeClr val="tx1"/>
        </a:buClr>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GI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Facial_recognition_system" TargetMode="External"/><Relationship Id="rId1" Type="http://schemas.openxmlformats.org/officeDocument/2006/relationships/slideLayout" Target="../slideLayouts/slideLayout12.xml"/><Relationship Id="rId5" Type="http://schemas.openxmlformats.org/officeDocument/2006/relationships/hyperlink" Target="https://senstar.com/senstarpedia/pros-and-cons-of-facial-recognition/" TargetMode="External"/><Relationship Id="rId4" Type="http://schemas.openxmlformats.org/officeDocument/2006/relationships/hyperlink" Target="https://this.deakin.edu.au/innovation/facial-recognition-id-how-safe-is-your-face#:~:text=It's%20not%20relatively%20more%20secure,your%20phone%20using%20Face%20ID."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p:nvPr/>
        </p:nvPicPr>
        <p:blipFill>
          <a:blip r:embed="rId2"/>
          <a:stretch>
            <a:fillRect/>
          </a:stretch>
        </p:blipFill>
        <p:spPr>
          <a:xfrm>
            <a:off x="-39267" y="6350556"/>
            <a:ext cx="576000" cy="1236543"/>
          </a:xfrm>
          <a:prstGeom prst="rect">
            <a:avLst/>
          </a:prstGeom>
        </p:spPr>
      </p:pic>
      <p:sp>
        <p:nvSpPr>
          <p:cNvPr id="15" name="Rectangle 14"/>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83779" y="270228"/>
            <a:ext cx="7725103" cy="67570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93682"/>
            <a:ext cx="9144000" cy="977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p:nvPr/>
        </p:nvPicPr>
        <p:blipFill>
          <a:blip r:embed="rId3">
            <a:extLst>
              <a:ext uri="{BEBA8EAE-BF5A-486C-A8C5-ECC9F3942E4B}">
                <a14:imgProps xmlns:a14="http://schemas.microsoft.com/office/drawing/2010/main">
                  <a14:imgLayer r:embed="rId4">
                    <a14:imgEffect>
                      <a14:artisticBlur/>
                    </a14:imgEffect>
                  </a14:imgLayer>
                </a14:imgProps>
              </a:ext>
            </a:extLst>
          </a:blip>
          <a:stretch>
            <a:fillRect/>
          </a:stretch>
        </p:blipFill>
        <p:spPr>
          <a:xfrm>
            <a:off x="504495" y="690266"/>
            <a:ext cx="8640000" cy="6167734"/>
          </a:xfrm>
          <a:prstGeom prst="rect">
            <a:avLst/>
          </a:prstGeom>
        </p:spPr>
      </p:pic>
      <p:sp>
        <p:nvSpPr>
          <p:cNvPr id="6" name="Rectangle 5"/>
          <p:cNvSpPr/>
          <p:nvPr/>
        </p:nvSpPr>
        <p:spPr>
          <a:xfrm>
            <a:off x="504495" y="2285573"/>
            <a:ext cx="8640000" cy="2008995"/>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59317" y="2471091"/>
            <a:ext cx="7930356" cy="1603280"/>
          </a:xfrm>
          <a:noFill/>
          <a:ln>
            <a:noFill/>
          </a:ln>
        </p:spPr>
        <p:txBody>
          <a:bodyPr/>
          <a:lstStyle/>
          <a:p>
            <a:r>
              <a:rPr lang="en-US" sz="5400">
                <a:ln w="0"/>
                <a:effectLst>
                  <a:outerShdw blurRad="38100" dist="19050" dir="2700000" algn="tl" rotWithShape="0">
                    <a:schemeClr val="dk1">
                      <a:alpha val="40000"/>
                    </a:schemeClr>
                  </a:outerShdw>
                </a:effectLst>
              </a:rPr>
              <a:t>HỆ THỐNG NHẬN DIỆN KHUÔN MẶT</a:t>
            </a:r>
          </a:p>
        </p:txBody>
      </p:sp>
      <p:pic>
        <p:nvPicPr>
          <p:cNvPr id="10" name="Picture 9"/>
          <p:cNvPicPr/>
          <p:nvPr/>
        </p:nvPicPr>
        <p:blipFill>
          <a:blip r:embed="rId2"/>
          <a:stretch>
            <a:fillRect/>
          </a:stretch>
        </p:blipFill>
        <p:spPr>
          <a:xfrm>
            <a:off x="-69411" y="690266"/>
            <a:ext cx="576000" cy="1236543"/>
          </a:xfrm>
          <a:prstGeom prst="rect">
            <a:avLst/>
          </a:prstGeom>
        </p:spPr>
      </p:pic>
      <p:sp>
        <p:nvSpPr>
          <p:cNvPr id="12" name="Rounded Rectangle 11"/>
          <p:cNvSpPr/>
          <p:nvPr/>
        </p:nvSpPr>
        <p:spPr>
          <a:xfrm>
            <a:off x="3039684" y="1143098"/>
            <a:ext cx="3426373" cy="801825"/>
          </a:xfrm>
          <a:prstGeom prst="roundRect">
            <a:avLst/>
          </a:prstGeom>
          <a:solidFill>
            <a:schemeClr val="accent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863043" y="1251745"/>
            <a:ext cx="1779654" cy="584775"/>
          </a:xfrm>
          <a:prstGeom prst="rect">
            <a:avLst/>
          </a:prstGeom>
          <a:noFill/>
        </p:spPr>
        <p:txBody>
          <a:bodyPr wrap="none" rtlCol="0">
            <a:spAutoFit/>
          </a:bodyPr>
          <a:lstStyle/>
          <a:p>
            <a:r>
              <a:rPr lang="en-US" sz="3200">
                <a:solidFill>
                  <a:srgbClr val="FF0000"/>
                </a:solidFill>
              </a:rPr>
              <a:t>NHÓM 7</a:t>
            </a:r>
          </a:p>
        </p:txBody>
      </p:sp>
      <p:sp>
        <p:nvSpPr>
          <p:cNvPr id="13" name="Oval 12"/>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a:t>
            </a:r>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852434" y="2116729"/>
            <a:ext cx="7874865" cy="4298364"/>
          </a:xfrm>
          <a:prstGeom prst="roundRect">
            <a:avLst>
              <a:gd name="adj" fmla="val 11967"/>
            </a:avLst>
          </a:prstGeom>
        </p:spPr>
      </p:pic>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3"/>
          <a:stretch>
            <a:fillRect/>
          </a:stretch>
        </p:blipFill>
        <p:spPr>
          <a:xfrm>
            <a:off x="-39267" y="6350556"/>
            <a:ext cx="576000" cy="1236543"/>
          </a:xfrm>
          <a:prstGeom prst="rect">
            <a:avLst/>
          </a:prstGeom>
        </p:spPr>
      </p:pic>
      <p:sp>
        <p:nvSpPr>
          <p:cNvPr id="13" name="Oval 12"/>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10</a:t>
            </a:r>
          </a:p>
        </p:txBody>
      </p:sp>
      <p:sp>
        <p:nvSpPr>
          <p:cNvPr id="10" name="TextBox 9"/>
          <p:cNvSpPr txBox="1"/>
          <p:nvPr/>
        </p:nvSpPr>
        <p:spPr>
          <a:xfrm>
            <a:off x="703384" y="1121261"/>
            <a:ext cx="8330084" cy="6588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3.1.Nhận </a:t>
            </a:r>
            <a:r>
              <a:rPr lang="en-US" sz="2800" dirty="0" err="1">
                <a:solidFill>
                  <a:srgbClr val="FF0000"/>
                </a:solidFill>
                <a:ea typeface="SF Pro Semibold" pitchFamily="2" charset="0"/>
                <a:cs typeface="Arial" panose="020B0604020202020204" pitchFamily="34" charset="0"/>
              </a:rPr>
              <a:t>dạng</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chính</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xác</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p:txBody>
      </p:sp>
    </p:spTree>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350774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3.2.Nhận </a:t>
            </a:r>
            <a:r>
              <a:rPr lang="en-US" sz="2800" dirty="0" err="1">
                <a:solidFill>
                  <a:srgbClr val="FF0000"/>
                </a:solidFill>
                <a:ea typeface="SF Pro Semibold" pitchFamily="2" charset="0"/>
                <a:cs typeface="Arial" panose="020B0604020202020204" pitchFamily="34" charset="0"/>
              </a:rPr>
              <a:t>diện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an </a:t>
            </a:r>
            <a:r>
              <a:rPr lang="en-US" sz="2800" dirty="0" err="1">
                <a:solidFill>
                  <a:srgbClr val="FF0000"/>
                </a:solidFill>
                <a:ea typeface="SF Pro Semibold" pitchFamily="2" charset="0"/>
                <a:cs typeface="Arial" panose="020B0604020202020204" pitchFamily="34" charset="0"/>
              </a:rPr>
              <a:t>toàn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Sử</a:t>
            </a:r>
            <a:r>
              <a:rPr lang="en-US" sz="2400" dirty="0">
                <a:ea typeface="SF Pro Semibold" pitchFamily="2" charset="0"/>
                <a:cs typeface="Arial" panose="020B0604020202020204" pitchFamily="34" charset="0"/>
              </a:rPr>
              <a:t> dụng </a:t>
            </a:r>
            <a:r>
              <a:rPr lang="en-US" sz="2400" dirty="0" err="1">
                <a:ea typeface="SF Pro Semibold" pitchFamily="2" charset="0"/>
                <a:cs typeface="Arial" panose="020B0604020202020204" pitchFamily="34" charset="0"/>
              </a:rPr>
              <a:t>các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thuật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toán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để</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mã</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hóa</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liệu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sinh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trắc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học</a:t>
            </a:r>
            <a:r>
              <a:rPr lang="en-US" sz="2400" dirty="0">
                <a:ea typeface="SF Pro Semibold" pitchFamily="2" charset="0"/>
                <a:cs typeface="Arial" panose="020B0604020202020204" pitchFamily="34" charset="0"/>
              </a:rPr>
              <a:t>. </a:t>
            </a:r>
            <a:r>
              <a:rPr lang="en-US" sz="2400" dirty="0">
                <a:effectLst/>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Các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liệu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này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được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lưu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dưới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dạng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ẩn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danh</a:t>
            </a: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này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có</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độ</a:t>
            </a:r>
            <a:r>
              <a:rPr lang="en-US" sz="2400" dirty="0">
                <a:ea typeface="SF Pro Semibold" pitchFamily="2" charset="0"/>
                <a:cs typeface="Arial" panose="020B0604020202020204" pitchFamily="34" charset="0"/>
              </a:rPr>
              <a:t> an </a:t>
            </a:r>
            <a:r>
              <a:rPr lang="en-US" sz="2400" dirty="0" err="1">
                <a:ea typeface="SF Pro Semibold" pitchFamily="2" charset="0"/>
                <a:cs typeface="Arial" panose="020B0604020202020204" pitchFamily="34" charset="0"/>
              </a:rPr>
              <a:t>toàn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cao</a:t>
            </a:r>
            <a:r>
              <a:rPr lang="en-US" sz="2400" dirty="0">
                <a:ea typeface="SF Pro Semibold" pitchFamily="2" charset="0"/>
                <a:cs typeface="Arial" panose="020B0604020202020204" pitchFamily="34" charset="0"/>
              </a:rPr>
              <a:t>. </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11</a:t>
            </a:r>
          </a:p>
        </p:txBody>
      </p:sp>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470789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3.1.Nhận </a:t>
            </a:r>
            <a:r>
              <a:rPr lang="en-US" sz="2800" dirty="0" err="1">
                <a:solidFill>
                  <a:srgbClr val="FF0000"/>
                </a:solidFill>
                <a:ea typeface="SF Pro Semibold" pitchFamily="2" charset="0"/>
                <a:cs typeface="Arial" panose="020B0604020202020204" pitchFamily="34" charset="0"/>
              </a:rPr>
              <a:t>dạng</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chính</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xác</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Ø"/>
            </a:pPr>
            <a:r>
              <a:rPr lang="en-US" sz="2400" dirty="0" err="1">
                <a:ea typeface="SF Pro Semibold" pitchFamily="2" charset="0"/>
                <a:cs typeface="Arial" panose="020B0604020202020204" pitchFamily="34" charset="0"/>
              </a:rPr>
              <a:t>Phụ</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thuộc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vào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nhiều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yếu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tố</a:t>
            </a:r>
            <a:r>
              <a:rPr lang="en-US" sz="2400" dirty="0">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L</a:t>
            </a:r>
            <a:r>
              <a:rPr lang="en-US" sz="2400" dirty="0" err="1">
                <a:effectLst/>
                <a:ea typeface="SF Pro Semibold" pitchFamily="2" charset="0"/>
                <a:cs typeface="Arial" panose="020B0604020202020204" pitchFamily="34" charset="0"/>
              </a:rPr>
              <a:t>ão</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hóa</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trên</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khuôn</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mặt</a:t>
            </a:r>
            <a:r>
              <a:rPr lang="en-US" sz="2400" dirty="0">
                <a:effectLst/>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điều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hành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ổn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định</a:t>
            </a:r>
            <a:r>
              <a:rPr lang="en-US" sz="2400" dirty="0">
                <a:ea typeface="SF Pro Semibold" pitchFamily="2" charset="0"/>
                <a:cs typeface="Arial" panose="020B0604020202020204" pitchFamily="34" charset="0"/>
              </a:rPr>
              <a:t>. </a:t>
            </a: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Thời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gian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của</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ảnh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chụp</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v.v</a:t>
            </a: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a:t>
            </a:r>
            <a:r>
              <a:rPr lang="en-US" sz="2400" dirty="0" err="1">
                <a:ea typeface="SF Pro Semibold" pitchFamily="2" charset="0"/>
                <a:cs typeface="Arial" panose="020B0604020202020204" pitchFamily="34" charset="0"/>
              </a:rPr>
              <a:t>Nhưng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nó</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vẫn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là</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một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trong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những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sinh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trắc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học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chính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xác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nhất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hiện</a:t>
            </a:r>
            <a:r>
              <a:rPr lang="en-US" sz="2400" dirty="0">
                <a:ea typeface="SF Pro Semibold" pitchFamily="2" charset="0"/>
                <a:cs typeface="Arial" panose="020B0604020202020204" pitchFamily="34" charset="0"/>
              </a:rPr>
              <a:t> nay. </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12</a:t>
            </a:r>
          </a:p>
        </p:txBody>
      </p:sp>
    </p:spTree>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4"/>
            <a:ext cx="8169310" cy="737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3.2.Nhận </a:t>
            </a:r>
            <a:r>
              <a:rPr lang="en-US" sz="2800" dirty="0" err="1">
                <a:solidFill>
                  <a:srgbClr val="FF0000"/>
                </a:solidFill>
                <a:ea typeface="SF Pro Semibold" pitchFamily="2" charset="0"/>
                <a:cs typeface="Arial" panose="020B0604020202020204" pitchFamily="34" charset="0"/>
              </a:rPr>
              <a:t>diện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an </a:t>
            </a:r>
            <a:r>
              <a:rPr lang="en-US" sz="2800" dirty="0" err="1">
                <a:solidFill>
                  <a:srgbClr val="FF0000"/>
                </a:solidFill>
                <a:ea typeface="SF Pro Semibold" pitchFamily="2" charset="0"/>
                <a:cs typeface="Arial" panose="020B0604020202020204" pitchFamily="34" charset="0"/>
              </a:rPr>
              <a:t>toàn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p>
        </p:txBody>
      </p:sp>
      <p:pic>
        <p:nvPicPr>
          <p:cNvPr id="3" name="Picture 2"/>
          <p:cNvPicPr>
            <a:picLocks noChangeAspect="1"/>
          </p:cNvPicPr>
          <p:nvPr/>
        </p:nvPicPr>
        <p:blipFill>
          <a:blip r:embed="rId3"/>
          <a:stretch>
            <a:fillRect/>
          </a:stretch>
        </p:blipFill>
        <p:spPr>
          <a:xfrm>
            <a:off x="572322" y="2410625"/>
            <a:ext cx="8571678" cy="3296799"/>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13</a:t>
            </a:r>
          </a:p>
        </p:txBody>
      </p:sp>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406146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3.3.Điểm tin cậy trong nhận dạng khuôn mặt?:  </a:t>
            </a:r>
          </a:p>
          <a:p>
            <a:pPr marL="457200" indent="-457200">
              <a:lnSpc>
                <a:spcPct val="150000"/>
              </a:lnSpc>
              <a:buFont typeface="Wingdings" panose="05000000000000000000" pitchFamily="2" charset="2"/>
              <a:buChar char="ü"/>
            </a:pPr>
            <a:r>
              <a:rPr lang="en-US" sz="2400" dirty="0">
                <a:effectLst/>
                <a:ea typeface="SF Pro Semibold" pitchFamily="2" charset="0"/>
                <a:cs typeface="Arial" panose="020B0604020202020204" pitchFamily="34" charset="0"/>
              </a:rPr>
              <a:t>Hệ thống sẽ phát hiện, so sánh khuôn mặt với dữ liệu từ database. </a:t>
            </a:r>
          </a:p>
          <a:p>
            <a:pPr marL="457200" indent="-457200">
              <a:lnSpc>
                <a:spcPct val="150000"/>
              </a:lnSpc>
              <a:buFont typeface="Wingdings" panose="05000000000000000000" pitchFamily="2" charset="2"/>
              <a:buChar char="ü"/>
            </a:pPr>
            <a:r>
              <a:rPr lang="en-US" sz="2400" dirty="0">
                <a:ea typeface="SF Pro Semibold" pitchFamily="2" charset="0"/>
                <a:cs typeface="Arial" panose="020B0604020202020204" pitchFamily="34" charset="0"/>
              </a:rPr>
              <a:t> Điểm tin cậy càng cao thì khả năng hai hình ảnh thuộc về cùng một người càng cao. </a:t>
            </a:r>
          </a:p>
          <a:p>
            <a:pPr>
              <a:lnSpc>
                <a:spcPct val="150000"/>
              </a:lnSpc>
            </a:pPr>
            <a:r>
              <a:rPr lang="en-US" sz="2400" dirty="0">
                <a:ea typeface="SF Pro Semibold" pitchFamily="2" charset="0"/>
                <a:cs typeface="Arial" panose="020B0604020202020204" pitchFamily="34" charset="0"/>
              </a:rPr>
              <a:t>	</a:t>
            </a:r>
          </a:p>
          <a:p>
            <a:pPr>
              <a:lnSpc>
                <a:spcPct val="150000"/>
              </a:lnSpc>
            </a:pPr>
            <a:r>
              <a:rPr lang="en-US" sz="2400" dirty="0">
                <a:ea typeface="SF Pro Semibold" pitchFamily="2" charset="0"/>
                <a:cs typeface="Arial" panose="020B0604020202020204" pitchFamily="34" charset="0"/>
              </a:rPr>
              <a:t>=&gt; Ngưỡng điểm này thường lên đến &gt;90%.</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14</a:t>
            </a:r>
          </a:p>
        </p:txBody>
      </p:sp>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03384" y="1121254"/>
            <a:ext cx="8169310" cy="737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3.3.Điểm tin cậy trong nhận dạng khuôn mặt?:  </a:t>
            </a: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pic>
        <p:nvPicPr>
          <p:cNvPr id="3" name="Picture 2"/>
          <p:cNvPicPr>
            <a:picLocks noChangeAspect="1"/>
          </p:cNvPicPr>
          <p:nvPr/>
        </p:nvPicPr>
        <p:blipFill>
          <a:blip r:embed="rId3"/>
          <a:stretch>
            <a:fillRect/>
          </a:stretch>
        </p:blipFill>
        <p:spPr>
          <a:xfrm>
            <a:off x="1040256" y="1854645"/>
            <a:ext cx="7495566" cy="4732049"/>
          </a:xfrm>
          <a:prstGeom prst="roundRect">
            <a:avLst>
              <a:gd name="adj" fmla="val 8649"/>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15</a:t>
            </a:r>
          </a:p>
        </p:txBody>
      </p:sp>
    </p:spTree>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399417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4.1.Ưu </a:t>
            </a:r>
            <a:r>
              <a:rPr lang="en-US" sz="2800" dirty="0" err="1">
                <a:solidFill>
                  <a:srgbClr val="FF0000"/>
                </a:solidFill>
                <a:ea typeface="SF Pro Semibold" pitchFamily="2" charset="0"/>
                <a:cs typeface="Arial" panose="020B0604020202020204" pitchFamily="34" charset="0"/>
              </a:rPr>
              <a:t>điểm</a:t>
            </a:r>
            <a:r>
              <a:rPr lang="en-US" sz="2800" dirty="0">
                <a:solidFill>
                  <a:srgbClr val="FF0000"/>
                </a:solidFill>
                <a:ea typeface="SF Pro Semibold" pitchFamily="2" charset="0"/>
                <a:cs typeface="Arial" panose="020B0604020202020204" pitchFamily="34" charset="0"/>
              </a:rPr>
              <a:t>:  </a:t>
            </a:r>
          </a:p>
          <a:p>
            <a:pPr marL="342900" indent="-3429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Nhận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diện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được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khuôn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mặt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ngay</a:t>
            </a:r>
            <a:r>
              <a:rPr lang="en-US" sz="2400" dirty="0">
                <a:ea typeface="SF Pro Semibold" pitchFamily="2" charset="0"/>
                <a:cs typeface="Arial" panose="020B0604020202020204" pitchFamily="34" charset="0"/>
              </a:rPr>
              <a:t> cả </a:t>
            </a:r>
            <a:r>
              <a:rPr lang="en-US" sz="2400" dirty="0" err="1">
                <a:ea typeface="SF Pro Semibold" pitchFamily="2" charset="0"/>
                <a:cs typeface="Arial" panose="020B0604020202020204" pitchFamily="34" charset="0"/>
              </a:rPr>
              <a:t>khi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bạn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đeo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trang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điểm</a:t>
            </a:r>
            <a:r>
              <a:rPr lang="en-US" sz="2400" dirty="0">
                <a:ea typeface="SF Pro Semibold" pitchFamily="2" charset="0"/>
                <a:cs typeface="Arial" panose="020B0604020202020204" pitchFamily="34" charset="0"/>
              </a:rPr>
              <a:t> hay </a:t>
            </a:r>
            <a:r>
              <a:rPr lang="en-US" sz="2400" dirty="0" err="1">
                <a:ea typeface="SF Pro Semibold" pitchFamily="2" charset="0"/>
                <a:cs typeface="Arial" panose="020B0604020202020204" pitchFamily="34" charset="0"/>
              </a:rPr>
              <a:t>thay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đổi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theo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tuổi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tác</a:t>
            </a:r>
            <a:r>
              <a:rPr lang="en-US" sz="2400" dirty="0">
                <a:ea typeface="SF Pro Semibold" pitchFamily="2" charset="0"/>
                <a:cs typeface="Arial" panose="020B0604020202020204" pitchFamily="34" charset="0"/>
              </a:rPr>
              <a:t>.</a:t>
            </a:r>
          </a:p>
          <a:p>
            <a:pPr marL="342900" indent="-3429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Tính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bảo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mật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dư</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liệu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cao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không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thê</a:t>
            </a:r>
            <a:r>
              <a:rPr lang="en-US" sz="2400" dirty="0">
                <a:ea typeface="SF Pro Semibold" pitchFamily="2" charset="0"/>
                <a:cs typeface="Arial" panose="020B0604020202020204" pitchFamily="34" charset="0"/>
              </a:rPr>
              <a:t>̉ bị </a:t>
            </a:r>
            <a:r>
              <a:rPr lang="en-US" sz="2400" dirty="0" err="1">
                <a:ea typeface="SF Pro Semibold" pitchFamily="2" charset="0"/>
                <a:cs typeface="Arial" panose="020B0604020202020204" pitchFamily="34" charset="0"/>
              </a:rPr>
              <a:t>sao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chép</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khuôn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mặt</a:t>
            </a:r>
            <a:endParaRPr lang="en-US" sz="2400" dirty="0">
              <a:ea typeface="SF Pro Semibold" pitchFamily="2" charset="0"/>
              <a:cs typeface="Arial" panose="020B0604020202020204" pitchFamily="34" charset="0"/>
            </a:endParaRPr>
          </a:p>
          <a:p>
            <a:pPr marL="342900" indent="-342900">
              <a:lnSpc>
                <a:spcPct val="150000"/>
              </a:lnSpc>
              <a:buFont typeface="Wingdings" panose="05000000000000000000" pitchFamily="2" charset="2"/>
              <a:buChar char="ü"/>
            </a:pPr>
            <a:r>
              <a:rPr lang="en-US" sz="2400" dirty="0">
                <a:ea typeface="SF Pro Semibold" pitchFamily="2" charset="0"/>
                <a:cs typeface="Arial" panose="020B0604020202020204" pitchFamily="34" charset="0"/>
              </a:rPr>
              <a:t>Có khả </a:t>
            </a:r>
            <a:r>
              <a:rPr lang="en-US" sz="2400" dirty="0" err="1">
                <a:ea typeface="SF Pro Semibold" pitchFamily="2" charset="0"/>
                <a:cs typeface="Arial" panose="020B0604020202020204" pitchFamily="34" charset="0"/>
              </a:rPr>
              <a:t>năng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nhận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diện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xác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các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khuôn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mặt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nhơ</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nghê</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bảo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mật</a:t>
            </a:r>
            <a:r>
              <a:rPr lang="en-US" sz="2400" dirty="0">
                <a:ea typeface="SF Pro Semibold" pitchFamily="2" charset="0"/>
                <a:cs typeface="Arial" panose="020B0604020202020204" pitchFamily="34" charset="0"/>
              </a:rPr>
              <a:t> 3D </a:t>
            </a:r>
            <a:r>
              <a:rPr lang="en-US" sz="2400" dirty="0" err="1">
                <a:ea typeface="SF Pro Semibold" pitchFamily="2" charset="0"/>
                <a:cs typeface="Arial" panose="020B0604020202020204" pitchFamily="34" charset="0"/>
              </a:rPr>
              <a:t>khuôn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mặt</a:t>
            </a:r>
            <a:endParaRPr lang="en-US" sz="2400" dirty="0">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16</a:t>
            </a:r>
          </a:p>
        </p:txBody>
      </p:sp>
    </p:spTree>
    <p:extLst>
      <p:ext uri="{BB962C8B-B14F-4D97-AF65-F5344CB8AC3E}">
        <p14:creationId xmlns:p14="http://schemas.microsoft.com/office/powerpoint/2010/main" val="2957530587"/>
      </p:ext>
    </p:extLst>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03384" y="1121254"/>
            <a:ext cx="8169310" cy="130516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4.1.Ưu </a:t>
            </a:r>
            <a:r>
              <a:rPr lang="en-US" sz="2800" dirty="0" err="1">
                <a:solidFill>
                  <a:srgbClr val="FF0000"/>
                </a:solidFill>
                <a:ea typeface="SF Pro Semibold" pitchFamily="2" charset="0"/>
                <a:cs typeface="Arial" panose="020B0604020202020204" pitchFamily="34" charset="0"/>
              </a:rPr>
              <a:t>điểm</a:t>
            </a:r>
            <a:r>
              <a:rPr lang="en-US" sz="2800" dirty="0">
                <a:solidFill>
                  <a:srgbClr val="FF0000"/>
                </a:solidFill>
                <a:ea typeface="SF Pro Semibold" pitchFamily="2" charset="0"/>
                <a:cs typeface="Arial" panose="020B0604020202020204" pitchFamily="34" charset="0"/>
              </a:rPr>
              <a:t>:</a:t>
            </a:r>
          </a:p>
          <a:p>
            <a:pPr marL="457200" indent="-457200">
              <a:lnSpc>
                <a:spcPct val="150000"/>
              </a:lnSpc>
              <a:buFont typeface="Wingdings" panose="05000000000000000000" pitchFamily="2" charset="2"/>
              <a:buChar char="ü"/>
            </a:pPr>
            <a:r>
              <a:rPr lang="en-US" sz="2800" dirty="0" err="1">
                <a:solidFill>
                  <a:schemeClr val="tx1">
                    <a:lumMod val="50000"/>
                  </a:schemeClr>
                </a:solidFill>
                <a:ea typeface="SF Pro Semibold" pitchFamily="2" charset="0"/>
                <a:cs typeface="Arial" panose="020B0604020202020204" pitchFamily="34" charset="0"/>
              </a:rPr>
              <a:t>Cộng</a:t>
            </a:r>
            <a:r>
              <a:rPr lang="en-US" sz="2800" dirty="0">
                <a:solidFill>
                  <a:schemeClr val="tx1">
                    <a:lumMod val="50000"/>
                  </a:schemeClr>
                </a:solidFill>
                <a:ea typeface="SF Pro Semibold" pitchFamily="2" charset="0"/>
                <a:cs typeface="Arial" panose="020B0604020202020204" pitchFamily="34" charset="0"/>
              </a:rPr>
              <a:t> </a:t>
            </a:r>
            <a:r>
              <a:rPr lang="en-US" sz="2800" dirty="0" err="1">
                <a:solidFill>
                  <a:schemeClr val="tx1">
                    <a:lumMod val="50000"/>
                  </a:schemeClr>
                </a:solidFill>
                <a:ea typeface="SF Pro Semibold" pitchFamily="2" charset="0"/>
                <a:cs typeface="Arial" panose="020B0604020202020204" pitchFamily="34" charset="0"/>
              </a:rPr>
              <a:t>nghê</a:t>
            </a:r>
            <a:r>
              <a:rPr lang="en-US" sz="2800" dirty="0">
                <a:solidFill>
                  <a:schemeClr val="tx1">
                    <a:lumMod val="50000"/>
                  </a:schemeClr>
                </a:solidFill>
                <a:ea typeface="SF Pro Semibold" pitchFamily="2" charset="0"/>
                <a:cs typeface="Arial" panose="020B0604020202020204" pitchFamily="34" charset="0"/>
              </a:rPr>
              <a:t>̣ </a:t>
            </a:r>
            <a:r>
              <a:rPr lang="en-US" sz="2800" dirty="0" err="1">
                <a:solidFill>
                  <a:schemeClr val="tx1">
                    <a:lumMod val="50000"/>
                  </a:schemeClr>
                </a:solidFill>
                <a:ea typeface="SF Pro Semibold" pitchFamily="2" charset="0"/>
                <a:cs typeface="Arial" panose="020B0604020202020204" pitchFamily="34" charset="0"/>
              </a:rPr>
              <a:t>bảo</a:t>
            </a:r>
            <a:r>
              <a:rPr lang="en-US" sz="2800" dirty="0">
                <a:solidFill>
                  <a:schemeClr val="tx1">
                    <a:lumMod val="50000"/>
                  </a:schemeClr>
                </a:solidFill>
                <a:ea typeface="SF Pro Semibold" pitchFamily="2" charset="0"/>
                <a:cs typeface="Arial" panose="020B0604020202020204" pitchFamily="34" charset="0"/>
              </a:rPr>
              <a:t> </a:t>
            </a:r>
            <a:r>
              <a:rPr lang="en-US" sz="2800" dirty="0" err="1">
                <a:solidFill>
                  <a:schemeClr val="tx1">
                    <a:lumMod val="50000"/>
                  </a:schemeClr>
                </a:solidFill>
                <a:ea typeface="SF Pro Semibold" pitchFamily="2" charset="0"/>
                <a:cs typeface="Arial" panose="020B0604020202020204" pitchFamily="34" charset="0"/>
              </a:rPr>
              <a:t>mật</a:t>
            </a:r>
            <a:r>
              <a:rPr lang="en-US" sz="2800" dirty="0">
                <a:solidFill>
                  <a:schemeClr val="tx1">
                    <a:lumMod val="50000"/>
                  </a:schemeClr>
                </a:solidFill>
                <a:ea typeface="SF Pro Semibold" pitchFamily="2" charset="0"/>
                <a:cs typeface="Arial" panose="020B0604020202020204" pitchFamily="34" charset="0"/>
              </a:rPr>
              <a:t> 3D </a:t>
            </a:r>
            <a:r>
              <a:rPr lang="en-US" sz="2800" dirty="0" err="1">
                <a:solidFill>
                  <a:schemeClr val="tx1">
                    <a:lumMod val="50000"/>
                  </a:schemeClr>
                </a:solidFill>
                <a:ea typeface="SF Pro Semibold" pitchFamily="2" charset="0"/>
                <a:cs typeface="Arial" panose="020B0604020202020204" pitchFamily="34" charset="0"/>
              </a:rPr>
              <a:t>khuôn</a:t>
            </a:r>
            <a:r>
              <a:rPr lang="en-US" sz="2800" dirty="0">
                <a:solidFill>
                  <a:schemeClr val="tx1">
                    <a:lumMod val="50000"/>
                  </a:schemeClr>
                </a:solidFill>
                <a:ea typeface="SF Pro Semibold" pitchFamily="2" charset="0"/>
                <a:cs typeface="Arial" panose="020B0604020202020204" pitchFamily="34" charset="0"/>
              </a:rPr>
              <a:t> </a:t>
            </a:r>
            <a:r>
              <a:rPr lang="en-US" sz="2800" dirty="0" err="1">
                <a:solidFill>
                  <a:schemeClr val="tx1">
                    <a:lumMod val="50000"/>
                  </a:schemeClr>
                </a:solidFill>
                <a:ea typeface="SF Pro Semibold" pitchFamily="2" charset="0"/>
                <a:cs typeface="Arial" panose="020B0604020202020204" pitchFamily="34" charset="0"/>
              </a:rPr>
              <a:t>mặt</a:t>
            </a:r>
            <a:endParaRPr lang="en-US" sz="2800" dirty="0">
              <a:solidFill>
                <a:schemeClr val="tx1">
                  <a:lumMod val="50000"/>
                </a:schemeClr>
              </a:solidFill>
              <a:ea typeface="SF Pro Semibold" pitchFamily="2" charset="0"/>
              <a:cs typeface="Arial" panose="020B0604020202020204" pitchFamily="34" charset="0"/>
            </a:endParaRP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1" name="Oval 10"/>
          <p:cNvSpPr>
            <a:spLocks noChangeAspect="1"/>
          </p:cNvSpPr>
          <p:nvPr/>
        </p:nvSpPr>
        <p:spPr>
          <a:xfrm>
            <a:off x="8526026" y="6203967"/>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17</a:t>
            </a:r>
          </a:p>
        </p:txBody>
      </p:sp>
      <p:pic>
        <p:nvPicPr>
          <p:cNvPr id="4" name="Picture 3">
            <a:extLst>
              <a:ext uri="{FF2B5EF4-FFF2-40B4-BE49-F238E27FC236}">
                <a16:creationId xmlns:a16="http://schemas.microsoft.com/office/drawing/2014/main" id="{46502B55-43A1-941F-13D9-69CAECC55854}"/>
              </a:ext>
            </a:extLst>
          </p:cNvPr>
          <p:cNvPicPr>
            <a:picLocks noChangeAspect="1"/>
          </p:cNvPicPr>
          <p:nvPr/>
        </p:nvPicPr>
        <p:blipFill>
          <a:blip r:embed="rId3"/>
          <a:stretch>
            <a:fillRect/>
          </a:stretch>
        </p:blipFill>
        <p:spPr>
          <a:xfrm>
            <a:off x="891609" y="2515981"/>
            <a:ext cx="7654565" cy="42447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50446377"/>
      </p:ext>
    </p:extLst>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3028714"/>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4.2.Nhược </a:t>
            </a:r>
            <a:r>
              <a:rPr lang="en-US" sz="2800" dirty="0" err="1">
                <a:solidFill>
                  <a:srgbClr val="FF0000"/>
                </a:solidFill>
                <a:ea typeface="SF Pro Semibold" pitchFamily="2" charset="0"/>
                <a:cs typeface="Arial" panose="020B0604020202020204" pitchFamily="34" charset="0"/>
              </a:rPr>
              <a:t>điểm</a:t>
            </a:r>
            <a:r>
              <a:rPr lang="en-US" sz="2800" dirty="0">
                <a:solidFill>
                  <a:srgbClr val="FF0000"/>
                </a:solidFill>
                <a:ea typeface="SF Pro Semibold" pitchFamily="2" charset="0"/>
                <a:cs typeface="Arial" panose="020B0604020202020204" pitchFamily="34" charset="0"/>
              </a:rPr>
              <a:t>:  </a:t>
            </a:r>
          </a:p>
          <a:p>
            <a:pPr marL="457200" indent="-457200">
              <a:buFont typeface="Wingdings" panose="05000000000000000000" pitchFamily="2" charset="2"/>
              <a:buChar char="ü"/>
            </a:pPr>
            <a:r>
              <a:rPr lang="en-US" sz="2800" dirty="0">
                <a:solidFill>
                  <a:schemeClr val="tx1">
                    <a:lumMod val="50000"/>
                  </a:schemeClr>
                </a:solidFill>
                <a:effectLst/>
                <a:ea typeface="Calibri" panose="020F0502020204030204" pitchFamily="34" charset="0"/>
                <a:cs typeface="Arial" panose="020B0604020202020204" pitchFamily="34" charset="0"/>
              </a:rPr>
              <a:t>Chi </a:t>
            </a:r>
            <a:r>
              <a:rPr lang="en-US" sz="2800" dirty="0" err="1">
                <a:solidFill>
                  <a:schemeClr val="tx1">
                    <a:lumMod val="50000"/>
                  </a:schemeClr>
                </a:solidFill>
                <a:effectLst/>
                <a:ea typeface="Calibri" panose="020F0502020204030204" pitchFamily="34" charset="0"/>
                <a:cs typeface="Arial" panose="020B0604020202020204" pitchFamily="34" charset="0"/>
              </a:rPr>
              <a:t>phí</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đầu</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tư</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cao</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hơn</a:t>
            </a:r>
            <a:r>
              <a:rPr lang="en-US" sz="2800" dirty="0">
                <a:solidFill>
                  <a:schemeClr val="tx1">
                    <a:lumMod val="50000"/>
                  </a:schemeClr>
                </a:solidFill>
                <a:effectLst/>
                <a:ea typeface="Calibri" panose="020F0502020204030204" pitchFamily="34" charset="0"/>
                <a:cs typeface="Arial" panose="020B0604020202020204" pitchFamily="34" charset="0"/>
              </a:rPr>
              <a:t> so </a:t>
            </a:r>
            <a:r>
              <a:rPr lang="en-US" sz="2800" dirty="0" err="1">
                <a:solidFill>
                  <a:schemeClr val="tx1">
                    <a:lumMod val="50000"/>
                  </a:schemeClr>
                </a:solidFill>
                <a:effectLst/>
                <a:ea typeface="Calibri" panose="020F0502020204030204" pitchFamily="34" charset="0"/>
                <a:cs typeface="Arial" panose="020B0604020202020204" pitchFamily="34" charset="0"/>
              </a:rPr>
              <a:t>với</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dòng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sản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phẩm</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công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nghê</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vân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tay</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và</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thẻ</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từ</a:t>
            </a:r>
            <a:r>
              <a:rPr lang="en-US" sz="2800" dirty="0">
                <a:solidFill>
                  <a:schemeClr val="tx1">
                    <a:lumMod val="50000"/>
                  </a:schemeClr>
                </a:solidFill>
                <a:effectLst/>
                <a:ea typeface="Calibri" panose="020F0502020204030204" pitchFamily="34" charset="0"/>
                <a:cs typeface="Arial" panose="020B0604020202020204" pitchFamily="34" charset="0"/>
              </a:rPr>
              <a:t>.</a:t>
            </a:r>
          </a:p>
          <a:p>
            <a:pPr marL="457200" indent="-457200">
              <a:buFont typeface="Wingdings" panose="05000000000000000000" pitchFamily="2" charset="2"/>
              <a:buChar char="ü"/>
            </a:pPr>
            <a:r>
              <a:rPr lang="en-US" sz="2800" spc="-5" dirty="0" err="1">
                <a:solidFill>
                  <a:schemeClr val="tx1">
                    <a:lumMod val="50000"/>
                  </a:schemeClr>
                </a:solidFill>
                <a:effectLst/>
                <a:ea typeface="Times New Roman" panose="02020603050405020304" pitchFamily="18" charset="0"/>
                <a:cs typeface="Arial" panose="020B0604020202020204" pitchFamily="34" charset="0"/>
              </a:rPr>
              <a:t>Hạn</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chế</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nhận</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diện</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hơn</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khi</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đeo</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kính</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râm</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khẩu</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trang</a:t>
            </a:r>
            <a:r>
              <a:rPr lang="en-US" sz="2800" spc="-5" dirty="0">
                <a:solidFill>
                  <a:schemeClr val="tx1">
                    <a:lumMod val="50000"/>
                  </a:schemeClr>
                </a:solidFill>
                <a:effectLst/>
                <a:ea typeface="Times New Roman" panose="02020603050405020304" pitchFamily="18" charset="0"/>
                <a:cs typeface="Arial" panose="020B0604020202020204" pitchFamily="34" charset="0"/>
              </a:rPr>
              <a:t>, </a:t>
            </a:r>
            <a:r>
              <a:rPr lang="en-US" sz="2800" spc="-5" dirty="0" err="1">
                <a:solidFill>
                  <a:schemeClr val="tx1">
                    <a:lumMod val="50000"/>
                  </a:schemeClr>
                </a:solidFill>
                <a:effectLst/>
                <a:ea typeface="Times New Roman" panose="02020603050405020304" pitchFamily="18" charset="0"/>
                <a:cs typeface="Arial" panose="020B0604020202020204" pitchFamily="34" charset="0"/>
              </a:rPr>
              <a:t>nón</a:t>
            </a:r>
            <a:r>
              <a:rPr lang="en-US" sz="2800" spc="-5" dirty="0">
                <a:solidFill>
                  <a:schemeClr val="tx1">
                    <a:lumMod val="50000"/>
                  </a:schemeClr>
                </a:solidFill>
                <a:effectLst/>
                <a:ea typeface="Times New Roman" panose="02020603050405020304" pitchFamily="18" charset="0"/>
                <a:cs typeface="Arial" panose="020B0604020202020204" pitchFamily="34" charset="0"/>
              </a:rPr>
              <a:t>.</a:t>
            </a:r>
          </a:p>
          <a:p>
            <a:pPr marL="457200" indent="-457200">
              <a:lnSpc>
                <a:spcPct val="150000"/>
              </a:lnSpc>
              <a:buFont typeface="Wingdings" panose="05000000000000000000" pitchFamily="2" charset="2"/>
              <a:buChar char="Ø"/>
            </a:pPr>
            <a:endParaRPr lang="en-US" sz="2800" dirty="0">
              <a:solidFill>
                <a:srgbClr val="FF0000"/>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18</a:t>
            </a:r>
          </a:p>
        </p:txBody>
      </p:sp>
    </p:spTree>
    <p:extLst>
      <p:ext uri="{BB962C8B-B14F-4D97-AF65-F5344CB8AC3E}">
        <p14:creationId xmlns:p14="http://schemas.microsoft.com/office/powerpoint/2010/main" val="4097031580"/>
      </p:ext>
    </p:extLst>
  </p:cSld>
  <p:clrMapOvr>
    <a:masterClrMapping/>
  </p:clrMapOvr>
  <p:transition spd="slow">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412607" cy="584775"/>
          </a:xfrm>
          <a:prstGeom prst="rect">
            <a:avLst/>
          </a:prstGeom>
          <a:noFill/>
        </p:spPr>
        <p:txBody>
          <a:bodyPr wrap="none" rtlCol="0">
            <a:spAutoFit/>
          </a:bodyPr>
          <a:lstStyle/>
          <a:p>
            <a:r>
              <a:rPr lang="en-US" sz="3200" b="1" dirty="0">
                <a:solidFill>
                  <a:schemeClr val="bg1"/>
                </a:solidFill>
                <a:latin typeface="+mj-lt"/>
              </a:rPr>
              <a:t>4.ƯU, NHƯỢC ĐIỂM VÀ ỨNG DỤNG.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800591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4.3.Ứng </a:t>
            </a:r>
            <a:r>
              <a:rPr lang="en-US" sz="2800" dirty="0" err="1">
                <a:solidFill>
                  <a:srgbClr val="FF0000"/>
                </a:solidFill>
                <a:ea typeface="SF Pro Semibold" pitchFamily="2" charset="0"/>
                <a:cs typeface="Arial" panose="020B0604020202020204" pitchFamily="34" charset="0"/>
              </a:rPr>
              <a:t>dụng</a:t>
            </a:r>
            <a:r>
              <a:rPr lang="en-US" sz="2800" dirty="0">
                <a:solidFill>
                  <a:srgbClr val="FF0000"/>
                </a:solidFill>
                <a:ea typeface="SF Pro Semibold" pitchFamily="2" charset="0"/>
                <a:cs typeface="Arial" panose="020B0604020202020204" pitchFamily="34" charset="0"/>
              </a:rPr>
              <a:t>:  </a:t>
            </a:r>
          </a:p>
          <a:p>
            <a:pPr marL="457200" marR="0" indent="-457200">
              <a:lnSpc>
                <a:spcPct val="107000"/>
              </a:lnSpc>
              <a:spcBef>
                <a:spcPts val="0"/>
              </a:spcBef>
              <a:spcAft>
                <a:spcPts val="600"/>
              </a:spcAft>
              <a:buFont typeface="Wingdings" panose="05000000000000000000" pitchFamily="2" charset="2"/>
              <a:buChar char="ü"/>
            </a:pPr>
            <a:r>
              <a:rPr lang="en-US" sz="2800" kern="100" dirty="0" err="1">
                <a:solidFill>
                  <a:schemeClr val="tx1">
                    <a:lumMod val="50000"/>
                  </a:schemeClr>
                </a:solidFill>
                <a:effectLst/>
                <a:ea typeface="Times New Roman" panose="02020603050405020304" pitchFamily="18" charset="0"/>
                <a:cs typeface="Arial" panose="020B0604020202020204" pitchFamily="34" charset="0"/>
              </a:rPr>
              <a:t>Giúp</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bảo</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vệ</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và</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thực</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thi</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pháp</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luật</a:t>
            </a:r>
            <a:r>
              <a:rPr lang="en-US" sz="2800" kern="100" dirty="0">
                <a:solidFill>
                  <a:schemeClr val="tx1">
                    <a:lumMod val="50000"/>
                  </a:schemeClr>
                </a:solidFill>
                <a:ea typeface="Times New Roman" panose="02020603050405020304" pitchFamily="18" charset="0"/>
                <a:cs typeface="Arial" panose="020B0604020202020204" pitchFamily="34" charset="0"/>
              </a:rPr>
              <a:t>.</a:t>
            </a: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L="457200" marR="0" indent="-457200">
              <a:lnSpc>
                <a:spcPct val="107000"/>
              </a:lnSpc>
              <a:spcBef>
                <a:spcPts val="0"/>
              </a:spcBef>
              <a:spcAft>
                <a:spcPts val="600"/>
              </a:spcAft>
              <a:buFont typeface="Wingdings" panose="05000000000000000000" pitchFamily="2" charset="2"/>
              <a:buChar char="ü"/>
            </a:pPr>
            <a:r>
              <a:rPr lang="en-US" sz="2800" kern="100" dirty="0" err="1">
                <a:solidFill>
                  <a:schemeClr val="tx1">
                    <a:lumMod val="50000"/>
                  </a:schemeClr>
                </a:solidFill>
                <a:effectLst/>
                <a:ea typeface="Times New Roman" panose="02020603050405020304" pitchFamily="18" charset="0"/>
                <a:cs typeface="Arial" panose="020B0604020202020204" pitchFamily="34" charset="0"/>
              </a:rPr>
              <a:t>Mở</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khóa</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khuôn</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mặt</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trên</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các</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thiết</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bị</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thông</a:t>
            </a:r>
            <a:r>
              <a:rPr lang="en-US" sz="2800" kern="100" dirty="0">
                <a:solidFill>
                  <a:schemeClr val="tx1">
                    <a:lumMod val="50000"/>
                  </a:schemeClr>
                </a:solidFill>
                <a:effectLst/>
                <a:ea typeface="Times New Roman" panose="02020603050405020304" pitchFamily="18" charset="0"/>
                <a:cs typeface="Arial" panose="020B0604020202020204" pitchFamily="34" charset="0"/>
              </a:rPr>
              <a:t> </a:t>
            </a:r>
            <a:r>
              <a:rPr lang="en-US" sz="2800" kern="100" dirty="0" err="1">
                <a:solidFill>
                  <a:schemeClr val="tx1">
                    <a:lumMod val="50000"/>
                  </a:schemeClr>
                </a:solidFill>
                <a:effectLst/>
                <a:ea typeface="Times New Roman" panose="02020603050405020304" pitchFamily="18" charset="0"/>
                <a:cs typeface="Arial" panose="020B0604020202020204" pitchFamily="34" charset="0"/>
              </a:rPr>
              <a:t>minh</a:t>
            </a:r>
            <a:r>
              <a:rPr lang="en-US" sz="2800" kern="100" dirty="0">
                <a:solidFill>
                  <a:schemeClr val="tx1">
                    <a:lumMod val="50000"/>
                  </a:schemeClr>
                </a:solidFill>
                <a:effectLst/>
                <a:ea typeface="Times New Roman" panose="02020603050405020304" pitchFamily="18" charset="0"/>
                <a:cs typeface="Arial" panose="020B0604020202020204" pitchFamily="34" charset="0"/>
              </a:rPr>
              <a:t>.</a:t>
            </a:r>
          </a:p>
          <a:p>
            <a:pPr marL="457200" indent="-457200">
              <a:lnSpc>
                <a:spcPct val="107000"/>
              </a:lnSpc>
              <a:spcBef>
                <a:spcPts val="0"/>
              </a:spcBef>
              <a:spcAft>
                <a:spcPts val="600"/>
              </a:spcAft>
              <a:buFont typeface="Wingdings" panose="05000000000000000000" pitchFamily="2" charset="2"/>
              <a:buChar char="ü"/>
            </a:pPr>
            <a:r>
              <a:rPr lang="en-US" sz="2800" dirty="0" err="1">
                <a:solidFill>
                  <a:schemeClr val="tx1">
                    <a:lumMod val="50000"/>
                  </a:schemeClr>
                </a:solidFill>
                <a:effectLst/>
                <a:ea typeface="Calibri" panose="020F0502020204030204" pitchFamily="34" charset="0"/>
                <a:cs typeface="Arial" panose="020B0604020202020204" pitchFamily="34" charset="0"/>
              </a:rPr>
              <a:t>Bảo</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mật</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va</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chấm</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công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trong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công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việc</a:t>
            </a:r>
            <a:r>
              <a:rPr lang="en-US" sz="2800" dirty="0">
                <a:solidFill>
                  <a:schemeClr val="tx1">
                    <a:lumMod val="50000"/>
                  </a:schemeClr>
                </a:solidFill>
                <a:effectLst/>
                <a:ea typeface="Calibri" panose="020F0502020204030204" pitchFamily="34" charset="0"/>
                <a:cs typeface="Arial" panose="020B0604020202020204" pitchFamily="34" charset="0"/>
              </a:rPr>
              <a:t>.</a:t>
            </a:r>
          </a:p>
          <a:p>
            <a:pPr marL="457200" indent="-457200">
              <a:lnSpc>
                <a:spcPct val="107000"/>
              </a:lnSpc>
              <a:spcBef>
                <a:spcPts val="0"/>
              </a:spcBef>
              <a:spcAft>
                <a:spcPts val="600"/>
              </a:spcAft>
              <a:buFont typeface="Wingdings" panose="05000000000000000000" pitchFamily="2" charset="2"/>
              <a:buChar char="ü"/>
            </a:pPr>
            <a:r>
              <a:rPr lang="vi-VN" sz="2800" i="0" dirty="0">
                <a:solidFill>
                  <a:schemeClr val="tx1">
                    <a:lumMod val="50000"/>
                  </a:schemeClr>
                </a:solidFill>
                <a:effectLst/>
                <a:cs typeface="Arial" panose="020B0604020202020204" pitchFamily="34" charset="0"/>
              </a:rPr>
              <a:t>Tìm người mất tích và thú đi lạc</a:t>
            </a:r>
            <a:r>
              <a:rPr lang="en-US" sz="2800" i="0" dirty="0">
                <a:solidFill>
                  <a:schemeClr val="tx1">
                    <a:lumMod val="50000"/>
                  </a:schemeClr>
                </a:solidFill>
                <a:effectLst/>
                <a:cs typeface="Arial" panose="020B0604020202020204" pitchFamily="34" charset="0"/>
              </a:rPr>
              <a:t>.</a:t>
            </a:r>
            <a:endParaRPr lang="vi-VN" sz="2800" i="0" dirty="0">
              <a:solidFill>
                <a:schemeClr val="tx1">
                  <a:lumMod val="50000"/>
                </a:schemeClr>
              </a:solidFill>
              <a:effectLst/>
              <a:cs typeface="Arial" panose="020B0604020202020204" pitchFamily="34" charset="0"/>
            </a:endParaRPr>
          </a:p>
          <a:p>
            <a:pPr marL="457200" indent="-457200">
              <a:lnSpc>
                <a:spcPct val="107000"/>
              </a:lnSpc>
              <a:spcBef>
                <a:spcPts val="0"/>
              </a:spcBef>
              <a:spcAft>
                <a:spcPts val="600"/>
              </a:spcAft>
              <a:buFont typeface="Wingdings" panose="05000000000000000000" pitchFamily="2" charset="2"/>
              <a:buChar char="ü"/>
            </a:pPr>
            <a:endParaRPr lang="en-US" sz="2800" dirty="0">
              <a:solidFill>
                <a:schemeClr val="tx1">
                  <a:lumMod val="50000"/>
                </a:schemeClr>
              </a:solidFill>
              <a:effectLst/>
              <a:ea typeface="Calibri" panose="020F0502020204030204" pitchFamily="34" charset="0"/>
              <a:cs typeface="Arial" panose="020B0604020202020204" pitchFamily="34" charset="0"/>
            </a:endParaRPr>
          </a:p>
          <a:p>
            <a:pPr>
              <a:lnSpc>
                <a:spcPct val="107000"/>
              </a:lnSpc>
              <a:spcBef>
                <a:spcPts val="0"/>
              </a:spcBef>
              <a:spcAft>
                <a:spcPts val="600"/>
              </a:spcAft>
            </a:pPr>
            <a:r>
              <a:rPr lang="en-US" sz="2800" b="1" dirty="0">
                <a:solidFill>
                  <a:srgbClr val="F7F7F7"/>
                </a:solidFill>
                <a:effectLst/>
                <a:latin typeface="SF Pro Semibold"/>
                <a:ea typeface="Calibri" panose="020F0502020204030204" pitchFamily="34" charset="0"/>
              </a:rPr>
              <a:t>.</a:t>
            </a:r>
          </a:p>
          <a:p>
            <a:pPr marR="0">
              <a:lnSpc>
                <a:spcPct val="107000"/>
              </a:lnSpc>
              <a:spcBef>
                <a:spcPts val="0"/>
              </a:spcBef>
              <a:spcAft>
                <a:spcPts val="600"/>
              </a:spcAft>
            </a:pP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R="0">
              <a:lnSpc>
                <a:spcPct val="107000"/>
              </a:lnSpc>
              <a:spcBef>
                <a:spcPts val="0"/>
              </a:spcBef>
              <a:spcAft>
                <a:spcPts val="600"/>
              </a:spcAft>
            </a:pPr>
            <a:r>
              <a:rPr lang="en-US" sz="2800" kern="100" dirty="0">
                <a:solidFill>
                  <a:schemeClr val="tx1">
                    <a:lumMod val="50000"/>
                  </a:schemeClr>
                </a:solidFill>
                <a:ea typeface="Times New Roman" panose="02020603050405020304" pitchFamily="18" charset="0"/>
                <a:cs typeface="Arial" panose="020B0604020202020204" pitchFamily="34" charset="0"/>
              </a:rPr>
              <a:t>  </a:t>
            </a: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R="0">
              <a:lnSpc>
                <a:spcPct val="107000"/>
              </a:lnSpc>
              <a:spcBef>
                <a:spcPts val="0"/>
              </a:spcBef>
              <a:spcAft>
                <a:spcPts val="600"/>
              </a:spcAft>
            </a:pPr>
            <a:endParaRPr lang="en-US" sz="2800" kern="100" dirty="0">
              <a:solidFill>
                <a:schemeClr val="tx1">
                  <a:lumMod val="50000"/>
                </a:schemeClr>
              </a:solidFill>
              <a:ea typeface="Times New Roman" panose="02020603050405020304" pitchFamily="18" charset="0"/>
              <a:cs typeface="Arial" panose="020B0604020202020204" pitchFamily="34" charset="0"/>
            </a:endParaRPr>
          </a:p>
          <a:p>
            <a:pPr marR="0">
              <a:lnSpc>
                <a:spcPct val="107000"/>
              </a:lnSpc>
              <a:spcBef>
                <a:spcPts val="0"/>
              </a:spcBef>
              <a:spcAft>
                <a:spcPts val="600"/>
              </a:spcAft>
            </a:pP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L="0" marR="0">
              <a:lnSpc>
                <a:spcPct val="107000"/>
              </a:lnSpc>
              <a:spcBef>
                <a:spcPts val="0"/>
              </a:spcBef>
              <a:spcAft>
                <a:spcPts val="600"/>
              </a:spcAft>
            </a:pPr>
            <a:endParaRPr lang="en-US" sz="2800" dirty="0">
              <a:solidFill>
                <a:schemeClr val="tx1">
                  <a:lumMod val="50000"/>
                </a:schemeClr>
              </a:solidFill>
              <a:effectLst/>
              <a:ea typeface="Calibri" panose="020F0502020204030204" pitchFamily="34" charset="0"/>
              <a:cs typeface="Arial" panose="020B0604020202020204" pitchFamily="34" charset="0"/>
            </a:endParaRPr>
          </a:p>
          <a:p>
            <a:pPr marL="0" marR="0">
              <a:lnSpc>
                <a:spcPct val="107000"/>
              </a:lnSpc>
              <a:spcBef>
                <a:spcPts val="0"/>
              </a:spcBef>
              <a:spcAft>
                <a:spcPts val="600"/>
              </a:spcAft>
            </a:pPr>
            <a:br>
              <a:rPr lang="en-US" sz="2800" dirty="0">
                <a:solidFill>
                  <a:schemeClr val="tx1">
                    <a:lumMod val="50000"/>
                  </a:schemeClr>
                </a:solidFill>
                <a:effectLst/>
                <a:ea typeface="Calibri" panose="020F0502020204030204" pitchFamily="34" charset="0"/>
                <a:cs typeface="Arial" panose="020B0604020202020204" pitchFamily="34" charset="0"/>
              </a:rPr>
            </a:br>
            <a:endParaRPr lang="en-US" sz="2800" dirty="0">
              <a:solidFill>
                <a:schemeClr val="tx1">
                  <a:lumMod val="50000"/>
                </a:schemeClr>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19</a:t>
            </a:r>
          </a:p>
        </p:txBody>
      </p:sp>
    </p:spTree>
    <p:extLst>
      <p:ext uri="{BB962C8B-B14F-4D97-AF65-F5344CB8AC3E}">
        <p14:creationId xmlns:p14="http://schemas.microsoft.com/office/powerpoint/2010/main" val="441761670"/>
      </p:ext>
    </p:extLst>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190023" cy="584775"/>
          </a:xfrm>
          <a:prstGeom prst="rect">
            <a:avLst/>
          </a:prstGeom>
          <a:noFill/>
        </p:spPr>
        <p:txBody>
          <a:bodyPr wrap="none" rtlCol="0">
            <a:spAutoFit/>
          </a:bodyPr>
          <a:lstStyle/>
          <a:p>
            <a:r>
              <a:rPr lang="en-US" sz="3200" b="1">
                <a:solidFill>
                  <a:schemeClr val="bg1"/>
                </a:solidFill>
                <a:latin typeface="+mj-lt"/>
              </a:rPr>
              <a:t>MỤC LỤC.</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667362" y="974931"/>
            <a:ext cx="7708900" cy="578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sz="2400" dirty="0">
                <a:solidFill>
                  <a:srgbClr val="FF0000"/>
                </a:solidFill>
                <a:ea typeface="SF Pro Semibold" pitchFamily="2" charset="0"/>
                <a:cs typeface="Arial" panose="020B0604020202020204" pitchFamily="34" charset="0"/>
              </a:rPr>
              <a:t>1. </a:t>
            </a:r>
            <a:r>
              <a:rPr lang="vi-VN" sz="2400" dirty="0">
                <a:solidFill>
                  <a:srgbClr val="FF0000"/>
                </a:solidFill>
                <a:ea typeface="SF Pro Semibold" pitchFamily="2" charset="0"/>
                <a:cs typeface="Arial" panose="020B0604020202020204" pitchFamily="34" charset="0"/>
              </a:rPr>
              <a:t>Khái niệm, cấu tạo</a:t>
            </a:r>
            <a:r>
              <a:rPr lang="en-US" sz="2400" dirty="0">
                <a:solidFill>
                  <a:srgbClr val="FF0000"/>
                </a:solidFill>
                <a:ea typeface="SF Pro Semibold" pitchFamily="2" charset="0"/>
                <a:cs typeface="Arial" panose="020B0604020202020204" pitchFamily="34" charset="0"/>
              </a:rPr>
              <a:t>.</a:t>
            </a:r>
          </a:p>
          <a:p>
            <a:r>
              <a:rPr lang="en-US" sz="2400" dirty="0">
                <a:solidFill>
                  <a:srgbClr val="FF0000"/>
                </a:solidFill>
                <a:ea typeface="SF Pro Semibold" pitchFamily="2" charset="0"/>
                <a:cs typeface="Arial" panose="020B0604020202020204" pitchFamily="34" charset="0"/>
              </a:rPr>
              <a:t>1.1.Khái </a:t>
            </a:r>
            <a:r>
              <a:rPr lang="en-US" sz="2400" dirty="0" err="1">
                <a:solidFill>
                  <a:srgbClr val="FF0000"/>
                </a:solidFill>
                <a:ea typeface="SF Pro Semibold" pitchFamily="2" charset="0"/>
                <a:cs typeface="Arial" panose="020B0604020202020204" pitchFamily="34" charset="0"/>
              </a:rPr>
              <a:t>niệm.</a:t>
            </a:r>
            <a:r>
              <a:rPr lang="en-US" sz="2400" dirty="0">
                <a:solidFill>
                  <a:srgbClr val="FF0000"/>
                </a:solidFill>
                <a:ea typeface="SF Pro Semibold" pitchFamily="2" charset="0"/>
                <a:cs typeface="Arial" panose="020B0604020202020204" pitchFamily="34" charset="0"/>
              </a:rPr>
              <a:t>	</a:t>
            </a:r>
          </a:p>
          <a:p>
            <a:r>
              <a:rPr lang="en-US" sz="2400" dirty="0">
                <a:solidFill>
                  <a:srgbClr val="FF0000"/>
                </a:solidFill>
                <a:ea typeface="SF Pro Semibold" pitchFamily="2" charset="0"/>
                <a:cs typeface="Arial" panose="020B0604020202020204" pitchFamily="34" charset="0"/>
              </a:rPr>
              <a:t>1.2.Cấu </a:t>
            </a:r>
            <a:r>
              <a:rPr lang="en-US" sz="2400" dirty="0" err="1">
                <a:solidFill>
                  <a:srgbClr val="FF0000"/>
                </a:solidFill>
                <a:ea typeface="SF Pro Semibold" pitchFamily="2" charset="0"/>
                <a:cs typeface="Arial" panose="020B0604020202020204" pitchFamily="34" charset="0"/>
              </a:rPr>
              <a:t>tạo</a:t>
            </a:r>
            <a:r>
              <a:rPr lang="en-US" sz="2400" dirty="0">
                <a:solidFill>
                  <a:srgbClr val="FF0000"/>
                </a:solidFill>
                <a:ea typeface="SF Pro Semibold" pitchFamily="2" charset="0"/>
                <a:cs typeface="Arial" panose="020B0604020202020204" pitchFamily="34" charset="0"/>
              </a:rPr>
              <a:t> Face ID.</a:t>
            </a:r>
            <a:endParaRPr lang="vi-VN" sz="2400" dirty="0">
              <a:solidFill>
                <a:srgbClr val="FF0000"/>
              </a:solidFill>
              <a:ea typeface="SF Pro Semibold" pitchFamily="2" charset="0"/>
              <a:cs typeface="Arial" panose="020B0604020202020204" pitchFamily="34" charset="0"/>
            </a:endParaRPr>
          </a:p>
          <a:p>
            <a:r>
              <a:rPr lang="vi-VN" sz="2400" dirty="0">
                <a:solidFill>
                  <a:srgbClr val="FF0000"/>
                </a:solidFill>
                <a:ea typeface="SF Pro Semibold" pitchFamily="2" charset="0"/>
                <a:cs typeface="Arial" panose="020B0604020202020204" pitchFamily="34" charset="0"/>
              </a:rPr>
              <a:t>2. Nguyên lý hoạt động.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2.1.Cơ </a:t>
            </a:r>
            <a:r>
              <a:rPr lang="en-US" sz="2400" dirty="0" err="1">
                <a:solidFill>
                  <a:srgbClr val="FF0000"/>
                </a:solidFill>
                <a:ea typeface="SF Pro Semibold" pitchFamily="2" charset="0"/>
                <a:cs typeface="Arial" panose="020B0604020202020204" pitchFamily="34" charset="0"/>
              </a:rPr>
              <a:t>bản.</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2.2.Nhận </a:t>
            </a:r>
            <a:r>
              <a:rPr lang="en-US" sz="2400" dirty="0" err="1">
                <a:solidFill>
                  <a:srgbClr val="FF0000"/>
                </a:solidFill>
                <a:ea typeface="SF Pro Semibold" pitchFamily="2" charset="0"/>
                <a:cs typeface="Arial" panose="020B0604020202020204" pitchFamily="34" charset="0"/>
              </a:rPr>
              <a:t>dạng</a:t>
            </a:r>
            <a:r>
              <a:rPr lang="en-US" sz="2400" dirty="0">
                <a:solidFill>
                  <a:srgbClr val="FF0000"/>
                </a:solidFill>
                <a:ea typeface="SF Pro Semibold" pitchFamily="2" charset="0"/>
                <a:cs typeface="Arial" panose="020B0604020202020204" pitchFamily="34" charset="0"/>
              </a:rPr>
              <a:t> 3 </a:t>
            </a:r>
            <a:r>
              <a:rPr lang="en-US" sz="2400" dirty="0" err="1">
                <a:solidFill>
                  <a:srgbClr val="FF0000"/>
                </a:solidFill>
                <a:ea typeface="SF Pro Semibold" pitchFamily="2" charset="0"/>
                <a:cs typeface="Arial" panose="020B0604020202020204" pitchFamily="34" charset="0"/>
              </a:rPr>
              <a:t>chiều.</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2.3.Phân </a:t>
            </a:r>
            <a:r>
              <a:rPr lang="en-US" sz="2400" dirty="0" err="1">
                <a:solidFill>
                  <a:srgbClr val="FF0000"/>
                </a:solidFill>
                <a:ea typeface="SF Pro Semibold" pitchFamily="2" charset="0"/>
                <a:cs typeface="Arial" panose="020B0604020202020204" pitchFamily="34" charset="0"/>
              </a:rPr>
              <a:t>tích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kết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cấu</a:t>
            </a:r>
            <a:r>
              <a:rPr lang="en-US" sz="2400" dirty="0">
                <a:solidFill>
                  <a:srgbClr val="FF0000"/>
                </a:solidFill>
                <a:ea typeface="SF Pro Semibold" pitchFamily="2" charset="0"/>
                <a:cs typeface="Arial" panose="020B0604020202020204" pitchFamily="34" charset="0"/>
              </a:rPr>
              <a:t> da.</a:t>
            </a:r>
          </a:p>
          <a:p>
            <a:r>
              <a:rPr lang="vi-VN" sz="2400" dirty="0">
                <a:solidFill>
                  <a:srgbClr val="FF0000"/>
                </a:solidFill>
                <a:ea typeface="SF Pro Semibold" pitchFamily="2" charset="0"/>
                <a:cs typeface="Arial" panose="020B0604020202020204" pitchFamily="34" charset="0"/>
              </a:rPr>
              <a:t>3. Độ tin cậy và chính xác.</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3.1.Nhận </a:t>
            </a:r>
            <a:r>
              <a:rPr lang="en-US" sz="2400" dirty="0" err="1">
                <a:solidFill>
                  <a:srgbClr val="FF0000"/>
                </a:solidFill>
                <a:ea typeface="SF Pro Semibold" pitchFamily="2" charset="0"/>
                <a:cs typeface="Arial" panose="020B0604020202020204" pitchFamily="34" charset="0"/>
              </a:rPr>
              <a:t>dạng</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chính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xác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p>
          <a:p>
            <a:r>
              <a:rPr lang="en-US" sz="2400" dirty="0">
                <a:solidFill>
                  <a:srgbClr val="FF0000"/>
                </a:solidFill>
                <a:ea typeface="SF Pro Semibold" pitchFamily="2" charset="0"/>
                <a:cs typeface="Arial" panose="020B0604020202020204" pitchFamily="34" charset="0"/>
              </a:rPr>
              <a:t>3.2.Nhận </a:t>
            </a:r>
            <a:r>
              <a:rPr lang="en-US" sz="2400" dirty="0" err="1">
                <a:solidFill>
                  <a:srgbClr val="FF0000"/>
                </a:solidFill>
                <a:ea typeface="SF Pro Semibold" pitchFamily="2" charset="0"/>
                <a:cs typeface="Arial" panose="020B0604020202020204" pitchFamily="34" charset="0"/>
              </a:rPr>
              <a:t>diện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an </a:t>
            </a:r>
            <a:r>
              <a:rPr lang="en-US" sz="2400" dirty="0" err="1">
                <a:solidFill>
                  <a:srgbClr val="FF0000"/>
                </a:solidFill>
                <a:ea typeface="SF Pro Semibold" pitchFamily="2" charset="0"/>
                <a:cs typeface="Arial" panose="020B0604020202020204" pitchFamily="34" charset="0"/>
              </a:rPr>
              <a:t>toàn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p>
          <a:p>
            <a:r>
              <a:rPr lang="vi-VN" sz="2400" dirty="0">
                <a:solidFill>
                  <a:srgbClr val="FF0000"/>
                </a:solidFill>
                <a:ea typeface="SF Pro Semibold" pitchFamily="2" charset="0"/>
                <a:cs typeface="Arial" panose="020B0604020202020204" pitchFamily="34" charset="0"/>
              </a:rPr>
              <a:t>4. Ưu, nhược điểm và ứng dụng.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4.1.Ưu, </a:t>
            </a:r>
            <a:r>
              <a:rPr lang="en-US" sz="2400" dirty="0" err="1">
                <a:solidFill>
                  <a:srgbClr val="FF0000"/>
                </a:solidFill>
                <a:ea typeface="SF Pro Semibold" pitchFamily="2" charset="0"/>
                <a:cs typeface="Arial" panose="020B0604020202020204" pitchFamily="34" charset="0"/>
              </a:rPr>
              <a:t>nhược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điểm.</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4.2.Ứng </a:t>
            </a:r>
            <a:r>
              <a:rPr lang="en-US" sz="2400" dirty="0" err="1">
                <a:solidFill>
                  <a:srgbClr val="FF0000"/>
                </a:solidFill>
                <a:ea typeface="SF Pro Semibold" pitchFamily="2" charset="0"/>
                <a:cs typeface="Arial" panose="020B0604020202020204" pitchFamily="34" charset="0"/>
              </a:rPr>
              <a:t>dụng</a:t>
            </a:r>
            <a:r>
              <a:rPr lang="vi-VN" sz="2400" dirty="0" err="1">
                <a:solidFill>
                  <a:srgbClr val="FF0000"/>
                </a:solidFill>
                <a:ea typeface="SF Pro Semibold" pitchFamily="2" charset="0"/>
                <a:cs typeface="Arial" panose="020B0604020202020204" pitchFamily="34" charset="0"/>
              </a:rPr>
              <a:t>.</a:t>
            </a:r>
            <a:endParaRPr lang="vi-VN" sz="2400" dirty="0">
              <a:solidFill>
                <a:srgbClr val="FF0000"/>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p>
        </p:txBody>
      </p:sp>
    </p:spTree>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417650" cy="584775"/>
          </a:xfrm>
          <a:prstGeom prst="rect">
            <a:avLst/>
          </a:prstGeom>
          <a:noFill/>
        </p:spPr>
        <p:txBody>
          <a:bodyPr wrap="none" rtlCol="0">
            <a:spAutoFit/>
          </a:bodyPr>
          <a:lstStyle/>
          <a:p>
            <a:r>
              <a:rPr lang="en-US" sz="3200" b="1" dirty="0">
                <a:solidFill>
                  <a:schemeClr val="bg1"/>
                </a:solidFill>
                <a:latin typeface="+mj-lt"/>
              </a:rPr>
              <a:t>TỔNG KẾT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61"/>
            <a:ext cx="8169310" cy="7589770"/>
          </a:xfrm>
          <a:prstGeom prst="rect">
            <a:avLst/>
          </a:prstGeom>
          <a:noFill/>
        </p:spPr>
        <p:txBody>
          <a:bodyPr wrap="square">
            <a:spAutoFit/>
          </a:bodyPr>
          <a:lstStyle/>
          <a:p>
            <a:pPr marL="457200" indent="-457200">
              <a:lnSpc>
                <a:spcPct val="107000"/>
              </a:lnSpc>
              <a:spcBef>
                <a:spcPts val="0"/>
              </a:spcBef>
              <a:spcAft>
                <a:spcPts val="600"/>
              </a:spcAft>
              <a:buFont typeface="Wingdings" panose="05000000000000000000" pitchFamily="2" charset="2"/>
              <a:buChar char="Ø"/>
            </a:pPr>
            <a:r>
              <a:rPr lang="en-US" sz="2800" dirty="0" err="1">
                <a:solidFill>
                  <a:schemeClr val="tx1">
                    <a:lumMod val="50000"/>
                  </a:schemeClr>
                </a:solidFill>
                <a:effectLst/>
                <a:ea typeface="Calibri" panose="020F0502020204030204" pitchFamily="34" charset="0"/>
                <a:cs typeface="Arial" panose="020B0604020202020204" pitchFamily="34" charset="0"/>
              </a:rPr>
              <a:t>Tóm</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lại</a:t>
            </a:r>
            <a:r>
              <a:rPr lang="en-US" sz="2800" dirty="0">
                <a:solidFill>
                  <a:schemeClr val="tx1">
                    <a:lumMod val="50000"/>
                  </a:schemeClr>
                </a:solidFill>
                <a:ea typeface="Calibri" panose="020F0502020204030204" pitchFamily="34" charset="0"/>
                <a:cs typeface="Arial" panose="020B0604020202020204" pitchFamily="34" charset="0"/>
              </a:rPr>
              <a:t>:</a:t>
            </a:r>
          </a:p>
          <a:p>
            <a:pPr marL="457200" indent="-457200">
              <a:lnSpc>
                <a:spcPct val="107000"/>
              </a:lnSpc>
              <a:spcBef>
                <a:spcPts val="0"/>
              </a:spcBef>
              <a:spcAft>
                <a:spcPts val="600"/>
              </a:spcAft>
              <a:buFont typeface="Wingdings" panose="05000000000000000000" pitchFamily="2" charset="2"/>
              <a:buChar char="ü"/>
            </a:pPr>
            <a:r>
              <a:rPr lang="en-US" sz="2800" dirty="0" err="1">
                <a:solidFill>
                  <a:schemeClr val="tx1">
                    <a:lumMod val="50000"/>
                  </a:schemeClr>
                </a:solidFill>
                <a:effectLst/>
                <a:ea typeface="Calibri" panose="020F0502020204030204" pitchFamily="34" charset="0"/>
                <a:cs typeface="Arial" panose="020B0604020202020204" pitchFamily="34" charset="0"/>
              </a:rPr>
              <a:t>Công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nghê</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nhận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diện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khuôn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mặt</a:t>
            </a:r>
            <a:r>
              <a:rPr lang="en-US" sz="2800" dirty="0">
                <a:solidFill>
                  <a:schemeClr val="tx1">
                    <a:lumMod val="50000"/>
                  </a:schemeClr>
                </a:solidFill>
                <a:effectLst/>
                <a:ea typeface="Calibri" panose="020F0502020204030204" pitchFamily="34" charset="0"/>
                <a:cs typeface="Arial" panose="020B0604020202020204" pitchFamily="34" charset="0"/>
              </a:rPr>
              <a:t> là </a:t>
            </a:r>
            <a:r>
              <a:rPr lang="en-US" sz="2800" dirty="0" err="1">
                <a:solidFill>
                  <a:schemeClr val="tx1">
                    <a:lumMod val="50000"/>
                  </a:schemeClr>
                </a:solidFill>
                <a:effectLst/>
                <a:ea typeface="Calibri" panose="020F0502020204030204" pitchFamily="34" charset="0"/>
                <a:cs typeface="Arial" panose="020B0604020202020204" pitchFamily="34" charset="0"/>
              </a:rPr>
              <a:t>công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nghê</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sinh</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trắc</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học</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hiện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đại</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với</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công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nghê</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bảo</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mật</a:t>
            </a:r>
            <a:r>
              <a:rPr lang="en-US" sz="2800" dirty="0">
                <a:solidFill>
                  <a:schemeClr val="tx1">
                    <a:lumMod val="50000"/>
                  </a:schemeClr>
                </a:solidFill>
                <a:effectLst/>
                <a:ea typeface="Calibri" panose="020F0502020204030204" pitchFamily="34" charset="0"/>
                <a:cs typeface="Arial" panose="020B0604020202020204" pitchFamily="34" charset="0"/>
              </a:rPr>
              <a:t> 3D </a:t>
            </a:r>
            <a:r>
              <a:rPr lang="en-US" sz="2800" dirty="0" err="1">
                <a:solidFill>
                  <a:schemeClr val="tx1">
                    <a:lumMod val="50000"/>
                  </a:schemeClr>
                </a:solidFill>
                <a:effectLst/>
                <a:ea typeface="Calibri" panose="020F0502020204030204" pitchFamily="34" charset="0"/>
                <a:cs typeface="Arial" panose="020B0604020202020204" pitchFamily="34" charset="0"/>
              </a:rPr>
              <a:t>khuôn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mặt</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đa</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giúp</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cho</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công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nghê</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khuôn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mặt</a:t>
            </a:r>
            <a:r>
              <a:rPr lang="en-US" sz="2800" dirty="0">
                <a:solidFill>
                  <a:schemeClr val="tx1">
                    <a:lumMod val="50000"/>
                  </a:schemeClr>
                </a:solidFill>
                <a:effectLst/>
                <a:ea typeface="Calibri" panose="020F0502020204030204" pitchFamily="34" charset="0"/>
                <a:cs typeface="Arial" panose="020B0604020202020204" pitchFamily="34" charset="0"/>
              </a:rPr>
              <a:t> có </a:t>
            </a:r>
            <a:r>
              <a:rPr lang="en-US" sz="2800" dirty="0" err="1">
                <a:solidFill>
                  <a:schemeClr val="tx1">
                    <a:lumMod val="50000"/>
                  </a:schemeClr>
                </a:solidFill>
                <a:effectLst/>
                <a:ea typeface="Calibri" panose="020F0502020204030204" pitchFamily="34" charset="0"/>
                <a:cs typeface="Arial" panose="020B0604020202020204" pitchFamily="34" charset="0"/>
              </a:rPr>
              <a:t>thê</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nhận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diện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chính</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xác</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mặt</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va</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giúp</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cho</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nền</a:t>
            </a:r>
            <a:r>
              <a:rPr lang="en-US" sz="2800" dirty="0">
                <a:solidFill>
                  <a:schemeClr val="tx1">
                    <a:lumMod val="50000"/>
                  </a:schemeClr>
                </a:solidFill>
                <a:effectLst/>
                <a:ea typeface="Calibri" panose="020F0502020204030204" pitchFamily="34" charset="0"/>
                <a:cs typeface="Arial" panose="020B0604020202020204" pitchFamily="34" charset="0"/>
              </a:rPr>
              <a:t> khoa </a:t>
            </a:r>
            <a:r>
              <a:rPr lang="en-US" sz="2800" dirty="0" err="1">
                <a:solidFill>
                  <a:schemeClr val="tx1">
                    <a:lumMod val="50000"/>
                  </a:schemeClr>
                </a:solidFill>
                <a:effectLst/>
                <a:ea typeface="Calibri" panose="020F0502020204030204" pitchFamily="34" charset="0"/>
                <a:cs typeface="Arial" panose="020B0604020202020204" pitchFamily="34" charset="0"/>
              </a:rPr>
              <a:t>học</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công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nghê</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ngày</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càng</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tiên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tiến</a:t>
            </a:r>
            <a:r>
              <a:rPr lang="en-US" sz="2800" dirty="0">
                <a:solidFill>
                  <a:schemeClr val="tx1">
                    <a:lumMod val="50000"/>
                  </a:schemeClr>
                </a:solidFill>
                <a:effectLst/>
                <a:ea typeface="Calibri" panose="020F0502020204030204" pitchFamily="34" charset="0"/>
                <a:cs typeface="Arial" panose="020B0604020202020204" pitchFamily="34" charset="0"/>
              </a:rPr>
              <a:t> </a:t>
            </a:r>
            <a:r>
              <a:rPr lang="en-US" sz="2800" dirty="0" err="1">
                <a:solidFill>
                  <a:schemeClr val="tx1">
                    <a:lumMod val="50000"/>
                  </a:schemeClr>
                </a:solidFill>
                <a:effectLst/>
                <a:ea typeface="Calibri" panose="020F0502020204030204" pitchFamily="34" charset="0"/>
                <a:cs typeface="Arial" panose="020B0604020202020204" pitchFamily="34" charset="0"/>
              </a:rPr>
              <a:t>hơn</a:t>
            </a:r>
            <a:r>
              <a:rPr lang="en-US" sz="2800" dirty="0">
                <a:solidFill>
                  <a:schemeClr val="tx1">
                    <a:lumMod val="50000"/>
                  </a:schemeClr>
                </a:solidFill>
                <a:effectLst/>
                <a:ea typeface="Calibri" panose="020F0502020204030204" pitchFamily="34" charset="0"/>
                <a:cs typeface="Arial" panose="020B0604020202020204" pitchFamily="34" charset="0"/>
              </a:rPr>
              <a:t>.  </a:t>
            </a:r>
          </a:p>
          <a:p>
            <a:pPr>
              <a:lnSpc>
                <a:spcPct val="107000"/>
              </a:lnSpc>
              <a:spcBef>
                <a:spcPts val="0"/>
              </a:spcBef>
              <a:spcAft>
                <a:spcPts val="600"/>
              </a:spcAft>
            </a:pPr>
            <a:r>
              <a:rPr lang="en-US" sz="2800" b="1" dirty="0">
                <a:solidFill>
                  <a:srgbClr val="F7F7F7"/>
                </a:solidFill>
                <a:effectLst/>
                <a:latin typeface="SF Pro Semibold"/>
                <a:ea typeface="Calibri" panose="020F0502020204030204" pitchFamily="34" charset="0"/>
              </a:rPr>
              <a:t>.</a:t>
            </a:r>
          </a:p>
          <a:p>
            <a:pPr marR="0">
              <a:lnSpc>
                <a:spcPct val="107000"/>
              </a:lnSpc>
              <a:spcBef>
                <a:spcPts val="0"/>
              </a:spcBef>
              <a:spcAft>
                <a:spcPts val="600"/>
              </a:spcAft>
            </a:pP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R="0">
              <a:lnSpc>
                <a:spcPct val="107000"/>
              </a:lnSpc>
              <a:spcBef>
                <a:spcPts val="0"/>
              </a:spcBef>
              <a:spcAft>
                <a:spcPts val="600"/>
              </a:spcAft>
            </a:pPr>
            <a:r>
              <a:rPr lang="en-US" sz="2800" kern="100" dirty="0">
                <a:solidFill>
                  <a:schemeClr val="tx1">
                    <a:lumMod val="50000"/>
                  </a:schemeClr>
                </a:solidFill>
                <a:ea typeface="Times New Roman" panose="02020603050405020304" pitchFamily="18" charset="0"/>
                <a:cs typeface="Arial" panose="020B0604020202020204" pitchFamily="34" charset="0"/>
              </a:rPr>
              <a:t>  </a:t>
            </a: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R="0">
              <a:lnSpc>
                <a:spcPct val="107000"/>
              </a:lnSpc>
              <a:spcBef>
                <a:spcPts val="0"/>
              </a:spcBef>
              <a:spcAft>
                <a:spcPts val="600"/>
              </a:spcAft>
            </a:pPr>
            <a:endParaRPr lang="en-US" sz="2800" kern="100" dirty="0">
              <a:solidFill>
                <a:schemeClr val="tx1">
                  <a:lumMod val="50000"/>
                </a:schemeClr>
              </a:solidFill>
              <a:ea typeface="Times New Roman" panose="02020603050405020304" pitchFamily="18" charset="0"/>
              <a:cs typeface="Arial" panose="020B0604020202020204" pitchFamily="34" charset="0"/>
            </a:endParaRPr>
          </a:p>
          <a:p>
            <a:pPr marR="0">
              <a:lnSpc>
                <a:spcPct val="107000"/>
              </a:lnSpc>
              <a:spcBef>
                <a:spcPts val="0"/>
              </a:spcBef>
              <a:spcAft>
                <a:spcPts val="600"/>
              </a:spcAft>
            </a:pPr>
            <a:endParaRPr lang="en-US" sz="2800" kern="100" dirty="0">
              <a:solidFill>
                <a:schemeClr val="tx1">
                  <a:lumMod val="50000"/>
                </a:schemeClr>
              </a:solidFill>
              <a:effectLst/>
              <a:ea typeface="Times New Roman" panose="02020603050405020304" pitchFamily="18" charset="0"/>
              <a:cs typeface="Arial" panose="020B0604020202020204" pitchFamily="34" charset="0"/>
            </a:endParaRPr>
          </a:p>
          <a:p>
            <a:pPr marL="0" marR="0">
              <a:lnSpc>
                <a:spcPct val="107000"/>
              </a:lnSpc>
              <a:spcBef>
                <a:spcPts val="0"/>
              </a:spcBef>
              <a:spcAft>
                <a:spcPts val="600"/>
              </a:spcAft>
            </a:pPr>
            <a:endParaRPr lang="en-US" sz="2800" dirty="0">
              <a:solidFill>
                <a:schemeClr val="tx1">
                  <a:lumMod val="50000"/>
                </a:schemeClr>
              </a:solidFill>
              <a:effectLst/>
              <a:ea typeface="Calibri" panose="020F0502020204030204" pitchFamily="34" charset="0"/>
              <a:cs typeface="Arial" panose="020B0604020202020204" pitchFamily="34" charset="0"/>
            </a:endParaRPr>
          </a:p>
          <a:p>
            <a:pPr marL="0" marR="0">
              <a:lnSpc>
                <a:spcPct val="107000"/>
              </a:lnSpc>
              <a:spcBef>
                <a:spcPts val="0"/>
              </a:spcBef>
              <a:spcAft>
                <a:spcPts val="600"/>
              </a:spcAft>
            </a:pPr>
            <a:br>
              <a:rPr lang="en-US" sz="2800" dirty="0">
                <a:solidFill>
                  <a:schemeClr val="tx1">
                    <a:lumMod val="50000"/>
                  </a:schemeClr>
                </a:solidFill>
                <a:effectLst/>
                <a:ea typeface="Calibri" panose="020F0502020204030204" pitchFamily="34" charset="0"/>
                <a:cs typeface="Arial" panose="020B0604020202020204" pitchFamily="34" charset="0"/>
              </a:rPr>
            </a:br>
            <a:endParaRPr lang="en-US" sz="2800" dirty="0">
              <a:solidFill>
                <a:schemeClr val="tx1">
                  <a:lumMod val="50000"/>
                </a:schemeClr>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20</a:t>
            </a:r>
          </a:p>
        </p:txBody>
      </p:sp>
    </p:spTree>
    <p:extLst>
      <p:ext uri="{BB962C8B-B14F-4D97-AF65-F5344CB8AC3E}">
        <p14:creationId xmlns:p14="http://schemas.microsoft.com/office/powerpoint/2010/main" val="3762900650"/>
      </p:ext>
    </p:extLst>
  </p:cSld>
  <p:clrMapOvr>
    <a:masterClrMapping/>
  </p:clrMapOvr>
  <p:transition spd="slow">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hlinkClick r:id="rId2"/>
          </p:cNvPr>
          <p:cNvSpPr txBox="1"/>
          <p:nvPr/>
        </p:nvSpPr>
        <p:spPr>
          <a:xfrm>
            <a:off x="703384" y="1121254"/>
            <a:ext cx="8169310" cy="57785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https://en.wikipedia.org/wiki/Facial_recognition_system</a:t>
            </a: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318029" cy="584775"/>
          </a:xfrm>
          <a:prstGeom prst="rect">
            <a:avLst/>
          </a:prstGeom>
          <a:noFill/>
        </p:spPr>
        <p:txBody>
          <a:bodyPr wrap="none" rtlCol="0">
            <a:spAutoFit/>
          </a:bodyPr>
          <a:lstStyle/>
          <a:p>
            <a:r>
              <a:rPr lang="en-US" sz="3200" b="1">
                <a:solidFill>
                  <a:schemeClr val="bg1"/>
                </a:solidFill>
                <a:latin typeface="+mj-lt"/>
              </a:rPr>
              <a:t>CÁC TRANG TÀI LIỆU THAM KHẢO.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3"/>
          <a:stretch>
            <a:fillRect/>
          </a:stretch>
        </p:blipFill>
        <p:spPr>
          <a:xfrm>
            <a:off x="-39267" y="6350556"/>
            <a:ext cx="576000" cy="1236543"/>
          </a:xfrm>
          <a:prstGeom prst="rect">
            <a:avLst/>
          </a:prstGeom>
        </p:spPr>
      </p:pic>
      <p:sp>
        <p:nvSpPr>
          <p:cNvPr id="17" name="TextBox 16">
            <a:hlinkClick r:id="rId4"/>
          </p:cNvPr>
          <p:cNvSpPr txBox="1"/>
          <p:nvPr/>
        </p:nvSpPr>
        <p:spPr>
          <a:xfrm>
            <a:off x="703384" y="2406869"/>
            <a:ext cx="8169310" cy="2239844"/>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https://this.deakin.edu.au/innovation/facial-recognition-id-how-safe-is-your-face#:~:text=It's%20not%20relatively%20more%20secure,your%20phone%20using%20Face%20ID.</a:t>
            </a:r>
          </a:p>
        </p:txBody>
      </p:sp>
      <p:sp>
        <p:nvSpPr>
          <p:cNvPr id="18" name="TextBox 17">
            <a:hlinkClick r:id="rId5"/>
          </p:cNvPr>
          <p:cNvSpPr txBox="1"/>
          <p:nvPr/>
        </p:nvSpPr>
        <p:spPr>
          <a:xfrm>
            <a:off x="703384" y="5431031"/>
            <a:ext cx="8169310" cy="1131848"/>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https://senstar.com/senstarpedia/pros-and-cons-of-facial-recognition/</a:t>
            </a:r>
          </a:p>
        </p:txBody>
      </p:sp>
      <p:sp>
        <p:nvSpPr>
          <p:cNvPr id="2" name="Oval 1">
            <a:extLst>
              <a:ext uri="{FF2B5EF4-FFF2-40B4-BE49-F238E27FC236}">
                <a16:creationId xmlns:a16="http://schemas.microsoft.com/office/drawing/2014/main" id="{0CB26D73-60E7-598D-E126-BAD3B058B6AE}"/>
              </a:ext>
            </a:extLst>
          </p:cNvPr>
          <p:cNvSpPr/>
          <p:nvPr/>
        </p:nvSpPr>
        <p:spPr>
          <a:xfrm>
            <a:off x="8368362" y="6155703"/>
            <a:ext cx="735236" cy="702297"/>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21</a:t>
            </a:r>
          </a:p>
        </p:txBody>
      </p:sp>
    </p:spTree>
  </p:cSld>
  <p:clrMapOvr>
    <a:masterClrMapping/>
  </p:clrMapOvr>
  <p:transition spd="slow">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486578" cy="584775"/>
          </a:xfrm>
          <a:prstGeom prst="rect">
            <a:avLst/>
          </a:prstGeom>
          <a:noFill/>
        </p:spPr>
        <p:txBody>
          <a:bodyPr wrap="none" rtlCol="0">
            <a:spAutoFit/>
          </a:bodyPr>
          <a:lstStyle/>
          <a:p>
            <a:r>
              <a:rPr lang="en-US" sz="3200" b="1">
                <a:solidFill>
                  <a:schemeClr val="bg1"/>
                </a:solidFill>
                <a:latin typeface="+mj-lt"/>
              </a:rPr>
              <a:t>KẾT THÚC.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pic>
        <p:nvPicPr>
          <p:cNvPr id="15" name="Picture 14"/>
          <p:cNvPicPr>
            <a:picLocks noChangeAspect="1"/>
          </p:cNvPicPr>
          <p:nvPr/>
        </p:nvPicPr>
        <p:blipFill>
          <a:blip r:embed="rId3"/>
          <a:stretch>
            <a:fillRect/>
          </a:stretch>
        </p:blipFill>
        <p:spPr>
          <a:xfrm>
            <a:off x="616298" y="1843253"/>
            <a:ext cx="8439889" cy="3235291"/>
          </a:xfrm>
          <a:prstGeom prst="rect">
            <a:avLst/>
          </a:prstGeom>
        </p:spPr>
      </p:pic>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5564344" cy="584775"/>
          </a:xfrm>
          <a:prstGeom prst="rect">
            <a:avLst/>
          </a:prstGeom>
          <a:noFill/>
        </p:spPr>
        <p:txBody>
          <a:bodyPr wrap="none" rtlCol="0">
            <a:spAutoFit/>
          </a:bodyPr>
          <a:lstStyle/>
          <a:p>
            <a:r>
              <a:rPr lang="en-US" sz="3200" b="1">
                <a:solidFill>
                  <a:schemeClr val="bg1"/>
                </a:solidFill>
                <a:latin typeface="+mj-lt"/>
              </a:rPr>
              <a:t>1.KHÁI NIỆM VÀ CẤU TẠO. </a:t>
            </a:r>
            <a:endParaRPr lang="vi-VN" alt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ea typeface="SF Pro Semibold" pitchFamily="2" charset="0"/>
                <a:cs typeface="Arial" panose="020B0604020202020204" pitchFamily="34" charset="0"/>
              </a:rPr>
              <a:t>1.1.Khái Niệm</a:t>
            </a:r>
          </a:p>
        </p:txBody>
      </p:sp>
      <p:sp>
        <p:nvSpPr>
          <p:cNvPr id="2" name="Text Box 1"/>
          <p:cNvSpPr txBox="1"/>
          <p:nvPr/>
        </p:nvSpPr>
        <p:spPr>
          <a:xfrm>
            <a:off x="892175" y="2281555"/>
            <a:ext cx="8024495" cy="1614805"/>
          </a:xfrm>
          <a:prstGeom prst="rect">
            <a:avLst/>
          </a:prstGeom>
          <a:noFill/>
        </p:spPr>
        <p:txBody>
          <a:bodyPr wrap="square" rtlCol="0">
            <a:noAutofit/>
          </a:bodyPr>
          <a:lstStyle/>
          <a:p>
            <a:pPr marL="0" indent="0" algn="l">
              <a:lnSpc>
                <a:spcPct val="130000"/>
              </a:lnSpc>
              <a:buNone/>
            </a:pPr>
            <a:r>
              <a:rPr lang="vi-VN" altLang="en-US" sz="2400">
                <a:cs typeface="Arial" panose="020B0604020202020204" pitchFamily="34" charset="0"/>
              </a:rPr>
              <a:t>-</a:t>
            </a:r>
            <a:r>
              <a:rPr lang="en-US" sz="2400">
                <a:cs typeface="Arial" panose="020B0604020202020204" pitchFamily="34" charset="0"/>
              </a:rPr>
              <a:t>Công nghệ nhận diện khuôn mặt là một công nghệ sinh trắc học ánh xạ các đặc điểm khuôn mặt của một cá nhân về mặt toán học và lưu trữ dữ liệu dưới dạng faceprint</a:t>
            </a:r>
          </a:p>
        </p:txBody>
      </p:sp>
      <p:pic>
        <p:nvPicPr>
          <p:cNvPr id="4" name="Picture 3" descr="z3315131751550_088b97c33bb353473ce6645c20cce6c1"/>
          <p:cNvPicPr>
            <a:picLocks noChangeAspect="1"/>
          </p:cNvPicPr>
          <p:nvPr/>
        </p:nvPicPr>
        <p:blipFill>
          <a:blip r:embed="rId3"/>
          <a:stretch>
            <a:fillRect/>
          </a:stretch>
        </p:blipFill>
        <p:spPr>
          <a:xfrm>
            <a:off x="536575" y="4337050"/>
            <a:ext cx="3324860" cy="1936750"/>
          </a:xfrm>
          <a:prstGeom prst="rect">
            <a:avLst/>
          </a:prstGeom>
        </p:spPr>
      </p:pic>
      <p:pic>
        <p:nvPicPr>
          <p:cNvPr id="7" name="Picture 6" descr="1773160"/>
          <p:cNvPicPr>
            <a:picLocks noChangeAspect="1"/>
          </p:cNvPicPr>
          <p:nvPr/>
        </p:nvPicPr>
        <p:blipFill>
          <a:blip r:embed="rId4"/>
          <a:stretch>
            <a:fillRect/>
          </a:stretch>
        </p:blipFill>
        <p:spPr>
          <a:xfrm>
            <a:off x="5313045" y="4334510"/>
            <a:ext cx="3830955" cy="191579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3</a:t>
            </a:r>
          </a:p>
        </p:txBody>
      </p:sp>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5564344" cy="584775"/>
          </a:xfrm>
          <a:prstGeom prst="rect">
            <a:avLst/>
          </a:prstGeom>
          <a:noFill/>
        </p:spPr>
        <p:txBody>
          <a:bodyPr wrap="none" rtlCol="0">
            <a:spAutoFit/>
          </a:bodyPr>
          <a:lstStyle/>
          <a:p>
            <a:r>
              <a:rPr lang="vi-VN" altLang="en-US" sz="3200" b="1">
                <a:solidFill>
                  <a:schemeClr val="bg1"/>
                </a:solidFill>
                <a:latin typeface="+mj-lt"/>
              </a:rPr>
              <a:t>1.KHÁI NIỆM VÀ CẤU TẠO.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ea typeface="SF Pro Semibold" pitchFamily="2" charset="0"/>
                <a:cs typeface="Arial" panose="020B0604020202020204" pitchFamily="34" charset="0"/>
              </a:rPr>
              <a:t>1.2 Cấu tạo Face ID</a:t>
            </a:r>
          </a:p>
        </p:txBody>
      </p:sp>
      <p:sp>
        <p:nvSpPr>
          <p:cNvPr id="2" name="Text Box 1"/>
          <p:cNvSpPr txBox="1"/>
          <p:nvPr/>
        </p:nvSpPr>
        <p:spPr>
          <a:xfrm>
            <a:off x="978535" y="2239645"/>
            <a:ext cx="7491730" cy="2084070"/>
          </a:xfrm>
          <a:prstGeom prst="rect">
            <a:avLst/>
          </a:prstGeom>
          <a:noFill/>
        </p:spPr>
        <p:txBody>
          <a:bodyPr wrap="square" rtlCol="0">
            <a:spAutoFit/>
          </a:bodyPr>
          <a:lstStyle/>
          <a:p>
            <a:pPr>
              <a:lnSpc>
                <a:spcPct val="130000"/>
              </a:lnSpc>
            </a:pPr>
            <a:r>
              <a:rPr lang="en-US" sz="2400">
                <a:cs typeface="Arial" panose="020B0604020202020204" pitchFamily="34" charset="0"/>
              </a:rPr>
              <a:t>Face ID bao gồm hai phần</a:t>
            </a:r>
          </a:p>
          <a:p>
            <a:pPr marL="285750" indent="-285750">
              <a:lnSpc>
                <a:spcPct val="140000"/>
              </a:lnSpc>
              <a:buFont typeface="Wingdings" panose="05000000000000000000" charset="0"/>
              <a:buChar char="ü"/>
            </a:pPr>
            <a:r>
              <a:rPr lang="en-US" sz="2400">
                <a:cs typeface="Arial" panose="020B0604020202020204" pitchFamily="34" charset="0"/>
              </a:rPr>
              <a:t>mô-đun máy chiếu chấm chiếu hơn 30.000 điểm hồng ngoại lên mặt người dùng</a:t>
            </a:r>
          </a:p>
          <a:p>
            <a:pPr marL="285750" indent="-285750">
              <a:lnSpc>
                <a:spcPct val="130000"/>
              </a:lnSpc>
              <a:buFont typeface="Wingdings" panose="05000000000000000000" charset="0"/>
              <a:buChar char="ü"/>
            </a:pPr>
            <a:r>
              <a:rPr lang="en-US" sz="2400">
                <a:cs typeface="Arial" panose="020B0604020202020204" pitchFamily="34" charset="0"/>
              </a:rPr>
              <a:t> mô-đun camera hồng ngoại đọc mẫu </a:t>
            </a:r>
          </a:p>
        </p:txBody>
      </p:sp>
      <p:pic>
        <p:nvPicPr>
          <p:cNvPr id="3" name="Picture 2" descr="faceid-mua-co-vy-10-1-scaled"/>
          <p:cNvPicPr>
            <a:picLocks noChangeAspect="1"/>
          </p:cNvPicPr>
          <p:nvPr/>
        </p:nvPicPr>
        <p:blipFill>
          <a:blip r:embed="rId3"/>
          <a:stretch>
            <a:fillRect/>
          </a:stretch>
        </p:blipFill>
        <p:spPr>
          <a:xfrm>
            <a:off x="536575" y="4462780"/>
            <a:ext cx="3591560" cy="2395220"/>
          </a:xfrm>
          <a:prstGeom prst="rect">
            <a:avLst/>
          </a:prstGeom>
        </p:spPr>
      </p:pic>
      <p:pic>
        <p:nvPicPr>
          <p:cNvPr id="4" name="Picture 3" descr="Iphone-14-face-id-co-gi-khac-biet-5"/>
          <p:cNvPicPr>
            <a:picLocks noChangeAspect="1"/>
          </p:cNvPicPr>
          <p:nvPr/>
        </p:nvPicPr>
        <p:blipFill>
          <a:blip r:embed="rId4"/>
          <a:stretch>
            <a:fillRect/>
          </a:stretch>
        </p:blipFill>
        <p:spPr>
          <a:xfrm>
            <a:off x="4768215" y="4547870"/>
            <a:ext cx="3408680" cy="230568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51695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2.1.Truyền thống </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Mỗi khuôn mặt đều có nhiều điểm mốc. Là phần lòi lõm tạo nên khuôn mặt.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Hệ thống nhận diện qua những điểm nút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Mỗi mặt người có khoảng 80 điểm nút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Có thể nhận diện  như sau:</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Khoảng cách giữa hai mắt</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Chiều rộng của mũi</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Độ sâu của hốc mắt</a:t>
            </a: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5</a:t>
            </a:r>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129159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2.1.Truyền thống </a:t>
            </a: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p:txBody>
      </p:sp>
      <p:pic>
        <p:nvPicPr>
          <p:cNvPr id="2" name="Picture 1" descr="1904_su-hoat-dong-cua-cong-nghe-ai-nhan-dien-khuon-mat"/>
          <p:cNvPicPr>
            <a:picLocks noChangeAspect="1"/>
          </p:cNvPicPr>
          <p:nvPr/>
        </p:nvPicPr>
        <p:blipFill>
          <a:blip r:embed="rId3"/>
          <a:stretch>
            <a:fillRect/>
          </a:stretch>
        </p:blipFill>
        <p:spPr>
          <a:xfrm>
            <a:off x="536575" y="1845945"/>
            <a:ext cx="4953000" cy="2781300"/>
          </a:xfrm>
          <a:prstGeom prst="rect">
            <a:avLst/>
          </a:prstGeom>
        </p:spPr>
      </p:pic>
      <p:pic>
        <p:nvPicPr>
          <p:cNvPr id="3" name="Picture 2" descr="he-thong-camera-nhan-dien-khuon-mat-hoat-dong-nhu-the-nao"/>
          <p:cNvPicPr>
            <a:picLocks noChangeAspect="1"/>
          </p:cNvPicPr>
          <p:nvPr/>
        </p:nvPicPr>
        <p:blipFill>
          <a:blip r:embed="rId4"/>
          <a:stretch>
            <a:fillRect/>
          </a:stretch>
        </p:blipFill>
        <p:spPr>
          <a:xfrm>
            <a:off x="536575" y="4627245"/>
            <a:ext cx="4953000" cy="2174875"/>
          </a:xfrm>
          <a:prstGeom prst="rect">
            <a:avLst/>
          </a:prstGeom>
        </p:spPr>
      </p:pic>
      <p:pic>
        <p:nvPicPr>
          <p:cNvPr id="4" name="Picture 3" descr="facial-recognition-768x512-1"/>
          <p:cNvPicPr>
            <a:picLocks noChangeAspect="1"/>
          </p:cNvPicPr>
          <p:nvPr/>
        </p:nvPicPr>
        <p:blipFill>
          <a:blip r:embed="rId5"/>
          <a:stretch>
            <a:fillRect/>
          </a:stretch>
        </p:blipFill>
        <p:spPr>
          <a:xfrm>
            <a:off x="5514340" y="1846580"/>
            <a:ext cx="3629660" cy="448627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6</a:t>
            </a:r>
          </a:p>
        </p:txBody>
      </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452310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2.2.Nâng cao dạng 3D</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 Kỹ thuật này sử dụng các cảm biến 3D để nắm bắt thông tin về hình dạng của khuôn mặt.</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Thông tin này được sử dụng xác định một khuôn mặt như các đường viền của hốc mắt, mũi và cằm.</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Nhận dạng khuôn mặt 3D là nó không bị ảnh hưởng bởi những thay đổi trong ánh sáng.</a:t>
            </a: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7</a:t>
            </a:r>
          </a:p>
        </p:txBody>
      </p:sp>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1753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2.2.Nâng cao dạng 3D</a:t>
            </a: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pic>
        <p:nvPicPr>
          <p:cNvPr id="2" name="Picture 1" descr="nhan-dien-khuon-mat_800x450"/>
          <p:cNvPicPr>
            <a:picLocks noChangeAspect="1"/>
          </p:cNvPicPr>
          <p:nvPr/>
        </p:nvPicPr>
        <p:blipFill>
          <a:blip r:embed="rId3"/>
          <a:stretch>
            <a:fillRect/>
          </a:stretch>
        </p:blipFill>
        <p:spPr>
          <a:xfrm>
            <a:off x="5081905" y="2776220"/>
            <a:ext cx="3906520" cy="2700655"/>
          </a:xfrm>
          <a:prstGeom prst="rect">
            <a:avLst/>
          </a:prstGeom>
        </p:spPr>
      </p:pic>
      <p:pic>
        <p:nvPicPr>
          <p:cNvPr id="4" name="Picture 3" descr="nhan-dien-khuon-mat-3d-the-hien-cong-nghe-vuot-troi-cua-apple"/>
          <p:cNvPicPr>
            <a:picLocks noChangeAspect="1"/>
          </p:cNvPicPr>
          <p:nvPr/>
        </p:nvPicPr>
        <p:blipFill>
          <a:blip r:embed="rId4"/>
          <a:stretch>
            <a:fillRect/>
          </a:stretch>
        </p:blipFill>
        <p:spPr>
          <a:xfrm>
            <a:off x="598170" y="2932430"/>
            <a:ext cx="4347210" cy="313372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8</a:t>
            </a:r>
          </a:p>
        </p:txBody>
      </p:sp>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260829" cy="584775"/>
          </a:xfrm>
          <a:prstGeom prst="rect">
            <a:avLst/>
          </a:prstGeom>
          <a:noFill/>
        </p:spPr>
        <p:txBody>
          <a:bodyPr wrap="none" rtlCol="0">
            <a:spAutoFit/>
          </a:bodyPr>
          <a:lstStyle/>
          <a:p>
            <a:r>
              <a:rPr lang="en-US" sz="3200" b="1">
                <a:solidFill>
                  <a:schemeClr val="bg1"/>
                </a:solidFill>
                <a:latin typeface="+mj-lt"/>
              </a:rPr>
              <a:t>2.HOẠT ĐỘNG. </a:t>
            </a: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0" name="TextBox 9"/>
          <p:cNvSpPr txBox="1"/>
          <p:nvPr/>
        </p:nvSpPr>
        <p:spPr>
          <a:xfrm>
            <a:off x="703384" y="1121257"/>
            <a:ext cx="8169310" cy="563118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2.3.Phân tích kết cấu da</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 sử dụng các chi tiết hình ảnh của da, được chụp trong các hình ảnh kỹ thuật số hoặc máy scan tiêu chuẩn.</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phân tích kết cấu da, các đường đặc trưng, hình dạng và điểm nốt trên da.</a:t>
            </a: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Đưa vào không gian toán học.</a:t>
            </a: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9</a:t>
            </a:r>
          </a:p>
        </p:txBody>
      </p:sp>
    </p:spTree>
  </p:cSld>
  <p:clrMapOvr>
    <a:masterClrMapping/>
  </p:clrMapOvr>
  <p:transition spd="slow">
    <p:pull/>
  </p:transition>
</p:sld>
</file>

<file path=ppt/theme/theme1.xml><?xml version="1.0" encoding="utf-8"?>
<a:theme xmlns:a="http://schemas.openxmlformats.org/drawingml/2006/main" name="theme bài giảng của ông thầy Phết">
  <a:themeElements>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fontScheme name="cdb2004158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cdb2004158l 2">
        <a:dk1>
          <a:srgbClr val="093575"/>
        </a:dk1>
        <a:lt1>
          <a:srgbClr val="FFFFFF"/>
        </a:lt1>
        <a:dk2>
          <a:srgbClr val="000066"/>
        </a:dk2>
        <a:lt2>
          <a:srgbClr val="808080"/>
        </a:lt2>
        <a:accent1>
          <a:srgbClr val="4B92E1"/>
        </a:accent1>
        <a:accent2>
          <a:srgbClr val="99CCFF"/>
        </a:accent2>
        <a:accent3>
          <a:srgbClr val="FFFFFF"/>
        </a:accent3>
        <a:accent4>
          <a:srgbClr val="062C63"/>
        </a:accent4>
        <a:accent5>
          <a:srgbClr val="B1C7EE"/>
        </a:accent5>
        <a:accent6>
          <a:srgbClr val="8AB9E7"/>
        </a:accent6>
        <a:hlink>
          <a:srgbClr val="0066CC"/>
        </a:hlink>
        <a:folHlink>
          <a:srgbClr val="AF67FF"/>
        </a:folHlink>
      </a:clrScheme>
      <a:clrMap bg1="lt1" tx1="dk1" bg2="lt2" tx2="dk2" accent1="accent1" accent2="accent2" accent3="accent3" accent4="accent4" accent5="accent5" accent6="accent6" hlink="hlink" folHlink="folHlink"/>
    </a:extraClrScheme>
    <a:extraClrScheme>
      <a:clrScheme name="cdb2004158l 3">
        <a:dk1>
          <a:srgbClr val="0B4C5B"/>
        </a:dk1>
        <a:lt1>
          <a:srgbClr val="FFFFFF"/>
        </a:lt1>
        <a:dk2>
          <a:srgbClr val="000000"/>
        </a:dk2>
        <a:lt2>
          <a:srgbClr val="969696"/>
        </a:lt2>
        <a:accent1>
          <a:srgbClr val="E3BE05"/>
        </a:accent1>
        <a:accent2>
          <a:srgbClr val="81C200"/>
        </a:accent2>
        <a:accent3>
          <a:srgbClr val="FFFFFF"/>
        </a:accent3>
        <a:accent4>
          <a:srgbClr val="08404C"/>
        </a:accent4>
        <a:accent5>
          <a:srgbClr val="EFDBAA"/>
        </a:accent5>
        <a:accent6>
          <a:srgbClr val="74B0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 bài giảng của ông thầy Phết</Template>
  <TotalTime>68</TotalTime>
  <Words>1022</Words>
  <Application>Microsoft Office PowerPoint</Application>
  <PresentationFormat>On-screen Show (4:3)</PresentationFormat>
  <Paragraphs>133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SF Pro Semibold</vt:lpstr>
      <vt:lpstr>Wingdings</vt:lpstr>
      <vt:lpstr>theme bài giảng của ông thầy Phết</vt:lpstr>
      <vt:lpstr>HỆ THỐNG NHẬN DIỆN KHUÔN MẶT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NHẬN DIỆN KHUÔN MẶT</dc:title>
  <dc:creator>Anthony Trần</dc:creator>
  <cp:lastModifiedBy>Duy Lê</cp:lastModifiedBy>
  <cp:revision>11</cp:revision>
  <dcterms:created xsi:type="dcterms:W3CDTF">2023-10-21T08:02:00Z</dcterms:created>
  <dcterms:modified xsi:type="dcterms:W3CDTF">2023-10-22T09:05:01Z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D32E7F039EB245CEBEF1BC0B8BCD35BB_12</vt:lpwstr>
  </property>
  <property fmtid="{D5CDD505-2E9C-101B-9397-08002B2CF9AE}" pid="3" name="KSOProductBuildVer">
    <vt:lpwstr>1033-12.2.0.13266</vt:lpwstr>
  </property>
</Properties>
</file>