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1" r:id="rId5"/>
    <p:sldId id="271" r:id="rId6"/>
    <p:sldId id="258" r:id="rId7"/>
    <p:sldId id="281" r:id="rId8"/>
    <p:sldId id="286" r:id="rId9"/>
    <p:sldId id="282" r:id="rId10"/>
    <p:sldId id="285" r:id="rId11"/>
    <p:sldId id="283" r:id="rId12"/>
    <p:sldId id="263" r:id="rId13"/>
    <p:sldId id="259" r:id="rId14"/>
    <p:sldId id="264" r:id="rId15"/>
    <p:sldId id="260" r:id="rId16"/>
    <p:sldId id="265" r:id="rId17"/>
    <p:sldId id="266" r:id="rId18"/>
    <p:sldId id="262"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81"/>
  </p:normalViewPr>
  <p:slideViewPr>
    <p:cSldViewPr snapToGrid="0" snapToObjects="1">
      <p:cViewPr varScale="1">
        <p:scale>
          <a:sx n="127" d="100"/>
          <a:sy n="127" d="100"/>
        </p:scale>
        <p:origin x="120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Rectangle 9" descr="Light horizontal"/>
          <p:cNvSpPr>
            <a:spLocks noChangeArrowheads="1"/>
          </p:cNvSpPr>
          <p:nvPr/>
        </p:nvSpPr>
        <p:spPr bwMode="gray">
          <a:xfrm>
            <a:off x="9526" y="0"/>
            <a:ext cx="676275" cy="68580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3" name="Rectangle 10"/>
          <p:cNvSpPr>
            <a:spLocks noChangeArrowheads="1"/>
          </p:cNvSpPr>
          <p:nvPr/>
        </p:nvSpPr>
        <p:spPr bwMode="invGray">
          <a:xfrm>
            <a:off x="1" y="2133600"/>
            <a:ext cx="9153525" cy="17526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4" name="Oval 18"/>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EFFD967E-E48F-EE49-89CB-FF071465F988}" type="slidenum">
              <a:rPr lang="en-US" altLang="en-US" sz="1200">
                <a:solidFill>
                  <a:schemeClr val="bg1"/>
                </a:solidFill>
              </a:rPr>
            </a:fld>
            <a:endParaRPr lang="en-US" altLang="en-US" sz="1200">
              <a:solidFill>
                <a:schemeClr val="bg1"/>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1173163" y="4187827"/>
            <a:ext cx="6716712" cy="842963"/>
          </a:xfrm>
          <a:solidFill>
            <a:srgbClr val="FFFFFF">
              <a:alpha val="78000"/>
            </a:srgbClr>
          </a:solidFill>
        </p:spPr>
        <p:txBody>
          <a:bodyPr/>
          <a:lstStyle>
            <a:lvl1pPr marL="0" indent="0" algn="ctr">
              <a:buFontTx/>
              <a:buNone/>
              <a:defRPr/>
            </a:lvl1pPr>
          </a:lstStyle>
          <a:p>
            <a:pPr lvl="0"/>
            <a:r>
              <a:rPr lang="en-US" noProof="0"/>
              <a:t>Click to edit Master subtitle style</a:t>
            </a:r>
            <a:endParaRPr lang="en-GB" noProof="0"/>
          </a:p>
        </p:txBody>
      </p:sp>
      <p:sp>
        <p:nvSpPr>
          <p:cNvPr id="4102" name="Rectangle 6"/>
          <p:cNvSpPr>
            <a:spLocks noGrp="1" noChangeArrowheads="1"/>
          </p:cNvSpPr>
          <p:nvPr>
            <p:ph type="ctrTitle"/>
          </p:nvPr>
        </p:nvSpPr>
        <p:spPr>
          <a:xfrm>
            <a:off x="1173163" y="1611315"/>
            <a:ext cx="6716712" cy="1951037"/>
          </a:xfrm>
          <a:solidFill>
            <a:srgbClr val="FFFFFF">
              <a:alpha val="78000"/>
            </a:srgbClr>
          </a:solidFill>
        </p:spPr>
        <p:txBody>
          <a:bodyPr/>
          <a:lstStyle>
            <a:lvl1pPr>
              <a:defRPr sz="3600"/>
            </a:lvl1pPr>
          </a:lstStyle>
          <a:p>
            <a:pPr lvl="0"/>
            <a:r>
              <a:rPr lang="en-US" noProof="0"/>
              <a:t>Click to edit Master title style</a:t>
            </a:r>
            <a:endParaRPr lang="en-GB" noProof="0"/>
          </a:p>
        </p:txBody>
      </p:sp>
      <p:sp>
        <p:nvSpPr>
          <p:cNvPr id="4" name="Rectangle 11"/>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5" name="Rectangle 12"/>
          <p:cNvSpPr>
            <a:spLocks noGrp="1" noChangeArrowheads="1"/>
          </p:cNvSpPr>
          <p:nvPr>
            <p:ph type="ftr" sz="quarter" idx="11"/>
          </p:nvPr>
        </p:nvSpPr>
        <p:spPr/>
        <p:txBody>
          <a:bodyPr/>
          <a:lstStyle>
            <a:lvl1pPr>
              <a:defRPr/>
            </a:lvl1pPr>
          </a:lstStyle>
          <a:p>
            <a:endParaRPr lang="en-US"/>
          </a:p>
        </p:txBody>
      </p:sp>
      <p:sp>
        <p:nvSpPr>
          <p:cNvPr id="6" name="Rectangle 13"/>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endParaRPr lang="en-US"/>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descr="Light horizontal"/>
          <p:cNvSpPr>
            <a:spLocks noChangeArrowheads="1"/>
          </p:cNvSpPr>
          <p:nvPr/>
        </p:nvSpPr>
        <p:spPr bwMode="gray">
          <a:xfrm>
            <a:off x="-9524" y="0"/>
            <a:ext cx="542925" cy="6858000"/>
          </a:xfrm>
          <a:prstGeom prst="rect">
            <a:avLst/>
          </a:prstGeom>
          <a:blipFill dpi="0" rotWithShape="0">
            <a:blip r:embed="rId13"/>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7" name="Rectangle 8"/>
          <p:cNvSpPr>
            <a:spLocks noChangeArrowheads="1"/>
          </p:cNvSpPr>
          <p:nvPr/>
        </p:nvSpPr>
        <p:spPr bwMode="gray">
          <a:xfrm>
            <a:off x="1" y="0"/>
            <a:ext cx="9153525" cy="6858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vi-VN" altLang="en-US" sz="1350"/>
          </a:p>
        </p:txBody>
      </p:sp>
      <p:sp>
        <p:nvSpPr>
          <p:cNvPr id="1028" name="AutoShape 9"/>
          <p:cNvSpPr>
            <a:spLocks noChangeArrowheads="1"/>
          </p:cNvSpPr>
          <p:nvPr/>
        </p:nvSpPr>
        <p:spPr bwMode="ltGray">
          <a:xfrm>
            <a:off x="304800" y="288927"/>
            <a:ext cx="7670800" cy="644525"/>
          </a:xfrm>
          <a:prstGeom prst="roundRect">
            <a:avLst>
              <a:gd name="adj" fmla="val 16667"/>
            </a:avLst>
          </a:prstGeom>
          <a:solidFill>
            <a:schemeClr val="tx1"/>
          </a:solidFill>
          <a:ln w="28575" algn="ctr">
            <a:solidFill>
              <a:schemeClr val="bg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9"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3" name="Rectangle 4"/>
          <p:cNvSpPr>
            <a:spLocks noGrp="1" noChangeArrowheads="1"/>
          </p:cNvSpPr>
          <p:nvPr>
            <p:ph type="dt" sz="half" idx="2"/>
          </p:nvPr>
        </p:nvSpPr>
        <p:spPr bwMode="auto">
          <a:xfrm>
            <a:off x="457200" y="6400802"/>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050">
                <a:latin typeface="Arial" panose="020B0604020202020204" pitchFamily="34" charset="0"/>
              </a:defRPr>
            </a:lvl1pPr>
          </a:lstStyle>
          <a:p>
            <a:fld id="{6BDEAFE6-325E-AA48-AC90-E1B1FC9AAA75}" type="datetimeFigureOut">
              <a:rPr/>
            </a:fld>
            <a:endParaRPr lang="en-US"/>
          </a:p>
        </p:txBody>
      </p:sp>
      <p:sp>
        <p:nvSpPr>
          <p:cNvPr id="2" name="Rectangle 5"/>
          <p:cNvSpPr>
            <a:spLocks noGrp="1" noChangeArrowheads="1"/>
          </p:cNvSpPr>
          <p:nvPr>
            <p:ph type="ftr" sz="quarter" idx="3"/>
          </p:nvPr>
        </p:nvSpPr>
        <p:spPr bwMode="auto">
          <a:xfrm>
            <a:off x="3124200" y="6400802"/>
            <a:ext cx="2895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50">
                <a:latin typeface="Arial" panose="020B0604020202020204" pitchFamily="34" charset="0"/>
              </a:defRPr>
            </a:lvl1pPr>
          </a:lstStyle>
          <a:p>
            <a:endParaRPr lang="en-US"/>
          </a:p>
        </p:txBody>
      </p:sp>
      <p:sp>
        <p:nvSpPr>
          <p:cNvPr id="1030" name="Rectangle 6"/>
          <p:cNvSpPr>
            <a:spLocks noGrp="1" noChangeArrowheads="1"/>
          </p:cNvSpPr>
          <p:nvPr>
            <p:ph type="sldNum" sz="quarter" idx="4"/>
          </p:nvPr>
        </p:nvSpPr>
        <p:spPr bwMode="auto">
          <a:xfrm>
            <a:off x="6553200" y="6400802"/>
            <a:ext cx="2133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50"/>
            </a:lvl1pPr>
          </a:lstStyle>
          <a:p>
            <a:fld id="{C9142EC5-85AF-4745-AACF-2F37CD50FCA3}" type="slidenum">
              <a:rPr/>
            </a:fld>
            <a:endParaRPr lang="en-US"/>
          </a:p>
        </p:txBody>
      </p:sp>
      <p:sp>
        <p:nvSpPr>
          <p:cNvPr id="1033" name="Rectangle 2"/>
          <p:cNvSpPr>
            <a:spLocks noGrp="1" noChangeArrowheads="1"/>
          </p:cNvSpPr>
          <p:nvPr>
            <p:ph type="title"/>
          </p:nvPr>
        </p:nvSpPr>
        <p:spPr bwMode="white">
          <a:xfrm>
            <a:off x="457200" y="3190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34" name="Oval 16"/>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B41C319-9D3F-9048-A711-38D8F3604043}" type="slidenum">
              <a:rPr lang="en-US" altLang="en-US" sz="1200">
                <a:solidFill>
                  <a:schemeClr val="bg1"/>
                </a:solidFill>
              </a:rPr>
            </a:fld>
            <a:endParaRPr lang="en-US" altLang="en-US" sz="1200">
              <a:solidFill>
                <a:schemeClr val="bg1"/>
              </a:solidFill>
            </a:endParaRPr>
          </a:p>
        </p:txBody>
      </p:sp>
      <p:sp>
        <p:nvSpPr>
          <p:cNvPr id="11" name="Oval 10"/>
          <p:cNvSpPr/>
          <p:nvPr/>
        </p:nvSpPr>
        <p:spPr>
          <a:xfrm>
            <a:off x="8650288" y="6477000"/>
            <a:ext cx="493712" cy="381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27440B6-9045-FA4A-84D5-AB8A8F0C3686}" type="slidenum">
              <a:rPr lang="en-US" altLang="en-US" sz="1350" b="1">
                <a:solidFill>
                  <a:srgbClr val="C00000"/>
                </a:solidFill>
              </a:rPr>
            </a:fld>
            <a:endParaRPr lang="en-US" altLang="en-US" sz="1350" b="1">
              <a:solidFill>
                <a:srgbClr val="C00000"/>
              </a:solidFill>
            </a:endParaRPr>
          </a:p>
        </p:txBody>
      </p:sp>
      <p:sp>
        <p:nvSpPr>
          <p:cNvPr id="4" name="Oval 3"/>
          <p:cNvSpPr/>
          <p:nvPr/>
        </p:nvSpPr>
        <p:spPr>
          <a:xfrm>
            <a:off x="8650288" y="6400802"/>
            <a:ext cx="493712" cy="4937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ll/>
  </p:transition>
  <p:txStyles>
    <p:titleStyle>
      <a:lvl1pPr algn="ctr" rtl="0" eaLnBrk="1" fontAlgn="base" hangingPunct="1">
        <a:spcBef>
          <a:spcPct val="0"/>
        </a:spcBef>
        <a:spcAft>
          <a:spcPct val="0"/>
        </a:spcAft>
        <a:defRPr sz="2700">
          <a:solidFill>
            <a:schemeClr val="bg1"/>
          </a:solidFill>
          <a:latin typeface="+mj-lt"/>
          <a:ea typeface="+mj-ea"/>
          <a:cs typeface="+mj-cs"/>
        </a:defRPr>
      </a:lvl1pPr>
      <a:lvl2pPr algn="ctr" rtl="0" eaLnBrk="1" fontAlgn="base" hangingPunct="1">
        <a:spcBef>
          <a:spcPct val="0"/>
        </a:spcBef>
        <a:spcAft>
          <a:spcPct val="0"/>
        </a:spcAft>
        <a:defRPr sz="2700">
          <a:solidFill>
            <a:schemeClr val="bg1"/>
          </a:solidFill>
          <a:latin typeface="Arial" panose="020B0604020202020204" pitchFamily="34" charset="0"/>
        </a:defRPr>
      </a:lvl2pPr>
      <a:lvl3pPr algn="ctr" rtl="0" eaLnBrk="1" fontAlgn="base" hangingPunct="1">
        <a:spcBef>
          <a:spcPct val="0"/>
        </a:spcBef>
        <a:spcAft>
          <a:spcPct val="0"/>
        </a:spcAft>
        <a:defRPr sz="2700">
          <a:solidFill>
            <a:schemeClr val="bg1"/>
          </a:solidFill>
          <a:latin typeface="Arial" panose="020B0604020202020204" pitchFamily="34" charset="0"/>
        </a:defRPr>
      </a:lvl3pPr>
      <a:lvl4pPr algn="ctr" rtl="0" eaLnBrk="1" fontAlgn="base" hangingPunct="1">
        <a:spcBef>
          <a:spcPct val="0"/>
        </a:spcBef>
        <a:spcAft>
          <a:spcPct val="0"/>
        </a:spcAft>
        <a:defRPr sz="2700">
          <a:solidFill>
            <a:schemeClr val="bg1"/>
          </a:solidFill>
          <a:latin typeface="Arial" panose="020B0604020202020204" pitchFamily="34" charset="0"/>
        </a:defRPr>
      </a:lvl4pPr>
      <a:lvl5pPr algn="ctr" rtl="0" eaLnBrk="1" fontAlgn="base" hangingPunct="1">
        <a:spcBef>
          <a:spcPct val="0"/>
        </a:spcBef>
        <a:spcAft>
          <a:spcPct val="0"/>
        </a:spcAft>
        <a:defRPr sz="2700">
          <a:solidFill>
            <a:schemeClr val="bg1"/>
          </a:solidFill>
          <a:latin typeface="Arial" panose="020B0604020202020204" pitchFamily="34" charset="0"/>
        </a:defRPr>
      </a:lvl5pPr>
      <a:lvl6pPr marL="342900" algn="ctr" rtl="0" eaLnBrk="1" fontAlgn="base" hangingPunct="1">
        <a:spcBef>
          <a:spcPct val="0"/>
        </a:spcBef>
        <a:spcAft>
          <a:spcPct val="0"/>
        </a:spcAft>
        <a:defRPr sz="2700">
          <a:solidFill>
            <a:schemeClr val="bg1"/>
          </a:solidFill>
          <a:latin typeface="Arial" panose="020B0604020202020204" pitchFamily="34" charset="0"/>
        </a:defRPr>
      </a:lvl6pPr>
      <a:lvl7pPr marL="685800" algn="ctr" rtl="0" eaLnBrk="1" fontAlgn="base" hangingPunct="1">
        <a:spcBef>
          <a:spcPct val="0"/>
        </a:spcBef>
        <a:spcAft>
          <a:spcPct val="0"/>
        </a:spcAft>
        <a:defRPr sz="2700">
          <a:solidFill>
            <a:schemeClr val="bg1"/>
          </a:solidFill>
          <a:latin typeface="Arial" panose="020B0604020202020204" pitchFamily="34" charset="0"/>
        </a:defRPr>
      </a:lvl7pPr>
      <a:lvl8pPr marL="1028700" algn="ctr" rtl="0" eaLnBrk="1" fontAlgn="base" hangingPunct="1">
        <a:spcBef>
          <a:spcPct val="0"/>
        </a:spcBef>
        <a:spcAft>
          <a:spcPct val="0"/>
        </a:spcAft>
        <a:defRPr sz="2700">
          <a:solidFill>
            <a:schemeClr val="bg1"/>
          </a:solidFill>
          <a:latin typeface="Arial" panose="020B0604020202020204" pitchFamily="34" charset="0"/>
        </a:defRPr>
      </a:lvl8pPr>
      <a:lvl9pPr marL="1371600" algn="ctr" rtl="0" eaLnBrk="1" fontAlgn="base" hangingPunct="1">
        <a:spcBef>
          <a:spcPct val="0"/>
        </a:spcBef>
        <a:spcAft>
          <a:spcPct val="0"/>
        </a:spcAft>
        <a:defRPr sz="2700">
          <a:solidFill>
            <a:schemeClr val="bg1"/>
          </a:solidFill>
          <a:latin typeface="Arial" panose="020B0604020202020204" pitchFamily="34" charset="0"/>
        </a:defRPr>
      </a:lvl9pPr>
    </p:titleStyle>
    <p:bodyStyle>
      <a:lvl1pPr marL="257175" indent="-257175" algn="l" rtl="0" eaLnBrk="1" fontAlgn="base" hangingPunct="1">
        <a:spcBef>
          <a:spcPct val="20000"/>
        </a:spcBef>
        <a:spcAft>
          <a:spcPct val="0"/>
        </a:spcAft>
        <a:buClr>
          <a:schemeClr val="hlink"/>
        </a:buClr>
        <a:buFont typeface="Wingdings" panose="05000000000000000000" pitchFamily="2" charset="2"/>
        <a:buChar char="v"/>
        <a:defRPr sz="2400">
          <a:solidFill>
            <a:schemeClr val="tx1"/>
          </a:solidFill>
          <a:latin typeface="+mn-lt"/>
          <a:ea typeface="+mn-ea"/>
          <a:cs typeface="+mn-cs"/>
        </a:defRPr>
      </a:lvl1pPr>
      <a:lvl2pPr marL="557530" indent="-214630" algn="l" rtl="0" eaLnBrk="1" fontAlgn="base" hangingPunct="1">
        <a:spcBef>
          <a:spcPct val="20000"/>
        </a:spcBef>
        <a:spcAft>
          <a:spcPct val="0"/>
        </a:spcAft>
        <a:buClr>
          <a:schemeClr val="accent1"/>
        </a:buClr>
        <a:buFont typeface="Wingdings" panose="05000000000000000000" pitchFamily="2" charset="2"/>
        <a:buChar char="§"/>
        <a:defRPr sz="2100">
          <a:solidFill>
            <a:schemeClr val="tx1"/>
          </a:solidFill>
          <a:latin typeface="+mn-lt"/>
        </a:defRPr>
      </a:lvl2pPr>
      <a:lvl3pPr marL="857250" indent="-171450" algn="l" rtl="0" eaLnBrk="1" fontAlgn="base" hangingPunct="1">
        <a:spcBef>
          <a:spcPct val="20000"/>
        </a:spcBef>
        <a:spcAft>
          <a:spcPct val="0"/>
        </a:spcAft>
        <a:buClr>
          <a:schemeClr val="tx1"/>
        </a:buClr>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4.GI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5.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6.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hyperlink" Target="https://senstar.com/senstarpedia/pros-and-cons-of-facial-recognition/" TargetMode="External"/><Relationship Id="rId3" Type="http://schemas.openxmlformats.org/officeDocument/2006/relationships/hyperlink" Target="https://this.deakin.edu.au/innovation/facial-recognition-id-how-safe-is-your-face#:~:text=It's%20not%20relatively%20more%20secure,your%20phone%20using%20Face%20ID." TargetMode="External"/><Relationship Id="rId2" Type="http://schemas.openxmlformats.org/officeDocument/2006/relationships/image" Target="../media/image2.png"/><Relationship Id="rId1" Type="http://schemas.openxmlformats.org/officeDocument/2006/relationships/hyperlink" Target="https://en.wikipedia.org/wiki/Facial_recognition_system" TargetMode="Externa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7.GIF"/><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p:nvPr/>
        </p:nvPicPr>
        <p:blipFill>
          <a:blip r:embed="rId1"/>
          <a:stretch>
            <a:fillRect/>
          </a:stretch>
        </p:blipFill>
        <p:spPr>
          <a:xfrm>
            <a:off x="-39267" y="6350556"/>
            <a:ext cx="576000" cy="1236543"/>
          </a:xfrm>
          <a:prstGeom prst="rect">
            <a:avLst/>
          </a:prstGeom>
        </p:spPr>
      </p:pic>
      <p:sp>
        <p:nvSpPr>
          <p:cNvPr id="15" name="Rectangle 14"/>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83779" y="270228"/>
            <a:ext cx="7725103" cy="6757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93682"/>
            <a:ext cx="9144000" cy="977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504495" y="690266"/>
            <a:ext cx="8640000" cy="6167734"/>
          </a:xfrm>
          <a:prstGeom prst="rect">
            <a:avLst/>
          </a:prstGeom>
        </p:spPr>
      </p:pic>
      <p:sp>
        <p:nvSpPr>
          <p:cNvPr id="6" name="Rectangle 5"/>
          <p:cNvSpPr/>
          <p:nvPr/>
        </p:nvSpPr>
        <p:spPr>
          <a:xfrm>
            <a:off x="504495" y="2266523"/>
            <a:ext cx="8640000" cy="2008995"/>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9317" y="2471091"/>
            <a:ext cx="7930356" cy="1603280"/>
          </a:xfrm>
          <a:noFill/>
          <a:ln>
            <a:noFill/>
          </a:ln>
        </p:spPr>
        <p:txBody>
          <a:bodyPr/>
          <a:lstStyle/>
          <a:p>
            <a:r>
              <a:rPr lang="en-US" sz="5400">
                <a:ln w="0"/>
                <a:effectLst>
                  <a:outerShdw blurRad="38100" dist="19050" dir="2700000" algn="tl" rotWithShape="0">
                    <a:schemeClr val="dk1">
                      <a:alpha val="40000"/>
                    </a:schemeClr>
                  </a:outerShdw>
                </a:effectLst>
              </a:rPr>
              <a:t>HỆ THỐNG NHẬN DIỆN KHUÔN MẶT</a:t>
            </a:r>
            <a:endParaRPr lang="en-US" sz="5400">
              <a:ln w="0"/>
              <a:effectLst>
                <a:outerShdw blurRad="38100" dist="19050" dir="2700000" algn="tl" rotWithShape="0">
                  <a:schemeClr val="dk1">
                    <a:alpha val="40000"/>
                  </a:schemeClr>
                </a:outerShdw>
              </a:effectLst>
            </a:endParaRPr>
          </a:p>
        </p:txBody>
      </p:sp>
      <p:pic>
        <p:nvPicPr>
          <p:cNvPr id="10" name="Picture 9"/>
          <p:cNvPicPr/>
          <p:nvPr/>
        </p:nvPicPr>
        <p:blipFill>
          <a:blip r:embed="rId1"/>
          <a:stretch>
            <a:fillRect/>
          </a:stretch>
        </p:blipFill>
        <p:spPr>
          <a:xfrm>
            <a:off x="-69411" y="690266"/>
            <a:ext cx="576000" cy="1236543"/>
          </a:xfrm>
          <a:prstGeom prst="rect">
            <a:avLst/>
          </a:prstGeom>
        </p:spPr>
      </p:pic>
      <p:sp>
        <p:nvSpPr>
          <p:cNvPr id="12" name="Rounded Rectangle 11"/>
          <p:cNvSpPr/>
          <p:nvPr/>
        </p:nvSpPr>
        <p:spPr>
          <a:xfrm>
            <a:off x="3039684" y="1143098"/>
            <a:ext cx="3426373" cy="801825"/>
          </a:xfrm>
          <a:prstGeom prst="roundRect">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63043" y="1251745"/>
            <a:ext cx="1779654" cy="584775"/>
          </a:xfrm>
          <a:prstGeom prst="rect">
            <a:avLst/>
          </a:prstGeom>
          <a:noFill/>
        </p:spPr>
        <p:txBody>
          <a:bodyPr wrap="none" rtlCol="0">
            <a:spAutoFit/>
          </a:bodyPr>
          <a:lstStyle/>
          <a:p>
            <a:r>
              <a:rPr lang="en-US" sz="3200">
                <a:solidFill>
                  <a:srgbClr val="FF0000"/>
                </a:solidFill>
              </a:rPr>
              <a:t>NHÓM 7</a:t>
            </a:r>
            <a:endParaRPr lang="en-US" sz="3200">
              <a:solidFill>
                <a:srgbClr val="FF0000"/>
              </a:solidFill>
            </a:endParaRPr>
          </a:p>
        </p:txBody>
      </p:sp>
      <p:sp>
        <p:nvSpPr>
          <p:cNvPr id="17" name="Oval 16"/>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a:t>
            </a:r>
            <a:endParaRPr lang="en-US">
              <a:solidFill>
                <a:srgbClr val="FF0000"/>
              </a:solidFill>
            </a:endParaRP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4.HOẠT ĐỘNG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444865" y="6315075"/>
            <a:ext cx="699135" cy="54292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10</a:t>
            </a:r>
            <a:endParaRPr lang="en-US">
              <a:solidFill>
                <a:srgbClr val="FF0000"/>
              </a:solidFill>
            </a:endParaRPr>
          </a:p>
        </p:txBody>
      </p:sp>
      <p:sp>
        <p:nvSpPr>
          <p:cNvPr id="10" name="TextBox 9"/>
          <p:cNvSpPr txBox="1"/>
          <p:nvPr/>
        </p:nvSpPr>
        <p:spPr>
          <a:xfrm>
            <a:off x="703384" y="1121257"/>
            <a:ext cx="8169310" cy="563118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4.3.Phân tích kết cấu da</a:t>
            </a:r>
            <a:endParaRPr lang="en-US" sz="2400" dirty="0">
              <a:solidFill>
                <a:srgbClr val="FF0000"/>
              </a:solidFill>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sử dụng các chi tiết hình ảnh của da, được chụp trong các hình ảnh kỹ thuật số hoặc máy scan tiêu chuẩn.</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phân tích kết cấu da, các đường đặc trưng, hình dạng và điểm nốt trên da.</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Đưa vào không gian toán học.</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1"/>
          <a:stretch>
            <a:fillRect/>
          </a:stretch>
        </p:blipFill>
        <p:spPr>
          <a:xfrm>
            <a:off x="852434" y="2116729"/>
            <a:ext cx="7874865" cy="4298364"/>
          </a:xfrm>
          <a:prstGeom prst="roundRect">
            <a:avLst>
              <a:gd name="adj" fmla="val 11967"/>
            </a:avLst>
          </a:prstGeom>
        </p:spPr>
      </p:pic>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endParaRPr lang="en-US">
              <a:solidFill>
                <a:srgbClr val="FF0000"/>
              </a:solidFill>
            </a:endParaRPr>
          </a:p>
        </p:txBody>
      </p:sp>
      <p:sp>
        <p:nvSpPr>
          <p:cNvPr id="10" name="TextBox 9"/>
          <p:cNvSpPr txBox="1"/>
          <p:nvPr/>
        </p:nvSpPr>
        <p:spPr>
          <a:xfrm>
            <a:off x="703384" y="1121261"/>
            <a:ext cx="8169310" cy="664156"/>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latin typeface="SF Pro Semibold" pitchFamily="2" charset="0"/>
                <a:ea typeface="SF Pro Semibold" pitchFamily="2" charset="0"/>
                <a:cs typeface="SF Pro Semibold" pitchFamily="2" charset="0"/>
              </a:rPr>
              <a:t>3.1.Nhận </a:t>
            </a:r>
            <a:r>
              <a:rPr lang="en-US" sz="2800" dirty="0" err="1">
                <a:solidFill>
                  <a:srgbClr val="FF0000"/>
                </a:solidFill>
                <a:latin typeface="SF Pro Semibold" pitchFamily="2" charset="0"/>
                <a:ea typeface="SF Pro Semibold" pitchFamily="2" charset="0"/>
                <a:cs typeface="SF Pro Semibold" pitchFamily="2" charset="0"/>
              </a:rPr>
              <a:t>dạng</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khuôn</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mặt</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có</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chính</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xác</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không</a:t>
            </a:r>
            <a:r>
              <a:rPr lang="en-US" sz="2800" dirty="0">
                <a:solidFill>
                  <a:srgbClr val="FF0000"/>
                </a:solidFill>
                <a:latin typeface="SF Pro Semibold" pitchFamily="2" charset="0"/>
                <a:ea typeface="SF Pro Semibold" pitchFamily="2" charset="0"/>
                <a:cs typeface="SF Pro Semibold" pitchFamily="2" charset="0"/>
              </a:rPr>
              <a:t>?: </a:t>
            </a:r>
            <a:endParaRPr lang="en-US" sz="2800" dirty="0">
              <a:solidFill>
                <a:srgbClr val="FF0000"/>
              </a:solidFill>
              <a:latin typeface="SF Pro Semibold" pitchFamily="2" charset="0"/>
              <a:ea typeface="SF Pro Semibold" pitchFamily="2" charset="0"/>
              <a:cs typeface="SF Pro Semibold" pitchFamily="2" charset="0"/>
            </a:endParaRP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sp>
        <p:nvSpPr>
          <p:cNvPr id="10" name="TextBox 9"/>
          <p:cNvSpPr txBox="1"/>
          <p:nvPr/>
        </p:nvSpPr>
        <p:spPr>
          <a:xfrm>
            <a:off x="703384" y="1121261"/>
            <a:ext cx="8169310" cy="2890791"/>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latin typeface="SF Pro Semibold" pitchFamily="2" charset="0"/>
                <a:ea typeface="SF Pro Semibold" pitchFamily="2" charset="0"/>
                <a:cs typeface="SF Pro Semibold" pitchFamily="2" charset="0"/>
              </a:rPr>
              <a:t>3.2.Nhận </a:t>
            </a:r>
            <a:r>
              <a:rPr lang="en-US" sz="2800" dirty="0" err="1">
                <a:solidFill>
                  <a:srgbClr val="FF0000"/>
                </a:solidFill>
                <a:latin typeface="SF Pro Semibold" pitchFamily="2" charset="0"/>
                <a:ea typeface="SF Pro Semibold" pitchFamily="2" charset="0"/>
                <a:cs typeface="SF Pro Semibold" pitchFamily="2" charset="0"/>
              </a:rPr>
              <a:t>diện</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khuôn</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mặt</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có</a:t>
            </a:r>
            <a:r>
              <a:rPr lang="en-US" sz="2800" dirty="0">
                <a:solidFill>
                  <a:srgbClr val="FF0000"/>
                </a:solidFill>
                <a:latin typeface="SF Pro Semibold" pitchFamily="2" charset="0"/>
                <a:ea typeface="SF Pro Semibold" pitchFamily="2" charset="0"/>
                <a:cs typeface="SF Pro Semibold" pitchFamily="2" charset="0"/>
              </a:rPr>
              <a:t> an </a:t>
            </a:r>
            <a:r>
              <a:rPr lang="en-US" sz="2800" dirty="0" err="1">
                <a:solidFill>
                  <a:srgbClr val="FF0000"/>
                </a:solidFill>
                <a:latin typeface="SF Pro Semibold" pitchFamily="2" charset="0"/>
                <a:ea typeface="SF Pro Semibold" pitchFamily="2" charset="0"/>
                <a:cs typeface="SF Pro Semibold" pitchFamily="2" charset="0"/>
              </a:rPr>
              <a:t>toàn</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không</a:t>
            </a:r>
            <a:r>
              <a:rPr lang="en-US" sz="2800" dirty="0">
                <a:solidFill>
                  <a:srgbClr val="FF0000"/>
                </a:solidFill>
                <a:latin typeface="SF Pro Semibold" pitchFamily="2" charset="0"/>
                <a:ea typeface="SF Pro Semibold" pitchFamily="2" charset="0"/>
                <a:cs typeface="SF Pro Semibold" pitchFamily="2" charset="0"/>
              </a:rPr>
              <a:t>?:  </a:t>
            </a:r>
            <a:endParaRPr lang="en-US" sz="2800" dirty="0">
              <a:solidFill>
                <a:srgbClr val="FF0000"/>
              </a:solidFill>
              <a:latin typeface="SF Pro Semibold" pitchFamily="2" charset="0"/>
              <a:ea typeface="SF Pro Semibold" pitchFamily="2" charset="0"/>
              <a:cs typeface="SF Pro Semibold" pitchFamily="2" charset="0"/>
            </a:endParaRPr>
          </a:p>
          <a:p>
            <a:pPr marL="457200" indent="-457200">
              <a:lnSpc>
                <a:spcPct val="150000"/>
              </a:lnSpc>
              <a:buFont typeface="Wingdings" panose="05000000000000000000" pitchFamily="2" charset="2"/>
              <a:buChar char="ü"/>
            </a:pPr>
            <a:r>
              <a:rPr lang="en-US" sz="2400" dirty="0" err="1">
                <a:latin typeface="SF Pro Semibold" pitchFamily="2" charset="0"/>
                <a:ea typeface="SF Pro Semibold" pitchFamily="2" charset="0"/>
                <a:cs typeface="SF Pro Semibold" pitchFamily="2" charset="0"/>
              </a:rPr>
              <a:t>Sử</a:t>
            </a:r>
            <a:r>
              <a:rPr lang="en-US" sz="2400" dirty="0">
                <a:latin typeface="SF Pro Semibold" pitchFamily="2" charset="0"/>
                <a:ea typeface="SF Pro Semibold" pitchFamily="2" charset="0"/>
                <a:cs typeface="SF Pro Semibold" pitchFamily="2" charset="0"/>
              </a:rPr>
              <a:t> dụng </a:t>
            </a:r>
            <a:r>
              <a:rPr lang="en-US" sz="2400" dirty="0" err="1">
                <a:latin typeface="SF Pro Semibold" pitchFamily="2" charset="0"/>
                <a:ea typeface="SF Pro Semibold" pitchFamily="2" charset="0"/>
                <a:cs typeface="SF Pro Semibold" pitchFamily="2" charset="0"/>
              </a:rPr>
              <a:t>các</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thuật</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toán</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để</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mã</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hóa</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dữ</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liệu</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sinh</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trắc</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học</a:t>
            </a:r>
            <a:r>
              <a:rPr lang="en-US" sz="2400" dirty="0">
                <a:latin typeface="SF Pro Semibold" pitchFamily="2" charset="0"/>
                <a:ea typeface="SF Pro Semibold" pitchFamily="2" charset="0"/>
                <a:cs typeface="SF Pro Semibold" pitchFamily="2" charset="0"/>
              </a:rPr>
              <a:t>. </a:t>
            </a:r>
            <a:r>
              <a:rPr lang="en-US" sz="2400" dirty="0">
                <a:effectLst/>
                <a:latin typeface="SF Pro Semibold" pitchFamily="2" charset="0"/>
                <a:ea typeface="SF Pro Semibold" pitchFamily="2" charset="0"/>
                <a:cs typeface="SF Pro Semibold" pitchFamily="2" charset="0"/>
              </a:rPr>
              <a:t> </a:t>
            </a:r>
            <a:endParaRPr lang="en-US" sz="2400" dirty="0">
              <a:effectLst/>
              <a:latin typeface="SF Pro Semibold" pitchFamily="2" charset="0"/>
              <a:ea typeface="SF Pro Semibold" pitchFamily="2" charset="0"/>
              <a:cs typeface="SF Pro Semibold" pitchFamily="2" charset="0"/>
            </a:endParaRPr>
          </a:p>
          <a:p>
            <a:pPr marL="457200" indent="-457200">
              <a:lnSpc>
                <a:spcPct val="150000"/>
              </a:lnSpc>
              <a:buFont typeface="Wingdings" panose="05000000000000000000" pitchFamily="2" charset="2"/>
              <a:buChar char="ü"/>
            </a:pPr>
            <a:r>
              <a:rPr lang="en-US" sz="2400" dirty="0" err="1">
                <a:latin typeface="SF Pro Semibold" pitchFamily="2" charset="0"/>
                <a:ea typeface="SF Pro Semibold" pitchFamily="2" charset="0"/>
                <a:cs typeface="SF Pro Semibold" pitchFamily="2" charset="0"/>
              </a:rPr>
              <a:t>Các</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dữ</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liệu</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này</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được</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lưu</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trữ</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dưới</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dạng</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ẩn</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danh</a:t>
            </a:r>
            <a:r>
              <a:rPr lang="en-US" sz="2400" dirty="0">
                <a:latin typeface="SF Pro Semibold" pitchFamily="2" charset="0"/>
                <a:ea typeface="SF Pro Semibold" pitchFamily="2" charset="0"/>
                <a:cs typeface="SF Pro Semibold" pitchFamily="2" charset="0"/>
              </a:rPr>
              <a:t>. </a:t>
            </a:r>
            <a:endParaRPr lang="en-US" sz="2400" dirty="0">
              <a:latin typeface="SF Pro Semibold" pitchFamily="2" charset="0"/>
              <a:ea typeface="SF Pro Semibold" pitchFamily="2" charset="0"/>
              <a:cs typeface="SF Pro Semibold" pitchFamily="2" charset="0"/>
            </a:endParaRPr>
          </a:p>
          <a:p>
            <a:pPr>
              <a:lnSpc>
                <a:spcPct val="150000"/>
              </a:lnSpc>
            </a:pPr>
            <a:r>
              <a:rPr lang="en-US" sz="2400" dirty="0">
                <a:latin typeface="SF Pro Semibold" pitchFamily="2" charset="0"/>
                <a:ea typeface="SF Pro Semibold" pitchFamily="2" charset="0"/>
                <a:cs typeface="SF Pro Semibold" pitchFamily="2" charset="0"/>
              </a:rPr>
              <a:t>	</a:t>
            </a:r>
            <a:endParaRPr lang="en-US" sz="2400" dirty="0">
              <a:latin typeface="SF Pro Semibold" pitchFamily="2" charset="0"/>
              <a:ea typeface="SF Pro Semibold" pitchFamily="2" charset="0"/>
              <a:cs typeface="SF Pro Semibold" pitchFamily="2" charset="0"/>
            </a:endParaRPr>
          </a:p>
          <a:p>
            <a:pPr>
              <a:lnSpc>
                <a:spcPct val="150000"/>
              </a:lnSpc>
            </a:pPr>
            <a:r>
              <a:rPr lang="en-US" sz="2400" dirty="0">
                <a:latin typeface="SF Pro Semibold" pitchFamily="2" charset="0"/>
                <a:ea typeface="SF Pro Semibold" pitchFamily="2" charset="0"/>
                <a:cs typeface="SF Pro Semibold" pitchFamily="2" charset="0"/>
              </a:rPr>
              <a:t>=&gt; </a:t>
            </a:r>
            <a:r>
              <a:rPr lang="en-US" sz="2400" dirty="0" err="1">
                <a:latin typeface="SF Pro Semibold" pitchFamily="2" charset="0"/>
                <a:ea typeface="SF Pro Semibold" pitchFamily="2" charset="0"/>
                <a:cs typeface="SF Pro Semibold" pitchFamily="2" charset="0"/>
              </a:rPr>
              <a:t>Công</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nghệ</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này</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có</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độ</a:t>
            </a:r>
            <a:r>
              <a:rPr lang="en-US" sz="2400" dirty="0">
                <a:latin typeface="SF Pro Semibold" pitchFamily="2" charset="0"/>
                <a:ea typeface="SF Pro Semibold" pitchFamily="2" charset="0"/>
                <a:cs typeface="SF Pro Semibold" pitchFamily="2" charset="0"/>
              </a:rPr>
              <a:t> an </a:t>
            </a:r>
            <a:r>
              <a:rPr lang="en-US" sz="2400" dirty="0" err="1">
                <a:latin typeface="SF Pro Semibold" pitchFamily="2" charset="0"/>
                <a:ea typeface="SF Pro Semibold" pitchFamily="2" charset="0"/>
                <a:cs typeface="SF Pro Semibold" pitchFamily="2" charset="0"/>
              </a:rPr>
              <a:t>toàn</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cao</a:t>
            </a:r>
            <a:r>
              <a:rPr lang="en-US" sz="2400" dirty="0">
                <a:latin typeface="SF Pro Semibold" pitchFamily="2" charset="0"/>
                <a:ea typeface="SF Pro Semibold" pitchFamily="2" charset="0"/>
                <a:cs typeface="SF Pro Semibold" pitchFamily="2" charset="0"/>
              </a:rPr>
              <a:t>. </a:t>
            </a:r>
            <a:endParaRPr lang="en-US" sz="2400" dirty="0">
              <a:latin typeface="SF Pro Semibold" pitchFamily="2" charset="0"/>
              <a:ea typeface="SF Pro Semibold" pitchFamily="2" charset="0"/>
              <a:cs typeface="SF Pro Semibold" pitchFamily="2" charset="0"/>
            </a:endParaRP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sp>
        <p:nvSpPr>
          <p:cNvPr id="10" name="TextBox 9"/>
          <p:cNvSpPr txBox="1"/>
          <p:nvPr/>
        </p:nvSpPr>
        <p:spPr>
          <a:xfrm>
            <a:off x="703384" y="1121254"/>
            <a:ext cx="8169310" cy="664156"/>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latin typeface="SF Pro Semibold" pitchFamily="2" charset="0"/>
                <a:ea typeface="SF Pro Semibold" pitchFamily="2" charset="0"/>
                <a:cs typeface="SF Pro Semibold" pitchFamily="2" charset="0"/>
              </a:rPr>
              <a:t>3.2.Nhận </a:t>
            </a:r>
            <a:r>
              <a:rPr lang="en-US" sz="2800" dirty="0" err="1">
                <a:solidFill>
                  <a:srgbClr val="FF0000"/>
                </a:solidFill>
                <a:latin typeface="SF Pro Semibold" pitchFamily="2" charset="0"/>
                <a:ea typeface="SF Pro Semibold" pitchFamily="2" charset="0"/>
                <a:cs typeface="SF Pro Semibold" pitchFamily="2" charset="0"/>
              </a:rPr>
              <a:t>diện</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khuôn</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mặt</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có</a:t>
            </a:r>
            <a:r>
              <a:rPr lang="en-US" sz="2800" dirty="0">
                <a:solidFill>
                  <a:srgbClr val="FF0000"/>
                </a:solidFill>
                <a:latin typeface="SF Pro Semibold" pitchFamily="2" charset="0"/>
                <a:ea typeface="SF Pro Semibold" pitchFamily="2" charset="0"/>
                <a:cs typeface="SF Pro Semibold" pitchFamily="2" charset="0"/>
              </a:rPr>
              <a:t> an </a:t>
            </a:r>
            <a:r>
              <a:rPr lang="en-US" sz="2800" dirty="0" err="1">
                <a:solidFill>
                  <a:srgbClr val="FF0000"/>
                </a:solidFill>
                <a:latin typeface="SF Pro Semibold" pitchFamily="2" charset="0"/>
                <a:ea typeface="SF Pro Semibold" pitchFamily="2" charset="0"/>
                <a:cs typeface="SF Pro Semibold" pitchFamily="2" charset="0"/>
              </a:rPr>
              <a:t>toàn</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không</a:t>
            </a:r>
            <a:r>
              <a:rPr lang="en-US" sz="2800" dirty="0">
                <a:solidFill>
                  <a:srgbClr val="FF0000"/>
                </a:solidFill>
                <a:latin typeface="SF Pro Semibold" pitchFamily="2" charset="0"/>
                <a:ea typeface="SF Pro Semibold" pitchFamily="2" charset="0"/>
                <a:cs typeface="SF Pro Semibold" pitchFamily="2" charset="0"/>
              </a:rPr>
              <a:t>?:  </a:t>
            </a:r>
            <a:endParaRPr lang="en-US" sz="2800" dirty="0">
              <a:solidFill>
                <a:srgbClr val="FF0000"/>
              </a:solidFill>
              <a:latin typeface="SF Pro Semibold" pitchFamily="2" charset="0"/>
              <a:ea typeface="SF Pro Semibold" pitchFamily="2" charset="0"/>
              <a:cs typeface="SF Pro Semibold" pitchFamily="2" charset="0"/>
            </a:endParaRPr>
          </a:p>
        </p:txBody>
      </p:sp>
      <p:pic>
        <p:nvPicPr>
          <p:cNvPr id="3" name="Picture 2"/>
          <p:cNvPicPr>
            <a:picLocks noChangeAspect="1"/>
          </p:cNvPicPr>
          <p:nvPr/>
        </p:nvPicPr>
        <p:blipFill>
          <a:blip r:embed="rId2"/>
          <a:stretch>
            <a:fillRect/>
          </a:stretch>
        </p:blipFill>
        <p:spPr>
          <a:xfrm>
            <a:off x="572322" y="2410625"/>
            <a:ext cx="8571678" cy="3296799"/>
          </a:xfrm>
          <a:prstGeom prst="rect">
            <a:avLst/>
          </a:prstGeom>
        </p:spPr>
      </p:pic>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sp>
        <p:nvSpPr>
          <p:cNvPr id="10" name="TextBox 9"/>
          <p:cNvSpPr txBox="1"/>
          <p:nvPr/>
        </p:nvSpPr>
        <p:spPr>
          <a:xfrm>
            <a:off x="703384" y="1121261"/>
            <a:ext cx="8169310" cy="3998787"/>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latin typeface="SF Pro Semibold" pitchFamily="2" charset="0"/>
                <a:ea typeface="SF Pro Semibold" pitchFamily="2" charset="0"/>
                <a:cs typeface="SF Pro Semibold" pitchFamily="2" charset="0"/>
              </a:rPr>
              <a:t>3.3.Điểm tin cậy trong nhận dạng khuôn mặt?:  </a:t>
            </a:r>
            <a:endParaRPr lang="en-US" sz="2800" dirty="0">
              <a:solidFill>
                <a:srgbClr val="FF0000"/>
              </a:solidFill>
              <a:latin typeface="SF Pro Semibold" pitchFamily="2" charset="0"/>
              <a:ea typeface="SF Pro Semibold" pitchFamily="2" charset="0"/>
              <a:cs typeface="SF Pro Semibold" pitchFamily="2" charset="0"/>
            </a:endParaRPr>
          </a:p>
          <a:p>
            <a:pPr marL="457200" indent="-457200">
              <a:lnSpc>
                <a:spcPct val="150000"/>
              </a:lnSpc>
              <a:buFont typeface="Wingdings" panose="05000000000000000000" pitchFamily="2" charset="2"/>
              <a:buChar char="ü"/>
            </a:pPr>
            <a:r>
              <a:rPr lang="en-US" sz="2400" dirty="0">
                <a:effectLst/>
                <a:latin typeface="SF Pro Semibold" pitchFamily="2" charset="0"/>
                <a:ea typeface="SF Pro Semibold" pitchFamily="2" charset="0"/>
                <a:cs typeface="SF Pro Semibold" pitchFamily="2" charset="0"/>
              </a:rPr>
              <a:t>Hệ thống sẽ phát hiện, so sánh khuôn mặt với dữ liệu từ database. </a:t>
            </a:r>
            <a:endParaRPr lang="en-US" sz="2400" dirty="0">
              <a:effectLst/>
              <a:latin typeface="SF Pro Semibold" pitchFamily="2" charset="0"/>
              <a:ea typeface="SF Pro Semibold" pitchFamily="2" charset="0"/>
              <a:cs typeface="SF Pro Semibold" pitchFamily="2" charset="0"/>
            </a:endParaRPr>
          </a:p>
          <a:p>
            <a:pPr marL="457200" indent="-457200">
              <a:lnSpc>
                <a:spcPct val="150000"/>
              </a:lnSpc>
              <a:buFont typeface="Wingdings" panose="05000000000000000000" pitchFamily="2" charset="2"/>
              <a:buChar char="ü"/>
            </a:pPr>
            <a:r>
              <a:rPr lang="en-US" sz="2400" dirty="0">
                <a:latin typeface="SF Pro Semibold" pitchFamily="2" charset="0"/>
                <a:ea typeface="SF Pro Semibold" pitchFamily="2" charset="0"/>
                <a:cs typeface="SF Pro Semibold" pitchFamily="2" charset="0"/>
              </a:rPr>
              <a:t> Điểm tin cậy càng cao thì khả năng hai hình ảnh thuộc về cùng một người càng cao. </a:t>
            </a:r>
            <a:endParaRPr lang="en-US" sz="2400" dirty="0">
              <a:latin typeface="SF Pro Semibold" pitchFamily="2" charset="0"/>
              <a:ea typeface="SF Pro Semibold" pitchFamily="2" charset="0"/>
              <a:cs typeface="SF Pro Semibold" pitchFamily="2" charset="0"/>
            </a:endParaRPr>
          </a:p>
          <a:p>
            <a:pPr>
              <a:lnSpc>
                <a:spcPct val="150000"/>
              </a:lnSpc>
            </a:pPr>
            <a:r>
              <a:rPr lang="en-US" sz="2400" dirty="0">
                <a:latin typeface="SF Pro Semibold" pitchFamily="2" charset="0"/>
                <a:ea typeface="SF Pro Semibold" pitchFamily="2" charset="0"/>
                <a:cs typeface="SF Pro Semibold" pitchFamily="2" charset="0"/>
              </a:rPr>
              <a:t>	</a:t>
            </a:r>
            <a:endParaRPr lang="en-US" sz="2400" dirty="0">
              <a:latin typeface="SF Pro Semibold" pitchFamily="2" charset="0"/>
              <a:ea typeface="SF Pro Semibold" pitchFamily="2" charset="0"/>
              <a:cs typeface="SF Pro Semibold" pitchFamily="2" charset="0"/>
            </a:endParaRPr>
          </a:p>
          <a:p>
            <a:pPr>
              <a:lnSpc>
                <a:spcPct val="150000"/>
              </a:lnSpc>
            </a:pPr>
            <a:r>
              <a:rPr lang="en-US" sz="2400" dirty="0">
                <a:latin typeface="SF Pro Semibold" pitchFamily="2" charset="0"/>
                <a:ea typeface="SF Pro Semibold" pitchFamily="2" charset="0"/>
                <a:cs typeface="SF Pro Semibold" pitchFamily="2" charset="0"/>
              </a:rPr>
              <a:t>=&gt; Ngưỡng điểm này thường lên đến &gt;90%.</a:t>
            </a:r>
            <a:endParaRPr lang="en-US" sz="2400" dirty="0">
              <a:latin typeface="SF Pro Semibold" pitchFamily="2" charset="0"/>
              <a:ea typeface="SF Pro Semibold" pitchFamily="2" charset="0"/>
              <a:cs typeface="SF Pro Semibold" pitchFamily="2" charset="0"/>
            </a:endParaRPr>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664156"/>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latin typeface="SF Pro Semibold" pitchFamily="2" charset="0"/>
                <a:ea typeface="SF Pro Semibold" pitchFamily="2" charset="0"/>
                <a:cs typeface="SF Pro Semibold" pitchFamily="2" charset="0"/>
              </a:rPr>
              <a:t>3.3.Điểm tin cậy trong nhận dạng khuôn mặt?:  </a:t>
            </a:r>
            <a:endParaRPr lang="en-US" sz="2800" dirty="0">
              <a:solidFill>
                <a:srgbClr val="FF0000"/>
              </a:solidFill>
              <a:latin typeface="SF Pro Semibold" pitchFamily="2" charset="0"/>
              <a:ea typeface="SF Pro Semibold" pitchFamily="2" charset="0"/>
              <a:cs typeface="SF Pro Semibold" pitchFamily="2" charset="0"/>
            </a:endParaRP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pic>
        <p:nvPicPr>
          <p:cNvPr id="3" name="Picture 2"/>
          <p:cNvPicPr>
            <a:picLocks noChangeAspect="1"/>
          </p:cNvPicPr>
          <p:nvPr/>
        </p:nvPicPr>
        <p:blipFill>
          <a:blip r:embed="rId2"/>
          <a:stretch>
            <a:fillRect/>
          </a:stretch>
        </p:blipFill>
        <p:spPr>
          <a:xfrm>
            <a:off x="1040256" y="1854645"/>
            <a:ext cx="7495566" cy="4732049"/>
          </a:xfrm>
          <a:prstGeom prst="roundRect">
            <a:avLst>
              <a:gd name="adj" fmla="val 8649"/>
            </a:avLst>
          </a:prstGeom>
        </p:spPr>
      </p:pic>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hlinkClick r:id="rId1"/>
          </p:cNvPr>
          <p:cNvSpPr txBox="1"/>
          <p:nvPr/>
        </p:nvSpPr>
        <p:spPr>
          <a:xfrm>
            <a:off x="703384" y="1121254"/>
            <a:ext cx="8169310" cy="57785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https://en.wikipedia.org/wiki/Facial_recognition_system</a:t>
            </a:r>
            <a:endParaRPr lang="en-US" sz="2400" dirty="0">
              <a:ea typeface="SF Pro Semibold" pitchFamily="2" charset="0"/>
              <a:cs typeface="Arial" panose="020B0604020202020204" pitchFamily="34" charset="0"/>
            </a:endParaRP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318029" cy="584775"/>
          </a:xfrm>
          <a:prstGeom prst="rect">
            <a:avLst/>
          </a:prstGeom>
          <a:noFill/>
        </p:spPr>
        <p:txBody>
          <a:bodyPr wrap="none" rtlCol="0">
            <a:spAutoFit/>
          </a:bodyPr>
          <a:lstStyle/>
          <a:p>
            <a:r>
              <a:rPr lang="en-US" sz="3200" b="1">
                <a:solidFill>
                  <a:schemeClr val="bg1"/>
                </a:solidFill>
                <a:latin typeface="+mj-lt"/>
              </a:rPr>
              <a:t>CÁC TRANG TÀI LIỆU THAM KHẢO.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sp>
        <p:nvSpPr>
          <p:cNvPr id="17" name="TextBox 16">
            <a:hlinkClick r:id="rId3"/>
          </p:cNvPr>
          <p:cNvSpPr txBox="1"/>
          <p:nvPr/>
        </p:nvSpPr>
        <p:spPr>
          <a:xfrm>
            <a:off x="703384" y="2406869"/>
            <a:ext cx="8169310" cy="2239844"/>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https://this.deakin.edu.au/innovation/facial-recognition-id-how-safe-is-your-face#:~:text=It's%20not%20relatively%20more%20secure,your%20phone%20using%20Face%20ID.</a:t>
            </a:r>
            <a:endParaRPr lang="en-US" sz="2400" dirty="0">
              <a:ea typeface="SF Pro Semibold" pitchFamily="2" charset="0"/>
              <a:cs typeface="Arial" panose="020B0604020202020204" pitchFamily="34" charset="0"/>
            </a:endParaRPr>
          </a:p>
        </p:txBody>
      </p:sp>
      <p:sp>
        <p:nvSpPr>
          <p:cNvPr id="18" name="TextBox 17">
            <a:hlinkClick r:id="rId4"/>
          </p:cNvPr>
          <p:cNvSpPr txBox="1"/>
          <p:nvPr/>
        </p:nvSpPr>
        <p:spPr>
          <a:xfrm>
            <a:off x="703384" y="5431031"/>
            <a:ext cx="8169310" cy="1131848"/>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https://senstar.com/senstarpedia/pros-and-cons-of-facial-recognition/</a:t>
            </a:r>
            <a:endParaRPr lang="en-US" sz="2400" dirty="0">
              <a:ea typeface="SF Pro Semibold" pitchFamily="2" charset="0"/>
              <a:cs typeface="Arial" panose="020B0604020202020204" pitchFamily="34" charset="0"/>
            </a:endParaRPr>
          </a:p>
        </p:txBody>
      </p:sp>
    </p:spTree>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86578" cy="584775"/>
          </a:xfrm>
          <a:prstGeom prst="rect">
            <a:avLst/>
          </a:prstGeom>
          <a:noFill/>
        </p:spPr>
        <p:txBody>
          <a:bodyPr wrap="none" rtlCol="0">
            <a:spAutoFit/>
          </a:bodyPr>
          <a:lstStyle/>
          <a:p>
            <a:r>
              <a:rPr lang="en-US" sz="3200" b="1">
                <a:solidFill>
                  <a:schemeClr val="bg1"/>
                </a:solidFill>
                <a:latin typeface="+mj-lt"/>
              </a:rPr>
              <a:t>KẾT THÚC.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pic>
        <p:nvPicPr>
          <p:cNvPr id="15" name="Picture 14"/>
          <p:cNvPicPr>
            <a:picLocks noChangeAspect="1"/>
          </p:cNvPicPr>
          <p:nvPr/>
        </p:nvPicPr>
        <p:blipFill>
          <a:blip r:embed="rId2"/>
          <a:stretch>
            <a:fillRect/>
          </a:stretch>
        </p:blipFill>
        <p:spPr>
          <a:xfrm>
            <a:off x="616298" y="1843253"/>
            <a:ext cx="8439889" cy="3235291"/>
          </a:xfrm>
          <a:prstGeom prst="rect">
            <a:avLst/>
          </a:prstGeom>
        </p:spPr>
      </p:pic>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076209" cy="584775"/>
          </a:xfrm>
          <a:prstGeom prst="rect">
            <a:avLst/>
          </a:prstGeom>
          <a:noFill/>
        </p:spPr>
        <p:txBody>
          <a:bodyPr wrap="none" rtlCol="0">
            <a:spAutoFit/>
          </a:bodyPr>
          <a:lstStyle/>
          <a:p>
            <a:r>
              <a:rPr lang="en-US" sz="3200" b="1">
                <a:solidFill>
                  <a:schemeClr val="bg1"/>
                </a:solidFill>
                <a:latin typeface="+mj-lt"/>
              </a:rPr>
              <a:t>MỤC LỤC</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endParaRPr lang="en-US">
              <a:solidFill>
                <a:srgbClr val="FF0000"/>
              </a:solidFill>
            </a:endParaRPr>
          </a:p>
        </p:txBody>
      </p:sp>
      <p:sp>
        <p:nvSpPr>
          <p:cNvPr id="15" name="Rectangle 8"/>
          <p:cNvSpPr>
            <a:spLocks noChangeArrowheads="1"/>
          </p:cNvSpPr>
          <p:nvPr/>
        </p:nvSpPr>
        <p:spPr bwMode="auto">
          <a:xfrm>
            <a:off x="667362" y="974931"/>
            <a:ext cx="7708900"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sz="2400" dirty="0">
                <a:solidFill>
                  <a:srgbClr val="FF0000"/>
                </a:solidFill>
                <a:ea typeface="SF Pro Semibold" pitchFamily="2" charset="0"/>
                <a:cs typeface="Arial" panose="020B0604020202020204" pitchFamily="34" charset="0"/>
              </a:rPr>
              <a:t>1. </a:t>
            </a:r>
            <a:r>
              <a:rPr lang="vi-VN" sz="2400" dirty="0">
                <a:solidFill>
                  <a:srgbClr val="FF0000"/>
                </a:solidFill>
                <a:ea typeface="SF Pro Semibold" pitchFamily="2" charset="0"/>
                <a:cs typeface="Arial" panose="020B0604020202020204" pitchFamily="34" charset="0"/>
              </a:rPr>
              <a:t>Khái niệm, cấu tạo</a:t>
            </a:r>
            <a:r>
              <a:rPr lang="en-US" sz="2400" dirty="0">
                <a:solidFill>
                  <a:srgbClr val="FF0000"/>
                </a:solidFill>
                <a:ea typeface="SF Pro Semibold" pitchFamily="2" charset="0"/>
                <a:cs typeface="Arial" panose="020B0604020202020204" pitchFamily="34" charset="0"/>
              </a:rPr>
              <a:t>.</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1.1.Khái </a:t>
            </a:r>
            <a:r>
              <a:rPr lang="en-US" sz="2400" dirty="0" err="1">
                <a:solidFill>
                  <a:srgbClr val="FF0000"/>
                </a:solidFill>
                <a:ea typeface="SF Pro Semibold" pitchFamily="2" charset="0"/>
                <a:cs typeface="Arial" panose="020B0604020202020204" pitchFamily="34" charset="0"/>
              </a:rPr>
              <a:t>niệm.</a:t>
            </a:r>
            <a:r>
              <a:rPr lang="en-US" sz="2400" dirty="0">
                <a:solidFill>
                  <a:srgbClr val="FF0000"/>
                </a:solidFill>
                <a:ea typeface="SF Pro Semibold" pitchFamily="2" charset="0"/>
                <a:cs typeface="Arial" panose="020B0604020202020204" pitchFamily="34" charset="0"/>
              </a:rPr>
              <a:t>	</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1.2.Cấu </a:t>
            </a:r>
            <a:r>
              <a:rPr lang="en-US" sz="2400" dirty="0" err="1">
                <a:solidFill>
                  <a:srgbClr val="FF0000"/>
                </a:solidFill>
                <a:ea typeface="SF Pro Semibold" pitchFamily="2" charset="0"/>
                <a:cs typeface="Arial" panose="020B0604020202020204" pitchFamily="34" charset="0"/>
              </a:rPr>
              <a:t>tạo</a:t>
            </a:r>
            <a:r>
              <a:rPr lang="en-US" sz="2400" dirty="0">
                <a:solidFill>
                  <a:srgbClr val="FF0000"/>
                </a:solidFill>
                <a:ea typeface="SF Pro Semibold" pitchFamily="2" charset="0"/>
                <a:cs typeface="Arial" panose="020B0604020202020204" pitchFamily="34" charset="0"/>
              </a:rPr>
              <a:t> Face ID.</a:t>
            </a:r>
            <a:endParaRPr lang="vi-VN"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2. Nguyên lý hoạt động.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2.1.Cơ </a:t>
            </a:r>
            <a:r>
              <a:rPr lang="en-US" sz="2400" dirty="0" err="1">
                <a:solidFill>
                  <a:srgbClr val="FF0000"/>
                </a:solidFill>
                <a:ea typeface="SF Pro Semibold" pitchFamily="2" charset="0"/>
                <a:cs typeface="Arial" panose="020B0604020202020204" pitchFamily="34" charset="0"/>
              </a:rPr>
              <a:t>bản.</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2.2.Nhận </a:t>
            </a:r>
            <a:r>
              <a:rPr lang="en-US" sz="2400" dirty="0" err="1">
                <a:solidFill>
                  <a:srgbClr val="FF0000"/>
                </a:solidFill>
                <a:ea typeface="SF Pro Semibold" pitchFamily="2" charset="0"/>
                <a:cs typeface="Arial" panose="020B0604020202020204" pitchFamily="34" charset="0"/>
              </a:rPr>
              <a:t>dạng</a:t>
            </a:r>
            <a:r>
              <a:rPr lang="en-US" sz="2400" dirty="0">
                <a:solidFill>
                  <a:srgbClr val="FF0000"/>
                </a:solidFill>
                <a:ea typeface="SF Pro Semibold" pitchFamily="2" charset="0"/>
                <a:cs typeface="Arial" panose="020B0604020202020204" pitchFamily="34" charset="0"/>
              </a:rPr>
              <a:t> 3 </a:t>
            </a:r>
            <a:r>
              <a:rPr lang="en-US" sz="2400" dirty="0" err="1">
                <a:solidFill>
                  <a:srgbClr val="FF0000"/>
                </a:solidFill>
                <a:ea typeface="SF Pro Semibold" pitchFamily="2" charset="0"/>
                <a:cs typeface="Arial" panose="020B0604020202020204" pitchFamily="34" charset="0"/>
              </a:rPr>
              <a:t>chiều.</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2.3.Phân </a:t>
            </a:r>
            <a:r>
              <a:rPr lang="en-US" sz="2400" dirty="0" err="1">
                <a:solidFill>
                  <a:srgbClr val="FF0000"/>
                </a:solidFill>
                <a:ea typeface="SF Pro Semibold" pitchFamily="2" charset="0"/>
                <a:cs typeface="Arial" panose="020B0604020202020204" pitchFamily="34" charset="0"/>
              </a:rPr>
              <a:t>tích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kết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cấu</a:t>
            </a:r>
            <a:r>
              <a:rPr lang="en-US" sz="2400" dirty="0">
                <a:solidFill>
                  <a:srgbClr val="FF0000"/>
                </a:solidFill>
                <a:ea typeface="SF Pro Semibold" pitchFamily="2" charset="0"/>
                <a:cs typeface="Arial" panose="020B0604020202020204" pitchFamily="34" charset="0"/>
              </a:rPr>
              <a:t> da.</a:t>
            </a:r>
            <a:endParaRPr lang="en-US"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3. Độ tin cậy và chính xác.</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3.1.Nhận </a:t>
            </a:r>
            <a:r>
              <a:rPr lang="en-US" sz="2400" dirty="0" err="1">
                <a:solidFill>
                  <a:srgbClr val="FF0000"/>
                </a:solidFill>
                <a:ea typeface="SF Pro Semibold" pitchFamily="2" charset="0"/>
                <a:cs typeface="Arial" panose="020B0604020202020204" pitchFamily="34" charset="0"/>
              </a:rPr>
              <a:t>dạng</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chính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xác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3.2.Nhận </a:t>
            </a:r>
            <a:r>
              <a:rPr lang="en-US" sz="2400" dirty="0" err="1">
                <a:solidFill>
                  <a:srgbClr val="FF0000"/>
                </a:solidFill>
                <a:ea typeface="SF Pro Semibold" pitchFamily="2" charset="0"/>
                <a:cs typeface="Arial" panose="020B0604020202020204" pitchFamily="34" charset="0"/>
              </a:rPr>
              <a:t>diện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an </a:t>
            </a:r>
            <a:r>
              <a:rPr lang="en-US" sz="2400" dirty="0" err="1">
                <a:solidFill>
                  <a:srgbClr val="FF0000"/>
                </a:solidFill>
                <a:ea typeface="SF Pro Semibold" pitchFamily="2" charset="0"/>
                <a:cs typeface="Arial" panose="020B0604020202020204" pitchFamily="34" charset="0"/>
              </a:rPr>
              <a:t>toàn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endParaRPr lang="en-US"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4. Ưu, nhược điểm và ứng dụng.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4.1.Ưu, </a:t>
            </a:r>
            <a:r>
              <a:rPr lang="en-US" sz="2400" dirty="0" err="1">
                <a:solidFill>
                  <a:srgbClr val="FF0000"/>
                </a:solidFill>
                <a:ea typeface="SF Pro Semibold" pitchFamily="2" charset="0"/>
                <a:cs typeface="Arial" panose="020B0604020202020204" pitchFamily="34" charset="0"/>
              </a:rPr>
              <a:t>nhược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điểm.</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4.2.Ứng </a:t>
            </a:r>
            <a:r>
              <a:rPr lang="en-US" sz="2400" dirty="0" err="1">
                <a:solidFill>
                  <a:srgbClr val="FF0000"/>
                </a:solidFill>
                <a:ea typeface="SF Pro Semibold" pitchFamily="2" charset="0"/>
                <a:cs typeface="Arial" panose="020B0604020202020204" pitchFamily="34" charset="0"/>
              </a:rPr>
              <a:t>dụng</a:t>
            </a:r>
            <a:r>
              <a:rPr lang="vi-VN" sz="2400" dirty="0" err="1">
                <a:solidFill>
                  <a:srgbClr val="FF0000"/>
                </a:solidFill>
                <a:ea typeface="SF Pro Semibold" pitchFamily="2" charset="0"/>
                <a:cs typeface="Arial" panose="020B0604020202020204" pitchFamily="34" charset="0"/>
              </a:rPr>
              <a:t>.</a:t>
            </a:r>
            <a:endParaRPr lang="vi-VN" sz="2400" dirty="0">
              <a:solidFill>
                <a:srgbClr val="FF0000"/>
              </a:solidFill>
              <a:ea typeface="SF Pro Semibold" pitchFamily="2" charset="0"/>
              <a:cs typeface="Arial" panose="020B0604020202020204" pitchFamily="34" charset="0"/>
            </a:endParaRPr>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4791075" cy="583565"/>
          </a:xfrm>
          <a:prstGeom prst="rect">
            <a:avLst/>
          </a:prstGeom>
          <a:noFill/>
        </p:spPr>
        <p:txBody>
          <a:bodyPr wrap="none" rtlCol="0">
            <a:spAutoFit/>
          </a:bodyPr>
          <a:lstStyle/>
          <a:p>
            <a:r>
              <a:rPr lang="en-US" sz="3200" b="1">
                <a:solidFill>
                  <a:schemeClr val="bg1"/>
                </a:solidFill>
                <a:latin typeface="+mj-lt"/>
              </a:rPr>
              <a:t>1</a:t>
            </a:r>
            <a:r>
              <a:rPr lang="vi-VN" altLang="en-US" sz="3200" b="1">
                <a:solidFill>
                  <a:schemeClr val="bg1"/>
                </a:solidFill>
                <a:latin typeface="+mj-lt"/>
              </a:rPr>
              <a:t>.</a:t>
            </a:r>
            <a:r>
              <a:rPr lang="en-US" sz="3200" b="1">
                <a:solidFill>
                  <a:schemeClr val="bg1"/>
                </a:solidFill>
                <a:latin typeface="+mj-lt"/>
              </a:rPr>
              <a:t>Kh</a:t>
            </a:r>
            <a:r>
              <a:rPr lang="vi-VN" altLang="en-US" sz="3200" b="1">
                <a:solidFill>
                  <a:schemeClr val="bg1"/>
                </a:solidFill>
                <a:latin typeface="+mj-lt"/>
              </a:rPr>
              <a:t>ái Niệm và Cấu Tạo</a:t>
            </a:r>
            <a:endParaRPr lang="vi-VN" alt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endParaRPr lang="en-US">
              <a:solidFill>
                <a:srgbClr val="FF0000"/>
              </a:solidFill>
            </a:endParaRPr>
          </a:p>
        </p:txBody>
      </p:sp>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latin typeface="SF Pro Semibold" pitchFamily="2" charset="0"/>
                <a:ea typeface="SF Pro Semibold" pitchFamily="2" charset="0"/>
                <a:cs typeface="SF Pro Semibold" pitchFamily="2" charset="0"/>
              </a:rPr>
              <a:t>1.1.Khái Niệm</a:t>
            </a:r>
            <a:endParaRPr lang="vi-VN" sz="2800" dirty="0">
              <a:solidFill>
                <a:srgbClr val="FF0000"/>
              </a:solidFill>
              <a:latin typeface="SF Pro Semibold" pitchFamily="2" charset="0"/>
              <a:ea typeface="SF Pro Semibold" pitchFamily="2" charset="0"/>
              <a:cs typeface="SF Pro Semibold" pitchFamily="2" charset="0"/>
            </a:endParaRPr>
          </a:p>
        </p:txBody>
      </p:sp>
      <p:sp>
        <p:nvSpPr>
          <p:cNvPr id="2" name="Text Box 1"/>
          <p:cNvSpPr txBox="1"/>
          <p:nvPr/>
        </p:nvSpPr>
        <p:spPr>
          <a:xfrm>
            <a:off x="892175" y="2281555"/>
            <a:ext cx="8024495" cy="1614805"/>
          </a:xfrm>
          <a:prstGeom prst="rect">
            <a:avLst/>
          </a:prstGeom>
          <a:noFill/>
        </p:spPr>
        <p:txBody>
          <a:bodyPr wrap="square" rtlCol="0">
            <a:noAutofit/>
          </a:bodyPr>
          <a:p>
            <a:pPr marL="0" indent="0" algn="l">
              <a:lnSpc>
                <a:spcPct val="130000"/>
              </a:lnSpc>
              <a:buNone/>
            </a:pPr>
            <a:r>
              <a:rPr lang="vi-VN" altLang="en-US" sz="2400">
                <a:latin typeface="SF Pro Semibold" pitchFamily="2" charset="0"/>
                <a:cs typeface="SF Pro Semibold" pitchFamily="2" charset="0"/>
              </a:rPr>
              <a:t>-</a:t>
            </a:r>
            <a:r>
              <a:rPr lang="en-US" sz="2400">
                <a:latin typeface="SF Pro Semibold" pitchFamily="2" charset="0"/>
                <a:cs typeface="SF Pro Semibold" pitchFamily="2" charset="0"/>
              </a:rPr>
              <a:t>Công nghệ nhận diện khuôn mặt là một công nghệ sinh trắc học ánh xạ các đặc điểm khuôn mặt của một cá nhân về mặt toán học và lưu trữ dữ liệu dưới dạng faceprint</a:t>
            </a:r>
            <a:endParaRPr lang="en-US" sz="2400">
              <a:latin typeface="SF Pro Semibold" pitchFamily="2" charset="0"/>
              <a:cs typeface="SF Pro Semibold" pitchFamily="2" charset="0"/>
            </a:endParaRPr>
          </a:p>
        </p:txBody>
      </p:sp>
      <p:pic>
        <p:nvPicPr>
          <p:cNvPr id="4" name="Picture 3" descr="z3315131751550_088b97c33bb353473ce6645c20cce6c1"/>
          <p:cNvPicPr>
            <a:picLocks noChangeAspect="1"/>
          </p:cNvPicPr>
          <p:nvPr/>
        </p:nvPicPr>
        <p:blipFill>
          <a:blip r:embed="rId2"/>
          <a:stretch>
            <a:fillRect/>
          </a:stretch>
        </p:blipFill>
        <p:spPr>
          <a:xfrm>
            <a:off x="536575" y="4337050"/>
            <a:ext cx="3324860" cy="1936750"/>
          </a:xfrm>
          <a:prstGeom prst="rect">
            <a:avLst/>
          </a:prstGeom>
        </p:spPr>
      </p:pic>
      <p:pic>
        <p:nvPicPr>
          <p:cNvPr id="7" name="Picture 6" descr="1773160"/>
          <p:cNvPicPr>
            <a:picLocks noChangeAspect="1"/>
          </p:cNvPicPr>
          <p:nvPr/>
        </p:nvPicPr>
        <p:blipFill>
          <a:blip r:embed="rId3"/>
          <a:stretch>
            <a:fillRect/>
          </a:stretch>
        </p:blipFill>
        <p:spPr>
          <a:xfrm>
            <a:off x="5313045" y="4334510"/>
            <a:ext cx="3830955" cy="1915795"/>
          </a:xfrm>
          <a:prstGeom prst="rect">
            <a:avLst/>
          </a:prstGeom>
        </p:spPr>
      </p:pic>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4791075" cy="583565"/>
          </a:xfrm>
          <a:prstGeom prst="rect">
            <a:avLst/>
          </a:prstGeom>
          <a:noFill/>
        </p:spPr>
        <p:txBody>
          <a:bodyPr wrap="none" rtlCol="0">
            <a:spAutoFit/>
          </a:bodyPr>
          <a:lstStyle/>
          <a:p>
            <a:r>
              <a:rPr lang="vi-VN" altLang="en-US" sz="3200" b="1">
                <a:solidFill>
                  <a:schemeClr val="bg1"/>
                </a:solidFill>
                <a:latin typeface="+mj-lt"/>
              </a:rPr>
              <a:t>1.Khái Niệm và Cấu Tạo</a:t>
            </a:r>
            <a:endParaRPr lang="vi-VN" alt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endParaRPr lang="en-US">
              <a:solidFill>
                <a:srgbClr val="FF0000"/>
              </a:solidFill>
            </a:endParaRPr>
          </a:p>
        </p:txBody>
      </p:sp>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latin typeface="SF Pro Semibold" pitchFamily="2" charset="0"/>
                <a:ea typeface="SF Pro Semibold" pitchFamily="2" charset="0"/>
                <a:cs typeface="SF Pro Semibold" pitchFamily="2" charset="0"/>
              </a:rPr>
              <a:t>1.2 Cấu tạo Face ID</a:t>
            </a:r>
            <a:endParaRPr lang="vi-VN" sz="2800" dirty="0">
              <a:solidFill>
                <a:srgbClr val="FF0000"/>
              </a:solidFill>
              <a:latin typeface="SF Pro Semibold" pitchFamily="2" charset="0"/>
              <a:ea typeface="SF Pro Semibold" pitchFamily="2" charset="0"/>
              <a:cs typeface="SF Pro Semibold" pitchFamily="2" charset="0"/>
            </a:endParaRPr>
          </a:p>
        </p:txBody>
      </p:sp>
      <p:sp>
        <p:nvSpPr>
          <p:cNvPr id="2" name="Text Box 1"/>
          <p:cNvSpPr txBox="1"/>
          <p:nvPr/>
        </p:nvSpPr>
        <p:spPr>
          <a:xfrm>
            <a:off x="978535" y="2239645"/>
            <a:ext cx="7491730" cy="2084070"/>
          </a:xfrm>
          <a:prstGeom prst="rect">
            <a:avLst/>
          </a:prstGeom>
          <a:noFill/>
        </p:spPr>
        <p:txBody>
          <a:bodyPr wrap="square" rtlCol="0">
            <a:spAutoFit/>
          </a:bodyPr>
          <a:p>
            <a:pPr>
              <a:lnSpc>
                <a:spcPct val="130000"/>
              </a:lnSpc>
            </a:pPr>
            <a:r>
              <a:rPr lang="en-US" sz="2400">
                <a:latin typeface="SF PRO SEMIBLOD" charset="0"/>
                <a:cs typeface="SF PRO SEMIBLOD" charset="0"/>
              </a:rPr>
              <a:t>Face ID bao gồm hai phần</a:t>
            </a:r>
            <a:endParaRPr lang="en-US" sz="2400">
              <a:latin typeface="SF PRO SEMIBLOD" charset="0"/>
              <a:cs typeface="SF PRO SEMIBLOD" charset="0"/>
            </a:endParaRPr>
          </a:p>
          <a:p>
            <a:pPr marL="285750" indent="-285750">
              <a:lnSpc>
                <a:spcPct val="140000"/>
              </a:lnSpc>
              <a:buFont typeface="Wingdings" panose="05000000000000000000" charset="0"/>
              <a:buChar char="ü"/>
            </a:pPr>
            <a:r>
              <a:rPr lang="en-US" sz="2400">
                <a:latin typeface="SF PRO SEMIBLOD" charset="0"/>
                <a:cs typeface="SF PRO SEMIBLOD" charset="0"/>
              </a:rPr>
              <a:t>mô-đun máy chiếu chấm chiếu hơn 30.000 điểm hồng ngoại lên mặt người dùng</a:t>
            </a:r>
            <a:endParaRPr lang="en-US" sz="2400">
              <a:latin typeface="SF PRO SEMIBLOD" charset="0"/>
              <a:cs typeface="SF PRO SEMIBLOD" charset="0"/>
            </a:endParaRPr>
          </a:p>
          <a:p>
            <a:pPr marL="285750" indent="-285750">
              <a:lnSpc>
                <a:spcPct val="130000"/>
              </a:lnSpc>
              <a:buFont typeface="Wingdings" panose="05000000000000000000" charset="0"/>
              <a:buChar char="ü"/>
            </a:pPr>
            <a:r>
              <a:rPr lang="en-US" sz="2400">
                <a:latin typeface="SF PRO SEMIBLOD" charset="0"/>
                <a:cs typeface="SF PRO SEMIBLOD" charset="0"/>
              </a:rPr>
              <a:t> mô-đun camera hồng ngoại đọc mẫu </a:t>
            </a:r>
            <a:endParaRPr lang="en-US" sz="2400">
              <a:latin typeface="SF PRO SEMIBLOD" charset="0"/>
              <a:cs typeface="SF PRO SEMIBLOD" charset="0"/>
            </a:endParaRPr>
          </a:p>
        </p:txBody>
      </p:sp>
      <p:pic>
        <p:nvPicPr>
          <p:cNvPr id="3" name="Picture 2" descr="faceid-mua-co-vy-10-1-scaled"/>
          <p:cNvPicPr>
            <a:picLocks noChangeAspect="1"/>
          </p:cNvPicPr>
          <p:nvPr/>
        </p:nvPicPr>
        <p:blipFill>
          <a:blip r:embed="rId2"/>
          <a:stretch>
            <a:fillRect/>
          </a:stretch>
        </p:blipFill>
        <p:spPr>
          <a:xfrm>
            <a:off x="536575" y="4462780"/>
            <a:ext cx="3591560" cy="2395220"/>
          </a:xfrm>
          <a:prstGeom prst="rect">
            <a:avLst/>
          </a:prstGeom>
        </p:spPr>
      </p:pic>
      <p:pic>
        <p:nvPicPr>
          <p:cNvPr id="4" name="Picture 3" descr="Iphone-14-face-id-co-gi-khac-biet-5"/>
          <p:cNvPicPr>
            <a:picLocks noChangeAspect="1"/>
          </p:cNvPicPr>
          <p:nvPr/>
        </p:nvPicPr>
        <p:blipFill>
          <a:blip r:embed="rId3"/>
          <a:stretch>
            <a:fillRect/>
          </a:stretch>
        </p:blipFill>
        <p:spPr>
          <a:xfrm>
            <a:off x="4768215" y="4547870"/>
            <a:ext cx="3408680" cy="2305685"/>
          </a:xfrm>
          <a:prstGeom prst="rect">
            <a:avLst/>
          </a:prstGeom>
        </p:spPr>
      </p:pic>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endParaRPr lang="en-US">
              <a:solidFill>
                <a:srgbClr val="FF0000"/>
              </a:solidFill>
            </a:endParaRPr>
          </a:p>
        </p:txBody>
      </p:sp>
      <p:sp>
        <p:nvSpPr>
          <p:cNvPr id="10" name="TextBox 9"/>
          <p:cNvSpPr txBox="1"/>
          <p:nvPr/>
        </p:nvSpPr>
        <p:spPr>
          <a:xfrm>
            <a:off x="703384" y="1121257"/>
            <a:ext cx="8169310" cy="3998787"/>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latin typeface="SF Pro Semibold" pitchFamily="2" charset="0"/>
                <a:ea typeface="SF Pro Semibold" pitchFamily="2" charset="0"/>
                <a:cs typeface="SF Pro Semibold" pitchFamily="2" charset="0"/>
              </a:rPr>
              <a:t>3.1.Nhận </a:t>
            </a:r>
            <a:r>
              <a:rPr lang="en-US" sz="2800" dirty="0" err="1">
                <a:solidFill>
                  <a:srgbClr val="FF0000"/>
                </a:solidFill>
                <a:latin typeface="SF Pro Semibold" pitchFamily="2" charset="0"/>
                <a:ea typeface="SF Pro Semibold" pitchFamily="2" charset="0"/>
                <a:cs typeface="SF Pro Semibold" pitchFamily="2" charset="0"/>
              </a:rPr>
              <a:t>dạng</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khuôn</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mặt</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có</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chính</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xác</a:t>
            </a:r>
            <a:r>
              <a:rPr lang="en-US" sz="2800" dirty="0">
                <a:solidFill>
                  <a:srgbClr val="FF0000"/>
                </a:solidFill>
                <a:latin typeface="SF Pro Semibold" pitchFamily="2" charset="0"/>
                <a:ea typeface="SF Pro Semibold" pitchFamily="2" charset="0"/>
                <a:cs typeface="SF Pro Semibold" pitchFamily="2" charset="0"/>
              </a:rPr>
              <a:t> </a:t>
            </a:r>
            <a:r>
              <a:rPr lang="en-US" sz="2800" dirty="0" err="1">
                <a:solidFill>
                  <a:srgbClr val="FF0000"/>
                </a:solidFill>
                <a:latin typeface="SF Pro Semibold" pitchFamily="2" charset="0"/>
                <a:ea typeface="SF Pro Semibold" pitchFamily="2" charset="0"/>
                <a:cs typeface="SF Pro Semibold" pitchFamily="2" charset="0"/>
              </a:rPr>
              <a:t>không</a:t>
            </a:r>
            <a:r>
              <a:rPr lang="en-US" sz="2800" dirty="0">
                <a:solidFill>
                  <a:srgbClr val="FF0000"/>
                </a:solidFill>
                <a:latin typeface="SF Pro Semibold" pitchFamily="2" charset="0"/>
                <a:ea typeface="SF Pro Semibold" pitchFamily="2" charset="0"/>
                <a:cs typeface="SF Pro Semibold" pitchFamily="2" charset="0"/>
              </a:rPr>
              <a:t>?: </a:t>
            </a:r>
            <a:endParaRPr lang="en-US" sz="2800" dirty="0">
              <a:solidFill>
                <a:srgbClr val="FF0000"/>
              </a:solidFill>
              <a:latin typeface="SF Pro Semibold" pitchFamily="2" charset="0"/>
              <a:ea typeface="SF Pro Semibold" pitchFamily="2" charset="0"/>
              <a:cs typeface="SF Pro Semibold" pitchFamily="2" charset="0"/>
            </a:endParaRPr>
          </a:p>
          <a:p>
            <a:pPr marL="457200" indent="-457200">
              <a:lnSpc>
                <a:spcPct val="150000"/>
              </a:lnSpc>
              <a:buFont typeface="Wingdings" panose="05000000000000000000" pitchFamily="2" charset="2"/>
              <a:buChar char="Ø"/>
            </a:pPr>
            <a:r>
              <a:rPr lang="en-US" sz="2400" dirty="0" err="1">
                <a:latin typeface="SF Pro Semibold" pitchFamily="2" charset="0"/>
                <a:ea typeface="SF Pro Semibold" pitchFamily="2" charset="0"/>
                <a:cs typeface="SF Pro Semibold" pitchFamily="2" charset="0"/>
              </a:rPr>
              <a:t>Phụ</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thuộc</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vào</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nhiều</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yếu</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tố</a:t>
            </a:r>
            <a:r>
              <a:rPr lang="en-US" sz="2400" dirty="0">
                <a:latin typeface="SF Pro Semibold" pitchFamily="2" charset="0"/>
                <a:ea typeface="SF Pro Semibold" pitchFamily="2" charset="0"/>
                <a:cs typeface="SF Pro Semibold" pitchFamily="2" charset="0"/>
              </a:rPr>
              <a:t>: </a:t>
            </a:r>
            <a:endParaRPr lang="en-US" sz="2400" dirty="0">
              <a:latin typeface="SF Pro Semibold" pitchFamily="2" charset="0"/>
              <a:ea typeface="SF Pro Semibold" pitchFamily="2" charset="0"/>
              <a:cs typeface="SF Pro Semibold" pitchFamily="2" charset="0"/>
            </a:endParaRPr>
          </a:p>
          <a:p>
            <a:pPr marL="457200" indent="-457200">
              <a:lnSpc>
                <a:spcPct val="150000"/>
              </a:lnSpc>
              <a:buFont typeface="Wingdings" panose="05000000000000000000" pitchFamily="2" charset="2"/>
              <a:buChar char="ü"/>
            </a:pPr>
            <a:r>
              <a:rPr lang="en-US" sz="2400" dirty="0" err="1">
                <a:latin typeface="SF Pro Semibold" pitchFamily="2" charset="0"/>
                <a:ea typeface="SF Pro Semibold" pitchFamily="2" charset="0"/>
                <a:cs typeface="SF Pro Semibold" pitchFamily="2" charset="0"/>
              </a:rPr>
              <a:t>L</a:t>
            </a:r>
            <a:r>
              <a:rPr lang="en-US" sz="2400" dirty="0" err="1">
                <a:effectLst/>
                <a:latin typeface="SF Pro Semibold" pitchFamily="2" charset="0"/>
                <a:ea typeface="SF Pro Semibold" pitchFamily="2" charset="0"/>
                <a:cs typeface="SF Pro Semibold" pitchFamily="2" charset="0"/>
              </a:rPr>
              <a:t>ão</a:t>
            </a:r>
            <a:r>
              <a:rPr lang="en-US" sz="2400" dirty="0">
                <a:effectLst/>
                <a:latin typeface="SF Pro Semibold" pitchFamily="2" charset="0"/>
                <a:ea typeface="SF Pro Semibold" pitchFamily="2" charset="0"/>
                <a:cs typeface="SF Pro Semibold" pitchFamily="2" charset="0"/>
              </a:rPr>
              <a:t> </a:t>
            </a:r>
            <a:r>
              <a:rPr lang="en-US" sz="2400" dirty="0" err="1">
                <a:effectLst/>
                <a:latin typeface="SF Pro Semibold" pitchFamily="2" charset="0"/>
                <a:ea typeface="SF Pro Semibold" pitchFamily="2" charset="0"/>
                <a:cs typeface="SF Pro Semibold" pitchFamily="2" charset="0"/>
              </a:rPr>
              <a:t>hóa</a:t>
            </a:r>
            <a:r>
              <a:rPr lang="en-US" sz="2400" dirty="0">
                <a:effectLst/>
                <a:latin typeface="SF Pro Semibold" pitchFamily="2" charset="0"/>
                <a:ea typeface="SF Pro Semibold" pitchFamily="2" charset="0"/>
                <a:cs typeface="SF Pro Semibold" pitchFamily="2" charset="0"/>
              </a:rPr>
              <a:t> </a:t>
            </a:r>
            <a:r>
              <a:rPr lang="en-US" sz="2400" dirty="0" err="1">
                <a:effectLst/>
                <a:latin typeface="SF Pro Semibold" pitchFamily="2" charset="0"/>
                <a:ea typeface="SF Pro Semibold" pitchFamily="2" charset="0"/>
                <a:cs typeface="SF Pro Semibold" pitchFamily="2" charset="0"/>
              </a:rPr>
              <a:t>trên</a:t>
            </a:r>
            <a:r>
              <a:rPr lang="en-US" sz="2400" dirty="0">
                <a:effectLst/>
                <a:latin typeface="SF Pro Semibold" pitchFamily="2" charset="0"/>
                <a:ea typeface="SF Pro Semibold" pitchFamily="2" charset="0"/>
                <a:cs typeface="SF Pro Semibold" pitchFamily="2" charset="0"/>
              </a:rPr>
              <a:t> </a:t>
            </a:r>
            <a:r>
              <a:rPr lang="en-US" sz="2400" dirty="0" err="1">
                <a:effectLst/>
                <a:latin typeface="SF Pro Semibold" pitchFamily="2" charset="0"/>
                <a:ea typeface="SF Pro Semibold" pitchFamily="2" charset="0"/>
                <a:cs typeface="SF Pro Semibold" pitchFamily="2" charset="0"/>
              </a:rPr>
              <a:t>khuôn</a:t>
            </a:r>
            <a:r>
              <a:rPr lang="en-US" sz="2400" dirty="0">
                <a:effectLst/>
                <a:latin typeface="SF Pro Semibold" pitchFamily="2" charset="0"/>
                <a:ea typeface="SF Pro Semibold" pitchFamily="2" charset="0"/>
                <a:cs typeface="SF Pro Semibold" pitchFamily="2" charset="0"/>
              </a:rPr>
              <a:t> </a:t>
            </a:r>
            <a:r>
              <a:rPr lang="en-US" sz="2400" dirty="0" err="1">
                <a:effectLst/>
                <a:latin typeface="SF Pro Semibold" pitchFamily="2" charset="0"/>
                <a:ea typeface="SF Pro Semibold" pitchFamily="2" charset="0"/>
                <a:cs typeface="SF Pro Semibold" pitchFamily="2" charset="0"/>
              </a:rPr>
              <a:t>mặt</a:t>
            </a:r>
            <a:r>
              <a:rPr lang="en-US" sz="2400" dirty="0">
                <a:effectLst/>
                <a:latin typeface="SF Pro Semibold" pitchFamily="2" charset="0"/>
                <a:ea typeface="SF Pro Semibold" pitchFamily="2" charset="0"/>
                <a:cs typeface="SF Pro Semibold" pitchFamily="2" charset="0"/>
              </a:rPr>
              <a:t>. </a:t>
            </a:r>
            <a:endParaRPr lang="en-US" sz="2400" dirty="0">
              <a:effectLst/>
              <a:latin typeface="SF Pro Semibold" pitchFamily="2" charset="0"/>
              <a:ea typeface="SF Pro Semibold" pitchFamily="2" charset="0"/>
              <a:cs typeface="SF Pro Semibold" pitchFamily="2" charset="0"/>
            </a:endParaRPr>
          </a:p>
          <a:p>
            <a:pPr marL="457200" indent="-457200">
              <a:lnSpc>
                <a:spcPct val="150000"/>
              </a:lnSpc>
              <a:buFont typeface="Wingdings" panose="05000000000000000000" pitchFamily="2" charset="2"/>
              <a:buChar char="ü"/>
            </a:pPr>
            <a:r>
              <a:rPr lang="en-US" sz="2400" dirty="0" err="1">
                <a:latin typeface="SF Pro Semibold" pitchFamily="2" charset="0"/>
                <a:ea typeface="SF Pro Semibold" pitchFamily="2" charset="0"/>
                <a:cs typeface="SF Pro Semibold" pitchFamily="2" charset="0"/>
              </a:rPr>
              <a:t>Hệ</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điều</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hành</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ổn</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định</a:t>
            </a:r>
            <a:r>
              <a:rPr lang="en-US" sz="2400" dirty="0">
                <a:latin typeface="SF Pro Semibold" pitchFamily="2" charset="0"/>
                <a:ea typeface="SF Pro Semibold" pitchFamily="2" charset="0"/>
                <a:cs typeface="SF Pro Semibold" pitchFamily="2" charset="0"/>
              </a:rPr>
              <a:t>. </a:t>
            </a:r>
            <a:endParaRPr lang="en-US" sz="2400" dirty="0">
              <a:latin typeface="SF Pro Semibold" pitchFamily="2" charset="0"/>
              <a:ea typeface="SF Pro Semibold" pitchFamily="2" charset="0"/>
              <a:cs typeface="SF Pro Semibold" pitchFamily="2" charset="0"/>
            </a:endParaRPr>
          </a:p>
          <a:p>
            <a:pPr marL="457200" indent="-457200">
              <a:lnSpc>
                <a:spcPct val="150000"/>
              </a:lnSpc>
              <a:buFont typeface="Wingdings" panose="05000000000000000000" pitchFamily="2" charset="2"/>
              <a:buChar char="ü"/>
            </a:pPr>
            <a:r>
              <a:rPr lang="en-US" sz="2400" dirty="0" err="1">
                <a:latin typeface="SF Pro Semibold" pitchFamily="2" charset="0"/>
                <a:ea typeface="SF Pro Semibold" pitchFamily="2" charset="0"/>
                <a:cs typeface="SF Pro Semibold" pitchFamily="2" charset="0"/>
              </a:rPr>
              <a:t>Thời</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gian</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của</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ảnh</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chụp</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v.v</a:t>
            </a:r>
            <a:r>
              <a:rPr lang="en-US" sz="2400" dirty="0">
                <a:latin typeface="SF Pro Semibold" pitchFamily="2" charset="0"/>
                <a:ea typeface="SF Pro Semibold" pitchFamily="2" charset="0"/>
                <a:cs typeface="SF Pro Semibold" pitchFamily="2" charset="0"/>
              </a:rPr>
              <a:t>	</a:t>
            </a:r>
            <a:endParaRPr lang="en-US" sz="2400" dirty="0">
              <a:latin typeface="SF Pro Semibold" pitchFamily="2" charset="0"/>
              <a:ea typeface="SF Pro Semibold" pitchFamily="2" charset="0"/>
              <a:cs typeface="SF Pro Semibold" pitchFamily="2" charset="0"/>
            </a:endParaRPr>
          </a:p>
          <a:p>
            <a:pPr>
              <a:lnSpc>
                <a:spcPct val="150000"/>
              </a:lnSpc>
            </a:pPr>
            <a:r>
              <a:rPr lang="en-US" sz="2400" dirty="0">
                <a:latin typeface="SF Pro Semibold" pitchFamily="2" charset="0"/>
                <a:ea typeface="SF Pro Semibold" pitchFamily="2" charset="0"/>
                <a:cs typeface="SF Pro Semibold" pitchFamily="2" charset="0"/>
              </a:rPr>
              <a:t>=&gt; </a:t>
            </a:r>
            <a:r>
              <a:rPr lang="en-US" sz="2400" dirty="0" err="1">
                <a:latin typeface="SF Pro Semibold" pitchFamily="2" charset="0"/>
                <a:ea typeface="SF Pro Semibold" pitchFamily="2" charset="0"/>
                <a:cs typeface="SF Pro Semibold" pitchFamily="2" charset="0"/>
              </a:rPr>
              <a:t>Nhưng</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nó</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vẫn</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là</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một</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trong</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những</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công</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nghệ</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sinh</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trắc</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học</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chính</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xác</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nhất</a:t>
            </a:r>
            <a:r>
              <a:rPr lang="en-US" sz="2400" dirty="0">
                <a:latin typeface="SF Pro Semibold" pitchFamily="2" charset="0"/>
                <a:ea typeface="SF Pro Semibold" pitchFamily="2" charset="0"/>
                <a:cs typeface="SF Pro Semibold" pitchFamily="2" charset="0"/>
              </a:rPr>
              <a:t> </a:t>
            </a:r>
            <a:r>
              <a:rPr lang="en-US" sz="2400" dirty="0" err="1">
                <a:latin typeface="SF Pro Semibold" pitchFamily="2" charset="0"/>
                <a:ea typeface="SF Pro Semibold" pitchFamily="2" charset="0"/>
                <a:cs typeface="SF Pro Semibold" pitchFamily="2" charset="0"/>
              </a:rPr>
              <a:t>hiện</a:t>
            </a:r>
            <a:r>
              <a:rPr lang="en-US" sz="2400" dirty="0">
                <a:latin typeface="SF Pro Semibold" pitchFamily="2" charset="0"/>
                <a:ea typeface="SF Pro Semibold" pitchFamily="2" charset="0"/>
                <a:cs typeface="SF Pro Semibold" pitchFamily="2" charset="0"/>
              </a:rPr>
              <a:t> nay. </a:t>
            </a:r>
            <a:endParaRPr lang="en-US" sz="2400" dirty="0">
              <a:latin typeface="SF Pro Semibold" pitchFamily="2" charset="0"/>
              <a:ea typeface="SF Pro Semibold" pitchFamily="2" charset="0"/>
              <a:cs typeface="SF Pro Semibold" pitchFamily="2" charset="0"/>
            </a:endParaRP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4.HOẠT ĐỘNG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6</a:t>
            </a:r>
            <a:endParaRPr lang="en-US">
              <a:solidFill>
                <a:srgbClr val="FF0000"/>
              </a:solidFill>
            </a:endParaRPr>
          </a:p>
        </p:txBody>
      </p:sp>
      <p:sp>
        <p:nvSpPr>
          <p:cNvPr id="10" name="TextBox 9"/>
          <p:cNvSpPr txBox="1"/>
          <p:nvPr/>
        </p:nvSpPr>
        <p:spPr>
          <a:xfrm>
            <a:off x="703384" y="1121257"/>
            <a:ext cx="8169310" cy="51695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4.1.Truyền thống </a:t>
            </a:r>
            <a:endParaRPr lang="en-US" sz="2800" dirty="0">
              <a:solidFill>
                <a:srgbClr val="FF0000"/>
              </a:solidFill>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khuôn mặt đều có nhiều điểm mốc. Là phần lòi lõm tạo nên khuôn mặt.</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Hệ thống nhận diện qua những điểm nút</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mặt người có khoảng 80 điểm nút</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Có thể nhận diện  như sau:</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Khoảng cách giữa hai mắt</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Chiều rộng của mũi</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Độ sâu của hốc mắt</a:t>
            </a:r>
            <a:endParaRPr lang="en-US" sz="2400" dirty="0">
              <a:ea typeface="SF Pro Semibold" pitchFamily="2" charset="0"/>
              <a:cs typeface="Arial" panose="020B0604020202020204" pitchFamily="34" charset="0"/>
            </a:endParaRP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4.HOẠT ĐỘNG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7</a:t>
            </a:r>
            <a:endParaRPr lang="en-US">
              <a:solidFill>
                <a:srgbClr val="FF0000"/>
              </a:solidFill>
            </a:endParaRPr>
          </a:p>
        </p:txBody>
      </p:sp>
      <p:sp>
        <p:nvSpPr>
          <p:cNvPr id="10" name="TextBox 9"/>
          <p:cNvSpPr txBox="1"/>
          <p:nvPr/>
        </p:nvSpPr>
        <p:spPr>
          <a:xfrm>
            <a:off x="703384" y="1121257"/>
            <a:ext cx="8169310" cy="12915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4.1.Truyền thống </a:t>
            </a:r>
            <a:endParaRPr lang="en-US" sz="2800" dirty="0">
              <a:solidFill>
                <a:srgbClr val="FF0000"/>
              </a:solidFill>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p:txBody>
      </p:sp>
      <p:pic>
        <p:nvPicPr>
          <p:cNvPr id="2" name="Picture 1" descr="1904_su-hoat-dong-cua-cong-nghe-ai-nhan-dien-khuon-mat"/>
          <p:cNvPicPr>
            <a:picLocks noChangeAspect="1"/>
          </p:cNvPicPr>
          <p:nvPr/>
        </p:nvPicPr>
        <p:blipFill>
          <a:blip r:embed="rId2"/>
          <a:stretch>
            <a:fillRect/>
          </a:stretch>
        </p:blipFill>
        <p:spPr>
          <a:xfrm>
            <a:off x="536575" y="1845945"/>
            <a:ext cx="4953000" cy="2781300"/>
          </a:xfrm>
          <a:prstGeom prst="rect">
            <a:avLst/>
          </a:prstGeom>
        </p:spPr>
      </p:pic>
      <p:pic>
        <p:nvPicPr>
          <p:cNvPr id="3" name="Picture 2" descr="he-thong-camera-nhan-dien-khuon-mat-hoat-dong-nhu-the-nao"/>
          <p:cNvPicPr>
            <a:picLocks noChangeAspect="1"/>
          </p:cNvPicPr>
          <p:nvPr/>
        </p:nvPicPr>
        <p:blipFill>
          <a:blip r:embed="rId3"/>
          <a:stretch>
            <a:fillRect/>
          </a:stretch>
        </p:blipFill>
        <p:spPr>
          <a:xfrm>
            <a:off x="536575" y="4627245"/>
            <a:ext cx="4953000" cy="2174875"/>
          </a:xfrm>
          <a:prstGeom prst="rect">
            <a:avLst/>
          </a:prstGeom>
        </p:spPr>
      </p:pic>
      <p:pic>
        <p:nvPicPr>
          <p:cNvPr id="4" name="Picture 3" descr="facial-recognition-768x512-1"/>
          <p:cNvPicPr>
            <a:picLocks noChangeAspect="1"/>
          </p:cNvPicPr>
          <p:nvPr/>
        </p:nvPicPr>
        <p:blipFill>
          <a:blip r:embed="rId4"/>
          <a:stretch>
            <a:fillRect/>
          </a:stretch>
        </p:blipFill>
        <p:spPr>
          <a:xfrm>
            <a:off x="5514340" y="1846580"/>
            <a:ext cx="3629660" cy="4486275"/>
          </a:xfrm>
          <a:prstGeom prst="rect">
            <a:avLst/>
          </a:prstGeom>
        </p:spPr>
      </p:pic>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4.HOẠT ĐỘNG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8</a:t>
            </a:r>
            <a:endParaRPr lang="en-US">
              <a:solidFill>
                <a:srgbClr val="FF0000"/>
              </a:solidFill>
            </a:endParaRPr>
          </a:p>
        </p:txBody>
      </p:sp>
      <p:sp>
        <p:nvSpPr>
          <p:cNvPr id="10" name="TextBox 9"/>
          <p:cNvSpPr txBox="1"/>
          <p:nvPr/>
        </p:nvSpPr>
        <p:spPr>
          <a:xfrm>
            <a:off x="703384" y="1121257"/>
            <a:ext cx="8169310" cy="452310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4.2.Nâng cao dạng 3D</a:t>
            </a:r>
            <a:endParaRPr lang="en-US" sz="2400" dirty="0">
              <a:solidFill>
                <a:srgbClr val="FF0000"/>
              </a:solidFill>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Kỹ thuật này sử dụng các cảm biến 3D để nắm bắt thông tin về hình dạng của khuôn mặt.</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Thông tin này được sử dụng xác định một khuôn mặt như các đường viền của hốc mắt, mũi và cằm.</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Nhận dạng khuôn mặt 3D là nó không bị ảnh hưởng bởi những thay đổi trong ánh sáng.</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4.HOẠT ĐỘNG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9</a:t>
            </a:r>
            <a:endParaRPr lang="en-US">
              <a:solidFill>
                <a:srgbClr val="FF0000"/>
              </a:solidFill>
            </a:endParaRPr>
          </a:p>
        </p:txBody>
      </p:sp>
      <p:sp>
        <p:nvSpPr>
          <p:cNvPr id="10" name="TextBox 9"/>
          <p:cNvSpPr txBox="1"/>
          <p:nvPr/>
        </p:nvSpPr>
        <p:spPr>
          <a:xfrm>
            <a:off x="703384" y="1121257"/>
            <a:ext cx="8169310" cy="1753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4.2.Nâng cao dạng 3D</a:t>
            </a:r>
            <a:endParaRPr lang="en-US" sz="2400" dirty="0">
              <a:solidFill>
                <a:srgbClr val="FF0000"/>
              </a:solidFill>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pic>
        <p:nvPicPr>
          <p:cNvPr id="2" name="Picture 1" descr="nhan-dien-khuon-mat_800x450"/>
          <p:cNvPicPr>
            <a:picLocks noChangeAspect="1"/>
          </p:cNvPicPr>
          <p:nvPr/>
        </p:nvPicPr>
        <p:blipFill>
          <a:blip r:embed="rId2"/>
          <a:stretch>
            <a:fillRect/>
          </a:stretch>
        </p:blipFill>
        <p:spPr>
          <a:xfrm>
            <a:off x="5081905" y="2776220"/>
            <a:ext cx="3906520" cy="2700655"/>
          </a:xfrm>
          <a:prstGeom prst="rect">
            <a:avLst/>
          </a:prstGeom>
        </p:spPr>
      </p:pic>
      <p:pic>
        <p:nvPicPr>
          <p:cNvPr id="4" name="Picture 3" descr="nhan-dien-khuon-mat-3d-the-hien-cong-nghe-vuot-troi-cua-apple"/>
          <p:cNvPicPr>
            <a:picLocks noChangeAspect="1"/>
          </p:cNvPicPr>
          <p:nvPr/>
        </p:nvPicPr>
        <p:blipFill>
          <a:blip r:embed="rId3"/>
          <a:stretch>
            <a:fillRect/>
          </a:stretch>
        </p:blipFill>
        <p:spPr>
          <a:xfrm>
            <a:off x="598170" y="2932430"/>
            <a:ext cx="4347210" cy="3133725"/>
          </a:xfrm>
          <a:prstGeom prst="rect">
            <a:avLst/>
          </a:prstGeom>
        </p:spPr>
      </p:pic>
    </p:spTree>
  </p:cSld>
  <p:clrMapOvr>
    <a:masterClrMapping/>
  </p:clrMapOvr>
  <p:transition spd="slow">
    <p:pull/>
  </p:transition>
</p:sld>
</file>

<file path=ppt/theme/theme1.xml><?xml version="1.0" encoding="utf-8"?>
<a:theme xmlns:a="http://schemas.openxmlformats.org/drawingml/2006/main" name="theme bài giảng của ông thầy Phết">
  <a:themeElements>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fontScheme name="cdb2004158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cdb2004158l 2">
        <a:dk1>
          <a:srgbClr val="093575"/>
        </a:dk1>
        <a:lt1>
          <a:srgbClr val="FFFFFF"/>
        </a:lt1>
        <a:dk2>
          <a:srgbClr val="000066"/>
        </a:dk2>
        <a:lt2>
          <a:srgbClr val="808080"/>
        </a:lt2>
        <a:accent1>
          <a:srgbClr val="4B92E1"/>
        </a:accent1>
        <a:accent2>
          <a:srgbClr val="99CCFF"/>
        </a:accent2>
        <a:accent3>
          <a:srgbClr val="FFFFFF"/>
        </a:accent3>
        <a:accent4>
          <a:srgbClr val="062C63"/>
        </a:accent4>
        <a:accent5>
          <a:srgbClr val="B1C7EE"/>
        </a:accent5>
        <a:accent6>
          <a:srgbClr val="8AB9E7"/>
        </a:accent6>
        <a:hlink>
          <a:srgbClr val="0066CC"/>
        </a:hlink>
        <a:folHlink>
          <a:srgbClr val="AF67FF"/>
        </a:folHlink>
      </a:clrScheme>
      <a:clrMap bg1="lt1" tx1="dk1" bg2="lt2" tx2="dk2" accent1="accent1" accent2="accent2" accent3="accent3" accent4="accent4" accent5="accent5" accent6="accent6" hlink="hlink" folHlink="folHlink"/>
    </a:extraClrScheme>
    <a:extraClrScheme>
      <a:clrScheme name="cdb2004158l 3">
        <a:dk1>
          <a:srgbClr val="0B4C5B"/>
        </a:dk1>
        <a:lt1>
          <a:srgbClr val="FFFFFF"/>
        </a:lt1>
        <a:dk2>
          <a:srgbClr val="000000"/>
        </a:dk2>
        <a:lt2>
          <a:srgbClr val="969696"/>
        </a:lt2>
        <a:accent1>
          <a:srgbClr val="E3BE05"/>
        </a:accent1>
        <a:accent2>
          <a:srgbClr val="81C200"/>
        </a:accent2>
        <a:accent3>
          <a:srgbClr val="FFFFFF"/>
        </a:accent3>
        <a:accent4>
          <a:srgbClr val="08404C"/>
        </a:accent4>
        <a:accent5>
          <a:srgbClr val="EFDBAA"/>
        </a:accent5>
        <a:accent6>
          <a:srgbClr val="74B0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bài giảng của ông thầy Phết</Template>
  <TotalTime>0</TotalTime>
  <Words>2887</Words>
  <Application>WPS Presentation</Application>
  <PresentationFormat>On-screen Show (4:3)</PresentationFormat>
  <Paragraphs>153</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SF Pro Semibold</vt:lpstr>
      <vt:lpstr>Segoe Print</vt:lpstr>
      <vt:lpstr>SF PRO SEMIBLOD</vt:lpstr>
      <vt:lpstr>Wingdings</vt:lpstr>
      <vt:lpstr>Microsoft YaHei</vt:lpstr>
      <vt:lpstr>Arial Unicode MS</vt:lpstr>
      <vt:lpstr>Calibri</vt:lpstr>
      <vt:lpstr>theme bài giảng của ông thầy Phết</vt:lpstr>
      <vt:lpstr>HỆ THỐNG NHẬN DIỆN KHUÔN MẶT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NHẬN DIỆN KHUÔN MẶT</dc:title>
  <dc:creator>Anthony Trần</dc:creator>
  <cp:lastModifiedBy>Thai</cp:lastModifiedBy>
  <cp:revision>3</cp:revision>
  <dcterms:created xsi:type="dcterms:W3CDTF">2023-10-21T08:02:00Z</dcterms:created>
  <dcterms:modified xsi:type="dcterms:W3CDTF">2023-10-22T06:35:28Z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D32E7F039EB245CEBEF1BC0B8BCD35BB_12</vt:lpwstr>
  </property>
  <property fmtid="{D5CDD505-2E9C-101B-9397-08002B2CF9AE}" pid="3" name="KSOProductBuildVer">
    <vt:lpwstr>1033-12.2.0.13266</vt:lpwstr>
  </property>
</Properties>
</file>