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7" r:id="rId4"/>
    <p:sldId id="258" r:id="rId5"/>
    <p:sldId id="26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1B20B5-E72C-9725-DF44-D3D8E9A255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EA5D7A-66C7-B84D-4CF9-42E16A9AB7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34B32D-51B3-331F-697C-B0C76BE01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CB90-D3BA-4E36-BA8E-CBC4C5011F3D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71E15E-F8C9-06BA-6F90-E1474128A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165608-5FD9-92BD-B627-D82D8951D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3857-AEE6-4CFC-98D2-F3E25C63C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17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D92C0-ABB6-F49C-3230-BC44C68A0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C2683A-10E6-137F-F6C3-C7CB7C5D6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691811-FAC8-3150-D70F-15AD15006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CB90-D3BA-4E36-BA8E-CBC4C5011F3D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AC82C4-0FBD-2327-1EDA-FB9E2242C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205A4B-6522-1E46-8AE2-790224462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3857-AEE6-4CFC-98D2-F3E25C63C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352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D78770-571F-47DB-AEEA-4D1ABCE743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3D2956-3620-441B-ED9C-1AE6F47D6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4F4098-FAF7-FE9C-C96F-4608CE7F1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CB90-D3BA-4E36-BA8E-CBC4C5011F3D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C86288-040F-B9E8-CDDC-59749A0D1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02B56A-BA63-EF04-7457-D03353847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3857-AEE6-4CFC-98D2-F3E25C63C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759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C28D036-E1DE-513A-0725-47D826F88B41}"/>
              </a:ext>
            </a:extLst>
          </p:cNvPr>
          <p:cNvSpPr/>
          <p:nvPr userDrawn="1"/>
        </p:nvSpPr>
        <p:spPr>
          <a:xfrm>
            <a:off x="0" y="0"/>
            <a:ext cx="12192000" cy="739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658F8A7-2B44-7942-1B76-D7E596934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7052"/>
            <a:ext cx="11032375" cy="603986"/>
          </a:xfrm>
        </p:spPr>
        <p:txBody>
          <a:bodyPr/>
          <a:lstStyle>
            <a:lvl1pPr algn="ctr">
              <a:defRPr b="1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6271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874F3-8797-83B5-E606-1C5C62AFE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08F429-5B44-894B-56D8-4CAD5DAFE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1B2B7D-B339-06EF-727F-FE5E96BED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CB90-D3BA-4E36-BA8E-CBC4C5011F3D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4C73F8-CA50-D790-D9EB-78176C023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A696C0-5922-867D-8095-39B2E02CC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3857-AEE6-4CFC-98D2-F3E25C63C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248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7628D1-CD68-DDD6-8DF1-02D2FE218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78EE88-E8E5-5F6E-4B40-9ED8DFE1D1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CAC995-A8B8-CCFA-C78F-65851DBE3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90BF09-3F04-DF18-7B9A-48EB4693E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CB90-D3BA-4E36-BA8E-CBC4C5011F3D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24083C-FE4C-E7DE-9207-C5378924B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77E91F-D406-5357-2E2F-B0DEDA5AA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3857-AEE6-4CFC-98D2-F3E25C63C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283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E8F3AC-B5A3-2711-A40C-DC2D95DD9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25486B-7E2E-3970-1C65-E5F5C4A11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EBC6C0-90BB-7594-FD5B-D750630A9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684441-8AF5-A75E-05ED-6BF408D471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EE09ABC-E8D2-7482-B9C9-DA11C3D8A4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C3E4A0-99D4-0538-AFF1-7E0853B5D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CB90-D3BA-4E36-BA8E-CBC4C5011F3D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F335F9-938E-73E8-3BDE-13F9C8F02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B4BAC21-7831-8054-ACF8-3B7A1011F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3857-AEE6-4CFC-98D2-F3E25C63C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350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C622A2-5736-4A21-FCB5-5D9D9C517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145538-82ED-DA8A-BF77-F43D7BEB4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CB90-D3BA-4E36-BA8E-CBC4C5011F3D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C04997-5307-4BED-5CAF-4C0B3259C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DCC1D8-7420-A9FA-EA7A-32C3708D2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3857-AEE6-4CFC-98D2-F3E25C63C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443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845A92-670E-0745-6842-4137C8FAD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CB90-D3BA-4E36-BA8E-CBC4C5011F3D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F920849-704A-B992-D96D-559188E6B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EC3A8A-DDC3-DCA9-D728-76DF59804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3857-AEE6-4CFC-98D2-F3E25C63C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06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FAA928-7780-D9D0-0D9A-D53076400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118220-7D6F-BC79-E0CC-7DF69117F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E560EE-2F7F-1CD5-B2B8-88835BB49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7FDB74-3544-9576-031D-703E39A65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CB90-D3BA-4E36-BA8E-CBC4C5011F3D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2B6B56-A7AC-AB6C-2060-571589352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CDB223-1F50-59DC-35EF-C44A8F02A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3857-AEE6-4CFC-98D2-F3E25C63C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664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BF910-ABD7-E63C-387B-AB78A446C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5A8E1E-9A98-06B8-E7F2-E3C3F6EBF8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4148B8-C2EF-6C5A-D70B-C3EF18146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E6D487-D51D-5D30-353B-B53E05AE4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CB90-D3BA-4E36-BA8E-CBC4C5011F3D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E1480F-4527-BD32-0239-3B1F30B04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C7B729-4973-C0AE-26C8-BC7A3A93F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3857-AEE6-4CFC-98D2-F3E25C63C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844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2DA860-4BDB-82DD-051E-8A2B1EDD1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14F494-280D-E6B0-D1A0-7A5C81B55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096C97-46BE-C385-0737-7E0F84B1A1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FCB90-D3BA-4E36-BA8E-CBC4C5011F3D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4B6A67-8149-073F-6A9F-2CDC7D8E44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F6A7ED-5065-7A43-408D-4AE4C68F3D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13857-AEE6-4CFC-98D2-F3E25C63C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603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4CEDA0-529E-DB30-3DC5-0396D14F4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코드 작성 규칙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BB0F34-B6BB-3DB4-E22F-903DE989BA2F}"/>
              </a:ext>
            </a:extLst>
          </p:cNvPr>
          <p:cNvSpPr txBox="1"/>
          <p:nvPr/>
        </p:nvSpPr>
        <p:spPr>
          <a:xfrm>
            <a:off x="425841" y="1251749"/>
            <a:ext cx="96680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[ </a:t>
            </a:r>
            <a:r>
              <a:rPr lang="ko-KR" altLang="en-US" sz="2800" b="1" dirty="0"/>
              <a:t>반드시 지켜야 하는 것은 아니나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지키면 좋은 것 </a:t>
            </a:r>
            <a:r>
              <a:rPr lang="en-US" altLang="ko-KR" sz="2800" b="1" dirty="0"/>
              <a:t>]</a:t>
            </a:r>
          </a:p>
          <a:p>
            <a:pPr marL="285750" indent="-285750">
              <a:buFontTx/>
              <a:buChar char="-"/>
            </a:pPr>
            <a:r>
              <a:rPr lang="ko-KR" altLang="en-US" sz="2800" b="1" dirty="0"/>
              <a:t>함수</a:t>
            </a:r>
            <a:r>
              <a:rPr lang="en-US" altLang="ko-KR" sz="2800" b="1" dirty="0"/>
              <a:t>/</a:t>
            </a:r>
            <a:r>
              <a:rPr lang="ko-KR" altLang="en-US" sz="2800" b="1" dirty="0"/>
              <a:t>클래스 </a:t>
            </a:r>
            <a:r>
              <a:rPr lang="en-US" altLang="ko-KR" sz="2800" b="1" dirty="0"/>
              <a:t>:</a:t>
            </a:r>
            <a:r>
              <a:rPr lang="ko-KR" altLang="en-US" sz="2800" b="1" dirty="0"/>
              <a:t> 대문자로 시작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파스칼 표기법</a:t>
            </a:r>
            <a:endParaRPr lang="en-US" altLang="ko-KR" sz="2800" b="1" dirty="0"/>
          </a:p>
          <a:p>
            <a:pPr marL="285750" indent="-285750">
              <a:buFontTx/>
              <a:buChar char="-"/>
            </a:pPr>
            <a:r>
              <a:rPr lang="ko-KR" altLang="en-US" sz="2800" b="1" dirty="0"/>
              <a:t>변수 </a:t>
            </a:r>
            <a:r>
              <a:rPr lang="en-US" altLang="ko-KR" sz="2800" b="1" dirty="0"/>
              <a:t>: </a:t>
            </a:r>
            <a:r>
              <a:rPr lang="ko-KR" altLang="en-US" sz="2800" b="1" dirty="0"/>
              <a:t>소문자로 시작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카멜 표기법</a:t>
            </a:r>
            <a:endParaRPr lang="en-US" altLang="ko-KR" sz="2800" b="1" dirty="0"/>
          </a:p>
          <a:p>
            <a:pPr marL="285750" indent="-285750">
              <a:buFontTx/>
              <a:buChar char="-"/>
            </a:pPr>
            <a:r>
              <a:rPr lang="ko-KR" altLang="en-US" sz="2800" b="1" dirty="0"/>
              <a:t>멤버변수 </a:t>
            </a:r>
            <a:r>
              <a:rPr lang="en-US" altLang="ko-KR" sz="2800" b="1" dirty="0"/>
              <a:t>: m</a:t>
            </a:r>
            <a:r>
              <a:rPr lang="ko-KR" altLang="en-US" sz="2800" b="1" dirty="0"/>
              <a:t>으로 시작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헝가리안 표기법</a:t>
            </a:r>
            <a:endParaRPr lang="en-US" altLang="ko-KR" sz="2800" b="1" dirty="0"/>
          </a:p>
          <a:p>
            <a:pPr marL="285750" indent="-285750">
              <a:buFontTx/>
              <a:buChar char="-"/>
            </a:pPr>
            <a:r>
              <a:rPr lang="ko-KR" altLang="en-US" sz="2800" b="1" dirty="0"/>
              <a:t>매크로</a:t>
            </a:r>
            <a:r>
              <a:rPr lang="en-US" altLang="ko-KR" sz="2800" b="1" dirty="0"/>
              <a:t>/</a:t>
            </a:r>
            <a:r>
              <a:rPr lang="en-US" altLang="ko-KR" sz="2800" b="1" dirty="0" err="1"/>
              <a:t>constexpr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: </a:t>
            </a:r>
            <a:r>
              <a:rPr lang="ko-KR" altLang="en-US" sz="2800" b="1" dirty="0"/>
              <a:t>대문자</a:t>
            </a:r>
            <a:endParaRPr lang="en-US" altLang="ko-KR" sz="2800" b="1" dirty="0"/>
          </a:p>
          <a:p>
            <a:pPr marL="285750" indent="-285750">
              <a:buFontTx/>
              <a:buChar char="-"/>
            </a:pPr>
            <a:r>
              <a:rPr lang="en-US" altLang="ko-KR" sz="2800" b="1" dirty="0"/>
              <a:t>GL </a:t>
            </a:r>
            <a:r>
              <a:rPr lang="ko-KR" altLang="en-US" sz="2800" b="1" dirty="0"/>
              <a:t>변수 사용</a:t>
            </a:r>
            <a:r>
              <a:rPr lang="en-US" altLang="ko-KR" sz="2800" b="1" dirty="0"/>
              <a:t>(</a:t>
            </a:r>
            <a:r>
              <a:rPr lang="en-US" altLang="ko-KR" sz="2800" b="1" dirty="0" err="1"/>
              <a:t>GLint</a:t>
            </a:r>
            <a:r>
              <a:rPr lang="en-US" altLang="ko-KR" sz="2800" b="1" dirty="0"/>
              <a:t>, </a:t>
            </a:r>
            <a:r>
              <a:rPr lang="en-US" altLang="ko-KR" sz="2800" b="1" dirty="0" err="1"/>
              <a:t>GLfloat</a:t>
            </a:r>
            <a:r>
              <a:rPr lang="en-US" altLang="ko-KR" sz="2800" b="1" dirty="0"/>
              <a:t>, </a:t>
            </a:r>
            <a:r>
              <a:rPr lang="en-US" altLang="ko-KR" sz="2800" b="1" dirty="0" err="1"/>
              <a:t>GLvoid</a:t>
            </a:r>
            <a:r>
              <a:rPr lang="en-US" altLang="ko-KR" sz="2800" b="1" dirty="0"/>
              <a:t>, …)</a:t>
            </a:r>
          </a:p>
        </p:txBody>
      </p:sp>
    </p:spTree>
    <p:extLst>
      <p:ext uri="{BB962C8B-B14F-4D97-AF65-F5344CB8AC3E}">
        <p14:creationId xmlns:p14="http://schemas.microsoft.com/office/powerpoint/2010/main" val="47612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4CEDA0-529E-DB30-3DC5-0396D14F4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코드 작성 규칙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B9F6D0-765A-5257-8609-66937EDA44AF}"/>
              </a:ext>
            </a:extLst>
          </p:cNvPr>
          <p:cNvSpPr txBox="1"/>
          <p:nvPr/>
        </p:nvSpPr>
        <p:spPr>
          <a:xfrm>
            <a:off x="254493" y="1049997"/>
            <a:ext cx="120055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800" b="1" dirty="0"/>
              <a:t>함수 인자 값 </a:t>
            </a:r>
            <a:r>
              <a:rPr lang="en-US" altLang="ko-KR" b="1" dirty="0"/>
              <a:t>:</a:t>
            </a:r>
            <a:r>
              <a:rPr lang="en-US" altLang="ko-KR" sz="1800" b="1" dirty="0"/>
              <a:t> const </a:t>
            </a:r>
            <a:r>
              <a:rPr lang="ko-KR" altLang="en-US" sz="1800" b="1" dirty="0"/>
              <a:t>참조로 값을 전달하여 불필요한 메모리 복사 </a:t>
            </a:r>
            <a:r>
              <a:rPr lang="en-US" altLang="ko-KR" sz="1800" b="1" dirty="0"/>
              <a:t>x -&gt; </a:t>
            </a:r>
            <a:r>
              <a:rPr lang="ko-KR" altLang="en-US" sz="1800" b="1" dirty="0"/>
              <a:t>메모리 낭비하지 않으면서 속도 향상</a:t>
            </a:r>
            <a:endParaRPr lang="en-US" altLang="ko-KR" sz="1800" b="1" dirty="0"/>
          </a:p>
          <a:p>
            <a:pPr marL="742950" lvl="1" indent="-285750">
              <a:buFontTx/>
              <a:buChar char="-"/>
            </a:pPr>
            <a:r>
              <a:rPr lang="en-US" altLang="ko-KR" b="1" dirty="0"/>
              <a:t>ex) void </a:t>
            </a:r>
            <a:r>
              <a:rPr lang="en-US" altLang="ko-KR" b="1" dirty="0" err="1"/>
              <a:t>func</a:t>
            </a:r>
            <a:r>
              <a:rPr lang="en-US" altLang="ko-KR" b="1" dirty="0"/>
              <a:t>(int a); -&gt; void </a:t>
            </a:r>
            <a:r>
              <a:rPr lang="en-US" altLang="ko-KR" b="1" dirty="0" err="1"/>
              <a:t>func</a:t>
            </a:r>
            <a:r>
              <a:rPr lang="en-US" altLang="ko-KR" b="1" dirty="0"/>
              <a:t>(const int&amp; a);	-&gt; a</a:t>
            </a:r>
            <a:r>
              <a:rPr lang="ko-KR" altLang="en-US" b="1" dirty="0"/>
              <a:t>는 읽기 전용</a:t>
            </a:r>
            <a:endParaRPr lang="en-US" altLang="ko-KR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EA95E7-4970-F020-3195-C7651D32C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57" y="1696328"/>
            <a:ext cx="10372796" cy="442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924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그룹 73">
            <a:extLst>
              <a:ext uri="{FF2B5EF4-FFF2-40B4-BE49-F238E27FC236}">
                <a16:creationId xmlns:a16="http://schemas.microsoft.com/office/drawing/2014/main" id="{73D6272E-B1EC-6BA0-6E4C-AFDE50F10DC1}"/>
              </a:ext>
            </a:extLst>
          </p:cNvPr>
          <p:cNvGrpSpPr/>
          <p:nvPr/>
        </p:nvGrpSpPr>
        <p:grpSpPr>
          <a:xfrm>
            <a:off x="9854214" y="706278"/>
            <a:ext cx="2337786" cy="6151722"/>
            <a:chOff x="0" y="706278"/>
            <a:chExt cx="3275860" cy="6151722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01D1E8C4-68C1-0F7C-94E1-A9E648EC5C14}"/>
                </a:ext>
              </a:extLst>
            </p:cNvPr>
            <p:cNvSpPr/>
            <p:nvPr/>
          </p:nvSpPr>
          <p:spPr>
            <a:xfrm>
              <a:off x="0" y="745724"/>
              <a:ext cx="3275860" cy="6112276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85E45C0-2457-594C-BAFB-BF523C2998AB}"/>
                </a:ext>
              </a:extLst>
            </p:cNvPr>
            <p:cNvSpPr txBox="1"/>
            <p:nvPr/>
          </p:nvSpPr>
          <p:spPr>
            <a:xfrm>
              <a:off x="26523" y="706278"/>
              <a:ext cx="14919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BASIC</a:t>
              </a:r>
              <a:endParaRPr lang="ko-KR" altLang="en-US" sz="2400" b="1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5BF463FD-6DCC-C0A2-B635-642678F0560E}"/>
              </a:ext>
            </a:extLst>
          </p:cNvPr>
          <p:cNvGrpSpPr/>
          <p:nvPr/>
        </p:nvGrpSpPr>
        <p:grpSpPr>
          <a:xfrm>
            <a:off x="6569476" y="745724"/>
            <a:ext cx="3275860" cy="6112276"/>
            <a:chOff x="0" y="745724"/>
            <a:chExt cx="3275860" cy="611227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036EC96-FC9D-4B32-5B75-ED6FF1D5B5E8}"/>
                </a:ext>
              </a:extLst>
            </p:cNvPr>
            <p:cNvSpPr/>
            <p:nvPr/>
          </p:nvSpPr>
          <p:spPr>
            <a:xfrm>
              <a:off x="0" y="745724"/>
              <a:ext cx="3275860" cy="611227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75BC343-9588-53B1-B6F7-2D6FB1B17633}"/>
                </a:ext>
              </a:extLst>
            </p:cNvPr>
            <p:cNvSpPr txBox="1"/>
            <p:nvPr/>
          </p:nvSpPr>
          <p:spPr>
            <a:xfrm>
              <a:off x="542710" y="917446"/>
              <a:ext cx="215956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dirty="0"/>
                <a:t>MINOR</a:t>
              </a:r>
              <a:endParaRPr lang="ko-KR" altLang="en-US" sz="4400" b="1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44D059C-352E-BEE5-8CDB-CA5A80326E32}"/>
              </a:ext>
            </a:extLst>
          </p:cNvPr>
          <p:cNvGrpSpPr/>
          <p:nvPr/>
        </p:nvGrpSpPr>
        <p:grpSpPr>
          <a:xfrm>
            <a:off x="3284738" y="738800"/>
            <a:ext cx="3275860" cy="6112276"/>
            <a:chOff x="0" y="745724"/>
            <a:chExt cx="3275860" cy="6112276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7B98B5B-704B-30AB-C360-69F693672348}"/>
                </a:ext>
              </a:extLst>
            </p:cNvPr>
            <p:cNvSpPr/>
            <p:nvPr/>
          </p:nvSpPr>
          <p:spPr>
            <a:xfrm>
              <a:off x="0" y="745724"/>
              <a:ext cx="3275860" cy="611227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14B8332-3BD8-F316-3FB9-7602E0BCA79D}"/>
                </a:ext>
              </a:extLst>
            </p:cNvPr>
            <p:cNvSpPr txBox="1"/>
            <p:nvPr/>
          </p:nvSpPr>
          <p:spPr>
            <a:xfrm>
              <a:off x="542710" y="917446"/>
              <a:ext cx="219932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dirty="0"/>
                <a:t>MAJOR</a:t>
              </a:r>
              <a:endParaRPr lang="ko-KR" altLang="en-US" sz="4400" b="1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5B40D23-9D78-D4FB-43EC-E0B7BC7E72AE}"/>
              </a:ext>
            </a:extLst>
          </p:cNvPr>
          <p:cNvGrpSpPr/>
          <p:nvPr/>
        </p:nvGrpSpPr>
        <p:grpSpPr>
          <a:xfrm>
            <a:off x="0" y="745724"/>
            <a:ext cx="3275860" cy="6112276"/>
            <a:chOff x="0" y="745724"/>
            <a:chExt cx="3275860" cy="6112276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CA46F8C-3061-BF81-9AA3-9A905D30184E}"/>
                </a:ext>
              </a:extLst>
            </p:cNvPr>
            <p:cNvSpPr/>
            <p:nvPr/>
          </p:nvSpPr>
          <p:spPr>
            <a:xfrm>
              <a:off x="0" y="745724"/>
              <a:ext cx="3275860" cy="611227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E06CA09-9BB7-6615-8F6B-316921BAC4E6}"/>
                </a:ext>
              </a:extLst>
            </p:cNvPr>
            <p:cNvSpPr txBox="1"/>
            <p:nvPr/>
          </p:nvSpPr>
          <p:spPr>
            <a:xfrm>
              <a:off x="1029430" y="910522"/>
              <a:ext cx="12740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dirty="0"/>
                <a:t>TOP</a:t>
              </a:r>
              <a:endParaRPr lang="ko-KR" altLang="en-US" sz="4400" b="1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7A4C3730-EEDC-1AB5-6ED8-B0EE8DCEA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OBJECT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C386413-F5BE-03DD-667E-E72690B3DC96}"/>
              </a:ext>
            </a:extLst>
          </p:cNvPr>
          <p:cNvSpPr/>
          <p:nvPr/>
        </p:nvSpPr>
        <p:spPr>
          <a:xfrm>
            <a:off x="305539" y="3739719"/>
            <a:ext cx="1065320" cy="1065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Object</a:t>
            </a:r>
            <a:endParaRPr lang="ko-KR" altLang="en-US" sz="1200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98012CB-AA71-0473-76C2-E4EF436C4FB3}"/>
              </a:ext>
            </a:extLst>
          </p:cNvPr>
          <p:cNvSpPr/>
          <p:nvPr/>
        </p:nvSpPr>
        <p:spPr>
          <a:xfrm>
            <a:off x="1841377" y="3739719"/>
            <a:ext cx="1065320" cy="1065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Shader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C6F8C83-C71C-9177-ED57-18D78F656C11}"/>
              </a:ext>
            </a:extLst>
          </p:cNvPr>
          <p:cNvSpPr/>
          <p:nvPr/>
        </p:nvSpPr>
        <p:spPr>
          <a:xfrm>
            <a:off x="4262022" y="2363680"/>
            <a:ext cx="1065320" cy="1065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Identity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9D39DBB-EB6D-297C-D96C-CF9105FF40DE}"/>
              </a:ext>
            </a:extLst>
          </p:cNvPr>
          <p:cNvSpPr/>
          <p:nvPr/>
        </p:nvSpPr>
        <p:spPr>
          <a:xfrm>
            <a:off x="4262022" y="4805039"/>
            <a:ext cx="1065320" cy="1065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Shared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B01EBC6-E0E4-FE3F-5441-54A23F18129A}"/>
              </a:ext>
            </a:extLst>
          </p:cNvPr>
          <p:cNvSpPr/>
          <p:nvPr/>
        </p:nvSpPr>
        <p:spPr>
          <a:xfrm>
            <a:off x="7915923" y="1668614"/>
            <a:ext cx="1065320" cy="1065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Model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DE17FFB-9861-6F37-A1EF-16C8E5283EB1}"/>
              </a:ext>
            </a:extLst>
          </p:cNvPr>
          <p:cNvSpPr/>
          <p:nvPr/>
        </p:nvSpPr>
        <p:spPr>
          <a:xfrm>
            <a:off x="7915923" y="4549486"/>
            <a:ext cx="1065320" cy="1065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Custom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E672227-95D2-FD7B-C12E-3B32CBBEB990}"/>
              </a:ext>
            </a:extLst>
          </p:cNvPr>
          <p:cNvSpPr/>
          <p:nvPr/>
        </p:nvSpPr>
        <p:spPr>
          <a:xfrm>
            <a:off x="10499325" y="3429000"/>
            <a:ext cx="1065320" cy="1065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Line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13C3C4A-B6AC-A35C-8DD1-5C3D508581A9}"/>
              </a:ext>
            </a:extLst>
          </p:cNvPr>
          <p:cNvSpPr/>
          <p:nvPr/>
        </p:nvSpPr>
        <p:spPr>
          <a:xfrm>
            <a:off x="10499325" y="4549486"/>
            <a:ext cx="1065320" cy="1065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Triangle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15DA80E-FCAE-6366-83F8-B90A0B63FC1F}"/>
              </a:ext>
            </a:extLst>
          </p:cNvPr>
          <p:cNvSpPr/>
          <p:nvPr/>
        </p:nvSpPr>
        <p:spPr>
          <a:xfrm>
            <a:off x="10499325" y="5645878"/>
            <a:ext cx="1065320" cy="1065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Plane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2D80077-948A-A95F-6569-AECCE01EDECD}"/>
              </a:ext>
            </a:extLst>
          </p:cNvPr>
          <p:cNvSpPr/>
          <p:nvPr/>
        </p:nvSpPr>
        <p:spPr>
          <a:xfrm>
            <a:off x="10499325" y="1080788"/>
            <a:ext cx="1065320" cy="1065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Cube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24C2D14-9C52-688F-3CED-10DE640A6D81}"/>
              </a:ext>
            </a:extLst>
          </p:cNvPr>
          <p:cNvSpPr/>
          <p:nvPr/>
        </p:nvSpPr>
        <p:spPr>
          <a:xfrm>
            <a:off x="10499325" y="2201274"/>
            <a:ext cx="1065320" cy="1065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Sphere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4233F39-6FC3-82D2-CE2E-CDEA0FC0743E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1370859" y="4272379"/>
            <a:ext cx="47051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43F0E2C-C717-64B4-17CF-D73AD8DFF789}"/>
              </a:ext>
            </a:extLst>
          </p:cNvPr>
          <p:cNvCxnSpPr>
            <a:cxnSpLocks/>
          </p:cNvCxnSpPr>
          <p:nvPr/>
        </p:nvCxnSpPr>
        <p:spPr>
          <a:xfrm flipV="1">
            <a:off x="2906697" y="2896340"/>
            <a:ext cx="1355325" cy="137603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566AB02-CFD5-8A0F-53E0-74DC3257FAB7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2906697" y="4272379"/>
            <a:ext cx="1346447" cy="106532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D44504C-A388-B734-0523-B429AFF6AC2B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5327342" y="2201274"/>
            <a:ext cx="2588581" cy="69506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35A9B4F-5329-D16A-F8EA-9875F55D0A57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5327342" y="2896340"/>
            <a:ext cx="2588581" cy="218580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0CE27DA-C16D-EC01-30ED-651FE5B62809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 flipV="1">
            <a:off x="8981243" y="1613448"/>
            <a:ext cx="1518082" cy="58782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79C614FB-DDB0-24A9-4F9B-7DD855F27E22}"/>
              </a:ext>
            </a:extLst>
          </p:cNvPr>
          <p:cNvCxnSpPr>
            <a:cxnSpLocks/>
            <a:stCxn id="7" idx="6"/>
            <a:endCxn id="13" idx="2"/>
          </p:cNvCxnSpPr>
          <p:nvPr/>
        </p:nvCxnSpPr>
        <p:spPr>
          <a:xfrm>
            <a:off x="8981243" y="2201274"/>
            <a:ext cx="1518082" cy="53266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C13AD02E-32CF-EDE6-54F1-CA77C308C78D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8981243" y="3961660"/>
            <a:ext cx="1518082" cy="112048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3F6108E-65C1-CD31-26A5-D439B0F4F64A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981243" y="5082146"/>
            <a:ext cx="151808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5B73AC65-02AB-17A9-7B3B-B86ACC1790B1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8981243" y="5082146"/>
            <a:ext cx="1518082" cy="109639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651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541D7D0-269E-5FE7-D017-4FD657DE2D0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745724"/>
            <a:ext cx="12192000" cy="61122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290C986-32A8-3F01-1A9A-9DD91B302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OBJECT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471309-E85C-FEFB-F632-67635D054F29}"/>
              </a:ext>
            </a:extLst>
          </p:cNvPr>
          <p:cNvSpPr txBox="1"/>
          <p:nvPr/>
        </p:nvSpPr>
        <p:spPr>
          <a:xfrm>
            <a:off x="79898" y="1069306"/>
            <a:ext cx="11405238" cy="5570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[ TOP ] </a:t>
            </a:r>
            <a:r>
              <a:rPr lang="en-US" altLang="ko-KR" dirty="0"/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추상 클래스</a:t>
            </a:r>
            <a:r>
              <a:rPr lang="en-US" altLang="ko-KR" dirty="0"/>
              <a:t> -&gt; </a:t>
            </a:r>
            <a:r>
              <a:rPr lang="ko-KR" altLang="en-US" dirty="0"/>
              <a:t>생성자 호출 불가능</a:t>
            </a:r>
            <a:r>
              <a:rPr lang="en-US" altLang="ko-KR" dirty="0"/>
              <a:t>(</a:t>
            </a:r>
            <a:r>
              <a:rPr lang="ko-KR" altLang="en-US" dirty="0"/>
              <a:t>상속은 가능</a:t>
            </a:r>
            <a:r>
              <a:rPr lang="en-US" altLang="ko-KR" dirty="0"/>
              <a:t>)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Object</a:t>
            </a:r>
            <a:r>
              <a:rPr lang="en-US" altLang="ko-KR" dirty="0"/>
              <a:t> : </a:t>
            </a:r>
            <a:r>
              <a:rPr lang="ko-KR" altLang="en-US" dirty="0"/>
              <a:t>모든 </a:t>
            </a:r>
            <a:r>
              <a:rPr lang="en-US" altLang="ko-KR" dirty="0" err="1"/>
              <a:t>GameObject</a:t>
            </a:r>
            <a:r>
              <a:rPr lang="en-US" altLang="ko-KR" dirty="0"/>
              <a:t>, </a:t>
            </a:r>
            <a:r>
              <a:rPr lang="ko-KR" altLang="en-US" dirty="0"/>
              <a:t>게임 내 존재하는 모든 오브젝트는 이 클래스를 가져야 함</a:t>
            </a:r>
            <a:endParaRPr lang="en-US" altLang="ko-KR" dirty="0"/>
          </a:p>
          <a:p>
            <a:r>
              <a:rPr lang="en-US" altLang="ko-KR" b="1" dirty="0">
                <a:solidFill>
                  <a:srgbClr val="FF0000"/>
                </a:solidFill>
              </a:rPr>
              <a:t>Shader</a:t>
            </a:r>
            <a:r>
              <a:rPr lang="en-US" altLang="ko-KR" dirty="0"/>
              <a:t> : Draw</a:t>
            </a:r>
            <a:r>
              <a:rPr lang="ko-KR" altLang="en-US" dirty="0"/>
              <a:t>가 가능한 </a:t>
            </a:r>
            <a:r>
              <a:rPr lang="en-US" altLang="ko-KR" b="1" dirty="0">
                <a:solidFill>
                  <a:srgbClr val="FF0000"/>
                </a:solidFill>
              </a:rPr>
              <a:t>Object</a:t>
            </a:r>
            <a:r>
              <a:rPr lang="en-US" altLang="ko-KR" dirty="0"/>
              <a:t>, </a:t>
            </a:r>
            <a:r>
              <a:rPr lang="ko-KR" altLang="en-US" dirty="0"/>
              <a:t>그리려고 하는 </a:t>
            </a:r>
            <a:r>
              <a:rPr lang="en-US" altLang="ko-KR" b="1" u="sng" dirty="0"/>
              <a:t>shader</a:t>
            </a:r>
            <a:r>
              <a:rPr lang="ko-KR" altLang="en-US" b="1" u="sng" dirty="0"/>
              <a:t>를 설정</a:t>
            </a:r>
            <a:r>
              <a:rPr lang="ko-KR" altLang="en-US" dirty="0"/>
              <a:t>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>
                <a:solidFill>
                  <a:srgbClr val="FFC000"/>
                </a:solidFill>
              </a:rPr>
              <a:t>[ MAJOR ]</a:t>
            </a:r>
            <a:endParaRPr lang="en-US" altLang="ko-KR" dirty="0"/>
          </a:p>
          <a:p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Identity</a:t>
            </a:r>
            <a:r>
              <a:rPr lang="en-US" altLang="ko-KR" dirty="0"/>
              <a:t> : </a:t>
            </a:r>
            <a:r>
              <a:rPr lang="en-US" altLang="ko-KR" dirty="0" err="1"/>
              <a:t>InitBuffers</a:t>
            </a:r>
            <a:r>
              <a:rPr lang="en-US" altLang="ko-KR" dirty="0"/>
              <a:t>(), </a:t>
            </a:r>
            <a:r>
              <a:rPr lang="en-US" altLang="ko-KR" dirty="0" err="1"/>
              <a:t>BindBuffers</a:t>
            </a:r>
            <a:r>
              <a:rPr lang="en-US" altLang="ko-KR" dirty="0"/>
              <a:t>() </a:t>
            </a:r>
            <a:r>
              <a:rPr lang="ko-KR" altLang="en-US" dirty="0"/>
              <a:t>수행</a:t>
            </a:r>
            <a:r>
              <a:rPr lang="en-US" altLang="ko-KR" dirty="0"/>
              <a:t>, </a:t>
            </a:r>
            <a:r>
              <a:rPr lang="ko-KR" altLang="en-US" dirty="0"/>
              <a:t>메모리 버퍼를 사용</a:t>
            </a:r>
            <a:r>
              <a:rPr lang="en-US" altLang="ko-KR" dirty="0"/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추상 클래스 </a:t>
            </a:r>
            <a:r>
              <a:rPr lang="en-US" altLang="ko-KR" dirty="0"/>
              <a:t>-&gt; </a:t>
            </a:r>
            <a:r>
              <a:rPr lang="ko-KR" altLang="en-US" dirty="0"/>
              <a:t>생성자 호출 불가능</a:t>
            </a:r>
            <a:endParaRPr lang="en-US" altLang="ko-KR" dirty="0"/>
          </a:p>
          <a:p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Shared</a:t>
            </a:r>
            <a:r>
              <a:rPr lang="en-US" altLang="ko-KR" dirty="0"/>
              <a:t> :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</a:rPr>
              <a:t>IdentityObject</a:t>
            </a:r>
            <a:r>
              <a:rPr lang="ko-KR" altLang="en-US" dirty="0"/>
              <a:t>를 멤버변수로 가져 해당 </a:t>
            </a:r>
            <a:r>
              <a:rPr lang="en-US" altLang="ko-KR" b="1" u="sng" dirty="0">
                <a:solidFill>
                  <a:srgbClr val="FF0000"/>
                </a:solidFill>
              </a:rPr>
              <a:t>Object</a:t>
            </a:r>
            <a:r>
              <a:rPr lang="ko-KR" altLang="en-US" u="sng" dirty="0">
                <a:solidFill>
                  <a:srgbClr val="FF0000"/>
                </a:solidFill>
              </a:rPr>
              <a:t>를 공유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</a:rPr>
              <a:t>IdentityObject</a:t>
            </a:r>
            <a:r>
              <a:rPr lang="ko-KR" altLang="en-US" dirty="0"/>
              <a:t>에 대한 수정 불가</a:t>
            </a:r>
            <a:r>
              <a:rPr lang="en-US" altLang="ko-KR" dirty="0"/>
              <a:t>(const), </a:t>
            </a:r>
            <a:r>
              <a:rPr lang="ko-KR" altLang="en-US" dirty="0"/>
              <a:t>메모리 버퍼 사용 </a:t>
            </a:r>
            <a:r>
              <a:rPr lang="en-US" altLang="ko-KR" dirty="0"/>
              <a:t>X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공유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</a:rPr>
              <a:t>IdentityObject</a:t>
            </a:r>
            <a:r>
              <a:rPr lang="ko-KR" altLang="en-US" dirty="0"/>
              <a:t>를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</a:rPr>
              <a:t>SharedObject</a:t>
            </a:r>
            <a:r>
              <a:rPr lang="ko-KR" altLang="en-US" dirty="0"/>
              <a:t>에서 </a:t>
            </a:r>
            <a:r>
              <a:rPr lang="en-US" altLang="ko-KR" b="1" dirty="0" err="1">
                <a:solidFill>
                  <a:srgbClr val="FF0000"/>
                </a:solidFill>
              </a:rPr>
              <a:t>Transfrom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가능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한 객체를 여러 객체가 공유하여 사용</a:t>
            </a:r>
            <a:endParaRPr lang="en-US" altLang="ko-KR" dirty="0"/>
          </a:p>
          <a:p>
            <a:r>
              <a:rPr lang="en-US" altLang="ko-KR" sz="1400" dirty="0"/>
              <a:t>	(</a:t>
            </a:r>
            <a:r>
              <a:rPr lang="ko-KR" altLang="en-US" sz="1400" dirty="0"/>
              <a:t>만약</a:t>
            </a:r>
            <a:r>
              <a:rPr lang="en-US" altLang="ko-KR" sz="1400" dirty="0"/>
              <a:t>, </a:t>
            </a:r>
            <a:r>
              <a:rPr lang="ko-KR" altLang="en-US" sz="1400" dirty="0"/>
              <a:t>공유하는 </a:t>
            </a:r>
            <a:r>
              <a:rPr lang="en-US" altLang="ko-KR" sz="1400" dirty="0" err="1"/>
              <a:t>IdentityObject</a:t>
            </a:r>
            <a:r>
              <a:rPr lang="ko-KR" altLang="en-US" sz="1400" dirty="0"/>
              <a:t>가 수정되면 </a:t>
            </a:r>
            <a:r>
              <a:rPr lang="en-US" altLang="ko-KR" sz="1400" dirty="0" err="1"/>
              <a:t>SharedObject</a:t>
            </a:r>
            <a:r>
              <a:rPr lang="ko-KR" altLang="en-US" sz="1400" dirty="0"/>
              <a:t>도 같이 수정됨</a:t>
            </a:r>
            <a:r>
              <a:rPr lang="en-US" altLang="ko-KR" sz="1400" dirty="0"/>
              <a:t>)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b="1" dirty="0">
                <a:solidFill>
                  <a:srgbClr val="FFFF00"/>
                </a:solidFill>
              </a:rPr>
              <a:t>[ MINOR ] </a:t>
            </a:r>
            <a:r>
              <a:rPr lang="en-US" altLang="ko-KR" dirty="0"/>
              <a:t>: </a:t>
            </a:r>
            <a:r>
              <a:rPr lang="en-US" altLang="ko-KR" b="1" dirty="0">
                <a:solidFill>
                  <a:srgbClr val="FF0000"/>
                </a:solidFill>
              </a:rPr>
              <a:t>shader</a:t>
            </a:r>
            <a:r>
              <a:rPr lang="ko-KR" altLang="en-US" dirty="0"/>
              <a:t>를 사용</a:t>
            </a:r>
            <a:r>
              <a:rPr lang="en-US" altLang="ko-KR" dirty="0"/>
              <a:t>,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</a:rPr>
              <a:t>IdentityObject</a:t>
            </a:r>
            <a:r>
              <a:rPr lang="ko-KR" altLang="en-US" dirty="0"/>
              <a:t>를 상속</a:t>
            </a:r>
            <a:r>
              <a:rPr lang="en-US" altLang="ko-KR" dirty="0"/>
              <a:t>, </a:t>
            </a:r>
            <a:r>
              <a:rPr lang="ko-KR" altLang="en-US" dirty="0"/>
              <a:t>생성자 호출 가능 </a:t>
            </a:r>
            <a:r>
              <a:rPr lang="en-US" altLang="ko-KR" dirty="0"/>
              <a:t>-&gt;</a:t>
            </a:r>
            <a:r>
              <a:rPr lang="ko-KR" altLang="en-US" dirty="0"/>
              <a:t> 메모리에 실존</a:t>
            </a:r>
            <a:endParaRPr lang="en-US" altLang="ko-KR" dirty="0"/>
          </a:p>
          <a:p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Model</a:t>
            </a:r>
            <a:r>
              <a:rPr lang="ko-KR" altLang="en-US" b="1" dirty="0"/>
              <a:t> </a:t>
            </a:r>
            <a:r>
              <a:rPr lang="en-US" altLang="ko-KR" dirty="0"/>
              <a:t>: .obj </a:t>
            </a:r>
            <a:r>
              <a:rPr lang="ko-KR" altLang="en-US" dirty="0"/>
              <a:t>파일을 </a:t>
            </a:r>
            <a:r>
              <a:rPr lang="ko-KR" altLang="en-US" dirty="0" err="1"/>
              <a:t>읽어들인</a:t>
            </a:r>
            <a:r>
              <a:rPr lang="ko-KR" altLang="en-US" dirty="0"/>
              <a:t> </a:t>
            </a:r>
            <a:r>
              <a:rPr lang="en-US" altLang="ko-KR" b="1" dirty="0"/>
              <a:t>Model(</a:t>
            </a:r>
            <a:r>
              <a:rPr lang="en-US" altLang="ko-KR" b="1" dirty="0" err="1"/>
              <a:t>Model.h</a:t>
            </a:r>
            <a:r>
              <a:rPr lang="en-US" altLang="ko-KR" b="1" dirty="0"/>
              <a:t>) </a:t>
            </a:r>
            <a:r>
              <a:rPr lang="ko-KR" altLang="en-US"/>
              <a:t>클래스를 사용하여 생성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모든 </a:t>
            </a:r>
            <a:r>
              <a:rPr lang="en-US" altLang="ko-KR" dirty="0"/>
              <a:t>.obj </a:t>
            </a:r>
            <a:r>
              <a:rPr lang="ko-KR" altLang="en-US" dirty="0"/>
              <a:t>객체는 </a:t>
            </a:r>
            <a:r>
              <a:rPr lang="en-US" altLang="ko-KR" b="1" dirty="0" err="1">
                <a:solidFill>
                  <a:schemeClr val="accent6">
                    <a:lumMod val="75000"/>
                  </a:schemeClr>
                </a:solidFill>
              </a:rPr>
              <a:t>ModelObject</a:t>
            </a:r>
            <a:r>
              <a:rPr lang="ko-KR" altLang="en-US" dirty="0"/>
              <a:t>를 통해 사용</a:t>
            </a:r>
            <a:r>
              <a:rPr lang="en-US" altLang="ko-KR" b="1" dirty="0"/>
              <a:t>(Cube, Sphere)</a:t>
            </a:r>
          </a:p>
          <a:p>
            <a:r>
              <a:rPr lang="en-US" altLang="ko-KR" dirty="0"/>
              <a:t>	</a:t>
            </a:r>
            <a:r>
              <a:rPr lang="en-US" altLang="ko-KR" b="1" dirty="0">
                <a:solidFill>
                  <a:srgbClr val="FF0000"/>
                </a:solidFill>
              </a:rPr>
              <a:t>shader</a:t>
            </a:r>
            <a:r>
              <a:rPr lang="en-US" altLang="ko-KR" dirty="0"/>
              <a:t> : </a:t>
            </a:r>
            <a:r>
              <a:rPr lang="ko-KR" altLang="en-US" dirty="0"/>
              <a:t>조명 </a:t>
            </a:r>
            <a:r>
              <a:rPr lang="ko-KR" altLang="en-US" dirty="0" err="1"/>
              <a:t>쉐이더</a:t>
            </a:r>
            <a:r>
              <a:rPr lang="en-US" altLang="ko-KR" dirty="0"/>
              <a:t>(Shader::Light -&gt; </a:t>
            </a:r>
            <a:r>
              <a:rPr lang="en-US" altLang="ko-KR" dirty="0" err="1"/>
              <a:t>light_vertex.glsl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fragment.glsl</a:t>
            </a:r>
            <a:r>
              <a:rPr lang="en-US" altLang="ko-KR" dirty="0"/>
              <a:t>)</a:t>
            </a:r>
          </a:p>
          <a:p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Custom</a:t>
            </a:r>
            <a:r>
              <a:rPr lang="en-US" altLang="ko-KR" b="1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코드 내에서 직접적으로 </a:t>
            </a:r>
            <a:r>
              <a:rPr lang="en-US" altLang="ko-KR" dirty="0"/>
              <a:t>vertex</a:t>
            </a:r>
            <a:r>
              <a:rPr lang="ko-KR" altLang="en-US" dirty="0"/>
              <a:t>값을 주어 생성</a:t>
            </a:r>
            <a:r>
              <a:rPr lang="en-US" altLang="ko-KR" dirty="0"/>
              <a:t>, </a:t>
            </a:r>
            <a:r>
              <a:rPr lang="ko-KR" altLang="en-US" dirty="0"/>
              <a:t>간단한 도형에 사용</a:t>
            </a:r>
            <a:r>
              <a:rPr lang="en-US" altLang="ko-KR" b="1" dirty="0"/>
              <a:t>(Line, Triangle, Plane)</a:t>
            </a:r>
          </a:p>
          <a:p>
            <a:r>
              <a:rPr lang="en-US" altLang="ko-KR" dirty="0"/>
              <a:t>	</a:t>
            </a:r>
            <a:r>
              <a:rPr lang="en-US" altLang="ko-KR" b="1" dirty="0">
                <a:solidFill>
                  <a:srgbClr val="FF0000"/>
                </a:solidFill>
              </a:rPr>
              <a:t>shader</a:t>
            </a:r>
            <a:r>
              <a:rPr lang="en-US" altLang="ko-KR" dirty="0"/>
              <a:t> : </a:t>
            </a:r>
            <a:r>
              <a:rPr lang="ko-KR" altLang="en-US" dirty="0"/>
              <a:t>컬러 </a:t>
            </a:r>
            <a:r>
              <a:rPr lang="ko-KR" altLang="en-US" dirty="0" err="1"/>
              <a:t>쉐이더</a:t>
            </a:r>
            <a:r>
              <a:rPr lang="en-US" altLang="ko-KR" dirty="0"/>
              <a:t>(Shader::Color -&gt; </a:t>
            </a:r>
            <a:r>
              <a:rPr lang="en-US" altLang="ko-KR" dirty="0" err="1"/>
              <a:t>color_vertex.glsl</a:t>
            </a:r>
            <a:r>
              <a:rPr lang="en-US" altLang="ko-KR" dirty="0"/>
              <a:t>, </a:t>
            </a:r>
            <a:r>
              <a:rPr lang="en-US" altLang="ko-KR" dirty="0" err="1"/>
              <a:t>fragment.glsl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b="1" dirty="0">
                <a:solidFill>
                  <a:srgbClr val="00B050"/>
                </a:solidFill>
              </a:rPr>
              <a:t>[ BASIC ]</a:t>
            </a:r>
            <a:r>
              <a:rPr lang="en-US" altLang="ko-KR" dirty="0"/>
              <a:t> : </a:t>
            </a:r>
            <a:r>
              <a:rPr lang="ko-KR" altLang="en-US" dirty="0"/>
              <a:t>미리 정의된 기본 도형</a:t>
            </a:r>
            <a:r>
              <a:rPr lang="en-US" altLang="ko-KR" b="1" dirty="0"/>
              <a:t>(Line, Triangle, Plane, Cube, Sphere)</a:t>
            </a:r>
          </a:p>
          <a:p>
            <a:r>
              <a:rPr lang="en-US" altLang="ko-KR" b="1" dirty="0">
                <a:solidFill>
                  <a:srgbClr val="00B050"/>
                </a:solidFill>
              </a:rPr>
              <a:t>[ COLLISION ]</a:t>
            </a:r>
            <a:r>
              <a:rPr lang="en-US" altLang="ko-KR" dirty="0"/>
              <a:t> : </a:t>
            </a:r>
            <a:r>
              <a:rPr lang="ko-KR" altLang="en-US" dirty="0"/>
              <a:t>미리 정의된 충돌체크 전용 클래스</a:t>
            </a:r>
            <a:r>
              <a:rPr lang="en-US" altLang="ko-KR" b="1" dirty="0"/>
              <a:t>(Cuboid, Circle), </a:t>
            </a:r>
            <a:r>
              <a:rPr lang="ko-KR" altLang="en-US" dirty="0"/>
              <a:t>게임 객체가 아니므로</a:t>
            </a:r>
            <a:r>
              <a:rPr lang="en-US" altLang="ko-KR" dirty="0"/>
              <a:t>, Object</a:t>
            </a:r>
            <a:r>
              <a:rPr lang="ko-KR" altLang="en-US" dirty="0"/>
              <a:t>를 상속</a:t>
            </a:r>
            <a:r>
              <a:rPr lang="en-US" altLang="ko-KR" dirty="0"/>
              <a:t>X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195962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0CD9D6-F877-2106-CE1B-C8F7DB90A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Bullet Collision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AFF9B5-73E7-AEA6-BF9C-95D23CEE6BAD}"/>
              </a:ext>
            </a:extLst>
          </p:cNvPr>
          <p:cNvSpPr txBox="1"/>
          <p:nvPr/>
        </p:nvSpPr>
        <p:spPr>
          <a:xfrm>
            <a:off x="168675" y="1118586"/>
            <a:ext cx="6550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객체 생성 시 </a:t>
            </a:r>
            <a:r>
              <a:rPr lang="en-US" altLang="ko-KR" dirty="0"/>
              <a:t>Bullet</a:t>
            </a:r>
            <a:r>
              <a:rPr lang="ko-KR" altLang="en-US" dirty="0"/>
              <a:t>의 영향을 받는 객체면</a:t>
            </a:r>
            <a:r>
              <a:rPr lang="en-US" altLang="ko-KR" dirty="0"/>
              <a:t>, </a:t>
            </a:r>
            <a:r>
              <a:rPr lang="en-US" altLang="ko-KR" dirty="0" err="1"/>
              <a:t>BulletController</a:t>
            </a:r>
            <a:r>
              <a:rPr lang="ko-KR" altLang="en-US" dirty="0"/>
              <a:t>에 </a:t>
            </a:r>
          </a:p>
        </p:txBody>
      </p:sp>
    </p:spTree>
    <p:extLst>
      <p:ext uri="{BB962C8B-B14F-4D97-AF65-F5344CB8AC3E}">
        <p14:creationId xmlns:p14="http://schemas.microsoft.com/office/powerpoint/2010/main" val="97524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TM10237564[[fn=자연 테마]]</Template>
  <TotalTime>345</TotalTime>
  <Words>392</Words>
  <Application>Microsoft Office PowerPoint</Application>
  <PresentationFormat>와이드스크린</PresentationFormat>
  <Paragraphs>49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HY헤드라인M</vt:lpstr>
      <vt:lpstr>맑은 고딕</vt:lpstr>
      <vt:lpstr>Arial</vt:lpstr>
      <vt:lpstr>Office 테마</vt:lpstr>
      <vt:lpstr>코드 작성 규칙</vt:lpstr>
      <vt:lpstr>코드 작성 규칙</vt:lpstr>
      <vt:lpstr>OBJECT</vt:lpstr>
      <vt:lpstr>OBJECT</vt:lpstr>
      <vt:lpstr>Bullet Collision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</dc:title>
  <dc:creator>민동현(2018182012)</dc:creator>
  <cp:lastModifiedBy>민동현(2018182012)</cp:lastModifiedBy>
  <cp:revision>51</cp:revision>
  <dcterms:created xsi:type="dcterms:W3CDTF">2022-11-24T23:42:16Z</dcterms:created>
  <dcterms:modified xsi:type="dcterms:W3CDTF">2022-11-25T09:55:29Z</dcterms:modified>
</cp:coreProperties>
</file>