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B20B5-E72C-9725-DF44-D3D8E9A25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EA5D7A-66C7-B84D-4CF9-42E16A9A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4B32D-51B3-331F-697C-B0C76BE0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1E15E-F8C9-06BA-6F90-E1474128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65608-5FD9-92BD-B627-D82D8951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D92C0-ABB6-F49C-3230-BC44C68A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2683A-10E6-137F-F6C3-C7CB7C5D6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91811-FAC8-3150-D70F-15AD1500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C82C4-0FBD-2327-1EDA-FB9E2242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05A4B-6522-1E46-8AE2-79022446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5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D78770-571F-47DB-AEEA-4D1ABCE74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D2956-3620-441B-ED9C-1AE6F47D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F4098-FAF7-FE9C-C96F-4608CE7F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86288-040F-B9E8-CDDC-59749A0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2B56A-BA63-EF04-7457-D0335384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28D036-E1DE-513A-0725-47D826F88B41}"/>
              </a:ext>
            </a:extLst>
          </p:cNvPr>
          <p:cNvSpPr/>
          <p:nvPr userDrawn="1"/>
        </p:nvSpPr>
        <p:spPr>
          <a:xfrm>
            <a:off x="0" y="0"/>
            <a:ext cx="12192000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8F8A7-2B44-7942-1B76-D7E59693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7052"/>
            <a:ext cx="11032375" cy="603986"/>
          </a:xfrm>
        </p:spPr>
        <p:txBody>
          <a:bodyPr/>
          <a:lstStyle>
            <a:lvl1pPr algn="ctr">
              <a:defRPr b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27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74F3-8797-83B5-E606-1C5C62AF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08F429-5B44-894B-56D8-4CAD5DAF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B2B7D-B339-06EF-727F-FE5E96BE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C73F8-CA50-D790-D9EB-78176C02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696C0-5922-867D-8095-39B2E02C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4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628D1-CD68-DDD6-8DF1-02D2FE21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EE88-E8E5-5F6E-4B40-9ED8DFE1D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AC995-A8B8-CCFA-C78F-65851DBE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0BF09-3F04-DF18-7B9A-48EB4693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4083C-FE4C-E7DE-9207-C5378924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7E91F-D406-5357-2E2F-B0DEDA5A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8F3AC-B5A3-2711-A40C-DC2D95DD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5486B-7E2E-3970-1C65-E5F5C4A1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BC6C0-90BB-7594-FD5B-D750630A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84441-8AF5-A75E-05ED-6BF408D47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09ABC-E8D2-7482-B9C9-DA11C3D8A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C3E4A0-99D4-0538-AFF1-7E0853B5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F335F9-938E-73E8-3BDE-13F9C8F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4BAC21-7831-8054-ACF8-3B7A1011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5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622A2-5736-4A21-FCB5-5D9D9C51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45538-82ED-DA8A-BF77-F43D7BEB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C04997-5307-4BED-5CAF-4C0B3259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DCC1D8-7420-A9FA-EA7A-32C3708D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4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845A92-670E-0745-6842-4137C8FA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920849-704A-B992-D96D-559188E6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C3A8A-DDC3-DCA9-D728-76DF5980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A928-7780-D9D0-0D9A-D5307640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18220-7D6F-BC79-E0CC-7DF69117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E560EE-2F7F-1CD5-B2B8-88835BB4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FDB74-3544-9576-031D-703E39A6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B6B56-A7AC-AB6C-2060-57158935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DB223-1F50-59DC-35EF-C44A8F0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6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BF910-ABD7-E63C-387B-AB78A446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5A8E1E-9A98-06B8-E7F2-E3C3F6EBF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148B8-C2EF-6C5A-D70B-C3EF1814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6D487-D51D-5D30-353B-B53E05AE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1480F-4527-BD32-0239-3B1F30B0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7B729-4973-C0AE-26C8-BC7A3A93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4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2DA860-4BDB-82DD-051E-8A2B1EDD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4F494-280D-E6B0-D1A0-7A5C81B5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96C97-46BE-C385-0737-7E0F84B1A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B6A67-8149-073F-6A9F-2CDC7D8E4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6A7ED-5065-7A43-408D-4AE4C68F3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0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EDA0-529E-DB30-3DC5-0396D14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작성 규칙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F34-B6BB-3DB4-E22F-903DE989BA2F}"/>
              </a:ext>
            </a:extLst>
          </p:cNvPr>
          <p:cNvSpPr txBox="1"/>
          <p:nvPr/>
        </p:nvSpPr>
        <p:spPr>
          <a:xfrm>
            <a:off x="425841" y="1251749"/>
            <a:ext cx="9668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 </a:t>
            </a:r>
            <a:r>
              <a:rPr lang="ko-KR" altLang="en-US" sz="2800" b="1" dirty="0"/>
              <a:t>반드시 지켜야 하는 것은 아니나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지키면 좋은 것 </a:t>
            </a:r>
            <a:r>
              <a:rPr lang="en-US" altLang="ko-KR" sz="2800" b="1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함수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클래스 </a:t>
            </a:r>
            <a:r>
              <a:rPr lang="en-US" altLang="ko-KR" sz="2800" b="1" dirty="0"/>
              <a:t>:</a:t>
            </a:r>
            <a:r>
              <a:rPr lang="ko-KR" altLang="en-US" sz="2800" b="1" dirty="0"/>
              <a:t> 대문자로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파스칼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변수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소문자로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카멜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멤버변수 </a:t>
            </a:r>
            <a:r>
              <a:rPr lang="en-US" altLang="ko-KR" sz="2800" b="1" dirty="0"/>
              <a:t>: m</a:t>
            </a:r>
            <a:r>
              <a:rPr lang="ko-KR" altLang="en-US" sz="2800" b="1" dirty="0"/>
              <a:t>으로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헝가리안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매크로</a:t>
            </a:r>
            <a:r>
              <a:rPr lang="en-US" altLang="ko-KR" sz="2800" b="1" dirty="0"/>
              <a:t>/</a:t>
            </a:r>
            <a:r>
              <a:rPr lang="en-US" altLang="ko-KR" sz="2800" b="1" dirty="0" err="1"/>
              <a:t>constexpr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대문자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en-US" altLang="ko-KR" sz="2800" b="1" dirty="0"/>
              <a:t>GL </a:t>
            </a:r>
            <a:r>
              <a:rPr lang="ko-KR" altLang="en-US" sz="2800" b="1" dirty="0"/>
              <a:t>변수 사용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GLint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GLfloat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GLvoid</a:t>
            </a:r>
            <a:r>
              <a:rPr lang="en-US" altLang="ko-KR" sz="2800" b="1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476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EDA0-529E-DB30-3DC5-0396D14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작성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9F6D0-765A-5257-8609-66937EDA44AF}"/>
              </a:ext>
            </a:extLst>
          </p:cNvPr>
          <p:cNvSpPr txBox="1"/>
          <p:nvPr/>
        </p:nvSpPr>
        <p:spPr>
          <a:xfrm>
            <a:off x="254493" y="1049997"/>
            <a:ext cx="12005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b="1" dirty="0"/>
              <a:t>함수 인자 값 </a:t>
            </a:r>
            <a:r>
              <a:rPr lang="en-US" altLang="ko-KR" b="1" dirty="0"/>
              <a:t>:</a:t>
            </a:r>
            <a:r>
              <a:rPr lang="en-US" altLang="ko-KR" sz="1800" b="1" dirty="0"/>
              <a:t> const </a:t>
            </a:r>
            <a:r>
              <a:rPr lang="ko-KR" altLang="en-US" sz="1800" b="1" dirty="0"/>
              <a:t>참조로 값을 전달하여 불필요한 메모리 복사 </a:t>
            </a:r>
            <a:r>
              <a:rPr lang="en-US" altLang="ko-KR" sz="1800" b="1" dirty="0"/>
              <a:t>x -&gt; </a:t>
            </a:r>
            <a:r>
              <a:rPr lang="ko-KR" altLang="en-US" sz="1800" b="1" dirty="0"/>
              <a:t>메모리 낭비하지 않으면서 속도 향상</a:t>
            </a:r>
            <a:endParaRPr lang="en-US" altLang="ko-KR" sz="1800" b="1" dirty="0"/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ex) void </a:t>
            </a:r>
            <a:r>
              <a:rPr lang="en-US" altLang="ko-KR" b="1" dirty="0" err="1"/>
              <a:t>func</a:t>
            </a:r>
            <a:r>
              <a:rPr lang="en-US" altLang="ko-KR" b="1" dirty="0"/>
              <a:t>(int a); -&gt; void </a:t>
            </a:r>
            <a:r>
              <a:rPr lang="en-US" altLang="ko-KR" b="1" dirty="0" err="1"/>
              <a:t>func</a:t>
            </a:r>
            <a:r>
              <a:rPr lang="en-US" altLang="ko-KR" b="1" dirty="0"/>
              <a:t>(const int&amp; a);	-&gt; a</a:t>
            </a:r>
            <a:r>
              <a:rPr lang="ko-KR" altLang="en-US" b="1" dirty="0"/>
              <a:t>는 읽기 전용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EA95E7-4970-F020-3195-C7651D32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7" y="1696328"/>
            <a:ext cx="10372796" cy="44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2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D6272E-B1EC-6BA0-6E4C-AFDE50F10DC1}"/>
              </a:ext>
            </a:extLst>
          </p:cNvPr>
          <p:cNvGrpSpPr/>
          <p:nvPr/>
        </p:nvGrpSpPr>
        <p:grpSpPr>
          <a:xfrm>
            <a:off x="9854214" y="706278"/>
            <a:ext cx="2337786" cy="6151722"/>
            <a:chOff x="0" y="706278"/>
            <a:chExt cx="3275860" cy="61517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1D1E8C4-68C1-0F7C-94E1-A9E648EC5C14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85E45C0-2457-594C-BAFB-BF523C2998AB}"/>
                </a:ext>
              </a:extLst>
            </p:cNvPr>
            <p:cNvSpPr txBox="1"/>
            <p:nvPr/>
          </p:nvSpPr>
          <p:spPr>
            <a:xfrm>
              <a:off x="26523" y="706278"/>
              <a:ext cx="1491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BASIC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BF463FD-6DCC-C0A2-B635-642678F0560E}"/>
              </a:ext>
            </a:extLst>
          </p:cNvPr>
          <p:cNvGrpSpPr/>
          <p:nvPr/>
        </p:nvGrpSpPr>
        <p:grpSpPr>
          <a:xfrm>
            <a:off x="6569476" y="745724"/>
            <a:ext cx="3275860" cy="6112276"/>
            <a:chOff x="0" y="745724"/>
            <a:chExt cx="3275860" cy="611227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36EC96-FC9D-4B32-5B75-ED6FF1D5B5E8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5BC343-9588-53B1-B6F7-2D6FB1B17633}"/>
                </a:ext>
              </a:extLst>
            </p:cNvPr>
            <p:cNvSpPr txBox="1"/>
            <p:nvPr/>
          </p:nvSpPr>
          <p:spPr>
            <a:xfrm>
              <a:off x="542710" y="917446"/>
              <a:ext cx="21595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MINOR</a:t>
              </a:r>
              <a:endParaRPr lang="ko-KR" altLang="en-US" sz="440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44D059C-352E-BEE5-8CDB-CA5A80326E32}"/>
              </a:ext>
            </a:extLst>
          </p:cNvPr>
          <p:cNvGrpSpPr/>
          <p:nvPr/>
        </p:nvGrpSpPr>
        <p:grpSpPr>
          <a:xfrm>
            <a:off x="3284738" y="738800"/>
            <a:ext cx="3275860" cy="6112276"/>
            <a:chOff x="0" y="745724"/>
            <a:chExt cx="3275860" cy="611227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B98B5B-704B-30AB-C360-69F693672348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4B8332-3BD8-F316-3FB9-7602E0BCA79D}"/>
                </a:ext>
              </a:extLst>
            </p:cNvPr>
            <p:cNvSpPr txBox="1"/>
            <p:nvPr/>
          </p:nvSpPr>
          <p:spPr>
            <a:xfrm>
              <a:off x="542710" y="917446"/>
              <a:ext cx="21993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MAJOR</a:t>
              </a:r>
              <a:endParaRPr lang="ko-KR" altLang="en-US" sz="44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B40D23-9D78-D4FB-43EC-E0B7BC7E72AE}"/>
              </a:ext>
            </a:extLst>
          </p:cNvPr>
          <p:cNvGrpSpPr/>
          <p:nvPr/>
        </p:nvGrpSpPr>
        <p:grpSpPr>
          <a:xfrm>
            <a:off x="0" y="745724"/>
            <a:ext cx="3275860" cy="6112276"/>
            <a:chOff x="0" y="745724"/>
            <a:chExt cx="3275860" cy="611227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CA46F8C-3061-BF81-9AA3-9A905D30184E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06CA09-9BB7-6615-8F6B-316921BAC4E6}"/>
                </a:ext>
              </a:extLst>
            </p:cNvPr>
            <p:cNvSpPr txBox="1"/>
            <p:nvPr/>
          </p:nvSpPr>
          <p:spPr>
            <a:xfrm>
              <a:off x="1029430" y="910522"/>
              <a:ext cx="12740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TOP</a:t>
              </a:r>
              <a:endParaRPr lang="ko-KR" altLang="en-US" sz="4400" b="1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A4C3730-EEDC-1AB5-6ED8-B0EE8DCE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386413-F5BE-03DD-667E-E72690B3DC96}"/>
              </a:ext>
            </a:extLst>
          </p:cNvPr>
          <p:cNvSpPr/>
          <p:nvPr/>
        </p:nvSpPr>
        <p:spPr>
          <a:xfrm>
            <a:off x="305539" y="373971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Object</a:t>
            </a:r>
            <a:endParaRPr lang="ko-KR" altLang="en-US" sz="12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98012CB-AA71-0473-76C2-E4EF436C4FB3}"/>
              </a:ext>
            </a:extLst>
          </p:cNvPr>
          <p:cNvSpPr/>
          <p:nvPr/>
        </p:nvSpPr>
        <p:spPr>
          <a:xfrm>
            <a:off x="1841377" y="373971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Shader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6F8C83-C71C-9177-ED57-18D78F656C11}"/>
              </a:ext>
            </a:extLst>
          </p:cNvPr>
          <p:cNvSpPr/>
          <p:nvPr/>
        </p:nvSpPr>
        <p:spPr>
          <a:xfrm>
            <a:off x="4262022" y="2363680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Identity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9D39DBB-EB6D-297C-D96C-CF9105FF40DE}"/>
              </a:ext>
            </a:extLst>
          </p:cNvPr>
          <p:cNvSpPr/>
          <p:nvPr/>
        </p:nvSpPr>
        <p:spPr>
          <a:xfrm>
            <a:off x="4262022" y="480503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Shared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01EBC6-E0E4-FE3F-5441-54A23F18129A}"/>
              </a:ext>
            </a:extLst>
          </p:cNvPr>
          <p:cNvSpPr/>
          <p:nvPr/>
        </p:nvSpPr>
        <p:spPr>
          <a:xfrm>
            <a:off x="7915923" y="166861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Model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DE17FFB-9861-6F37-A1EF-16C8E5283EB1}"/>
              </a:ext>
            </a:extLst>
          </p:cNvPr>
          <p:cNvSpPr/>
          <p:nvPr/>
        </p:nvSpPr>
        <p:spPr>
          <a:xfrm>
            <a:off x="7915923" y="454948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Custom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E672227-95D2-FD7B-C12E-3B32CBBEB990}"/>
              </a:ext>
            </a:extLst>
          </p:cNvPr>
          <p:cNvSpPr/>
          <p:nvPr/>
        </p:nvSpPr>
        <p:spPr>
          <a:xfrm>
            <a:off x="10499325" y="3429000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Line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3C3C4A-B6AC-A35C-8DD1-5C3D508581A9}"/>
              </a:ext>
            </a:extLst>
          </p:cNvPr>
          <p:cNvSpPr/>
          <p:nvPr/>
        </p:nvSpPr>
        <p:spPr>
          <a:xfrm>
            <a:off x="10499325" y="454948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Triangle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5DA80E-FCAE-6366-83F8-B90A0B63FC1F}"/>
              </a:ext>
            </a:extLst>
          </p:cNvPr>
          <p:cNvSpPr/>
          <p:nvPr/>
        </p:nvSpPr>
        <p:spPr>
          <a:xfrm>
            <a:off x="10499325" y="5645878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Plane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D80077-948A-A95F-6569-AECCE01EDECD}"/>
              </a:ext>
            </a:extLst>
          </p:cNvPr>
          <p:cNvSpPr/>
          <p:nvPr/>
        </p:nvSpPr>
        <p:spPr>
          <a:xfrm>
            <a:off x="10499325" y="1080788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Cube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4C2D14-9C52-688F-3CED-10DE640A6D81}"/>
              </a:ext>
            </a:extLst>
          </p:cNvPr>
          <p:cNvSpPr/>
          <p:nvPr/>
        </p:nvSpPr>
        <p:spPr>
          <a:xfrm>
            <a:off x="10499325" y="220127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Sphere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4233F39-6FC3-82D2-CE2E-CDEA0FC0743E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370859" y="4272379"/>
            <a:ext cx="470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43F0E2C-C717-64B4-17CF-D73AD8DFF789}"/>
              </a:ext>
            </a:extLst>
          </p:cNvPr>
          <p:cNvCxnSpPr>
            <a:cxnSpLocks/>
          </p:cNvCxnSpPr>
          <p:nvPr/>
        </p:nvCxnSpPr>
        <p:spPr>
          <a:xfrm flipV="1">
            <a:off x="2906697" y="2896340"/>
            <a:ext cx="1355325" cy="13760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66AB02-CFD5-8A0F-53E0-74DC3257FAB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906697" y="4272379"/>
            <a:ext cx="1346447" cy="10653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44504C-A388-B734-0523-B429AFF6AC2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327342" y="2201274"/>
            <a:ext cx="2588581" cy="6950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5A9B4F-5329-D16A-F8EA-9875F55D0A5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327342" y="2896340"/>
            <a:ext cx="2588581" cy="21858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0CE27DA-C16D-EC01-30ED-651FE5B62809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981243" y="1613448"/>
            <a:ext cx="1518082" cy="5878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9C614FB-DDB0-24A9-4F9B-7DD855F27E22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8981243" y="2201274"/>
            <a:ext cx="1518082" cy="5326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13AD02E-32CF-EDE6-54F1-CA77C308C78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8981243" y="3961660"/>
            <a:ext cx="1518082" cy="11204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3F6108E-65C1-CD31-26A5-D439B0F4F64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981243" y="5082146"/>
            <a:ext cx="15180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B73AC65-02AB-17A9-7B3B-B86ACC1790B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8981243" y="5082146"/>
            <a:ext cx="1518082" cy="10963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5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41D7D0-269E-5FE7-D017-4FD657DE2D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745724"/>
            <a:ext cx="12192000" cy="6112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90C986-32A8-3F01-1A9A-9DD91B30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71309-E85C-FEFB-F632-67635D054F29}"/>
              </a:ext>
            </a:extLst>
          </p:cNvPr>
          <p:cNvSpPr txBox="1"/>
          <p:nvPr/>
        </p:nvSpPr>
        <p:spPr>
          <a:xfrm>
            <a:off x="79898" y="1069306"/>
            <a:ext cx="11405238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[ TOP ]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추상 클래스</a:t>
            </a:r>
            <a:r>
              <a:rPr lang="en-US" altLang="ko-KR" dirty="0"/>
              <a:t> -&gt; </a:t>
            </a:r>
            <a:r>
              <a:rPr lang="ko-KR" altLang="en-US" dirty="0"/>
              <a:t>생성자 호출 불가능</a:t>
            </a:r>
            <a:r>
              <a:rPr lang="en-US" altLang="ko-KR" dirty="0"/>
              <a:t>(</a:t>
            </a:r>
            <a:r>
              <a:rPr lang="ko-KR" altLang="en-US" dirty="0"/>
              <a:t>상속은 가능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GameObject</a:t>
            </a:r>
            <a:r>
              <a:rPr lang="en-US" altLang="ko-KR" dirty="0"/>
              <a:t>, </a:t>
            </a:r>
            <a:r>
              <a:rPr lang="ko-KR" altLang="en-US" dirty="0"/>
              <a:t>게임 내 존재하는 모든 오브젝트는 이 클래스를 가져야 함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Draw</a:t>
            </a:r>
            <a:r>
              <a:rPr lang="ko-KR" altLang="en-US" dirty="0"/>
              <a:t>가 가능한 </a:t>
            </a:r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, </a:t>
            </a:r>
            <a:r>
              <a:rPr lang="ko-KR" altLang="en-US" dirty="0"/>
              <a:t>그리려고 하는 </a:t>
            </a:r>
            <a:r>
              <a:rPr lang="en-US" altLang="ko-KR" b="1" u="sng" dirty="0"/>
              <a:t>shader</a:t>
            </a:r>
            <a:r>
              <a:rPr lang="ko-KR" altLang="en-US" b="1" u="sng" dirty="0"/>
              <a:t>를 설정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C000"/>
                </a:solidFill>
              </a:rPr>
              <a:t>[ MAJOR ]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Identity</a:t>
            </a:r>
            <a:r>
              <a:rPr lang="en-US" altLang="ko-KR" dirty="0"/>
              <a:t> : </a:t>
            </a:r>
            <a:r>
              <a:rPr lang="en-US" altLang="ko-KR" dirty="0" err="1"/>
              <a:t>InitBuffers</a:t>
            </a:r>
            <a:r>
              <a:rPr lang="en-US" altLang="ko-KR" dirty="0"/>
              <a:t>(), </a:t>
            </a:r>
            <a:r>
              <a:rPr lang="en-US" altLang="ko-KR" dirty="0" err="1"/>
              <a:t>BindBuffers</a:t>
            </a:r>
            <a:r>
              <a:rPr lang="en-US" altLang="ko-KR" dirty="0"/>
              <a:t>() </a:t>
            </a:r>
            <a:r>
              <a:rPr lang="ko-KR" altLang="en-US" dirty="0"/>
              <a:t>수행</a:t>
            </a:r>
            <a:r>
              <a:rPr lang="en-US" altLang="ko-KR" dirty="0"/>
              <a:t>, </a:t>
            </a:r>
            <a:r>
              <a:rPr lang="ko-KR" altLang="en-US" dirty="0"/>
              <a:t>메모리 버퍼를 사용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추상 클래스 </a:t>
            </a:r>
            <a:r>
              <a:rPr lang="en-US" altLang="ko-KR" dirty="0"/>
              <a:t>-&gt; </a:t>
            </a:r>
            <a:r>
              <a:rPr lang="ko-KR" altLang="en-US" dirty="0"/>
              <a:t>생성자 호출 불가능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Shared</a:t>
            </a:r>
            <a:r>
              <a:rPr lang="en-US" altLang="ko-KR" dirty="0"/>
              <a:t> :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멤버변수로 가져 해당 </a:t>
            </a:r>
            <a:r>
              <a:rPr lang="en-US" altLang="ko-KR" b="1" u="sng" dirty="0">
                <a:solidFill>
                  <a:srgbClr val="FF0000"/>
                </a:solidFill>
              </a:rPr>
              <a:t>Object</a:t>
            </a:r>
            <a:r>
              <a:rPr lang="ko-KR" altLang="en-US" u="sng" dirty="0">
                <a:solidFill>
                  <a:srgbClr val="FF0000"/>
                </a:solidFill>
              </a:rPr>
              <a:t>를 공유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에 대한 수정 불가</a:t>
            </a:r>
            <a:r>
              <a:rPr lang="en-US" altLang="ko-KR" dirty="0"/>
              <a:t>(const), </a:t>
            </a:r>
            <a:r>
              <a:rPr lang="ko-KR" altLang="en-US" dirty="0"/>
              <a:t>메모리 버퍼 사용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공유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SharedObject</a:t>
            </a:r>
            <a:r>
              <a:rPr lang="ko-KR" altLang="en-US" dirty="0"/>
              <a:t>에서 </a:t>
            </a:r>
            <a:r>
              <a:rPr lang="en-US" altLang="ko-KR" b="1" dirty="0" err="1">
                <a:solidFill>
                  <a:srgbClr val="FF0000"/>
                </a:solidFill>
              </a:rPr>
              <a:t>Transfrom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가능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한 객체를 여러 객체가 공유하여 사용</a:t>
            </a:r>
            <a:endParaRPr lang="en-US" altLang="ko-KR" dirty="0"/>
          </a:p>
          <a:p>
            <a:r>
              <a:rPr lang="en-US" altLang="ko-KR" sz="1400" dirty="0"/>
              <a:t>	(</a:t>
            </a:r>
            <a:r>
              <a:rPr lang="ko-KR" altLang="en-US" sz="1400" dirty="0"/>
              <a:t>만약</a:t>
            </a:r>
            <a:r>
              <a:rPr lang="en-US" altLang="ko-KR" sz="1400" dirty="0"/>
              <a:t>, </a:t>
            </a:r>
            <a:r>
              <a:rPr lang="ko-KR" altLang="en-US" sz="1400" dirty="0"/>
              <a:t>공유하는 </a:t>
            </a:r>
            <a:r>
              <a:rPr lang="en-US" altLang="ko-KR" sz="1400" dirty="0" err="1"/>
              <a:t>IdentityObject</a:t>
            </a:r>
            <a:r>
              <a:rPr lang="ko-KR" altLang="en-US" sz="1400" dirty="0"/>
              <a:t>가 수정되면 </a:t>
            </a:r>
            <a:r>
              <a:rPr lang="en-US" altLang="ko-KR" sz="1400" dirty="0" err="1"/>
              <a:t>SharedObject</a:t>
            </a:r>
            <a:r>
              <a:rPr lang="ko-KR" altLang="en-US" sz="1400" dirty="0"/>
              <a:t>도 같이 수정됨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b="1" dirty="0">
                <a:solidFill>
                  <a:srgbClr val="FFFF00"/>
                </a:solidFill>
              </a:rPr>
              <a:t>[ MINOR ]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ko-KR" altLang="en-US" dirty="0"/>
              <a:t>를 사용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상속</a:t>
            </a:r>
            <a:r>
              <a:rPr lang="en-US" altLang="ko-KR" dirty="0"/>
              <a:t>, </a:t>
            </a:r>
            <a:r>
              <a:rPr lang="ko-KR" altLang="en-US" dirty="0"/>
              <a:t>생성자 호출 가능 </a:t>
            </a:r>
            <a:r>
              <a:rPr lang="en-US" altLang="ko-KR" dirty="0"/>
              <a:t>-&gt;</a:t>
            </a:r>
            <a:r>
              <a:rPr lang="ko-KR" altLang="en-US" dirty="0"/>
              <a:t> 메모리에 실존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  <a:r>
              <a:rPr lang="ko-KR" altLang="en-US" b="1" dirty="0"/>
              <a:t> </a:t>
            </a:r>
            <a:r>
              <a:rPr lang="en-US" altLang="ko-KR" dirty="0"/>
              <a:t>: .obj </a:t>
            </a:r>
            <a:r>
              <a:rPr lang="ko-KR" altLang="en-US" dirty="0"/>
              <a:t>파일을 </a:t>
            </a:r>
            <a:r>
              <a:rPr lang="ko-KR" altLang="en-US" dirty="0" err="1"/>
              <a:t>읽어들인</a:t>
            </a:r>
            <a:r>
              <a:rPr lang="ko-KR" altLang="en-US" dirty="0"/>
              <a:t> </a:t>
            </a:r>
            <a:r>
              <a:rPr lang="en-US" altLang="ko-KR" b="1" dirty="0"/>
              <a:t>Model(</a:t>
            </a:r>
            <a:r>
              <a:rPr lang="en-US" altLang="ko-KR" b="1" dirty="0" err="1"/>
              <a:t>Model.h</a:t>
            </a:r>
            <a:r>
              <a:rPr lang="en-US" altLang="ko-KR" b="1" dirty="0"/>
              <a:t>) </a:t>
            </a:r>
            <a:r>
              <a:rPr lang="ko-KR" altLang="en-US" dirty="0"/>
              <a:t>클래스를 사용하여 생성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모든 </a:t>
            </a:r>
            <a:r>
              <a:rPr lang="en-US" altLang="ko-KR" dirty="0"/>
              <a:t>.obj </a:t>
            </a:r>
            <a:r>
              <a:rPr lang="ko-KR" altLang="en-US" dirty="0"/>
              <a:t>객체는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ModelObject</a:t>
            </a:r>
            <a:r>
              <a:rPr lang="ko-KR" altLang="en-US" dirty="0"/>
              <a:t>를 통해 사용</a:t>
            </a:r>
            <a:r>
              <a:rPr lang="en-US" altLang="ko-KR" b="1" dirty="0"/>
              <a:t>(Cube, Sphere)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</a:t>
            </a:r>
            <a:r>
              <a:rPr lang="ko-KR" altLang="en-US" dirty="0"/>
              <a:t>조명 </a:t>
            </a:r>
            <a:r>
              <a:rPr lang="ko-KR" altLang="en-US" dirty="0" err="1"/>
              <a:t>쉐이더</a:t>
            </a:r>
            <a:r>
              <a:rPr lang="en-US" altLang="ko-KR" dirty="0"/>
              <a:t>(Shader::Light -&gt; </a:t>
            </a:r>
            <a:r>
              <a:rPr lang="en-US" altLang="ko-KR" dirty="0" err="1"/>
              <a:t>light_vertex.glsl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fragment.glsl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Custom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코드 내에서 직접적으로 </a:t>
            </a:r>
            <a:r>
              <a:rPr lang="en-US" altLang="ko-KR" dirty="0"/>
              <a:t>vertex</a:t>
            </a:r>
            <a:r>
              <a:rPr lang="ko-KR" altLang="en-US" dirty="0"/>
              <a:t>값을 주어 생성</a:t>
            </a:r>
            <a:r>
              <a:rPr lang="en-US" altLang="ko-KR" dirty="0"/>
              <a:t>, </a:t>
            </a:r>
            <a:r>
              <a:rPr lang="ko-KR" altLang="en-US" dirty="0"/>
              <a:t>간단한 도형에 사용</a:t>
            </a:r>
            <a:r>
              <a:rPr lang="en-US" altLang="ko-KR" b="1" dirty="0"/>
              <a:t>(Line, Triangle, Plane)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</a:t>
            </a:r>
            <a:r>
              <a:rPr lang="ko-KR" altLang="en-US" dirty="0"/>
              <a:t>컬러 </a:t>
            </a:r>
            <a:r>
              <a:rPr lang="ko-KR" altLang="en-US" dirty="0" err="1"/>
              <a:t>쉐이더</a:t>
            </a:r>
            <a:r>
              <a:rPr lang="en-US" altLang="ko-KR" dirty="0"/>
              <a:t>(Shader::Color -&gt; </a:t>
            </a:r>
            <a:r>
              <a:rPr lang="en-US" altLang="ko-KR" dirty="0" err="1"/>
              <a:t>color_vertex.glsl</a:t>
            </a:r>
            <a:r>
              <a:rPr lang="en-US" altLang="ko-KR" dirty="0"/>
              <a:t>, </a:t>
            </a:r>
            <a:r>
              <a:rPr lang="en-US" altLang="ko-KR" dirty="0" err="1"/>
              <a:t>fragment.glsl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B050"/>
                </a:solidFill>
              </a:rPr>
              <a:t>[ BASIC ]</a:t>
            </a:r>
            <a:r>
              <a:rPr lang="en-US" altLang="ko-KR" dirty="0"/>
              <a:t> : </a:t>
            </a:r>
            <a:r>
              <a:rPr lang="ko-KR" altLang="en-US" dirty="0"/>
              <a:t>미리 정의된 기본 도형</a:t>
            </a:r>
            <a:r>
              <a:rPr lang="en-US" altLang="ko-KR" b="1" dirty="0"/>
              <a:t>(Line, Triangle, Plane, Cube, Sphere)</a:t>
            </a:r>
          </a:p>
          <a:p>
            <a:r>
              <a:rPr lang="en-US" altLang="ko-KR" b="1" dirty="0">
                <a:solidFill>
                  <a:srgbClr val="00B050"/>
                </a:solidFill>
              </a:rPr>
              <a:t>[ COLLISION ]</a:t>
            </a:r>
            <a:r>
              <a:rPr lang="en-US" altLang="ko-KR" dirty="0"/>
              <a:t> : </a:t>
            </a:r>
            <a:r>
              <a:rPr lang="ko-KR" altLang="en-US" dirty="0"/>
              <a:t>미리 정의된 충돌체크 전용 클래스</a:t>
            </a:r>
            <a:r>
              <a:rPr lang="en-US" altLang="ko-KR" b="1" dirty="0"/>
              <a:t>(Cuboid, Circle), </a:t>
            </a:r>
            <a:r>
              <a:rPr lang="ko-KR" altLang="en-US" dirty="0"/>
              <a:t>게임 객체가 아니므로</a:t>
            </a:r>
            <a:r>
              <a:rPr lang="en-US" altLang="ko-KR" dirty="0"/>
              <a:t>, Object</a:t>
            </a:r>
            <a:r>
              <a:rPr lang="ko-KR" altLang="en-US" dirty="0"/>
              <a:t>를 상속</a:t>
            </a:r>
            <a:r>
              <a:rPr lang="en-US" altLang="ko-KR" dirty="0"/>
              <a:t>X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9596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CD9D6-F877-2106-CE1B-C8F7DB90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B67037D-2F2A-1DE2-BE7B-108927859CD2}"/>
              </a:ext>
            </a:extLst>
          </p:cNvPr>
          <p:cNvSpPr/>
          <p:nvPr/>
        </p:nvSpPr>
        <p:spPr>
          <a:xfrm>
            <a:off x="4006980" y="5029901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Bullet</a:t>
            </a:r>
            <a:endParaRPr lang="ko-KR" altLang="en-US" sz="1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1AD025-4A94-DE29-D105-A94FF429A40B}"/>
              </a:ext>
            </a:extLst>
          </p:cNvPr>
          <p:cNvSpPr/>
          <p:nvPr/>
        </p:nvSpPr>
        <p:spPr>
          <a:xfrm>
            <a:off x="4006980" y="1672925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Map</a:t>
            </a:r>
            <a:endParaRPr lang="ko-KR" altLang="en-US" sz="1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3CC9752-D342-FC32-CC30-53D553AF0713}"/>
              </a:ext>
            </a:extLst>
          </p:cNvPr>
          <p:cNvSpPr/>
          <p:nvPr/>
        </p:nvSpPr>
        <p:spPr>
          <a:xfrm>
            <a:off x="5954779" y="5036162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Monster</a:t>
            </a:r>
            <a:endParaRPr lang="ko-KR" altLang="en-US" sz="11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0B3BAA-7A2B-89F4-4CFC-AB0BC78BA8AF}"/>
              </a:ext>
            </a:extLst>
          </p:cNvPr>
          <p:cNvSpPr/>
          <p:nvPr/>
        </p:nvSpPr>
        <p:spPr>
          <a:xfrm>
            <a:off x="5973565" y="273763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Obstacle</a:t>
            </a:r>
            <a:endParaRPr lang="ko-KR" altLang="en-US" sz="105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689244-5181-BB66-4C9C-77EDB34F26E1}"/>
              </a:ext>
            </a:extLst>
          </p:cNvPr>
          <p:cNvSpPr/>
          <p:nvPr/>
        </p:nvSpPr>
        <p:spPr>
          <a:xfrm>
            <a:off x="7733472" y="169171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Player</a:t>
            </a:r>
            <a:endParaRPr lang="ko-KR" altLang="en-US" sz="12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AFDD35-14F9-C146-D925-713BB17AC335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4539640" y="2738245"/>
            <a:ext cx="0" cy="229165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A11433-295A-24D2-42C1-902E06B817F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072300" y="5562561"/>
            <a:ext cx="882479" cy="626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0F4B82-1D5A-C77E-03CB-15A90DEE1156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6487439" y="3802956"/>
            <a:ext cx="18786" cy="123320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A16DCDA-E767-29A9-BC7B-DFA87318E0EF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4916287" y="3646943"/>
            <a:ext cx="1213291" cy="153897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81EEEFA-4A0A-1B35-C540-C2BFA4BA7C99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072300" y="2205585"/>
            <a:ext cx="2661172" cy="1878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87A4B3-B1B9-962C-D0E0-79BC254DBC85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020099" y="2757034"/>
            <a:ext cx="1246033" cy="281178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C9F7DBF-2F1C-2177-3EBF-BC79244700B7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7038885" y="2601021"/>
            <a:ext cx="850600" cy="66927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2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8ED43-1D36-5AF8-0644-B558A821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3AC0A-FBDB-B7FA-8C58-7586F370E6D2}"/>
              </a:ext>
            </a:extLst>
          </p:cNvPr>
          <p:cNvSpPr txBox="1"/>
          <p:nvPr/>
        </p:nvSpPr>
        <p:spPr>
          <a:xfrm>
            <a:off x="137360" y="987064"/>
            <a:ext cx="1068555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Bullet</a:t>
            </a:r>
            <a:r>
              <a:rPr lang="ko-KR" altLang="en-US" b="1" dirty="0"/>
              <a:t> </a:t>
            </a:r>
            <a:r>
              <a:rPr lang="en-US" altLang="ko-KR" b="1" dirty="0"/>
              <a:t>]</a:t>
            </a:r>
          </a:p>
          <a:p>
            <a:r>
              <a:rPr lang="ko-KR" altLang="en-US" dirty="0"/>
              <a:t>객체 생성 시 </a:t>
            </a:r>
            <a:r>
              <a:rPr lang="en-US" altLang="ko-KR" dirty="0"/>
              <a:t>Bullet</a:t>
            </a:r>
            <a:r>
              <a:rPr lang="ko-KR" altLang="en-US" dirty="0"/>
              <a:t>의 영향을 받는 객체면</a:t>
            </a:r>
            <a:r>
              <a:rPr lang="en-US" altLang="ko-KR" dirty="0"/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IBulletCollisionable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/>
              <a:t>상속</a:t>
            </a:r>
            <a:endParaRPr lang="en-US" altLang="ko-KR" dirty="0"/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bulletManager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AddCollisionObject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dirty="0" err="1"/>
              <a:t>BulletManager</a:t>
            </a:r>
            <a:r>
              <a:rPr lang="ko-KR" altLang="en-US" dirty="0"/>
              <a:t>에서 각 </a:t>
            </a:r>
            <a:r>
              <a:rPr lang="en-US" altLang="ko-KR" dirty="0"/>
              <a:t>bullet</a:t>
            </a:r>
            <a:r>
              <a:rPr lang="ko-KR" altLang="en-US" dirty="0"/>
              <a:t>을 </a:t>
            </a:r>
            <a:r>
              <a:rPr lang="en-US" altLang="ko-KR" dirty="0" err="1"/>
              <a:t>collisionObjects</a:t>
            </a:r>
            <a:r>
              <a:rPr lang="ko-KR" altLang="en-US" dirty="0"/>
              <a:t>에 대해 충돌 검사</a:t>
            </a:r>
            <a:endParaRPr lang="en-US" altLang="ko-KR" dirty="0"/>
          </a:p>
          <a:p>
            <a:r>
              <a:rPr lang="en-US" altLang="ko-KR" dirty="0"/>
              <a:t>-&gt; bullet</a:t>
            </a:r>
            <a:r>
              <a:rPr lang="ko-KR" altLang="en-US" dirty="0"/>
              <a:t>은 수가 많고 추가</a:t>
            </a:r>
            <a:r>
              <a:rPr lang="en-US" altLang="ko-KR" dirty="0"/>
              <a:t>/</a:t>
            </a:r>
            <a:r>
              <a:rPr lang="ko-KR" altLang="en-US" dirty="0"/>
              <a:t>삭제가 빈번함 </a:t>
            </a:r>
            <a:r>
              <a:rPr lang="en-US" altLang="ko-KR" dirty="0"/>
              <a:t>-&gt; </a:t>
            </a:r>
            <a:r>
              <a:rPr lang="en-US" altLang="ko-KR" dirty="0" err="1"/>
              <a:t>bulletManager</a:t>
            </a:r>
            <a:r>
              <a:rPr lang="ko-KR" altLang="en-US" dirty="0"/>
              <a:t>에서 관리</a:t>
            </a:r>
            <a:r>
              <a:rPr lang="en-US" altLang="ko-KR" dirty="0"/>
              <a:t>(Add, Delete, Update, Draw, ...)</a:t>
            </a:r>
          </a:p>
          <a:p>
            <a:r>
              <a:rPr lang="en-US" altLang="ko-KR" dirty="0"/>
              <a:t>-&gt; bullet</a:t>
            </a:r>
            <a:r>
              <a:rPr lang="ko-KR" altLang="en-US" dirty="0"/>
              <a:t>에 대한 충돌 시 충돌된 각 객체는 각각의 </a:t>
            </a:r>
            <a:r>
              <a:rPr lang="en-US" altLang="ko-KR" dirty="0"/>
              <a:t>Handle Event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[ Player</a:t>
            </a:r>
            <a:r>
              <a:rPr lang="ko-KR" altLang="en-US" b="1" dirty="0"/>
              <a:t> </a:t>
            </a:r>
            <a:r>
              <a:rPr lang="en-US" altLang="ko-KR" b="1" dirty="0"/>
              <a:t>]</a:t>
            </a:r>
          </a:p>
          <a:p>
            <a:r>
              <a:rPr lang="en-US" altLang="ko-KR" dirty="0"/>
              <a:t>- </a:t>
            </a:r>
          </a:p>
          <a:p>
            <a:endParaRPr lang="en-US" altLang="ko-KR" dirty="0"/>
          </a:p>
          <a:p>
            <a:r>
              <a:rPr lang="en-US" altLang="ko-KR" b="1" dirty="0"/>
              <a:t>[ Monster ]</a:t>
            </a:r>
          </a:p>
          <a:p>
            <a:r>
              <a:rPr lang="en-US" altLang="ko-KR" dirty="0"/>
              <a:t>-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76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0A6BE-CAC9-BA81-4441-1CDFA34B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COLLISION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Bullet &lt;-&gt; Map )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D8695F2-6921-45A3-7E1A-2E403259B427}"/>
              </a:ext>
            </a:extLst>
          </p:cNvPr>
          <p:cNvGrpSpPr/>
          <p:nvPr/>
        </p:nvGrpSpPr>
        <p:grpSpPr>
          <a:xfrm>
            <a:off x="1730681" y="2448838"/>
            <a:ext cx="3567829" cy="3914384"/>
            <a:chOff x="4273464" y="2022953"/>
            <a:chExt cx="3567829" cy="3914384"/>
          </a:xfrm>
        </p:grpSpPr>
        <p:sp>
          <p:nvSpPr>
            <p:cNvPr id="4" name="사다리꼴 3">
              <a:extLst>
                <a:ext uri="{FF2B5EF4-FFF2-40B4-BE49-F238E27FC236}">
                  <a16:creationId xmlns:a16="http://schemas.microsoft.com/office/drawing/2014/main" id="{AE9916FA-2A83-8F87-3772-B96BDCE8A9A5}"/>
                </a:ext>
              </a:extLst>
            </p:cNvPr>
            <p:cNvSpPr/>
            <p:nvPr/>
          </p:nvSpPr>
          <p:spPr>
            <a:xfrm rot="10800000">
              <a:off x="4371583" y="2022953"/>
              <a:ext cx="3469710" cy="3889332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F15421A-33BA-1B95-AAD3-3A62B8844391}"/>
                </a:ext>
              </a:extLst>
            </p:cNvPr>
            <p:cNvSpPr/>
            <p:nvPr/>
          </p:nvSpPr>
          <p:spPr>
            <a:xfrm>
              <a:off x="4665946" y="3037562"/>
              <a:ext cx="275573" cy="275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62089A-EBEC-9E2C-8E91-06F4B206FE4A}"/>
                </a:ext>
              </a:extLst>
            </p:cNvPr>
            <p:cNvSpPr/>
            <p:nvPr/>
          </p:nvSpPr>
          <p:spPr>
            <a:xfrm>
              <a:off x="4273464" y="2895599"/>
              <a:ext cx="275573" cy="275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07FE4E3-55DC-2807-1470-29B92B3CF66A}"/>
                </a:ext>
              </a:extLst>
            </p:cNvPr>
            <p:cNvSpPr/>
            <p:nvPr/>
          </p:nvSpPr>
          <p:spPr>
            <a:xfrm>
              <a:off x="5081392" y="3196224"/>
              <a:ext cx="275573" cy="275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DFE1D37-FF3A-E609-E39A-763D1B1D5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469" y="3175348"/>
              <a:ext cx="425885" cy="16910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0E2D557-1A1E-620F-A8EA-71048D50BD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2461" y="3020861"/>
              <a:ext cx="425885" cy="16910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8386F5C-0CF3-BA77-AA27-14AC2E32495B}"/>
                </a:ext>
              </a:extLst>
            </p:cNvPr>
            <p:cNvCxnSpPr/>
            <p:nvPr/>
          </p:nvCxnSpPr>
          <p:spPr>
            <a:xfrm>
              <a:off x="4359058" y="2022953"/>
              <a:ext cx="883085" cy="391438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BDA6BB8-DEC3-4B5C-F323-464B13805813}"/>
              </a:ext>
            </a:extLst>
          </p:cNvPr>
          <p:cNvSpPr txBox="1"/>
          <p:nvPr/>
        </p:nvSpPr>
        <p:spPr>
          <a:xfrm>
            <a:off x="87681" y="839244"/>
            <a:ext cx="7467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총알의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r>
              <a:rPr lang="en-US" altLang="ko-KR" dirty="0"/>
              <a:t> &lt; 0 : true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총알의 </a:t>
            </a:r>
            <a:r>
              <a:rPr lang="en-US" altLang="ko-KR" dirty="0"/>
              <a:t>z</a:t>
            </a:r>
            <a:r>
              <a:rPr lang="ko-KR" altLang="en-US" dirty="0"/>
              <a:t>값이 맵 상단</a:t>
            </a:r>
            <a:r>
              <a:rPr lang="en-US" altLang="ko-KR" dirty="0"/>
              <a:t> or</a:t>
            </a:r>
            <a:r>
              <a:rPr lang="ko-KR" altLang="en-US"/>
              <a:t> 하단 값을 넘어가면 </a:t>
            </a:r>
            <a:r>
              <a:rPr lang="en-US" altLang="ko-KR"/>
              <a:t>: </a:t>
            </a:r>
            <a:r>
              <a:rPr lang="en-US" altLang="ko-KR" dirty="0"/>
              <a:t>true</a:t>
            </a:r>
          </a:p>
          <a:p>
            <a:r>
              <a:rPr lang="en-US" altLang="ko-KR" dirty="0"/>
              <a:t>3.</a:t>
            </a:r>
            <a:r>
              <a:rPr lang="ko-KR" altLang="en-US" dirty="0" err="1"/>
              <a:t>맵의</a:t>
            </a:r>
            <a:r>
              <a:rPr lang="ko-KR" altLang="en-US" dirty="0"/>
              <a:t> 라인 </a:t>
            </a:r>
            <a:r>
              <a:rPr lang="en-US" altLang="ko-KR" dirty="0"/>
              <a:t>&lt;-&gt;</a:t>
            </a:r>
            <a:r>
              <a:rPr lang="ko-KR" altLang="en-US" dirty="0"/>
              <a:t> 총알의 직전 위치에서 이동한 위치까지의 라인에 대해</a:t>
            </a:r>
            <a:endParaRPr lang="en-US" altLang="ko-KR" dirty="0"/>
          </a:p>
          <a:p>
            <a:r>
              <a:rPr lang="en-US" altLang="ko-KR" dirty="0"/>
              <a:t>2D Line-Line </a:t>
            </a:r>
            <a:r>
              <a:rPr lang="ko-KR" altLang="en-US" dirty="0"/>
              <a:t>충돌 검사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65202B5-AA08-7FFC-DE93-31DB08812823}"/>
              </a:ext>
            </a:extLst>
          </p:cNvPr>
          <p:cNvSpPr/>
          <p:nvPr/>
        </p:nvSpPr>
        <p:spPr>
          <a:xfrm>
            <a:off x="5542769" y="3801649"/>
            <a:ext cx="1897693" cy="93997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F33723-71E5-CBBB-660D-0E83EC6BCDA4}"/>
              </a:ext>
            </a:extLst>
          </p:cNvPr>
          <p:cNvGrpSpPr/>
          <p:nvPr/>
        </p:nvGrpSpPr>
        <p:grpSpPr>
          <a:xfrm>
            <a:off x="8043799" y="2448838"/>
            <a:ext cx="887260" cy="3914384"/>
            <a:chOff x="11162779" y="2022953"/>
            <a:chExt cx="887260" cy="3914384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F31C682-541A-F002-90E4-F4E33FFB0158}"/>
                </a:ext>
              </a:extLst>
            </p:cNvPr>
            <p:cNvCxnSpPr/>
            <p:nvPr/>
          </p:nvCxnSpPr>
          <p:spPr>
            <a:xfrm>
              <a:off x="11166954" y="2022953"/>
              <a:ext cx="883085" cy="391438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3224DC4-4EEE-C3A4-D5FB-8BF7E92EF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62779" y="3020861"/>
              <a:ext cx="425885" cy="16910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4B767B3-1F00-8645-1AB9-4B1BD31120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1523" y="3175348"/>
              <a:ext cx="425885" cy="1691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폭발: 8pt 25">
              <a:extLst>
                <a:ext uri="{FF2B5EF4-FFF2-40B4-BE49-F238E27FC236}">
                  <a16:creationId xmlns:a16="http://schemas.microsoft.com/office/drawing/2014/main" id="{8E4A52FB-BB9A-54D5-AE07-99EAED83BE16}"/>
                </a:ext>
              </a:extLst>
            </p:cNvPr>
            <p:cNvSpPr/>
            <p:nvPr/>
          </p:nvSpPr>
          <p:spPr>
            <a:xfrm>
              <a:off x="11342318" y="3043825"/>
              <a:ext cx="131524" cy="150312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0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457</TotalTime>
  <Words>504</Words>
  <Application>Microsoft Office PowerPoint</Application>
  <PresentationFormat>와이드스크린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HY헤드라인M</vt:lpstr>
      <vt:lpstr>돋움체</vt:lpstr>
      <vt:lpstr>맑은 고딕</vt:lpstr>
      <vt:lpstr>Arial</vt:lpstr>
      <vt:lpstr>Office 테마</vt:lpstr>
      <vt:lpstr>코드 작성 규칙</vt:lpstr>
      <vt:lpstr>코드 작성 규칙</vt:lpstr>
      <vt:lpstr>OBJECT</vt:lpstr>
      <vt:lpstr>OBJECT</vt:lpstr>
      <vt:lpstr>Collision</vt:lpstr>
      <vt:lpstr>COLLISION</vt:lpstr>
      <vt:lpstr>COLLISION ( Bullet &lt;-&gt; Map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</dc:title>
  <dc:creator>민동현(2018182012)</dc:creator>
  <cp:lastModifiedBy>민동현(2018182012)</cp:lastModifiedBy>
  <cp:revision>67</cp:revision>
  <dcterms:created xsi:type="dcterms:W3CDTF">2022-11-24T23:42:16Z</dcterms:created>
  <dcterms:modified xsi:type="dcterms:W3CDTF">2022-11-26T03:29:54Z</dcterms:modified>
</cp:coreProperties>
</file>