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b5edbc3f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b5edbc3f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b5edbc3f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b5edbc3f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b5edbc3f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b5edbc3f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b5edbc3f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b5edbc3f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b5edbc3f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b5edbc3f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b5edbc3f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b5edbc3f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88f414e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88f414e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b5edbc3f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b5edbc3f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b5edbc3f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b5edbc3f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b5edbc3f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b5edbc3f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deb7c092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deb7c092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b5edbc3f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b5edbc3f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b5edbc3f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b5edbc3f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c15dee8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c15dee8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f32fba01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f32fba01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b02718ce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b02718ce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b02718ce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b02718ce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b5edbc3f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b5edbc3f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b5edbc3f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b5edbc3f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b02718ce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b02718ce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b02718ce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b02718ce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Botman — пишем чат-бот на php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Middlewares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8599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ru" sz="1600">
                <a:solidFill>
                  <a:srgbClr val="586E7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268BD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BotMan\BotMan\Interfaces\Middleware\Received</a:t>
            </a:r>
            <a:r>
              <a:rPr lang="ru" sz="1600">
                <a:solidFill>
                  <a:srgbClr val="586E7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586E75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68BD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600">
                <a:solidFill>
                  <a:srgbClr val="586E7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268BD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MyMiddleware</a:t>
            </a:r>
            <a:r>
              <a:rPr lang="ru" sz="1600">
                <a:solidFill>
                  <a:srgbClr val="586E7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268BD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ru" sz="1600">
                <a:solidFill>
                  <a:srgbClr val="586E7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268BD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Received</a:t>
            </a:r>
            <a:endParaRPr sz="1600">
              <a:solidFill>
                <a:srgbClr val="586E75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586E7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586E75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586E7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600">
                <a:solidFill>
                  <a:srgbClr val="8599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600">
                <a:solidFill>
                  <a:srgbClr val="586E7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8599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ru" sz="1600">
                <a:solidFill>
                  <a:srgbClr val="586E7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received(</a:t>
            </a:r>
            <a:r>
              <a:rPr lang="ru" sz="1600">
                <a:solidFill>
                  <a:srgbClr val="DC322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IncomingMessage</a:t>
            </a:r>
            <a:r>
              <a:rPr lang="ru" sz="1600">
                <a:solidFill>
                  <a:srgbClr val="586E7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268BD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$message</a:t>
            </a:r>
            <a:r>
              <a:rPr lang="ru" sz="1600">
                <a:solidFill>
                  <a:srgbClr val="586E7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600">
                <a:solidFill>
                  <a:srgbClr val="268BD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$next</a:t>
            </a:r>
            <a:r>
              <a:rPr lang="ru" sz="1600">
                <a:solidFill>
                  <a:srgbClr val="586E7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600">
                <a:solidFill>
                  <a:srgbClr val="DC322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BotMan</a:t>
            </a:r>
            <a:r>
              <a:rPr lang="ru" sz="1600">
                <a:solidFill>
                  <a:srgbClr val="586E7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268BD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$bot</a:t>
            </a:r>
            <a:r>
              <a:rPr lang="ru" sz="1600">
                <a:solidFill>
                  <a:srgbClr val="586E7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rgbClr val="586E75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586E7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600">
              <a:solidFill>
                <a:srgbClr val="586E75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586E7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600">
                <a:solidFill>
                  <a:srgbClr val="2AA19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600">
              <a:solidFill>
                <a:srgbClr val="586E75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586E7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600">
                <a:solidFill>
                  <a:srgbClr val="8599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 sz="1600">
                <a:solidFill>
                  <a:srgbClr val="586E7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268BD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$next</a:t>
            </a:r>
            <a:r>
              <a:rPr lang="ru" sz="1600">
                <a:solidFill>
                  <a:srgbClr val="586E7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600">
                <a:solidFill>
                  <a:srgbClr val="268BD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$message</a:t>
            </a:r>
            <a:r>
              <a:rPr lang="ru" sz="1600">
                <a:solidFill>
                  <a:srgbClr val="586E7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586E75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586E7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rgbClr val="586E75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586E7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586E75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Conversations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268BD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$botman</a:t>
            </a:r>
            <a:r>
              <a:rPr lang="ru" sz="2100">
                <a:solidFill>
                  <a:srgbClr val="8599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ru" sz="2100">
                <a:solidFill>
                  <a:srgbClr val="268BD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hears</a:t>
            </a:r>
            <a:r>
              <a:rPr lang="ru" sz="2100">
                <a:solidFill>
                  <a:srgbClr val="586E7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2100">
                <a:solidFill>
                  <a:srgbClr val="2AA19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'Hello'</a:t>
            </a:r>
            <a:r>
              <a:rPr lang="ru" sz="2100">
                <a:solidFill>
                  <a:srgbClr val="586E7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2100">
                <a:solidFill>
                  <a:srgbClr val="8599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ru" sz="2100">
                <a:solidFill>
                  <a:srgbClr val="586E7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2100">
                <a:solidFill>
                  <a:srgbClr val="268BD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$bot</a:t>
            </a:r>
            <a:r>
              <a:rPr lang="ru" sz="2100">
                <a:solidFill>
                  <a:srgbClr val="586E7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100">
              <a:solidFill>
                <a:srgbClr val="586E75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586E7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2100">
                <a:solidFill>
                  <a:srgbClr val="268BD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$bot</a:t>
            </a:r>
            <a:r>
              <a:rPr lang="ru" sz="2100">
                <a:solidFill>
                  <a:srgbClr val="8599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ru" sz="2100">
                <a:solidFill>
                  <a:srgbClr val="268BD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startConversation</a:t>
            </a:r>
            <a:r>
              <a:rPr lang="ru" sz="2100">
                <a:solidFill>
                  <a:srgbClr val="586E7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2100">
                <a:solidFill>
                  <a:srgbClr val="8599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2100">
                <a:solidFill>
                  <a:srgbClr val="586E7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100">
                <a:solidFill>
                  <a:srgbClr val="268BD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OnboardingConversation</a:t>
            </a:r>
            <a:r>
              <a:rPr lang="ru" sz="2100">
                <a:solidFill>
                  <a:srgbClr val="586E7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100">
              <a:solidFill>
                <a:srgbClr val="586E75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586E7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100">
              <a:solidFill>
                <a:srgbClr val="586E75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586E75"/>
              </a:solidFill>
              <a:highlight>
                <a:srgbClr val="F4F4F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OnboardingConversation extends Conversation</a:t>
            </a:r>
            <a:endParaRPr/>
          </a:p>
        </p:txBody>
      </p:sp>
      <p:sp>
        <p:nvSpPr>
          <p:cNvPr id="121" name="Google Shape;121;p24"/>
          <p:cNvSpPr txBox="1"/>
          <p:nvPr/>
        </p:nvSpPr>
        <p:spPr>
          <a:xfrm>
            <a:off x="311700" y="1017725"/>
            <a:ext cx="8041500" cy="43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333333"/>
                </a:solidFill>
              </a:rPr>
              <a:t>    </a:t>
            </a:r>
            <a:r>
              <a:rPr b="1" lang="ru" sz="1500">
                <a:solidFill>
                  <a:srgbClr val="008800"/>
                </a:solidFill>
              </a:rPr>
              <a:t>protected</a:t>
            </a:r>
            <a:r>
              <a:rPr lang="ru" sz="1500">
                <a:solidFill>
                  <a:srgbClr val="333333"/>
                </a:solidFill>
              </a:rPr>
              <a:t> </a:t>
            </a:r>
            <a:r>
              <a:rPr lang="ru" sz="1500">
                <a:solidFill>
                  <a:srgbClr val="996633"/>
                </a:solidFill>
              </a:rPr>
              <a:t>$firstname</a:t>
            </a:r>
            <a:r>
              <a:rPr lang="ru" sz="1500">
                <a:solidFill>
                  <a:srgbClr val="333333"/>
                </a:solidFill>
              </a:rPr>
              <a:t>;</a:t>
            </a:r>
            <a:endParaRPr sz="15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333333"/>
                </a:solidFill>
              </a:rPr>
              <a:t>    </a:t>
            </a:r>
            <a:r>
              <a:rPr b="1" lang="ru" sz="1500">
                <a:solidFill>
                  <a:srgbClr val="008800"/>
                </a:solidFill>
              </a:rPr>
              <a:t>protected</a:t>
            </a:r>
            <a:r>
              <a:rPr lang="ru" sz="1500">
                <a:solidFill>
                  <a:srgbClr val="333333"/>
                </a:solidFill>
              </a:rPr>
              <a:t> </a:t>
            </a:r>
            <a:r>
              <a:rPr lang="ru" sz="1500">
                <a:solidFill>
                  <a:srgbClr val="996633"/>
                </a:solidFill>
              </a:rPr>
              <a:t>$email</a:t>
            </a:r>
            <a:r>
              <a:rPr lang="ru" sz="1500">
                <a:solidFill>
                  <a:srgbClr val="333333"/>
                </a:solidFill>
              </a:rPr>
              <a:t>;</a:t>
            </a:r>
            <a:endParaRPr sz="15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333333"/>
                </a:solidFill>
              </a:rPr>
              <a:t>    </a:t>
            </a:r>
            <a:r>
              <a:rPr b="1" lang="ru" sz="1500">
                <a:solidFill>
                  <a:srgbClr val="008800"/>
                </a:solidFill>
              </a:rPr>
              <a:t>public</a:t>
            </a:r>
            <a:r>
              <a:rPr lang="ru" sz="1500">
                <a:solidFill>
                  <a:srgbClr val="333333"/>
                </a:solidFill>
              </a:rPr>
              <a:t> </a:t>
            </a:r>
            <a:r>
              <a:rPr b="1" lang="ru" sz="1500">
                <a:solidFill>
                  <a:srgbClr val="008800"/>
                </a:solidFill>
              </a:rPr>
              <a:t>function</a:t>
            </a:r>
            <a:r>
              <a:rPr lang="ru" sz="1500">
                <a:solidFill>
                  <a:srgbClr val="333333"/>
                </a:solidFill>
              </a:rPr>
              <a:t> </a:t>
            </a:r>
            <a:r>
              <a:rPr b="1" lang="ru" sz="1500">
                <a:solidFill>
                  <a:srgbClr val="0066BB"/>
                </a:solidFill>
              </a:rPr>
              <a:t>run</a:t>
            </a:r>
            <a:r>
              <a:rPr lang="ru" sz="1500">
                <a:solidFill>
                  <a:srgbClr val="333333"/>
                </a:solidFill>
              </a:rPr>
              <a:t>()</a:t>
            </a:r>
            <a:endParaRPr sz="15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333333"/>
                </a:solidFill>
              </a:rPr>
              <a:t>    {</a:t>
            </a:r>
            <a:endParaRPr sz="15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333333"/>
                </a:solidFill>
              </a:rPr>
              <a:t>        </a:t>
            </a:r>
            <a:r>
              <a:rPr lang="ru" sz="1500">
                <a:solidFill>
                  <a:srgbClr val="996633"/>
                </a:solidFill>
              </a:rPr>
              <a:t>$this</a:t>
            </a:r>
            <a:r>
              <a:rPr lang="ru" sz="1500">
                <a:solidFill>
                  <a:srgbClr val="333333"/>
                </a:solidFill>
              </a:rPr>
              <a:t>-&gt;</a:t>
            </a:r>
            <a:r>
              <a:rPr lang="ru" sz="1500">
                <a:solidFill>
                  <a:srgbClr val="0000CC"/>
                </a:solidFill>
              </a:rPr>
              <a:t>askFirstname</a:t>
            </a:r>
            <a:r>
              <a:rPr lang="ru" sz="1500">
                <a:solidFill>
                  <a:srgbClr val="333333"/>
                </a:solidFill>
              </a:rPr>
              <a:t>();</a:t>
            </a:r>
            <a:endParaRPr sz="15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333333"/>
                </a:solidFill>
              </a:rPr>
              <a:t>    }</a:t>
            </a:r>
            <a:endParaRPr sz="15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333333"/>
                </a:solidFill>
              </a:rPr>
              <a:t>    </a:t>
            </a:r>
            <a:r>
              <a:rPr b="1" lang="ru" sz="1500">
                <a:solidFill>
                  <a:srgbClr val="008800"/>
                </a:solidFill>
              </a:rPr>
              <a:t>public</a:t>
            </a:r>
            <a:r>
              <a:rPr lang="ru" sz="1500">
                <a:solidFill>
                  <a:srgbClr val="333333"/>
                </a:solidFill>
              </a:rPr>
              <a:t> </a:t>
            </a:r>
            <a:r>
              <a:rPr b="1" lang="ru" sz="1500">
                <a:solidFill>
                  <a:srgbClr val="008800"/>
                </a:solidFill>
              </a:rPr>
              <a:t>function</a:t>
            </a:r>
            <a:r>
              <a:rPr lang="ru" sz="1500">
                <a:solidFill>
                  <a:srgbClr val="333333"/>
                </a:solidFill>
              </a:rPr>
              <a:t> </a:t>
            </a:r>
            <a:r>
              <a:rPr b="1" lang="ru" sz="1500">
                <a:solidFill>
                  <a:srgbClr val="0066BB"/>
                </a:solidFill>
              </a:rPr>
              <a:t>askFirstname</a:t>
            </a:r>
            <a:r>
              <a:rPr lang="ru" sz="1500">
                <a:solidFill>
                  <a:srgbClr val="333333"/>
                </a:solidFill>
              </a:rPr>
              <a:t>()</a:t>
            </a:r>
            <a:endParaRPr sz="15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333333"/>
                </a:solidFill>
              </a:rPr>
              <a:t>    {</a:t>
            </a:r>
            <a:endParaRPr sz="15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333333"/>
                </a:solidFill>
              </a:rPr>
              <a:t>        </a:t>
            </a:r>
            <a:r>
              <a:rPr lang="ru" sz="1500">
                <a:solidFill>
                  <a:srgbClr val="996633"/>
                </a:solidFill>
              </a:rPr>
              <a:t>$this</a:t>
            </a:r>
            <a:r>
              <a:rPr lang="ru" sz="1500">
                <a:solidFill>
                  <a:srgbClr val="333333"/>
                </a:solidFill>
              </a:rPr>
              <a:t>-&gt;</a:t>
            </a:r>
            <a:r>
              <a:rPr lang="ru" sz="1500">
                <a:solidFill>
                  <a:srgbClr val="0000CC"/>
                </a:solidFill>
              </a:rPr>
              <a:t>ask</a:t>
            </a:r>
            <a:r>
              <a:rPr lang="ru" sz="1500">
                <a:solidFill>
                  <a:srgbClr val="333333"/>
                </a:solidFill>
              </a:rPr>
              <a:t>(</a:t>
            </a:r>
            <a:r>
              <a:rPr lang="ru" sz="1500">
                <a:solidFill>
                  <a:srgbClr val="333333"/>
                </a:solidFill>
                <a:highlight>
                  <a:srgbClr val="FFF0F0"/>
                </a:highlight>
              </a:rPr>
              <a:t>'Hello! What is your firstname?'</a:t>
            </a:r>
            <a:r>
              <a:rPr lang="ru" sz="1500">
                <a:solidFill>
                  <a:srgbClr val="333333"/>
                </a:solidFill>
              </a:rPr>
              <a:t>, </a:t>
            </a:r>
            <a:r>
              <a:rPr b="1" lang="ru" sz="1500">
                <a:solidFill>
                  <a:srgbClr val="008800"/>
                </a:solidFill>
              </a:rPr>
              <a:t>function</a:t>
            </a:r>
            <a:r>
              <a:rPr lang="ru" sz="1500">
                <a:solidFill>
                  <a:srgbClr val="333333"/>
                </a:solidFill>
              </a:rPr>
              <a:t>(Answer </a:t>
            </a:r>
            <a:r>
              <a:rPr lang="ru" sz="1500">
                <a:solidFill>
                  <a:srgbClr val="996633"/>
                </a:solidFill>
              </a:rPr>
              <a:t>$answer</a:t>
            </a:r>
            <a:r>
              <a:rPr lang="ru" sz="1500">
                <a:solidFill>
                  <a:srgbClr val="333333"/>
                </a:solidFill>
              </a:rPr>
              <a:t>) {</a:t>
            </a:r>
            <a:endParaRPr sz="15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333333"/>
                </a:solidFill>
              </a:rPr>
              <a:t>            </a:t>
            </a:r>
            <a:r>
              <a:rPr lang="ru" sz="1500">
                <a:solidFill>
                  <a:srgbClr val="996633"/>
                </a:solidFill>
              </a:rPr>
              <a:t>$this</a:t>
            </a:r>
            <a:r>
              <a:rPr lang="ru" sz="1500">
                <a:solidFill>
                  <a:srgbClr val="333333"/>
                </a:solidFill>
              </a:rPr>
              <a:t>-&gt;</a:t>
            </a:r>
            <a:r>
              <a:rPr lang="ru" sz="1500">
                <a:solidFill>
                  <a:srgbClr val="0000CC"/>
                </a:solidFill>
              </a:rPr>
              <a:t>firstname</a:t>
            </a:r>
            <a:r>
              <a:rPr lang="ru" sz="1500">
                <a:solidFill>
                  <a:srgbClr val="333333"/>
                </a:solidFill>
              </a:rPr>
              <a:t> = </a:t>
            </a:r>
            <a:r>
              <a:rPr lang="ru" sz="1500">
                <a:solidFill>
                  <a:srgbClr val="996633"/>
                </a:solidFill>
              </a:rPr>
              <a:t>$answer</a:t>
            </a:r>
            <a:r>
              <a:rPr lang="ru" sz="1500">
                <a:solidFill>
                  <a:srgbClr val="333333"/>
                </a:solidFill>
              </a:rPr>
              <a:t>-&gt;</a:t>
            </a:r>
            <a:r>
              <a:rPr lang="ru" sz="1500">
                <a:solidFill>
                  <a:srgbClr val="0000CC"/>
                </a:solidFill>
              </a:rPr>
              <a:t>getText</a:t>
            </a:r>
            <a:r>
              <a:rPr lang="ru" sz="1500">
                <a:solidFill>
                  <a:srgbClr val="333333"/>
                </a:solidFill>
              </a:rPr>
              <a:t>();</a:t>
            </a:r>
            <a:endParaRPr sz="15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333333"/>
                </a:solidFill>
              </a:rPr>
              <a:t>            </a:t>
            </a:r>
            <a:r>
              <a:rPr lang="ru" sz="1500">
                <a:solidFill>
                  <a:srgbClr val="996633"/>
                </a:solidFill>
              </a:rPr>
              <a:t>$this</a:t>
            </a:r>
            <a:r>
              <a:rPr lang="ru" sz="1500">
                <a:solidFill>
                  <a:srgbClr val="333333"/>
                </a:solidFill>
              </a:rPr>
              <a:t>-&gt;</a:t>
            </a:r>
            <a:r>
              <a:rPr lang="ru" sz="1500">
                <a:solidFill>
                  <a:srgbClr val="0000CC"/>
                </a:solidFill>
              </a:rPr>
              <a:t>askEmail</a:t>
            </a:r>
            <a:r>
              <a:rPr lang="ru" sz="1500">
                <a:solidFill>
                  <a:srgbClr val="333333"/>
                </a:solidFill>
              </a:rPr>
              <a:t>();</a:t>
            </a:r>
            <a:endParaRPr sz="15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333333"/>
                </a:solidFill>
              </a:rPr>
              <a:t>        });</a:t>
            </a:r>
            <a:endParaRPr sz="15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333333"/>
                </a:solidFill>
              </a:rPr>
              <a:t>    }</a:t>
            </a:r>
            <a:endParaRPr sz="15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333333"/>
                </a:solidFill>
              </a:rPr>
              <a:t>    </a:t>
            </a:r>
            <a:r>
              <a:rPr b="1" lang="ru" sz="1500">
                <a:solidFill>
                  <a:srgbClr val="008800"/>
                </a:solidFill>
              </a:rPr>
              <a:t>public</a:t>
            </a:r>
            <a:r>
              <a:rPr lang="ru" sz="1500">
                <a:solidFill>
                  <a:srgbClr val="333333"/>
                </a:solidFill>
              </a:rPr>
              <a:t> </a:t>
            </a:r>
            <a:r>
              <a:rPr b="1" lang="ru" sz="1500">
                <a:solidFill>
                  <a:srgbClr val="008800"/>
                </a:solidFill>
              </a:rPr>
              <a:t>function</a:t>
            </a:r>
            <a:r>
              <a:rPr lang="ru" sz="1500">
                <a:solidFill>
                  <a:srgbClr val="333333"/>
                </a:solidFill>
              </a:rPr>
              <a:t> </a:t>
            </a:r>
            <a:r>
              <a:rPr b="1" lang="ru" sz="1500">
                <a:solidFill>
                  <a:srgbClr val="0066BB"/>
                </a:solidFill>
              </a:rPr>
              <a:t>askEmail</a:t>
            </a:r>
            <a:r>
              <a:rPr lang="ru" sz="1500">
                <a:solidFill>
                  <a:srgbClr val="333333"/>
                </a:solidFill>
              </a:rPr>
              <a:t>() ...</a:t>
            </a:r>
            <a:endParaRPr sz="15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75" y="1148450"/>
            <a:ext cx="8779651" cy="14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Хранилище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996633"/>
                </a:solidFill>
              </a:rPr>
              <a:t>$bot</a:t>
            </a:r>
            <a:r>
              <a:rPr lang="ru" sz="2400">
                <a:solidFill>
                  <a:srgbClr val="333333"/>
                </a:solidFill>
              </a:rPr>
              <a:t>-&gt;</a:t>
            </a:r>
            <a:r>
              <a:rPr lang="ru" sz="2400">
                <a:solidFill>
                  <a:srgbClr val="0000CC"/>
                </a:solidFill>
              </a:rPr>
              <a:t>userStorage</a:t>
            </a:r>
            <a:r>
              <a:rPr lang="ru" sz="2400">
                <a:solidFill>
                  <a:srgbClr val="333333"/>
                </a:solidFill>
              </a:rPr>
              <a:t>()-&gt;</a:t>
            </a:r>
            <a:r>
              <a:rPr lang="ru" sz="2400">
                <a:solidFill>
                  <a:srgbClr val="0000CC"/>
                </a:solidFill>
              </a:rPr>
              <a:t>save</a:t>
            </a:r>
            <a:r>
              <a:rPr lang="ru" sz="2400">
                <a:solidFill>
                  <a:srgbClr val="333333"/>
                </a:solidFill>
              </a:rPr>
              <a:t>([</a:t>
            </a:r>
            <a:r>
              <a:rPr lang="ru" sz="2400">
                <a:solidFill>
                  <a:srgbClr val="333333"/>
                </a:solidFill>
                <a:highlight>
                  <a:srgbClr val="FFF0F0"/>
                </a:highlight>
              </a:rPr>
              <a:t>'foo'</a:t>
            </a:r>
            <a:r>
              <a:rPr lang="ru" sz="2400">
                <a:solidFill>
                  <a:srgbClr val="333333"/>
                </a:solidFill>
              </a:rPr>
              <a:t> =&gt; </a:t>
            </a:r>
            <a:r>
              <a:rPr lang="ru" sz="2400">
                <a:solidFill>
                  <a:srgbClr val="333333"/>
                </a:solidFill>
                <a:highlight>
                  <a:srgbClr val="FFF0F0"/>
                </a:highlight>
              </a:rPr>
              <a:t>'bar'</a:t>
            </a:r>
            <a:r>
              <a:rPr lang="ru" sz="2400">
                <a:solidFill>
                  <a:srgbClr val="333333"/>
                </a:solidFill>
              </a:rPr>
              <a:t>]);</a:t>
            </a:r>
            <a:endParaRPr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400">
                <a:solidFill>
                  <a:srgbClr val="008800"/>
                </a:solidFill>
              </a:rPr>
              <a:t>echo</a:t>
            </a:r>
            <a:r>
              <a:rPr lang="ru" sz="2400">
                <a:solidFill>
                  <a:srgbClr val="333333"/>
                </a:solidFill>
              </a:rPr>
              <a:t> </a:t>
            </a:r>
            <a:r>
              <a:rPr lang="ru" sz="2400">
                <a:solidFill>
                  <a:srgbClr val="996633"/>
                </a:solidFill>
              </a:rPr>
              <a:t>$bot</a:t>
            </a:r>
            <a:r>
              <a:rPr lang="ru" sz="2400">
                <a:solidFill>
                  <a:srgbClr val="333333"/>
                </a:solidFill>
              </a:rPr>
              <a:t>-&gt;</a:t>
            </a:r>
            <a:r>
              <a:rPr lang="ru" sz="2400">
                <a:solidFill>
                  <a:srgbClr val="0000CC"/>
                </a:solidFill>
              </a:rPr>
              <a:t>userStorage</a:t>
            </a:r>
            <a:r>
              <a:rPr lang="ru" sz="2400">
                <a:solidFill>
                  <a:srgbClr val="333333"/>
                </a:solidFill>
              </a:rPr>
              <a:t>()-&gt;</a:t>
            </a:r>
            <a:r>
              <a:rPr lang="ru" sz="2400">
                <a:solidFill>
                  <a:srgbClr val="0000CC"/>
                </a:solidFill>
              </a:rPr>
              <a:t>get</a:t>
            </a:r>
            <a:r>
              <a:rPr lang="ru" sz="2400">
                <a:solidFill>
                  <a:srgbClr val="333333"/>
                </a:solidFill>
              </a:rPr>
              <a:t>(</a:t>
            </a:r>
            <a:r>
              <a:rPr lang="ru" sz="2400">
                <a:solidFill>
                  <a:srgbClr val="333333"/>
                </a:solidFill>
                <a:highlight>
                  <a:srgbClr val="FFF0F0"/>
                </a:highlight>
              </a:rPr>
              <a:t>'foo'</a:t>
            </a:r>
            <a:r>
              <a:rPr lang="ru" sz="2400">
                <a:solidFill>
                  <a:srgbClr val="333333"/>
                </a:solidFill>
              </a:rPr>
              <a:t>);</a:t>
            </a:r>
            <a:endParaRPr sz="24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268BD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Botman Studio</a:t>
            </a:r>
            <a:endParaRPr/>
          </a:p>
        </p:txBody>
      </p:sp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300" y="1017725"/>
            <a:ext cx="5105400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Тесты</a:t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rgbClr val="586E7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2300">
                <a:solidFill>
                  <a:srgbClr val="8599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2300">
                <a:solidFill>
                  <a:srgbClr val="586E7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300">
                <a:solidFill>
                  <a:srgbClr val="8599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ru" sz="2300">
                <a:solidFill>
                  <a:srgbClr val="586E7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testBasicTest()</a:t>
            </a:r>
            <a:endParaRPr sz="2300">
              <a:solidFill>
                <a:srgbClr val="586E75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300">
                <a:solidFill>
                  <a:srgbClr val="586E7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2300">
              <a:solidFill>
                <a:srgbClr val="586E75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300">
                <a:solidFill>
                  <a:srgbClr val="586E7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2300">
                <a:solidFill>
                  <a:srgbClr val="268BD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$this</a:t>
            </a:r>
            <a:r>
              <a:rPr lang="ru" sz="2300">
                <a:solidFill>
                  <a:srgbClr val="8599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ru" sz="2300">
                <a:solidFill>
                  <a:srgbClr val="586E7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bot</a:t>
            </a:r>
            <a:endParaRPr sz="2300">
              <a:solidFill>
                <a:srgbClr val="586E75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300">
                <a:solidFill>
                  <a:srgbClr val="586E7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2300">
                <a:solidFill>
                  <a:srgbClr val="8599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ru" sz="2300">
                <a:solidFill>
                  <a:srgbClr val="268BD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receives</a:t>
            </a:r>
            <a:r>
              <a:rPr lang="ru" sz="2300">
                <a:solidFill>
                  <a:srgbClr val="586E7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2300">
                <a:solidFill>
                  <a:srgbClr val="2AA19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'Hi'</a:t>
            </a:r>
            <a:r>
              <a:rPr lang="ru" sz="2300">
                <a:solidFill>
                  <a:srgbClr val="586E7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300">
              <a:solidFill>
                <a:srgbClr val="586E75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300">
                <a:solidFill>
                  <a:srgbClr val="586E7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2300">
                <a:solidFill>
                  <a:srgbClr val="8599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ru" sz="2300">
                <a:solidFill>
                  <a:srgbClr val="268BD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assertReply</a:t>
            </a:r>
            <a:r>
              <a:rPr lang="ru" sz="2300">
                <a:solidFill>
                  <a:srgbClr val="586E7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2300">
                <a:solidFill>
                  <a:srgbClr val="2AA19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'Hello!'</a:t>
            </a:r>
            <a:r>
              <a:rPr lang="ru" sz="2300">
                <a:solidFill>
                  <a:srgbClr val="586E7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300">
              <a:solidFill>
                <a:srgbClr val="586E75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300">
                <a:solidFill>
                  <a:srgbClr val="586E7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300">
              <a:solidFill>
                <a:srgbClr val="586E75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9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Недостатки</a:t>
            </a:r>
            <a:endParaRPr/>
          </a:p>
        </p:txBody>
      </p:sp>
      <p:pic>
        <p:nvPicPr>
          <p:cNvPr id="150" name="Google Shape;1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119198"/>
            <a:ext cx="3909750" cy="27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6075" y="1109675"/>
            <a:ext cx="3886531" cy="27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Botman умирает</a:t>
            </a:r>
            <a:endParaRPr/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325" y="1249000"/>
            <a:ext cx="5993349" cy="333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Верстки и форматирования нет</a:t>
            </a:r>
            <a:endParaRPr/>
          </a:p>
        </p:txBody>
      </p:sp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800" y="1200150"/>
            <a:ext cx="528637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Обо мне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350" y="1152475"/>
            <a:ext cx="2861050" cy="381472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3826825" y="1017725"/>
            <a:ext cx="5456100" cy="24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chemeClr val="dk2"/>
                </a:solidFill>
              </a:rPr>
              <a:t>Владимир Романичев</a:t>
            </a:r>
            <a:endParaRPr sz="1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chemeClr val="dk2"/>
                </a:solidFill>
              </a:rPr>
              <a:t>CTO в Ветменеджер</a:t>
            </a:r>
            <a:endParaRPr sz="1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chemeClr val="dk2"/>
                </a:solidFill>
              </a:rPr>
              <a:t>Пишу на php с 2009</a:t>
            </a:r>
            <a:endParaRPr sz="1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chemeClr val="dk2"/>
                </a:solidFill>
              </a:rPr>
              <a:t>Ironman 70.3</a:t>
            </a:r>
            <a:endParaRPr sz="1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chemeClr val="dk2"/>
                </a:solidFill>
              </a:rPr>
              <a:t>Есть собачка и котик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Хранилище - не хранилище</a:t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ru" sz="2800"/>
              <a:t>Или файл, или Redis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ru" sz="2800"/>
              <a:t>Redis компонент сильно “захардкожен”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ru" sz="2800"/>
              <a:t>Данные редактируются только все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ru" sz="2800"/>
              <a:t>Можно работать только “в чате”</a:t>
            </a:r>
            <a:endParaRPr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Ссылка на доклад + лайфхаки</a:t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Как работать в Heroku?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Как хранить данные "вечно"?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Как дебажить?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Как писать в Storage из консоли?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Как запускать тесты в github-actions?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Как тестировать ответы бота?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3250" y="1071150"/>
            <a:ext cx="3579050" cy="357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Модная футболка</a:t>
            </a:r>
            <a:endParaRPr/>
          </a:p>
        </p:txBody>
      </p:sp>
      <p:pic>
        <p:nvPicPr>
          <p:cNvPr id="182" name="Google Shape;1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150" y="1227488"/>
            <a:ext cx="2688525" cy="26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9250" y="1017725"/>
            <a:ext cx="3002503" cy="30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Ветменеджер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488" y="1072700"/>
            <a:ext cx="654702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Botman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/>
              <a:t>Botman - f</a:t>
            </a:r>
            <a:r>
              <a:rPr lang="ru" sz="2400"/>
              <a:t>ramework для разработки чат-ботов.</a:t>
            </a:r>
            <a:endParaRPr sz="240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0770" y="2401920"/>
            <a:ext cx="2111530" cy="21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2312" y="499176"/>
            <a:ext cx="3659374" cy="414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Когда нужен Botman?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ru" sz="2400">
                <a:solidFill>
                  <a:srgbClr val="222222"/>
                </a:solidFill>
              </a:rPr>
              <a:t>Нужен бот под разные платформы</a:t>
            </a:r>
            <a:endParaRPr sz="2400">
              <a:solidFill>
                <a:srgbClr val="22222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ru" sz="2400">
                <a:solidFill>
                  <a:srgbClr val="222222"/>
                </a:solidFill>
              </a:rPr>
              <a:t>Логика уже написана на php</a:t>
            </a:r>
            <a:endParaRPr sz="2400">
              <a:solidFill>
                <a:srgbClr val="22222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ru" sz="2400">
                <a:solidFill>
                  <a:srgbClr val="222222"/>
                </a:solidFill>
              </a:rPr>
              <a:t>Нет претензий к интерфейсу</a:t>
            </a:r>
            <a:endParaRPr sz="24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Преимущества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Легко читается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A67F59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$botman-&gt;</a:t>
            </a:r>
            <a:r>
              <a:rPr lang="ru" sz="2100">
                <a:solidFill>
                  <a:srgbClr val="2F9C0A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hears</a:t>
            </a:r>
            <a:r>
              <a:rPr lang="ru" sz="2100">
                <a:solidFill>
                  <a:srgbClr val="5F6364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2100">
                <a:solidFill>
                  <a:srgbClr val="2F9C0A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'Call me {name}'</a:t>
            </a:r>
            <a:r>
              <a:rPr lang="ru" sz="2100">
                <a:solidFill>
                  <a:srgbClr val="5F6364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 sz="210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100">
                <a:solidFill>
                  <a:srgbClr val="1990B8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ru" sz="2100">
                <a:solidFill>
                  <a:srgbClr val="5F6364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2100">
                <a:solidFill>
                  <a:srgbClr val="A67F59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$bot</a:t>
            </a:r>
            <a:r>
              <a:rPr lang="ru" sz="2100">
                <a:solidFill>
                  <a:srgbClr val="5F6364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 sz="210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100">
                <a:solidFill>
                  <a:srgbClr val="A67F59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$name</a:t>
            </a:r>
            <a:r>
              <a:rPr lang="ru" sz="2100">
                <a:solidFill>
                  <a:srgbClr val="5F6364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" sz="210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100">
                <a:solidFill>
                  <a:srgbClr val="5F6364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10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2100">
                <a:solidFill>
                  <a:srgbClr val="A67F59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$bot-&gt;</a:t>
            </a:r>
            <a:r>
              <a:rPr lang="ru" sz="2100">
                <a:solidFill>
                  <a:srgbClr val="2F9C0A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reply</a:t>
            </a:r>
            <a:r>
              <a:rPr lang="ru" sz="2100">
                <a:solidFill>
                  <a:srgbClr val="5F6364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2100">
                <a:solidFill>
                  <a:srgbClr val="2F9C0A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'Hi '</a:t>
            </a:r>
            <a:r>
              <a:rPr lang="ru" sz="2100">
                <a:solidFill>
                  <a:srgbClr val="5F6364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2100">
                <a:solidFill>
                  <a:srgbClr val="A67F59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$name</a:t>
            </a:r>
            <a:r>
              <a:rPr lang="ru" sz="2100">
                <a:solidFill>
                  <a:srgbClr val="5F6364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10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5F6364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100">
              <a:solidFill>
                <a:srgbClr val="5F6364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$botman-&gt;</a:t>
            </a:r>
            <a:r>
              <a:rPr lang="ru" sz="2100">
                <a:solidFill>
                  <a:srgbClr val="2F9C0A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listen</a:t>
            </a:r>
            <a:r>
              <a:rPr lang="ru" sz="2100">
                <a:solidFill>
                  <a:srgbClr val="5F6364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2100">
              <a:solidFill>
                <a:srgbClr val="5F6364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950">
              <a:solidFill>
                <a:srgbClr val="A67F5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Кроссплатформенность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3825" y="1017725"/>
            <a:ext cx="4376351" cy="328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