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81" r:id="rId5"/>
    <p:sldId id="267" r:id="rId6"/>
    <p:sldId id="262" r:id="rId7"/>
    <p:sldId id="268" r:id="rId8"/>
    <p:sldId id="269" r:id="rId9"/>
    <p:sldId id="276" r:id="rId10"/>
    <p:sldId id="277" r:id="rId11"/>
    <p:sldId id="265" r:id="rId12"/>
    <p:sldId id="274" r:id="rId13"/>
    <p:sldId id="264" r:id="rId14"/>
    <p:sldId id="275" r:id="rId15"/>
    <p:sldId id="280" r:id="rId16"/>
    <p:sldId id="279" r:id="rId17"/>
    <p:sldId id="266" r:id="rId18"/>
    <p:sldId id="271" r:id="rId19"/>
    <p:sldId id="28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Sat</c:v>
                </c:pt>
                <c:pt idx="1">
                  <c:v>San</c:v>
                </c:pt>
                <c:pt idx="2">
                  <c:v>Man</c:v>
                </c:pt>
                <c:pt idx="3">
                  <c:v>Tut</c:v>
                </c:pt>
                <c:pt idx="4">
                  <c:v>Wun</c:v>
                </c:pt>
                <c:pt idx="5">
                  <c:v>Thr</c:v>
                </c:pt>
                <c:pt idx="6">
                  <c:v>Fri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A2-4389-B828-7A8E0311076E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Sat</c:v>
                </c:pt>
                <c:pt idx="1">
                  <c:v>San</c:v>
                </c:pt>
                <c:pt idx="2">
                  <c:v>Man</c:v>
                </c:pt>
                <c:pt idx="3">
                  <c:v>Tut</c:v>
                </c:pt>
                <c:pt idx="4">
                  <c:v>Wun</c:v>
                </c:pt>
                <c:pt idx="5">
                  <c:v>Thr</c:v>
                </c:pt>
                <c:pt idx="6">
                  <c:v>Fri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5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A2-4389-B828-7A8E03110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986496"/>
        <c:axId val="928985248"/>
      </c:barChart>
      <c:catAx>
        <c:axId val="928986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28985248"/>
        <c:crosses val="autoZero"/>
        <c:auto val="1"/>
        <c:lblAlgn val="ctr"/>
        <c:lblOffset val="100"/>
        <c:tickLblSkip val="1"/>
        <c:noMultiLvlLbl val="0"/>
      </c:catAx>
      <c:valAx>
        <c:axId val="92898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898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28</c:v>
                </c:pt>
                <c:pt idx="2">
                  <c:v>70</c:v>
                </c:pt>
                <c:pt idx="3">
                  <c:v>75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D6-4885-895F-7FA716FC1FA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8074448"/>
        <c:axId val="358067376"/>
      </c:lineChart>
      <c:catAx>
        <c:axId val="35807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8067376"/>
        <c:crosses val="autoZero"/>
        <c:auto val="1"/>
        <c:lblAlgn val="ctr"/>
        <c:lblOffset val="100"/>
        <c:noMultiLvlLbl val="0"/>
      </c:catAx>
      <c:valAx>
        <c:axId val="358067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807444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28</c:v>
                </c:pt>
                <c:pt idx="2">
                  <c:v>70</c:v>
                </c:pt>
                <c:pt idx="3">
                  <c:v>75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DE-4220-919F-ADE6BCAF429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8074448"/>
        <c:axId val="358067376"/>
      </c:lineChart>
      <c:catAx>
        <c:axId val="35807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8067376"/>
        <c:crosses val="autoZero"/>
        <c:auto val="1"/>
        <c:lblAlgn val="ctr"/>
        <c:lblOffset val="100"/>
        <c:noMultiLvlLbl val="0"/>
      </c:catAx>
      <c:valAx>
        <c:axId val="358067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807444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28</c:v>
                </c:pt>
                <c:pt idx="2">
                  <c:v>70</c:v>
                </c:pt>
                <c:pt idx="3">
                  <c:v>75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FA-4137-A647-13D74F5E7B9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8074448"/>
        <c:axId val="358067376"/>
      </c:lineChart>
      <c:catAx>
        <c:axId val="35807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8067376"/>
        <c:crosses val="autoZero"/>
        <c:auto val="1"/>
        <c:lblAlgn val="ctr"/>
        <c:lblOffset val="100"/>
        <c:noMultiLvlLbl val="0"/>
      </c:catAx>
      <c:valAx>
        <c:axId val="358067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807444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775474477563868E-2"/>
          <c:y val="6.1797752808988762E-2"/>
          <c:w val="0.89806260757218992"/>
          <c:h val="0.63262363974166147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 &amp; Year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F-4538-80C6-ABE344C99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2758943"/>
        <c:axId val="652757695"/>
      </c:areaChart>
      <c:catAx>
        <c:axId val="652758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2757695"/>
        <c:crosses val="autoZero"/>
        <c:auto val="1"/>
        <c:lblAlgn val="ctr"/>
        <c:lblOffset val="100"/>
        <c:noMultiLvlLbl val="0"/>
      </c:catAx>
      <c:valAx>
        <c:axId val="652757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2758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7194D-A8CD-4846-A315-2233F5F42E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CD85809-7288-4758-896F-A51DC6E21ABB}">
      <dgm:prSet phldrT="[Texte]"/>
      <dgm:spPr/>
      <dgm:t>
        <a:bodyPr/>
        <a:lstStyle/>
        <a:p>
          <a:r>
            <a:rPr lang="fr-FR" dirty="0"/>
            <a:t>Recueil des besoins.</a:t>
          </a:r>
        </a:p>
      </dgm:t>
    </dgm:pt>
    <dgm:pt modelId="{FF6E52F8-6FD3-4F04-9A18-7E8A24CF6926}" type="parTrans" cxnId="{00DEE7EC-5785-49EE-8232-557C7493CA6D}">
      <dgm:prSet/>
      <dgm:spPr/>
      <dgm:t>
        <a:bodyPr/>
        <a:lstStyle/>
        <a:p>
          <a:endParaRPr lang="fr-FR"/>
        </a:p>
      </dgm:t>
    </dgm:pt>
    <dgm:pt modelId="{A172467A-E526-4154-B2DA-028C08B33766}" type="sibTrans" cxnId="{00DEE7EC-5785-49EE-8232-557C7493CA6D}">
      <dgm:prSet/>
      <dgm:spPr/>
      <dgm:t>
        <a:bodyPr/>
        <a:lstStyle/>
        <a:p>
          <a:endParaRPr lang="fr-FR"/>
        </a:p>
      </dgm:t>
    </dgm:pt>
    <dgm:pt modelId="{74FF109A-0EB4-498A-A06F-6762FD1F33E4}">
      <dgm:prSet phldrT="[Texte]"/>
      <dgm:spPr/>
      <dgm:t>
        <a:bodyPr/>
        <a:lstStyle/>
        <a:p>
          <a:r>
            <a:rPr lang="fr-FR" dirty="0"/>
            <a:t>Traduction des besoins en questions.</a:t>
          </a:r>
        </a:p>
      </dgm:t>
    </dgm:pt>
    <dgm:pt modelId="{6A332C35-34B8-4B45-8198-F0926D121AAB}" type="parTrans" cxnId="{06EA9F47-5105-4DF1-BE1F-4B3B026B3979}">
      <dgm:prSet/>
      <dgm:spPr/>
      <dgm:t>
        <a:bodyPr/>
        <a:lstStyle/>
        <a:p>
          <a:endParaRPr lang="fr-FR"/>
        </a:p>
      </dgm:t>
    </dgm:pt>
    <dgm:pt modelId="{A6196FE2-D7F7-4B1D-BCCF-94301153C311}" type="sibTrans" cxnId="{06EA9F47-5105-4DF1-BE1F-4B3B026B3979}">
      <dgm:prSet/>
      <dgm:spPr/>
      <dgm:t>
        <a:bodyPr/>
        <a:lstStyle/>
        <a:p>
          <a:endParaRPr lang="fr-FR"/>
        </a:p>
      </dgm:t>
    </dgm:pt>
    <dgm:pt modelId="{86F93B37-77F7-4021-A089-B6CE3664F940}">
      <dgm:prSet phldrT="[Texte]"/>
      <dgm:spPr/>
      <dgm:t>
        <a:bodyPr/>
        <a:lstStyle/>
        <a:p>
          <a:r>
            <a:rPr lang="fr-FR" dirty="0"/>
            <a:t>Choix des mesures et indicateurs.</a:t>
          </a:r>
        </a:p>
      </dgm:t>
    </dgm:pt>
    <dgm:pt modelId="{7821E2AE-E594-4B0B-AFBB-9E2F660B64AD}" type="parTrans" cxnId="{65BBE2BA-98D3-47AF-8DA3-7FF052DC3A64}">
      <dgm:prSet/>
      <dgm:spPr/>
      <dgm:t>
        <a:bodyPr/>
        <a:lstStyle/>
        <a:p>
          <a:endParaRPr lang="fr-FR"/>
        </a:p>
      </dgm:t>
    </dgm:pt>
    <dgm:pt modelId="{8D641E5D-205B-4498-9FE6-2F4C4369349E}" type="sibTrans" cxnId="{65BBE2BA-98D3-47AF-8DA3-7FF052DC3A64}">
      <dgm:prSet/>
      <dgm:spPr/>
      <dgm:t>
        <a:bodyPr/>
        <a:lstStyle/>
        <a:p>
          <a:endParaRPr lang="fr-FR"/>
        </a:p>
      </dgm:t>
    </dgm:pt>
    <dgm:pt modelId="{43C1F6C6-8A62-4BDC-8DB8-01F8C2EF588C}">
      <dgm:prSet/>
      <dgm:spPr/>
      <dgm:t>
        <a:bodyPr/>
        <a:lstStyle/>
        <a:p>
          <a:r>
            <a:rPr lang="fr-FR" dirty="0"/>
            <a:t>Choix du graphique.</a:t>
          </a:r>
        </a:p>
      </dgm:t>
    </dgm:pt>
    <dgm:pt modelId="{18B60B69-364B-4F32-9281-497E8CC8173C}" type="parTrans" cxnId="{18BF0CA4-6663-4A89-862F-A6B019E6DCC9}">
      <dgm:prSet/>
      <dgm:spPr/>
      <dgm:t>
        <a:bodyPr/>
        <a:lstStyle/>
        <a:p>
          <a:endParaRPr lang="fr-FR"/>
        </a:p>
      </dgm:t>
    </dgm:pt>
    <dgm:pt modelId="{E8D49B17-6F59-46F4-B916-AA86CA02DB2B}" type="sibTrans" cxnId="{18BF0CA4-6663-4A89-862F-A6B019E6DCC9}">
      <dgm:prSet/>
      <dgm:spPr/>
      <dgm:t>
        <a:bodyPr/>
        <a:lstStyle/>
        <a:p>
          <a:endParaRPr lang="fr-FR"/>
        </a:p>
      </dgm:t>
    </dgm:pt>
    <dgm:pt modelId="{DA3748D9-DF27-4ACC-9250-5246247C7434}">
      <dgm:prSet/>
      <dgm:spPr/>
      <dgm:t>
        <a:bodyPr/>
        <a:lstStyle/>
        <a:p>
          <a:r>
            <a:rPr lang="fr-FR" dirty="0"/>
            <a:t>Choix de la vue.</a:t>
          </a:r>
        </a:p>
      </dgm:t>
    </dgm:pt>
    <dgm:pt modelId="{C95CEC2A-CA8A-463E-9949-106784A0408C}" type="parTrans" cxnId="{4907CCC7-EE36-4BDA-9DED-374F23602CD1}">
      <dgm:prSet/>
      <dgm:spPr/>
      <dgm:t>
        <a:bodyPr/>
        <a:lstStyle/>
        <a:p>
          <a:endParaRPr lang="fr-FR"/>
        </a:p>
      </dgm:t>
    </dgm:pt>
    <dgm:pt modelId="{B591DC8B-FDD1-4EE7-8F94-1688CEBDA360}" type="sibTrans" cxnId="{4907CCC7-EE36-4BDA-9DED-374F23602CD1}">
      <dgm:prSet/>
      <dgm:spPr/>
      <dgm:t>
        <a:bodyPr/>
        <a:lstStyle/>
        <a:p>
          <a:endParaRPr lang="fr-FR"/>
        </a:p>
      </dgm:t>
    </dgm:pt>
    <dgm:pt modelId="{53C061BE-5F6F-462C-94CF-1E9231742502}" type="pres">
      <dgm:prSet presAssocID="{9027194D-A8CD-4846-A315-2233F5F42E29}" presName="Name0" presStyleCnt="0">
        <dgm:presLayoutVars>
          <dgm:dir/>
          <dgm:resizeHandles val="exact"/>
        </dgm:presLayoutVars>
      </dgm:prSet>
      <dgm:spPr/>
    </dgm:pt>
    <dgm:pt modelId="{B65AFDA3-A813-4DD5-8906-80D035E1B255}" type="pres">
      <dgm:prSet presAssocID="{CCD85809-7288-4758-896F-A51DC6E21ABB}" presName="node" presStyleLbl="node1" presStyleIdx="0" presStyleCnt="5">
        <dgm:presLayoutVars>
          <dgm:bulletEnabled val="1"/>
        </dgm:presLayoutVars>
      </dgm:prSet>
      <dgm:spPr/>
    </dgm:pt>
    <dgm:pt modelId="{146B1042-DADC-49B2-87A4-C5F5DD4880E1}" type="pres">
      <dgm:prSet presAssocID="{A172467A-E526-4154-B2DA-028C08B33766}" presName="sibTrans" presStyleLbl="sibTrans2D1" presStyleIdx="0" presStyleCnt="4"/>
      <dgm:spPr/>
    </dgm:pt>
    <dgm:pt modelId="{87363271-F79C-4520-AE3E-8CD5EECF4465}" type="pres">
      <dgm:prSet presAssocID="{A172467A-E526-4154-B2DA-028C08B33766}" presName="connectorText" presStyleLbl="sibTrans2D1" presStyleIdx="0" presStyleCnt="4"/>
      <dgm:spPr/>
    </dgm:pt>
    <dgm:pt modelId="{37C0474F-FCD6-4020-A985-856C4F238160}" type="pres">
      <dgm:prSet presAssocID="{74FF109A-0EB4-498A-A06F-6762FD1F33E4}" presName="node" presStyleLbl="node1" presStyleIdx="1" presStyleCnt="5">
        <dgm:presLayoutVars>
          <dgm:bulletEnabled val="1"/>
        </dgm:presLayoutVars>
      </dgm:prSet>
      <dgm:spPr/>
    </dgm:pt>
    <dgm:pt modelId="{0DDF9DFC-64E5-491F-9417-2973C63F3A2D}" type="pres">
      <dgm:prSet presAssocID="{A6196FE2-D7F7-4B1D-BCCF-94301153C311}" presName="sibTrans" presStyleLbl="sibTrans2D1" presStyleIdx="1" presStyleCnt="4"/>
      <dgm:spPr/>
    </dgm:pt>
    <dgm:pt modelId="{12B330FB-1414-4C8C-9F24-DF0B3AAE8B92}" type="pres">
      <dgm:prSet presAssocID="{A6196FE2-D7F7-4B1D-BCCF-94301153C311}" presName="connectorText" presStyleLbl="sibTrans2D1" presStyleIdx="1" presStyleCnt="4"/>
      <dgm:spPr/>
    </dgm:pt>
    <dgm:pt modelId="{C2DD78DE-1B67-4A19-BC36-5BFF996EEC84}" type="pres">
      <dgm:prSet presAssocID="{86F93B37-77F7-4021-A089-B6CE3664F940}" presName="node" presStyleLbl="node1" presStyleIdx="2" presStyleCnt="5">
        <dgm:presLayoutVars>
          <dgm:bulletEnabled val="1"/>
        </dgm:presLayoutVars>
      </dgm:prSet>
      <dgm:spPr/>
    </dgm:pt>
    <dgm:pt modelId="{4797ED45-44AD-4EC3-AE81-9D5DAB35574B}" type="pres">
      <dgm:prSet presAssocID="{8D641E5D-205B-4498-9FE6-2F4C4369349E}" presName="sibTrans" presStyleLbl="sibTrans2D1" presStyleIdx="2" presStyleCnt="4"/>
      <dgm:spPr/>
    </dgm:pt>
    <dgm:pt modelId="{180F4720-1436-4757-A605-41FFC04D6BDA}" type="pres">
      <dgm:prSet presAssocID="{8D641E5D-205B-4498-9FE6-2F4C4369349E}" presName="connectorText" presStyleLbl="sibTrans2D1" presStyleIdx="2" presStyleCnt="4"/>
      <dgm:spPr/>
    </dgm:pt>
    <dgm:pt modelId="{69352DCD-F91E-4859-92CE-0746BA9A66E6}" type="pres">
      <dgm:prSet presAssocID="{43C1F6C6-8A62-4BDC-8DB8-01F8C2EF588C}" presName="node" presStyleLbl="node1" presStyleIdx="3" presStyleCnt="5">
        <dgm:presLayoutVars>
          <dgm:bulletEnabled val="1"/>
        </dgm:presLayoutVars>
      </dgm:prSet>
      <dgm:spPr/>
    </dgm:pt>
    <dgm:pt modelId="{9A9938BE-17CA-4817-A9FD-42A5AF885813}" type="pres">
      <dgm:prSet presAssocID="{E8D49B17-6F59-46F4-B916-AA86CA02DB2B}" presName="sibTrans" presStyleLbl="sibTrans2D1" presStyleIdx="3" presStyleCnt="4"/>
      <dgm:spPr/>
    </dgm:pt>
    <dgm:pt modelId="{A3A422F2-981D-40FF-8582-320780F9B1D6}" type="pres">
      <dgm:prSet presAssocID="{E8D49B17-6F59-46F4-B916-AA86CA02DB2B}" presName="connectorText" presStyleLbl="sibTrans2D1" presStyleIdx="3" presStyleCnt="4"/>
      <dgm:spPr/>
    </dgm:pt>
    <dgm:pt modelId="{7F561067-8F18-44EC-9528-A9720A939CA7}" type="pres">
      <dgm:prSet presAssocID="{DA3748D9-DF27-4ACC-9250-5246247C7434}" presName="node" presStyleLbl="node1" presStyleIdx="4" presStyleCnt="5">
        <dgm:presLayoutVars>
          <dgm:bulletEnabled val="1"/>
        </dgm:presLayoutVars>
      </dgm:prSet>
      <dgm:spPr/>
    </dgm:pt>
  </dgm:ptLst>
  <dgm:cxnLst>
    <dgm:cxn modelId="{C6245707-36BA-48C8-B468-E7C1A33A52FF}" type="presOf" srcId="{86F93B37-77F7-4021-A089-B6CE3664F940}" destId="{C2DD78DE-1B67-4A19-BC36-5BFF996EEC84}" srcOrd="0" destOrd="0" presId="urn:microsoft.com/office/officeart/2005/8/layout/process1"/>
    <dgm:cxn modelId="{2E57ED08-6AE2-4492-AFAF-43980A16A5A2}" type="presOf" srcId="{E8D49B17-6F59-46F4-B916-AA86CA02DB2B}" destId="{A3A422F2-981D-40FF-8582-320780F9B1D6}" srcOrd="1" destOrd="0" presId="urn:microsoft.com/office/officeart/2005/8/layout/process1"/>
    <dgm:cxn modelId="{209F7A1B-1A1E-4C4E-A1E8-C761B97BC9E4}" type="presOf" srcId="{DA3748D9-DF27-4ACC-9250-5246247C7434}" destId="{7F561067-8F18-44EC-9528-A9720A939CA7}" srcOrd="0" destOrd="0" presId="urn:microsoft.com/office/officeart/2005/8/layout/process1"/>
    <dgm:cxn modelId="{53D1CF1D-3B12-45EE-A0A6-0892A505D786}" type="presOf" srcId="{43C1F6C6-8A62-4BDC-8DB8-01F8C2EF588C}" destId="{69352DCD-F91E-4859-92CE-0746BA9A66E6}" srcOrd="0" destOrd="0" presId="urn:microsoft.com/office/officeart/2005/8/layout/process1"/>
    <dgm:cxn modelId="{88C35F23-06CF-4BFD-8F3E-85104B830D33}" type="presOf" srcId="{8D641E5D-205B-4498-9FE6-2F4C4369349E}" destId="{4797ED45-44AD-4EC3-AE81-9D5DAB35574B}" srcOrd="0" destOrd="0" presId="urn:microsoft.com/office/officeart/2005/8/layout/process1"/>
    <dgm:cxn modelId="{FDDA8F66-82BB-421B-9CDD-6E727DD75A64}" type="presOf" srcId="{A6196FE2-D7F7-4B1D-BCCF-94301153C311}" destId="{12B330FB-1414-4C8C-9F24-DF0B3AAE8B92}" srcOrd="1" destOrd="0" presId="urn:microsoft.com/office/officeart/2005/8/layout/process1"/>
    <dgm:cxn modelId="{06EA9F47-5105-4DF1-BE1F-4B3B026B3979}" srcId="{9027194D-A8CD-4846-A315-2233F5F42E29}" destId="{74FF109A-0EB4-498A-A06F-6762FD1F33E4}" srcOrd="1" destOrd="0" parTransId="{6A332C35-34B8-4B45-8198-F0926D121AAB}" sibTransId="{A6196FE2-D7F7-4B1D-BCCF-94301153C311}"/>
    <dgm:cxn modelId="{F3585C6C-0161-476A-B42C-5A9493FE3BAA}" type="presOf" srcId="{E8D49B17-6F59-46F4-B916-AA86CA02DB2B}" destId="{9A9938BE-17CA-4817-A9FD-42A5AF885813}" srcOrd="0" destOrd="0" presId="urn:microsoft.com/office/officeart/2005/8/layout/process1"/>
    <dgm:cxn modelId="{2D980474-C99B-416C-9DF1-98B81FE24493}" type="presOf" srcId="{8D641E5D-205B-4498-9FE6-2F4C4369349E}" destId="{180F4720-1436-4757-A605-41FFC04D6BDA}" srcOrd="1" destOrd="0" presId="urn:microsoft.com/office/officeart/2005/8/layout/process1"/>
    <dgm:cxn modelId="{0E98C555-986D-4A39-80E0-E9AE7E0A052E}" type="presOf" srcId="{74FF109A-0EB4-498A-A06F-6762FD1F33E4}" destId="{37C0474F-FCD6-4020-A985-856C4F238160}" srcOrd="0" destOrd="0" presId="urn:microsoft.com/office/officeart/2005/8/layout/process1"/>
    <dgm:cxn modelId="{C6630458-2716-4C59-ABBF-D81A8DA36E54}" type="presOf" srcId="{A172467A-E526-4154-B2DA-028C08B33766}" destId="{146B1042-DADC-49B2-87A4-C5F5DD4880E1}" srcOrd="0" destOrd="0" presId="urn:microsoft.com/office/officeart/2005/8/layout/process1"/>
    <dgm:cxn modelId="{97FAC196-89E5-4D4E-BE18-488BE558E3F5}" type="presOf" srcId="{A172467A-E526-4154-B2DA-028C08B33766}" destId="{87363271-F79C-4520-AE3E-8CD5EECF4465}" srcOrd="1" destOrd="0" presId="urn:microsoft.com/office/officeart/2005/8/layout/process1"/>
    <dgm:cxn modelId="{18BF0CA4-6663-4A89-862F-A6B019E6DCC9}" srcId="{9027194D-A8CD-4846-A315-2233F5F42E29}" destId="{43C1F6C6-8A62-4BDC-8DB8-01F8C2EF588C}" srcOrd="3" destOrd="0" parTransId="{18B60B69-364B-4F32-9281-497E8CC8173C}" sibTransId="{E8D49B17-6F59-46F4-B916-AA86CA02DB2B}"/>
    <dgm:cxn modelId="{0402B2AD-3075-4FCB-9C3D-CC0783EBA679}" type="presOf" srcId="{CCD85809-7288-4758-896F-A51DC6E21ABB}" destId="{B65AFDA3-A813-4DD5-8906-80D035E1B255}" srcOrd="0" destOrd="0" presId="urn:microsoft.com/office/officeart/2005/8/layout/process1"/>
    <dgm:cxn modelId="{300B1AB3-3949-4E2A-A780-815BDEC13F1E}" type="presOf" srcId="{A6196FE2-D7F7-4B1D-BCCF-94301153C311}" destId="{0DDF9DFC-64E5-491F-9417-2973C63F3A2D}" srcOrd="0" destOrd="0" presId="urn:microsoft.com/office/officeart/2005/8/layout/process1"/>
    <dgm:cxn modelId="{65BBE2BA-98D3-47AF-8DA3-7FF052DC3A64}" srcId="{9027194D-A8CD-4846-A315-2233F5F42E29}" destId="{86F93B37-77F7-4021-A089-B6CE3664F940}" srcOrd="2" destOrd="0" parTransId="{7821E2AE-E594-4B0B-AFBB-9E2F660B64AD}" sibTransId="{8D641E5D-205B-4498-9FE6-2F4C4369349E}"/>
    <dgm:cxn modelId="{4907CCC7-EE36-4BDA-9DED-374F23602CD1}" srcId="{9027194D-A8CD-4846-A315-2233F5F42E29}" destId="{DA3748D9-DF27-4ACC-9250-5246247C7434}" srcOrd="4" destOrd="0" parTransId="{C95CEC2A-CA8A-463E-9949-106784A0408C}" sibTransId="{B591DC8B-FDD1-4EE7-8F94-1688CEBDA360}"/>
    <dgm:cxn modelId="{DD3750C9-5D16-4BBD-B644-42A4E7C08FB0}" type="presOf" srcId="{9027194D-A8CD-4846-A315-2233F5F42E29}" destId="{53C061BE-5F6F-462C-94CF-1E9231742502}" srcOrd="0" destOrd="0" presId="urn:microsoft.com/office/officeart/2005/8/layout/process1"/>
    <dgm:cxn modelId="{00DEE7EC-5785-49EE-8232-557C7493CA6D}" srcId="{9027194D-A8CD-4846-A315-2233F5F42E29}" destId="{CCD85809-7288-4758-896F-A51DC6E21ABB}" srcOrd="0" destOrd="0" parTransId="{FF6E52F8-6FD3-4F04-9A18-7E8A24CF6926}" sibTransId="{A172467A-E526-4154-B2DA-028C08B33766}"/>
    <dgm:cxn modelId="{8E2B88CE-7190-413A-9010-71BA29269594}" type="presParOf" srcId="{53C061BE-5F6F-462C-94CF-1E9231742502}" destId="{B65AFDA3-A813-4DD5-8906-80D035E1B255}" srcOrd="0" destOrd="0" presId="urn:microsoft.com/office/officeart/2005/8/layout/process1"/>
    <dgm:cxn modelId="{C4170C34-41FA-4E74-B100-E1078DF6508F}" type="presParOf" srcId="{53C061BE-5F6F-462C-94CF-1E9231742502}" destId="{146B1042-DADC-49B2-87A4-C5F5DD4880E1}" srcOrd="1" destOrd="0" presId="urn:microsoft.com/office/officeart/2005/8/layout/process1"/>
    <dgm:cxn modelId="{560B35FD-EE15-49FA-AEB4-629DDEF4CA7F}" type="presParOf" srcId="{146B1042-DADC-49B2-87A4-C5F5DD4880E1}" destId="{87363271-F79C-4520-AE3E-8CD5EECF4465}" srcOrd="0" destOrd="0" presId="urn:microsoft.com/office/officeart/2005/8/layout/process1"/>
    <dgm:cxn modelId="{4F7C1D6D-AD5A-469D-829F-E3D7C8E5C1FD}" type="presParOf" srcId="{53C061BE-5F6F-462C-94CF-1E9231742502}" destId="{37C0474F-FCD6-4020-A985-856C4F238160}" srcOrd="2" destOrd="0" presId="urn:microsoft.com/office/officeart/2005/8/layout/process1"/>
    <dgm:cxn modelId="{40F854DE-2C19-42B5-97AB-7EA74C16810C}" type="presParOf" srcId="{53C061BE-5F6F-462C-94CF-1E9231742502}" destId="{0DDF9DFC-64E5-491F-9417-2973C63F3A2D}" srcOrd="3" destOrd="0" presId="urn:microsoft.com/office/officeart/2005/8/layout/process1"/>
    <dgm:cxn modelId="{6D764B9C-401F-4205-A7AC-DC8720FA9C04}" type="presParOf" srcId="{0DDF9DFC-64E5-491F-9417-2973C63F3A2D}" destId="{12B330FB-1414-4C8C-9F24-DF0B3AAE8B92}" srcOrd="0" destOrd="0" presId="urn:microsoft.com/office/officeart/2005/8/layout/process1"/>
    <dgm:cxn modelId="{0326FDA9-5B4D-479C-93A7-13D8D2558AEC}" type="presParOf" srcId="{53C061BE-5F6F-462C-94CF-1E9231742502}" destId="{C2DD78DE-1B67-4A19-BC36-5BFF996EEC84}" srcOrd="4" destOrd="0" presId="urn:microsoft.com/office/officeart/2005/8/layout/process1"/>
    <dgm:cxn modelId="{BCFF343A-B4AC-4EC9-97CC-773DA78F5FBD}" type="presParOf" srcId="{53C061BE-5F6F-462C-94CF-1E9231742502}" destId="{4797ED45-44AD-4EC3-AE81-9D5DAB35574B}" srcOrd="5" destOrd="0" presId="urn:microsoft.com/office/officeart/2005/8/layout/process1"/>
    <dgm:cxn modelId="{34B6FD03-3708-47D7-8360-5D01445D70C4}" type="presParOf" srcId="{4797ED45-44AD-4EC3-AE81-9D5DAB35574B}" destId="{180F4720-1436-4757-A605-41FFC04D6BDA}" srcOrd="0" destOrd="0" presId="urn:microsoft.com/office/officeart/2005/8/layout/process1"/>
    <dgm:cxn modelId="{1943842D-74DC-48D4-8266-A20FA93AFBA8}" type="presParOf" srcId="{53C061BE-5F6F-462C-94CF-1E9231742502}" destId="{69352DCD-F91E-4859-92CE-0746BA9A66E6}" srcOrd="6" destOrd="0" presId="urn:microsoft.com/office/officeart/2005/8/layout/process1"/>
    <dgm:cxn modelId="{7BA59A63-2B19-4A98-A8DC-27B605439717}" type="presParOf" srcId="{53C061BE-5F6F-462C-94CF-1E9231742502}" destId="{9A9938BE-17CA-4817-A9FD-42A5AF885813}" srcOrd="7" destOrd="0" presId="urn:microsoft.com/office/officeart/2005/8/layout/process1"/>
    <dgm:cxn modelId="{16F0DC37-3A5C-4977-9005-2CD083AE303E}" type="presParOf" srcId="{9A9938BE-17CA-4817-A9FD-42A5AF885813}" destId="{A3A422F2-981D-40FF-8582-320780F9B1D6}" srcOrd="0" destOrd="0" presId="urn:microsoft.com/office/officeart/2005/8/layout/process1"/>
    <dgm:cxn modelId="{D1D1947C-9750-4319-B756-FF7EE63F3016}" type="presParOf" srcId="{53C061BE-5F6F-462C-94CF-1E9231742502}" destId="{7F561067-8F18-44EC-9528-A9720A939CA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AFDA3-A813-4DD5-8906-80D035E1B255}">
      <dsp:nvSpPr>
        <dsp:cNvPr id="0" name=""/>
        <dsp:cNvSpPr/>
      </dsp:nvSpPr>
      <dsp:spPr>
        <a:xfrm>
          <a:off x="4437" y="325752"/>
          <a:ext cx="1375741" cy="1251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Recueil des besoins.</a:t>
          </a:r>
        </a:p>
      </dsp:txBody>
      <dsp:txXfrm>
        <a:off x="41079" y="362394"/>
        <a:ext cx="1302457" cy="1177780"/>
      </dsp:txXfrm>
    </dsp:sp>
    <dsp:sp modelId="{146B1042-DADC-49B2-87A4-C5F5DD4880E1}">
      <dsp:nvSpPr>
        <dsp:cNvPr id="0" name=""/>
        <dsp:cNvSpPr/>
      </dsp:nvSpPr>
      <dsp:spPr>
        <a:xfrm>
          <a:off x="1517753" y="780693"/>
          <a:ext cx="291657" cy="341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1517753" y="848930"/>
        <a:ext cx="204160" cy="204709"/>
      </dsp:txXfrm>
    </dsp:sp>
    <dsp:sp modelId="{37C0474F-FCD6-4020-A985-856C4F238160}">
      <dsp:nvSpPr>
        <dsp:cNvPr id="0" name=""/>
        <dsp:cNvSpPr/>
      </dsp:nvSpPr>
      <dsp:spPr>
        <a:xfrm>
          <a:off x="1930475" y="325752"/>
          <a:ext cx="1375741" cy="1251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Traduction des besoins en questions.</a:t>
          </a:r>
        </a:p>
      </dsp:txBody>
      <dsp:txXfrm>
        <a:off x="1967117" y="362394"/>
        <a:ext cx="1302457" cy="1177780"/>
      </dsp:txXfrm>
    </dsp:sp>
    <dsp:sp modelId="{0DDF9DFC-64E5-491F-9417-2973C63F3A2D}">
      <dsp:nvSpPr>
        <dsp:cNvPr id="0" name=""/>
        <dsp:cNvSpPr/>
      </dsp:nvSpPr>
      <dsp:spPr>
        <a:xfrm>
          <a:off x="3443791" y="780693"/>
          <a:ext cx="291657" cy="341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3443791" y="848930"/>
        <a:ext cx="204160" cy="204709"/>
      </dsp:txXfrm>
    </dsp:sp>
    <dsp:sp modelId="{C2DD78DE-1B67-4A19-BC36-5BFF996EEC84}">
      <dsp:nvSpPr>
        <dsp:cNvPr id="0" name=""/>
        <dsp:cNvSpPr/>
      </dsp:nvSpPr>
      <dsp:spPr>
        <a:xfrm>
          <a:off x="3856513" y="325752"/>
          <a:ext cx="1375741" cy="1251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Choix des mesures et indicateurs.</a:t>
          </a:r>
        </a:p>
      </dsp:txBody>
      <dsp:txXfrm>
        <a:off x="3893155" y="362394"/>
        <a:ext cx="1302457" cy="1177780"/>
      </dsp:txXfrm>
    </dsp:sp>
    <dsp:sp modelId="{4797ED45-44AD-4EC3-AE81-9D5DAB35574B}">
      <dsp:nvSpPr>
        <dsp:cNvPr id="0" name=""/>
        <dsp:cNvSpPr/>
      </dsp:nvSpPr>
      <dsp:spPr>
        <a:xfrm>
          <a:off x="5369829" y="780693"/>
          <a:ext cx="291657" cy="341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369829" y="848930"/>
        <a:ext cx="204160" cy="204709"/>
      </dsp:txXfrm>
    </dsp:sp>
    <dsp:sp modelId="{69352DCD-F91E-4859-92CE-0746BA9A66E6}">
      <dsp:nvSpPr>
        <dsp:cNvPr id="0" name=""/>
        <dsp:cNvSpPr/>
      </dsp:nvSpPr>
      <dsp:spPr>
        <a:xfrm>
          <a:off x="5782551" y="325752"/>
          <a:ext cx="1375741" cy="1251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Choix du graphique.</a:t>
          </a:r>
        </a:p>
      </dsp:txBody>
      <dsp:txXfrm>
        <a:off x="5819193" y="362394"/>
        <a:ext cx="1302457" cy="1177780"/>
      </dsp:txXfrm>
    </dsp:sp>
    <dsp:sp modelId="{9A9938BE-17CA-4817-A9FD-42A5AF885813}">
      <dsp:nvSpPr>
        <dsp:cNvPr id="0" name=""/>
        <dsp:cNvSpPr/>
      </dsp:nvSpPr>
      <dsp:spPr>
        <a:xfrm>
          <a:off x="7295867" y="780693"/>
          <a:ext cx="291657" cy="341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295867" y="848930"/>
        <a:ext cx="204160" cy="204709"/>
      </dsp:txXfrm>
    </dsp:sp>
    <dsp:sp modelId="{7F561067-8F18-44EC-9528-A9720A939CA7}">
      <dsp:nvSpPr>
        <dsp:cNvPr id="0" name=""/>
        <dsp:cNvSpPr/>
      </dsp:nvSpPr>
      <dsp:spPr>
        <a:xfrm>
          <a:off x="7708589" y="325752"/>
          <a:ext cx="1375741" cy="1251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Choix de la vue.</a:t>
          </a:r>
        </a:p>
      </dsp:txBody>
      <dsp:txXfrm>
        <a:off x="7745231" y="362394"/>
        <a:ext cx="1302457" cy="117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0.06611</cdr:x>
      <cdr:y>0.19416</cdr:y>
    </cdr:from>
    <cdr:to>
      <cdr:x>0.96487</cdr:x>
      <cdr:y>0.19416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3F39B05-A28B-0E6B-3B1E-03EF7D6AA804}"/>
            </a:ext>
          </a:extLst>
        </cdr:cNvPr>
        <cdr:cNvCxnSpPr/>
      </cdr:nvCxnSpPr>
      <cdr:spPr>
        <a:xfrm xmlns:a="http://schemas.openxmlformats.org/drawingml/2006/main">
          <a:off x="296371" y="293360"/>
          <a:ext cx="4029185" cy="0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D9552-B891-ED55-6314-CB19DB0D3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765700-18AE-C174-C990-40DA6032F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0F01B-5F28-2076-90E3-2617D23E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51B16-6287-AD5D-7995-491D5035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7B174-0C56-6B27-1366-09868445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089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A889-081D-D10D-557F-02289232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BE1AE3-6CFF-E206-B295-8261882CB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68D56D-2E5E-B32E-72A8-1FF71B91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44966-1F29-9287-EC6D-2440C0B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46AC2-AE43-4A8E-5C0B-C99E8716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4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316AEF-B7B3-4FB1-93F2-BD8640D86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DBCC80-3BCB-52FF-0424-D5BE3F44E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88AF9F-FA26-0015-4AE0-C4CE6B9D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D93D0-F0D3-034C-5F0E-C33A30C6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6D78F-AB45-AAF9-6FEF-76CCA64B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8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2D9B8-40AF-E5C6-48C6-0A278799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D6521-22E0-60D4-D821-50ECA15D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99703-5A3F-ED90-F28E-196D7D0F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2E1A1-4609-5DC0-F141-FF1CA7E2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BE4DB-813C-7827-26FC-FA80C0C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23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4CE9E-0FD6-F813-AE84-99563418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2BB07-3737-5015-80D7-DE855F2ED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ED9F5-131A-A6B5-921A-87DBA9E4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37E2C-7BC6-8056-0802-AE4B90D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3E88F-9998-E8F2-1C7E-1630D5E8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33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48B0F-05CC-738B-5F99-1ADDF757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229DB-BBCE-BBD6-835E-7E2B6E98D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47D6A-236B-927F-4B67-F75998E7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F04E5-E9A4-ADFB-CBB9-6AD3BE04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296883-A724-4229-95B1-F3C7C2C5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A68F5C-54BA-9EF9-64AE-EE1E398E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37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4436-78BF-9A16-07B6-BDA9CE55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25B3C-9C75-6A0E-4182-2E984AC9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011406-D746-C4C3-7968-9B2E08934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C2F87B-6C34-84ED-191F-D24A1C0E0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D3E27A-0DCD-A57E-636C-148F66F47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718826-BF3C-2714-E292-5BAAC041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BB0D12-3BC4-C125-D6C6-8D3D766C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7C208-7974-7B09-D438-DE4145FC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44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B045-C08E-54BE-3E74-3301C0C8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1B4BEE-C66F-5417-DA59-E8B2649C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BEC812-0A61-7281-22EB-9547A060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FC57EE-B7B7-BC88-9949-E5CAFE88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0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E86AF0-8DEA-5FBA-586C-2D10D662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40B310-E6C4-234A-F497-6D8B54EE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9ED95-66A5-2318-850E-654835D1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6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5BF2A-0627-9EF9-E17A-409953D2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9C68C-9A98-F395-9D19-BB6C28A3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AA71E0-783A-6130-EAD2-7A8E5B79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76C364-CD72-CB2E-84FF-52A18F3A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AF978A-C97C-EEFD-63AC-7B08C2A9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3E3D2-3C67-DF96-156B-210E3E06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99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1409E-18A7-1B88-6041-57D1F25B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4ABD05-5DBF-A830-7B9C-A6E2BA34D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0C2BDD-C11A-19A0-43BD-86ECFD428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47C0-71C4-4BFC-30A1-E7AEB4DD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55D24-358C-C5D0-6EEE-F37CD6B5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CD919-05EE-A54C-64DA-1B7D7FB2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27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BCA428-499F-7025-047E-4B360A4B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A2F417-E839-101F-268E-F0E26680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CA9C2-DF6F-9114-249B-DF3CED246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F2B2-6E86-4D2F-89FF-6A1CFA8B9503}" type="datetimeFigureOut">
              <a:rPr lang="fr-FR" smtClean="0"/>
              <a:t>18/06/2023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5EC250-9DDA-C68B-7E05-43A65FA96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7543C2-E476-849B-B86C-92473E9F3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64A5-12DA-4042-83A7-A9F6E0840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69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tudesurlaccsleaupotable/DFWA?:language=en-US&amp;publish=yes&amp;:display_count=n&amp;:origin=viz_share_lin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logo, conception, texte, Graphique&#10;&#10;Description générée automatiquement">
            <a:extLst>
              <a:ext uri="{FF2B5EF4-FFF2-40B4-BE49-F238E27FC236}">
                <a16:creationId xmlns:a16="http://schemas.microsoft.com/office/drawing/2014/main" id="{BDC05F9F-678D-8AA9-0F81-7F2D362B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162"/>
            <a:ext cx="12010213" cy="42836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6028501-DB2A-F2AE-690B-2018C2B24AEB}"/>
              </a:ext>
            </a:extLst>
          </p:cNvPr>
          <p:cNvSpPr txBox="1"/>
          <p:nvPr/>
        </p:nvSpPr>
        <p:spPr>
          <a:xfrm>
            <a:off x="3048342" y="0"/>
            <a:ext cx="60953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100" b="1" dirty="0"/>
              <a:t>Etude sur l'eau potable</a:t>
            </a:r>
          </a:p>
        </p:txBody>
      </p:sp>
    </p:spTree>
    <p:extLst>
      <p:ext uri="{BB962C8B-B14F-4D97-AF65-F5344CB8AC3E}">
        <p14:creationId xmlns:p14="http://schemas.microsoft.com/office/powerpoint/2010/main" val="40622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noir&#10;&#10;Description générée automatiquement">
            <a:extLst>
              <a:ext uri="{FF2B5EF4-FFF2-40B4-BE49-F238E27FC236}">
                <a16:creationId xmlns:a16="http://schemas.microsoft.com/office/drawing/2014/main" id="{39DB5988-30CF-2252-58A2-541A8EA56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5597"/>
            <a:ext cx="12192000" cy="19068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A7C188-FFFC-5DF6-2A0A-DEA2782DC5E3}"/>
              </a:ext>
            </a:extLst>
          </p:cNvPr>
          <p:cNvSpPr/>
          <p:nvPr/>
        </p:nvSpPr>
        <p:spPr>
          <a:xfrm>
            <a:off x="1628633" y="3094067"/>
            <a:ext cx="673289" cy="127792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F4689-AF8F-225C-4968-5DBB21407D6A}"/>
              </a:ext>
            </a:extLst>
          </p:cNvPr>
          <p:cNvSpPr/>
          <p:nvPr/>
        </p:nvSpPr>
        <p:spPr>
          <a:xfrm>
            <a:off x="3724645" y="3094067"/>
            <a:ext cx="929364" cy="127792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920B0-0FE7-E480-9376-D9340E03BA60}"/>
              </a:ext>
            </a:extLst>
          </p:cNvPr>
          <p:cNvSpPr/>
          <p:nvPr/>
        </p:nvSpPr>
        <p:spPr>
          <a:xfrm>
            <a:off x="8385417" y="3094067"/>
            <a:ext cx="705277" cy="127792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BF3B7-5DEC-B45F-041C-7B75562DD1C1}"/>
              </a:ext>
            </a:extLst>
          </p:cNvPr>
          <p:cNvSpPr/>
          <p:nvPr/>
        </p:nvSpPr>
        <p:spPr>
          <a:xfrm>
            <a:off x="11470393" y="3094067"/>
            <a:ext cx="673289" cy="127792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C0F7253-B363-5AAE-9C7C-0FBA342FE426}"/>
              </a:ext>
            </a:extLst>
          </p:cNvPr>
          <p:cNvSpPr txBox="1"/>
          <p:nvPr/>
        </p:nvSpPr>
        <p:spPr>
          <a:xfrm>
            <a:off x="3048342" y="3044280"/>
            <a:ext cx="60953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FR" alt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BLUEPRINT</a:t>
            </a:r>
          </a:p>
        </p:txBody>
      </p:sp>
    </p:spTree>
    <p:extLst>
      <p:ext uri="{BB962C8B-B14F-4D97-AF65-F5344CB8AC3E}">
        <p14:creationId xmlns:p14="http://schemas.microsoft.com/office/powerpoint/2010/main" val="199673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40D1EEB-04F2-5FAD-8484-C3186782E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18642"/>
              </p:ext>
            </p:extLst>
          </p:nvPr>
        </p:nvGraphicFramePr>
        <p:xfrm>
          <a:off x="1629805" y="2016462"/>
          <a:ext cx="8932391" cy="4662084"/>
        </p:xfrm>
        <a:graphic>
          <a:graphicData uri="http://schemas.openxmlformats.org/drawingml/2006/table">
            <a:tbl>
              <a:tblPr firstRow="1" firstCol="1" bandRow="1"/>
              <a:tblGrid>
                <a:gridCol w="1748965">
                  <a:extLst>
                    <a:ext uri="{9D8B030D-6E8A-4147-A177-3AD203B41FA5}">
                      <a16:colId xmlns:a16="http://schemas.microsoft.com/office/drawing/2014/main" val="3418159010"/>
                    </a:ext>
                  </a:extLst>
                </a:gridCol>
                <a:gridCol w="2201940">
                  <a:extLst>
                    <a:ext uri="{9D8B030D-6E8A-4147-A177-3AD203B41FA5}">
                      <a16:colId xmlns:a16="http://schemas.microsoft.com/office/drawing/2014/main" val="305254949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40467777"/>
                    </a:ext>
                  </a:extLst>
                </a:gridCol>
                <a:gridCol w="1611477">
                  <a:extLst>
                    <a:ext uri="{9D8B030D-6E8A-4147-A177-3AD203B41FA5}">
                      <a16:colId xmlns:a16="http://schemas.microsoft.com/office/drawing/2014/main" val="2564588743"/>
                    </a:ext>
                  </a:extLst>
                </a:gridCol>
                <a:gridCol w="1541209">
                  <a:extLst>
                    <a:ext uri="{9D8B030D-6E8A-4147-A177-3AD203B41FA5}">
                      <a16:colId xmlns:a16="http://schemas.microsoft.com/office/drawing/2014/main" val="3441236883"/>
                    </a:ext>
                  </a:extLst>
                </a:gridCol>
              </a:tblGrid>
              <a:tr h="3129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ontserrat" panose="00000500000000000000" pitchFamily="2" charset="0"/>
                          <a:cs typeface="Arial" panose="020B0604020202020204" pitchFamily="34" charset="0"/>
                        </a:rPr>
                        <a:t>Besoin utilisateurs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Questions Analytiques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Mesure Spécifique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Visualisation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Dashboard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978612"/>
                  </a:ext>
                </a:extLst>
              </a:tr>
              <a:tr h="662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Voir le nombre d’habitants pour l’année choisie.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Wingdings" panose="05000000000000000000" pitchFamily="2" charset="2"/>
                        </a:rPr>
                        <a:t>Quelle est la population mondiale pour une année donnée ?</a:t>
                      </a:r>
                      <a:endParaRPr lang="fr-FR" sz="1100" kern="10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  <a:ea typeface="Calibri" panose="020F0502020204030204" pitchFamily="34" charset="0"/>
                        <a:cs typeface="Wingdings" panose="05000000000000000000" pitchFamily="2" charset="2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Wingdings" panose="05000000000000000000" pitchFamily="2" charset="2"/>
                        </a:rPr>
                        <a:t>Population agrégée par la somme.</a:t>
                      </a:r>
                      <a:endParaRPr lang="fr-FR" sz="1100" kern="10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  <a:ea typeface="Calibri" panose="020F0502020204030204" pitchFamily="34" charset="0"/>
                        <a:cs typeface="Wingdings" panose="05000000000000000000" pitchFamily="2" charset="2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KPI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Vue Mondiale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399636"/>
                  </a:ext>
                </a:extLst>
              </a:tr>
              <a:tr h="639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Voir le nombre de morts causées par l’eau insalubre.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Combien de morts sont dues à l’eau insalubre ?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morts WASH 2016 agrégé par la moyenne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KPI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Vue Mondiale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346399"/>
                  </a:ext>
                </a:extLst>
              </a:tr>
              <a:tr h="467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Voir l’indice de stabilité politique moyen.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Quelle est la stabilité politique mondiale pour une année donnée ?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Stabilité agrégée par la moyenne.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KPI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Vue Mondiale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598345"/>
                  </a:ext>
                </a:extLst>
              </a:tr>
              <a:tr h="662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Voir l'évolution de la population mondiale et du taux d'urbanisation.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Comment la population et le taux d’urbanisation évoluent-ils au cours du temps ?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fr-FR" sz="11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Wingdings" panose="05000000000000000000" pitchFamily="2" charset="2"/>
                        </a:rPr>
                        <a:t>Population</a:t>
                      </a:r>
                      <a:endParaRPr lang="fr-FR" sz="1100" kern="10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  <a:ea typeface="Calibri" panose="020F0502020204030204" pitchFamily="34" charset="0"/>
                        <a:cs typeface="Wingdings" panose="05000000000000000000" pitchFamily="2" charset="2"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fr-FR" sz="11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Wingdings" panose="05000000000000000000" pitchFamily="2" charset="2"/>
                        </a:rPr>
                        <a:t>Taux d’urbanisation calculé</a:t>
                      </a:r>
                      <a:endParaRPr lang="fr-FR" sz="1100" kern="10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  <a:ea typeface="Calibri" panose="020F0502020204030204" pitchFamily="34" charset="0"/>
                        <a:cs typeface="Wingdings" panose="05000000000000000000" pitchFamily="2" charset="2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Stacked Barchart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Vue Mondiale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21161"/>
                  </a:ext>
                </a:extLst>
              </a:tr>
              <a:tr h="8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Voir des taux d'accès aux services basiques et aux services fiables.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Comment les niveaux d’accès basiques et avancées évoluent-ils au cours du temps ?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Taux d’accès basique agrégé par la moyenne.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Taux d’accès fiable agrégé par la moyenne.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Grouped Barchart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Vue Mondiale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50603"/>
                  </a:ext>
                </a:extLst>
              </a:tr>
              <a:tr h="467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Voir l'évolution de la stabilité politique au cours du temps.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Comment la stabilité moyenne évolue-t-elle au cours du temps ?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Stabilité agrégée par la moyenne.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Line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Vue Mondiale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482762"/>
                  </a:ext>
                </a:extLst>
              </a:tr>
              <a:tr h="639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Voir l’accès aux services basiques dans le monde.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Où est-ce-que l’accès aux services basiques est-il faible ?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Taux d’accès basique agrégé par la moyenne.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Carte du monde</a:t>
                      </a:r>
                      <a:endParaRPr lang="fr-FR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Vue Mondiale</a:t>
                      </a:r>
                      <a:endParaRPr lang="fr-FR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31" marR="60931" marT="63752" marB="6375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265230"/>
                  </a:ext>
                </a:extLst>
              </a:tr>
            </a:tbl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E73C9ED-0881-C1F7-2434-354C05A2F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053493"/>
              </p:ext>
            </p:extLst>
          </p:nvPr>
        </p:nvGraphicFramePr>
        <p:xfrm>
          <a:off x="1629805" y="69707"/>
          <a:ext cx="9088769" cy="190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3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7D93358-9BAD-CEFC-B578-3684874138B7}"/>
              </a:ext>
            </a:extLst>
          </p:cNvPr>
          <p:cNvSpPr txBox="1"/>
          <p:nvPr/>
        </p:nvSpPr>
        <p:spPr>
          <a:xfrm>
            <a:off x="3048342" y="3044280"/>
            <a:ext cx="60953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FR" alt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14006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C8970D-3E38-39E6-DD19-DC95268FB62A}"/>
              </a:ext>
            </a:extLst>
          </p:cNvPr>
          <p:cNvSpPr/>
          <p:nvPr/>
        </p:nvSpPr>
        <p:spPr>
          <a:xfrm>
            <a:off x="703911" y="445924"/>
            <a:ext cx="10784179" cy="59661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75">
            <a:extLst>
              <a:ext uri="{FF2B5EF4-FFF2-40B4-BE49-F238E27FC236}">
                <a16:creationId xmlns:a16="http://schemas.microsoft.com/office/drawing/2014/main" id="{4C182579-F411-ACF5-B171-9404E03236CE}"/>
              </a:ext>
            </a:extLst>
          </p:cNvPr>
          <p:cNvSpPr/>
          <p:nvPr/>
        </p:nvSpPr>
        <p:spPr>
          <a:xfrm>
            <a:off x="1016457" y="637412"/>
            <a:ext cx="3047087" cy="706823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Population</a:t>
            </a:r>
          </a:p>
          <a:p>
            <a:pPr algn="ctr"/>
            <a:r>
              <a:rPr lang="fr-F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ableau Book"/>
              </a:rPr>
              <a:t>123 456 789 999</a:t>
            </a:r>
            <a:endParaRPr lang="fr-FR" sz="16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Rounded Rectangle 75">
            <a:extLst>
              <a:ext uri="{FF2B5EF4-FFF2-40B4-BE49-F238E27FC236}">
                <a16:creationId xmlns:a16="http://schemas.microsoft.com/office/drawing/2014/main" id="{001EB78A-D222-A055-69E6-7C6C968A5D88}"/>
              </a:ext>
            </a:extLst>
          </p:cNvPr>
          <p:cNvSpPr/>
          <p:nvPr/>
        </p:nvSpPr>
        <p:spPr>
          <a:xfrm>
            <a:off x="4572456" y="635914"/>
            <a:ext cx="3047087" cy="706823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Morts causées par l'eau insalubre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ableau Book"/>
              </a:rPr>
              <a:t>123456</a:t>
            </a:r>
          </a:p>
        </p:txBody>
      </p:sp>
      <p:sp>
        <p:nvSpPr>
          <p:cNvPr id="5" name="Rounded Rectangle 75">
            <a:extLst>
              <a:ext uri="{FF2B5EF4-FFF2-40B4-BE49-F238E27FC236}">
                <a16:creationId xmlns:a16="http://schemas.microsoft.com/office/drawing/2014/main" id="{B24A1A36-0C02-54C7-5B4D-56C4628BACEA}"/>
              </a:ext>
            </a:extLst>
          </p:cNvPr>
          <p:cNvSpPr/>
          <p:nvPr/>
        </p:nvSpPr>
        <p:spPr>
          <a:xfrm>
            <a:off x="8128458" y="635914"/>
            <a:ext cx="3047087" cy="706823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Stabilité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ableau Book"/>
              </a:rPr>
              <a:t>12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Rounded Rectangle 75">
            <a:extLst>
              <a:ext uri="{FF2B5EF4-FFF2-40B4-BE49-F238E27FC236}">
                <a16:creationId xmlns:a16="http://schemas.microsoft.com/office/drawing/2014/main" id="{1E0046AD-8DBF-E807-1052-2AC6FE3591DB}"/>
              </a:ext>
            </a:extLst>
          </p:cNvPr>
          <p:cNvSpPr/>
          <p:nvPr/>
        </p:nvSpPr>
        <p:spPr>
          <a:xfrm>
            <a:off x="1016457" y="1449826"/>
            <a:ext cx="3047087" cy="1666653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Evolution de la population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7" name="Rounded Rectangle 75">
            <a:extLst>
              <a:ext uri="{FF2B5EF4-FFF2-40B4-BE49-F238E27FC236}">
                <a16:creationId xmlns:a16="http://schemas.microsoft.com/office/drawing/2014/main" id="{1F620CC0-E767-99B0-AE75-21C7F46205FD}"/>
              </a:ext>
            </a:extLst>
          </p:cNvPr>
          <p:cNvSpPr/>
          <p:nvPr/>
        </p:nvSpPr>
        <p:spPr>
          <a:xfrm>
            <a:off x="4572456" y="1448328"/>
            <a:ext cx="3047087" cy="1666653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Evolution des types d'accès à l'eau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Rounded Rectangle 75">
            <a:extLst>
              <a:ext uri="{FF2B5EF4-FFF2-40B4-BE49-F238E27FC236}">
                <a16:creationId xmlns:a16="http://schemas.microsoft.com/office/drawing/2014/main" id="{FEB6178C-2492-98EF-8821-9C8D624F6F8A}"/>
              </a:ext>
            </a:extLst>
          </p:cNvPr>
          <p:cNvSpPr/>
          <p:nvPr/>
        </p:nvSpPr>
        <p:spPr>
          <a:xfrm>
            <a:off x="8128458" y="1448328"/>
            <a:ext cx="3047087" cy="1666653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Evolution de la stabilité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Rounded Rectangle 75">
            <a:extLst>
              <a:ext uri="{FF2B5EF4-FFF2-40B4-BE49-F238E27FC236}">
                <a16:creationId xmlns:a16="http://schemas.microsoft.com/office/drawing/2014/main" id="{0B9DC509-22DC-F184-4333-76ED8CEEF895}"/>
              </a:ext>
            </a:extLst>
          </p:cNvPr>
          <p:cNvSpPr/>
          <p:nvPr/>
        </p:nvSpPr>
        <p:spPr>
          <a:xfrm>
            <a:off x="1016455" y="3206960"/>
            <a:ext cx="10159088" cy="2798381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" name="Image 9" descr="Une image contenant carte, Monde, Terre&#10;&#10;Description générée automatiquement">
            <a:extLst>
              <a:ext uri="{FF2B5EF4-FFF2-40B4-BE49-F238E27FC236}">
                <a16:creationId xmlns:a16="http://schemas.microsoft.com/office/drawing/2014/main" id="{1583684B-D0D6-3D04-A894-AE672BF97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15" y="3375694"/>
            <a:ext cx="6456391" cy="25763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9BA159-F9F4-FFFA-3A3F-2E3AF971F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80" y="1926913"/>
            <a:ext cx="2614640" cy="1130073"/>
          </a:xfrm>
          <a:prstGeom prst="rect">
            <a:avLst/>
          </a:prstGeom>
        </p:spPr>
      </p:pic>
      <p:graphicFrame>
        <p:nvGraphicFramePr>
          <p:cNvPr id="12" name="Chart 24">
            <a:extLst>
              <a:ext uri="{FF2B5EF4-FFF2-40B4-BE49-F238E27FC236}">
                <a16:creationId xmlns:a16="http://schemas.microsoft.com/office/drawing/2014/main" id="{B7C891E9-5109-6BF6-9085-131BD492D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304255"/>
              </p:ext>
            </p:extLst>
          </p:nvPr>
        </p:nvGraphicFramePr>
        <p:xfrm>
          <a:off x="4801899" y="1640574"/>
          <a:ext cx="2588199" cy="1606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69">
            <a:extLst>
              <a:ext uri="{FF2B5EF4-FFF2-40B4-BE49-F238E27FC236}">
                <a16:creationId xmlns:a16="http://schemas.microsoft.com/office/drawing/2014/main" id="{1C4DBB34-32AC-10E9-1FE9-B6C833471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225817"/>
              </p:ext>
            </p:extLst>
          </p:nvPr>
        </p:nvGraphicFramePr>
        <p:xfrm>
          <a:off x="8357898" y="1687919"/>
          <a:ext cx="2713949" cy="130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D812566-A209-7632-3EBC-719731E7C6C0}"/>
              </a:ext>
            </a:extLst>
          </p:cNvPr>
          <p:cNvSpPr/>
          <p:nvPr/>
        </p:nvSpPr>
        <p:spPr>
          <a:xfrm>
            <a:off x="836491" y="537159"/>
            <a:ext cx="10538153" cy="911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35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82092D-DC54-366A-74B8-F77617C012C4}"/>
              </a:ext>
            </a:extLst>
          </p:cNvPr>
          <p:cNvSpPr/>
          <p:nvPr/>
        </p:nvSpPr>
        <p:spPr>
          <a:xfrm>
            <a:off x="703911" y="445924"/>
            <a:ext cx="10784179" cy="59661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75">
            <a:extLst>
              <a:ext uri="{FF2B5EF4-FFF2-40B4-BE49-F238E27FC236}">
                <a16:creationId xmlns:a16="http://schemas.microsoft.com/office/drawing/2014/main" id="{EE1EA7D7-5239-1C7A-ADB7-B4A2557B919E}"/>
              </a:ext>
            </a:extLst>
          </p:cNvPr>
          <p:cNvSpPr/>
          <p:nvPr/>
        </p:nvSpPr>
        <p:spPr>
          <a:xfrm>
            <a:off x="6329940" y="3556671"/>
            <a:ext cx="4678861" cy="25534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Domaine Consulting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Rounded Rectangle 75">
            <a:extLst>
              <a:ext uri="{FF2B5EF4-FFF2-40B4-BE49-F238E27FC236}">
                <a16:creationId xmlns:a16="http://schemas.microsoft.com/office/drawing/2014/main" id="{D275547A-9F48-0D33-1025-E65886A67397}"/>
              </a:ext>
            </a:extLst>
          </p:cNvPr>
          <p:cNvSpPr/>
          <p:nvPr/>
        </p:nvSpPr>
        <p:spPr>
          <a:xfrm>
            <a:off x="1183198" y="3556673"/>
            <a:ext cx="4678859" cy="2553465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Domaine Modernisation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Rounded Rectangle 75">
            <a:extLst>
              <a:ext uri="{FF2B5EF4-FFF2-40B4-BE49-F238E27FC236}">
                <a16:creationId xmlns:a16="http://schemas.microsoft.com/office/drawing/2014/main" id="{C4238D18-FF27-6B89-89B2-9007BA8D2EE6}"/>
              </a:ext>
            </a:extLst>
          </p:cNvPr>
          <p:cNvSpPr/>
          <p:nvPr/>
        </p:nvSpPr>
        <p:spPr>
          <a:xfrm>
            <a:off x="1183200" y="747863"/>
            <a:ext cx="2339086" cy="1277759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ounded Rectangle 75">
            <a:extLst>
              <a:ext uri="{FF2B5EF4-FFF2-40B4-BE49-F238E27FC236}">
                <a16:creationId xmlns:a16="http://schemas.microsoft.com/office/drawing/2014/main" id="{80974F16-10D9-402A-8ACA-14A67C9EDE10}"/>
              </a:ext>
            </a:extLst>
          </p:cNvPr>
          <p:cNvSpPr/>
          <p:nvPr/>
        </p:nvSpPr>
        <p:spPr>
          <a:xfrm>
            <a:off x="6329942" y="747862"/>
            <a:ext cx="4678860" cy="2553465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Domaine Création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7" name="Rounded Rectangle 75">
            <a:extLst>
              <a:ext uri="{FF2B5EF4-FFF2-40B4-BE49-F238E27FC236}">
                <a16:creationId xmlns:a16="http://schemas.microsoft.com/office/drawing/2014/main" id="{8326C577-8A4E-6EFB-4F13-C32E2E9CCA77}"/>
              </a:ext>
            </a:extLst>
          </p:cNvPr>
          <p:cNvSpPr/>
          <p:nvPr/>
        </p:nvSpPr>
        <p:spPr>
          <a:xfrm>
            <a:off x="3511568" y="2024593"/>
            <a:ext cx="2339086" cy="1277759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Pays cibles consulting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Rounded Rectangle 75">
            <a:extLst>
              <a:ext uri="{FF2B5EF4-FFF2-40B4-BE49-F238E27FC236}">
                <a16:creationId xmlns:a16="http://schemas.microsoft.com/office/drawing/2014/main" id="{751DD9A1-A6D3-D1E7-AF3F-8A26E04A3480}"/>
              </a:ext>
            </a:extLst>
          </p:cNvPr>
          <p:cNvSpPr/>
          <p:nvPr/>
        </p:nvSpPr>
        <p:spPr>
          <a:xfrm>
            <a:off x="1183200" y="2024594"/>
            <a:ext cx="2339086" cy="1277759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Pays cibles modernisation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Rounded Rectangle 75">
            <a:extLst>
              <a:ext uri="{FF2B5EF4-FFF2-40B4-BE49-F238E27FC236}">
                <a16:creationId xmlns:a16="http://schemas.microsoft.com/office/drawing/2014/main" id="{10F53A00-A438-424F-9EBD-E6B1838E1C7C}"/>
              </a:ext>
            </a:extLst>
          </p:cNvPr>
          <p:cNvSpPr/>
          <p:nvPr/>
        </p:nvSpPr>
        <p:spPr>
          <a:xfrm>
            <a:off x="3522971" y="746835"/>
            <a:ext cx="2339086" cy="1277759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Pays cibles création</a:t>
            </a:r>
          </a:p>
        </p:txBody>
      </p:sp>
      <p:pic>
        <p:nvPicPr>
          <p:cNvPr id="10" name="Image 9" descr="Une image contenant ligne, motif">
            <a:extLst>
              <a:ext uri="{FF2B5EF4-FFF2-40B4-BE49-F238E27FC236}">
                <a16:creationId xmlns:a16="http://schemas.microsoft.com/office/drawing/2014/main" id="{D1F132D2-2AA0-5E26-36B1-CA627ECA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24" y="1174419"/>
            <a:ext cx="3934952" cy="2055695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BBCF4944-0183-B900-0BBF-6060E642E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09" y="745806"/>
            <a:ext cx="2189975" cy="1365431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B0E1643D-B3F5-B298-7D02-8A6F6A884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26215"/>
              </p:ext>
            </p:extLst>
          </p:nvPr>
        </p:nvGraphicFramePr>
        <p:xfrm>
          <a:off x="3597620" y="995205"/>
          <a:ext cx="2215751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800">
                  <a:extLst>
                    <a:ext uri="{9D8B030D-6E8A-4147-A177-3AD203B41FA5}">
                      <a16:colId xmlns:a16="http://schemas.microsoft.com/office/drawing/2014/main" val="2773754383"/>
                    </a:ext>
                  </a:extLst>
                </a:gridCol>
                <a:gridCol w="682951">
                  <a:extLst>
                    <a:ext uri="{9D8B030D-6E8A-4147-A177-3AD203B41FA5}">
                      <a16:colId xmlns:a16="http://schemas.microsoft.com/office/drawing/2014/main" val="1341735588"/>
                    </a:ext>
                  </a:extLst>
                </a:gridCol>
              </a:tblGrid>
              <a:tr h="237598">
                <a:tc>
                  <a:txBody>
                    <a:bodyPr/>
                    <a:lstStyle/>
                    <a:p>
                      <a:r>
                        <a:rPr lang="en-US" sz="800" dirty="0"/>
                        <a:t>Pays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Continent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53497"/>
                  </a:ext>
                </a:extLst>
              </a:tr>
              <a:tr h="237598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221671"/>
                  </a:ext>
                </a:extLst>
              </a:tr>
              <a:tr h="237598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15860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B79451A6-072B-7E80-6002-D0198DC08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09404"/>
              </p:ext>
            </p:extLst>
          </p:nvPr>
        </p:nvGraphicFramePr>
        <p:xfrm>
          <a:off x="1284414" y="2258338"/>
          <a:ext cx="2215751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800">
                  <a:extLst>
                    <a:ext uri="{9D8B030D-6E8A-4147-A177-3AD203B41FA5}">
                      <a16:colId xmlns:a16="http://schemas.microsoft.com/office/drawing/2014/main" val="2773754383"/>
                    </a:ext>
                  </a:extLst>
                </a:gridCol>
                <a:gridCol w="682951">
                  <a:extLst>
                    <a:ext uri="{9D8B030D-6E8A-4147-A177-3AD203B41FA5}">
                      <a16:colId xmlns:a16="http://schemas.microsoft.com/office/drawing/2014/main" val="1341735588"/>
                    </a:ext>
                  </a:extLst>
                </a:gridCol>
              </a:tblGrid>
              <a:tr h="237598">
                <a:tc>
                  <a:txBody>
                    <a:bodyPr/>
                    <a:lstStyle/>
                    <a:p>
                      <a:r>
                        <a:rPr lang="en-US" sz="800" dirty="0"/>
                        <a:t>Pays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Continent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53497"/>
                  </a:ext>
                </a:extLst>
              </a:tr>
              <a:tr h="237598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221671"/>
                  </a:ext>
                </a:extLst>
              </a:tr>
              <a:tr h="237598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158607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4CB7053-990F-4056-9544-9A787F1B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38803"/>
              </p:ext>
            </p:extLst>
          </p:nvPr>
        </p:nvGraphicFramePr>
        <p:xfrm>
          <a:off x="3597620" y="2254754"/>
          <a:ext cx="2215751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800">
                  <a:extLst>
                    <a:ext uri="{9D8B030D-6E8A-4147-A177-3AD203B41FA5}">
                      <a16:colId xmlns:a16="http://schemas.microsoft.com/office/drawing/2014/main" val="2773754383"/>
                    </a:ext>
                  </a:extLst>
                </a:gridCol>
                <a:gridCol w="682951">
                  <a:extLst>
                    <a:ext uri="{9D8B030D-6E8A-4147-A177-3AD203B41FA5}">
                      <a16:colId xmlns:a16="http://schemas.microsoft.com/office/drawing/2014/main" val="1341735588"/>
                    </a:ext>
                  </a:extLst>
                </a:gridCol>
              </a:tblGrid>
              <a:tr h="237598">
                <a:tc>
                  <a:txBody>
                    <a:bodyPr/>
                    <a:lstStyle/>
                    <a:p>
                      <a:r>
                        <a:rPr lang="en-US" sz="800" dirty="0"/>
                        <a:t>Pays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Continent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53497"/>
                  </a:ext>
                </a:extLst>
              </a:tr>
              <a:tr h="237598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221671"/>
                  </a:ext>
                </a:extLst>
              </a:tr>
              <a:tr h="237598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158607"/>
                  </a:ext>
                </a:extLst>
              </a:tr>
            </a:tbl>
          </a:graphicData>
        </a:graphic>
      </p:graphicFrame>
      <p:pic>
        <p:nvPicPr>
          <p:cNvPr id="15" name="Image 14" descr="Une image contenant ligne, motif">
            <a:extLst>
              <a:ext uri="{FF2B5EF4-FFF2-40B4-BE49-F238E27FC236}">
                <a16:creationId xmlns:a16="http://schemas.microsoft.com/office/drawing/2014/main" id="{2283B71F-50E0-D420-2473-0D744856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94" y="3966899"/>
            <a:ext cx="3934952" cy="2055695"/>
          </a:xfrm>
          <a:prstGeom prst="rect">
            <a:avLst/>
          </a:prstGeom>
        </p:spPr>
      </p:pic>
      <p:pic>
        <p:nvPicPr>
          <p:cNvPr id="16" name="Image 15" descr="Une image contenant ligne, motif">
            <a:extLst>
              <a:ext uri="{FF2B5EF4-FFF2-40B4-BE49-F238E27FC236}">
                <a16:creationId xmlns:a16="http://schemas.microsoft.com/office/drawing/2014/main" id="{EF840BA9-D39A-13A1-6F04-CF20EB5A7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44" y="3966900"/>
            <a:ext cx="3934952" cy="20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3A060-FE42-14D3-A904-1F8C48FBD655}"/>
              </a:ext>
            </a:extLst>
          </p:cNvPr>
          <p:cNvSpPr/>
          <p:nvPr/>
        </p:nvSpPr>
        <p:spPr>
          <a:xfrm>
            <a:off x="703911" y="445924"/>
            <a:ext cx="10784179" cy="59661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75">
            <a:extLst>
              <a:ext uri="{FF2B5EF4-FFF2-40B4-BE49-F238E27FC236}">
                <a16:creationId xmlns:a16="http://schemas.microsoft.com/office/drawing/2014/main" id="{B3A79D5A-3446-D300-1FAD-285565EDF79E}"/>
              </a:ext>
            </a:extLst>
          </p:cNvPr>
          <p:cNvSpPr/>
          <p:nvPr/>
        </p:nvSpPr>
        <p:spPr>
          <a:xfrm>
            <a:off x="912569" y="641254"/>
            <a:ext cx="3364200" cy="1580399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Pays cibles création</a:t>
            </a:r>
          </a:p>
        </p:txBody>
      </p:sp>
      <p:sp>
        <p:nvSpPr>
          <p:cNvPr id="4" name="Rounded Rectangle 75">
            <a:extLst>
              <a:ext uri="{FF2B5EF4-FFF2-40B4-BE49-F238E27FC236}">
                <a16:creationId xmlns:a16="http://schemas.microsoft.com/office/drawing/2014/main" id="{32B353C4-B331-94F2-91AD-7E335AE0A8B6}"/>
              </a:ext>
            </a:extLst>
          </p:cNvPr>
          <p:cNvSpPr/>
          <p:nvPr/>
        </p:nvSpPr>
        <p:spPr>
          <a:xfrm>
            <a:off x="912569" y="2638801"/>
            <a:ext cx="3364200" cy="1580398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Pays cibles modernisation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Rounded Rectangle 75">
            <a:extLst>
              <a:ext uri="{FF2B5EF4-FFF2-40B4-BE49-F238E27FC236}">
                <a16:creationId xmlns:a16="http://schemas.microsoft.com/office/drawing/2014/main" id="{AC488B48-A698-1FA6-F302-EF4482C2F8B0}"/>
              </a:ext>
            </a:extLst>
          </p:cNvPr>
          <p:cNvSpPr/>
          <p:nvPr/>
        </p:nvSpPr>
        <p:spPr>
          <a:xfrm>
            <a:off x="912569" y="4555598"/>
            <a:ext cx="3364200" cy="1616943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Pays cibles consulting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Rounded Rectangle 75">
            <a:extLst>
              <a:ext uri="{FF2B5EF4-FFF2-40B4-BE49-F238E27FC236}">
                <a16:creationId xmlns:a16="http://schemas.microsoft.com/office/drawing/2014/main" id="{BDFEAA1A-43D8-CD12-0566-A4349C9C82CE}"/>
              </a:ext>
            </a:extLst>
          </p:cNvPr>
          <p:cNvSpPr/>
          <p:nvPr/>
        </p:nvSpPr>
        <p:spPr>
          <a:xfrm>
            <a:off x="4413900" y="485604"/>
            <a:ext cx="3364200" cy="654488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PAYS</a:t>
            </a:r>
          </a:p>
        </p:txBody>
      </p:sp>
      <p:sp>
        <p:nvSpPr>
          <p:cNvPr id="7" name="Rounded Rectangle 75">
            <a:extLst>
              <a:ext uri="{FF2B5EF4-FFF2-40B4-BE49-F238E27FC236}">
                <a16:creationId xmlns:a16="http://schemas.microsoft.com/office/drawing/2014/main" id="{0011E8F6-AE64-5CEF-3833-2C48FD372A4F}"/>
              </a:ext>
            </a:extLst>
          </p:cNvPr>
          <p:cNvSpPr/>
          <p:nvPr/>
        </p:nvSpPr>
        <p:spPr>
          <a:xfrm>
            <a:off x="4524612" y="1297297"/>
            <a:ext cx="4966109" cy="1447518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Evolution de la stabilité du pays</a:t>
            </a:r>
            <a:endParaRPr lang="fr-FR" sz="12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Rounded Rectangle 75">
            <a:extLst>
              <a:ext uri="{FF2B5EF4-FFF2-40B4-BE49-F238E27FC236}">
                <a16:creationId xmlns:a16="http://schemas.microsoft.com/office/drawing/2014/main" id="{5D5029BB-06CE-1575-B985-56762FF57766}"/>
              </a:ext>
            </a:extLst>
          </p:cNvPr>
          <p:cNvSpPr/>
          <p:nvPr/>
        </p:nvSpPr>
        <p:spPr>
          <a:xfrm>
            <a:off x="9603644" y="641254"/>
            <a:ext cx="1789681" cy="5644733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0" u="none" strike="noStrike" dirty="0">
                <a:solidFill>
                  <a:srgbClr val="333333"/>
                </a:solidFill>
                <a:effectLst/>
                <a:latin typeface="Tableau Book"/>
              </a:rPr>
              <a:t>Population   1234</a:t>
            </a: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effectLst/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effectLst/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r>
              <a:rPr lang="fr-FR" sz="1200" b="1" dirty="0">
                <a:solidFill>
                  <a:srgbClr val="333333"/>
                </a:solidFill>
                <a:latin typeface="Tableau Book"/>
              </a:rPr>
              <a:t>Morts WASH  1234</a:t>
            </a:r>
          </a:p>
          <a:p>
            <a:pPr algn="ctr"/>
            <a:endParaRPr lang="fr-FR" sz="1200" b="1" dirty="0">
              <a:solidFill>
                <a:srgbClr val="333333"/>
              </a:solidFill>
              <a:effectLst/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effectLst/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effectLst/>
              <a:latin typeface="Tableau Book"/>
            </a:endParaRPr>
          </a:p>
          <a:p>
            <a:pPr algn="ctr"/>
            <a:r>
              <a:rPr lang="fr-FR" sz="1200" b="1" dirty="0">
                <a:solidFill>
                  <a:srgbClr val="333333"/>
                </a:solidFill>
                <a:effectLst/>
                <a:latin typeface="Tableau Book"/>
              </a:rPr>
              <a:t>Taux de mortalité  12</a:t>
            </a: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endParaRPr lang="fr-FR" sz="1200" b="1" dirty="0">
              <a:solidFill>
                <a:srgbClr val="333333"/>
              </a:solidFill>
              <a:latin typeface="Tableau Book"/>
            </a:endParaRPr>
          </a:p>
          <a:p>
            <a:pPr algn="ctr"/>
            <a:r>
              <a:rPr lang="fr-FR" sz="1200" b="1" dirty="0">
                <a:solidFill>
                  <a:srgbClr val="333333"/>
                </a:solidFill>
                <a:latin typeface="Tableau Book"/>
              </a:rPr>
              <a:t>Urbanisation  12</a:t>
            </a:r>
            <a:endParaRPr lang="fr-FR" sz="1200" b="1" dirty="0">
              <a:solidFill>
                <a:srgbClr val="333333"/>
              </a:solidFill>
              <a:effectLst/>
              <a:latin typeface="Tableau Book"/>
            </a:endParaRPr>
          </a:p>
        </p:txBody>
      </p:sp>
      <p:sp>
        <p:nvSpPr>
          <p:cNvPr id="9" name="Rounded Rectangle 75">
            <a:extLst>
              <a:ext uri="{FF2B5EF4-FFF2-40B4-BE49-F238E27FC236}">
                <a16:creationId xmlns:a16="http://schemas.microsoft.com/office/drawing/2014/main" id="{B550797E-B82C-91D3-CAAF-9B1F76DB8F4E}"/>
              </a:ext>
            </a:extLst>
          </p:cNvPr>
          <p:cNvSpPr/>
          <p:nvPr/>
        </p:nvSpPr>
        <p:spPr>
          <a:xfrm>
            <a:off x="4485427" y="2902021"/>
            <a:ext cx="4966109" cy="1653577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Evolution de l'accès aux services basiques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Rounded Rectangle 75">
            <a:extLst>
              <a:ext uri="{FF2B5EF4-FFF2-40B4-BE49-F238E27FC236}">
                <a16:creationId xmlns:a16="http://schemas.microsoft.com/office/drawing/2014/main" id="{FDB5067F-1D09-ED7C-868B-4CCAFD1E66BA}"/>
              </a:ext>
            </a:extLst>
          </p:cNvPr>
          <p:cNvSpPr/>
          <p:nvPr/>
        </p:nvSpPr>
        <p:spPr>
          <a:xfrm>
            <a:off x="4485427" y="4787680"/>
            <a:ext cx="4966109" cy="1447518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  <a:effectLst>
            <a:outerShdw blurRad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bleau Book"/>
              </a:rPr>
              <a:t>Evolution de l'urbanisation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54AF4873-B79F-AA29-0B7E-5F83AA34A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21999"/>
              </p:ext>
            </p:extLst>
          </p:nvPr>
        </p:nvGraphicFramePr>
        <p:xfrm>
          <a:off x="996085" y="2941533"/>
          <a:ext cx="3236354" cy="116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827">
                  <a:extLst>
                    <a:ext uri="{9D8B030D-6E8A-4147-A177-3AD203B41FA5}">
                      <a16:colId xmlns:a16="http://schemas.microsoft.com/office/drawing/2014/main" val="2773754383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1341735588"/>
                    </a:ext>
                  </a:extLst>
                </a:gridCol>
              </a:tblGrid>
              <a:tr h="366738">
                <a:tc>
                  <a:txBody>
                    <a:bodyPr/>
                    <a:lstStyle/>
                    <a:p>
                      <a:r>
                        <a:rPr lang="en-US" sz="800" dirty="0"/>
                        <a:t>Pays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Continent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53497"/>
                  </a:ext>
                </a:extLst>
              </a:tr>
              <a:tr h="26405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221671"/>
                  </a:ext>
                </a:extLst>
              </a:tr>
              <a:tr h="26646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158607"/>
                  </a:ext>
                </a:extLst>
              </a:tr>
              <a:tr h="26646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3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3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855073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F057D5A8-BFDB-A434-B999-FAA209CFA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49441"/>
              </p:ext>
            </p:extLst>
          </p:nvPr>
        </p:nvGraphicFramePr>
        <p:xfrm>
          <a:off x="996085" y="978925"/>
          <a:ext cx="3236354" cy="1166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827">
                  <a:extLst>
                    <a:ext uri="{9D8B030D-6E8A-4147-A177-3AD203B41FA5}">
                      <a16:colId xmlns:a16="http://schemas.microsoft.com/office/drawing/2014/main" val="2773754383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1341735588"/>
                    </a:ext>
                  </a:extLst>
                </a:gridCol>
              </a:tblGrid>
              <a:tr h="366703">
                <a:tc>
                  <a:txBody>
                    <a:bodyPr/>
                    <a:lstStyle/>
                    <a:p>
                      <a:r>
                        <a:rPr lang="en-US" sz="800" dirty="0"/>
                        <a:t>Pays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Continent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53497"/>
                  </a:ext>
                </a:extLst>
              </a:tr>
              <a:tr h="26646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221671"/>
                  </a:ext>
                </a:extLst>
              </a:tr>
              <a:tr h="26646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158607"/>
                  </a:ext>
                </a:extLst>
              </a:tr>
              <a:tr h="26646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3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3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8550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26F89296-FBAD-EC5C-DAE5-1214D428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79884"/>
              </p:ext>
            </p:extLst>
          </p:nvPr>
        </p:nvGraphicFramePr>
        <p:xfrm>
          <a:off x="996085" y="4903571"/>
          <a:ext cx="3236354" cy="114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827">
                  <a:extLst>
                    <a:ext uri="{9D8B030D-6E8A-4147-A177-3AD203B41FA5}">
                      <a16:colId xmlns:a16="http://schemas.microsoft.com/office/drawing/2014/main" val="2773754383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1341735588"/>
                    </a:ext>
                  </a:extLst>
                </a:gridCol>
              </a:tblGrid>
              <a:tr h="345337">
                <a:tc>
                  <a:txBody>
                    <a:bodyPr/>
                    <a:lstStyle/>
                    <a:p>
                      <a:r>
                        <a:rPr lang="en-US" sz="800" dirty="0"/>
                        <a:t>Pays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Continent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53497"/>
                  </a:ext>
                </a:extLst>
              </a:tr>
              <a:tr h="26646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221671"/>
                  </a:ext>
                </a:extLst>
              </a:tr>
              <a:tr h="26646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158607"/>
                  </a:ext>
                </a:extLst>
              </a:tr>
              <a:tr h="26646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Pays 3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Continent 3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855073"/>
                  </a:ext>
                </a:extLst>
              </a:tr>
            </a:tbl>
          </a:graphicData>
        </a:graphic>
      </p:graphicFrame>
      <p:graphicFrame>
        <p:nvGraphicFramePr>
          <p:cNvPr id="14" name="Chart 169">
            <a:extLst>
              <a:ext uri="{FF2B5EF4-FFF2-40B4-BE49-F238E27FC236}">
                <a16:creationId xmlns:a16="http://schemas.microsoft.com/office/drawing/2014/main" id="{A83B3DE4-F547-C375-71B5-B4B6F9121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490551"/>
              </p:ext>
            </p:extLst>
          </p:nvPr>
        </p:nvGraphicFramePr>
        <p:xfrm>
          <a:off x="4848558" y="1451498"/>
          <a:ext cx="3715116" cy="130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69">
            <a:extLst>
              <a:ext uri="{FF2B5EF4-FFF2-40B4-BE49-F238E27FC236}">
                <a16:creationId xmlns:a16="http://schemas.microsoft.com/office/drawing/2014/main" id="{68A3E53D-5BA7-5D77-8F48-4A3641A79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186712"/>
              </p:ext>
            </p:extLst>
          </p:nvPr>
        </p:nvGraphicFramePr>
        <p:xfrm>
          <a:off x="4848558" y="3201257"/>
          <a:ext cx="3715116" cy="130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38">
            <a:extLst>
              <a:ext uri="{FF2B5EF4-FFF2-40B4-BE49-F238E27FC236}">
                <a16:creationId xmlns:a16="http://schemas.microsoft.com/office/drawing/2014/main" id="{1C7821D9-7FAE-AD5F-ADA1-8B17F28F9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052547"/>
              </p:ext>
            </p:extLst>
          </p:nvPr>
        </p:nvGraphicFramePr>
        <p:xfrm>
          <a:off x="4848558" y="5063026"/>
          <a:ext cx="4055518" cy="1260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548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95D5C0-5045-70CD-106F-49FDCC2D4685}"/>
              </a:ext>
            </a:extLst>
          </p:cNvPr>
          <p:cNvSpPr txBox="1"/>
          <p:nvPr/>
        </p:nvSpPr>
        <p:spPr>
          <a:xfrm>
            <a:off x="3048342" y="3044280"/>
            <a:ext cx="60953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FR" altLang="fr-FR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276935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78F912C-30D7-7171-2B0B-5817289232CD}"/>
              </a:ext>
            </a:extLst>
          </p:cNvPr>
          <p:cNvSpPr txBox="1"/>
          <p:nvPr/>
        </p:nvSpPr>
        <p:spPr>
          <a:xfrm>
            <a:off x="2013321" y="1306367"/>
            <a:ext cx="85289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Pour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Découverte d'un nouvel outil :</a:t>
            </a:r>
            <a:r>
              <a:rPr lang="fr-FR" dirty="0"/>
              <a:t> Ayant déjà une expérience avec Power BI, l'utilisation de Tableau offre l'opportunité de découvrir et de maîtriser un nouvel outil de visualisation de données.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Production rapide de graphiques :</a:t>
            </a:r>
            <a:r>
              <a:rPr lang="fr-FR" dirty="0"/>
              <a:t> Malgré certaines contre-intuitivités, Tableau permet de produire rapidement des graphiques et des visualisations de données.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Contre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Contre-intuitivité :</a:t>
            </a:r>
            <a:r>
              <a:rPr lang="fr-FR" dirty="0"/>
              <a:t> Certaines fonctionnalités de Tableau peuvent sembler contre-intuitives, nécessitant un temps d'apprentissage pour s'y habituer.</a:t>
            </a:r>
          </a:p>
        </p:txBody>
      </p:sp>
    </p:spTree>
    <p:extLst>
      <p:ext uri="{BB962C8B-B14F-4D97-AF65-F5344CB8AC3E}">
        <p14:creationId xmlns:p14="http://schemas.microsoft.com/office/powerpoint/2010/main" val="288010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A5F610-9B96-4170-3E1C-C877477B5C07}"/>
              </a:ext>
            </a:extLst>
          </p:cNvPr>
          <p:cNvSpPr txBox="1"/>
          <p:nvPr/>
        </p:nvSpPr>
        <p:spPr>
          <a:xfrm>
            <a:off x="1905854" y="3044280"/>
            <a:ext cx="83802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Démonstration sur Tableau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699FDA-2EBD-847C-CCC9-88B67BEBB47E}"/>
              </a:ext>
            </a:extLst>
          </p:cNvPr>
          <p:cNvSpPr txBox="1"/>
          <p:nvPr/>
        </p:nvSpPr>
        <p:spPr>
          <a:xfrm>
            <a:off x="356740" y="4657745"/>
            <a:ext cx="1162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Lien vers Tableau Public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7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1FBE5D0-C3DD-F6E8-20F2-C4E0D1083BA2}"/>
              </a:ext>
            </a:extLst>
          </p:cNvPr>
          <p:cNvSpPr txBox="1"/>
          <p:nvPr/>
        </p:nvSpPr>
        <p:spPr>
          <a:xfrm>
            <a:off x="2227227" y="0"/>
            <a:ext cx="77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722355-06E7-2549-061C-9BF536F82F2A}"/>
              </a:ext>
            </a:extLst>
          </p:cNvPr>
          <p:cNvSpPr txBox="1"/>
          <p:nvPr/>
        </p:nvSpPr>
        <p:spPr>
          <a:xfrm>
            <a:off x="1575768" y="751344"/>
            <a:ext cx="904046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fr-FR" dirty="0"/>
              <a:t>Mise en Contexte</a:t>
            </a:r>
          </a:p>
          <a:p>
            <a:pPr>
              <a:buFont typeface="+mj-lt"/>
              <a:buAutoNum type="arabicPeriod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Contexte Global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Contexte du Projet</a:t>
            </a:r>
          </a:p>
          <a:p>
            <a:pPr lvl="1"/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Définition des Objectifs</a:t>
            </a:r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Conception du dashboard</a:t>
            </a:r>
          </a:p>
          <a:p>
            <a:pPr>
              <a:buFont typeface="+mj-lt"/>
              <a:buAutoNum type="arabicPeriod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Préparation et Nettoyage des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Élaboration du Blueprint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Conception du Mockup</a:t>
            </a:r>
          </a:p>
          <a:p>
            <a:pPr lvl="1"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Expérience Tableau </a:t>
            </a:r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Démonstration sur Tableau</a:t>
            </a:r>
          </a:p>
        </p:txBody>
      </p:sp>
    </p:spTree>
    <p:extLst>
      <p:ext uri="{BB962C8B-B14F-4D97-AF65-F5344CB8AC3E}">
        <p14:creationId xmlns:p14="http://schemas.microsoft.com/office/powerpoint/2010/main" val="51281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32CA17A-4CFD-9EBA-7CDA-7AC44AC5D107}"/>
              </a:ext>
            </a:extLst>
          </p:cNvPr>
          <p:cNvSpPr txBox="1"/>
          <p:nvPr/>
        </p:nvSpPr>
        <p:spPr>
          <a:xfrm>
            <a:off x="3048342" y="3044280"/>
            <a:ext cx="60953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FR" alt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MISE EN CONTEXTE</a:t>
            </a:r>
          </a:p>
        </p:txBody>
      </p:sp>
    </p:spTree>
    <p:extLst>
      <p:ext uri="{BB962C8B-B14F-4D97-AF65-F5344CB8AC3E}">
        <p14:creationId xmlns:p14="http://schemas.microsoft.com/office/powerpoint/2010/main" val="288307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1030EC2-1F70-94D4-EBA1-34967FAE20AB}"/>
              </a:ext>
            </a:extLst>
          </p:cNvPr>
          <p:cNvSpPr txBox="1"/>
          <p:nvPr/>
        </p:nvSpPr>
        <p:spPr>
          <a:xfrm>
            <a:off x="1300526" y="2136339"/>
            <a:ext cx="95909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Moins de 1,5% de l'eau sur Terre est potable?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1,4 milliard de personnes, soit 1 humain sur 6, n'ont pas accès à l'eau potable.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consommation d'eau insalubre entraîne des maladies graves, avec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829,000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décès par 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prévisions indiquent une diminution de 25% de l'eau potable disponible sur la planète d'ici 2030.</a:t>
            </a:r>
          </a:p>
        </p:txBody>
      </p:sp>
    </p:spTree>
    <p:extLst>
      <p:ext uri="{BB962C8B-B14F-4D97-AF65-F5344CB8AC3E}">
        <p14:creationId xmlns:p14="http://schemas.microsoft.com/office/powerpoint/2010/main" val="324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996D84A-6D03-EB96-F44D-D6C25D2CC4A4}"/>
              </a:ext>
            </a:extLst>
          </p:cNvPr>
          <p:cNvSpPr txBox="1"/>
          <p:nvPr/>
        </p:nvSpPr>
        <p:spPr>
          <a:xfrm>
            <a:off x="1286174" y="2413338"/>
            <a:ext cx="96196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DWFA a sollicité un financement pour soutenir l'un de ses trois domaines d'expertise.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financement, s'il est accordé, permettra des investissements dans un pays qui reste à déterminer.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choix du pays sera influencé par le domaine d'expertise que le bailleur de fonds souhaite soutenir.</a:t>
            </a:r>
          </a:p>
        </p:txBody>
      </p:sp>
    </p:spTree>
    <p:extLst>
      <p:ext uri="{BB962C8B-B14F-4D97-AF65-F5344CB8AC3E}">
        <p14:creationId xmlns:p14="http://schemas.microsoft.com/office/powerpoint/2010/main" val="120298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2974F3-5FC9-416D-D60F-2DBD562B511D}"/>
              </a:ext>
            </a:extLst>
          </p:cNvPr>
          <p:cNvSpPr txBox="1"/>
          <p:nvPr/>
        </p:nvSpPr>
        <p:spPr>
          <a:xfrm>
            <a:off x="3048342" y="3044280"/>
            <a:ext cx="60953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FR" alt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194947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8244A40-6F49-E02E-166D-F974780A755D}"/>
              </a:ext>
            </a:extLst>
          </p:cNvPr>
          <p:cNvSpPr txBox="1"/>
          <p:nvPr/>
        </p:nvSpPr>
        <p:spPr>
          <a:xfrm>
            <a:off x="910983" y="2274838"/>
            <a:ext cx="103700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Analyser les besoins du client (DWFA) pour formuler des questions analytiques pertinentes liées à l'accès à l'eau potable.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Créer un tableau de bord qui répond à ces questions analytiques, aidant ainsi à identifier les pays qui rencontrent des difficultés d'accès à l'eau potable.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Synthétiser et présenter les résultats de manière claire et concise pour le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31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660045-B4A5-1E99-723F-FD62A8E629E8}"/>
              </a:ext>
            </a:extLst>
          </p:cNvPr>
          <p:cNvSpPr txBox="1"/>
          <p:nvPr/>
        </p:nvSpPr>
        <p:spPr>
          <a:xfrm>
            <a:off x="3048342" y="2705725"/>
            <a:ext cx="609531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CONCEPTION DU DASHBOARD</a:t>
            </a:r>
          </a:p>
        </p:txBody>
      </p:sp>
    </p:spTree>
    <p:extLst>
      <p:ext uri="{BB962C8B-B14F-4D97-AF65-F5344CB8AC3E}">
        <p14:creationId xmlns:p14="http://schemas.microsoft.com/office/powerpoint/2010/main" val="233290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A2FDC822-0E9D-22AB-5EB2-E48CFBE9E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48" y="431316"/>
            <a:ext cx="7352105" cy="5995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DD5444-136B-27A5-0932-BA74F0128C9E}"/>
              </a:ext>
            </a:extLst>
          </p:cNvPr>
          <p:cNvSpPr/>
          <p:nvPr/>
        </p:nvSpPr>
        <p:spPr>
          <a:xfrm>
            <a:off x="3585160" y="3147735"/>
            <a:ext cx="639670" cy="820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72F9F-A120-AE08-73D8-A7A122ED6E23}"/>
              </a:ext>
            </a:extLst>
          </p:cNvPr>
          <p:cNvSpPr/>
          <p:nvPr/>
        </p:nvSpPr>
        <p:spPr>
          <a:xfrm>
            <a:off x="3263958" y="688875"/>
            <a:ext cx="639669" cy="972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739F25-CBDF-9F82-7052-1F07364621EF}"/>
              </a:ext>
            </a:extLst>
          </p:cNvPr>
          <p:cNvSpPr/>
          <p:nvPr/>
        </p:nvSpPr>
        <p:spPr>
          <a:xfrm>
            <a:off x="3585160" y="4403070"/>
            <a:ext cx="639670" cy="820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5215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eme 10">
    <a:dk1>
      <a:srgbClr val="262626"/>
    </a:dk1>
    <a:lt1>
      <a:srgbClr val="FFFFFF"/>
    </a:lt1>
    <a:dk2>
      <a:srgbClr val="262626"/>
    </a:dk2>
    <a:lt2>
      <a:srgbClr val="FFFFFF"/>
    </a:lt2>
    <a:accent1>
      <a:srgbClr val="595698"/>
    </a:accent1>
    <a:accent2>
      <a:srgbClr val="866CAC"/>
    </a:accent2>
    <a:accent3>
      <a:srgbClr val="4376AB"/>
    </a:accent3>
    <a:accent4>
      <a:srgbClr val="5F5CA3"/>
    </a:accent4>
    <a:accent5>
      <a:srgbClr val="785CA3"/>
    </a:accent5>
    <a:accent6>
      <a:srgbClr val="725CA2"/>
    </a:accent6>
    <a:hlink>
      <a:srgbClr val="FFFFFF"/>
    </a:hlink>
    <a:folHlink>
      <a:srgbClr val="595959"/>
    </a:folHlink>
  </a:clrScheme>
  <a:fontScheme name="Custom 1">
    <a:majorFont>
      <a:latin typeface="Roboto"/>
      <a:ea typeface=""/>
      <a:cs typeface=""/>
    </a:majorFont>
    <a:minorFont>
      <a:latin typeface="Robo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Theme 10">
    <a:dk1>
      <a:srgbClr val="262626"/>
    </a:dk1>
    <a:lt1>
      <a:srgbClr val="FFFFFF"/>
    </a:lt1>
    <a:dk2>
      <a:srgbClr val="262626"/>
    </a:dk2>
    <a:lt2>
      <a:srgbClr val="FFFFFF"/>
    </a:lt2>
    <a:accent1>
      <a:srgbClr val="595698"/>
    </a:accent1>
    <a:accent2>
      <a:srgbClr val="866CAC"/>
    </a:accent2>
    <a:accent3>
      <a:srgbClr val="4376AB"/>
    </a:accent3>
    <a:accent4>
      <a:srgbClr val="5F5CA3"/>
    </a:accent4>
    <a:accent5>
      <a:srgbClr val="785CA3"/>
    </a:accent5>
    <a:accent6>
      <a:srgbClr val="725CA2"/>
    </a:accent6>
    <a:hlink>
      <a:srgbClr val="FFFFFF"/>
    </a:hlink>
    <a:folHlink>
      <a:srgbClr val="595959"/>
    </a:folHlink>
  </a:clrScheme>
  <a:fontScheme name="Custom 1">
    <a:majorFont>
      <a:latin typeface="Roboto"/>
      <a:ea typeface=""/>
      <a:cs typeface=""/>
    </a:majorFont>
    <a:minorFont>
      <a:latin typeface="Robo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Theme 10">
    <a:dk1>
      <a:srgbClr val="262626"/>
    </a:dk1>
    <a:lt1>
      <a:srgbClr val="FFFFFF"/>
    </a:lt1>
    <a:dk2>
      <a:srgbClr val="262626"/>
    </a:dk2>
    <a:lt2>
      <a:srgbClr val="FFFFFF"/>
    </a:lt2>
    <a:accent1>
      <a:srgbClr val="595698"/>
    </a:accent1>
    <a:accent2>
      <a:srgbClr val="866CAC"/>
    </a:accent2>
    <a:accent3>
      <a:srgbClr val="4376AB"/>
    </a:accent3>
    <a:accent4>
      <a:srgbClr val="5F5CA3"/>
    </a:accent4>
    <a:accent5>
      <a:srgbClr val="785CA3"/>
    </a:accent5>
    <a:accent6>
      <a:srgbClr val="725CA2"/>
    </a:accent6>
    <a:hlink>
      <a:srgbClr val="FFFFFF"/>
    </a:hlink>
    <a:folHlink>
      <a:srgbClr val="595959"/>
    </a:folHlink>
  </a:clrScheme>
  <a:fontScheme name="Custom 1">
    <a:majorFont>
      <a:latin typeface="Roboto"/>
      <a:ea typeface=""/>
      <a:cs typeface=""/>
    </a:majorFont>
    <a:minorFont>
      <a:latin typeface="Robo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Theme 10">
    <a:dk1>
      <a:srgbClr val="262626"/>
    </a:dk1>
    <a:lt1>
      <a:srgbClr val="FFFFFF"/>
    </a:lt1>
    <a:dk2>
      <a:srgbClr val="262626"/>
    </a:dk2>
    <a:lt2>
      <a:srgbClr val="FFFFFF"/>
    </a:lt2>
    <a:accent1>
      <a:srgbClr val="595698"/>
    </a:accent1>
    <a:accent2>
      <a:srgbClr val="866CAC"/>
    </a:accent2>
    <a:accent3>
      <a:srgbClr val="4376AB"/>
    </a:accent3>
    <a:accent4>
      <a:srgbClr val="5F5CA3"/>
    </a:accent4>
    <a:accent5>
      <a:srgbClr val="785CA3"/>
    </a:accent5>
    <a:accent6>
      <a:srgbClr val="725CA2"/>
    </a:accent6>
    <a:hlink>
      <a:srgbClr val="FFFFFF"/>
    </a:hlink>
    <a:folHlink>
      <a:srgbClr val="595959"/>
    </a:folHlink>
  </a:clrScheme>
  <a:fontScheme name="Custom 1">
    <a:majorFont>
      <a:latin typeface="Roboto"/>
      <a:ea typeface=""/>
      <a:cs typeface=""/>
    </a:majorFont>
    <a:minorFont>
      <a:latin typeface="Robo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708</Words>
  <Application>Microsoft Office PowerPoint</Application>
  <PresentationFormat>Grand écran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Tableau Book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OULD-MEBAREK</dc:creator>
  <cp:lastModifiedBy>Samir OULD-MEBAREK</cp:lastModifiedBy>
  <cp:revision>8</cp:revision>
  <dcterms:created xsi:type="dcterms:W3CDTF">2023-06-15T12:00:41Z</dcterms:created>
  <dcterms:modified xsi:type="dcterms:W3CDTF">2023-06-18T06:25:43Z</dcterms:modified>
</cp:coreProperties>
</file>