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673" r:id="rId1"/>
  </p:sldMasterIdLst>
  <p:notesMasterIdLst>
    <p:notesMasterId r:id="rId10"/>
  </p:notesMasterIdLst>
  <p:handoutMasterIdLst>
    <p:handoutMasterId r:id="rId11"/>
  </p:handoutMasterIdLst>
  <p:sldIdLst>
    <p:sldId id="2827" r:id="rId2"/>
    <p:sldId id="2922" r:id="rId3"/>
    <p:sldId id="2923" r:id="rId4"/>
    <p:sldId id="2924" r:id="rId5"/>
    <p:sldId id="2925" r:id="rId6"/>
    <p:sldId id="2926" r:id="rId7"/>
    <p:sldId id="2927" r:id="rId8"/>
    <p:sldId id="2915" r:id="rId9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Tahoma" pitchFamily="34" charset="0"/>
        <a:ea typeface="휴먼엑스포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>
          <p15:clr>
            <a:srgbClr val="A4A3A4"/>
          </p15:clr>
        </p15:guide>
        <p15:guide id="2" orient="horz" pos="2208">
          <p15:clr>
            <a:srgbClr val="A4A3A4"/>
          </p15:clr>
        </p15:guide>
        <p15:guide id="3" orient="horz" pos="4098">
          <p15:clr>
            <a:srgbClr val="A4A3A4"/>
          </p15:clr>
        </p15:guide>
        <p15:guide id="4" pos="3120">
          <p15:clr>
            <a:srgbClr val="A4A3A4"/>
          </p15:clr>
        </p15:guide>
        <p15:guide id="5" pos="264">
          <p15:clr>
            <a:srgbClr val="A4A3A4"/>
          </p15:clr>
        </p15:guide>
        <p15:guide id="6" pos="5976">
          <p15:clr>
            <a:srgbClr val="A4A3A4"/>
          </p15:clr>
        </p15:guide>
        <p15:guide id="7" pos="125">
          <p15:clr>
            <a:srgbClr val="A4A3A4"/>
          </p15:clr>
        </p15:guide>
        <p15:guide id="8" pos="61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52526"/>
    <a:srgbClr val="27333F"/>
    <a:srgbClr val="023380"/>
    <a:srgbClr val="4F4F4F"/>
    <a:srgbClr val="9A191D"/>
    <a:srgbClr val="011D4B"/>
    <a:srgbClr val="990033"/>
    <a:srgbClr val="00008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4" autoAdjust="0"/>
    <p:restoredTop sz="99882" autoAdjust="0"/>
  </p:normalViewPr>
  <p:slideViewPr>
    <p:cSldViewPr snapToGrid="0">
      <p:cViewPr varScale="1">
        <p:scale>
          <a:sx n="116" d="100"/>
          <a:sy n="116" d="100"/>
        </p:scale>
        <p:origin x="1800" y="84"/>
      </p:cViewPr>
      <p:guideLst>
        <p:guide orient="horz" pos="426"/>
        <p:guide orient="horz" pos="2208"/>
        <p:guide orient="horz" pos="4098"/>
        <p:guide pos="3120"/>
        <p:guide pos="264"/>
        <p:guide pos="5976"/>
        <p:guide pos="125"/>
        <p:guide pos="6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94" y="-90"/>
      </p:cViewPr>
      <p:guideLst>
        <p:guide orient="horz" pos="3129"/>
        <p:guide pos="2144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8"/>
            <a:ext cx="2948155" cy="4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t" anchorCtr="0" compatLnSpc="1">
            <a:prstTxWarp prst="textNoShape">
              <a:avLst/>
            </a:prstTxWarp>
          </a:bodyPr>
          <a:lstStyle>
            <a:lvl1pPr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71" y="8"/>
            <a:ext cx="2948155" cy="4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t" anchorCtr="0" compatLnSpc="1">
            <a:prstTxWarp prst="textNoShape">
              <a:avLst/>
            </a:prstTxWarp>
          </a:bodyPr>
          <a:lstStyle>
            <a:lvl1pPr algn="r"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8" y="9445062"/>
            <a:ext cx="2948155" cy="49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b" anchorCtr="0" compatLnSpc="1">
            <a:prstTxWarp prst="textNoShape">
              <a:avLst/>
            </a:prstTxWarp>
          </a:bodyPr>
          <a:lstStyle>
            <a:lvl1pPr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71" y="9445062"/>
            <a:ext cx="2948155" cy="49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b" anchorCtr="0" compatLnSpc="1">
            <a:prstTxWarp prst="textNoShape">
              <a:avLst/>
            </a:prstTxWarp>
          </a:bodyPr>
          <a:lstStyle>
            <a:lvl1pPr algn="r"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356B1902-3B25-445E-99D1-C10D5506B7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540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8"/>
            <a:ext cx="2948155" cy="4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t" anchorCtr="0" compatLnSpc="1">
            <a:prstTxWarp prst="textNoShape">
              <a:avLst/>
            </a:prstTxWarp>
          </a:bodyPr>
          <a:lstStyle>
            <a:lvl1pPr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71" y="8"/>
            <a:ext cx="2948155" cy="4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t" anchorCtr="0" compatLnSpc="1">
            <a:prstTxWarp prst="textNoShape">
              <a:avLst/>
            </a:prstTxWarp>
          </a:bodyPr>
          <a:lstStyle>
            <a:lvl1pPr algn="r"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39775"/>
            <a:ext cx="538638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0883" y="4717009"/>
            <a:ext cx="4983861" cy="448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445062"/>
            <a:ext cx="2948155" cy="49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b" anchorCtr="0" compatLnSpc="1">
            <a:prstTxWarp prst="textNoShape">
              <a:avLst/>
            </a:prstTxWarp>
          </a:bodyPr>
          <a:lstStyle>
            <a:lvl1pPr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71" y="9445062"/>
            <a:ext cx="2948155" cy="49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4" rIns="92766" bIns="46384" numCol="1" anchor="b" anchorCtr="0" compatLnSpc="1">
            <a:prstTxWarp prst="textNoShape">
              <a:avLst/>
            </a:prstTxWarp>
          </a:bodyPr>
          <a:lstStyle>
            <a:lvl1pPr algn="r" defTabSz="929130">
              <a:spcBef>
                <a:spcPct val="50000"/>
              </a:spcBef>
              <a:defRPr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AF81328A-10B7-4A1D-B1F9-F7F4AD71D1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760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2901" y="4188311"/>
            <a:ext cx="5753099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Division</a:t>
            </a:r>
          </a:p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0" y="8709"/>
            <a:ext cx="9906000" cy="69239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모서리가 둥근 직사각형 2"/>
          <p:cNvSpPr/>
          <p:nvPr userDrawn="1"/>
        </p:nvSpPr>
        <p:spPr bwMode="auto">
          <a:xfrm>
            <a:off x="603504" y="5614416"/>
            <a:ext cx="8613648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모서리가 둥근 직사각형 11"/>
          <p:cNvSpPr/>
          <p:nvPr userDrawn="1"/>
        </p:nvSpPr>
        <p:spPr bwMode="auto">
          <a:xfrm>
            <a:off x="603504" y="189822"/>
            <a:ext cx="8613648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29466" r="66349" b="52001"/>
          <a:stretch/>
        </p:blipFill>
        <p:spPr>
          <a:xfrm>
            <a:off x="5358834" y="4274830"/>
            <a:ext cx="1417319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7" t="42310" r="26481" b="38267"/>
          <a:stretch/>
        </p:blipFill>
        <p:spPr>
          <a:xfrm>
            <a:off x="3344251" y="4282217"/>
            <a:ext cx="1280160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0" t="35940" r="45429" b="45828"/>
          <a:stretch/>
        </p:blipFill>
        <p:spPr>
          <a:xfrm>
            <a:off x="1032789" y="4330439"/>
            <a:ext cx="1577340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9" t="41830" r="2506" b="38267"/>
          <a:stretch/>
        </p:blipFill>
        <p:spPr>
          <a:xfrm>
            <a:off x="7351776" y="4379976"/>
            <a:ext cx="1453898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56248" y="5779010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www.jusung.com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 </a:t>
            </a:r>
            <a:r>
              <a:rPr lang="en-US" altLang="ko-K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Opo-ro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Opo-eup</a:t>
            </a:r>
            <a:r>
              <a:rPr lang="en-US" altLang="ko-KR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Gwangju-si</a:t>
            </a:r>
            <a:endParaRPr lang="en-US" altLang="ko-KR" b="1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b="1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Gyeonggi</a:t>
            </a:r>
            <a:r>
              <a:rPr lang="en-US" altLang="ko-KR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-do, Korea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32874" y="289561"/>
            <a:ext cx="2262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273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US" altLang="ko-KR" sz="1600" b="1" baseline="0" dirty="0">
                <a:solidFill>
                  <a:srgbClr val="273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altLang="ko-KR" sz="1600" b="1" baseline="30000" dirty="0">
                <a:solidFill>
                  <a:srgbClr val="273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sz="1600" b="1" baseline="0" dirty="0">
                <a:solidFill>
                  <a:srgbClr val="273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  <a:p>
            <a:pPr algn="l"/>
            <a:r>
              <a:rPr lang="en-US" altLang="ko-KR" sz="1600" b="1" baseline="0" dirty="0">
                <a:solidFill>
                  <a:srgbClr val="273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  1 In The World</a:t>
            </a:r>
            <a:endParaRPr lang="ko-KR" altLang="en-US" sz="1600" b="1" dirty="0">
              <a:solidFill>
                <a:srgbClr val="2733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5935264"/>
            <a:ext cx="1670437" cy="3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44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01613" y="795338"/>
            <a:ext cx="8676573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9906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5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583922" y="6658505"/>
            <a:ext cx="21463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3131" y="2"/>
            <a:ext cx="9303822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pc="-150" dirty="0">
                <a:solidFill>
                  <a:srgbClr val="4F4F4F"/>
                </a:solidFill>
              </a:rPr>
              <a:t>Table of Contents(</a:t>
            </a:r>
            <a:r>
              <a:rPr lang="ko-KR" altLang="en-US" spc="-150" dirty="0">
                <a:solidFill>
                  <a:srgbClr val="4F4F4F"/>
                </a:solidFill>
              </a:rPr>
              <a:t>영문</a:t>
            </a:r>
            <a:r>
              <a:rPr lang="en-US" altLang="ko-KR" spc="-150" dirty="0">
                <a:solidFill>
                  <a:srgbClr val="4F4F4F"/>
                </a:solidFill>
              </a:rPr>
              <a:t> : Arial 24pt / </a:t>
            </a:r>
            <a:r>
              <a:rPr lang="ko-KR" altLang="en-US" spc="-150" dirty="0">
                <a:solidFill>
                  <a:srgbClr val="4F4F4F"/>
                </a:solidFill>
              </a:rPr>
              <a:t>국문</a:t>
            </a:r>
            <a:r>
              <a:rPr lang="en-US" altLang="ko-KR" spc="-150" dirty="0">
                <a:solidFill>
                  <a:srgbClr val="4F4F4F"/>
                </a:solidFill>
              </a:rPr>
              <a:t> : </a:t>
            </a:r>
            <a:r>
              <a:rPr lang="ko-KR" altLang="en-US" spc="-150" dirty="0">
                <a:solidFill>
                  <a:srgbClr val="4F4F4F"/>
                </a:solidFill>
              </a:rPr>
              <a:t>맑은 고딕 </a:t>
            </a:r>
            <a:r>
              <a:rPr lang="en-US" altLang="ko-KR" spc="-150" dirty="0">
                <a:solidFill>
                  <a:srgbClr val="4F4F4F"/>
                </a:solidFill>
              </a:rPr>
              <a:t>24pt)</a:t>
            </a:r>
            <a:endParaRPr lang="ko-KR" altLang="en-US" spc="-15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7485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9906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>
                <a:solidFill>
                  <a:srgbClr val="4F4F4F"/>
                </a:solidFill>
              </a:defRPr>
            </a:lvl1pPr>
          </a:lstStyle>
          <a:p>
            <a:r>
              <a:rPr lang="en-US" altLang="ko-KR" dirty="0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29466" r="66349" b="52001"/>
          <a:stretch/>
        </p:blipFill>
        <p:spPr>
          <a:xfrm>
            <a:off x="4905273" y="3065150"/>
            <a:ext cx="852186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7" t="42310" r="26481" b="38267"/>
          <a:stretch/>
        </p:blipFill>
        <p:spPr>
          <a:xfrm>
            <a:off x="4108286" y="3065148"/>
            <a:ext cx="769717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0" t="35940" r="45429" b="45828"/>
          <a:stretch/>
        </p:blipFill>
        <p:spPr>
          <a:xfrm>
            <a:off x="3091767" y="3065150"/>
            <a:ext cx="948401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9" t="41830" r="2506" b="38267"/>
          <a:stretch/>
        </p:blipFill>
        <p:spPr>
          <a:xfrm>
            <a:off x="5784345" y="3065148"/>
            <a:ext cx="874179" cy="8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4407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9906000" cy="69233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0" y="0"/>
            <a:ext cx="9906000" cy="5834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600" y="1618452"/>
            <a:ext cx="8297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 dirty="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 dirty="0">
                <a:solidFill>
                  <a:srgbClr val="C00000"/>
                </a:solidFill>
              </a:rPr>
              <a:t>st</a:t>
            </a:r>
            <a:r>
              <a:rPr lang="en-US" altLang="ko-KR" sz="7200" b="0" spc="-150" dirty="0">
                <a:solidFill>
                  <a:srgbClr val="C00000"/>
                </a:solidFill>
              </a:rPr>
              <a:t> </a:t>
            </a:r>
            <a:r>
              <a:rPr lang="en-US" altLang="ko-KR" sz="7200" b="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90582" y="2560484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 dirty="0"/>
              <a:t> </a:t>
            </a:r>
            <a:endParaRPr lang="ko-KR" altLang="en-US" sz="7200" b="0" spc="-150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234756" y="3717870"/>
            <a:ext cx="7686000" cy="144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 rot="4546356">
            <a:off x="2905" y="2922821"/>
            <a:ext cx="2073436" cy="2092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>
              <a:lnSpc>
                <a:spcPct val="150000"/>
              </a:lnSpc>
              <a:buFontTx/>
              <a:buChar char="-"/>
            </a:pPr>
            <a:endParaRPr lang="ko-KR" altLang="en-US">
              <a:solidFill>
                <a:srgbClr val="000099"/>
              </a:solidFill>
              <a:latin typeface="Tahoma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17115" y="3650439"/>
            <a:ext cx="12638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90" dirty="0">
                <a:solidFill>
                  <a:schemeClr val="bg1"/>
                </a:solidFill>
              </a:rPr>
              <a:t>www.jusung.com</a:t>
            </a:r>
            <a:endParaRPr lang="ko-KR" altLang="en-US" sz="1100" spc="-9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59375" y="2560484"/>
            <a:ext cx="5853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0" spc="-150" dirty="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 dirty="0">
                <a:solidFill>
                  <a:srgbClr val="C00000"/>
                </a:solidFill>
              </a:rPr>
              <a:t> </a:t>
            </a:r>
            <a:r>
              <a:rPr lang="en-US" altLang="ko-KR" sz="7200" b="0" spc="-150" dirty="0">
                <a:solidFill>
                  <a:srgbClr val="C00000"/>
                </a:solidFill>
              </a:rPr>
              <a:t> </a:t>
            </a:r>
            <a:r>
              <a:rPr lang="en-US" altLang="ko-KR" sz="7200" b="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266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9906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238" y="500368"/>
            <a:ext cx="9906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-19046" y="6694854"/>
            <a:ext cx="6151563" cy="191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Arial"/>
                <a:ea typeface="굴림" pitchFamily="50" charset="-127"/>
              </a:rPr>
              <a:t> </a:t>
            </a:r>
            <a:r>
              <a:rPr lang="en-US" altLang="ko-KR" sz="1100" b="0" dirty="0">
                <a:solidFill>
                  <a:schemeClr val="bg1"/>
                </a:solidFill>
                <a:latin typeface="Arial"/>
                <a:ea typeface="HY헤드라인M" pitchFamily="18" charset="-127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 userDrawn="1">
            <p:ph type="sldNum" sz="quarter" idx="4"/>
          </p:nvPr>
        </p:nvSpPr>
        <p:spPr>
          <a:xfrm>
            <a:off x="4583922" y="6658505"/>
            <a:ext cx="21463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endParaRPr lang="ko-KR" altLang="en-US" dirty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50" y="170924"/>
            <a:ext cx="1017075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 userDrawn="1"/>
        </p:nvSpPr>
        <p:spPr bwMode="auto">
          <a:xfrm>
            <a:off x="8374042" y="6694853"/>
            <a:ext cx="1996574" cy="191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0800" bIns="10800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Arial"/>
                <a:ea typeface="굴림" pitchFamily="50" charset="-127"/>
              </a:rPr>
              <a:t>Innovation</a:t>
            </a:r>
            <a:r>
              <a:rPr lang="en-US" altLang="ko-KR" sz="1100" b="0" baseline="0" dirty="0">
                <a:solidFill>
                  <a:schemeClr val="bg1"/>
                </a:solidFill>
                <a:latin typeface="Arial"/>
                <a:ea typeface="굴림" pitchFamily="50" charset="-127"/>
              </a:rPr>
              <a:t> &amp; Culture</a:t>
            </a:r>
            <a:endParaRPr lang="en-US" altLang="ko-KR" sz="1100" b="0" dirty="0">
              <a:solidFill>
                <a:schemeClr val="bg1"/>
              </a:solidFill>
              <a:latin typeface="Arial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65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4" r:id="rId2"/>
    <p:sldLayoutId id="2147484699" r:id="rId3"/>
    <p:sldLayoutId id="2147484698" r:id="rId4"/>
  </p:sldLayoutIdLst>
  <p:transition advClick="0"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kumimoji="1" sz="2400" b="1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 pitchFamily="18" charset="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 charset="0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 charset="0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 pitchFamily="18" charset="2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 idx="4294967295"/>
          </p:nvPr>
        </p:nvSpPr>
        <p:spPr>
          <a:xfrm>
            <a:off x="1529542" y="1080547"/>
            <a:ext cx="7065819" cy="109993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kern="1200" spc="-150" dirty="0">
                <a:solidFill>
                  <a:srgbClr val="9A191D"/>
                </a:solidFill>
                <a:cs typeface="+mn-cs"/>
              </a:rPr>
              <a:t>Project Guide</a:t>
            </a:r>
            <a:br>
              <a:rPr lang="en-US" altLang="ko-KR" sz="4000" kern="1200" spc="-150" dirty="0">
                <a:solidFill>
                  <a:srgbClr val="9A191D"/>
                </a:solidFill>
                <a:cs typeface="+mn-cs"/>
              </a:rPr>
            </a:br>
            <a:r>
              <a:rPr lang="en-US" altLang="ko-KR" sz="4000" kern="1200" spc="-150" dirty="0">
                <a:solidFill>
                  <a:srgbClr val="9A191D"/>
                </a:solidFill>
                <a:cs typeface="+mn-cs"/>
              </a:rPr>
              <a:t>&lt;Fab Simulator&gt;</a:t>
            </a:r>
            <a:endParaRPr lang="ko-KR" altLang="en-US" sz="4000" kern="1200" spc="-150" dirty="0">
              <a:solidFill>
                <a:srgbClr val="9A191D"/>
              </a:solidFill>
              <a:cs typeface="+mn-cs"/>
            </a:endParaRPr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2010206" y="3511804"/>
            <a:ext cx="5753099" cy="537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7800" indent="-177800" algn="ctr" rtl="0" eaLnBrk="1" fontAlgn="ctr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Pct val="95000"/>
              <a:buFont typeface="Wingdings 2" pitchFamily="18" charset="2"/>
              <a:buNone/>
              <a:tabLst>
                <a:tab pos="1028700" algn="l"/>
              </a:tabLst>
              <a:defRPr kumimoji="1"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6400" indent="-114300" algn="l" rtl="0" eaLnBrk="1" fontAlgn="ctr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Arial" charset="0"/>
              <a:buChar char="–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2pPr>
            <a:lvl3pPr marL="596900" indent="-76200" algn="l" rtl="0" eaLnBrk="1" fontAlgn="ctr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3pPr>
            <a:lvl4pPr marL="952500" indent="-117475" algn="l" rtl="0" eaLnBrk="1" fontAlgn="ctr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65000"/>
              <a:buFont typeface="Wingdings 3" pitchFamily="18" charset="2"/>
              <a:buChar char="u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ko-KR" sz="2400" kern="0" spc="-150" dirty="0">
                <a:solidFill>
                  <a:srgbClr val="4F4F4F"/>
                </a:solidFill>
                <a:latin typeface="+mn-lt"/>
              </a:rPr>
              <a:t>2022. </a:t>
            </a:r>
            <a:r>
              <a:rPr lang="en-US" altLang="ko-KR" sz="2400" kern="0" spc="-150" dirty="0" smtClean="0">
                <a:solidFill>
                  <a:srgbClr val="4F4F4F"/>
                </a:solidFill>
                <a:latin typeface="+mn-lt"/>
              </a:rPr>
              <a:t>09. 14</a:t>
            </a:r>
            <a:endParaRPr lang="en-US" altLang="ko-KR" sz="2400" kern="0" spc="-150" dirty="0">
              <a:solidFill>
                <a:srgbClr val="4F4F4F"/>
              </a:solidFill>
              <a:latin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4583922" y="6658505"/>
            <a:ext cx="2146300" cy="365125"/>
          </a:xfrm>
        </p:spPr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0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2057161" y="3076976"/>
            <a:ext cx="5753099" cy="537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7800" indent="-177800" algn="ctr" rtl="0" eaLnBrk="1" fontAlgn="ctr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Pct val="95000"/>
              <a:buFont typeface="Wingdings 2" pitchFamily="18" charset="2"/>
              <a:buNone/>
              <a:tabLst>
                <a:tab pos="1028700" algn="l"/>
              </a:tabLst>
              <a:defRPr kumimoji="1"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6400" indent="-114300" algn="l" rtl="0" eaLnBrk="1" fontAlgn="ctr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75000"/>
              <a:buFont typeface="Arial" charset="0"/>
              <a:buChar char="–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2pPr>
            <a:lvl3pPr marL="596900" indent="-76200" algn="l" rtl="0" eaLnBrk="1" fontAlgn="ctr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3pPr>
            <a:lvl4pPr marL="952500" indent="-117475" algn="l" rtl="0" eaLnBrk="1" fontAlgn="ctr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65000"/>
              <a:buFont typeface="Wingdings 3" pitchFamily="18" charset="2"/>
              <a:buChar char="u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1" fontAlgn="base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ko-KR" kern="0" spc="-150" dirty="0">
                <a:solidFill>
                  <a:srgbClr val="4F4F4F"/>
                </a:solidFill>
                <a:latin typeface="+mn-lt"/>
              </a:rPr>
              <a:t>Software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41526877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42697" y="2"/>
            <a:ext cx="9303822" cy="478971"/>
          </a:xfrm>
          <a:prstGeom prst="rect">
            <a:avLst/>
          </a:prstGeom>
        </p:spPr>
        <p:txBody>
          <a:bodyPr/>
          <a:lstStyle/>
          <a:p>
            <a:r>
              <a:rPr lang="en-US" altLang="ko-KR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Project Guide</a:t>
            </a:r>
            <a:endParaRPr lang="ko-KR" altLang="en-US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1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3" y="646828"/>
            <a:ext cx="95821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+mn-ea"/>
                <a:ea typeface="+mn-ea"/>
              </a:rPr>
              <a:t>Project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  : </a:t>
            </a:r>
            <a:r>
              <a:rPr lang="ko-KR" altLang="en-US" sz="1100" dirty="0">
                <a:latin typeface="+mn-ea"/>
                <a:ea typeface="+mn-ea"/>
              </a:rPr>
              <a:t>반도체 장비의 </a:t>
            </a:r>
            <a:r>
              <a:rPr lang="en-US" altLang="ko-KR" sz="1100" dirty="0">
                <a:latin typeface="+mn-ea"/>
                <a:ea typeface="+mn-ea"/>
              </a:rPr>
              <a:t>Throughput </a:t>
            </a:r>
            <a:r>
              <a:rPr lang="ko-KR" altLang="en-US" sz="1100" dirty="0">
                <a:latin typeface="+mn-ea"/>
                <a:ea typeface="+mn-ea"/>
              </a:rPr>
              <a:t>을 구하는 </a:t>
            </a:r>
            <a:r>
              <a:rPr lang="en-US" altLang="ko-KR" sz="1100" dirty="0">
                <a:latin typeface="+mn-ea"/>
                <a:ea typeface="+mn-ea"/>
              </a:rPr>
              <a:t>Program </a:t>
            </a:r>
            <a:r>
              <a:rPr lang="ko-KR" altLang="en-US" sz="1100" dirty="0">
                <a:latin typeface="+mn-ea"/>
                <a:ea typeface="+mn-ea"/>
              </a:rPr>
              <a:t>제작</a:t>
            </a:r>
            <a:r>
              <a:rPr lang="en-US" altLang="ko-KR" sz="1100" dirty="0">
                <a:latin typeface="+mn-ea"/>
                <a:ea typeface="+mn-ea"/>
              </a:rPr>
              <a:t>  (1</a:t>
            </a:r>
            <a:r>
              <a:rPr lang="ko-KR" altLang="en-US" sz="1100" dirty="0">
                <a:latin typeface="+mn-ea"/>
                <a:ea typeface="+mn-ea"/>
              </a:rPr>
              <a:t>시간에 몇 장의 </a:t>
            </a:r>
            <a:r>
              <a:rPr lang="en-US" altLang="ko-KR" sz="1100" dirty="0">
                <a:latin typeface="+mn-ea"/>
                <a:ea typeface="+mn-ea"/>
              </a:rPr>
              <a:t>Wafer</a:t>
            </a:r>
            <a:r>
              <a:rPr lang="ko-KR" altLang="en-US" sz="1100" dirty="0">
                <a:latin typeface="+mn-ea"/>
                <a:ea typeface="+mn-ea"/>
              </a:rPr>
              <a:t>를 </a:t>
            </a:r>
            <a:r>
              <a:rPr lang="en-US" altLang="ko-KR" sz="1100" dirty="0">
                <a:latin typeface="+mn-ea"/>
                <a:ea typeface="+mn-ea"/>
              </a:rPr>
              <a:t>Process </a:t>
            </a:r>
            <a:r>
              <a:rPr lang="ko-KR" altLang="en-US" sz="1100" dirty="0">
                <a:latin typeface="+mn-ea"/>
                <a:ea typeface="+mn-ea"/>
              </a:rPr>
              <a:t>할 수 있는지 파악하는 </a:t>
            </a:r>
            <a:r>
              <a:rPr lang="en-US" altLang="ko-KR" sz="1100" dirty="0">
                <a:latin typeface="+mn-ea"/>
                <a:ea typeface="+mn-ea"/>
              </a:rPr>
              <a:t>Program)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    </a:t>
            </a:r>
            <a:r>
              <a:rPr lang="ko-KR" altLang="en-US" sz="1100" dirty="0">
                <a:latin typeface="+mn-ea"/>
                <a:ea typeface="+mn-ea"/>
              </a:rPr>
              <a:t>각각의 동작 시간</a:t>
            </a:r>
            <a:r>
              <a:rPr lang="en-US" altLang="ko-KR" sz="1100" dirty="0">
                <a:latin typeface="+mn-ea"/>
                <a:ea typeface="+mn-ea"/>
              </a:rPr>
              <a:t>, Module </a:t>
            </a:r>
            <a:r>
              <a:rPr lang="ko-KR" altLang="en-US" sz="1100" dirty="0">
                <a:latin typeface="+mn-ea"/>
                <a:ea typeface="+mn-ea"/>
              </a:rPr>
              <a:t>수를 변경해서 최적의 장비를 파악하기 위해서 사용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+mn-ea"/>
                <a:ea typeface="+mn-ea"/>
              </a:rPr>
              <a:t>구현 </a:t>
            </a:r>
            <a:r>
              <a:rPr lang="ko-KR" altLang="en-US" sz="1100" dirty="0" smtClean="0">
                <a:latin typeface="+mn-ea"/>
                <a:ea typeface="+mn-ea"/>
              </a:rPr>
              <a:t>항목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수정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  <a:ea typeface="+mn-ea"/>
              </a:rPr>
              <a:t>Simulation(</a:t>
            </a:r>
            <a:r>
              <a:rPr lang="ko-KR" altLang="en-US" sz="1100" dirty="0" smtClean="0">
                <a:latin typeface="+mn-ea"/>
                <a:ea typeface="+mn-ea"/>
              </a:rPr>
              <a:t>명칭 자유</a:t>
            </a:r>
            <a:r>
              <a:rPr lang="en-US" altLang="ko-KR" sz="1100" dirty="0" smtClean="0">
                <a:latin typeface="+mn-ea"/>
                <a:ea typeface="+mn-ea"/>
              </a:rPr>
              <a:t>).</a:t>
            </a:r>
            <a:r>
              <a:rPr lang="en-US" altLang="ko-KR" sz="1100" dirty="0" err="1" smtClean="0">
                <a:latin typeface="+mn-ea"/>
                <a:ea typeface="+mn-ea"/>
              </a:rPr>
              <a:t>cfg</a:t>
            </a:r>
            <a:endParaRPr lang="en-US" altLang="ko-KR" sz="11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(Simulation </a:t>
            </a:r>
            <a:r>
              <a:rPr lang="ko-KR" altLang="en-US" sz="1100" dirty="0" smtClean="0">
                <a:latin typeface="+mn-ea"/>
                <a:ea typeface="+mn-ea"/>
              </a:rPr>
              <a:t>의 환경 및 변수들을 저장하는 파일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해당 파일을 통해 </a:t>
            </a:r>
            <a:r>
              <a:rPr lang="en-US" altLang="ko-KR" sz="1100" dirty="0" smtClean="0">
                <a:latin typeface="+mn-ea"/>
                <a:ea typeface="+mn-ea"/>
              </a:rPr>
              <a:t>Load </a:t>
            </a:r>
            <a:r>
              <a:rPr lang="ko-KR" altLang="en-US" sz="1100" dirty="0" smtClean="0">
                <a:latin typeface="+mn-ea"/>
                <a:ea typeface="+mn-ea"/>
              </a:rPr>
              <a:t>시 </a:t>
            </a:r>
            <a:r>
              <a:rPr lang="en-US" altLang="ko-KR" sz="1100" dirty="0" err="1" smtClean="0">
                <a:latin typeface="+mn-ea"/>
                <a:ea typeface="+mn-ea"/>
              </a:rPr>
              <a:t>cfg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파일 의 값과 동일한 </a:t>
            </a:r>
            <a:r>
              <a:rPr lang="en-US" altLang="ko-KR" sz="1100" dirty="0" smtClean="0">
                <a:latin typeface="+mn-ea"/>
                <a:ea typeface="+mn-ea"/>
              </a:rPr>
              <a:t>Simulation </a:t>
            </a:r>
            <a:r>
              <a:rPr lang="ko-KR" altLang="en-US" sz="1100" dirty="0" smtClean="0">
                <a:latin typeface="+mn-ea"/>
                <a:ea typeface="+mn-ea"/>
              </a:rPr>
              <a:t>환경이 구성되어야 함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 marL="685800" lvl="1" indent="-228600">
              <a:lnSpc>
                <a:spcPct val="150000"/>
              </a:lnSpc>
              <a:buAutoNum type="arabicPeriod" startAt="2"/>
            </a:pPr>
            <a:r>
              <a:rPr lang="en-US" altLang="ko-KR" sz="1100" dirty="0" smtClean="0">
                <a:latin typeface="+mn-ea"/>
                <a:ea typeface="+mn-ea"/>
              </a:rPr>
              <a:t>Result(</a:t>
            </a:r>
            <a:r>
              <a:rPr lang="ko-KR" altLang="en-US" sz="1100" dirty="0" smtClean="0">
                <a:latin typeface="+mn-ea"/>
                <a:ea typeface="+mn-ea"/>
              </a:rPr>
              <a:t>명칭 자유</a:t>
            </a:r>
            <a:r>
              <a:rPr lang="en-US" altLang="ko-KR" sz="1100" dirty="0" smtClean="0">
                <a:latin typeface="+mn-ea"/>
                <a:ea typeface="+mn-ea"/>
              </a:rPr>
              <a:t>).csv</a:t>
            </a:r>
            <a:endParaRPr lang="en-US" altLang="ko-KR" sz="11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(Simulation Test</a:t>
            </a:r>
            <a:r>
              <a:rPr lang="ko-KR" altLang="en-US" sz="1100" dirty="0" smtClean="0">
                <a:latin typeface="+mn-ea"/>
                <a:ea typeface="+mn-ea"/>
              </a:rPr>
              <a:t>를 통해 나온 결과 얼마의 시간 동안 몇 장의 </a:t>
            </a:r>
            <a:r>
              <a:rPr lang="en-US" altLang="ko-KR" sz="1100" dirty="0" smtClean="0">
                <a:latin typeface="+mn-ea"/>
                <a:ea typeface="+mn-ea"/>
              </a:rPr>
              <a:t>Wafer</a:t>
            </a:r>
            <a:r>
              <a:rPr lang="ko-KR" altLang="en-US" sz="1100" dirty="0" smtClean="0">
                <a:latin typeface="+mn-ea"/>
                <a:ea typeface="+mn-ea"/>
              </a:rPr>
              <a:t>의 작업을 진행하였는지</a:t>
            </a:r>
            <a:r>
              <a:rPr lang="en-US" altLang="ko-KR" sz="1100" dirty="0" smtClean="0">
                <a:latin typeface="+mn-ea"/>
                <a:ea typeface="+mn-ea"/>
              </a:rPr>
              <a:t>[Throughput] )</a:t>
            </a: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 marL="685800" lvl="1" indent="-228600">
              <a:lnSpc>
                <a:spcPct val="150000"/>
              </a:lnSpc>
              <a:buAutoNum type="arabicPeriod" startAt="3"/>
            </a:pPr>
            <a:r>
              <a:rPr lang="en-US" altLang="ko-KR" sz="1100" dirty="0" err="1" smtClean="0">
                <a:latin typeface="+mn-ea"/>
                <a:ea typeface="+mn-ea"/>
              </a:rPr>
              <a:t>LoadLock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과 </a:t>
            </a:r>
            <a:r>
              <a:rPr lang="en-US" altLang="ko-KR" sz="1100" dirty="0" err="1" smtClean="0">
                <a:latin typeface="+mn-ea"/>
                <a:ea typeface="+mn-ea"/>
              </a:rPr>
              <a:t>ProcessModule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Slot </a:t>
            </a:r>
            <a:r>
              <a:rPr lang="ko-KR" altLang="en-US" sz="1100" dirty="0" smtClean="0">
                <a:latin typeface="+mn-ea"/>
                <a:ea typeface="+mn-ea"/>
              </a:rPr>
              <a:t>개수 및 </a:t>
            </a:r>
            <a:r>
              <a:rPr lang="en-US" altLang="ko-KR" sz="1100" dirty="0" smtClean="0">
                <a:latin typeface="+mn-ea"/>
                <a:ea typeface="+mn-ea"/>
              </a:rPr>
              <a:t>Module </a:t>
            </a:r>
            <a:r>
              <a:rPr lang="ko-KR" altLang="en-US" sz="1100" dirty="0" smtClean="0">
                <a:latin typeface="+mn-ea"/>
                <a:ea typeface="+mn-ea"/>
              </a:rPr>
              <a:t>개수의 정의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  <a:ea typeface="+mn-ea"/>
              </a:rPr>
              <a:t>범용으로 사용할 수 있도록 구현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+mn-ea"/>
                <a:ea typeface="+mn-ea"/>
              </a:rPr>
              <a:t>Process Module  / Load </a:t>
            </a:r>
            <a:r>
              <a:rPr lang="en-US" altLang="ko-KR" sz="1100" dirty="0">
                <a:latin typeface="+mn-ea"/>
                <a:ea typeface="+mn-ea"/>
              </a:rPr>
              <a:t>Lock Module(PM Slot </a:t>
            </a:r>
            <a:r>
              <a:rPr lang="ko-KR" altLang="en-US" sz="1100" dirty="0">
                <a:latin typeface="+mn-ea"/>
                <a:ea typeface="+mn-ea"/>
              </a:rPr>
              <a:t>개수 상관없이 </a:t>
            </a:r>
            <a:r>
              <a:rPr lang="ko-KR" altLang="en-US" sz="1100" dirty="0" smtClean="0">
                <a:latin typeface="+mn-ea"/>
                <a:ea typeface="+mn-ea"/>
              </a:rPr>
              <a:t>구현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1) PM </a:t>
            </a:r>
            <a:r>
              <a:rPr lang="ko-KR" altLang="en-US" sz="1100" dirty="0" smtClean="0">
                <a:latin typeface="+mn-ea"/>
                <a:ea typeface="+mn-ea"/>
              </a:rPr>
              <a:t>모듈 수량 </a:t>
            </a:r>
            <a:r>
              <a:rPr lang="en-US" altLang="ko-KR" sz="1100" dirty="0" smtClean="0">
                <a:latin typeface="+mn-ea"/>
                <a:ea typeface="+mn-ea"/>
              </a:rPr>
              <a:t>: 1 ~ 6 /  LL </a:t>
            </a:r>
            <a:r>
              <a:rPr lang="ko-KR" altLang="en-US" sz="1100" dirty="0" smtClean="0">
                <a:latin typeface="+mn-ea"/>
                <a:ea typeface="+mn-ea"/>
              </a:rPr>
              <a:t>모듈 수량 </a:t>
            </a:r>
            <a:r>
              <a:rPr lang="en-US" altLang="ko-KR" sz="1100" dirty="0" smtClean="0">
                <a:latin typeface="+mn-ea"/>
                <a:ea typeface="+mn-ea"/>
              </a:rPr>
              <a:t>: 1~4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2) </a:t>
            </a:r>
            <a:r>
              <a:rPr lang="en-US" altLang="ko-KR" sz="1100" dirty="0" err="1" smtClean="0">
                <a:latin typeface="+mn-ea"/>
                <a:ea typeface="+mn-ea"/>
              </a:rPr>
              <a:t>PMSlot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수 </a:t>
            </a:r>
            <a:r>
              <a:rPr lang="en-US" altLang="ko-KR" sz="1100" dirty="0" smtClean="0">
                <a:latin typeface="+mn-ea"/>
                <a:ea typeface="+mn-ea"/>
              </a:rPr>
              <a:t>: 1~ 6 / LL Slot </a:t>
            </a:r>
            <a:r>
              <a:rPr lang="ko-KR" altLang="en-US" sz="1100" dirty="0" smtClean="0">
                <a:latin typeface="+mn-ea"/>
                <a:ea typeface="+mn-ea"/>
              </a:rPr>
              <a:t>수 </a:t>
            </a:r>
            <a:r>
              <a:rPr lang="en-US" altLang="ko-KR" sz="1100" dirty="0" smtClean="0">
                <a:latin typeface="+mn-ea"/>
                <a:ea typeface="+mn-ea"/>
              </a:rPr>
              <a:t>: 1 ~ 25</a:t>
            </a: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4"/>
            </a:pP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LPM 25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장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혹은 사용자 설정 값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의 작업이 다 끝났으면 바로 옆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LPM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에 있는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Wafer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로 작업 진행</a:t>
            </a:r>
            <a:endParaRPr lang="en-US" altLang="ko-KR" sz="11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 Wafer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를 끊임없이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Load,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작업이 전부 끝난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Wafer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가 가득 찬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LP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Unload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후 새로운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Wafer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가 담긴 </a:t>
            </a:r>
            <a:r>
              <a:rPr lang="en-US" altLang="ko-KR" sz="1100" dirty="0" smtClean="0">
                <a:latin typeface="+mn-ea"/>
                <a:ea typeface="+mn-ea"/>
                <a:sym typeface="Wingdings" panose="05000000000000000000" pitchFamily="2" charset="2"/>
              </a:rPr>
              <a:t>Load Port Load </a:t>
            </a:r>
            <a:r>
              <a:rPr lang="ko-KR" altLang="en-US" sz="1100" dirty="0" smtClean="0">
                <a:latin typeface="+mn-ea"/>
                <a:ea typeface="+mn-ea"/>
                <a:sym typeface="Wingdings" panose="05000000000000000000" pitchFamily="2" charset="2"/>
              </a:rPr>
              <a:t>진행</a:t>
            </a:r>
            <a:endParaRPr lang="en-US" altLang="ko-KR" sz="110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+mn-ea"/>
                <a:ea typeface="+mn-ea"/>
              </a:rPr>
              <a:t>심화 </a:t>
            </a:r>
            <a:r>
              <a:rPr lang="ko-KR" altLang="en-US" sz="1100" dirty="0" smtClean="0">
                <a:latin typeface="+mn-ea"/>
                <a:ea typeface="+mn-ea"/>
              </a:rPr>
              <a:t>구현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685800" lvl="2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strike="sngStrike" dirty="0">
                <a:solidFill>
                  <a:srgbClr val="FF0000"/>
                </a:solidFill>
                <a:latin typeface="+mn-ea"/>
                <a:ea typeface="+mn-ea"/>
              </a:rPr>
              <a:t>유전알고리즘을 통한 레이아웃 추천 기능 </a:t>
            </a:r>
            <a:r>
              <a:rPr lang="en-US" altLang="ko-KR" sz="1100" strike="sngStrike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100" strike="sngStrike" dirty="0">
                <a:solidFill>
                  <a:srgbClr val="FF0000"/>
                </a:solidFill>
                <a:latin typeface="+mn-ea"/>
                <a:ea typeface="+mn-ea"/>
              </a:rPr>
              <a:t>가능하다면</a:t>
            </a:r>
            <a:r>
              <a:rPr lang="en-US" altLang="ko-KR" sz="1100" strike="sngStrike" dirty="0" smtClean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구현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X</a:t>
            </a:r>
            <a:endParaRPr lang="en-US" altLang="ko-KR" sz="11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 smtClean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+mn-ea"/>
                <a:ea typeface="+mn-ea"/>
              </a:rPr>
              <a:t>추가 구현</a:t>
            </a:r>
            <a:endParaRPr lang="en-US" altLang="ko-KR" sz="1100" dirty="0">
              <a:latin typeface="+mn-ea"/>
              <a:ea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         1.  Clean Job Sequence </a:t>
            </a:r>
            <a:r>
              <a:rPr lang="ko-KR" altLang="en-US" sz="1100" dirty="0" smtClean="0">
                <a:latin typeface="+mn-ea"/>
                <a:ea typeface="+mn-ea"/>
              </a:rPr>
              <a:t>개념 추가 </a:t>
            </a:r>
            <a:r>
              <a:rPr lang="en-US" altLang="ko-KR" sz="1100" dirty="0" smtClean="0">
                <a:latin typeface="+mn-ea"/>
                <a:ea typeface="+mn-ea"/>
              </a:rPr>
              <a:t>– </a:t>
            </a:r>
            <a:r>
              <a:rPr lang="ko-KR" altLang="en-US" sz="1100" dirty="0" smtClean="0">
                <a:latin typeface="+mn-ea"/>
                <a:ea typeface="+mn-ea"/>
              </a:rPr>
              <a:t>아래 </a:t>
            </a:r>
            <a:r>
              <a:rPr lang="en-US" altLang="ko-KR" sz="1100" dirty="0" smtClean="0">
                <a:latin typeface="+mn-ea"/>
              </a:rPr>
              <a:t>Throughput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계산 방법 참고하여 </a:t>
            </a:r>
            <a:r>
              <a:rPr lang="en-US" altLang="ko-KR" sz="1100" dirty="0" smtClean="0">
                <a:latin typeface="+mn-ea"/>
                <a:ea typeface="+mn-ea"/>
              </a:rPr>
              <a:t>Dummy Station </a:t>
            </a:r>
            <a:r>
              <a:rPr lang="ko-KR" altLang="en-US" sz="1100" dirty="0" smtClean="0">
                <a:latin typeface="+mn-ea"/>
                <a:ea typeface="+mn-ea"/>
              </a:rPr>
              <a:t>및 </a:t>
            </a:r>
            <a:r>
              <a:rPr lang="en-US" altLang="ko-KR" sz="1100" dirty="0" smtClean="0">
                <a:latin typeface="+mn-ea"/>
                <a:ea typeface="+mn-ea"/>
              </a:rPr>
              <a:t>Job Sequence </a:t>
            </a:r>
            <a:r>
              <a:rPr lang="ko-KR" altLang="en-US" sz="1100" dirty="0" smtClean="0">
                <a:latin typeface="+mn-ea"/>
                <a:ea typeface="+mn-ea"/>
              </a:rPr>
              <a:t>계산 필요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9422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42697" y="2"/>
            <a:ext cx="9303822" cy="478971"/>
          </a:xfrm>
          <a:prstGeom prst="rect">
            <a:avLst/>
          </a:prstGeom>
        </p:spPr>
        <p:txBody>
          <a:bodyPr/>
          <a:lstStyle/>
          <a:p>
            <a:r>
              <a:rPr lang="en-US" altLang="ko-KR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Project Guide</a:t>
            </a:r>
            <a:endParaRPr lang="ko-KR" altLang="en-US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2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3" y="646828"/>
            <a:ext cx="9582151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+mn-ea"/>
                <a:ea typeface="+mn-ea"/>
              </a:rPr>
              <a:t>Clean Job </a:t>
            </a:r>
            <a:r>
              <a:rPr lang="ko-KR" altLang="en-US" sz="1100" dirty="0" smtClean="0">
                <a:latin typeface="+mn-ea"/>
                <a:ea typeface="+mn-ea"/>
              </a:rPr>
              <a:t>에 대한 정의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: Wafer 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Gas </a:t>
            </a:r>
            <a:r>
              <a:rPr lang="ko-KR" altLang="en-US" sz="1100" dirty="0" err="1" smtClean="0">
                <a:latin typeface="+mn-ea"/>
                <a:ea typeface="+mn-ea"/>
              </a:rPr>
              <a:t>증착</a:t>
            </a:r>
            <a:r>
              <a:rPr lang="ko-KR" altLang="en-US" sz="1100" dirty="0" smtClean="0">
                <a:latin typeface="+mn-ea"/>
                <a:ea typeface="+mn-ea"/>
              </a:rPr>
              <a:t> 작업을 반복 </a:t>
            </a:r>
            <a:r>
              <a:rPr lang="ko-KR" altLang="en-US" sz="1100" dirty="0" err="1" smtClean="0">
                <a:latin typeface="+mn-ea"/>
                <a:ea typeface="+mn-ea"/>
              </a:rPr>
              <a:t>하다보면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Process Module </a:t>
            </a:r>
            <a:r>
              <a:rPr lang="ko-KR" altLang="en-US" sz="1100" dirty="0" smtClean="0">
                <a:latin typeface="+mn-ea"/>
                <a:ea typeface="+mn-ea"/>
              </a:rPr>
              <a:t>내에 이물질이 발생하여 이를 방지 하기 위해 주기적으로 진행하는 </a:t>
            </a:r>
            <a:r>
              <a:rPr lang="en-US" altLang="ko-KR" sz="1100" dirty="0" smtClean="0">
                <a:latin typeface="+mn-ea"/>
                <a:ea typeface="+mn-ea"/>
              </a:rPr>
              <a:t>Job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해당 </a:t>
            </a:r>
            <a:r>
              <a:rPr lang="en-US" altLang="ko-KR" sz="1100" dirty="0" smtClean="0">
                <a:latin typeface="+mn-ea"/>
                <a:ea typeface="+mn-ea"/>
              </a:rPr>
              <a:t>Job </a:t>
            </a:r>
            <a:r>
              <a:rPr lang="ko-KR" altLang="en-US" sz="1100" dirty="0" smtClean="0">
                <a:latin typeface="+mn-ea"/>
                <a:ea typeface="+mn-ea"/>
              </a:rPr>
              <a:t>은 </a:t>
            </a:r>
            <a:r>
              <a:rPr lang="en-US" altLang="ko-KR" sz="1100" dirty="0" smtClean="0">
                <a:latin typeface="+mn-ea"/>
                <a:ea typeface="+mn-ea"/>
              </a:rPr>
              <a:t>Dummy Wafer </a:t>
            </a:r>
            <a:r>
              <a:rPr lang="ko-KR" altLang="en-US" sz="1100" dirty="0" smtClean="0">
                <a:latin typeface="+mn-ea"/>
                <a:ea typeface="+mn-ea"/>
              </a:rPr>
              <a:t>로 진행합니다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+mn-ea"/>
              </a:rPr>
              <a:t>: Dummy Station </a:t>
            </a:r>
            <a:r>
              <a:rPr lang="ko-KR" altLang="en-US" sz="1100" dirty="0">
                <a:latin typeface="+mn-ea"/>
                <a:ea typeface="+mn-ea"/>
              </a:rPr>
              <a:t>은 </a:t>
            </a:r>
            <a:r>
              <a:rPr lang="en-US" altLang="ko-KR" sz="1100" dirty="0">
                <a:latin typeface="+mn-ea"/>
                <a:ea typeface="+mn-ea"/>
              </a:rPr>
              <a:t>1</a:t>
            </a:r>
            <a:r>
              <a:rPr lang="ko-KR" altLang="en-US" sz="1100" dirty="0">
                <a:latin typeface="+mn-ea"/>
                <a:ea typeface="+mn-ea"/>
              </a:rPr>
              <a:t>개 고정 </a:t>
            </a:r>
            <a:r>
              <a:rPr lang="en-US" altLang="ko-KR" sz="1100" dirty="0" smtClean="0">
                <a:latin typeface="+mn-ea"/>
                <a:ea typeface="+mn-ea"/>
              </a:rPr>
              <a:t>/ Slot </a:t>
            </a:r>
            <a:r>
              <a:rPr lang="ko-KR" altLang="en-US" sz="1100" dirty="0">
                <a:latin typeface="+mn-ea"/>
                <a:ea typeface="+mn-ea"/>
              </a:rPr>
              <a:t>개수는 </a:t>
            </a:r>
            <a:r>
              <a:rPr lang="en-US" altLang="ko-KR" sz="1100" dirty="0" smtClean="0">
                <a:latin typeface="+mn-ea"/>
                <a:ea typeface="+mn-ea"/>
              </a:rPr>
              <a:t>12</a:t>
            </a:r>
            <a:r>
              <a:rPr lang="ko-KR" altLang="en-US" sz="1100" dirty="0" smtClean="0">
                <a:latin typeface="+mn-ea"/>
                <a:ea typeface="+mn-ea"/>
              </a:rPr>
              <a:t>개입니다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: Clean Job </a:t>
            </a:r>
            <a:r>
              <a:rPr lang="ko-KR" altLang="en-US" sz="1100" dirty="0" smtClean="0">
                <a:latin typeface="+mn-ea"/>
                <a:ea typeface="+mn-ea"/>
              </a:rPr>
              <a:t>은 </a:t>
            </a:r>
            <a:r>
              <a:rPr lang="en-US" altLang="ko-KR" sz="1100" dirty="0" smtClean="0">
                <a:latin typeface="+mn-ea"/>
                <a:ea typeface="+mn-ea"/>
              </a:rPr>
              <a:t>Clean Job</a:t>
            </a:r>
            <a:r>
              <a:rPr lang="ko-KR" altLang="en-US" sz="1100" dirty="0" smtClean="0">
                <a:latin typeface="+mn-ea"/>
                <a:ea typeface="+mn-ea"/>
              </a:rPr>
              <a:t>을 진행하는 </a:t>
            </a:r>
            <a:r>
              <a:rPr lang="en-US" altLang="ko-KR" sz="1100" dirty="0" smtClean="0">
                <a:latin typeface="+mn-ea"/>
                <a:ea typeface="+mn-ea"/>
              </a:rPr>
              <a:t>PM</a:t>
            </a:r>
            <a:r>
              <a:rPr lang="ko-KR" altLang="en-US" sz="1100" dirty="0" smtClean="0">
                <a:latin typeface="+mn-ea"/>
                <a:ea typeface="+mn-ea"/>
              </a:rPr>
              <a:t>의 모든 </a:t>
            </a:r>
            <a:r>
              <a:rPr lang="en-US" altLang="ko-KR" sz="1100" dirty="0" smtClean="0">
                <a:latin typeface="+mn-ea"/>
                <a:ea typeface="+mn-ea"/>
              </a:rPr>
              <a:t>Slot </a:t>
            </a:r>
            <a:r>
              <a:rPr lang="ko-KR" altLang="en-US" sz="1100" dirty="0" smtClean="0">
                <a:latin typeface="+mn-ea"/>
                <a:ea typeface="+mn-ea"/>
              </a:rPr>
              <a:t>에 </a:t>
            </a:r>
            <a:r>
              <a:rPr lang="en-US" altLang="ko-KR" sz="1100" dirty="0" smtClean="0">
                <a:latin typeface="+mn-ea"/>
                <a:ea typeface="+mn-ea"/>
              </a:rPr>
              <a:t>Dummy Wafer </a:t>
            </a:r>
            <a:r>
              <a:rPr lang="ko-KR" altLang="en-US" sz="1100" dirty="0" smtClean="0">
                <a:latin typeface="+mn-ea"/>
                <a:ea typeface="+mn-ea"/>
              </a:rPr>
              <a:t>를 채워야 진행 할 수 있습니다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2. </a:t>
            </a:r>
            <a:r>
              <a:rPr lang="ko-KR" altLang="en-US" sz="1100" dirty="0" smtClean="0">
                <a:latin typeface="+mn-ea"/>
                <a:ea typeface="+mn-ea"/>
              </a:rPr>
              <a:t>추가 </a:t>
            </a:r>
            <a:r>
              <a:rPr lang="en-US" altLang="ko-KR" sz="1100" dirty="0" smtClean="0">
                <a:latin typeface="+mn-ea"/>
                <a:ea typeface="+mn-ea"/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: Batch Count : PM </a:t>
            </a:r>
            <a:r>
              <a:rPr lang="ko-KR" altLang="en-US" sz="1100" dirty="0" smtClean="0">
                <a:latin typeface="+mn-ea"/>
                <a:ea typeface="+mn-ea"/>
              </a:rPr>
              <a:t>별로 몇 번의 작업 후 </a:t>
            </a:r>
            <a:r>
              <a:rPr lang="en-US" altLang="ko-KR" sz="1100" dirty="0" smtClean="0">
                <a:latin typeface="+mn-ea"/>
                <a:ea typeface="+mn-ea"/>
              </a:rPr>
              <a:t>Clean Job</a:t>
            </a:r>
            <a:r>
              <a:rPr lang="ko-KR" altLang="en-US" sz="1100" dirty="0" smtClean="0">
                <a:latin typeface="+mn-ea"/>
                <a:ea typeface="+mn-ea"/>
              </a:rPr>
              <a:t>을 진행할 건지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: Clean Process Time : Clean Job </a:t>
            </a:r>
            <a:r>
              <a:rPr lang="ko-KR" altLang="en-US" sz="1100" dirty="0" smtClean="0">
                <a:latin typeface="+mn-ea"/>
                <a:ea typeface="+mn-ea"/>
              </a:rPr>
              <a:t>을 진행 하는데 걸리는 시간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3. Throughput = Total Time – Total Clean Time(Dummy Wafer</a:t>
            </a:r>
            <a:r>
              <a:rPr lang="ko-KR" altLang="en-US" sz="1100" dirty="0" smtClean="0">
                <a:latin typeface="+mn-ea"/>
                <a:ea typeface="+mn-ea"/>
              </a:rPr>
              <a:t>가 </a:t>
            </a:r>
            <a:r>
              <a:rPr lang="en-US" altLang="ko-KR" sz="1100" dirty="0" smtClean="0">
                <a:latin typeface="+mn-ea"/>
                <a:ea typeface="+mn-ea"/>
              </a:rPr>
              <a:t>Clean Job </a:t>
            </a:r>
            <a:r>
              <a:rPr lang="ko-KR" altLang="en-US" sz="1100" dirty="0" smtClean="0">
                <a:latin typeface="+mn-ea"/>
                <a:ea typeface="+mn-ea"/>
              </a:rPr>
              <a:t>을 진행하고 </a:t>
            </a:r>
            <a:r>
              <a:rPr lang="en-US" altLang="ko-KR" sz="1100" dirty="0" smtClean="0">
                <a:latin typeface="+mn-ea"/>
                <a:ea typeface="+mn-ea"/>
              </a:rPr>
              <a:t>Dummy Station </a:t>
            </a:r>
            <a:r>
              <a:rPr lang="ko-KR" altLang="en-US" sz="1100" dirty="0" smtClean="0">
                <a:latin typeface="+mn-ea"/>
                <a:ea typeface="+mn-ea"/>
              </a:rPr>
              <a:t>으로 돌아오는데 까지 걸린 모든 시간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※ Total Clean Time</a:t>
            </a:r>
            <a:r>
              <a:rPr lang="ko-KR" altLang="en-US" sz="1100" dirty="0" smtClean="0">
                <a:latin typeface="+mn-ea"/>
                <a:ea typeface="+mn-ea"/>
              </a:rPr>
              <a:t>은 아래 </a:t>
            </a:r>
            <a:r>
              <a:rPr lang="en-US" altLang="ko-KR" sz="1100" dirty="0" smtClean="0">
                <a:latin typeface="+mn-ea"/>
                <a:ea typeface="+mn-ea"/>
              </a:rPr>
              <a:t>Clean Job Sequence</a:t>
            </a:r>
            <a:r>
              <a:rPr lang="ko-KR" altLang="en-US" sz="1100" dirty="0" smtClean="0">
                <a:latin typeface="+mn-ea"/>
                <a:ea typeface="+mn-ea"/>
              </a:rPr>
              <a:t>에 예시를 포함하고 있으니 참고해서 시간 적용 바랍니다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0742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42697" y="2"/>
            <a:ext cx="9303822" cy="478971"/>
          </a:xfrm>
          <a:prstGeom prst="rect">
            <a:avLst/>
          </a:prstGeom>
        </p:spPr>
        <p:txBody>
          <a:bodyPr/>
          <a:lstStyle/>
          <a:p>
            <a:r>
              <a:rPr lang="en-US" altLang="ko-KR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Clean Job Sequence</a:t>
            </a:r>
            <a:endParaRPr lang="ko-KR" altLang="en-US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3</a:t>
            </a:fld>
            <a:endParaRPr lang="ko-KR" altLang="en-US" dirty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6" y="1021969"/>
            <a:ext cx="3696585" cy="2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872" y="646828"/>
            <a:ext cx="37759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err="1" smtClean="0">
                <a:latin typeface="+mn-ea"/>
                <a:ea typeface="+mn-ea"/>
              </a:rPr>
              <a:t>Goto</a:t>
            </a:r>
            <a:r>
              <a:rPr lang="en-US" altLang="ko-KR" sz="1100" dirty="0" smtClean="0">
                <a:latin typeface="+mn-ea"/>
                <a:ea typeface="+mn-ea"/>
              </a:rPr>
              <a:t> Dummy Station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0" y="1021969"/>
            <a:ext cx="3696585" cy="257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78430" y="675720"/>
            <a:ext cx="37759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2. Pick Dummy Wafer(ATM)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2230821" y="1261241"/>
            <a:ext cx="756745" cy="6700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l">
              <a:lnSpc>
                <a:spcPct val="150000"/>
              </a:lnSpc>
              <a:buFontTx/>
              <a:buNone/>
            </a:pPr>
            <a:endParaRPr lang="ko-KR" altLang="en-US" dirty="0">
              <a:solidFill>
                <a:srgbClr val="000099"/>
              </a:solidFill>
              <a:latin typeface="+mn-ea"/>
              <a:ea typeface="+mn-ea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7364" y="1324879"/>
            <a:ext cx="1232387" cy="34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Dummy Station</a:t>
            </a:r>
          </a:p>
        </p:txBody>
      </p:sp>
    </p:spTree>
    <p:extLst>
      <p:ext uri="{BB962C8B-B14F-4D97-AF65-F5344CB8AC3E}">
        <p14:creationId xmlns:p14="http://schemas.microsoft.com/office/powerpoint/2010/main" val="39713024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42697" y="2"/>
            <a:ext cx="9303822" cy="478971"/>
          </a:xfrm>
          <a:prstGeom prst="rect">
            <a:avLst/>
          </a:prstGeom>
        </p:spPr>
        <p:txBody>
          <a:bodyPr/>
          <a:lstStyle/>
          <a:p>
            <a:r>
              <a:rPr lang="en-US" altLang="ko-KR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Clean Job Sequence</a:t>
            </a:r>
            <a:endParaRPr lang="ko-KR" altLang="en-US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4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" y="646828"/>
            <a:ext cx="37759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3. Place to Load 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8430" y="675720"/>
            <a:ext cx="37759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4. LL </a:t>
            </a:r>
            <a:r>
              <a:rPr lang="ko-KR" altLang="en-US" sz="1100" dirty="0" smtClean="0">
                <a:latin typeface="+mn-ea"/>
                <a:ea typeface="+mn-ea"/>
              </a:rPr>
              <a:t>모두 채운 후 </a:t>
            </a:r>
            <a:r>
              <a:rPr lang="en-US" altLang="ko-KR" sz="1100" dirty="0" smtClean="0">
                <a:latin typeface="+mn-ea"/>
                <a:ea typeface="+mn-ea"/>
              </a:rPr>
              <a:t>Pumping </a:t>
            </a:r>
            <a:r>
              <a:rPr lang="ko-KR" altLang="en-US" sz="1100" dirty="0" smtClean="0">
                <a:latin typeface="+mn-ea"/>
                <a:ea typeface="+mn-ea"/>
              </a:rPr>
              <a:t>진행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3" y="1033690"/>
            <a:ext cx="3617066" cy="256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68" y="1033690"/>
            <a:ext cx="3647032" cy="256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2273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42697" y="2"/>
            <a:ext cx="9303822" cy="478971"/>
          </a:xfrm>
          <a:prstGeom prst="rect">
            <a:avLst/>
          </a:prstGeom>
        </p:spPr>
        <p:txBody>
          <a:bodyPr/>
          <a:lstStyle/>
          <a:p>
            <a:r>
              <a:rPr lang="en-US" altLang="ko-KR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Clean Job Sequence</a:t>
            </a:r>
            <a:endParaRPr lang="ko-KR" altLang="en-US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5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" y="646828"/>
            <a:ext cx="377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5. </a:t>
            </a:r>
            <a:r>
              <a:rPr lang="en-US" altLang="ko-KR" sz="1100" dirty="0">
                <a:latin typeface="+mn-ea"/>
              </a:rPr>
              <a:t>Pick Dummy </a:t>
            </a:r>
            <a:r>
              <a:rPr lang="en-US" altLang="ko-KR" sz="1100" dirty="0" smtClean="0">
                <a:latin typeface="+mn-ea"/>
              </a:rPr>
              <a:t>Wafer(VAC)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8430" y="675720"/>
            <a:ext cx="37759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+mn-ea"/>
              </a:rPr>
              <a:t>6</a:t>
            </a:r>
            <a:r>
              <a:rPr lang="en-US" altLang="ko-KR" sz="1100" dirty="0" smtClean="0">
                <a:latin typeface="+mn-ea"/>
                <a:ea typeface="+mn-ea"/>
              </a:rPr>
              <a:t>. Place to PM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7" y="1103587"/>
            <a:ext cx="2988811" cy="309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0" y="1103588"/>
            <a:ext cx="3024605" cy="309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293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1"/>
          <p:cNvSpPr>
            <a:spLocks noGrp="1"/>
          </p:cNvSpPr>
          <p:nvPr>
            <p:ph type="title"/>
          </p:nvPr>
        </p:nvSpPr>
        <p:spPr>
          <a:xfrm>
            <a:off x="42697" y="2"/>
            <a:ext cx="9303822" cy="478971"/>
          </a:xfrm>
          <a:prstGeom prst="rect">
            <a:avLst/>
          </a:prstGeom>
        </p:spPr>
        <p:txBody>
          <a:bodyPr/>
          <a:lstStyle/>
          <a:p>
            <a:r>
              <a:rPr lang="en-US" altLang="ko-KR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Clean Job Sequence</a:t>
            </a:r>
            <a:endParaRPr lang="ko-KR" altLang="en-US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6</a:t>
            </a:fld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" y="646828"/>
            <a:ext cx="37759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+mn-ea"/>
              </a:rPr>
              <a:t>7</a:t>
            </a:r>
            <a:r>
              <a:rPr lang="en-US" altLang="ko-KR" sz="1100" dirty="0" smtClean="0">
                <a:latin typeface="+mn-ea"/>
                <a:ea typeface="+mn-ea"/>
              </a:rPr>
              <a:t>. PM </a:t>
            </a:r>
            <a:r>
              <a:rPr lang="ko-KR" altLang="en-US" sz="1100" dirty="0" smtClean="0">
                <a:latin typeface="+mn-ea"/>
                <a:ea typeface="+mn-ea"/>
              </a:rPr>
              <a:t>모두 채운 후 </a:t>
            </a:r>
            <a:r>
              <a:rPr lang="en-US" altLang="ko-KR" sz="1100" dirty="0" smtClean="0">
                <a:latin typeface="+mn-ea"/>
                <a:ea typeface="+mn-ea"/>
              </a:rPr>
              <a:t>Clean Job </a:t>
            </a:r>
            <a:r>
              <a:rPr lang="ko-KR" altLang="en-US" sz="1100" dirty="0" smtClean="0">
                <a:latin typeface="+mn-ea"/>
                <a:ea typeface="+mn-ea"/>
              </a:rPr>
              <a:t>진</a:t>
            </a:r>
            <a:r>
              <a:rPr lang="ko-KR" altLang="en-US" sz="1100" dirty="0">
                <a:latin typeface="+mn-ea"/>
                <a:ea typeface="+mn-ea"/>
              </a:rPr>
              <a:t>행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1" y="1158767"/>
            <a:ext cx="2988811" cy="31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47" y="1158767"/>
            <a:ext cx="3426940" cy="31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5147" y="670477"/>
            <a:ext cx="429137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8. Clean Job </a:t>
            </a:r>
            <a:r>
              <a:rPr lang="ko-KR" altLang="en-US" sz="1100" dirty="0" smtClean="0">
                <a:latin typeface="+mn-ea"/>
                <a:ea typeface="+mn-ea"/>
              </a:rPr>
              <a:t>후 </a:t>
            </a:r>
            <a:r>
              <a:rPr lang="en-US" altLang="ko-KR" sz="1100" dirty="0" smtClean="0">
                <a:latin typeface="+mn-ea"/>
                <a:ea typeface="+mn-ea"/>
              </a:rPr>
              <a:t>Dummy Station </a:t>
            </a:r>
            <a:r>
              <a:rPr lang="ko-KR" altLang="en-US" sz="1100" dirty="0" smtClean="0">
                <a:latin typeface="+mn-ea"/>
                <a:ea typeface="+mn-ea"/>
              </a:rPr>
              <a:t>으로 </a:t>
            </a:r>
            <a:r>
              <a:rPr lang="en-US" altLang="ko-KR" sz="1100" dirty="0" smtClean="0">
                <a:latin typeface="+mn-ea"/>
                <a:ea typeface="+mn-ea"/>
              </a:rPr>
              <a:t>Dummy Wafer Place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1" y="4724842"/>
            <a:ext cx="9203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Total Clean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Time 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: 1 ~ </a:t>
            </a:r>
            <a:r>
              <a:rPr lang="en-US" altLang="ko-KR" sz="1100" dirty="0" smtClean="0">
                <a:latin typeface="+mn-ea"/>
                <a:ea typeface="+mn-ea"/>
              </a:rPr>
              <a:t>8</a:t>
            </a:r>
            <a:r>
              <a:rPr lang="ko-KR" altLang="en-US" sz="1100" dirty="0" smtClean="0">
                <a:latin typeface="+mn-ea"/>
                <a:ea typeface="+mn-ea"/>
              </a:rPr>
              <a:t>번까지 걸린 모든 시간 합계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Main Job </a:t>
            </a:r>
            <a:r>
              <a:rPr lang="ko-KR" altLang="en-US" sz="1100" dirty="0" smtClean="0">
                <a:latin typeface="+mn-ea"/>
                <a:ea typeface="+mn-ea"/>
              </a:rPr>
              <a:t>진행 </a:t>
            </a:r>
            <a:r>
              <a:rPr lang="en-US" altLang="ko-KR" sz="1100" dirty="0" smtClean="0">
                <a:latin typeface="+mn-ea"/>
                <a:ea typeface="+mn-ea"/>
              </a:rPr>
              <a:t>– Batch Count </a:t>
            </a:r>
            <a:r>
              <a:rPr lang="ko-KR" altLang="en-US" sz="1100" dirty="0" smtClean="0">
                <a:latin typeface="+mn-ea"/>
                <a:ea typeface="+mn-ea"/>
              </a:rPr>
              <a:t>도달 </a:t>
            </a:r>
            <a:r>
              <a:rPr lang="en-US" altLang="ko-KR" sz="1100" dirty="0" smtClean="0">
                <a:latin typeface="+mn-ea"/>
                <a:ea typeface="+mn-ea"/>
              </a:rPr>
              <a:t>-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</a:rPr>
              <a:t>Clean Job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  <a:ea typeface="+mn-ea"/>
              </a:rPr>
              <a:t>진행 시작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</a:rPr>
              <a:t>(Clean Job No.1)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</a:rPr>
              <a:t>– Clean Job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  <a:ea typeface="+mn-ea"/>
              </a:rPr>
              <a:t>종료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  <a:ea typeface="+mn-ea"/>
              </a:rPr>
              <a:t>(Clean Job No.8)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– Main Job </a:t>
            </a:r>
            <a:r>
              <a:rPr lang="ko-KR" altLang="en-US" sz="1100" dirty="0" smtClean="0">
                <a:latin typeface="+mn-ea"/>
                <a:ea typeface="+mn-ea"/>
              </a:rPr>
              <a:t>진행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4638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 smtClean="0">
                <a:ea typeface="굴림" pitchFamily="50" charset="-127"/>
              </a:rPr>
              <a:pPr>
                <a:defRPr/>
              </a:pPr>
              <a:t>7</a:t>
            </a:fld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01106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1_130129_주성PPT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 pitchFamily="50" charset="-127"/>
          </a:defRPr>
        </a:defPPr>
      </a:lst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>
    <a:extraClrScheme>
      <a:clrScheme name="10_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새 프레젠테이션</Template>
  <TotalTime>100247</TotalTime>
  <Words>240</Words>
  <Application>Microsoft Office PowerPoint</Application>
  <PresentationFormat>A4 용지(210x297mm)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Arial Unicode MS</vt:lpstr>
      <vt:lpstr>HY헤드라인M</vt:lpstr>
      <vt:lpstr>굴림</vt:lpstr>
      <vt:lpstr>돋움</vt:lpstr>
      <vt:lpstr>맑은 고딕</vt:lpstr>
      <vt:lpstr>휴먼엑스포</vt:lpstr>
      <vt:lpstr>Arial</vt:lpstr>
      <vt:lpstr>Tahoma</vt:lpstr>
      <vt:lpstr>Wingdings</vt:lpstr>
      <vt:lpstr>Wingdings 2</vt:lpstr>
      <vt:lpstr>Wingdings 3</vt:lpstr>
      <vt:lpstr>1_130129_주성PPT format</vt:lpstr>
      <vt:lpstr>Project Guide &lt;Fab Simulator&gt;</vt:lpstr>
      <vt:lpstr>Project Guide</vt:lpstr>
      <vt:lpstr>Project Guide</vt:lpstr>
      <vt:lpstr>Clean Job Sequence</vt:lpstr>
      <vt:lpstr>Clean Job Sequence</vt:lpstr>
      <vt:lpstr>Clean Job Sequence</vt:lpstr>
      <vt:lpstr>Clean Job Sequence</vt:lpstr>
      <vt:lpstr>PowerPoint 프레젠테이션</vt:lpstr>
    </vt:vector>
  </TitlesOfParts>
  <Company>HCG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현황진단 보고서</dc:title>
  <dc:creator>uklee, jhkim</dc:creator>
  <cp:lastModifiedBy>BIT</cp:lastModifiedBy>
  <cp:revision>5913</cp:revision>
  <cp:lastPrinted>2016-03-15T09:03:35Z</cp:lastPrinted>
  <dcterms:created xsi:type="dcterms:W3CDTF">2004-09-09T07:26:16Z</dcterms:created>
  <dcterms:modified xsi:type="dcterms:W3CDTF">2022-09-19T00:12:58Z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eyJub2RlMSI6eyJkc2QiOiIwMTAwMDAwMDAwMDAyOTc0IiwibG9nVGltZSI6IjIwMjItMDgtMDJUMDU6NDU6MTVaIiwicElEIjoxLCJ0cmFjZUlkIjoiMjUxODQxQURCNDcxNDgwNjhCNDU0NjcwOTc1NjhGMjMiLCJ1c2VyQ29kZSI6IjIyMTExOCJ9LCJub2RlMiI6eyJkc2QiOiIwMTAwMDAwMDAwMDAyOTc0IiwibG9nVGltZSI6IjIwMjI</vt:lpwstr>
  </property>
</Properties>
</file>