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06" r:id="rId1"/>
    <p:sldMasterId id="2147483807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294" r:id="rId21"/>
    <p:sldId id="295" r:id="rId22"/>
    <p:sldId id="296" r:id="rId23"/>
    <p:sldId id="315" r:id="rId24"/>
    <p:sldId id="298" r:id="rId25"/>
    <p:sldId id="300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5417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</a:t>
            </a:r>
            <a:r>
              <a:rPr lang="en-US" altLang="ko-KR"/>
              <a:t>FAB SOLO</a:t>
            </a:r>
            <a:r>
              <a:rPr lang="ko-KR" altLang="en-US"/>
              <a:t>를 진행하는 동안 보안점 및 기대효과입니다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시뮬레이터를 설계 하는데 있어 절차 지향적으로 접근을 하게 되어 코드의 유지 보수가 어렵다는 점이 있지만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를 직관적으로 설계하여 사용자의 편의성을 향상시켰고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중앙의 </a:t>
            </a:r>
            <a:r>
              <a:rPr lang="en-US" altLang="ko-KR"/>
              <a:t>Machine UI</a:t>
            </a:r>
            <a:r>
              <a:rPr lang="ko-KR" altLang="en-US"/>
              <a:t>를 통해 각 모듈의 움직임을 확인하여 발생 가능성이 있는 문제에 대한 대응을 미리 파악 할 수 있을 것이라고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이로써 사용자가 </a:t>
            </a:r>
            <a:r>
              <a:rPr lang="en-US" altLang="ko-KR"/>
              <a:t>Machine UI</a:t>
            </a:r>
            <a:r>
              <a:rPr lang="ko-KR" altLang="en-US"/>
              <a:t>를 통해 전체적인 공정 진행 상황을 파악할 수 있도록 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각 모듈의 상태를 확인하여 발생하는 이슈에 대한 신속한 대응을 할 수 있을 것으로 기대할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장비 회사에서 고객이 요구하는 사양으로 커스텀하여 판매를 할 수 있다면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고객의 입장에서 추가적으로 발생 가능성이 있는 비용에 대한 생각은 고려하지 않아도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하지만 고객의 피드백을 수시로 반영하여 설계하는 것은 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시간 절약을 위해 장비의 스팩을 문서로만 확인하고 구매하게 된다면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차후 예상과는 다른 스팩과 이슈로 인하여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따라서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고객사와 장비사 모두에게 있어 시간과 비용을 절약하고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향후 발생할 수 있는 리스크를 줄이고자하여 고안한 것이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시뮬레이터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말씀드리겠습니다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본 프로젝트는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구성되어있습니다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‘Time 쓰레드’는 FAB SOLO가 작동한 총 시간과 Clean 공정을 진행한 시간을 측정하여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9.png"  /><Relationship Id="rId6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  <a:endParaRPr lang="en-US" altLang="ko-KR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  <a:endParaRPr lang="en-US" altLang="ko-KR" b="1" baseline="0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  <a:endParaRPr lang="en-US" altLang="ko-KR" sz="1600" b="1" baseline="0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  <a:endParaRPr lang="en-US" altLang="ko-KR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 idx="0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  <a:endParaRPr lang="ko-KR" altLang="en-US" spc="-150">
              <a:solidFill>
                <a:srgbClr val="4f4f4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idx="0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1_사용자 테마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2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2.png"  /><Relationship Id="rId4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2.png"  /><Relationship Id="rId4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2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8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jpeg"  /><Relationship Id="rId6" Type="http://schemas.openxmlformats.org/officeDocument/2006/relationships/image" Target="../media/image18.jpe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chemeClr val="lt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4" name="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6" name="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7" name="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  <a:endParaRPr lang="en-US" altLang="ko-KR" sz="2000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  <a:endParaRPr lang="en-US" altLang="ko-KR" sz="16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4" name="직사각형 9"/>
          <p:cNvSpPr/>
          <p:nvPr/>
        </p:nvSpPr>
        <p:spPr>
          <a:xfrm>
            <a:off x="2543908" y="857638"/>
            <a:ext cx="7130573" cy="532209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15" name=""/>
          <p:cNvSpPr/>
          <p:nvPr/>
        </p:nvSpPr>
        <p:spPr>
          <a:xfrm>
            <a:off x="1992664" y="708485"/>
            <a:ext cx="467703" cy="415257"/>
          </a:xfrm>
          <a:prstGeom prst="ellipse">
            <a:avLst/>
          </a:prstGeom>
          <a:noFill/>
          <a:ln w="9525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  <a:endParaRPr lang="en-US" altLang="ko-KR">
              <a:latin typeface="맑은 고딕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772158"/>
            <a:ext cx="5162249" cy="532209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  <a:endParaRPr lang="en-US" altLang="ko-KR"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  <a:endParaRPr lang="ko-KR" altLang="en-US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699147"/>
            <a:ext cx="1388884" cy="1235612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51303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(System Config)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345786" y="1181678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보완점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345786" y="4476172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0" y="3514436"/>
            <a:ext cx="12192000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307895" y="3637597"/>
            <a:ext cx="6193155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"/>
          <p:cNvGrpSpPr/>
          <p:nvPr/>
        </p:nvGrpSpPr>
        <p:grpSpPr>
          <a:xfrm rot="0">
            <a:off x="7601070" y="4091846"/>
            <a:ext cx="4368679" cy="2201480"/>
            <a:chOff x="6821890" y="3808619"/>
            <a:chExt cx="5007199" cy="2622826"/>
          </a:xfrm>
        </p:grpSpPr>
        <p:pic>
          <p:nvPicPr>
            <p:cNvPr id="2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19898" y="4144648"/>
              <a:ext cx="2421009" cy="2089490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6350" y="4066263"/>
              <a:ext cx="2107537" cy="2107537"/>
            </a:xfrm>
            <a:prstGeom prst="rect">
              <a:avLst/>
            </a:prstGeom>
          </p:spPr>
        </p:pic>
        <p:sp>
          <p:nvSpPr>
            <p:cNvPr id="31" name=""/>
            <p:cNvSpPr/>
            <p:nvPr/>
          </p:nvSpPr>
          <p:spPr>
            <a:xfrm>
              <a:off x="6821890" y="3808619"/>
              <a:ext cx="5007199" cy="262282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anchor="ctr"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"/>
          <p:cNvGrpSpPr/>
          <p:nvPr/>
        </p:nvGrpSpPr>
        <p:grpSpPr>
          <a:xfrm rot="0">
            <a:off x="3755473" y="4091846"/>
            <a:ext cx="3676426" cy="2201480"/>
            <a:chOff x="3755473" y="4091846"/>
            <a:chExt cx="3676426" cy="2201480"/>
          </a:xfrm>
        </p:grpSpPr>
        <p:grpSp>
          <p:nvGrpSpPr>
            <p:cNvPr id="21" name=""/>
            <p:cNvGrpSpPr/>
            <p:nvPr/>
          </p:nvGrpSpPr>
          <p:grpSpPr>
            <a:xfrm rot="0">
              <a:off x="3755473" y="4091846"/>
              <a:ext cx="3676426" cy="2201480"/>
              <a:chOff x="3960532" y="3991433"/>
              <a:chExt cx="2917186" cy="2201480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679347" y="4428421"/>
                <a:ext cx="1046894" cy="1265698"/>
              </a:xfrm>
              <a:prstGeom prst="rect">
                <a:avLst/>
              </a:prstGeom>
            </p:spPr>
          </p:pic>
          <p:sp>
            <p:nvSpPr>
              <p:cNvPr id="20" name=""/>
              <p:cNvSpPr/>
              <p:nvPr/>
            </p:nvSpPr>
            <p:spPr>
              <a:xfrm>
                <a:off x="3960532" y="3991433"/>
                <a:ext cx="2917186" cy="22014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miter/>
              </a:ln>
            </p:spPr>
            <p:txBody>
              <a:bodyPr anchor="ctr"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</p:grpSp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960532" y="4373894"/>
              <a:ext cx="1953952" cy="1575577"/>
            </a:xfrm>
            <a:prstGeom prst="rect">
              <a:avLst/>
            </a:prstGeom>
          </p:spPr>
        </p:pic>
      </p:grpSp>
      <p:sp>
        <p:nvSpPr>
          <p:cNvPr id="35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보완점 및 기대효과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2" grpId="1" animBg="1"/>
    </p:bld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be3d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6000" b="1">
                <a:solidFill>
                  <a:schemeClr val="dk1"/>
                </a:solidFill>
                <a:latin typeface="Consolas"/>
                <a:cs typeface="Arial Unicode MS"/>
              </a:rPr>
              <a:t>Thank You!!!</a:t>
            </a:r>
            <a:endParaRPr lang="en-US" altLang="ko-KR" sz="6000" b="1">
              <a:solidFill>
                <a:schemeClr val="dk1"/>
              </a:solidFill>
              <a:latin typeface="Consola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rgbClr val="0000ff"/>
              </a:solidFill>
              <a:latin typeface="맑은 고딕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  <a:endParaRPr lang="ko-KR" altLang="en-US" b="1">
              <a:solidFill>
                <a:srgbClr val="0000ff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  <a:endParaRPr kumimoji="0" lang="ko-KR" altLang="en-US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  <a:endParaRPr lang="en-US" altLang="ko-KR" sz="23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Sub System 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sp>
        <p:nvSpPr>
          <p:cNvPr id="55" name="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6" name="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8475" y="3704349"/>
            <a:ext cx="2954156" cy="2954156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400" b="1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3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28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42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0" name="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51" name="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와이드스크린</ep:PresentationFormat>
  <ep:Paragraphs>157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2022-10-27T23:59:08.982</dcterms:modified>
  <cp:revision>408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