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4" r:id="rId1"/>
    <p:sldMasterId id="2147483805" r:id="rId2"/>
  </p:sldMasterIdLst>
  <p:notesMasterIdLst>
    <p:notesMasterId r:id="rId3"/>
  </p:notesMasterIdLst>
  <p:handoutMasterIdLst>
    <p:handoutMasterId r:id="rId4"/>
  </p:handoutMasterIdLst>
  <p:sldIdLst>
    <p:sldId id="292" r:id="rId5"/>
    <p:sldId id="280" r:id="rId6"/>
    <p:sldId id="299" r:id="rId7"/>
    <p:sldId id="283" r:id="rId8"/>
    <p:sldId id="259" r:id="rId9"/>
    <p:sldId id="310" r:id="rId10"/>
    <p:sldId id="316" r:id="rId11"/>
    <p:sldId id="317" r:id="rId12"/>
    <p:sldId id="318" r:id="rId13"/>
    <p:sldId id="319" r:id="rId14"/>
    <p:sldId id="320" r:id="rId15"/>
    <p:sldId id="321" r:id="rId16"/>
    <p:sldId id="285" r:id="rId17"/>
    <p:sldId id="279" r:id="rId18"/>
    <p:sldId id="322" r:id="rId19"/>
    <p:sldId id="293" r:id="rId20"/>
    <p:sldId id="294" r:id="rId21"/>
    <p:sldId id="295" r:id="rId22"/>
    <p:sldId id="296" r:id="rId23"/>
    <p:sldId id="315" r:id="rId24"/>
    <p:sldId id="298" r:id="rId25"/>
    <p:sldId id="323" r:id="rId26"/>
    <p:sldId id="30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353" autoAdjust="0"/>
    <p:restoredTop sz="53818" autoAdjust="0"/>
  </p:normalViewPr>
  <p:slideViewPr>
    <p:cSldViewPr snapToGrid="0" snapToObjects="1">
      <p:cViewPr varScale="1">
        <p:scale>
          <a:sx n="100" d="100"/>
          <a:sy n="100" d="100"/>
        </p:scale>
        <p:origin x="1632" y="6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notesMaster" Target="notesMasters/notes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</a:t>
            </a:r>
            <a:r>
              <a:rPr lang="en-US" altLang="ko-KR" sz="1300">
                <a:latin typeface="맑은 고딕"/>
              </a:rPr>
              <a:t>OOO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Simulator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좌측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스레드가 공정을 위해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에서 </a:t>
            </a:r>
            <a:r>
              <a:rPr lang="en-US" altLang="ko-KR" sz="1300">
                <a:latin typeface="맑은 고딕"/>
              </a:rPr>
              <a:t>Process</a:t>
            </a:r>
            <a:r>
              <a:rPr lang="ko-KR" altLang="en-US" sz="1300">
                <a:latin typeface="맑은 고딕"/>
              </a:rPr>
              <a:t> 모듈까지의 이동을 담당을 하게 됩니다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한편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우측의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스레드는 공정을 끝낸 웨이퍼가 </a:t>
            </a:r>
            <a:r>
              <a:rPr lang="en-US" altLang="ko-KR" sz="1300">
                <a:latin typeface="맑은 고딕"/>
              </a:rPr>
              <a:t>Process </a:t>
            </a:r>
            <a:r>
              <a:rPr lang="ko-KR" altLang="en-US" sz="1300">
                <a:latin typeface="맑은 고딕"/>
              </a:rPr>
              <a:t>모듈에서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까지의 이동을 담당하게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마지막으로 ‘LL 스레드’는 LoadLock 모듈이 진공 또는 대기 상태로 변환하는 역할을 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‘</a:t>
            </a:r>
            <a:r>
              <a:rPr lang="ko-KR" altLang="en-US" sz="1300">
                <a:latin typeface="맑은 고딕"/>
              </a:rPr>
              <a:t>PM 스레드’는 입력된 레시피에 따라 증착 공정을 진행하게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다음은 스레드의 흐름도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보시는 바와 같이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그와 동시에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‘Time </a:t>
            </a:r>
            <a:r>
              <a:rPr lang="ko-KR" altLang="en-US" sz="1300">
                <a:latin typeface="맑은 고딕"/>
              </a:rPr>
              <a:t>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Throughput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스레드로 동작하는 것이 아닌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</a:t>
            </a:r>
            <a:r>
              <a:rPr lang="ko-KR" altLang="en-US" sz="1300">
                <a:latin typeface="맑은 고딕"/>
              </a:rPr>
              <a:t>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자세한 동작의 흐름은 뒤편에서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 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 있어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 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에 대한 설명은 다음과 같이 총 </a:t>
            </a:r>
            <a:r>
              <a:rPr lang="en-US" altLang="ko-KR" sz="1300">
                <a:latin typeface="맑은 고딕"/>
              </a:rPr>
              <a:t>5</a:t>
            </a:r>
            <a:r>
              <a:rPr lang="ko-KR" altLang="en-US" sz="1300">
                <a:latin typeface="맑은 고딕"/>
              </a:rPr>
              <a:t>개의 파트로 구분하여 진행할 예정입니다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먼저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상단을 보시게 되면 타이머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2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개가 있는 것을 확인하실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하나는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총 공정시간인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Running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Clean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Cleaning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‘OUTPUT’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공정한 웨이퍼 개수의 평균을 구해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‘THROUGHTPUT’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 </a:t>
            </a:r>
            <a:r>
              <a:rPr lang="en-US" altLang="ko-KR"/>
              <a:t>Load Port</a:t>
            </a:r>
            <a:r>
              <a:rPr lang="ko-KR" altLang="en-US"/>
              <a:t>와 </a:t>
            </a:r>
            <a:r>
              <a:rPr lang="en-US" altLang="ko-KR"/>
              <a:t>Load Lock</a:t>
            </a:r>
            <a:r>
              <a:rPr lang="ko-KR" altLang="en-US"/>
              <a:t>을 표현한</a:t>
            </a:r>
            <a:r>
              <a:rPr lang="en-US" altLang="ko-KR"/>
              <a:t>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우선 공정 전의 웨이퍼를 초록색</a:t>
            </a:r>
            <a:r>
              <a:rPr lang="en-US" altLang="ko-KR"/>
              <a:t>,</a:t>
            </a:r>
            <a:r>
              <a:rPr lang="ko-KR" altLang="en-US"/>
              <a:t> 공정을 완료한 웨이퍼를 파란색으로 구분하였으며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프로그레스 바를 추가함으로써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 상태 변환을 확인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다음은 </a:t>
            </a:r>
            <a:r>
              <a:rPr lang="en-US" altLang="ko-KR"/>
              <a:t>Machine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가운데 움직이는 그림을 통해 장비의 동작을 한 눈에 파악할 수 있으며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</a:t>
            </a:r>
            <a:r>
              <a:rPr lang="en-US" altLang="ko-KR"/>
              <a:t>,</a:t>
            </a:r>
            <a:r>
              <a:rPr lang="ko-KR" altLang="en-US"/>
              <a:t> 모듈 별 웨이퍼가 이동하는 과정을 한번에 파악할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웨이퍼의 교환 과정 또한 확인할 수 있기에</a:t>
            </a:r>
            <a:r>
              <a:rPr lang="en-US" altLang="ko-KR"/>
              <a:t>,</a:t>
            </a:r>
            <a:r>
              <a:rPr lang="ko-KR" altLang="en-US"/>
              <a:t> 공정에 대한 시각적인 접근성을 강화하였습니다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 </a:t>
            </a: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증착공정 등 실제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공정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진행하는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프로세스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모듈입니다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사용자가 슬롯 개수 및 모듈 개수를 범용으로 사용할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그리고 우측에 위치한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해당 프로세스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공정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웨이퍼의 총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개수를 의미합니다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하단 왼쪽에 있는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라디오 버튼을 통해 해당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공정 진행 여부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확인할 수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있도록 하였습니다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프로그레스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바를 통해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발표는 다음과 같이 진행</a:t>
            </a:r>
            <a:r>
              <a:rPr lang="ko-KR" altLang="en-US"/>
              <a:t>할 예정이며</a:t>
            </a:r>
            <a:r>
              <a:rPr lang="en-US" altLang="ko-KR"/>
              <a:t>, 총 5단계로 구성</a:t>
            </a:r>
            <a:r>
              <a:rPr lang="ko-KR" altLang="en-US"/>
              <a:t>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앞서 설명드린 프로세스 모듈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UI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의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오른편에는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시뮬레이터의 가속이 가능하도록 스피드 컨트롤러를 배치하였습니다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20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배속까지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해당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시뮬레이터를 가속할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스피드 컨트롤러 하단에는 두가지의 세이브와 로드 버튼이 위치하도록 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보시는 바와 같이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왼쪽 두 개의 버튼은 사용자가 시뮬레이터를 동작하긴 전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입력하였던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시뮬레이션의 환경 및 변수들을 저장하거나 불러올 수 있도록 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한편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 오른편에는 시뮬레이션을 통해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몇 장의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Wafer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를 공정하였는지를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보여주는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Throughput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저장하거나 불러올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 구현하였습니다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 화면에서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‘System Config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’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버튼을 클릭하게 되면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해당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창을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띄워 사용자에게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값을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입력 받도록 하였으며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은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모듈별 구동 시간을 반영하여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초기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값으로 입력될 수 있도록 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일 경우를 고려하여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프로세스 모듈의 슬롯 개수를 짝수로만 선택이 가능하도록 제한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클릭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마지막으로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모듈의 파라미터 순서를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다른 모듈 수치에 영향을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줄 수 있는 중요도에 따라 배치한 점도 특이점이라고 할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끝으로 이번 프로젝트의 기대 효과입니다.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시뮬레이터를 사용하게 되면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장비의 흐름을 한눈에 파악할 수 있으며,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발생한 문제에 대한 신속한 대응이 가능할 것으로 예상됩니다.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더 나아가</a:t>
            </a:r>
            <a:r>
              <a:rPr lang="en-US" altLang="ko-KR"/>
              <a:t>,</a:t>
            </a:r>
            <a:r>
              <a:rPr lang="ko-KR" altLang="en-US"/>
              <a:t> 효율이 좋은 장비를 고안 및 설계 하는 것에도 기여할 수 있을 것으로 기대됩니다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1</a:t>
            </a:r>
            <a:r>
              <a:rPr lang="ko-KR" altLang="en-US"/>
              <a:t>조의 </a:t>
            </a:r>
            <a:r>
              <a:rPr lang="en-US" altLang="ko-KR"/>
              <a:t>‘FAB SOLO’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</a:t>
            </a:r>
            <a:r>
              <a:rPr lang="en-US" altLang="ko-KR"/>
              <a:t>,</a:t>
            </a:r>
            <a:r>
              <a:rPr lang="ko-KR" altLang="en-US"/>
              <a:t> 팀원들과 각자의 역할에 대해 소개해드리도록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</a:t>
            </a:r>
            <a:r>
              <a:rPr lang="en-US" altLang="ko-KR"/>
              <a:t>System Config UI</a:t>
            </a:r>
            <a:r>
              <a:rPr lang="ko-KR" altLang="en-US"/>
              <a:t> 설계를 진행하였고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Main UI</a:t>
            </a:r>
            <a:r>
              <a:rPr lang="ko-KR" altLang="en-US"/>
              <a:t>에 들어갈 </a:t>
            </a:r>
            <a:r>
              <a:rPr lang="en-US" altLang="ko-KR"/>
              <a:t>Machine UI</a:t>
            </a:r>
            <a:r>
              <a:rPr lang="ko-KR" altLang="en-US"/>
              <a:t>용 그림을 제작하였습니다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이후</a:t>
            </a:r>
            <a:r>
              <a:rPr lang="en-US" altLang="ko-KR"/>
              <a:t>,</a:t>
            </a:r>
            <a:r>
              <a:rPr lang="ko-KR" altLang="en-US"/>
              <a:t> 완성된 그림과 </a:t>
            </a:r>
            <a:r>
              <a:rPr lang="en-US" altLang="ko-KR"/>
              <a:t>Main UI</a:t>
            </a:r>
            <a:r>
              <a:rPr lang="ko-KR" altLang="en-US"/>
              <a:t>를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다음</a:t>
            </a:r>
            <a:r>
              <a:rPr lang="en-US" altLang="ko-KR"/>
              <a:t> </a:t>
            </a: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</a:t>
            </a:r>
            <a:r>
              <a:rPr lang="en-US" altLang="ko-KR"/>
              <a:t>,</a:t>
            </a:r>
            <a:r>
              <a:rPr lang="ko-KR" altLang="en-US"/>
              <a:t> 테스트를 통해 발생하는 오류를 수정하였습니다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 조장 한성현은 </a:t>
            </a:r>
            <a:r>
              <a:rPr lang="en-US" altLang="ko-KR"/>
              <a:t>System Config UI</a:t>
            </a:r>
            <a:r>
              <a:rPr lang="ko-KR" altLang="en-US"/>
              <a:t>기능과 환경설정 파일 및 결과 파일을 </a:t>
            </a:r>
            <a:r>
              <a:rPr lang="en-US" altLang="ko-KR"/>
              <a:t>Save </a:t>
            </a:r>
            <a:r>
              <a:rPr lang="ko-KR" altLang="en-US"/>
              <a:t>및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저희는 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</a:t>
            </a:r>
            <a:r>
              <a:rPr lang="en-US" altLang="ko-KR" sz="1300">
                <a:latin typeface="맑은 고딕"/>
              </a:rPr>
              <a:t>, </a:t>
            </a:r>
            <a:r>
              <a:rPr lang="ko-KR" altLang="en-US" sz="1300">
                <a:latin typeface="맑은 고딕"/>
              </a:rPr>
              <a:t>장비의 스펙을 확인하는 것은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고객에게 중요한 사항입니다.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그렇기에 고객사와 장비사 모두에게 있어 시간과 비용을 절약하고, 향후 발생할 수 있는 리스크를 줄이고자 하여 고안한 것이 시뮬레이터입니다.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‘F</a:t>
            </a:r>
            <a:r>
              <a:rPr lang="en-US" altLang="ko-KR" sz="1300">
                <a:latin typeface="맑은 고딕"/>
              </a:rPr>
              <a:t>AB</a:t>
            </a:r>
            <a:r>
              <a:rPr lang="ko-KR" altLang="en-US" sz="1300">
                <a:latin typeface="맑은 고딕"/>
              </a:rPr>
              <a:t> SOLO’ 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다음으로 스레드의 구성에 대해 설명 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해당 시뮬레이터는 총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 되어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다음으로 ‘Time 스레드’는 동작한 총 시간과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Clean 공정을 진행한 시간을 측정하여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최종 Throughput을 연산합니다.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보시는 바와 같이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스레드는 모듈 별 웨이퍼의 이동을 담당하는 스레드입니다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실제 공정장비에서 웨이퍼는 크게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)LPM, 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)Load Lock </a:t>
            </a:r>
            <a:r>
              <a:rPr lang="ko-KR" altLang="en-US" sz="1300">
                <a:latin typeface="맑은 고딕"/>
              </a:rPr>
              <a:t>그리고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)Process,</a:t>
            </a:r>
            <a:r>
              <a:rPr lang="ko-KR" altLang="en-US" sz="1300">
                <a:latin typeface="맑은 고딕"/>
              </a:rPr>
              <a:t> 이렇게 </a:t>
            </a:r>
            <a:r>
              <a:rPr lang="en-US" altLang="ko-KR" sz="1300">
                <a:latin typeface="맑은 고딕"/>
              </a:rPr>
              <a:t>3</a:t>
            </a:r>
            <a:r>
              <a:rPr lang="ko-KR" altLang="en-US" sz="1300">
                <a:latin typeface="맑은 고딕"/>
              </a:rPr>
              <a:t>개의 모듈을 거쳐 이동하게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그리고 위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스레드가 모듈 간의 연결고리 역할을 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Layout" Target="../slideLayouts/slideLayout8.xml"  /><Relationship Id="rId3" Type="http://schemas.openxmlformats.org/officeDocument/2006/relationships/slideLayout" Target="../slideLayouts/slideLayout9.xml"  /><Relationship Id="rId4" Type="http://schemas.openxmlformats.org/officeDocument/2006/relationships/slideLayout" Target="../slideLayouts/slideLayout10.xml"  /><Relationship Id="rId5" Type="http://schemas.openxmlformats.org/officeDocument/2006/relationships/slideLayout" Target="../slideLayouts/slideLayout11.xml"  /><Relationship Id="rId6" Type="http://schemas.openxmlformats.org/officeDocument/2006/relationships/slideLayout" Target="../slideLayouts/slideLayout12.xml"  /><Relationship Id="rId7" Type="http://schemas.openxmlformats.org/officeDocument/2006/relationships/theme" Target="../theme/theme2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Relationship Id="rId4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8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8.png"  /><Relationship Id="rId4" Type="http://schemas.openxmlformats.org/officeDocument/2006/relationships/image" Target="../media/image2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8.png"  /><Relationship Id="rId4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8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kumimoji="0" lang="en-US" altLang="ko-KR" sz="2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kumimoji="0" lang="en-US" altLang="ko-KR" sz="2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8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kumimoji="0" lang="en-US" altLang="ko-KR" sz="2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kumimoji="0" lang="en-US" altLang="ko-KR" sz="3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kumimoji="0" lang="en-US" altLang="ko-KR" sz="3200" b="1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kumimoji="0" lang="en-US" altLang="ko-KR" sz="3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kumimoji="0" lang="en-US" altLang="ko-KR" sz="3200" b="1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7" name="화살표: 오른쪽 46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kumimoji="0" lang="en-US" altLang="ko-KR" sz="2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kumimoji="0" lang="en-US" altLang="ko-KR" sz="2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8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kumimoji="0" lang="en-US" altLang="ko-KR" sz="2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kumimoji="0" lang="en-US" altLang="ko-KR" sz="3200" b="1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kumimoji="0" lang="en-US" altLang="ko-KR" sz="3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kumimoji="0" lang="en-US" altLang="ko-KR" sz="3200" b="1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kumimoji="0" lang="en-US" altLang="ko-KR" sz="3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7" name="화살표: 오른쪽 46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직선 화살표 연결선 8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직선 화살표 연결선 11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90B6D6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TextBox 57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63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64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65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직선 화살표 연결선 168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직선 화살표 연결선 176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직선 화살표 연결선 181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직선 화살표 연결선 182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화살표 연결선 191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96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98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99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200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직선 화살표 연결선 201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직선 화살표 연결선 202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203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205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직사각형 208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직선 화살표 연결선 214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직선 화살표 연결선 215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직사각형 216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직선 화살표 연결선 218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직선 화살표 연결선 219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직선 화살표 연결선 220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TextBox 223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PM2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LL(Vent)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LL(Pump)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7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14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기존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315682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873063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신규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  <a:endParaRPr kumimoji="0" lang="en-US" altLang="ko-KR" sz="1200" b="0" i="0" u="none" strike="noStrike" kern="1200" cap="none" spc="0" normalizeH="0" baseline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843831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A057B8-065F-1666-FCD4-EC6EAE628826}"/>
              </a:ext>
            </a:extLst>
          </p:cNvPr>
          <p:cNvGrpSpPr/>
          <p:nvPr/>
        </p:nvGrpSpPr>
        <p:grpSpPr>
          <a:xfrm>
            <a:off x="2040783" y="708485"/>
            <a:ext cx="8130193" cy="5340479"/>
            <a:chOff x="2040783" y="708485"/>
            <a:chExt cx="8130193" cy="5340479"/>
          </a:xfrm>
        </p:grpSpPr>
        <p:sp>
          <p:nvSpPr>
            <p:cNvPr id="14" name="직사각형 9"/>
            <p:cNvSpPr/>
            <p:nvPr/>
          </p:nvSpPr>
          <p:spPr>
            <a:xfrm>
              <a:off x="2598235" y="879940"/>
              <a:ext cx="7031642" cy="504000"/>
            </a:xfrm>
            <a:prstGeom prst="rect">
              <a:avLst/>
            </a:prstGeom>
            <a:noFill/>
            <a:ln w="57150">
              <a:solidFill>
                <a:srgbClr val="FF0000">
                  <a:alpha val="100000"/>
                </a:srgbClr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2" name="직사각형 9">
              <a:extLst>
                <a:ext uri="{FF2B5EF4-FFF2-40B4-BE49-F238E27FC236}">
                  <a16:creationId xmlns:a16="http://schemas.microsoft.com/office/drawing/2014/main" id="{34A9583F-DF36-17C6-9211-E7A4E2DD9BA6}"/>
                </a:ext>
              </a:extLst>
            </p:cNvPr>
            <p:cNvSpPr/>
            <p:nvPr/>
          </p:nvSpPr>
          <p:spPr>
            <a:xfrm>
              <a:off x="2598236" y="1455035"/>
              <a:ext cx="1656000" cy="3168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3" name="직사각형 9">
              <a:extLst>
                <a:ext uri="{FF2B5EF4-FFF2-40B4-BE49-F238E27FC236}">
                  <a16:creationId xmlns:a16="http://schemas.microsoft.com/office/drawing/2014/main" id="{9143C103-4083-6FE3-12C8-A44FDF511E9C}"/>
                </a:ext>
              </a:extLst>
            </p:cNvPr>
            <p:cNvSpPr/>
            <p:nvPr/>
          </p:nvSpPr>
          <p:spPr>
            <a:xfrm>
              <a:off x="7973083" y="1466186"/>
              <a:ext cx="1656000" cy="2664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A39D43A3-828B-B71F-C99F-2D54DCFC502A}"/>
                </a:ext>
              </a:extLst>
            </p:cNvPr>
            <p:cNvSpPr/>
            <p:nvPr/>
          </p:nvSpPr>
          <p:spPr>
            <a:xfrm>
              <a:off x="4348974" y="1450845"/>
              <a:ext cx="3528000" cy="31680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19732C59-4372-3934-1340-DF5BE8F8294A}"/>
                </a:ext>
              </a:extLst>
            </p:cNvPr>
            <p:cNvSpPr/>
            <p:nvPr/>
          </p:nvSpPr>
          <p:spPr>
            <a:xfrm>
              <a:off x="7963108" y="4237468"/>
              <a:ext cx="1656000" cy="1800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67091-BADC-0918-9E75-0F68821F1C50}"/>
                </a:ext>
              </a:extLst>
            </p:cNvPr>
            <p:cNvSpPr/>
            <p:nvPr/>
          </p:nvSpPr>
          <p:spPr>
            <a:xfrm>
              <a:off x="2598234" y="4716964"/>
              <a:ext cx="5278740" cy="1332000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F72F762-8FC3-8C0E-9785-4C160D34F7EF}"/>
                </a:ext>
              </a:extLst>
            </p:cNvPr>
            <p:cNvGrpSpPr/>
            <p:nvPr/>
          </p:nvGrpSpPr>
          <p:grpSpPr>
            <a:xfrm>
              <a:off x="2046368" y="708485"/>
              <a:ext cx="414000" cy="423455"/>
              <a:chOff x="2046368" y="708485"/>
              <a:chExt cx="414000" cy="423455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46368" y="716683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D0765-8518-0AB1-F8CF-DA2D514FAE04}"/>
                  </a:ext>
                </a:extLst>
              </p:cNvPr>
              <p:cNvSpPr txBox="1"/>
              <p:nvPr/>
            </p:nvSpPr>
            <p:spPr>
              <a:xfrm>
                <a:off x="2094523" y="708485"/>
                <a:ext cx="317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1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6637AC9-9A40-5E26-23FC-57BFA8ECD4BA}"/>
                </a:ext>
              </a:extLst>
            </p:cNvPr>
            <p:cNvGrpSpPr/>
            <p:nvPr/>
          </p:nvGrpSpPr>
          <p:grpSpPr>
            <a:xfrm>
              <a:off x="2040783" y="1383940"/>
              <a:ext cx="414000" cy="416387"/>
              <a:chOff x="1248787" y="1555395"/>
              <a:chExt cx="414000" cy="41638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6F4BA0B-A45A-C0E8-A2EA-A5A3B440DFB4}"/>
                  </a:ext>
                </a:extLst>
              </p:cNvPr>
              <p:cNvSpPr/>
              <p:nvPr/>
            </p:nvSpPr>
            <p:spPr>
              <a:xfrm>
                <a:off x="1248787" y="1556525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DC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E3936-EF9D-A9FB-412C-28C577B8E23F}"/>
                  </a:ext>
                </a:extLst>
              </p:cNvPr>
              <p:cNvSpPr txBox="1"/>
              <p:nvPr/>
            </p:nvSpPr>
            <p:spPr>
              <a:xfrm>
                <a:off x="1297392" y="1555395"/>
                <a:ext cx="316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2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DF15D-CB3E-F779-562F-95579B796615}"/>
                </a:ext>
              </a:extLst>
            </p:cNvPr>
            <p:cNvGrpSpPr/>
            <p:nvPr/>
          </p:nvGrpSpPr>
          <p:grpSpPr>
            <a:xfrm>
              <a:off x="4425057" y="1555395"/>
              <a:ext cx="414000" cy="415257"/>
              <a:chOff x="1102065" y="2698537"/>
              <a:chExt cx="414000" cy="41525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1598A9-878F-1C41-CE4A-63C6400F3C3F}"/>
                  </a:ext>
                </a:extLst>
              </p:cNvPr>
              <p:cNvSpPr/>
              <p:nvPr/>
            </p:nvSpPr>
            <p:spPr>
              <a:xfrm>
                <a:off x="1102065" y="2698537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CD4AD-1C31-97AA-AA16-7939539E17F7}"/>
                  </a:ext>
                </a:extLst>
              </p:cNvPr>
              <p:cNvSpPr txBox="1"/>
              <p:nvPr/>
            </p:nvSpPr>
            <p:spPr>
              <a:xfrm>
                <a:off x="1205565" y="2706110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3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FF3779-3CD5-6C10-9431-1AA4BFDD2A31}"/>
                </a:ext>
              </a:extLst>
            </p:cNvPr>
            <p:cNvGrpSpPr/>
            <p:nvPr/>
          </p:nvGrpSpPr>
          <p:grpSpPr>
            <a:xfrm>
              <a:off x="2046287" y="4711573"/>
              <a:ext cx="414000" cy="415257"/>
              <a:chOff x="1309065" y="4275009"/>
              <a:chExt cx="414000" cy="4152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453FED-F8CA-E21B-7913-99FC85B4BF39}"/>
                  </a:ext>
                </a:extLst>
              </p:cNvPr>
              <p:cNvSpPr/>
              <p:nvPr/>
            </p:nvSpPr>
            <p:spPr>
              <a:xfrm>
                <a:off x="1309065" y="4275009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E54119-9182-6229-55CC-B1260AA18996}"/>
                  </a:ext>
                </a:extLst>
              </p:cNvPr>
              <p:cNvSpPr txBox="1"/>
              <p:nvPr/>
            </p:nvSpPr>
            <p:spPr>
              <a:xfrm>
                <a:off x="1383175" y="4282582"/>
                <a:ext cx="25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96CEFD-3688-DFA3-8E51-7F11DBAD1C9C}"/>
                </a:ext>
              </a:extLst>
            </p:cNvPr>
            <p:cNvGrpSpPr/>
            <p:nvPr/>
          </p:nvGrpSpPr>
          <p:grpSpPr>
            <a:xfrm>
              <a:off x="9756976" y="4181484"/>
              <a:ext cx="414000" cy="415257"/>
              <a:chOff x="10244961" y="4181484"/>
              <a:chExt cx="414000" cy="4152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9E6C2D-E240-A71B-6422-D2654F8E54F1}"/>
                  </a:ext>
                </a:extLst>
              </p:cNvPr>
              <p:cNvSpPr/>
              <p:nvPr/>
            </p:nvSpPr>
            <p:spPr>
              <a:xfrm>
                <a:off x="10244961" y="4181484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CA5E82-BCD4-F01A-E022-657A70AFBF41}"/>
                  </a:ext>
                </a:extLst>
              </p:cNvPr>
              <p:cNvSpPr txBox="1"/>
              <p:nvPr/>
            </p:nvSpPr>
            <p:spPr>
              <a:xfrm>
                <a:off x="10354868" y="4196631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853459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295716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3825" y="2919915"/>
            <a:ext cx="7598175" cy="3258476"/>
          </a:xfrm>
          <a:prstGeom prst="rect">
            <a:avLst/>
          </a:prstGeom>
        </p:spPr>
      </p:pic>
      <p:sp>
        <p:nvSpPr>
          <p:cNvPr id="27" name="사각형: 둥근 모서리 26"/>
          <p:cNvSpPr/>
          <p:nvPr/>
        </p:nvSpPr>
        <p:spPr>
          <a:xfrm>
            <a:off x="4593825" y="3069566"/>
            <a:ext cx="103233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5626161" y="3072676"/>
            <a:ext cx="141432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593824" y="3506860"/>
            <a:ext cx="1246629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6074636" y="3495358"/>
            <a:ext cx="965852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1" animBg="1"/>
      <p:bldP spid="29" grpId="2" animBg="1"/>
      <p:bldP spid="32" grpId="3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210664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1.</a:t>
            </a:r>
            <a:r>
              <a:rPr lang="ko-KR" sz="2800" b="1" i="0" kern="1200" baseline="0"/>
              <a:t> 팀 구성 및 역할</a:t>
            </a:r>
            <a:endParaRPr lang="en-US" sz="2800" kern="120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7" name="직선 연결선 16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" y="2089809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2.</a:t>
            </a:r>
            <a:r>
              <a:rPr lang="ko-KR" sz="2800" b="1" i="0" kern="1200" baseline="0"/>
              <a:t> 개</a:t>
            </a:r>
            <a:r>
              <a:rPr lang="ko-KR" altLang="en-US" sz="2800" b="1" i="0" kern="1200" baseline="0"/>
              <a:t>발 배경 및 개발 도구 </a:t>
            </a:r>
            <a:r>
              <a:rPr lang="en-US" altLang="ko-KR" sz="2800" b="1" i="0" kern="1200" baseline="0"/>
              <a:t>&amp;</a:t>
            </a:r>
            <a:r>
              <a:rPr lang="ko-KR" altLang="en-US" sz="2800" b="1" i="0" kern="1200" baseline="0"/>
              <a:t> 환경</a:t>
            </a:r>
            <a:endParaRPr lang="ko-KR" altLang="en-US" sz="2800" b="1" i="0" kern="1200" baseline="0"/>
          </a:p>
        </p:txBody>
      </p:sp>
      <p:sp>
        <p:nvSpPr>
          <p:cNvPr id="20" name="직선 연결선 19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3" name="직선 연결선 22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4" name="직사각형 23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1" y="2968955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3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altLang="ko-KR" sz="2800" b="1" i="0" kern="1200" baseline="0"/>
              <a:t>Thread </a:t>
            </a:r>
            <a:r>
              <a:rPr lang="ko-KR" altLang="en-US" sz="2800" b="1" i="0" kern="1200" baseline="0"/>
              <a:t>구성 및 흐름도</a:t>
            </a:r>
            <a:endParaRPr lang="ko-KR" altLang="en-US" sz="2800" b="1" i="0" kern="1200" baseline="0"/>
          </a:p>
        </p:txBody>
      </p:sp>
      <p:sp>
        <p:nvSpPr>
          <p:cNvPr id="26" name="직선 연결선 25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1" y="3848100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4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sz="2800" b="1" i="0" kern="1200" baseline="0"/>
              <a:t>UI </a:t>
            </a:r>
            <a:r>
              <a:rPr lang="ko-KR" sz="2800" b="1" i="0" kern="1200" baseline="0"/>
              <a:t>구성</a:t>
            </a:r>
            <a:endParaRPr lang="ko-KR" sz="2800" b="1" i="0" kern="1200" baseline="0"/>
          </a:p>
        </p:txBody>
      </p:sp>
      <p:sp>
        <p:nvSpPr>
          <p:cNvPr id="29" name="직선 연결선 28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5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ko-KR" altLang="en-US" sz="2800" b="1" i="0" kern="1200" baseline="0"/>
              <a:t>기대 효과</a:t>
            </a:r>
            <a:endParaRPr lang="ko-KR" altLang="en-US" sz="2800" b="1" i="0" kern="1200" baseline="0"/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-2050211" y="3437984"/>
            <a:ext cx="5319622" cy="1"/>
          </a:xfrm>
          <a:prstGeom prst="line">
            <a:avLst/>
          </a:prstGeom>
          <a:ln w="63500"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8913063" y="3428460"/>
            <a:ext cx="5319622" cy="19050"/>
          </a:xfrm>
          <a:prstGeom prst="line">
            <a:avLst/>
          </a:prstGeom>
          <a:noFill/>
          <a:ln w="101600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70959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1957027"/>
            <a:ext cx="4149633" cy="11215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81" y="3429000"/>
            <a:ext cx="3982538" cy="175817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5563410"/>
            <a:ext cx="290512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62708"/>
            <a:ext cx="5322486" cy="6095797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694943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(System Config)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34838" y="1829908"/>
            <a:ext cx="1041092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1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4838" y="3023580"/>
            <a:ext cx="1041092" cy="810840"/>
          </a:xfrm>
          <a:prstGeom prst="rect">
            <a:avLst/>
          </a:prstGeom>
          <a:solidFill>
            <a:srgbClr val="FFCEB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2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39554" y="4217252"/>
            <a:ext cx="1041092" cy="810840"/>
          </a:xfrm>
          <a:prstGeom prst="rect">
            <a:avLst/>
          </a:prstGeom>
          <a:solidFill>
            <a:srgbClr val="FFB589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3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7690" y="1829908"/>
            <a:ext cx="7779796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사용자가 장비의 흐름을 한눈에 파악 가능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27690" y="3023580"/>
            <a:ext cx="7779796" cy="81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발생한 문제에 대한 신속한 대응 가능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5388" y="4217252"/>
            <a:ext cx="7779796" cy="81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최적의 모듈 설정을 통한 효율 좋은 장비 제작</a:t>
            </a:r>
          </a:p>
        </p:txBody>
      </p:sp>
      <p:sp>
        <p:nvSpPr>
          <p:cNvPr id="39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기대 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noFill/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7900" b="1">
                <a:solidFill>
                  <a:schemeClr val="dk1"/>
                </a:solidFill>
                <a:latin typeface="Consolas"/>
                <a:cs typeface="Arial Unicode MS"/>
              </a:rPr>
              <a:t>Thank You:)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kumimoji="0" sz="1800" b="1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kumimoji="0" sz="18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직선 연결선 41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사각형: 둥근 모서리 47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300" b="1">
                <a:solidFill>
                  <a:schemeClr val="dk1"/>
                </a:solidFill>
                <a:latin typeface="맑은 고딕"/>
                <a:cs typeface="Arial Unicode MS"/>
              </a:rPr>
              <a:t>Main System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System 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8628" y="2308448"/>
            <a:ext cx="1559050" cy="1559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0686" y="4711216"/>
            <a:ext cx="2514935" cy="1039506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2568651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6185628" y="1105799"/>
            <a:ext cx="4195443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847751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7302" y="2110923"/>
            <a:ext cx="3620804" cy="4547582"/>
            <a:chOff x="6610177" y="2110923"/>
            <a:chExt cx="3620804" cy="45475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62550" y="3704349"/>
              <a:ext cx="2954156" cy="29541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25343" y="2287974"/>
              <a:ext cx="1428571" cy="1600000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6610177" y="2110923"/>
              <a:ext cx="3620804" cy="4067840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</a:p>
        </p:txBody>
      </p:sp>
      <p:pic>
        <p:nvPicPr>
          <p:cNvPr id="31" name="그림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54514" y="685621"/>
            <a:ext cx="7786127" cy="5826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1" animBg="1"/>
      <p:bldP spid="25" grpId="2" animBg="1"/>
      <p:bldP spid="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400</ep:Words>
  <ep:PresentationFormat>와이드스크린</ep:PresentationFormat>
  <ep:Paragraphs>161</ep:Paragraphs>
  <ep:Slides>23</ep:Slides>
  <ep:Notes>23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ep:HeadingPairs>
  <ep:TitlesOfParts>
    <vt:vector size="25" baseType="lpstr">
      <vt:lpstr>사용자 테마1</vt:lpstr>
      <vt:lpstr>1_사용자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2022-10-28T03:25:34.241</dcterms:modified>
  <cp:revision>499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