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0" r:id="rId1"/>
    <p:sldMasterId id="2147483801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25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294" r:id="rId21"/>
    <p:sldId id="295" r:id="rId22"/>
    <p:sldId id="296" r:id="rId23"/>
    <p:sldId id="315" r:id="rId24"/>
    <p:sldId id="298" r:id="rId25"/>
    <p:sldId id="323" r:id="rId26"/>
    <p:sldId id="30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1028"/>
    <p:restoredTop sz="72195" autoAdjust="0"/>
  </p:normalViewPr>
  <p:slideViewPr>
    <p:cSldViewPr snapToGrid="0" snapToObjects="1">
      <p:cViewPr varScale="1">
        <p:scale>
          <a:sx n="100" d="100"/>
          <a:sy n="100" d="100"/>
        </p:scale>
        <p:origin x="1692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notesMaster" Target="notesMasters/notes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한성현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Simulatro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LoadPort</a:t>
            </a:r>
            <a:r>
              <a:rPr lang="ko-KR" altLang="en-US" sz="1300">
                <a:latin typeface="맑은 고딕"/>
              </a:rPr>
              <a:t>로 다시 돌아오도록 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쓰레드’는 Load Lock 모듈이 공정을 위해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쓰레드’는 증착 공정을 진행합니다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Thread</a:t>
            </a:r>
            <a:r>
              <a:rPr lang="ko-KR" altLang="en-US" sz="1300">
                <a:latin typeface="맑은 고딕"/>
              </a:rPr>
              <a:t>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 </a:t>
            </a:r>
            <a:r>
              <a:rPr lang="en-US" altLang="ko-KR" sz="1300">
                <a:latin typeface="맑은 고딕"/>
              </a:rPr>
              <a:t>Time </a:t>
            </a:r>
            <a:r>
              <a:rPr lang="ko-KR" altLang="en-US" sz="1300">
                <a:latin typeface="맑은 고딕"/>
              </a:rPr>
              <a:t>스레드도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Throughtut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스레드록 동작하는 것이 아닌 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좀 더 자세한 동작의 흐름은 잠시 뒤 뒤편에서의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에 대한 설명은 다음과 같이 총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개로 분류해서 진행할 예정입니다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먼저 상단을 보시게 되면 타이머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 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Total Running TIme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Total Cleaning Time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녹색</a:t>
            </a:r>
            <a:r>
              <a:rPr lang="en-US" altLang="ko-KR"/>
              <a:t>,</a:t>
            </a:r>
            <a:r>
              <a:rPr lang="ko-KR" altLang="en-US"/>
              <a:t> 공정을 완료한 웨이퍼를 청색으로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프로그래스 바를 추가함으로써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윈도우 창 가운데 움직이는 그림을 통해 로봇의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모듈별 로봇이 웨이퍼를 옮기는 과정을 손쉽게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 교환 과정 또한 확인할 수 있기에 공정에 대한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모듈이 현재 공정을 진행 중인가 혹은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 순서는 다음과 같이 진행되</a:t>
            </a:r>
            <a:r>
              <a:rPr lang="ko-KR" altLang="en-US"/>
              <a:t>며</a:t>
            </a:r>
            <a:r>
              <a:rPr lang="en-US" altLang="ko-KR"/>
              <a:t> 총 5단계로 구성 되어있습니다.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앞서 설명 드린 프로세스 모듈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시뮬레이터의 가속이 가능하도록 스피드 컨트롤러를 배치하였습니다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 나온 결과가 얼마의 시간 동안 몇 장의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의 작업을 진행했는지를 보여주는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</a:t>
            </a: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 메인 윈도우에서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‘System Config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버튼을 클릭하게 되면 </a:t>
            </a:r>
            <a:endParaRPr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 윈도우를 띄워 사용자에게 입력 받도록 하였으며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프로세스 모듈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Load Lock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의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슬롯 개수를 짝수로만 선택이 가능하도록 제한을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두어야 된다는 점을 고려하여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 파라미터 배치도를 수치에 영향이 큰 모듈별 순위로 구성한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마무리로 이번 프로젝트의 기대효과입니다.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궁극적으로</a:t>
            </a:r>
            <a:r>
              <a:rPr lang="en-US" altLang="ko-KR"/>
              <a:t>,</a:t>
            </a:r>
            <a:r>
              <a:rPr lang="ko-KR" altLang="en-US"/>
              <a:t> 효율이 좋은 장비를 고안하는데도 기여할 수 있을 것으로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SOLO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 </a:t>
            </a:r>
            <a:endParaRPr lang="ko-KR" altLang="en-US"/>
          </a:p>
          <a:p>
            <a:pPr>
              <a:defRPr/>
            </a:pPr>
            <a:r>
              <a:rPr lang="en-US" altLang="ko-KR"/>
              <a:t>Machine UI</a:t>
            </a:r>
            <a:r>
              <a:rPr lang="ko-KR" altLang="en-US"/>
              <a:t>에 들어갈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</a:t>
            </a:r>
            <a:r>
              <a:rPr lang="en-US" altLang="ko-KR"/>
              <a:t>Machine UI</a:t>
            </a:r>
            <a:r>
              <a:rPr lang="ko-KR" altLang="en-US"/>
              <a:t>와 </a:t>
            </a:r>
            <a:r>
              <a:rPr lang="en-US" altLang="ko-KR"/>
              <a:t>Main UI</a:t>
            </a:r>
            <a:r>
              <a:rPr lang="ko-KR" altLang="en-US"/>
              <a:t>를 결합하는 작업을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저는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Save,</a:t>
            </a:r>
            <a:r>
              <a:rPr lang="ko-KR" altLang="en-US"/>
              <a:t> 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팀원 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 장비의 스펙을 확인하는 것은 고객에게 있어 중요한 사항입니다.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‘Fab SOLO’ 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스레드의 구성에 대해 말씀드리겠습니다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본 프로젝트는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구성되어있습니다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‘Time 쓰레드’는 동작한 총 시간과 Clean 공정을 진행한 시간을 측정하여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보이시는 바와 같이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실제로 공정장비에서도 웨이퍼는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공간으로 </a:t>
            </a:r>
            <a:r>
              <a:rPr lang="en-US" altLang="ko-KR" sz="1300">
                <a:latin typeface="맑은 고딕"/>
              </a:rPr>
              <a:t>ATM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ARM</a:t>
            </a:r>
            <a:r>
              <a:rPr lang="ko-KR" altLang="en-US" sz="1300">
                <a:latin typeface="맑은 고딕"/>
              </a:rPr>
              <a:t>과 </a:t>
            </a:r>
            <a:r>
              <a:rPr lang="en-US" altLang="ko-KR" sz="1300">
                <a:latin typeface="맑은 고딕"/>
              </a:rPr>
              <a:t>VAC ARM</a:t>
            </a:r>
            <a:r>
              <a:rPr lang="ko-KR" altLang="en-US" sz="1300">
                <a:latin typeface="맑은 고딕"/>
              </a:rPr>
              <a:t>을 통해서 이동을 하는데요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</a:t>
            </a:r>
            <a:r>
              <a:rPr lang="en-US" altLang="ko-KR" sz="1300">
                <a:latin typeface="맑은 고딕"/>
              </a:rPr>
              <a:t>ARM</a:t>
            </a:r>
            <a:r>
              <a:rPr lang="ko-KR" altLang="en-US" sz="1300">
                <a:latin typeface="맑은 고딕"/>
              </a:rPr>
              <a:t>의 역할을 하고있는 것입니다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8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Relationship Id="rId4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8.png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8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5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kumimoji="0" lang="en-US" altLang="ko-KR" sz="3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kumimoji="0" lang="en-US" altLang="ko-KR" sz="3200" b="1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kumimoji="0" lang="en-US" altLang="ko-KR" sz="3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kumimoji="0" lang="en-US" altLang="ko-KR" sz="3200" b="1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kumimoji="0" lang="en-US" altLang="ko-KR" sz="2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kumimoji="0" lang="en-US" altLang="ko-KR" sz="3200" b="1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kumimoji="0" lang="en-US" altLang="ko-KR" sz="3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kumimoji="0" lang="en-US" altLang="ko-KR" sz="3200" b="1" i="0" u="none" strike="noStrike" kern="1200" cap="none" spc="0" normalizeH="0" baseline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kumimoji="0" lang="en-US" altLang="ko-KR" sz="3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기존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신규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93824" y="2919915"/>
            <a:ext cx="7598176" cy="3258476"/>
            <a:chOff x="5081929" y="2397607"/>
            <a:chExt cx="6616735" cy="32584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직선 연결선 13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5" name="직사각형 14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기대 효과</a:t>
            </a:r>
            <a:endParaRPr lang="ko-KR" altLang="en-US" sz="2600" b="1" i="0" kern="1200" baseline="0"/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  <a:endParaRPr lang="en-US" altLang="ko-KR"/>
          </a:p>
        </p:txBody>
      </p:sp>
      <p:grpSp>
        <p:nvGrpSpPr>
          <p:cNvPr id="24" name="그룹 23"/>
          <p:cNvGrpSpPr/>
          <p:nvPr/>
        </p:nvGrpSpPr>
        <p:grpSpPr>
          <a:xfrm rot="0"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  <a:endParaRPr lang="en-US" altLang="ko-KR" sz="7900" b="1">
              <a:solidFill>
                <a:schemeClr val="dk1"/>
              </a:solidFill>
              <a:latin typeface="Consolas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  <a:endParaRPr kumimoji="0" lang="ko-KR" altLang="en-US" b="1" i="0" u="none" strike="noStrike" kern="1200" cap="none" spc="0" normalizeH="0" baseline="0">
              <a:solidFill>
                <a:schemeClr val="tx1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  <a:endParaRPr lang="ko-KR" altLang="en-US" b="1">
              <a:solidFill>
                <a:schemeClr val="tx1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  <a:endParaRPr kumimoji="0" lang="ko-KR" altLang="en-US" b="1" i="0" u="none" strike="noStrike" kern="1200" cap="none" spc="0" normalizeH="0" baseline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  <a:endParaRPr lang="en-US" altLang="ko-KR" sz="23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  <a:endParaRPr kumimoji="0" lang="en-US" altLang="ko-KR" sz="2300" b="1" i="0" u="none" strike="noStrike" kern="1200" cap="none" spc="0" normalizeH="0" baseline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  <a:endParaRPr kumimoji="0" lang="en-US" altLang="ko-KR" sz="1900" b="1" i="0" u="none" strike="noStrike" kern="1200" cap="none" spc="0" normalizeH="0" baseline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  <a:endParaRPr kumimoji="0" lang="en-US" altLang="ko-KR" sz="2300" b="1" i="0" u="none" strike="noStrike" kern="1200" cap="none" spc="0" normalizeH="0" baseline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  <a:endParaRPr kumimoji="0" lang="en-US" altLang="ko-KR" sz="19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  <a:endParaRPr kumimoji="0" lang="en-US" altLang="ko-KR" sz="19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  <a:endParaRPr lang="en-US" altLang="ko-KR" sz="30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  <a:endParaRPr kumimoji="0" lang="en-US" altLang="ko-KR" sz="3000" b="1" i="0" u="none" strike="noStrike" kern="1200" cap="none" spc="0" normalizeH="0" baseline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54514" y="68562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5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400</ep:Words>
  <ep:PresentationFormat>와이드스크린</ep:PresentationFormat>
  <ep:Paragraphs>161</ep:Paragraphs>
  <ep:Slides>23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2022-10-28T01:58:58.526</dcterms:modified>
  <cp:revision>444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