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1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99" r:id="rId6"/>
    <p:sldId id="283" r:id="rId7"/>
    <p:sldId id="259" r:id="rId8"/>
    <p:sldId id="310" r:id="rId9"/>
    <p:sldId id="311" r:id="rId10"/>
    <p:sldId id="312" r:id="rId11"/>
    <p:sldId id="313" r:id="rId12"/>
    <p:sldId id="314" r:id="rId13"/>
    <p:sldId id="285" r:id="rId14"/>
    <p:sldId id="279" r:id="rId15"/>
    <p:sldId id="293" r:id="rId16"/>
    <p:sldId id="294" r:id="rId17"/>
    <p:sldId id="295" r:id="rId18"/>
    <p:sldId id="296" r:id="rId19"/>
    <p:sldId id="315" r:id="rId20"/>
    <p:sldId id="298" r:id="rId21"/>
    <p:sldId id="300" r:id="rId22"/>
    <p:sldId id="30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5417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한성현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Simulatro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/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Thread</a:t>
            </a:r>
            <a:r>
              <a:rPr lang="ko-KR" altLang="en-US" sz="1300">
                <a:latin typeface="맑은 고딕"/>
              </a:rPr>
              <a:t>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 </a:t>
            </a:r>
            <a:r>
              <a:rPr lang="en-US" altLang="ko-KR" sz="1300">
                <a:latin typeface="맑은 고딕"/>
              </a:rPr>
              <a:t>Time </a:t>
            </a:r>
            <a:r>
              <a:rPr lang="ko-KR" altLang="en-US" sz="1300">
                <a:latin typeface="맑은 고딕"/>
              </a:rPr>
              <a:t>스레드도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Throughtut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스레드록 동작하는 것이 아닌 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좀 더 자세한 동작의 흐름은 잠시 뒤 뒤편에서의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먼저 상단을 보시게 되면 타이머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하나는 총 공정시간인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Total Running TIme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Total Cleaning Time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녹색</a:t>
            </a:r>
            <a:r>
              <a:rPr lang="en-US" altLang="ko-KR"/>
              <a:t>,</a:t>
            </a:r>
            <a:r>
              <a:rPr lang="ko-KR" altLang="en-US"/>
              <a:t> 공정을 완료한 웨이퍼를 청색으로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프로그래스 바를 추가함으로써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윈도우 창 가운데 움직이는 그림을 통해 로봇의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모듈별 로봇이 웨이퍼를 옮기는 과정을 손쉽게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 교환 과정 또한 확인할 수 있기에 공정에 대한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모듈이 현재 공정을 진행 중인가 혹은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앞서 설명 드린 프로세스 모듈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 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오른편에는 시뮬레이터의 가속이 가능하도록 스피드 컨트롤러를 배치하였습니다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1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배속까지 시뮬레이터를 가속할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 나온 결과가 얼마의 시간 동안 몇 장의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의 작업을 진행했는지를 보여주는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을 </a:t>
            </a:r>
            <a:endParaRPr xmlns:mc="http://schemas.openxmlformats.org/markup-compatibility/2006" xmlns:hp="http://schemas.haansoft.com/office/presentation/8.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저장하거나 불러올 수 있도록 설계하였습니다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초기 메인 윈도우에서 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System Config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버튼을 클릭하게 되면 </a:t>
            </a:r>
            <a:endParaRPr xmlns:mc="http://schemas.openxmlformats.org/markup-compatibility/2006" xmlns:hp="http://schemas.haansoft.com/office/presentation/8.0" sz="1300" b="0" i="0" u="none" strike="noStrike" mc:Ignorable="hp" hp:hslEmbossed="0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해당 윈도우를 띄워 사용자에게 입력 받도록 하였으며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xmlns:mc="http://schemas.openxmlformats.org/markup-compatibility/2006" xmlns:hp="http://schemas.haansoft.com/office/presentation/8.0" 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xmlns:mc="http://schemas.openxmlformats.org/markup-compatibility/2006" xmlns:hp="http://schemas.haansoft.com/office/presentation/8.0" sz="1300" b="0" i="0" u="none" strike="noStrike" mc:Ignorable="hp" hp:hslEmbossed="0">
                <a:solidFill>
                  <a:srgbClr val="000000"/>
                </a:solidFill>
                <a:latin typeface="맑은 고딕"/>
                <a:cs typeface="돋움"/>
              </a:rPr>
              <a:t>일 경우를 고려하여 프로세스 모듈의 슬롯 개수를 짝수로만 선택이 가능하도록 제한을 둔 </a:t>
            </a: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점을 고려하여 </a:t>
            </a:r>
            <a:endParaRPr xmlns:mc="http://schemas.openxmlformats.org/markup-compatibility/2006" xmlns:hp="http://schemas.haansoft.com/office/presentation/8.0" lang="ko-KR" altLang="en-US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 파라미터 배치도를 수치에 영향이 큰 모듈별 순위로 구성한 점도 특이점이라고 할 수 있습니다</a:t>
            </a:r>
            <a:r>
              <a:rPr xmlns:mc="http://schemas.openxmlformats.org/markup-compatibility/2006" xmlns:hp="http://schemas.haansoft.com/office/presentation/8.0" lang="en-US" altLang="ko-KR" sz="13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xmlns:mc="http://schemas.openxmlformats.org/markup-compatibility/2006" xmlns:hp="http://schemas.haansoft.com/office/presentation/8.0" lang="en-US" altLang="ko-KR" sz="13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마무리로 이번 </a:t>
            </a:r>
            <a:r>
              <a:rPr lang="en-US" altLang="ko-KR"/>
              <a:t>FAB SOLO</a:t>
            </a:r>
            <a:r>
              <a:rPr lang="ko-KR" altLang="en-US"/>
              <a:t>를 진행하는 동안 보안점 및 기대효과입니다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시뮬레이터를 설계 하는데 있어 절차 지향적으로 접근을 하게 되어 코드의 유지 보수가 어렵다는 점이 있지만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UI</a:t>
            </a:r>
            <a:r>
              <a:rPr lang="ko-KR" altLang="en-US"/>
              <a:t>를 직관적으로 설계하여 사용자의 편의성을 향상시켰고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중앙의 </a:t>
            </a:r>
            <a:r>
              <a:rPr lang="en-US" altLang="ko-KR"/>
              <a:t>Machine UI</a:t>
            </a:r>
            <a:r>
              <a:rPr lang="ko-KR" altLang="en-US"/>
              <a:t>를 통해 각 모듈의 움직임을 확인하여 발생 가능성이 있는 문제에 대한 대응을 미리 파악 할 수 있을 것이라고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이로써 사용자가 </a:t>
            </a:r>
            <a:r>
              <a:rPr lang="en-US" altLang="ko-KR"/>
              <a:t>Machine UI</a:t>
            </a:r>
            <a:r>
              <a:rPr lang="ko-KR" altLang="en-US"/>
              <a:t>를 통해 전체적인 공정 진행 상황을 파악할 수 있도록 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각 모듈의 상태를 확인하여 발생하는 이슈에 대한 신속한 대응을 할 수 있을 것으로 기대할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 순서는 다음과 같이 진행되</a:t>
            </a:r>
            <a:r>
              <a:rPr lang="ko-KR" altLang="en-US"/>
              <a:t>며</a:t>
            </a:r>
            <a:r>
              <a:rPr lang="en-US" altLang="ko-KR"/>
              <a:t> 총 5단계로 구성 되어있습니다.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SOLO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 </a:t>
            </a:r>
            <a:endParaRPr lang="ko-KR" altLang="en-US"/>
          </a:p>
          <a:p>
            <a:pPr>
              <a:defRPr/>
            </a:pPr>
            <a:r>
              <a:rPr lang="en-US" altLang="ko-KR"/>
              <a:t>Machine UI</a:t>
            </a:r>
            <a:r>
              <a:rPr lang="ko-KR" altLang="en-US"/>
              <a:t>에 들어갈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</a:t>
            </a:r>
            <a:r>
              <a:rPr lang="en-US" altLang="ko-KR"/>
              <a:t>Machine UI</a:t>
            </a:r>
            <a:r>
              <a:rPr lang="ko-KR" altLang="en-US"/>
              <a:t>와 </a:t>
            </a:r>
            <a:r>
              <a:rPr lang="en-US" altLang="ko-KR"/>
              <a:t>Main UI</a:t>
            </a:r>
            <a:r>
              <a:rPr lang="ko-KR" altLang="en-US"/>
              <a:t>를 결합하는 작업을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저는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Save,</a:t>
            </a:r>
            <a:r>
              <a:rPr lang="ko-KR" altLang="en-US"/>
              <a:t> 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팀원들과 소스코드 관리를 위해 </a:t>
            </a:r>
            <a:r>
              <a:rPr lang="en-US" altLang="ko-KR" sz="1300">
                <a:latin typeface="맑은 고딕"/>
              </a:rPr>
              <a:t>git</a:t>
            </a:r>
            <a:r>
              <a:rPr lang="ko-KR" altLang="en-US" sz="1300">
                <a:latin typeface="맑은 고딕"/>
              </a:rPr>
              <a:t>을 이용하였으며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이번에 설계한 </a:t>
            </a:r>
            <a:r>
              <a:rPr lang="en-US" altLang="ko-KR" sz="1300">
                <a:latin typeface="맑은 고딕"/>
              </a:rPr>
              <a:t>FAB SOLO</a:t>
            </a:r>
            <a:r>
              <a:rPr lang="ko-KR" altLang="en-US" sz="1300">
                <a:latin typeface="맑은 고딕"/>
              </a:rPr>
              <a:t>는 </a:t>
            </a:r>
            <a:r>
              <a:rPr lang="en-US" altLang="ko-KR" sz="1300">
                <a:latin typeface="맑은 고딕"/>
              </a:rPr>
              <a:t>Visual Studio </a:t>
            </a:r>
            <a:r>
              <a:rPr lang="ko-KR" altLang="en-US" sz="1300">
                <a:latin typeface="맑은 고딕"/>
              </a:rPr>
              <a:t>환경에서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en-US" altLang="ko-KR" sz="1300">
                <a:latin typeface="맑은 고딕"/>
              </a:rPr>
              <a:t>C++</a:t>
            </a:r>
            <a:r>
              <a:rPr lang="ko-KR" altLang="en-US" sz="1300">
                <a:latin typeface="맑은 고딕"/>
              </a:rPr>
              <a:t>을 기반으로 </a:t>
            </a:r>
            <a:r>
              <a:rPr lang="en-US" altLang="ko-KR" sz="1300">
                <a:latin typeface="맑은 고딕"/>
              </a:rPr>
              <a:t>MFC</a:t>
            </a:r>
            <a:r>
              <a:rPr lang="ko-KR" altLang="en-US" sz="1300">
                <a:latin typeface="맑은 고딕"/>
              </a:rPr>
              <a:t>를 이용하여 개발한 시뮬레이터 입니다</a:t>
            </a:r>
            <a:r>
              <a:rPr lang="en-US" altLang="ko-KR" sz="1300">
                <a:latin typeface="맑은 고딕"/>
              </a:rPr>
              <a:t>.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 장비의 스펙을 확인하는 것은 고객에게 있어 중요한 사항입니다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장비 회사에서 고객이 요구하는 사양으로 커스텀하여 판매를 할 수 있다면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고객의 입장에서 추가적으로 발생 가능성이 있는 비용에 대한 생각은 고려하지 않아도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하지만 고객의 피드백을 수시로 반영하여 설계하는 것은 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시간 절약을 위해 장비의 스팩을 문서로만 확인하고 구매하게 된다면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차후 예상과는 다른 스팩과 이슈로 인하여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따라서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고객사와 장비사 모두에게 있어 시간과 비용을 절약하고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향후 발생할 수 있는 리스크를 줄이고자하여 고안한 것이</a:t>
            </a:r>
            <a:r>
              <a:rPr lang="en-US" altLang="ko-KR" sz="1300">
                <a:latin typeface="맑은 고딕"/>
              </a:rPr>
              <a:t> </a:t>
            </a:r>
            <a:r>
              <a:rPr lang="ko-KR" altLang="en-US" sz="1300">
                <a:latin typeface="맑은 고딕"/>
              </a:rPr>
              <a:t>시뮬레이터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/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/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>
                <a:latin typeface="맑은 고딕"/>
              </a:rPr>
              <a:t/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0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6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5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  <a:endParaRPr lang="ko-KR" altLang="en-US" sz="30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46156" y="4424953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604592" y="4412578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83350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13062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92339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/>
          <p:nvPr/>
        </p:nvSpPr>
        <p:spPr>
          <a:xfrm>
            <a:off x="4313062" y="2670489"/>
            <a:ext cx="3537857" cy="18665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6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36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 flipV="1">
            <a:off x="7850919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923396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92578" y="2381076"/>
            <a:ext cx="578826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 flipV="1">
            <a:off x="3880632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  <a:endParaRPr lang="en-US" altLang="ko-KR" sz="2000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  <a:endParaRPr lang="en-US" altLang="ko-KR" sz="1600" b="1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LL(Vent)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rPr>
              <a:t>LL(Pump)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기존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신규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  <a:endParaRPr lang="en-US" altLang="ko-KR">
              <a:latin typeface="맑은 고딕"/>
            </a:endParaRP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772158"/>
            <a:ext cx="5162249" cy="532209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  <a:endParaRPr lang="en-US" altLang="ko-KR">
              <a:latin typeface="맑은 고딕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  <a:endParaRPr lang="en-US" altLang="ko-KR">
              <a:latin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593824" y="2919915"/>
            <a:ext cx="7598176" cy="3258476"/>
            <a:chOff x="5081929" y="2397607"/>
            <a:chExt cx="6616735" cy="32584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3773365" y="3699147"/>
            <a:ext cx="1388884" cy="1235612"/>
          </a:xfrm>
          <a:prstGeom prst="rect">
            <a:avLst/>
          </a:prstGeom>
          <a:noFill/>
          <a:ln w="635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  <a:endParaRPr lang="en-US" altLang="ko-KR"/>
          </a:p>
        </p:txBody>
      </p:sp>
      <p:grpSp>
        <p:nvGrpSpPr>
          <p:cNvPr id="24" name="그룹 23"/>
          <p:cNvGrpSpPr/>
          <p:nvPr/>
        </p:nvGrpSpPr>
        <p:grpSpPr>
          <a:xfrm rot="0"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"/>
          <p:cNvSpPr txBox="1"/>
          <p:nvPr/>
        </p:nvSpPr>
        <p:spPr>
          <a:xfrm>
            <a:off x="190500" y="28575"/>
            <a:ext cx="5130344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(System Config)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345786" y="1181678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lt1">
                <a:alpha val="100000"/>
              </a:scheme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보완점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"/>
          <p:cNvSpPr/>
          <p:nvPr/>
        </p:nvSpPr>
        <p:spPr>
          <a:xfrm>
            <a:off x="345786" y="4476172"/>
            <a:ext cx="2698750" cy="137102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lt1">
                <a:alpha val="100000"/>
              </a:scheme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기대효과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13" name=""/>
          <p:cNvCxnSpPr/>
          <p:nvPr/>
        </p:nvCxnSpPr>
        <p:spPr>
          <a:xfrm>
            <a:off x="0" y="3514436"/>
            <a:ext cx="12192000" cy="0"/>
          </a:xfrm>
          <a:prstGeom prst="line">
            <a:avLst/>
          </a:prstGeom>
          <a:ln w="38100">
            <a:solidFill>
              <a:srgbClr val="933000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307895" y="3637597"/>
            <a:ext cx="6193155" cy="0"/>
          </a:xfrm>
          <a:prstGeom prst="line">
            <a:avLst/>
          </a:prstGeom>
          <a:ln w="38100">
            <a:solidFill>
              <a:srgbClr val="933000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"/>
          <p:cNvGrpSpPr/>
          <p:nvPr/>
        </p:nvGrpSpPr>
        <p:grpSpPr>
          <a:xfrm rot="0">
            <a:off x="7601070" y="4091846"/>
            <a:ext cx="4368679" cy="2201480"/>
            <a:chOff x="6821890" y="3808619"/>
            <a:chExt cx="5007199" cy="2622826"/>
          </a:xfrm>
        </p:grpSpPr>
        <p:pic>
          <p:nvPicPr>
            <p:cNvPr id="2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119898" y="4144648"/>
              <a:ext cx="2421009" cy="2089490"/>
            </a:xfrm>
            <a:prstGeom prst="rect">
              <a:avLst/>
            </a:prstGeom>
          </p:spPr>
        </p:pic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696350" y="4066263"/>
              <a:ext cx="2107537" cy="2107537"/>
            </a:xfrm>
            <a:prstGeom prst="rect">
              <a:avLst/>
            </a:prstGeom>
          </p:spPr>
        </p:pic>
        <p:sp>
          <p:nvSpPr>
            <p:cNvPr id="31" name=""/>
            <p:cNvSpPr/>
            <p:nvPr/>
          </p:nvSpPr>
          <p:spPr>
            <a:xfrm>
              <a:off x="6821890" y="3808619"/>
              <a:ext cx="5007199" cy="262282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miter/>
            </a:ln>
          </p:spPr>
          <p:txBody>
            <a:bodyPr anchor="ctr"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"/>
          <p:cNvGrpSpPr/>
          <p:nvPr/>
        </p:nvGrpSpPr>
        <p:grpSpPr>
          <a:xfrm rot="0">
            <a:off x="3755473" y="4091846"/>
            <a:ext cx="3676426" cy="2201480"/>
            <a:chOff x="3755473" y="4091846"/>
            <a:chExt cx="3676426" cy="2201480"/>
          </a:xfrm>
        </p:grpSpPr>
        <p:grpSp>
          <p:nvGrpSpPr>
            <p:cNvPr id="21" name=""/>
            <p:cNvGrpSpPr/>
            <p:nvPr/>
          </p:nvGrpSpPr>
          <p:grpSpPr>
            <a:xfrm rot="0">
              <a:off x="3755473" y="4091846"/>
              <a:ext cx="3676426" cy="2201480"/>
              <a:chOff x="3960532" y="3991433"/>
              <a:chExt cx="2917186" cy="2201480"/>
            </a:xfrm>
          </p:grpSpPr>
          <p:pic>
            <p:nvPicPr>
              <p:cNvPr id="19" name="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679347" y="4428421"/>
                <a:ext cx="1046894" cy="1265698"/>
              </a:xfrm>
              <a:prstGeom prst="rect">
                <a:avLst/>
              </a:prstGeom>
            </p:spPr>
          </p:pic>
          <p:sp>
            <p:nvSpPr>
              <p:cNvPr id="20" name=""/>
              <p:cNvSpPr/>
              <p:nvPr/>
            </p:nvSpPr>
            <p:spPr>
              <a:xfrm>
                <a:off x="3960532" y="3991433"/>
                <a:ext cx="2917186" cy="220148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miter/>
              </a:ln>
            </p:spPr>
            <p:txBody>
              <a:bodyPr anchor="ctr"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</p:grpSp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960532" y="4373894"/>
              <a:ext cx="1953952" cy="1575577"/>
            </a:xfrm>
            <a:prstGeom prst="rect">
              <a:avLst/>
            </a:prstGeom>
          </p:spPr>
        </p:pic>
      </p:grpSp>
      <p:sp>
        <p:nvSpPr>
          <p:cNvPr id="35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보완점 및 기대효과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2" grpId="1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보완점 및 기대효과</a:t>
            </a:r>
            <a:endParaRPr lang="ko-KR" altLang="en-US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be3d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6000" b="1">
                <a:solidFill>
                  <a:schemeClr val="dk1"/>
                </a:solidFill>
                <a:latin typeface="Consolas"/>
                <a:cs typeface="Arial Unicode MS"/>
              </a:rPr>
              <a:t>Thank You!!!</a:t>
            </a:r>
            <a:endParaRPr lang="en-US" altLang="ko-KR" sz="6000" b="1">
              <a:solidFill>
                <a:schemeClr val="dk1"/>
              </a:solidFill>
              <a:latin typeface="Consolas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cs typeface="Arial Unicode MS"/>
              </a:rPr>
              <a:t>Machine UI Input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cs typeface="Arial Unicode MS"/>
              </a:rPr>
              <a:t> 그림 제작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ff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rgbClr val="0000ff"/>
              </a:solidFill>
              <a:latin typeface="맑은 고딕"/>
            </a:endParaRPr>
          </a:p>
        </p:txBody>
      </p:sp>
      <p:cxnSp>
        <p:nvCxnSpPr>
          <p:cNvPr id="37" name="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rgbClr val="0000ff"/>
                </a:solidFill>
                <a:latin typeface="맑은 고딕"/>
                <a:cs typeface="Arial Unicode MS"/>
              </a:rPr>
              <a:t> 그림 제작</a:t>
            </a:r>
            <a:endParaRPr lang="ko-KR" altLang="en-US" b="1">
              <a:solidFill>
                <a:srgbClr val="0000ff"/>
              </a:solidFill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맑은 고딕"/>
                <a:cs typeface="Arial Unicode MS"/>
              </a:rPr>
              <a:t>Machine UI + 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ff"/>
              </a:solidFill>
              <a:latin typeface="맑은 고딕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  <a:endParaRPr lang="ko-KR" altLang="en-US" b="1">
              <a:latin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  <a:endParaRPr kumimoji="0" lang="ko-KR" altLang="en-US" b="1" i="0" u="none" strike="noStrike" kern="1200" cap="none" spc="0" normalizeH="0" baseline="0">
              <a:latin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  <a:endParaRPr kumimoji="0" lang="ko-KR" altLang="en-US" b="1" i="0" u="none" strike="noStrike" kern="1200" cap="none" spc="0" normalizeH="0" baseline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cxnSp>
        <p:nvCxnSpPr>
          <p:cNvPr id="41" name="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  <a:endParaRPr lang="en-US" altLang="ko-KR" sz="23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49" name="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Sub System 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cs typeface="Arial Unicode MS"/>
            </a:endParaRPr>
          </a:p>
        </p:txBody>
      </p:sp>
      <p:sp>
        <p:nvSpPr>
          <p:cNvPr id="55" name="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xmlns:mc="http://schemas.openxmlformats.org/markup-compatibility/2006" xmlns:hp="http://schemas.haansoft.com/office/presentation/8.0" kumimoji="0" lang="ko-KR" altLang="en-US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56" name="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  <a:endParaRPr xmlns:mc="http://schemas.openxmlformats.org/markup-compatibility/2006" xmlns:hp="http://schemas.haansoft.com/office/presentation/8.0" kumimoji="0" lang="en-US" altLang="ko-KR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Arial Unicode MS"/>
            </a:endParaRP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8475" y="3704349"/>
            <a:ext cx="2954156" cy="2954156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46156" y="4424953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604592" y="4412578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83350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13062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92339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923396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4313062" y="2670489"/>
            <a:ext cx="3537857" cy="18665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6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36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92578" y="2381076"/>
            <a:ext cx="578826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 flipV="1">
            <a:off x="3880632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 flipV="1">
            <a:off x="7850919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46156" y="4424953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604592" y="4412578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83350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13062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92339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923396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92578" y="2381076"/>
            <a:ext cx="578826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 flipV="1">
            <a:off x="3880632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 flipV="1">
            <a:off x="7850919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4313062" y="2670489"/>
            <a:ext cx="3537857" cy="18665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6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36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46156" y="4424953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604592" y="4412578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8283350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13062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92339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923396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92578" y="2381076"/>
            <a:ext cx="578826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 flipV="1">
            <a:off x="3880632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 flipV="1">
            <a:off x="7850919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/>
          <p:nvPr/>
        </p:nvSpPr>
        <p:spPr>
          <a:xfrm>
            <a:off x="4313062" y="2670489"/>
            <a:ext cx="3537857" cy="18665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6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36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7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46156" y="4424953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604592" y="4412578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923396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"/>
          <p:cNvSpPr/>
          <p:nvPr/>
        </p:nvSpPr>
        <p:spPr>
          <a:xfrm>
            <a:off x="4313062" y="2670489"/>
            <a:ext cx="3537857" cy="18665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6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  <a:endParaRPr lang="en-US" altLang="ko-KR" sz="36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92578" y="2381076"/>
            <a:ext cx="578826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 flipV="1">
            <a:off x="3880632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 flipV="1">
            <a:off x="7850919" y="3603754"/>
            <a:ext cx="432430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13062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5115844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92339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endParaRPr lang="en-US" altLang="ko-KR"/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319</ep:Words>
  <ep:PresentationFormat>와이드스크린</ep:PresentationFormat>
  <ep:Paragraphs>126</ep:Paragraphs>
  <ep:Slides>20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2022-10-27T09:57:33.765</dcterms:modified>
  <cp:revision>394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