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4" r:id="rId1"/>
    <p:sldMasterId id="2147483805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25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325" r:id="rId21"/>
    <p:sldId id="294" r:id="rId22"/>
    <p:sldId id="326" r:id="rId23"/>
    <p:sldId id="295" r:id="rId24"/>
    <p:sldId id="327" r:id="rId25"/>
    <p:sldId id="296" r:id="rId26"/>
    <p:sldId id="328" r:id="rId27"/>
    <p:sldId id="315" r:id="rId28"/>
    <p:sldId id="324" r:id="rId29"/>
    <p:sldId id="298" r:id="rId30"/>
    <p:sldId id="323" r:id="rId31"/>
    <p:sldId id="30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353" autoAdjust="0"/>
    <p:restoredTop sz="53579" autoAdjust="0"/>
  </p:normalViewPr>
  <p:slideViewPr>
    <p:cSldViewPr snapToGrid="0" snapToObjects="1">
      <p:cViewPr varScale="1">
        <p:scale>
          <a:sx n="100" d="100"/>
          <a:sy n="100" d="100"/>
        </p:scale>
        <p:origin x="1632" y="8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</a:t>
            </a:r>
            <a:r>
              <a:rPr lang="en-US" altLang="ko-KR" sz="1300">
                <a:latin typeface="맑은 고딕"/>
              </a:rPr>
              <a:t>OOO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Simulator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까지의 이동을 담당하게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스레드’는 LoadLock 모듈이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스레드’는 입력된 레시피에 따라 증착 공정을 진행하게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스레드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분홍색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빨간색 </a:t>
            </a:r>
            <a:r>
              <a:rPr lang="en-US" altLang="ko-KR" sz="1300">
                <a:latin typeface="맑은 고딕"/>
              </a:rPr>
              <a:t>‘Time </a:t>
            </a:r>
            <a:r>
              <a:rPr lang="ko-KR" altLang="en-US" sz="1300">
                <a:latin typeface="맑은 고딕"/>
              </a:rPr>
              <a:t>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스레드로 동작하는 것이 아닌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자세한 동작의 흐름은 뒤편에서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 baseline="0">
                <a:latin typeface="맑은 고딕"/>
              </a:rPr>
              <a:t> 구성 입니다</a:t>
            </a:r>
            <a:r>
              <a:rPr lang="en-US" altLang="ko-KR" sz="1300" baseline="0">
                <a:latin typeface="맑은 고딕"/>
              </a:rPr>
              <a:t>.</a:t>
            </a:r>
            <a:endParaRPr lang="en-US" altLang="ko-KR" sz="1300" baseline="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 있어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공정의 흐름을 한눈에 파악하는 것이 어렵습니다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 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Main </a:t>
            </a:r>
            <a:r>
              <a:rPr lang="ko-KR" altLang="en-US" sz="1300">
                <a:latin typeface="맑은 고딕"/>
              </a:rPr>
              <a:t>화면에 대한 설명은 다음과 같이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개의 부분으로 나뉘어 진행되겠습니다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 부분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Running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Cleaning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생산량을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두번째</a:t>
            </a:r>
            <a:r>
              <a:rPr lang="en-US" altLang="ko-KR"/>
              <a:t> </a:t>
            </a:r>
            <a:r>
              <a:rPr lang="ko-KR" altLang="en-US"/>
              <a:t>부분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 전의 웨이퍼를 초록색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공정을 완료한 웨이퍼를 파란색으로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프로그레스 바를 추가함으로써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 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발표는 다음과 같이 진행</a:t>
            </a:r>
            <a:r>
              <a:rPr lang="ko-KR" altLang="en-US"/>
              <a:t>할 예정이며</a:t>
            </a:r>
            <a:r>
              <a:rPr lang="en-US" altLang="ko-KR"/>
              <a:t>, 총 5단계로 구성</a:t>
            </a:r>
            <a:r>
              <a:rPr lang="ko-KR" altLang="en-US"/>
              <a:t>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조금 기다림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 부분</a:t>
            </a:r>
            <a:r>
              <a:rPr lang="en-US" altLang="ko-KR"/>
              <a:t>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움직이는 그림을 통해 장비의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</a:t>
            </a:r>
            <a:r>
              <a:rPr lang="en-US" altLang="ko-KR"/>
              <a:t>,</a:t>
            </a:r>
            <a:r>
              <a:rPr lang="ko-KR" altLang="en-US"/>
              <a:t> 모듈 별 웨이퍼가 이동하는 과정을 한번에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웨이퍼의 교환 과정 또한 확인할 수 있기에</a:t>
            </a:r>
            <a:r>
              <a:rPr lang="en-US" altLang="ko-KR"/>
              <a:t>,</a:t>
            </a:r>
            <a:r>
              <a:rPr lang="ko-KR" altLang="en-US"/>
              <a:t> 공정에 대한 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 </a:t>
            </a: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 부분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해당 프로세스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웨이퍼의 총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라디오 버튼을 통해 해당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공정 진행 여부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확인할 수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있도록 하였습니다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프로그레스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바를 통해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다섯 번째 부분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첫번째로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시뮬레이터의 가속이 가능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20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두번째는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세이브와 로드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기능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왼쪽 두 개의 버튼은 시뮬레이션의 환경 및 변수들을 저장하거나 불러올 수 있도록 하였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시뮬레이션을 통해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총 생산량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세번째로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시스템 환경 설정 기능과 시뮬레이터</a:t>
            </a:r>
            <a:r>
              <a:rPr lang="ko-KR" altLang="en-US" baseline="0"/>
              <a:t> 시작 기능을 구현하였습니다</a:t>
            </a:r>
            <a:r>
              <a:rPr lang="en-US" altLang="ko-KR" baseline="0"/>
              <a:t>.</a:t>
            </a:r>
            <a:endParaRPr lang="en-US" altLang="ko-KR" baseline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은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모듈별 구동 시간을 반영하여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프로세스 모듈의 슬롯 개수를 짝수로만 선택이 가능하도록 제한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클릭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마지막으로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모듈의 파라미터 순서를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다른 모듈 수치에 영향을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줄 수 있는 중요도에 따라 배치한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끝으로 이번 프로젝트의 기대 효과입니다.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가능할 것으로 예상됩니다.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더 나아가</a:t>
            </a:r>
            <a:r>
              <a:rPr lang="en-US" altLang="ko-KR"/>
              <a:t>,</a:t>
            </a:r>
            <a:r>
              <a:rPr lang="ko-KR" altLang="en-US"/>
              <a:t> 효율이 좋은 장비를 고안 및 설계 하는 것에도 기여할 수 있을 것으로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‘FAB SOLO’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구성 및 역할입니다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시스템 환경 설정</a:t>
            </a:r>
            <a:r>
              <a:rPr lang="en-US" altLang="ko-KR"/>
              <a:t> UI</a:t>
            </a:r>
            <a:r>
              <a:rPr lang="ko-KR" altLang="en-US"/>
              <a:t> 설계를 진행하였고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Main UI</a:t>
            </a:r>
            <a:r>
              <a:rPr lang="ko-KR" altLang="en-US"/>
              <a:t>에 들어갈 </a:t>
            </a:r>
            <a:r>
              <a:rPr lang="en-US" altLang="ko-KR"/>
              <a:t>Machine UI</a:t>
            </a:r>
            <a:r>
              <a:rPr lang="ko-KR" altLang="en-US"/>
              <a:t>용 그림을 제작한 뒤 해당 그림을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</a:t>
            </a:r>
            <a:r>
              <a:rPr lang="ko-KR" altLang="en-US" baseline="0"/>
              <a:t> </a:t>
            </a:r>
            <a:r>
              <a:rPr lang="ko-KR" altLang="en-US"/>
              <a:t>한성현 </a:t>
            </a:r>
            <a:r>
              <a:rPr lang="ko-KR" altLang="en-US">
                <a:solidFill>
                  <a:schemeClr val="tx1"/>
                </a:solidFill>
              </a:rPr>
              <a:t>팀원은</a:t>
            </a:r>
            <a:r>
              <a:rPr lang="ko-KR" altLang="en-US"/>
              <a:t> 시스템 환경 설정</a:t>
            </a:r>
            <a:r>
              <a:rPr lang="en-US" altLang="ko-KR"/>
              <a:t>  UI</a:t>
            </a:r>
            <a:r>
              <a:rPr lang="ko-KR" altLang="en-US"/>
              <a:t>의 기능 구현과 설정된 정보 파일과 결과 파일을 </a:t>
            </a:r>
            <a:r>
              <a:rPr lang="en-US" altLang="ko-KR"/>
              <a:t>Save </a:t>
            </a:r>
            <a:r>
              <a:rPr lang="ko-KR" altLang="en-US"/>
              <a:t>및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.(</a:t>
            </a:r>
            <a:r>
              <a:rPr lang="ko-KR" altLang="en-US" sz="1300"/>
              <a:t>조금 기다림</a:t>
            </a:r>
            <a:r>
              <a:rPr lang="en-US" altLang="ko-KR" sz="1300"/>
              <a:t>)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</a:t>
            </a:r>
            <a:r>
              <a:rPr lang="en-US" altLang="ko-KR" sz="1300">
                <a:latin typeface="맑은 고딕"/>
              </a:rPr>
              <a:t>, </a:t>
            </a:r>
            <a:r>
              <a:rPr lang="ko-KR" altLang="en-US" sz="1300">
                <a:latin typeface="맑은 고딕"/>
              </a:rPr>
              <a:t>장비의 스펙을 확인하는 것은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고객에게 중요한 사항입니다.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여기서 발생할 수 있는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가지 문제가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첫 번째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고객이 요구하는 사양으로 커스텀하여 판매 할 시 피드백을 수시로 반영하기에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두 번째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장비의 스팩을 문서로만 확인하고 구매할 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스팩 이슈로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</a:t>
            </a:r>
            <a:r>
              <a:rPr lang="en-US" altLang="ko-KR" sz="1300">
                <a:latin typeface="맑은 고딕"/>
              </a:rPr>
              <a:t>AB</a:t>
            </a:r>
            <a:r>
              <a:rPr lang="ko-KR" altLang="en-US" sz="1300">
                <a:latin typeface="맑은 고딕"/>
              </a:rPr>
              <a:t> SOLO’ 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스레드 구성입니다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해당 시뮬레이터는 총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 되어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Time 스레드’는 동작한 총 시간과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Clean 공정을 진행한 시간을 측정하여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모듈 별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 공정장비에서 웨이퍼는 크게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이렇게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모듈을 거쳐 이동하게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그리고 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모듈 간의 연결고리 역할을 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8.png"  /><Relationship Id="rId4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8.png"  /><Relationship Id="rId4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2801801" y="4520945"/>
            <a:ext cx="6586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 smtClean="0">
                <a:latin typeface="+mn-ea"/>
              </a:rPr>
              <a:t>한성현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err="1" smtClean="0">
                <a:latin typeface="+mn-ea"/>
              </a:rPr>
              <a:t>계민석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김서윤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김재곤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3088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맑은 고딕"/>
              </a:rPr>
              <a:t>LL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/ LL Slot 4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Slot 4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645023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기존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607824"/>
            <a:ext cx="5448272" cy="4315682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60343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신규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574202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masis MT Pro Black" panose="02040A04050005020304" pitchFamily="18" charset="0"/>
              </a:rPr>
              <a:t>1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361090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803347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600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DC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2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>
              <a:alpha val="100000"/>
            </a:srgbClr>
          </a:solidFill>
          <a:ln w="88900" cap="sq">
            <a:solidFill>
              <a:srgbClr val="ffffff">
                <a:alpha val="100000"/>
              </a:srgbClr>
            </a:solidFill>
            <a:miter/>
          </a:ln>
          <a:effectLst>
            <a:outerShdw blurRad="88900" algn="tl" rotWithShape="0">
              <a:srgbClr val="000000">
                <a:alpha val="4471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99565" y="4225925"/>
            <a:ext cx="487229" cy="193040"/>
          </a:xfrm>
          <a:prstGeom prst="rect">
            <a:avLst/>
          </a:prstGeom>
        </p:spPr>
      </p:pic>
      <p:pic>
        <p:nvPicPr>
          <p:cNvPr id="48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10420" y="5890577"/>
            <a:ext cx="266700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210664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1.</a:t>
            </a:r>
            <a:r>
              <a:rPr lang="ko-KR" sz="2800" b="1" i="0" kern="1200" baseline="0"/>
              <a:t> 팀 구성 및 역할</a:t>
            </a:r>
            <a:endParaRPr lang="en-US" sz="2800" kern="12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09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2.</a:t>
            </a:r>
            <a:r>
              <a:rPr lang="ko-KR" sz="2800" b="1" i="0" kern="1200" baseline="0"/>
              <a:t> 개</a:t>
            </a:r>
            <a:r>
              <a:rPr lang="ko-KR" altLang="en-US" sz="2800" b="1" i="0" kern="1200" baseline="0"/>
              <a:t>발 배경 및 개발 도구 </a:t>
            </a:r>
            <a:r>
              <a:rPr lang="en-US" altLang="ko-KR" sz="2800" b="1" i="0" kern="1200" baseline="0"/>
              <a:t>&amp;</a:t>
            </a:r>
            <a:r>
              <a:rPr lang="ko-KR" altLang="en-US" sz="28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5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3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altLang="ko-KR" sz="2800" b="1" i="0" kern="1200" baseline="0"/>
              <a:t>Thread </a:t>
            </a:r>
            <a:r>
              <a:rPr lang="ko-KR" altLang="en-US" sz="28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0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4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sz="2800" b="1" i="0" kern="1200" baseline="0"/>
              <a:t>UI </a:t>
            </a:r>
            <a:r>
              <a:rPr lang="ko-KR" sz="28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5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ko-KR" altLang="en-US" sz="2800" b="1" i="0" kern="1200" baseline="0"/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2050211" y="3437984"/>
            <a:ext cx="5319622" cy="1"/>
          </a:xfrm>
          <a:prstGeom prst="line">
            <a:avLst/>
          </a:prstGeom>
          <a:ln w="63500"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8928829" y="3428460"/>
            <a:ext cx="5319622" cy="19050"/>
          </a:xfrm>
          <a:prstGeom prst="line">
            <a:avLst/>
          </a:prstGeom>
          <a:noFill/>
          <a:ln w="1016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3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957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타원 11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4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3825" y="2919915"/>
            <a:ext cx="7598175" cy="3258476"/>
          </a:xfrm>
          <a:prstGeom prst="rect">
            <a:avLst/>
          </a:prstGeom>
        </p:spPr>
      </p:pic>
      <p:sp>
        <p:nvSpPr>
          <p:cNvPr id="27" name="사각형: 둥근 모서리 26"/>
          <p:cNvSpPr/>
          <p:nvPr/>
        </p:nvSpPr>
        <p:spPr>
          <a:xfrm>
            <a:off x="4593825" y="3069566"/>
            <a:ext cx="103233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26161" y="3072676"/>
            <a:ext cx="141432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593824" y="3506860"/>
            <a:ext cx="1246629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074636" y="3518804"/>
            <a:ext cx="96585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사각형: 둥근 모서리 31"/>
          <p:cNvSpPr/>
          <p:nvPr/>
        </p:nvSpPr>
        <p:spPr>
          <a:xfrm>
            <a:off x="4593825" y="3952038"/>
            <a:ext cx="2446662" cy="54298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812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5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835506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79" y="2183553"/>
            <a:ext cx="4149633" cy="183194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4242024"/>
            <a:ext cx="4170759" cy="1326438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6292080" y="2183553"/>
            <a:ext cx="1991270" cy="1831944"/>
          </a:xfrm>
          <a:prstGeom prst="rect">
            <a:avLst/>
          </a:prstGeom>
          <a:noFill/>
          <a:ln w="508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1" name=""/>
          <p:cNvSpPr/>
          <p:nvPr/>
        </p:nvSpPr>
        <p:spPr>
          <a:xfrm rot="10800000">
            <a:off x="5056261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81124" y="676275"/>
            <a:ext cx="2208917" cy="5982230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8366895" y="2183553"/>
            <a:ext cx="1991270" cy="1831945"/>
          </a:xfrm>
          <a:prstGeom prst="rect">
            <a:avLst/>
          </a:prstGeom>
          <a:noFill/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"/>
          <p:cNvSpPr/>
          <p:nvPr/>
        </p:nvSpPr>
        <p:spPr>
          <a:xfrm rot="10800000">
            <a:off x="5056260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8243" y="1464578"/>
            <a:ext cx="4865760" cy="2550919"/>
          </a:xfrm>
          <a:prstGeom prst="rect">
            <a:avLst/>
          </a:prstGeom>
        </p:spPr>
      </p:pic>
      <p:sp>
        <p:nvSpPr>
          <p:cNvPr id="46" name="타원 10"/>
          <p:cNvSpPr/>
          <p:nvPr/>
        </p:nvSpPr>
        <p:spPr>
          <a:xfrm>
            <a:off x="5701580" y="772158"/>
            <a:ext cx="414000" cy="415257"/>
          </a:xfrm>
          <a:prstGeom prst="ellipse">
            <a:avLst/>
          </a:prstGeom>
          <a:noFill/>
          <a:ln w="38100">
            <a:solidFill>
              <a:schemeClr val="lt1"/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5749735" y="763960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masis MT Pro Black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lt1"/>
              </a:solidFill>
              <a:latin typeface="Amasis MT Pro Black"/>
            </a:endParaRPr>
          </a:p>
        </p:txBody>
      </p:sp>
      <p:sp>
        <p:nvSpPr>
          <p:cNvPr id="48" name="타원 10"/>
          <p:cNvSpPr/>
          <p:nvPr/>
        </p:nvSpPr>
        <p:spPr>
          <a:xfrm>
            <a:off x="5701580" y="2191751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5749735" y="2183553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  <p:sp>
        <p:nvSpPr>
          <p:cNvPr id="50" name="타원 10"/>
          <p:cNvSpPr/>
          <p:nvPr/>
        </p:nvSpPr>
        <p:spPr>
          <a:xfrm>
            <a:off x="5701580" y="4250222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5749735" y="4242024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1" animBg="1"/>
      <p:bldP spid="40" grpId="2" animBg="1"/>
      <p:bldP spid="41" grpId="3" animBg="1"/>
      <p:bldP spid="43" grpId="4" animBg="1"/>
      <p:bldP spid="44" grpId="5" animBg="1"/>
      <p:bldP spid="43" grpId="6" animBg="1"/>
      <p:bldP spid="44" grpId="7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62708"/>
            <a:ext cx="5322486" cy="6095797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694943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 dirty="0" smtClean="0">
                <a:solidFill>
                  <a:schemeClr val="dk1"/>
                </a:solidFill>
                <a:latin typeface="맑은 고딕"/>
                <a:cs typeface="Arial Unicode MS"/>
              </a:rPr>
              <a:t>System</a:t>
            </a:r>
            <a:endParaRPr lang="en-US" altLang="ko-KR" sz="2300" b="1" dirty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/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54514" y="68562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5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424</ep:Words>
  <ep:PresentationFormat>와이드스크린</ep:PresentationFormat>
  <ep:Paragraphs>178</ep:Paragraphs>
  <ep:Slides>28</ep:Slides>
  <ep:Notes>28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ep:HeadingPairs>
  <ep:TitlesOfParts>
    <vt:vector size="30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2022-10-30T23:34:45.730</dcterms:modified>
  <cp:revision>588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