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6" r:id="rId1"/>
    <p:sldMasterId id="2147483807" r:id="rId2"/>
  </p:sldMasterIdLst>
  <p:notesMasterIdLst>
    <p:notesMasterId r:id="rId26"/>
  </p:notesMasterIdLst>
  <p:handoutMasterIdLst>
    <p:handoutMasterId r:id="rId27"/>
  </p:handoutMasterIdLst>
  <p:sldIdLst>
    <p:sldId id="292" r:id="rId3"/>
    <p:sldId id="280" r:id="rId4"/>
    <p:sldId id="299" r:id="rId5"/>
    <p:sldId id="283" r:id="rId6"/>
    <p:sldId id="259" r:id="rId7"/>
    <p:sldId id="310" r:id="rId8"/>
    <p:sldId id="316" r:id="rId9"/>
    <p:sldId id="317" r:id="rId10"/>
    <p:sldId id="318" r:id="rId11"/>
    <p:sldId id="319" r:id="rId12"/>
    <p:sldId id="320" r:id="rId13"/>
    <p:sldId id="321" r:id="rId14"/>
    <p:sldId id="285" r:id="rId15"/>
    <p:sldId id="279" r:id="rId16"/>
    <p:sldId id="322" r:id="rId17"/>
    <p:sldId id="293" r:id="rId18"/>
    <p:sldId id="294" r:id="rId19"/>
    <p:sldId id="295" r:id="rId20"/>
    <p:sldId id="296" r:id="rId21"/>
    <p:sldId id="315" r:id="rId22"/>
    <p:sldId id="298" r:id="rId23"/>
    <p:sldId id="300" r:id="rId24"/>
    <p:sldId id="30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DC00"/>
    <a:srgbClr val="00E600"/>
    <a:srgbClr val="00EA00"/>
    <a:srgbClr val="9900CC"/>
    <a:srgbClr val="09FF09"/>
    <a:srgbClr val="00B4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/>
    <p:restoredTop sz="75417" autoAdjust="0"/>
  </p:normalViewPr>
  <p:slideViewPr>
    <p:cSldViewPr snapToGrid="0" snapToObjects="1">
      <p:cViewPr varScale="1">
        <p:scale>
          <a:sx n="86" d="100"/>
          <a:sy n="86" d="100"/>
        </p:scale>
        <p:origin x="1692" y="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안녕하십니까</a:t>
            </a:r>
            <a:r>
              <a:rPr lang="en-US" altLang="ko-KR" sz="1300">
                <a:latin typeface="맑은 고딕"/>
              </a:rPr>
              <a:t>?</a:t>
            </a:r>
            <a:r>
              <a:rPr lang="ko-KR" altLang="en-US" sz="1300">
                <a:latin typeface="맑은 고딕"/>
              </a:rPr>
              <a:t> 프로젝트 발표를 진행할 한성현 입니다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defRPr/>
            </a:pPr>
            <a:r>
              <a:rPr lang="ko-KR" altLang="en-US" sz="1300">
                <a:latin typeface="맑은 고딕"/>
              </a:rPr>
              <a:t>그럼 지금부터 </a:t>
            </a:r>
            <a:r>
              <a:rPr lang="en-US" altLang="ko-KR" sz="1300">
                <a:latin typeface="맑은 고딕"/>
              </a:rPr>
              <a:t>FAB Simulatro Only Look Once,</a:t>
            </a:r>
            <a:r>
              <a:rPr lang="ko-KR" altLang="en-US" sz="1300">
                <a:latin typeface="맑은 고딕"/>
              </a:rPr>
              <a:t> 줄여서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프로젝트 발표를 시작하도록 하겠습니다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Thread</a:t>
            </a:r>
            <a:r>
              <a:rPr lang="ko-KR" altLang="en-US" sz="1300">
                <a:latin typeface="맑은 고딕"/>
              </a:rPr>
              <a:t> 흐름도 입니다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보시는 바와 같이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중앙 제어 스레드는 프로그램 종료 시까지 동작하며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</a:p>
          <a:p>
            <a:pPr>
              <a:defRPr/>
            </a:pPr>
            <a:r>
              <a:rPr lang="ko-KR" altLang="en-US" sz="1300">
                <a:latin typeface="맑은 고딕"/>
              </a:rPr>
              <a:t>다른 스레드를 순차적으로 동작시키는 역할을 하는 것을 확인할 수 있습니다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그와 동시에 </a:t>
            </a:r>
            <a:r>
              <a:rPr lang="en-US" altLang="ko-KR" sz="1300">
                <a:latin typeface="맑은 고딕"/>
              </a:rPr>
              <a:t>Time </a:t>
            </a:r>
            <a:r>
              <a:rPr lang="ko-KR" altLang="en-US" sz="1300">
                <a:latin typeface="맑은 고딕"/>
              </a:rPr>
              <a:t>스레드도 함께 동작하여 시뮬레이터의 구동 시간을 측정하고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</a:p>
          <a:p>
            <a:pPr>
              <a:defRPr/>
            </a:pPr>
            <a:r>
              <a:rPr lang="ko-KR" altLang="en-US" sz="1300">
                <a:latin typeface="맑은 고딕"/>
              </a:rPr>
              <a:t>웨이퍼의 출력과 </a:t>
            </a:r>
            <a:r>
              <a:rPr lang="en-US" altLang="ko-KR" sz="1300">
                <a:latin typeface="맑은 고딕"/>
              </a:rPr>
              <a:t>Throughtut</a:t>
            </a:r>
            <a:r>
              <a:rPr lang="ko-KR" altLang="en-US" sz="1300">
                <a:latin typeface="맑은 고딕"/>
              </a:rPr>
              <a:t>을 연산하도록 하였습니다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또한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스레드는 동시성 확보를 위해 단일 스레드록 동작하는 것이 아닌 다음과 같이 멀티 스레드로 동작하도록 설계하였습니다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좀 더 자세한 동작의 흐름은 잠시 뒤 뒤편에서의 시연을 통해 보여드리도록 하겠습니다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구성에 대해 설명드리겠습니다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타일 형식으로 되어있어 한눈에 알아보는 것이 힘들다는 단점이 있었습니다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소개해드리겠습니다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구성에 대해 설명드리겠습니다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타일 형식으로 되어있어 한눈에 알아보는 것이 힘들다는 단점이 있었습니다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소개해드리겠습니다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먼저 상단을 보시게 되면 타이머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2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개가 있는 것을 확인하실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하나는 총 공정시간인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Total Running TIme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이고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다른 하나는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Clean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진행한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Total Cleaning Time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의미합니다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완료한 모든 웨이퍼를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‘OUTPUT’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하였고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공정한 웨이퍼 개수의 평균을 구해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‘THROUGHTPUT’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설계하였습니다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 </a:t>
            </a:r>
            <a:r>
              <a:rPr lang="en-US" altLang="ko-KR"/>
              <a:t>Load Port</a:t>
            </a:r>
            <a:r>
              <a:rPr lang="ko-KR" altLang="en-US"/>
              <a:t>와 </a:t>
            </a:r>
            <a:r>
              <a:rPr lang="en-US" altLang="ko-KR"/>
              <a:t>Load Lock</a:t>
            </a:r>
            <a:r>
              <a:rPr lang="ko-KR" altLang="en-US"/>
              <a:t>을 표현한</a:t>
            </a:r>
            <a:r>
              <a:rPr lang="en-US" altLang="ko-KR"/>
              <a:t>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우선 공정 전의 웨이퍼를 녹색</a:t>
            </a:r>
            <a:r>
              <a:rPr lang="en-US" altLang="ko-KR"/>
              <a:t>,</a:t>
            </a:r>
            <a:r>
              <a:rPr lang="ko-KR" altLang="en-US"/>
              <a:t> 공정을 완료한 웨이퍼를 청색으로 구분하였으며</a:t>
            </a:r>
            <a:r>
              <a:rPr lang="en-US" altLang="ko-KR"/>
              <a:t>,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스택 구조를 통해 해당 모듈의 슬롯 개수와 웨이퍼의 입</a:t>
            </a:r>
            <a:r>
              <a:rPr lang="en-US" altLang="ko-KR"/>
              <a:t>/</a:t>
            </a:r>
            <a:r>
              <a:rPr lang="ko-KR" altLang="en-US"/>
              <a:t>출력을 쉽게 확인할 수 있도록 설계하였습니다</a:t>
            </a:r>
            <a:r>
              <a:rPr lang="en-US" altLang="ko-KR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 모듈 하단부에 위치한 프로그래스 바를 추가함으로써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Load Lock</a:t>
            </a:r>
            <a:r>
              <a:rPr lang="ko-KR" altLang="en-US"/>
              <a:t>이 수행하는 진공 및 대기상태 변환을 확인 할 수 있도록 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다음은 </a:t>
            </a:r>
            <a:r>
              <a:rPr lang="en-US" altLang="ko-KR"/>
              <a:t>Machine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윈도우 창 가운데 움직이는 그림을 통해 로봇의 동작을 한 눈에 파악할 수 있으며</a:t>
            </a:r>
            <a:r>
              <a:rPr lang="en-US" altLang="ko-KR"/>
              <a:t>,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장비에 대해 잘 모르는 사용자가 접하게 되더라도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모듈별 로봇이 웨이퍼를 옮기는 과정을 손쉽게 파악할 수 있도록 설계하였습니다</a:t>
            </a:r>
            <a:r>
              <a:rPr lang="en-US" altLang="ko-KR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외부에서는 파악하기 힘든 웨이퍼 교환 과정 또한 확인할 수 있기에 공정에 대한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시각적인 접근성을 강화하였습니다</a:t>
            </a:r>
            <a:r>
              <a:rPr lang="en-US" altLang="ko-KR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추가로 웨이퍼의 공정 상태에 따른 색상을 달리 표현 함으로써</a:t>
            </a:r>
            <a:r>
              <a:rPr lang="en-US" altLang="ko-KR"/>
              <a:t>,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실시간으로 각 웨이퍼의 공정 진행 상황을 확인할 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다음은 증착 공정 등 실제 공정이 이루어지는 프로세스 모듈입니다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모듈도 마찬가지로 사용자가 슬롯 개수 및 모듈 개수를 범용으로 사용할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 모듈의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 번 쉬고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두 그림 중 오른쪽 그림에서 차례로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바로 옆에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 해당 프로세스 모듈에서 공정을 완료한 웨이퍼의 총개수를 의미합니다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하단 왼쪽에 있는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라디오 버튼을 통해 해당 모듈이 현재 공정을 진행 중인가 혹은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Clean job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진행 중인가를 확인할 수 있습니다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 프로그레스 컨트롤과 이를 수치로 보여주며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발표 순서는 다음과 같이 진행되</a:t>
            </a:r>
            <a:r>
              <a:rPr lang="ko-KR" altLang="en-US"/>
              <a:t>며</a:t>
            </a:r>
            <a:r>
              <a:rPr lang="en-US" altLang="ko-KR"/>
              <a:t> 총 5단계로 구성 되어있습니다.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앞서 설명 드린 프로세스 모듈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UI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오른편에는 시뮬레이터의 가속이 가능하도록 스피드 컨트롤러를 배치하였습니다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사용자는 최소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배속에서 최대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50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배속까지 시뮬레이터를 가속할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스피드 컨트롤러 하단에는 두가지의 세이브와 로드 버튼이 위치하도록 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보시는 바와 같이 왼쪽 두 개의 버튼은 사용자가 시뮬레이터를 동작하긴 전 입력하였던 시뮬레이션의 환경 및 변수들을 저장하거나 불러올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한편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 오른편에는 시뮬레이션을 통해 나온 결과가 얼마의 시간 동안 몇 장의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Wafer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의 작업을 진행했는지를 보여주는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Throughput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저장하거나 불러올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마지막으로 사용자가 시뮬레이션의 환경 및 변수를 설정할 수 있는 시스템 설정 화면입니다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 및 슬롯의 개수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해당 모듈에서의 구동 시간을 사용자가 자유롭게 입력할 수 있도록 구현하였습니다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초기 메인 윈도우에서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System Config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’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버튼을 클릭하게 되면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해당 윈도우를 띄워 사용자에게 입력 받도록 하였으며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주성엔지니어링에서 제공 받는 모듈 별 구동 시간을 반영하여 기본값으로 입력될 수 있도록 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Transfer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Vacuum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로봇이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Quad arm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일 경우를 고려하여 프로세스 모듈의 슬롯 개수를 짝수로만 선택이 가능하도록 제한을 둔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점을 고려하여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각 모듈 파라미터 배치도를 수치에 영향이 큰 모듈별 순위로 구성한 점도 특이점이라고 할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마무리로 이번 </a:t>
            </a:r>
            <a:r>
              <a:rPr lang="en-US" altLang="ko-KR"/>
              <a:t>FAB SOLO</a:t>
            </a:r>
            <a:r>
              <a:rPr lang="ko-KR" altLang="en-US"/>
              <a:t>를 진행하는 동안 보안점 및 기대효과입니다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해당 시뮬레이터를 설계 하는데 있어 절차 지향적으로 접근을 하게 되어 코드의 유지 보수가 어렵다는 점이 있지만</a:t>
            </a:r>
            <a:r>
              <a:rPr lang="en-US" altLang="ko-KR"/>
              <a:t>,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UI</a:t>
            </a:r>
            <a:r>
              <a:rPr lang="ko-KR" altLang="en-US"/>
              <a:t>를 직관적으로 설계하여 사용자의 편의성을 향상시켰고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중앙의 </a:t>
            </a:r>
            <a:r>
              <a:rPr lang="en-US" altLang="ko-KR"/>
              <a:t>Machine UI</a:t>
            </a:r>
            <a:r>
              <a:rPr lang="ko-KR" altLang="en-US"/>
              <a:t>를 통해 각 모듈의 움직임을 확인하여 발생 가능성이 있는 문제에 대한 대응을 미리 파악 할 수 있을 것이라고 기대됩니다</a:t>
            </a:r>
            <a:r>
              <a:rPr lang="en-US" altLang="ko-KR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이로써 사용자가 </a:t>
            </a:r>
            <a:r>
              <a:rPr lang="en-US" altLang="ko-KR"/>
              <a:t>Machine UI</a:t>
            </a:r>
            <a:r>
              <a:rPr lang="ko-KR" altLang="en-US"/>
              <a:t>를 통해 전체적인 공정 진행 상황을 파악할 수 있도록 하였으며</a:t>
            </a:r>
            <a:r>
              <a:rPr lang="en-US" altLang="ko-KR"/>
              <a:t>,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각 모듈의 상태를 확인하여 발생하는 이슈에 대한 신속한 대응을 할 수 있을 것으로 기대할 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이로서 </a:t>
            </a:r>
            <a:r>
              <a:rPr lang="en-US" altLang="ko-KR"/>
              <a:t>A</a:t>
            </a:r>
            <a:r>
              <a:rPr lang="ko-KR" altLang="en-US"/>
              <a:t>조 </a:t>
            </a:r>
            <a:r>
              <a:rPr lang="en-US" altLang="ko-KR"/>
              <a:t>FAB SOLO </a:t>
            </a:r>
            <a:r>
              <a:rPr lang="ko-KR" altLang="en-US"/>
              <a:t>시뮬레이터 발표를 마무리 하겠습니다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</a:t>
            </a:r>
            <a:r>
              <a:rPr lang="en-US" altLang="ko-KR"/>
              <a:t>,</a:t>
            </a:r>
            <a:r>
              <a:rPr lang="ko-KR" altLang="en-US"/>
              <a:t> 팀원들과 각자의 역할에 대해 소개해드리도록 하겠습니다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김서윤</a:t>
            </a:r>
            <a:r>
              <a:rPr lang="en-US" altLang="ko-KR"/>
              <a:t>,</a:t>
            </a:r>
            <a:r>
              <a:rPr lang="ko-KR" altLang="en-US"/>
              <a:t> 김재곤 팀원은 각자 </a:t>
            </a:r>
            <a:r>
              <a:rPr lang="en-US" altLang="ko-KR"/>
              <a:t>Main UI,</a:t>
            </a:r>
            <a:r>
              <a:rPr lang="ko-KR" altLang="en-US"/>
              <a:t> </a:t>
            </a:r>
            <a:r>
              <a:rPr lang="en-US" altLang="ko-KR"/>
              <a:t>System Config UI</a:t>
            </a:r>
            <a:r>
              <a:rPr lang="ko-KR" altLang="en-US"/>
              <a:t> 설계를 진행하였고 </a:t>
            </a:r>
          </a:p>
          <a:p>
            <a:pPr>
              <a:defRPr/>
            </a:pPr>
            <a:r>
              <a:rPr lang="en-US" altLang="ko-KR"/>
              <a:t>Machine UI</a:t>
            </a:r>
            <a:r>
              <a:rPr lang="ko-KR" altLang="en-US"/>
              <a:t>에 들어갈 그림을 제작하였습니다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이후</a:t>
            </a:r>
            <a:r>
              <a:rPr lang="en-US" altLang="ko-KR"/>
              <a:t>,</a:t>
            </a:r>
            <a:r>
              <a:rPr lang="ko-KR" altLang="en-US"/>
              <a:t> 완성된 </a:t>
            </a:r>
            <a:r>
              <a:rPr lang="en-US" altLang="ko-KR"/>
              <a:t>Machine UI</a:t>
            </a:r>
            <a:r>
              <a:rPr lang="ko-KR" altLang="en-US"/>
              <a:t>와 </a:t>
            </a:r>
            <a:r>
              <a:rPr lang="en-US" altLang="ko-KR"/>
              <a:t>Main UI</a:t>
            </a:r>
            <a:r>
              <a:rPr lang="ko-KR" altLang="en-US"/>
              <a:t>를 결합하는 작업을 진행하였습니다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계민석 팀원은 공정에 적합한 스레드를 구현하여 </a:t>
            </a:r>
            <a:r>
              <a:rPr lang="en-US" altLang="ko-KR"/>
              <a:t>Main UI</a:t>
            </a:r>
            <a:r>
              <a:rPr lang="ko-KR" altLang="en-US"/>
              <a:t>와 결합하는 과정을 진행하였고</a:t>
            </a:r>
            <a:r>
              <a:rPr lang="en-US" altLang="ko-KR"/>
              <a:t>,</a:t>
            </a:r>
            <a:r>
              <a:rPr lang="ko-KR" altLang="en-US"/>
              <a:t> 테스트를 통해 발생하는 오류를 수정하였습니다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그리고 저는 </a:t>
            </a:r>
            <a:r>
              <a:rPr lang="en-US" altLang="ko-KR"/>
              <a:t>System Config UI</a:t>
            </a:r>
            <a:r>
              <a:rPr lang="ko-KR" altLang="en-US"/>
              <a:t>기능과 환경설정 파일 및 결과 파일을 </a:t>
            </a:r>
            <a:r>
              <a:rPr lang="en-US" altLang="ko-KR"/>
              <a:t>Save,</a:t>
            </a:r>
            <a:r>
              <a:rPr lang="ko-KR" altLang="en-US"/>
              <a:t>  </a:t>
            </a:r>
            <a:r>
              <a:rPr lang="en-US" altLang="ko-KR"/>
              <a:t>Load</a:t>
            </a:r>
            <a:r>
              <a:rPr lang="ko-KR" altLang="en-US"/>
              <a:t> 할 수 있도록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ko-KR" altLang="en-US"/>
              <a:t>추가적으로 </a:t>
            </a:r>
            <a:r>
              <a:rPr lang="en-US" altLang="ko-KR"/>
              <a:t>Sub Project</a:t>
            </a:r>
            <a:r>
              <a:rPr lang="ko-KR" altLang="en-US"/>
              <a:t>인 </a:t>
            </a:r>
            <a:r>
              <a:rPr lang="en-US" altLang="ko-KR"/>
              <a:t>MDB to Excel</a:t>
            </a:r>
            <a:r>
              <a:rPr lang="ko-KR" altLang="en-US"/>
              <a:t>도 함께 진행하였습니다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저희는 팀원 본 프로젝트를 다음과 같은 환경과 도구를 이용하여 제작하였습니다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>
                <a:latin typeface="맑은 고딕"/>
              </a:rPr>
              <a:t>장비를 구입하는데 있어 장비의 스펙을 확인하는 것은 고객에게 있어 중요한 사항입니다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장비 회사에서 고객이 요구하는 사양으로 커스텀하여 판매를 할 수 있다면</a:t>
            </a:r>
            <a:r>
              <a:rPr lang="en-US" altLang="ko-KR" sz="1300">
                <a:latin typeface="맑은 고딕"/>
              </a:rPr>
              <a:t>,</a:t>
            </a: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고객의 입장에서 추가적으로 발생 가능성이 있는 비용에 대한 생각은 고려하지 않아도 됩니다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하지만 고객의 피드백을 수시로 반영하여 설계하는 것은 시간이 오래 소요된다는 단점이 있습니다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한편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시간 절약을 위해 장비의 스팩을 문서로만 확인하고 구매하게 된다면</a:t>
            </a:r>
            <a:r>
              <a:rPr lang="en-US" altLang="ko-KR" sz="1300">
                <a:latin typeface="맑은 고딕"/>
              </a:rPr>
              <a:t>,</a:t>
            </a: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차후 예상과는 다른 스팩과 이슈로 인하여 추가 비용을 지불할 가능성이 높아질 수 있습니다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따라서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고객사와 장비사 모두에게 있어 시간과 비용을 절약하고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향후 발생할 수 있는 리스크를 줄이고자하여 고안한 것이</a:t>
            </a:r>
            <a:r>
              <a:rPr lang="en-US" altLang="ko-KR" sz="1300">
                <a:latin typeface="맑은 고딕"/>
              </a:rPr>
              <a:t> </a:t>
            </a:r>
            <a:r>
              <a:rPr lang="ko-KR" altLang="en-US" sz="1300">
                <a:latin typeface="맑은 고딕"/>
              </a:rPr>
              <a:t>시뮬레이터 입니다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그리고 이를 충족하기에 적합한 시뮬레이터가 바로 저희가 설계한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입니다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다음으로 스레드의 구성에 대해 말씀드리겠습니다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본 프로젝트는 </a:t>
            </a:r>
            <a:r>
              <a:rPr lang="en-US" altLang="ko-KR" sz="1300">
                <a:latin typeface="맑은 고딕"/>
              </a:rPr>
              <a:t>8</a:t>
            </a:r>
            <a:r>
              <a:rPr lang="ko-KR" altLang="en-US" sz="1300">
                <a:latin typeface="맑은 고딕"/>
              </a:rPr>
              <a:t>개의 스레드로 구성되어있습니다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‘중앙 제어 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는 자신의 제외한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7</a:t>
            </a:r>
            <a:r>
              <a:rPr lang="ko-KR" altLang="en-US" sz="1300">
                <a:latin typeface="맑은 고딕"/>
              </a:rPr>
              <a:t>개의 스레드를 관리하는 중추 역할을 합니다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‘Time 쓰레드’는 FAB SOLO가 작동한 총 시간과 Clean 공정을 진행한 시간을 측정하여 최종 Throughput을 연산합니다.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3329835" y="3895986"/>
            <a:ext cx="5532329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조장 </a:t>
            </a:r>
            <a:r>
              <a:rPr lang="en-US" altLang="ko-KR" sz="3000" b="1">
                <a:latin typeface="+mn-ea"/>
                <a:ea typeface="+mn-ea"/>
              </a:rPr>
              <a:t>:</a:t>
            </a:r>
            <a:r>
              <a:rPr lang="ko-KR" altLang="en-US" sz="3000" b="1">
                <a:latin typeface="+mn-ea"/>
                <a:ea typeface="+mn-ea"/>
              </a:rPr>
              <a:t> 한성현</a:t>
            </a:r>
          </a:p>
          <a:p>
            <a:pPr algn="ctr">
              <a:defRPr/>
            </a:pP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조원 </a:t>
            </a:r>
            <a:r>
              <a:rPr lang="en-US" altLang="ko-KR" sz="3000" b="1">
                <a:latin typeface="+mn-ea"/>
                <a:ea typeface="+mn-ea"/>
              </a:rPr>
              <a:t>: </a:t>
            </a:r>
            <a:r>
              <a:rPr lang="ko-KR" altLang="en-US" sz="3000" b="1">
                <a:latin typeface="+mn-ea"/>
                <a:ea typeface="+mn-ea"/>
              </a:rPr>
              <a:t>계민석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김서윤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김재곤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996B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 rot="10800000"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 rot="10800000"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직선 화살표 연결선 8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/>
          <p:cNvCxnSpPr/>
          <p:nvPr/>
        </p:nvCxnSpPr>
        <p:spPr>
          <a:xfrm>
            <a:off x="480487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직선 화살표 연결선 11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TextBox 13"/>
          <p:cNvSpPr txBox="1"/>
          <p:nvPr/>
        </p:nvSpPr>
        <p:spPr>
          <a:xfrm>
            <a:off x="2570007" y="4881896"/>
            <a:ext cx="2304677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latin typeface="맑은 고딕"/>
              </a:rPr>
              <a:t>Central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0007" y="5342120"/>
            <a:ext cx="1023862" cy="39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7128" y="4881896"/>
            <a:ext cx="2438460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LPM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to 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7128" y="5334810"/>
            <a:ext cx="1219229" cy="387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45150" y="4902261"/>
            <a:ext cx="2438460" cy="39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PM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90B6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90B6D6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TextBox 57"/>
          <p:cNvSpPr txBox="1"/>
          <p:nvPr/>
        </p:nvSpPr>
        <p:spPr>
          <a:xfrm>
            <a:off x="9345150" y="5332786"/>
            <a:ext cx="695918" cy="38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480487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직선 화살표 연결선 163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직선 화살표 연결선 164"/>
          <p:cNvCxnSpPr/>
          <p:nvPr/>
        </p:nvCxnSpPr>
        <p:spPr>
          <a:xfrm>
            <a:off x="480487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TextBox 165"/>
          <p:cNvSpPr txBox="1"/>
          <p:nvPr/>
        </p:nvSpPr>
        <p:spPr>
          <a:xfrm>
            <a:off x="2570007" y="5809063"/>
            <a:ext cx="1701645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 to LL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165769" y="5809063"/>
            <a:ext cx="1951733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OUT</a:t>
            </a:r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312236" y="14093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직선 화살표 연결선 168"/>
          <p:cNvCxnSpPr/>
          <p:nvPr/>
        </p:nvCxnSpPr>
        <p:spPr>
          <a:xfrm>
            <a:off x="312237" y="173262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7" name="직선 화살표 연결선 176"/>
          <p:cNvCxnSpPr/>
          <p:nvPr/>
        </p:nvCxnSpPr>
        <p:spPr>
          <a:xfrm>
            <a:off x="156633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직선 화살표 연결선 181"/>
          <p:cNvCxnSpPr/>
          <p:nvPr/>
        </p:nvCxnSpPr>
        <p:spPr>
          <a:xfrm>
            <a:off x="2786536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직선 화살표 연결선 182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직선 화살표 연결선 191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직선 화살표 연결선 196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직선 화살표 연결선 198"/>
          <p:cNvCxnSpPr/>
          <p:nvPr/>
        </p:nvCxnSpPr>
        <p:spPr>
          <a:xfrm>
            <a:off x="335631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직선 화살표 연결선 199"/>
          <p:cNvCxnSpPr/>
          <p:nvPr/>
        </p:nvCxnSpPr>
        <p:spPr>
          <a:xfrm>
            <a:off x="1566335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직선 화살표 연결선 200"/>
          <p:cNvCxnSpPr/>
          <p:nvPr/>
        </p:nvCxnSpPr>
        <p:spPr>
          <a:xfrm>
            <a:off x="2786539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직선 화살표 연결선 201"/>
          <p:cNvCxnSpPr/>
          <p:nvPr/>
        </p:nvCxnSpPr>
        <p:spPr>
          <a:xfrm>
            <a:off x="4006740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직선 화살표 연결선 202"/>
          <p:cNvCxnSpPr/>
          <p:nvPr/>
        </p:nvCxnSpPr>
        <p:spPr>
          <a:xfrm>
            <a:off x="400673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직선 화살표 연결선 203"/>
          <p:cNvCxnSpPr/>
          <p:nvPr/>
        </p:nvCxnSpPr>
        <p:spPr>
          <a:xfrm>
            <a:off x="5226938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직선 화살표 연결선 205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직사각형 208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4" name="직선 화살표 연결선 213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직선 화살표 연결선 214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직선 화살표 연결선 215"/>
          <p:cNvCxnSpPr/>
          <p:nvPr/>
        </p:nvCxnSpPr>
        <p:spPr>
          <a:xfrm>
            <a:off x="760066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직사각형 216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8" name="직선 화살표 연결선 217"/>
          <p:cNvCxnSpPr/>
          <p:nvPr/>
        </p:nvCxnSpPr>
        <p:spPr>
          <a:xfrm>
            <a:off x="882086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직선 화살표 연결선 218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직선 화살표 연결선 219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직선 화살표 연결선 220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TextBox 223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</a:rPr>
              <a:t>PM1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PM2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577673" y="2297918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LL(Vent)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06474" y="2294692"/>
            <a:ext cx="1078508" cy="33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LL(Pump)</a:t>
            </a:r>
          </a:p>
        </p:txBody>
      </p:sp>
      <p:sp>
        <p:nvSpPr>
          <p:cNvPr id="229" name="직사각형 228"/>
          <p:cNvSpPr/>
          <p:nvPr/>
        </p:nvSpPr>
        <p:spPr>
          <a:xfrm>
            <a:off x="2763142" y="1938752"/>
            <a:ext cx="1220201" cy="87018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7</a:t>
            </a:r>
          </a:p>
        </p:txBody>
      </p:sp>
      <p:sp>
        <p:nvSpPr>
          <p:cNvPr id="232" name="TextBox 8"/>
          <p:cNvSpPr txBox="1"/>
          <p:nvPr/>
        </p:nvSpPr>
        <p:spPr>
          <a:xfrm>
            <a:off x="190500" y="28575"/>
            <a:ext cx="3792843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3-2. Thread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흐름도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7326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맑은 고딕"/>
                <a:cs typeface="Arial Unicode MS"/>
              </a:rPr>
              <a:t>기존 </a:t>
            </a:r>
            <a:r>
              <a:rPr lang="en-US" altLang="ko-KR" sz="2500">
                <a:latin typeface="맑은 고딕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130028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93167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맑은 고딕"/>
                <a:cs typeface="Arial Unicode MS"/>
              </a:rPr>
              <a:t>신규 </a:t>
            </a:r>
            <a:r>
              <a:rPr lang="en-US" altLang="ko-KR" sz="2500">
                <a:latin typeface="맑은 고딕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6604" y="1843831"/>
            <a:ext cx="5812309" cy="4349304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0368" y="708485"/>
            <a:ext cx="7271264" cy="5441029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6A057B8-065F-1666-FCD4-EC6EAE628826}"/>
              </a:ext>
            </a:extLst>
          </p:cNvPr>
          <p:cNvGrpSpPr/>
          <p:nvPr/>
        </p:nvGrpSpPr>
        <p:grpSpPr>
          <a:xfrm>
            <a:off x="2040783" y="708485"/>
            <a:ext cx="8130193" cy="5340479"/>
            <a:chOff x="2040783" y="708485"/>
            <a:chExt cx="8130193" cy="5340479"/>
          </a:xfrm>
        </p:grpSpPr>
        <p:sp>
          <p:nvSpPr>
            <p:cNvPr id="14" name="직사각형 9"/>
            <p:cNvSpPr/>
            <p:nvPr/>
          </p:nvSpPr>
          <p:spPr>
            <a:xfrm>
              <a:off x="2598235" y="879940"/>
              <a:ext cx="7031642" cy="504000"/>
            </a:xfrm>
            <a:prstGeom prst="rect">
              <a:avLst/>
            </a:prstGeom>
            <a:noFill/>
            <a:ln w="57150">
              <a:solidFill>
                <a:srgbClr val="FF0000">
                  <a:alpha val="100000"/>
                </a:srgbClr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2" name="직사각형 9">
              <a:extLst>
                <a:ext uri="{FF2B5EF4-FFF2-40B4-BE49-F238E27FC236}">
                  <a16:creationId xmlns:a16="http://schemas.microsoft.com/office/drawing/2014/main" id="{34A9583F-DF36-17C6-9211-E7A4E2DD9BA6}"/>
                </a:ext>
              </a:extLst>
            </p:cNvPr>
            <p:cNvSpPr/>
            <p:nvPr/>
          </p:nvSpPr>
          <p:spPr>
            <a:xfrm>
              <a:off x="2598236" y="1455035"/>
              <a:ext cx="1656000" cy="3168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3" name="직사각형 9">
              <a:extLst>
                <a:ext uri="{FF2B5EF4-FFF2-40B4-BE49-F238E27FC236}">
                  <a16:creationId xmlns:a16="http://schemas.microsoft.com/office/drawing/2014/main" id="{9143C103-4083-6FE3-12C8-A44FDF511E9C}"/>
                </a:ext>
              </a:extLst>
            </p:cNvPr>
            <p:cNvSpPr/>
            <p:nvPr/>
          </p:nvSpPr>
          <p:spPr>
            <a:xfrm>
              <a:off x="7973083" y="1466186"/>
              <a:ext cx="1656000" cy="2664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4" name="직사각형 9">
              <a:extLst>
                <a:ext uri="{FF2B5EF4-FFF2-40B4-BE49-F238E27FC236}">
                  <a16:creationId xmlns:a16="http://schemas.microsoft.com/office/drawing/2014/main" id="{A39D43A3-828B-B71F-C99F-2D54DCFC502A}"/>
                </a:ext>
              </a:extLst>
            </p:cNvPr>
            <p:cNvSpPr/>
            <p:nvPr/>
          </p:nvSpPr>
          <p:spPr>
            <a:xfrm>
              <a:off x="4348974" y="1450845"/>
              <a:ext cx="3528000" cy="3168000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19732C59-4372-3934-1340-DF5BE8F8294A}"/>
                </a:ext>
              </a:extLst>
            </p:cNvPr>
            <p:cNvSpPr/>
            <p:nvPr/>
          </p:nvSpPr>
          <p:spPr>
            <a:xfrm>
              <a:off x="7963108" y="4237468"/>
              <a:ext cx="1656000" cy="18000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967091-BADC-0918-9E75-0F68821F1C50}"/>
                </a:ext>
              </a:extLst>
            </p:cNvPr>
            <p:cNvSpPr/>
            <p:nvPr/>
          </p:nvSpPr>
          <p:spPr>
            <a:xfrm>
              <a:off x="2598234" y="4716964"/>
              <a:ext cx="5278740" cy="1332000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F72F762-8FC3-8C0E-9785-4C160D34F7EF}"/>
                </a:ext>
              </a:extLst>
            </p:cNvPr>
            <p:cNvGrpSpPr/>
            <p:nvPr/>
          </p:nvGrpSpPr>
          <p:grpSpPr>
            <a:xfrm>
              <a:off x="2046368" y="708485"/>
              <a:ext cx="414000" cy="423455"/>
              <a:chOff x="2046368" y="708485"/>
              <a:chExt cx="414000" cy="423455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46368" y="716683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D0765-8518-0AB1-F8CF-DA2D514FAE04}"/>
                  </a:ext>
                </a:extLst>
              </p:cNvPr>
              <p:cNvSpPr txBox="1"/>
              <p:nvPr/>
            </p:nvSpPr>
            <p:spPr>
              <a:xfrm>
                <a:off x="2094523" y="708485"/>
                <a:ext cx="3176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1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6637AC9-9A40-5E26-23FC-57BFA8ECD4BA}"/>
                </a:ext>
              </a:extLst>
            </p:cNvPr>
            <p:cNvGrpSpPr/>
            <p:nvPr/>
          </p:nvGrpSpPr>
          <p:grpSpPr>
            <a:xfrm>
              <a:off x="2040783" y="1383940"/>
              <a:ext cx="414000" cy="416387"/>
              <a:chOff x="1248787" y="1555395"/>
              <a:chExt cx="414000" cy="416387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6F4BA0B-A45A-C0E8-A2EA-A5A3B440DFB4}"/>
                  </a:ext>
                </a:extLst>
              </p:cNvPr>
              <p:cNvSpPr/>
              <p:nvPr/>
            </p:nvSpPr>
            <p:spPr>
              <a:xfrm>
                <a:off x="1248787" y="1556525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DC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E3936-EF9D-A9FB-412C-28C577B8E23F}"/>
                  </a:ext>
                </a:extLst>
              </p:cNvPr>
              <p:cNvSpPr txBox="1"/>
              <p:nvPr/>
            </p:nvSpPr>
            <p:spPr>
              <a:xfrm>
                <a:off x="1297392" y="1555395"/>
                <a:ext cx="316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2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DF15D-CB3E-F779-562F-95579B796615}"/>
                </a:ext>
              </a:extLst>
            </p:cNvPr>
            <p:cNvGrpSpPr/>
            <p:nvPr/>
          </p:nvGrpSpPr>
          <p:grpSpPr>
            <a:xfrm>
              <a:off x="4425057" y="1555395"/>
              <a:ext cx="414000" cy="415257"/>
              <a:chOff x="1102065" y="2698537"/>
              <a:chExt cx="414000" cy="41525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91598A9-878F-1C41-CE4A-63C6400F3C3F}"/>
                  </a:ext>
                </a:extLst>
              </p:cNvPr>
              <p:cNvSpPr/>
              <p:nvPr/>
            </p:nvSpPr>
            <p:spPr>
              <a:xfrm>
                <a:off x="1102065" y="2698537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BCD4AD-1C31-97AA-AA16-7939539E17F7}"/>
                  </a:ext>
                </a:extLst>
              </p:cNvPr>
              <p:cNvSpPr txBox="1"/>
              <p:nvPr/>
            </p:nvSpPr>
            <p:spPr>
              <a:xfrm>
                <a:off x="1205565" y="2706110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3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6FF3779-3CD5-6C10-9431-1AA4BFDD2A31}"/>
                </a:ext>
              </a:extLst>
            </p:cNvPr>
            <p:cNvGrpSpPr/>
            <p:nvPr/>
          </p:nvGrpSpPr>
          <p:grpSpPr>
            <a:xfrm>
              <a:off x="2046287" y="4711573"/>
              <a:ext cx="414000" cy="415257"/>
              <a:chOff x="1309065" y="4275009"/>
              <a:chExt cx="414000" cy="41525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9453FED-F8CA-E21B-7913-99FC85B4BF39}"/>
                  </a:ext>
                </a:extLst>
              </p:cNvPr>
              <p:cNvSpPr/>
              <p:nvPr/>
            </p:nvSpPr>
            <p:spPr>
              <a:xfrm>
                <a:off x="1309065" y="4275009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E54119-9182-6229-55CC-B1260AA18996}"/>
                  </a:ext>
                </a:extLst>
              </p:cNvPr>
              <p:cNvSpPr txBox="1"/>
              <p:nvPr/>
            </p:nvSpPr>
            <p:spPr>
              <a:xfrm>
                <a:off x="1383175" y="4282582"/>
                <a:ext cx="252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4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696CEFD-3688-DFA3-8E51-7F11DBAD1C9C}"/>
                </a:ext>
              </a:extLst>
            </p:cNvPr>
            <p:cNvGrpSpPr/>
            <p:nvPr/>
          </p:nvGrpSpPr>
          <p:grpSpPr>
            <a:xfrm>
              <a:off x="9756976" y="4181484"/>
              <a:ext cx="414000" cy="415257"/>
              <a:chOff x="10244961" y="4181484"/>
              <a:chExt cx="414000" cy="4152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59E6C2D-E240-A71B-6422-D2654F8E54F1}"/>
                  </a:ext>
                </a:extLst>
              </p:cNvPr>
              <p:cNvSpPr/>
              <p:nvPr/>
            </p:nvSpPr>
            <p:spPr>
              <a:xfrm>
                <a:off x="10244961" y="4181484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CA5E82-BCD4-F01A-E022-657A70AFBF41}"/>
                  </a:ext>
                </a:extLst>
              </p:cNvPr>
              <p:cNvSpPr txBox="1"/>
              <p:nvPr/>
            </p:nvSpPr>
            <p:spPr>
              <a:xfrm>
                <a:off x="10354868" y="4196631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5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853459"/>
            <a:ext cx="5726068" cy="817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4295716"/>
            <a:ext cx="4196388" cy="1668045"/>
          </a:xfrm>
          <a:prstGeom prst="rect">
            <a:avLst/>
          </a:prstGeom>
        </p:spPr>
      </p:pic>
      <p:sp>
        <p:nvSpPr>
          <p:cNvPr id="40" name="직사각형 9"/>
          <p:cNvSpPr/>
          <p:nvPr/>
        </p:nvSpPr>
        <p:spPr>
          <a:xfrm>
            <a:off x="0" y="880946"/>
            <a:ext cx="5162249" cy="423421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914" y="1011704"/>
            <a:ext cx="3909031" cy="1186188"/>
          </a:xfrm>
          <a:prstGeom prst="rect">
            <a:avLst/>
          </a:prstGeom>
        </p:spPr>
      </p:pic>
      <p:pic>
        <p:nvPicPr>
          <p:cNvPr id="34" name="그림 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28914" y="289369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그림 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12545" y="2893695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4099" y="1371423"/>
            <a:ext cx="5872097" cy="5068007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93824" y="2919915"/>
            <a:ext cx="7598176" cy="3258476"/>
            <a:chOff x="5081929" y="2397607"/>
            <a:chExt cx="6616735" cy="325847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27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2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4" name="직선 연결선 13"/>
          <p:cNvSpPr/>
          <p:nvPr/>
        </p:nvSpPr>
        <p:spPr>
          <a:xfrm>
            <a:off x="609599" y="121066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5" name="직사각형 14"/>
          <p:cNvSpPr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1.</a:t>
            </a:r>
            <a:r>
              <a:rPr lang="ko-KR" sz="2600" b="1" i="0" kern="1200" baseline="0"/>
              <a:t> 팀 구성 및 역할</a:t>
            </a:r>
            <a:endParaRPr lang="en-US" sz="2600" kern="1200"/>
          </a:p>
        </p:txBody>
      </p:sp>
      <p:sp>
        <p:nvSpPr>
          <p:cNvPr id="17" name="직선 연결선 16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8" name="직사각형 17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2.</a:t>
            </a:r>
            <a:r>
              <a:rPr lang="ko-KR" sz="2600" b="1" i="0" kern="1200" baseline="0"/>
              <a:t> 개</a:t>
            </a:r>
            <a:r>
              <a:rPr lang="ko-KR" altLang="en-US" sz="2600" b="1" i="0" kern="1200" baseline="0"/>
              <a:t>발 배경 및 개발 도구 </a:t>
            </a:r>
            <a:r>
              <a:rPr lang="en-US" altLang="ko-KR" sz="2600" b="1" i="0" kern="1200" baseline="0"/>
              <a:t>&amp;</a:t>
            </a:r>
            <a:r>
              <a:rPr lang="ko-KR" altLang="en-US" sz="2600" b="1" i="0" kern="1200" baseline="0"/>
              <a:t> 환경</a:t>
            </a:r>
          </a:p>
        </p:txBody>
      </p:sp>
      <p:sp>
        <p:nvSpPr>
          <p:cNvPr id="20" name="직선 연결선 19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3" name="직선 연결선 22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4" name="직사각형 23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1" y="296895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3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altLang="ko-KR" sz="2600" b="1" i="0" kern="1200" baseline="0"/>
              <a:t>Thread </a:t>
            </a:r>
            <a:r>
              <a:rPr lang="ko-KR" altLang="en-US" sz="2600" b="1" i="0" kern="1200" baseline="0"/>
              <a:t>구성 및 흐름도</a:t>
            </a:r>
          </a:p>
        </p:txBody>
      </p:sp>
      <p:sp>
        <p:nvSpPr>
          <p:cNvPr id="26" name="직선 연결선 25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7" name="직사각형 26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1" y="3848101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4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sz="2600" b="1" i="0" kern="1200" baseline="0"/>
              <a:t>UI </a:t>
            </a:r>
            <a:r>
              <a:rPr lang="ko-KR" sz="2600" b="1" i="0" kern="1200" baseline="0"/>
              <a:t>구성</a:t>
            </a:r>
          </a:p>
        </p:txBody>
      </p:sp>
      <p:sp>
        <p:nvSpPr>
          <p:cNvPr id="29" name="직선 연결선 28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5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ko-KR" altLang="en-US" sz="2600" b="1" i="0" kern="1200" baseline="0"/>
              <a:t>보완점 및 기대효과</a:t>
            </a:r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-1588262" y="3408527"/>
            <a:ext cx="4395726" cy="0"/>
          </a:xfrm>
          <a:prstGeom prst="line">
            <a:avLst/>
          </a:prstGeom>
          <a:ln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16200000" flipH="1">
            <a:off x="9384534" y="3429000"/>
            <a:ext cx="4395726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70959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73365" y="3429000"/>
            <a:ext cx="1388884" cy="1505759"/>
          </a:xfrm>
          <a:prstGeom prst="rect">
            <a:avLst/>
          </a:prstGeom>
          <a:noFill/>
          <a:ln w="635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7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2080" y="1957027"/>
            <a:ext cx="4149633" cy="11215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92081" y="3429000"/>
            <a:ext cx="3982538" cy="175817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92080" y="5563410"/>
            <a:ext cx="2905125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357" y="541020"/>
            <a:ext cx="5322486" cy="6117485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14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907949" y="707871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907949" y="1937478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904759" y="325178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907949" y="5105335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72034" y="1087046"/>
            <a:ext cx="2976776" cy="4683907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3181184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H="1">
            <a:off x="8771405" y="3608581"/>
            <a:ext cx="5574086" cy="0"/>
          </a:xfrm>
          <a:prstGeom prst="straightConnector1">
            <a:avLst/>
          </a:prstGeom>
          <a:ln w="38100">
            <a:solidFill>
              <a:srgbClr val="BE3D0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8"/>
          <p:cNvSpPr txBox="1"/>
          <p:nvPr/>
        </p:nvSpPr>
        <p:spPr>
          <a:xfrm>
            <a:off x="190500" y="28575"/>
            <a:ext cx="51303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(System Config)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38" grpId="4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15</a:t>
            </a:r>
          </a:p>
        </p:txBody>
      </p:sp>
      <p:sp>
        <p:nvSpPr>
          <p:cNvPr id="11" name="사각형: 둥근 모서리 10"/>
          <p:cNvSpPr/>
          <p:nvPr/>
        </p:nvSpPr>
        <p:spPr>
          <a:xfrm>
            <a:off x="345786" y="1181678"/>
            <a:ext cx="2698750" cy="137102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lt1">
                <a:alpha val="100000"/>
              </a:scheme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보완점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345786" y="4476172"/>
            <a:ext cx="2698750" cy="137102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lt1">
                <a:alpha val="100000"/>
              </a:scheme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기대효과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3514436"/>
            <a:ext cx="12192000" cy="0"/>
          </a:xfrm>
          <a:prstGeom prst="line">
            <a:avLst/>
          </a:prstGeom>
          <a:ln w="38100">
            <a:solidFill>
              <a:srgbClr val="933000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16200000" flipH="1">
            <a:off x="307895" y="3637597"/>
            <a:ext cx="6193155" cy="0"/>
          </a:xfrm>
          <a:prstGeom prst="line">
            <a:avLst/>
          </a:prstGeom>
          <a:ln w="38100">
            <a:solidFill>
              <a:srgbClr val="933000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7601070" y="4091846"/>
            <a:ext cx="4368679" cy="2201480"/>
            <a:chOff x="6821890" y="3808619"/>
            <a:chExt cx="5007199" cy="2622826"/>
          </a:xfrm>
        </p:grpSpPr>
        <p:pic>
          <p:nvPicPr>
            <p:cNvPr id="23" name="그림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119898" y="4144648"/>
              <a:ext cx="2421009" cy="208949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96350" y="4066263"/>
              <a:ext cx="2107537" cy="2107537"/>
            </a:xfrm>
            <a:prstGeom prst="rect">
              <a:avLst/>
            </a:prstGeom>
          </p:spPr>
        </p:pic>
        <p:sp>
          <p:nvSpPr>
            <p:cNvPr id="31" name="사각형: 둥근 모서리 30"/>
            <p:cNvSpPr/>
            <p:nvPr/>
          </p:nvSpPr>
          <p:spPr>
            <a:xfrm>
              <a:off x="6821890" y="3808619"/>
              <a:ext cx="5007199" cy="262282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755473" y="4091846"/>
            <a:ext cx="3676426" cy="2201480"/>
            <a:chOff x="3755473" y="4091846"/>
            <a:chExt cx="3676426" cy="2201480"/>
          </a:xfrm>
        </p:grpSpPr>
        <p:grpSp>
          <p:nvGrpSpPr>
            <p:cNvPr id="21" name="그룹 20"/>
            <p:cNvGrpSpPr/>
            <p:nvPr/>
          </p:nvGrpSpPr>
          <p:grpSpPr>
            <a:xfrm>
              <a:off x="3755473" y="4091846"/>
              <a:ext cx="3676426" cy="2201480"/>
              <a:chOff x="3960532" y="3991433"/>
              <a:chExt cx="2917186" cy="2201480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5679347" y="4428421"/>
                <a:ext cx="1046894" cy="1265698"/>
              </a:xfrm>
              <a:prstGeom prst="rect">
                <a:avLst/>
              </a:prstGeom>
            </p:spPr>
          </p:pic>
          <p:sp>
            <p:nvSpPr>
              <p:cNvPr id="20" name="사각형: 둥근 모서리 19"/>
              <p:cNvSpPr/>
              <p:nvPr/>
            </p:nvSpPr>
            <p:spPr>
              <a:xfrm>
                <a:off x="3960532" y="3991433"/>
                <a:ext cx="2917186" cy="220148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</p:grp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960532" y="4373894"/>
              <a:ext cx="1953952" cy="1575577"/>
            </a:xfrm>
            <a:prstGeom prst="rect">
              <a:avLst/>
            </a:prstGeom>
          </p:spPr>
        </p:pic>
      </p:grpSp>
      <p:sp>
        <p:nvSpPr>
          <p:cNvPr id="35" name="TextBox 8"/>
          <p:cNvSpPr txBox="1"/>
          <p:nvPr/>
        </p:nvSpPr>
        <p:spPr>
          <a:xfrm>
            <a:off x="190500" y="28575"/>
            <a:ext cx="3792843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5.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보완점 및 기대효과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1996108" y="1606826"/>
            <a:ext cx="8199782" cy="364434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BE3D00"/>
            </a:soli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6000" b="1">
                <a:solidFill>
                  <a:schemeClr val="dk1"/>
                </a:solidFill>
                <a:latin typeface="Consolas"/>
                <a:cs typeface="Arial Unicode MS"/>
              </a:rPr>
              <a:t>Thank You!!!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3</a:t>
            </a:fld>
            <a:endParaRPr lang="en-US" altLang="en-US">
              <a:latin typeface="맑은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김재곤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김서윤</a:t>
            </a: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한성현</a:t>
            </a: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계민석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System Config UI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설계 및</a:t>
            </a:r>
            <a:r>
              <a:rPr kumimoji="0" lang="ko-KR" altLang="en-US" sz="2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FF"/>
                </a:solidFill>
                <a:latin typeface="맑은 고딕"/>
                <a:cs typeface="Arial Unicode MS"/>
              </a:rPr>
              <a:t>Machine UI Input</a:t>
            </a:r>
            <a:r>
              <a:rPr kumimoji="0" lang="ko-KR" altLang="en-US" b="1" i="0" u="none" strike="noStrike" kern="1200" cap="none" spc="0" normalizeH="0" baseline="0">
                <a:solidFill>
                  <a:srgbClr val="0000FF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FF"/>
                </a:solidFill>
                <a:latin typeface="맑은 고딕"/>
                <a:cs typeface="Arial Unicode MS"/>
              </a:rPr>
              <a:t>Machine UI + Main UI</a:t>
            </a:r>
            <a:endParaRPr b="1">
              <a:solidFill>
                <a:srgbClr val="0000FF"/>
              </a:solidFill>
              <a:latin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cs typeface="Arial Unicode MS"/>
              </a:rPr>
              <a:t> 설계 및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rgbClr val="0000FF"/>
                </a:solidFill>
                <a:latin typeface="맑은 고딕"/>
                <a:cs typeface="Arial Unicode MS"/>
              </a:rPr>
              <a:t>Machine UI Input</a:t>
            </a:r>
            <a:r>
              <a:rPr lang="ko-KR" altLang="en-US" b="1">
                <a:solidFill>
                  <a:srgbClr val="0000FF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rgbClr val="0000FF"/>
                </a:solidFill>
                <a:latin typeface="맑은 고딕"/>
                <a:cs typeface="Arial Unicode MS"/>
              </a:rPr>
              <a:t>Machine UI + Main UI</a:t>
            </a:r>
            <a:endParaRPr kumimoji="0" sz="1800" b="1" i="0" u="none" strike="noStrike" kern="1200" cap="none" spc="0" normalizeH="0" baseline="0">
              <a:solidFill>
                <a:srgbClr val="0000FF"/>
              </a:solidFill>
              <a:latin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9294" y="3981660"/>
            <a:ext cx="5888114" cy="90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cs typeface="Arial Unicode MS"/>
              </a:rPr>
              <a:t>구현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Main UI</a:t>
            </a:r>
            <a:endParaRPr kumimoji="0" sz="1800" b="1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MDB to Excel 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과제 구현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직선 연결선 41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sp>
        <p:nvSpPr>
          <p:cNvPr id="48" name="사각형: 둥근 모서리 47"/>
          <p:cNvSpPr/>
          <p:nvPr/>
        </p:nvSpPr>
        <p:spPr>
          <a:xfrm>
            <a:off x="249858" y="3731972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300" b="1">
                <a:solidFill>
                  <a:schemeClr val="dk1"/>
                </a:solidFill>
                <a:latin typeface="맑은 고딕"/>
                <a:cs typeface="Arial Unicode MS"/>
              </a:rPr>
              <a:t>Main System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249858" y="5218325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Sub System 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&amp;</a:t>
            </a:r>
            <a:endParaRPr kumimoji="0" lang="en-US" altLang="ko-KR" sz="2300" b="1" i="0" u="none" strike="noStrike" kern="1200" cap="none" spc="0" normalizeH="0" baseline="0">
              <a:solidFill>
                <a:schemeClr val="dk1"/>
              </a:solidFill>
              <a:latin typeface="맑은 고딕"/>
              <a:cs typeface="Arial Unicode MS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Sub Project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249857" y="648516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(LPM - LL)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249858" y="2163443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(LL - PM)</a:t>
            </a:r>
          </a:p>
        </p:txBody>
      </p:sp>
      <p:sp>
        <p:nvSpPr>
          <p:cNvPr id="57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팀 구성 및 역할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98475" y="3704349"/>
            <a:ext cx="2954156" cy="2954156"/>
          </a:xfrm>
          <a:prstGeom prst="rect">
            <a:avLst/>
          </a:prstGeom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4</a:t>
            </a:fld>
            <a:endParaRPr lang="en-US" altLang="en-US">
              <a:latin typeface="맑은 고딕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1268" y="2287974"/>
            <a:ext cx="1428571" cy="160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1822" y="2308448"/>
            <a:ext cx="1559050" cy="15590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3880" y="4711216"/>
            <a:ext cx="2514935" cy="1039506"/>
          </a:xfrm>
          <a:prstGeom prst="rect">
            <a:avLst/>
          </a:prstGeom>
        </p:spPr>
      </p:pic>
      <p:sp>
        <p:nvSpPr>
          <p:cNvPr id="22" name="사각형: 둥근 모서리 21"/>
          <p:cNvSpPr/>
          <p:nvPr/>
        </p:nvSpPr>
        <p:spPr>
          <a:xfrm>
            <a:off x="2741845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 b="1">
                <a:solidFill>
                  <a:schemeClr val="dk1"/>
                </a:solidFill>
                <a:latin typeface="맑은 고딕"/>
                <a:cs typeface="Arial Unicode MS"/>
              </a:rPr>
              <a:t>Tool</a:t>
            </a:r>
          </a:p>
        </p:txBody>
      </p:sp>
      <p:sp>
        <p:nvSpPr>
          <p:cNvPr id="23" name="사각형: 둥근 모서리 22"/>
          <p:cNvSpPr/>
          <p:nvPr/>
        </p:nvSpPr>
        <p:spPr>
          <a:xfrm>
            <a:off x="6672900" y="1105799"/>
            <a:ext cx="2805308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Language &amp; Library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2020945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6265152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190500" y="28575"/>
            <a:ext cx="442037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개발환경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그림 17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27701" y="659899"/>
            <a:ext cx="6836609" cy="591405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 배경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2" animBg="1"/>
      <p:bldP spid="25" grpId="1" animBg="1"/>
      <p:bldP spid="28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5509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400" b="1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1" animBg="1"/>
      <p:bldP spid="51" grpId="2" animBg="1"/>
    </p:bldLst>
  </p:timing>
</p:sld>
</file>

<file path=ppt/theme/theme1.xml><?xml version="1.0" encoding="utf-8"?>
<a:theme xmlns:a="http://schemas.openxmlformats.org/drawing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1566</Words>
  <Application>Microsoft Office PowerPoint</Application>
  <PresentationFormat>와이드스크린</PresentationFormat>
  <Paragraphs>316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굴림</vt:lpstr>
      <vt:lpstr>돋움</vt:lpstr>
      <vt:lpstr>맑은 고딕</vt:lpstr>
      <vt:lpstr>Amasis MT Pro Black</vt:lpstr>
      <vt:lpstr>Arial</vt:lpstr>
      <vt:lpstr>Calibri</vt:lpstr>
      <vt:lpstr>Consolas</vt:lpstr>
      <vt:lpstr>Tahoma</vt:lpstr>
      <vt:lpstr>Wingdings</vt:lpstr>
      <vt:lpstr>Wingdings 2</vt:lpstr>
      <vt:lpstr>Wingdings 3</vt:lpstr>
      <vt:lpstr>사용자 테마1</vt:lpstr>
      <vt:lpstr>1_사용자 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pand3</dc:creator>
  <cp:lastModifiedBy>김서윤</cp:lastModifiedBy>
  <cp:revision>413</cp:revision>
  <dcterms:created xsi:type="dcterms:W3CDTF">2022-10-18T05:03:24Z</dcterms:created>
  <dcterms:modified xsi:type="dcterms:W3CDTF">2022-10-28T00:34:37Z</dcterms:modified>
  <cp:version>1100.0100.01</cp:version>
</cp:coreProperties>
</file>