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1" r:id="rId1"/>
  </p:sldMasterIdLst>
  <p:notesMasterIdLst>
    <p:notesMasterId r:id="rId2"/>
  </p:notesMasterIdLst>
  <p:sldIdLst>
    <p:sldId id="261" r:id="rId3"/>
    <p:sldId id="270" r:id="rId4"/>
    <p:sldId id="279" r:id="rId5"/>
    <p:sldId id="280" r:id="rId6"/>
    <p:sldId id="272" r:id="rId7"/>
    <p:sldId id="278" r:id="rId8"/>
    <p:sldId id="277" r:id="rId9"/>
    <p:sldId id="27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36" y="39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187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048000" y="2687002"/>
            <a:ext cx="6096000" cy="14839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A</a:t>
            </a:r>
            <a:r>
              <a:rPr lang="ko-KR" altLang="en-US" sz="1600" b="1">
                <a:latin typeface="+mn-ea"/>
                <a:ea typeface="+mn-ea"/>
              </a:rPr>
              <a:t>조</a:t>
            </a:r>
            <a:endParaRPr lang="ko-KR" altLang="en-US" sz="1600" b="1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en-US" altLang="ko-KR" sz="1600" b="1"/>
              <a:t>FAB SOLO(FAB Simulator Only Look Once)</a:t>
            </a:r>
            <a:br>
              <a:rPr lang="en-US" altLang="ko-KR" sz="1600" b="1"/>
            </a:br>
            <a:br>
              <a:rPr lang="en-US" altLang="ko-KR" sz="1600" b="1"/>
            </a:br>
            <a:r>
              <a:rPr lang="ko-KR" altLang="en-US" sz="1600" b="1"/>
              <a:t>한성현</a:t>
            </a:r>
            <a:r>
              <a:rPr lang="en-US" altLang="ko-KR" sz="1600" b="1"/>
              <a:t>,</a:t>
            </a:r>
            <a:r>
              <a:rPr lang="ko-KR" altLang="en-US" sz="1600" b="1"/>
              <a:t> 김서윤</a:t>
            </a:r>
            <a:r>
              <a:rPr lang="en-US" altLang="ko-KR" sz="1600" b="1"/>
              <a:t>,</a:t>
            </a:r>
            <a:r>
              <a:rPr lang="ko-KR" altLang="en-US" sz="1600" b="1"/>
              <a:t> 김재곤</a:t>
            </a:r>
            <a:r>
              <a:rPr lang="en-US" altLang="ko-KR" sz="1600" b="1"/>
              <a:t>,</a:t>
            </a:r>
            <a:r>
              <a:rPr lang="ko-KR" altLang="en-US" sz="1600" b="1"/>
              <a:t> 계민석</a:t>
            </a:r>
            <a:br>
              <a:rPr lang="en-US" altLang="ko-KR" sz="2800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1118864" y="2535015"/>
            <a:ext cx="9954272" cy="11492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FAB SOLO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는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주성엔지니어링에서 사용되는 반도체 공정 장비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를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시뮬레이터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화 하여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각 모듈들의 동작시간 및 수에 따라 1시간에 생산 가능한 Wafer의 수를 확인 하도록 하여 모듈들의 최적의 동작시간과 수를 파악하기 위해 제작하였다.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FAB SOLO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를 통하여 공정 장비를 구매하고 싶은 고객들에게 모듈의 동작시간 및 수에 따른 Wafer의 생산량을 미리 파악할 수 있게 하여 구입시 발생할 수 있는 비용 문제와 시간이 단축될 것이라고 기대된다.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7"/>
          <p:cNvGrpSpPr/>
          <p:nvPr/>
        </p:nvGrpSpPr>
        <p:grpSpPr>
          <a:xfrm rot="0">
            <a:off x="299752" y="1231635"/>
            <a:ext cx="5220652" cy="4500562"/>
            <a:chOff x="299752" y="1231636"/>
            <a:chExt cx="5088185" cy="4401569"/>
          </a:xfrm>
        </p:grpSpPr>
        <p:pic>
          <p:nvPicPr>
            <p:cNvPr id="5" name="그림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6" name="직사각형 13"/>
            <p:cNvSpPr/>
            <p:nvPr/>
          </p:nvSpPr>
          <p:spPr>
            <a:xfrm>
              <a:off x="429208" y="1295721"/>
              <a:ext cx="4879910" cy="5506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</p:grpSp>
      <p:grpSp>
        <p:nvGrpSpPr>
          <p:cNvPr id="7" name="그룹 1"/>
          <p:cNvGrpSpPr/>
          <p:nvPr/>
        </p:nvGrpSpPr>
        <p:grpSpPr>
          <a:xfrm rot="0">
            <a:off x="5641749" y="1231635"/>
            <a:ext cx="6365959" cy="1558169"/>
            <a:chOff x="5946705" y="1716543"/>
            <a:chExt cx="5719682" cy="1412487"/>
          </a:xfrm>
        </p:grpSpPr>
        <p:sp>
          <p:nvSpPr>
            <p:cNvPr id="8" name="TextBox 11"/>
            <p:cNvSpPr txBox="1"/>
            <p:nvPr/>
          </p:nvSpPr>
          <p:spPr>
            <a:xfrm>
              <a:off x="5946705" y="1716542"/>
              <a:ext cx="5719681" cy="3064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</a:rPr>
                <a:t>[ Total Running</a:t>
              </a:r>
              <a:r>
                <a:rPr lang="ko-KR" altLang="en-US" sz="1600" b="1">
                  <a:latin typeface="맑은 고딕"/>
                </a:rPr>
                <a:t> </a:t>
              </a:r>
              <a:r>
                <a:rPr lang="en-US" altLang="ko-KR" sz="1600" b="1">
                  <a:latin typeface="맑은 고딕"/>
                </a:rPr>
                <a:t>/ Cleaning  Time</a:t>
              </a:r>
              <a:r>
                <a:rPr lang="ko-KR" altLang="en-US" sz="1600" b="1">
                  <a:latin typeface="맑은 고딕"/>
                </a:rPr>
                <a:t> </a:t>
              </a:r>
              <a:r>
                <a:rPr lang="en-US" altLang="ko-KR" sz="1600" b="1">
                  <a:latin typeface="맑은 고딕"/>
                </a:rPr>
                <a:t>]</a:t>
              </a:r>
              <a:endParaRPr lang="en-US" altLang="ko-KR" sz="1600" b="1">
                <a:latin typeface="맑은 고딕"/>
              </a:endParaRPr>
            </a:p>
          </p:txBody>
        </p:sp>
        <p:pic>
          <p:nvPicPr>
            <p:cNvPr id="9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46705" y="2164087"/>
              <a:ext cx="5719682" cy="964942"/>
            </a:xfrm>
            <a:prstGeom prst="rect">
              <a:avLst/>
            </a:prstGeom>
          </p:spPr>
        </p:pic>
      </p:grpSp>
      <p:grpSp>
        <p:nvGrpSpPr>
          <p:cNvPr id="10" name="그룹 3"/>
          <p:cNvGrpSpPr/>
          <p:nvPr/>
        </p:nvGrpSpPr>
        <p:grpSpPr>
          <a:xfrm rot="0">
            <a:off x="5641749" y="3804676"/>
            <a:ext cx="6365960" cy="1927521"/>
            <a:chOff x="5946706" y="3717503"/>
            <a:chExt cx="6061003" cy="1927521"/>
          </a:xfrm>
        </p:grpSpPr>
        <p:sp>
          <p:nvSpPr>
            <p:cNvPr id="11" name="TextBox 8"/>
            <p:cNvSpPr txBox="1"/>
            <p:nvPr/>
          </p:nvSpPr>
          <p:spPr>
            <a:xfrm>
              <a:off x="5946706" y="3717503"/>
              <a:ext cx="6061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</a:rPr>
                <a:t>[ Output / Throughput</a:t>
              </a:r>
              <a:r>
                <a:rPr lang="ko-KR" altLang="en-US" sz="1600" b="1">
                  <a:latin typeface="맑은 고딕"/>
                </a:rPr>
                <a:t> </a:t>
              </a:r>
              <a:r>
                <a:rPr lang="en-US" altLang="ko-KR" sz="1600" b="1">
                  <a:latin typeface="맑은 고딕"/>
                </a:rPr>
                <a:t>]</a:t>
              </a:r>
              <a:endParaRPr lang="ko-KR" altLang="en-US" sz="1600" b="1">
                <a:latin typeface="맑은 고딕"/>
              </a:endParaRPr>
            </a:p>
          </p:txBody>
        </p:sp>
        <p:pic>
          <p:nvPicPr>
            <p:cNvPr id="12" name="그림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4" y="4178589"/>
              <a:ext cx="3383264" cy="1466436"/>
            </a:xfrm>
            <a:prstGeom prst="rect">
              <a:avLst/>
            </a:prstGeom>
          </p:spPr>
        </p:pic>
        <p:sp>
          <p:nvSpPr>
            <p:cNvPr id="13" name="TextBox 9"/>
            <p:cNvSpPr txBox="1"/>
            <p:nvPr/>
          </p:nvSpPr>
          <p:spPr>
            <a:xfrm>
              <a:off x="9442034" y="4376640"/>
              <a:ext cx="2565675" cy="11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Output </a:t>
              </a:r>
              <a:endParaRPr lang="en-US" altLang="ko-KR" sz="1200" b="1">
                <a:solidFill>
                  <a:srgbClr val="0070c0"/>
                </a:solidFill>
                <a:latin typeface="맑은 고딕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    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맑은 고딕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맑은 고딕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Throughput</a:t>
              </a:r>
              <a:endParaRPr lang="en-US" altLang="ko-KR" sz="1200" b="1">
                <a:solidFill>
                  <a:srgbClr val="0070c0"/>
                </a:solidFill>
                <a:latin typeface="맑은 고딕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    </a:t>
              </a: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1</a:t>
              </a: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맑은 고딕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752" y="1231635"/>
            <a:ext cx="5220652" cy="4516161"/>
          </a:xfrm>
          <a:prstGeom prst="rect">
            <a:avLst/>
          </a:prstGeom>
        </p:spPr>
      </p:pic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2641" y="251475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79937" y="2526109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7"/>
          <p:cNvSpPr txBox="1"/>
          <p:nvPr/>
        </p:nvSpPr>
        <p:spPr>
          <a:xfrm>
            <a:off x="6507351" y="2010112"/>
            <a:ext cx="2201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맑은 고딕"/>
              </a:rPr>
              <a:t>[ Load Port</a:t>
            </a:r>
            <a:r>
              <a:rPr lang="ko-KR" altLang="en-US" sz="1600" b="1">
                <a:latin typeface="맑은 고딕"/>
              </a:rPr>
              <a:t> </a:t>
            </a:r>
            <a:r>
              <a:rPr lang="en-US" altLang="ko-KR" sz="1600" b="1">
                <a:latin typeface="맑은 고딕"/>
              </a:rPr>
              <a:t>]</a:t>
            </a:r>
            <a:endParaRPr lang="ko-KR" altLang="en-US" sz="1600" b="1">
              <a:latin typeface="맑은 고딕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205513" y="2010112"/>
            <a:ext cx="2225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맑은 고딕"/>
              </a:rPr>
              <a:t>[ Load Lock</a:t>
            </a:r>
            <a:r>
              <a:rPr lang="ko-KR" altLang="en-US" sz="1600" b="1">
                <a:latin typeface="맑은 고딕"/>
              </a:rPr>
              <a:t> </a:t>
            </a:r>
            <a:r>
              <a:rPr lang="en-US" altLang="ko-KR" sz="1600" b="1">
                <a:latin typeface="맑은 고딕"/>
              </a:rPr>
              <a:t>]</a:t>
            </a:r>
            <a:endParaRPr lang="ko-KR" altLang="en-US" sz="1600" b="1">
              <a:latin typeface="맑은 고딕"/>
            </a:endParaRPr>
          </a:p>
        </p:txBody>
      </p:sp>
      <p:sp>
        <p:nvSpPr>
          <p:cNvPr id="14" name="직사각형 9"/>
          <p:cNvSpPr/>
          <p:nvPr/>
        </p:nvSpPr>
        <p:spPr>
          <a:xfrm>
            <a:off x="426328" y="1719352"/>
            <a:ext cx="1222618" cy="2320951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4199146" y="1719352"/>
            <a:ext cx="1321259" cy="2437767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6" name="직사각형 9"/>
          <p:cNvSpPr/>
          <p:nvPr/>
        </p:nvSpPr>
        <p:spPr>
          <a:xfrm>
            <a:off x="426328" y="4040304"/>
            <a:ext cx="1222618" cy="548642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6582768" y="194610"/>
            <a:ext cx="3401339" cy="3385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[ Color Info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82768" y="533164"/>
            <a:ext cx="3909031" cy="1186188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6582768" y="514114"/>
            <a:ext cx="3909031" cy="112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90771" y="1178718"/>
            <a:ext cx="5220652" cy="4500562"/>
          </a:xfrm>
          <a:prstGeom prst="rect">
            <a:avLst/>
          </a:prstGeom>
        </p:spPr>
      </p:pic>
      <p:sp>
        <p:nvSpPr>
          <p:cNvPr id="7" name="직사각형 9"/>
          <p:cNvSpPr/>
          <p:nvPr/>
        </p:nvSpPr>
        <p:spPr>
          <a:xfrm>
            <a:off x="1470119" y="1670611"/>
            <a:ext cx="2861956" cy="2909149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10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5082" y="894996"/>
            <a:ext cx="5872097" cy="5068007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8017978" y="494885"/>
            <a:ext cx="2028140" cy="389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latin typeface="맑은 고딕"/>
              </a:rPr>
              <a:t>[</a:t>
            </a:r>
            <a:r>
              <a:rPr lang="ko-KR" altLang="en-US" sz="2000" b="1">
                <a:latin typeface="맑은 고딕"/>
              </a:rPr>
              <a:t> </a:t>
            </a:r>
            <a:r>
              <a:rPr lang="en-US" altLang="ko-KR" sz="2000" b="1">
                <a:latin typeface="맑은 고딕"/>
              </a:rPr>
              <a:t>Machine UI</a:t>
            </a:r>
            <a:r>
              <a:rPr lang="ko-KR" altLang="en-US" sz="2000" b="1">
                <a:latin typeface="맑은 고딕"/>
              </a:rPr>
              <a:t> </a:t>
            </a:r>
            <a:r>
              <a:rPr lang="en-US" altLang="ko-KR" sz="2000" b="1">
                <a:latin typeface="맑은 고딕"/>
              </a:rPr>
              <a:t>]</a:t>
            </a:r>
            <a:endParaRPr lang="en-US" altLang="ko-KR" sz="20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11910" y="1042734"/>
            <a:ext cx="4581572" cy="4500562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211910" y="4256397"/>
            <a:ext cx="3437792" cy="1286899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7" name="그룹 2"/>
          <p:cNvGrpSpPr/>
          <p:nvPr/>
        </p:nvGrpSpPr>
        <p:grpSpPr>
          <a:xfrm rot="0">
            <a:off x="5062085" y="1596176"/>
            <a:ext cx="687769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28" y="1708962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</a:rPr>
                <a:t>[Process Module ]</a:t>
              </a:r>
              <a:endParaRPr lang="ko-KR" altLang="en-US" sz="1600" b="1">
                <a:latin typeface="맑은 고딕"/>
              </a:endParaRPr>
            </a:p>
          </p:txBody>
        </p:sp>
        <p:pic>
          <p:nvPicPr>
            <p:cNvPr id="9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2331" y="1945266"/>
            <a:ext cx="2545772" cy="4768778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9357" y="0"/>
            <a:ext cx="5322486" cy="6858000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271155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1616742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4053" y="302889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002331" y="1937837"/>
            <a:ext cx="2545772" cy="4783637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>
            <a:off x="458630" y="271155"/>
            <a:ext cx="4089474" cy="1545642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09688" y="408184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7" y="1164727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3540" y="409560"/>
            <a:ext cx="10144919" cy="603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1678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02184" y="1039526"/>
            <a:ext cx="4850395" cy="872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개요 </a:t>
            </a:r>
            <a:br>
              <a:rPr lang="en-US" altLang="ko-KR">
                <a:solidFill>
                  <a:sysClr val="windowText" lastClr="000000"/>
                </a:solidFill>
              </a:rPr>
            </a:b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(2</a:t>
            </a: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)</a:t>
            </a: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 </a:t>
            </a:r>
            <a:endParaRPr lang="ko-KR" altLang="en-US">
              <a:solidFill>
                <a:sysClr val="windowText" lastClr="000000"/>
              </a:solidFill>
              <a:latin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0374" y="4959269"/>
            <a:ext cx="2376297" cy="14401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Basic Flow Chart</a:t>
            </a:r>
            <a:br>
              <a:rPr lang="ko-KR" altLang="en-US">
                <a:solidFill>
                  <a:sysClr val="windowText" lastClr="000000"/>
                </a:solidFill>
              </a:rPr>
            </a:b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(8</a:t>
            </a: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)</a:t>
            </a:r>
            <a:endParaRPr lang="en-US" altLang="ko-KR">
              <a:solidFill>
                <a:sysClr val="windowText" lastClr="000000"/>
              </a:solidFill>
              <a:latin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2183" y="503552"/>
            <a:ext cx="4854165" cy="436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이름 </a:t>
            </a: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(1</a:t>
            </a: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)</a:t>
            </a:r>
            <a:endParaRPr lang="en-US" altLang="ko-KR">
              <a:solidFill>
                <a:sysClr val="windowText" lastClr="000000"/>
              </a:solidFill>
              <a:latin typeface="맑은 고딕"/>
            </a:endParaRPr>
          </a:p>
        </p:txBody>
      </p:sp>
      <p:sp>
        <p:nvSpPr>
          <p:cNvPr id="22" name="직사각형 4"/>
          <p:cNvSpPr/>
          <p:nvPr/>
        </p:nvSpPr>
        <p:spPr>
          <a:xfrm>
            <a:off x="3502182" y="4969190"/>
            <a:ext cx="2376297" cy="1440180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System Info UI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(7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3505952" y="1988820"/>
            <a:ext cx="2376297" cy="1440180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직사각형 4"/>
          <p:cNvSpPr/>
          <p:nvPr/>
        </p:nvSpPr>
        <p:spPr>
          <a:xfrm>
            <a:off x="5990374" y="1988820"/>
            <a:ext cx="2376297" cy="1440180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(4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직사각형 4"/>
          <p:cNvSpPr/>
          <p:nvPr/>
        </p:nvSpPr>
        <p:spPr>
          <a:xfrm>
            <a:off x="3502182" y="3479005"/>
            <a:ext cx="2376297" cy="1440180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(5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직사각형 4"/>
          <p:cNvSpPr/>
          <p:nvPr/>
        </p:nvSpPr>
        <p:spPr>
          <a:xfrm>
            <a:off x="5990374" y="3474044"/>
            <a:ext cx="2376297" cy="1440180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(6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155</ep:Words>
  <ep:PresentationFormat>와이드스크린</ep:PresentationFormat>
  <ep:Paragraphs>18</ep:Paragraphs>
  <ep:Slides>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2022-07-09T02:25:43.000</dcterms:created>
  <dc:creator>정승엽</dc:creator>
  <cp:lastModifiedBy>pand3</cp:lastModifiedBy>
  <dcterms:modified xsi:type="dcterms:W3CDTF">2022-10-25T06:03:32.228</dcterms:modified>
  <cp:revision>55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