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04" r:id="rId1"/>
    <p:sldMasterId id="2147483805" r:id="rId2"/>
  </p:sldMasterIdLst>
  <p:notesMasterIdLst>
    <p:notesMasterId r:id="rId26"/>
  </p:notesMasterIdLst>
  <p:handoutMasterIdLst>
    <p:handoutMasterId r:id="rId27"/>
  </p:handoutMasterIdLst>
  <p:sldIdLst>
    <p:sldId id="292" r:id="rId3"/>
    <p:sldId id="280" r:id="rId4"/>
    <p:sldId id="299" r:id="rId5"/>
    <p:sldId id="283" r:id="rId6"/>
    <p:sldId id="259" r:id="rId7"/>
    <p:sldId id="310" r:id="rId8"/>
    <p:sldId id="316" r:id="rId9"/>
    <p:sldId id="317" r:id="rId10"/>
    <p:sldId id="318" r:id="rId11"/>
    <p:sldId id="319" r:id="rId12"/>
    <p:sldId id="320" r:id="rId13"/>
    <p:sldId id="321" r:id="rId14"/>
    <p:sldId id="285" r:id="rId15"/>
    <p:sldId id="279" r:id="rId16"/>
    <p:sldId id="322" r:id="rId17"/>
    <p:sldId id="293" r:id="rId18"/>
    <p:sldId id="294" r:id="rId19"/>
    <p:sldId id="295" r:id="rId20"/>
    <p:sldId id="296" r:id="rId21"/>
    <p:sldId id="315" r:id="rId22"/>
    <p:sldId id="298" r:id="rId23"/>
    <p:sldId id="323" r:id="rId24"/>
    <p:sldId id="308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53818" autoAdjust="0"/>
  </p:normalViewPr>
  <p:slideViewPr>
    <p:cSldViewPr snapToGrid="0" snapToObjects="1">
      <p:cViewPr varScale="1">
        <p:scale>
          <a:sx n="61" d="100"/>
          <a:sy n="61" d="100"/>
        </p:scale>
        <p:origin x="2436" y="42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2022-10-28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300">
                <a:latin typeface="맑은 고딕"/>
              </a:rPr>
              <a:t>안녕하십니까</a:t>
            </a:r>
            <a:r>
              <a:rPr lang="en-US" altLang="ko-KR" sz="1300">
                <a:latin typeface="맑은 고딕"/>
              </a:rPr>
              <a:t>?</a:t>
            </a:r>
            <a:r>
              <a:rPr lang="ko-KR" altLang="en-US" sz="1300">
                <a:latin typeface="맑은 고딕"/>
              </a:rPr>
              <a:t> 프로젝트 발표를 진행할 </a:t>
            </a:r>
            <a:r>
              <a:rPr lang="en-US" altLang="ko-KR" sz="1300">
                <a:latin typeface="맑은 고딕"/>
              </a:rPr>
              <a:t>OOO</a:t>
            </a:r>
            <a:r>
              <a:rPr lang="ko-KR" altLang="en-US" sz="1300">
                <a:latin typeface="맑은 고딕"/>
              </a:rPr>
              <a:t> 입니다</a:t>
            </a:r>
            <a:r>
              <a:rPr lang="en-US" altLang="ko-KR" sz="1300">
                <a:latin typeface="맑은 고딕"/>
              </a:rPr>
              <a:t>.</a:t>
            </a:r>
          </a:p>
          <a:p>
            <a:pPr>
              <a:defRPr/>
            </a:pPr>
            <a:endParaRPr lang="en-US" altLang="ko-KR" sz="1300">
              <a:latin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</a:rPr>
              <a:t>그럼 지금부터 </a:t>
            </a:r>
            <a:r>
              <a:rPr lang="en-US" altLang="ko-KR" sz="1300">
                <a:latin typeface="맑은 고딕"/>
              </a:rPr>
              <a:t>FAB Simulator Only Look Once,</a:t>
            </a:r>
            <a:r>
              <a:rPr lang="ko-KR" altLang="en-US" sz="1300">
                <a:latin typeface="맑은 고딕"/>
              </a:rPr>
              <a:t> 줄여서 </a:t>
            </a:r>
            <a:r>
              <a:rPr lang="en-US" altLang="ko-KR" sz="1300">
                <a:latin typeface="맑은 고딕"/>
              </a:rPr>
              <a:t>‘FAB SOLO’</a:t>
            </a:r>
            <a:r>
              <a:rPr lang="ko-KR" altLang="en-US" sz="1300">
                <a:latin typeface="맑은 고딕"/>
              </a:rPr>
              <a:t> 프로젝트 발표를 시작하도록 하겠습니다</a:t>
            </a:r>
            <a:r>
              <a:rPr lang="en-US" altLang="ko-KR" sz="1300">
                <a:latin typeface="맑은 고딕"/>
              </a:rPr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먼저 좌측 </a:t>
            </a:r>
            <a:r>
              <a:rPr lang="en-US" altLang="ko-KR" sz="1300">
                <a:latin typeface="맑은 고딕"/>
              </a:rPr>
              <a:t>2</a:t>
            </a:r>
            <a:r>
              <a:rPr lang="ko-KR" altLang="en-US" sz="1300">
                <a:latin typeface="맑은 고딕"/>
              </a:rPr>
              <a:t>개의 스레드가 공정을 위해 </a:t>
            </a:r>
            <a:r>
              <a:rPr lang="en-US" altLang="ko-KR" sz="1300">
                <a:latin typeface="맑은 고딕"/>
              </a:rPr>
              <a:t>Load Port</a:t>
            </a:r>
            <a:r>
              <a:rPr lang="ko-KR" altLang="en-US" sz="1300">
                <a:latin typeface="맑은 고딕"/>
              </a:rPr>
              <a:t>에서 </a:t>
            </a:r>
            <a:r>
              <a:rPr lang="en-US" altLang="ko-KR" sz="1300">
                <a:latin typeface="맑은 고딕"/>
              </a:rPr>
              <a:t>Process</a:t>
            </a:r>
            <a:r>
              <a:rPr lang="ko-KR" altLang="en-US" sz="1300">
                <a:latin typeface="맑은 고딕"/>
              </a:rPr>
              <a:t> 모듈까지의 이동을 담당을 하게 됩니다</a:t>
            </a:r>
            <a:r>
              <a:rPr lang="en-US" altLang="ko-KR" sz="1300">
                <a:latin typeface="맑은 고딕"/>
              </a:rPr>
              <a:t>.</a:t>
            </a:r>
            <a:r>
              <a:rPr lang="ko-KR" altLang="en-US" sz="1300">
                <a:latin typeface="맑은 고딕"/>
              </a:rPr>
              <a:t> 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한편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우측의 </a:t>
            </a:r>
            <a:r>
              <a:rPr lang="en-US" altLang="ko-KR" sz="1300">
                <a:latin typeface="맑은 고딕"/>
              </a:rPr>
              <a:t>2</a:t>
            </a:r>
            <a:r>
              <a:rPr lang="ko-KR" altLang="en-US" sz="1300">
                <a:latin typeface="맑은 고딕"/>
              </a:rPr>
              <a:t>개의 스레드는 공정을 끝낸 웨이퍼가 </a:t>
            </a:r>
            <a:r>
              <a:rPr lang="en-US" altLang="ko-KR" sz="1300">
                <a:latin typeface="맑은 고딕"/>
              </a:rPr>
              <a:t>Process </a:t>
            </a:r>
            <a:r>
              <a:rPr lang="ko-KR" altLang="en-US" sz="1300">
                <a:latin typeface="맑은 고딕"/>
              </a:rPr>
              <a:t>모듈에서 </a:t>
            </a:r>
            <a:r>
              <a:rPr lang="en-US" altLang="ko-KR" sz="1300">
                <a:latin typeface="맑은 고딕"/>
              </a:rPr>
              <a:t>Load Port</a:t>
            </a:r>
            <a:r>
              <a:rPr lang="ko-KR" altLang="en-US" sz="1300">
                <a:latin typeface="맑은 고딕"/>
              </a:rPr>
              <a:t>까지의 이동을 담당하게 됩니다</a:t>
            </a:r>
            <a:r>
              <a:rPr lang="en-US" altLang="ko-KR" sz="1300">
                <a:latin typeface="맑은 고딕"/>
              </a:rPr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마지막으로 ‘LL 스레드’는 LoadLock 모듈이 진공 또는 대기 상태로 변환하는 역할을 하고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</a:t>
            </a:r>
            <a:r>
              <a:rPr lang="en-US" altLang="ko-KR" sz="1300">
                <a:latin typeface="맑은 고딕"/>
              </a:rPr>
              <a:t>‘</a:t>
            </a:r>
            <a:r>
              <a:rPr lang="ko-KR" altLang="en-US" sz="1300">
                <a:latin typeface="맑은 고딕"/>
              </a:rPr>
              <a:t>PM 스레드’는 입력된 레시피에 따라 증착 공정을 진행하게 됩니다</a:t>
            </a:r>
            <a:r>
              <a:rPr lang="en-US" altLang="ko-KR" sz="1300">
                <a:latin typeface="맑은 고딕"/>
              </a:rPr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300">
                <a:latin typeface="맑은 고딕"/>
              </a:rPr>
              <a:t>다음은 스레드의 흐름도 입니다</a:t>
            </a:r>
            <a:r>
              <a:rPr lang="en-US" altLang="ko-KR" sz="1300">
                <a:latin typeface="맑은 고딕"/>
              </a:rPr>
              <a:t>.</a:t>
            </a:r>
          </a:p>
          <a:p>
            <a:pPr>
              <a:defRPr/>
            </a:pPr>
            <a:endParaRPr lang="en-US" altLang="ko-KR" sz="1300">
              <a:latin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</a:rPr>
              <a:t>보시는 바와 같이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중앙 제어 스레드는 프로그램 종료 시까지 동작하며</a:t>
            </a:r>
            <a:r>
              <a:rPr lang="en-US" altLang="ko-KR" sz="1300">
                <a:latin typeface="맑은 고딕"/>
              </a:rPr>
              <a:t>,</a:t>
            </a:r>
          </a:p>
          <a:p>
            <a:pPr>
              <a:defRPr/>
            </a:pPr>
            <a:r>
              <a:rPr lang="ko-KR" altLang="en-US" sz="1300">
                <a:latin typeface="맑은 고딕"/>
              </a:rPr>
              <a:t> </a:t>
            </a:r>
          </a:p>
          <a:p>
            <a:pPr>
              <a:defRPr/>
            </a:pPr>
            <a:r>
              <a:rPr lang="ko-KR" altLang="en-US" sz="1300">
                <a:latin typeface="맑은 고딕"/>
              </a:rPr>
              <a:t>다른 스레드를 순차적으로 동작시키는 역할을 하는 것을 확인할 수 있습니다</a:t>
            </a:r>
            <a:r>
              <a:rPr lang="en-US" altLang="ko-KR" sz="1300">
                <a:latin typeface="맑은 고딕"/>
              </a:rPr>
              <a:t>.</a:t>
            </a:r>
          </a:p>
          <a:p>
            <a:pPr>
              <a:defRPr/>
            </a:pPr>
            <a:endParaRPr lang="en-US" altLang="ko-KR" sz="1300">
              <a:latin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</a:rPr>
              <a:t>그와 동시에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</a:t>
            </a:r>
            <a:r>
              <a:rPr lang="en-US" altLang="ko-KR" sz="1300">
                <a:latin typeface="맑은 고딕"/>
              </a:rPr>
              <a:t>‘Time </a:t>
            </a:r>
            <a:r>
              <a:rPr lang="ko-KR" altLang="en-US" sz="1300">
                <a:latin typeface="맑은 고딕"/>
              </a:rPr>
              <a:t>스레드</a:t>
            </a:r>
            <a:r>
              <a:rPr lang="en-US" altLang="ko-KR" sz="1300">
                <a:latin typeface="맑은 고딕"/>
              </a:rPr>
              <a:t>’</a:t>
            </a:r>
            <a:r>
              <a:rPr lang="ko-KR" altLang="en-US" sz="1300">
                <a:latin typeface="맑은 고딕"/>
              </a:rPr>
              <a:t>도 함께 동작하여 시뮬레이터의 구동 시간을 측정하고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</a:t>
            </a:r>
          </a:p>
          <a:p>
            <a:pPr>
              <a:defRPr/>
            </a:pP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</a:rPr>
              <a:t>웨이퍼의 출력과 </a:t>
            </a:r>
            <a:r>
              <a:rPr lang="en-US" altLang="ko-KR" sz="1300">
                <a:latin typeface="맑은 고딕"/>
              </a:rPr>
              <a:t>Throughput</a:t>
            </a:r>
            <a:r>
              <a:rPr lang="ko-KR" altLang="en-US" sz="1300">
                <a:latin typeface="맑은 고딕"/>
              </a:rPr>
              <a:t>을 연산하도록 하였습니다</a:t>
            </a:r>
            <a:r>
              <a:rPr lang="en-US" altLang="ko-KR" sz="1300">
                <a:latin typeface="맑은 고딕"/>
              </a:rPr>
              <a:t>.</a:t>
            </a:r>
          </a:p>
          <a:p>
            <a:pPr>
              <a:defRPr/>
            </a:pPr>
            <a:endParaRPr lang="en-US" altLang="ko-KR" sz="1300">
              <a:latin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</a:rPr>
              <a:t>또한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스레드는 동시성 확보를 위해 단일 스레드로 동작하는 것이 아닌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</a:t>
            </a:r>
            <a:r>
              <a:rPr lang="en-US" altLang="ko-KR" sz="1300">
                <a:latin typeface="맑은 고딕"/>
              </a:rPr>
              <a:t>(</a:t>
            </a:r>
            <a:r>
              <a:rPr lang="ko-KR" altLang="en-US" sz="1300">
                <a:latin typeface="맑은 고딕"/>
              </a:rPr>
              <a:t>클릭</a:t>
            </a:r>
            <a:r>
              <a:rPr lang="en-US" altLang="ko-KR" sz="1300">
                <a:latin typeface="맑은 고딕"/>
              </a:rPr>
              <a:t>)</a:t>
            </a:r>
            <a:r>
              <a:rPr lang="ko-KR" altLang="en-US" sz="1300">
                <a:latin typeface="맑은 고딕"/>
              </a:rPr>
              <a:t>다음과 같이 멀티 스레드로 동작하도록 설계하였습니다</a:t>
            </a:r>
            <a:r>
              <a:rPr lang="en-US" altLang="ko-KR" sz="1300">
                <a:latin typeface="맑은 고딕"/>
              </a:rPr>
              <a:t>.</a:t>
            </a:r>
          </a:p>
          <a:p>
            <a:pPr>
              <a:defRPr/>
            </a:pPr>
            <a:endParaRPr lang="en-US" altLang="ko-KR" sz="1300">
              <a:latin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</a:rPr>
              <a:t>자세한 동작의 흐름은 뒤편에서 시연을 통해 보여드리도록 하겠습니다</a:t>
            </a:r>
            <a:r>
              <a:rPr lang="en-US" altLang="ko-KR" sz="1300">
                <a:latin typeface="맑은 고딕"/>
              </a:rPr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다음은 </a:t>
            </a:r>
            <a:r>
              <a:rPr lang="en-US" altLang="ko-KR" sz="1300">
                <a:latin typeface="맑은 고딕"/>
              </a:rPr>
              <a:t>UI</a:t>
            </a:r>
            <a:r>
              <a:rPr lang="ko-KR" altLang="en-US" sz="1300">
                <a:latin typeface="맑은 고딕"/>
              </a:rPr>
              <a:t>의 구성에 대해 설명 드리겠습니다</a:t>
            </a:r>
            <a:r>
              <a:rPr lang="en-US" altLang="ko-KR" sz="1300">
                <a:latin typeface="맑은 고딕"/>
              </a:rPr>
              <a:t>.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기존 </a:t>
            </a:r>
            <a:r>
              <a:rPr lang="en-US" altLang="ko-KR" sz="1300">
                <a:latin typeface="맑은 고딕"/>
              </a:rPr>
              <a:t>UI</a:t>
            </a:r>
            <a:r>
              <a:rPr lang="ko-KR" altLang="en-US" sz="1300">
                <a:latin typeface="맑은 고딕"/>
              </a:rPr>
              <a:t>의 경우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타일 형식으로 되어 있어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한눈에 알아보는 것이 힘들다는 단점이 있었습니다</a:t>
            </a:r>
            <a:r>
              <a:rPr lang="en-US" altLang="ko-KR" sz="1300">
                <a:latin typeface="맑은 고딕"/>
              </a:rPr>
              <a:t>.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이에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저희가 새롭게 개선한 </a:t>
            </a:r>
            <a:r>
              <a:rPr lang="en-US" altLang="ko-KR" sz="1300">
                <a:latin typeface="맑은 고딕"/>
              </a:rPr>
              <a:t>UI</a:t>
            </a:r>
            <a:r>
              <a:rPr lang="ko-KR" altLang="en-US" sz="1300">
                <a:latin typeface="맑은 고딕"/>
              </a:rPr>
              <a:t>는 각각의 모듈이 현재 수행하고 있는 동작을 직관적으로 파악할 수 있으며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다음 플로우를 미리 예상할 수 있도록 설계하였습니다</a:t>
            </a:r>
            <a:r>
              <a:rPr lang="en-US" altLang="ko-KR" sz="1300">
                <a:latin typeface="맑은 고딕"/>
              </a:rPr>
              <a:t>.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이제 </a:t>
            </a:r>
            <a:r>
              <a:rPr lang="en-US" altLang="ko-KR" sz="1300">
                <a:latin typeface="맑은 고딕"/>
              </a:rPr>
              <a:t>UI</a:t>
            </a:r>
            <a:r>
              <a:rPr lang="ko-KR" altLang="en-US" sz="1300">
                <a:latin typeface="맑은 고딕"/>
              </a:rPr>
              <a:t>별 세부사항에 대해 소개해 드리도록 하겠습니다</a:t>
            </a:r>
            <a:r>
              <a:rPr lang="en-US" altLang="ko-KR" sz="1300">
                <a:latin typeface="맑은 고딕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>
                <a:latin typeface="맑은 고딕"/>
              </a:rPr>
              <a:t>UI</a:t>
            </a:r>
            <a:r>
              <a:rPr lang="ko-KR" altLang="en-US" sz="1300">
                <a:latin typeface="맑은 고딕"/>
              </a:rPr>
              <a:t>에 대한 설명은 다음과 같이 총 </a:t>
            </a:r>
            <a:r>
              <a:rPr lang="en-US" altLang="ko-KR" sz="1300">
                <a:latin typeface="맑은 고딕"/>
              </a:rPr>
              <a:t>5</a:t>
            </a:r>
            <a:r>
              <a:rPr lang="ko-KR" altLang="en-US" sz="1300">
                <a:latin typeface="맑은 고딕"/>
              </a:rPr>
              <a:t>개의 파트로 구분하여 진행할 예정입니다</a:t>
            </a:r>
            <a:r>
              <a:rPr lang="en-US" altLang="ko-KR" sz="1300">
                <a:latin typeface="맑은 고딕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먼저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,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상단을 보시게 되면 타이머 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2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개가 있는 것을 확인하실 수 있습니다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.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하나는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,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총 공정시간인 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‘Total Running Time’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이고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,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다른 하나는 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Clean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공정을 진행한 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‘Total Cleaning Time’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을 의미합니다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.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또한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,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공정을 완료한 모든 웨이퍼를 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‘OUTPUT’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에 표시하도록 하였고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,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시간당 공정한 웨이퍼 개수의 평균을 구해 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‘THROUGHTPUT’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에 표시하도록 설계하였습니다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다음 </a:t>
            </a:r>
            <a:r>
              <a:rPr lang="en-US" altLang="ko-KR"/>
              <a:t>Load Port</a:t>
            </a:r>
            <a:r>
              <a:rPr lang="ko-KR" altLang="en-US"/>
              <a:t>와 </a:t>
            </a:r>
            <a:r>
              <a:rPr lang="en-US" altLang="ko-KR"/>
              <a:t>Load Lock</a:t>
            </a:r>
            <a:r>
              <a:rPr lang="ko-KR" altLang="en-US"/>
              <a:t>을 표현한</a:t>
            </a:r>
            <a:r>
              <a:rPr lang="en-US" altLang="ko-KR"/>
              <a:t> UI</a:t>
            </a:r>
            <a:r>
              <a:rPr lang="ko-KR" altLang="en-US"/>
              <a:t> 입니다</a:t>
            </a:r>
            <a:r>
              <a:rPr lang="en-US" altLang="ko-KR"/>
              <a:t>.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우선 공정 전의 웨이퍼를 초록색</a:t>
            </a:r>
            <a:r>
              <a:rPr lang="en-US" altLang="ko-KR"/>
              <a:t>,</a:t>
            </a:r>
            <a:r>
              <a:rPr lang="ko-KR" altLang="en-US"/>
              <a:t> 공정을 완료한 웨이퍼를 파란색으로 구분하였으며</a:t>
            </a:r>
            <a:r>
              <a:rPr lang="en-US" altLang="ko-KR"/>
              <a:t>,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스택 구조를 통해 해당 모듈의 슬롯 개수와 웨이퍼의 입</a:t>
            </a:r>
            <a:r>
              <a:rPr lang="en-US" altLang="ko-KR"/>
              <a:t>/</a:t>
            </a:r>
            <a:r>
              <a:rPr lang="ko-KR" altLang="en-US"/>
              <a:t>출력을 쉽게 확인할 수 있도록 설계하였습니다</a:t>
            </a:r>
            <a:r>
              <a:rPr lang="en-US" altLang="ko-KR"/>
              <a:t>.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또한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Load Lock</a:t>
            </a:r>
            <a:r>
              <a:rPr lang="ko-KR" altLang="en-US"/>
              <a:t> 모듈 하단부에 위치한 프로그레스 바를 추가함으로써</a:t>
            </a:r>
            <a:r>
              <a:rPr lang="en-US" altLang="ko-KR"/>
              <a:t>,</a:t>
            </a:r>
            <a:r>
              <a:rPr lang="ko-KR" altLang="en-US"/>
              <a:t> 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/>
              <a:t>Load Lock</a:t>
            </a:r>
            <a:r>
              <a:rPr lang="ko-KR" altLang="en-US"/>
              <a:t>이 수행하는 진공 및 대기 상태 변환을 확인 할 수 있도록 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다음은 </a:t>
            </a:r>
            <a:r>
              <a:rPr lang="en-US" altLang="ko-KR"/>
              <a:t>Machine UI</a:t>
            </a:r>
            <a:r>
              <a:rPr lang="ko-KR" altLang="en-US"/>
              <a:t> 입니다</a:t>
            </a:r>
            <a:r>
              <a:rPr lang="en-US" altLang="ko-KR"/>
              <a:t>.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가운데 움직이는 그림을 통해 장비의 동작을 한 눈에 파악할 수 있으며</a:t>
            </a:r>
            <a:r>
              <a:rPr lang="en-US" altLang="ko-KR"/>
              <a:t>,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장비에 대해 잘 모르는 사용자가 접하게 되더라도</a:t>
            </a:r>
            <a:r>
              <a:rPr lang="en-US" altLang="ko-KR"/>
              <a:t>,</a:t>
            </a:r>
            <a:r>
              <a:rPr lang="ko-KR" altLang="en-US"/>
              <a:t> 모듈 별 웨이퍼가 이동하는 과정을 한번에 파악할 수 있도록 설계하였습니다</a:t>
            </a:r>
            <a:r>
              <a:rPr lang="en-US" altLang="ko-KR"/>
              <a:t>.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또한</a:t>
            </a:r>
            <a:r>
              <a:rPr lang="en-US" altLang="ko-KR"/>
              <a:t>,</a:t>
            </a:r>
            <a:r>
              <a:rPr lang="ko-KR" altLang="en-US"/>
              <a:t> 외부에서는 파악하기 힘든 웨이퍼의 교환 과정 또한 확인할 수 있기에</a:t>
            </a:r>
            <a:r>
              <a:rPr lang="en-US" altLang="ko-KR"/>
              <a:t>,</a:t>
            </a:r>
            <a:r>
              <a:rPr lang="ko-KR" altLang="en-US"/>
              <a:t> 공정에 대한 시각적인 접근성을 강화하였습니다</a:t>
            </a:r>
            <a:r>
              <a:rPr lang="en-US" altLang="ko-KR"/>
              <a:t>.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추가로 웨이퍼의 공정 상태에 따른 색상을 달리 표현 함으로써</a:t>
            </a:r>
            <a:r>
              <a:rPr lang="en-US" altLang="ko-KR"/>
              <a:t>, </a:t>
            </a:r>
            <a:r>
              <a:rPr lang="ko-KR" altLang="en-US"/>
              <a:t>실시간으로 각 웨이퍼의 공정 진행 상황을 확인할 수 있습니다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다음은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,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 증착공정 등 실제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 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공정</a:t>
            </a: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을 진행하는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 프로세스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 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모듈입니다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해당 모듈도 마찬가지로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,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 사용자가 슬롯 개수 및 모듈 개수를 범용으로 사용할 수 있도록 구현하였습니다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프로세스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 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모듈의 개수는 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1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개부터 최대 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6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개까지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, 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모듈별 슬롯의 개수는 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1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개부터 최대 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6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개까지 설정할 수 있습니다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두 그림 중 오른쪽 그림에서 </a:t>
            </a:r>
            <a:r>
              <a:rPr lang="en-US" altLang="ko-KR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(</a:t>
            </a: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클릭</a:t>
            </a:r>
            <a:r>
              <a:rPr lang="en-US" altLang="ko-KR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)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‘NUM’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은 사용자가 설정한 슬롯 개수와 현재 모듈에 투입된 웨이퍼의 개수를 표현하였습니다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그리고 우측에 위치한</a:t>
            </a:r>
            <a:r>
              <a:rPr lang="en-US" altLang="ko-KR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(</a:t>
            </a: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클릭</a:t>
            </a:r>
            <a:r>
              <a:rPr lang="en-US" altLang="ko-KR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)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 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‘TOTAL’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의 경우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,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 해당 프로세스 모듈</a:t>
            </a: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이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 공정</a:t>
            </a: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한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 웨이퍼의 총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 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개수를 의미합니다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또한</a:t>
            </a:r>
            <a:r>
              <a:rPr lang="en-US" altLang="ko-KR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, (</a:t>
            </a: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클릭</a:t>
            </a:r>
            <a:r>
              <a:rPr lang="en-US" altLang="ko-KR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)</a:t>
            </a: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하단 왼쪽에 있는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 라디오 버튼을 통해 해당 모듈</a:t>
            </a: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의 공정 진행 여부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를 확인할 수 </a:t>
            </a: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있도록 하였습니다</a:t>
            </a:r>
            <a:r>
              <a:rPr lang="en-US" altLang="ko-KR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마지막으로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,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 </a:t>
            </a:r>
            <a:r>
              <a:rPr lang="en-US" altLang="ko-KR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(</a:t>
            </a: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클릭</a:t>
            </a:r>
            <a:r>
              <a:rPr lang="en-US" altLang="ko-KR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)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프로그레스 </a:t>
            </a: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바를 통해 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해당 모듈의 공정 진행 상황을 직관적으로 확인할 수 있도록 설계하였습니다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발표는 다음과 같이 진행</a:t>
            </a:r>
            <a:r>
              <a:rPr lang="ko-KR" altLang="en-US"/>
              <a:t>할 예정이며</a:t>
            </a:r>
            <a:r>
              <a:rPr lang="en-US" altLang="ko-KR"/>
              <a:t>, 총 5단계로 구성</a:t>
            </a:r>
            <a:r>
              <a:rPr lang="ko-KR" altLang="en-US"/>
              <a:t>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앞서 설명드린 프로세스 모듈 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UI</a:t>
            </a: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의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 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오른편에는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,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시뮬레이터의 가속이 가능하도록 스피드 컨트롤러를 배치하였습니다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사용자는 최소 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20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배속에서 최대 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50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배속까지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, </a:t>
            </a: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해당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시뮬레이터를 가속할 수 있도록 구현하였습니다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그리고 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스피드 컨트롤러 하단에는 두가지의 세이브와 로드 버튼이 위치하도록 하였습니다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보시는 바와 같이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,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왼쪽 두 개의 버튼은 사용자가 시뮬레이터를 동작하긴 전</a:t>
            </a: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에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입력하였던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,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시뮬레이션의 환경 및 변수들을 저장하거나 불러올 수 있도록 하였습니다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한편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, 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그 오른편에는 시뮬레이션을 통해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</a:t>
            </a: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시간당 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몇 장의 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Wafer</a:t>
            </a: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를 공정하였는지를 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보여주는 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Throughput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을 저장하거나 불러올 수 있도록 설계하였습니다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마지막으로 사용자가 시뮬레이션의 환경 및 변수를 설정할 수 있는 시스템 설정 화면입니다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모듈 및 슬롯의 개수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, </a:t>
            </a: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그리고 해당 모듈에서의 구동 시간을 사용자가 자유롭게 입력할 수 있도록 구현하였습니다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첫 화면에서 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‘System Config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’ </a:t>
            </a: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버튼을 클릭하게 되면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,</a:t>
            </a: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해당 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창을</a:t>
            </a: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띄워 사용자에게 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값을 </a:t>
            </a: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입력 받도록 하였으며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, 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300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주성엔지니어링에서 제공 받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은</a:t>
            </a: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모듈별 구동 시간을 반영하여 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초기</a:t>
            </a: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값으로 입력될 수 있도록 하였습니다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300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또한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, Transfer </a:t>
            </a: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모듈의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Vacuum </a:t>
            </a: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로봇이 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Quad arm</a:t>
            </a: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일 경우를 고려하여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,</a:t>
            </a: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프로세스 모듈의 슬롯 개수를 짝수로만 선택이 가능하도록 제한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하였습니다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.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(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클릭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)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마지막으로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, 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각 모듈의 파라미터 순서를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,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 다른 모듈 수치에 영향을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 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줄 수 있는 중요도에 따라 배치한 점도 특이점이라고 할 수 있습니다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끝으로 이번 프로젝트의 기대 효과입니다.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시뮬레이터를 사용하게 되면 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장비의 흐름을 한눈에 파악할 수 있으며,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발생한 문제에 대한 신속한 대응이 가능할 것으로 예상됩니다.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더 나아가</a:t>
            </a:r>
            <a:r>
              <a:rPr lang="en-US" altLang="ko-KR"/>
              <a:t>,</a:t>
            </a:r>
            <a:r>
              <a:rPr lang="ko-KR" altLang="en-US"/>
              <a:t> 효율이 좋은 장비를 고안 및 설계 하는 것에도 기여할 수 있을 것으로 기대됩니다</a:t>
            </a:r>
            <a:r>
              <a:rPr lang="en-US" altLang="ko-KR"/>
              <a:t>.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이로서 </a:t>
            </a:r>
            <a:r>
              <a:rPr lang="en-US" altLang="ko-KR"/>
              <a:t>1</a:t>
            </a:r>
            <a:r>
              <a:rPr lang="ko-KR" altLang="en-US"/>
              <a:t>조의 </a:t>
            </a:r>
            <a:r>
              <a:rPr lang="en-US" altLang="ko-KR"/>
              <a:t>‘FAB SOLO’ </a:t>
            </a:r>
            <a:r>
              <a:rPr lang="ko-KR" altLang="en-US"/>
              <a:t>시뮬레이터 발표를 마무리 하겠습니다</a:t>
            </a:r>
            <a:r>
              <a:rPr lang="en-US" altLang="ko-KR"/>
              <a:t>.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감사합니다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먼저</a:t>
            </a:r>
            <a:r>
              <a:rPr lang="en-US" altLang="ko-KR"/>
              <a:t>,</a:t>
            </a:r>
            <a:r>
              <a:rPr lang="ko-KR" altLang="en-US"/>
              <a:t> 팀원들과 각자의 역할에 대해 소개해드리도록 하겠습니다</a:t>
            </a:r>
            <a:r>
              <a:rPr lang="en-US" altLang="ko-KR"/>
              <a:t>.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김서윤</a:t>
            </a:r>
            <a:r>
              <a:rPr lang="en-US" altLang="ko-KR"/>
              <a:t>,</a:t>
            </a:r>
            <a:r>
              <a:rPr lang="ko-KR" altLang="en-US"/>
              <a:t> 김재곤 팀원은 각자 </a:t>
            </a:r>
            <a:r>
              <a:rPr lang="en-US" altLang="ko-KR"/>
              <a:t>Main UI,</a:t>
            </a:r>
            <a:r>
              <a:rPr lang="ko-KR" altLang="en-US"/>
              <a:t> </a:t>
            </a:r>
            <a:r>
              <a:rPr lang="en-US" altLang="ko-KR"/>
              <a:t>System Config UI</a:t>
            </a:r>
            <a:r>
              <a:rPr lang="ko-KR" altLang="en-US"/>
              <a:t> 설계를 진행하였고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Main UI</a:t>
            </a:r>
            <a:r>
              <a:rPr lang="ko-KR" altLang="en-US"/>
              <a:t>에 들어갈 </a:t>
            </a:r>
            <a:r>
              <a:rPr lang="en-US" altLang="ko-KR"/>
              <a:t>Machine UI</a:t>
            </a:r>
            <a:r>
              <a:rPr lang="ko-KR" altLang="en-US"/>
              <a:t>용 그림을 제작하였습니다</a:t>
            </a:r>
            <a:r>
              <a:rPr lang="en-US" altLang="ko-KR"/>
              <a:t>.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이후</a:t>
            </a:r>
            <a:r>
              <a:rPr lang="en-US" altLang="ko-KR"/>
              <a:t>,</a:t>
            </a:r>
            <a:r>
              <a:rPr lang="ko-KR" altLang="en-US"/>
              <a:t> 완성된 그림과 </a:t>
            </a:r>
            <a:r>
              <a:rPr lang="en-US" altLang="ko-KR"/>
              <a:t>Main UI</a:t>
            </a:r>
            <a:r>
              <a:rPr lang="ko-KR" altLang="en-US"/>
              <a:t>를 결합하는 과정을 진행하였습니다</a:t>
            </a:r>
            <a:r>
              <a:rPr lang="en-US" altLang="ko-KR"/>
              <a:t>.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다음</a:t>
            </a:r>
            <a:r>
              <a:rPr lang="en-US" altLang="ko-KR"/>
              <a:t> </a:t>
            </a:r>
            <a:r>
              <a:rPr lang="ko-KR" altLang="en-US"/>
              <a:t>계민석 팀원은 공정에 적합한 스레드를 구현하여 </a:t>
            </a:r>
            <a:r>
              <a:rPr lang="en-US" altLang="ko-KR"/>
              <a:t>Main UI</a:t>
            </a:r>
            <a:r>
              <a:rPr lang="ko-KR" altLang="en-US"/>
              <a:t>와 결합하는 과정을 진행하였고</a:t>
            </a:r>
            <a:r>
              <a:rPr lang="en-US" altLang="ko-KR"/>
              <a:t>,</a:t>
            </a:r>
            <a:r>
              <a:rPr lang="ko-KR" altLang="en-US"/>
              <a:t> 테스트를 통해 발생하는 오류를 수정하였습니다</a:t>
            </a:r>
            <a:r>
              <a:rPr lang="en-US" altLang="ko-KR"/>
              <a:t>.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그리고 조장 한성현은 </a:t>
            </a:r>
            <a:r>
              <a:rPr lang="en-US" altLang="ko-KR"/>
              <a:t>System Config UI</a:t>
            </a:r>
            <a:r>
              <a:rPr lang="ko-KR" altLang="en-US"/>
              <a:t>기능과 환경설정 파일 및 결과 파일을 </a:t>
            </a:r>
            <a:r>
              <a:rPr lang="en-US" altLang="ko-KR"/>
              <a:t>Save </a:t>
            </a:r>
            <a:r>
              <a:rPr lang="ko-KR" altLang="en-US"/>
              <a:t>및 </a:t>
            </a:r>
            <a:r>
              <a:rPr lang="en-US" altLang="ko-KR"/>
              <a:t>Load</a:t>
            </a:r>
            <a:r>
              <a:rPr lang="ko-KR" altLang="en-US"/>
              <a:t> 할 수 있도록 구현하였습니다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추가적으로 </a:t>
            </a:r>
            <a:r>
              <a:rPr lang="en-US" altLang="ko-KR"/>
              <a:t>Sub Project</a:t>
            </a:r>
            <a:r>
              <a:rPr lang="ko-KR" altLang="en-US"/>
              <a:t>인 </a:t>
            </a:r>
            <a:r>
              <a:rPr lang="en-US" altLang="ko-KR"/>
              <a:t>MDB to Excel</a:t>
            </a:r>
            <a:r>
              <a:rPr lang="ko-KR" altLang="en-US"/>
              <a:t>도 함께 진행하였습니다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300">
                <a:latin typeface="맑은 고딕"/>
              </a:rPr>
              <a:t>저희는 본 프로젝트를 다음과 같은 환경과 도구를 이용하여 제작하였습니다</a:t>
            </a:r>
            <a:r>
              <a:rPr lang="en-US" altLang="ko-KR" sz="1300">
                <a:latin typeface="맑은 고딕"/>
              </a:rPr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300">
                <a:latin typeface="맑은 고딕"/>
              </a:rPr>
              <a:t>장비를 구입하는데 있어</a:t>
            </a:r>
            <a:r>
              <a:rPr lang="en-US" altLang="ko-KR" sz="1300">
                <a:latin typeface="맑은 고딕"/>
              </a:rPr>
              <a:t>, </a:t>
            </a:r>
            <a:r>
              <a:rPr lang="ko-KR" altLang="en-US" sz="1300">
                <a:latin typeface="맑은 고딕"/>
              </a:rPr>
              <a:t>장비의 스펙을 확인하는 것은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고객에게 중요한 사항입니다.</a:t>
            </a:r>
          </a:p>
          <a:p>
            <a:pPr lvl="0">
              <a:defRPr/>
            </a:pPr>
            <a:endParaRPr lang="en-US" altLang="ko-KR" sz="1300">
              <a:latin typeface="맑은 고딕"/>
            </a:endParaRPr>
          </a:p>
          <a:p>
            <a:pPr lvl="0">
              <a:defRPr/>
            </a:pPr>
            <a:r>
              <a:rPr lang="ko-KR" altLang="en-US" sz="1300">
                <a:latin typeface="맑은 고딕"/>
              </a:rPr>
              <a:t>(클릭)</a:t>
            </a:r>
          </a:p>
          <a:p>
            <a:pPr lvl="0">
              <a:defRPr/>
            </a:pPr>
            <a:endParaRPr lang="en-US" altLang="ko-KR" sz="1300">
              <a:latin typeface="맑은 고딕"/>
            </a:endParaRPr>
          </a:p>
          <a:p>
            <a:pPr lvl="0">
              <a:defRPr/>
            </a:pPr>
            <a:r>
              <a:rPr lang="ko-KR" altLang="en-US" sz="1300">
                <a:latin typeface="맑은 고딕"/>
              </a:rPr>
              <a:t>그렇기에 고객사와 장비사 모두에게 있어 시간과 비용을 절약하고, 향후 발생할 수 있는 리스크를 줄이고자 하여 고안한 것이 시뮬레이터입니다.</a:t>
            </a:r>
          </a:p>
          <a:p>
            <a:pPr lvl="0">
              <a:defRPr/>
            </a:pPr>
            <a:endParaRPr lang="en-US" altLang="ko-KR" sz="1300">
              <a:latin typeface="맑은 고딕"/>
            </a:endParaRPr>
          </a:p>
          <a:p>
            <a:pPr lvl="0">
              <a:defRPr/>
            </a:pPr>
            <a:r>
              <a:rPr lang="ko-KR" altLang="en-US" sz="1300">
                <a:latin typeface="맑은 고딕"/>
              </a:rPr>
              <a:t>(클릭)</a:t>
            </a:r>
          </a:p>
          <a:p>
            <a:pPr lvl="0">
              <a:defRPr/>
            </a:pPr>
            <a:endParaRPr lang="en-US" altLang="ko-KR" sz="1300">
              <a:latin typeface="맑은 고딕"/>
            </a:endParaRPr>
          </a:p>
          <a:p>
            <a:pPr lvl="0">
              <a:defRPr/>
            </a:pPr>
            <a:r>
              <a:rPr lang="ko-KR" altLang="en-US" sz="1300">
                <a:latin typeface="맑은 고딕"/>
              </a:rPr>
              <a:t>그리고 이를 충족하기에 적합한 시뮬레이터가 바로 저희가 설계한 ‘F</a:t>
            </a:r>
            <a:r>
              <a:rPr lang="en-US" altLang="ko-KR" sz="1300">
                <a:latin typeface="맑은 고딕"/>
              </a:rPr>
              <a:t>AB</a:t>
            </a:r>
            <a:r>
              <a:rPr lang="ko-KR" altLang="en-US" sz="1300">
                <a:latin typeface="맑은 고딕"/>
              </a:rPr>
              <a:t> SOLO’ 입니다.</a:t>
            </a:r>
          </a:p>
          <a:p>
            <a:pPr lvl="0">
              <a:defRPr/>
            </a:pPr>
            <a:endParaRPr lang="ko-KR" altLang="en-US" sz="1300">
              <a:latin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다음으로 스레드의 구성에 대해 설명 드리겠습니다</a:t>
            </a:r>
            <a:r>
              <a:rPr lang="en-US" altLang="ko-KR" sz="1300">
                <a:latin typeface="맑은 고딕"/>
              </a:rPr>
              <a:t>.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해당 시뮬레이터는 총 </a:t>
            </a:r>
            <a:r>
              <a:rPr lang="en-US" altLang="ko-KR" sz="1300">
                <a:latin typeface="맑은 고딕"/>
              </a:rPr>
              <a:t>8</a:t>
            </a:r>
            <a:r>
              <a:rPr lang="ko-KR" altLang="en-US" sz="1300">
                <a:latin typeface="맑은 고딕"/>
              </a:rPr>
              <a:t>개의 스레드로 구성 되어 있습니다</a:t>
            </a:r>
            <a:r>
              <a:rPr lang="en-US" altLang="ko-KR" sz="1300">
                <a:latin typeface="맑은 고딕"/>
              </a:rPr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먼저 ‘중앙 제어 스레드</a:t>
            </a:r>
            <a:r>
              <a:rPr lang="en-US" altLang="ko-KR" sz="1300">
                <a:latin typeface="맑은 고딕"/>
              </a:rPr>
              <a:t>’</a:t>
            </a:r>
            <a:r>
              <a:rPr lang="ko-KR" altLang="en-US" sz="1300">
                <a:latin typeface="맑은 고딕"/>
              </a:rPr>
              <a:t>는 자신의 제외한 </a:t>
            </a:r>
            <a:r>
              <a:rPr lang="en-US" altLang="ko-KR" sz="1300">
                <a:latin typeface="맑은 고딕"/>
              </a:rPr>
              <a:t>7</a:t>
            </a:r>
            <a:r>
              <a:rPr lang="ko-KR" altLang="en-US" sz="1300">
                <a:latin typeface="맑은 고딕"/>
              </a:rPr>
              <a:t>개의 스레드를 관리하는 중추 역할을 합니다</a:t>
            </a:r>
            <a:r>
              <a:rPr lang="en-US" altLang="ko-KR" sz="1300">
                <a:latin typeface="맑은 고딕"/>
              </a:rPr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다음으로 ‘Time 스레드’는 동작한 총 시간과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Clean 공정을 진행한 시간을 측정하여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최종 Throughput을 연산합니다.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보시는 바와 같이 </a:t>
            </a:r>
            <a:r>
              <a:rPr lang="en-US" altLang="ko-KR" sz="1300">
                <a:latin typeface="맑은 고딕"/>
              </a:rPr>
              <a:t>4</a:t>
            </a:r>
            <a:r>
              <a:rPr lang="ko-KR" altLang="en-US" sz="1300">
                <a:latin typeface="맑은 고딕"/>
              </a:rPr>
              <a:t>개의 스레드는 모듈 별 웨이퍼의 이동을 담당하는 스레드입니다</a:t>
            </a:r>
            <a:r>
              <a:rPr lang="en-US" altLang="ko-KR" sz="1300">
                <a:latin typeface="맑은 고딕"/>
              </a:rPr>
              <a:t>.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실제 공정장비에서 웨이퍼는 크게 </a:t>
            </a:r>
            <a:r>
              <a:rPr lang="en-US" altLang="ko-KR" sz="1300">
                <a:latin typeface="맑은 고딕"/>
              </a:rPr>
              <a:t>(</a:t>
            </a:r>
            <a:r>
              <a:rPr lang="ko-KR" altLang="en-US" sz="1300">
                <a:latin typeface="맑은 고딕"/>
              </a:rPr>
              <a:t>클릭</a:t>
            </a:r>
            <a:r>
              <a:rPr lang="en-US" altLang="ko-KR" sz="1300">
                <a:latin typeface="맑은 고딕"/>
              </a:rPr>
              <a:t>)LPM, (</a:t>
            </a:r>
            <a:r>
              <a:rPr lang="ko-KR" altLang="en-US" sz="1300">
                <a:latin typeface="맑은 고딕"/>
              </a:rPr>
              <a:t>클릭</a:t>
            </a:r>
            <a:r>
              <a:rPr lang="en-US" altLang="ko-KR" sz="1300">
                <a:latin typeface="맑은 고딕"/>
              </a:rPr>
              <a:t>)Load Lock </a:t>
            </a:r>
            <a:r>
              <a:rPr lang="ko-KR" altLang="en-US" sz="1300">
                <a:latin typeface="맑은 고딕"/>
              </a:rPr>
              <a:t>그리고 </a:t>
            </a:r>
            <a:r>
              <a:rPr lang="en-US" altLang="ko-KR" sz="1300">
                <a:latin typeface="맑은 고딕"/>
              </a:rPr>
              <a:t>(</a:t>
            </a:r>
            <a:r>
              <a:rPr lang="ko-KR" altLang="en-US" sz="1300">
                <a:latin typeface="맑은 고딕"/>
              </a:rPr>
              <a:t>클릭</a:t>
            </a:r>
            <a:r>
              <a:rPr lang="en-US" altLang="ko-KR" sz="1300">
                <a:latin typeface="맑은 고딕"/>
              </a:rPr>
              <a:t>)Process,</a:t>
            </a:r>
            <a:r>
              <a:rPr lang="ko-KR" altLang="en-US" sz="1300">
                <a:latin typeface="맑은 고딕"/>
              </a:rPr>
              <a:t> 이렇게 </a:t>
            </a:r>
            <a:r>
              <a:rPr lang="en-US" altLang="ko-KR" sz="1300">
                <a:latin typeface="맑은 고딕"/>
              </a:rPr>
              <a:t>3</a:t>
            </a:r>
            <a:r>
              <a:rPr lang="ko-KR" altLang="en-US" sz="1300">
                <a:latin typeface="맑은 고딕"/>
              </a:rPr>
              <a:t>개의 모듈을 거쳐 이동하게 됩니다</a:t>
            </a:r>
            <a:r>
              <a:rPr lang="en-US" altLang="ko-KR" sz="1300">
                <a:latin typeface="맑은 고딕"/>
              </a:rPr>
              <a:t>.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그리고 위 </a:t>
            </a:r>
            <a:r>
              <a:rPr lang="en-US" altLang="ko-KR" sz="1300">
                <a:latin typeface="맑은 고딕"/>
              </a:rPr>
              <a:t>4</a:t>
            </a:r>
            <a:r>
              <a:rPr lang="ko-KR" altLang="en-US" sz="1300">
                <a:latin typeface="맑은 고딕"/>
              </a:rPr>
              <a:t>개의 스레드가 모듈 간의 연결고리 역할을 하도록 설계하였습니다</a:t>
            </a:r>
            <a:r>
              <a:rPr lang="en-US" altLang="ko-KR" sz="1300">
                <a:latin typeface="맑은 고딕"/>
              </a:rPr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ver Page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5111263" y="4188311"/>
            <a:ext cx="7080737" cy="1260586"/>
          </a:xfrm>
          <a:prstGeom prst="rect">
            <a:avLst/>
          </a:prstGeom>
        </p:spPr>
        <p:txBody>
          <a:bodyPr>
            <a:noAutofit/>
          </a:bodyPr>
          <a:lstStyle>
            <a:lvl1pPr algn="ctr" latinLnBrk="0">
              <a:lnSpc>
                <a:spcPct val="100000"/>
              </a:lnSpc>
              <a:spcBef>
                <a:spcPts val="1200"/>
              </a:spcBef>
              <a:buNone/>
              <a:defRPr sz="2800">
                <a:solidFill>
                  <a:srgbClr val="4F4F4F"/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en-US" altLang="ko-KR"/>
              <a:t>Division</a:t>
            </a:r>
          </a:p>
          <a:p>
            <a:pPr lvl="0">
              <a:defRPr/>
            </a:pPr>
            <a:r>
              <a:rPr lang="en-US" altLang="ko-KR"/>
              <a:t>Date</a:t>
            </a: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09"/>
            <a:ext cx="12192000" cy="6923936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742774" y="5614416"/>
            <a:ext cx="10601413" cy="941832"/>
          </a:xfrm>
          <a:prstGeom prst="roundRect">
            <a:avLst>
              <a:gd name="adj" fmla="val 9795"/>
            </a:avLst>
          </a:prstGeom>
          <a:solidFill>
            <a:srgbClr val="9A191D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42774" y="189822"/>
            <a:ext cx="10601413" cy="4565059"/>
          </a:xfrm>
          <a:prstGeom prst="roundRect">
            <a:avLst>
              <a:gd name="adj" fmla="val 3385"/>
            </a:avLst>
          </a:prstGeom>
          <a:solidFill>
            <a:schemeClr val="bg1">
              <a:lumMod val="85000"/>
            </a:schemeClr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l="16010" t="29470" r="66350" b="52000"/>
          <a:stretch>
            <a:fillRect/>
          </a:stretch>
        </p:blipFill>
        <p:spPr>
          <a:xfrm>
            <a:off x="6595488" y="4274830"/>
            <a:ext cx="1744392" cy="127101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rcRect l="57590" t="42310" r="26480" b="38270"/>
          <a:stretch>
            <a:fillRect/>
          </a:stretch>
        </p:blipFill>
        <p:spPr>
          <a:xfrm>
            <a:off x="4116001" y="4282217"/>
            <a:ext cx="1575581" cy="133197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l="34940" t="35940" r="45430" b="45830"/>
          <a:stretch>
            <a:fillRect/>
          </a:stretch>
        </p:blipFill>
        <p:spPr>
          <a:xfrm>
            <a:off x="1271125" y="4330439"/>
            <a:ext cx="1941341" cy="125030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l="79400" t="41830" r="2510" b="38270"/>
          <a:stretch>
            <a:fillRect/>
          </a:stretch>
        </p:blipFill>
        <p:spPr>
          <a:xfrm>
            <a:off x="9048340" y="4379976"/>
            <a:ext cx="1789413" cy="136491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069228" y="5779010"/>
            <a:ext cx="324585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b="1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www.jusung.com</a:t>
            </a:r>
          </a:p>
          <a:p>
            <a:pPr algn="r">
              <a:defRPr/>
            </a:pPr>
            <a:r>
              <a:rPr lang="en-US" altLang="ko-KR" b="1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240 Opo-ro,</a:t>
            </a:r>
            <a:r>
              <a:rPr lang="en-US" altLang="ko-KR" b="1" baseline="0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 Opo-eup, Gwangju-si</a:t>
            </a:r>
          </a:p>
          <a:p>
            <a:pPr algn="r">
              <a:defRPr/>
            </a:pPr>
            <a:r>
              <a:rPr lang="en-US" altLang="ko-KR" b="1" baseline="0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Gyeonggi-do, Korea</a:t>
            </a:r>
            <a:endParaRPr lang="ko-KR" altLang="en-US" b="1">
              <a:solidFill>
                <a:schemeClr val="bg1"/>
              </a:solidFill>
              <a:latin typeface="Arial"/>
              <a:ea typeface="휴먼엑스포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1998" y="289561"/>
            <a:ext cx="278450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1600" b="1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World</a:t>
            </a: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 1</a:t>
            </a:r>
            <a:r>
              <a:rPr lang="en-US" altLang="ko-KR" sz="1600" b="1" baseline="3000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St</a:t>
            </a: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 Technology</a:t>
            </a:r>
          </a:p>
          <a:p>
            <a:pPr algn="l">
              <a:defRPr/>
            </a:pP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Only   1 In The World</a:t>
            </a:r>
            <a:endParaRPr lang="ko-KR" altLang="en-US" sz="1600" b="1">
              <a:solidFill>
                <a:srgbClr val="27333F"/>
              </a:solidFill>
              <a:latin typeface="Arial"/>
              <a:ea typeface="휴먼엑스포"/>
              <a:cs typeface="Arial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12875" y="5935264"/>
            <a:ext cx="2055922" cy="346664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923314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2192000" cy="583474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8584" y="1618452"/>
            <a:ext cx="102119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World</a:t>
            </a:r>
            <a:r>
              <a:rPr lang="en-US" altLang="ko-KR" sz="7200" b="0" spc="-150">
                <a:solidFill>
                  <a:srgbClr val="C00000"/>
                </a:solidFill>
              </a:rPr>
              <a:t> 1</a:t>
            </a:r>
            <a:r>
              <a:rPr lang="en-US" altLang="ko-KR" sz="7200" b="0" spc="-150" baseline="30000">
                <a:solidFill>
                  <a:srgbClr val="C00000"/>
                </a:solidFill>
              </a:rPr>
              <a:t>st</a:t>
            </a:r>
            <a:r>
              <a:rPr lang="en-US" altLang="ko-KR" sz="7200" b="0" spc="-15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Technology</a:t>
            </a:r>
            <a:endParaRPr lang="ko-KR" altLang="en-US" sz="72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2254" y="2560484"/>
            <a:ext cx="27289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Only</a:t>
            </a:r>
            <a:r>
              <a:rPr lang="en-US" altLang="ko-KR" sz="7200" b="0" spc="-150"/>
              <a:t> </a:t>
            </a:r>
            <a:endParaRPr lang="ko-KR" altLang="en-US" sz="7200" b="0" spc="-150"/>
          </a:p>
        </p:txBody>
      </p:sp>
      <p:sp>
        <p:nvSpPr>
          <p:cNvPr id="9" name="직사각형 8"/>
          <p:cNvSpPr/>
          <p:nvPr/>
        </p:nvSpPr>
        <p:spPr>
          <a:xfrm>
            <a:off x="1519699" y="3717870"/>
            <a:ext cx="9459693" cy="144000"/>
          </a:xfrm>
          <a:prstGeom prst="rect">
            <a:avLst/>
          </a:prstGeom>
          <a:solidFill>
            <a:srgbClr val="C00000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0" name="직사각형 9"/>
          <p:cNvSpPr/>
          <p:nvPr/>
        </p:nvSpPr>
        <p:spPr>
          <a:xfrm rot="4546356">
            <a:off x="242788" y="2898684"/>
            <a:ext cx="2073436" cy="257486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97988" y="3650439"/>
            <a:ext cx="155545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spc="-90">
                <a:solidFill>
                  <a:schemeClr val="bg1"/>
                </a:solidFill>
              </a:rPr>
              <a:t>www.jusung.com</a:t>
            </a:r>
            <a:endParaRPr lang="ko-KR" altLang="en-US" sz="1100" spc="-9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11538" y="2560484"/>
            <a:ext cx="72048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rgbClr val="C00000"/>
                </a:solidFill>
              </a:rPr>
              <a:t>1</a:t>
            </a:r>
            <a:r>
              <a:rPr lang="en-US" altLang="ko-KR" sz="7200" b="0" spc="-150" baseline="3000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in the World</a:t>
            </a:r>
            <a:endParaRPr lang="ko-KR" altLang="en-US" sz="72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Text Page" preserve="1" userDrawn="1">
  <p:cSld name="Main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248139" y="795338"/>
            <a:ext cx="10678859" cy="2011657"/>
          </a:xfrm>
          <a:prstGeom prst="rect">
            <a:avLst/>
          </a:prstGeom>
        </p:spPr>
        <p:txBody>
          <a:bodyPr/>
          <a:lstStyle>
            <a:lvl1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1pPr>
            <a:lvl2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2pPr>
            <a:lvl3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3pPr>
            <a:lvl4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4pPr>
            <a:lvl5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080178"/>
            <a:ext cx="12192000" cy="474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anchor="ctr">
            <a:no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rgbClr val="023380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1pPr>
            <a:lvl2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2pPr>
            <a:lvl3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3pPr>
            <a:lvl4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4pPr>
            <a:lvl5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5pPr>
          </a:lstStyle>
          <a:p>
            <a:pPr marL="0" marR="0" lvl="0" indent="0" algn="ctr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/>
              <a:t>24pt.) Arial bold, first initial cap</a:t>
            </a:r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5641750" y="6658505"/>
            <a:ext cx="2641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xfrm>
            <a:off x="102315" y="2"/>
            <a:ext cx="11450858" cy="4789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>
              <a:defRPr/>
            </a:pPr>
            <a:r>
              <a:rPr lang="ko-KR" altLang="en-US" spc="-150">
                <a:solidFill>
                  <a:srgbClr val="4F4F4F"/>
                </a:solidFill>
              </a:rPr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4" name="제목 10"/>
          <p:cNvSpPr>
            <a:spLocks noGrp="1"/>
          </p:cNvSpPr>
          <p:nvPr>
            <p:ph type="title" hasCustomPrompt="1"/>
          </p:nvPr>
        </p:nvSpPr>
        <p:spPr>
          <a:xfrm>
            <a:off x="0" y="1659269"/>
            <a:ext cx="12192000" cy="12822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5400">
                <a:solidFill>
                  <a:srgbClr val="4F4F4F"/>
                </a:solidFill>
              </a:defRPr>
            </a:lvl1pPr>
          </a:lstStyle>
          <a:p>
            <a:pPr lvl="0">
              <a:defRPr/>
            </a:pPr>
            <a:r>
              <a:rPr lang="en-US" altLang="ko-KR"/>
              <a:t>54pt.) Arial bold, first initial cap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6010" t="29470" r="66350" b="52000"/>
          <a:stretch>
            <a:fillRect/>
          </a:stretch>
        </p:blipFill>
        <p:spPr>
          <a:xfrm>
            <a:off x="6037259" y="3065150"/>
            <a:ext cx="1048844" cy="7642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57590" t="42310" r="26480" b="38270"/>
          <a:stretch>
            <a:fillRect/>
          </a:stretch>
        </p:blipFill>
        <p:spPr>
          <a:xfrm>
            <a:off x="5056352" y="3065148"/>
            <a:ext cx="947344" cy="8008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34940" t="35940" r="45430" b="45830"/>
          <a:stretch>
            <a:fillRect/>
          </a:stretch>
        </p:blipFill>
        <p:spPr>
          <a:xfrm>
            <a:off x="3805251" y="3065150"/>
            <a:ext cx="1167262" cy="75176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l="79400" t="41830" r="2510" b="38270"/>
          <a:stretch>
            <a:fillRect/>
          </a:stretch>
        </p:blipFill>
        <p:spPr>
          <a:xfrm>
            <a:off x="7119194" y="3065148"/>
            <a:ext cx="1075912" cy="820674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923314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2192000" cy="583474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8584" y="1618452"/>
            <a:ext cx="102119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World</a:t>
            </a:r>
            <a:r>
              <a:rPr lang="en-US" altLang="ko-KR" sz="7200" b="0" spc="-150">
                <a:solidFill>
                  <a:srgbClr val="C00000"/>
                </a:solidFill>
              </a:rPr>
              <a:t> 1</a:t>
            </a:r>
            <a:r>
              <a:rPr lang="en-US" altLang="ko-KR" sz="7200" b="0" spc="-150" baseline="30000">
                <a:solidFill>
                  <a:srgbClr val="C00000"/>
                </a:solidFill>
              </a:rPr>
              <a:t>st</a:t>
            </a:r>
            <a:r>
              <a:rPr lang="en-US" altLang="ko-KR" sz="7200" b="0" spc="-15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Technology</a:t>
            </a:r>
            <a:endParaRPr lang="ko-KR" altLang="en-US" sz="72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2254" y="2560484"/>
            <a:ext cx="27289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Only</a:t>
            </a:r>
            <a:r>
              <a:rPr lang="en-US" altLang="ko-KR" sz="7200" b="0" spc="-150"/>
              <a:t> </a:t>
            </a:r>
            <a:endParaRPr lang="ko-KR" altLang="en-US" sz="7200" b="0" spc="-150"/>
          </a:p>
        </p:txBody>
      </p:sp>
      <p:sp>
        <p:nvSpPr>
          <p:cNvPr id="9" name="직사각형 8"/>
          <p:cNvSpPr/>
          <p:nvPr/>
        </p:nvSpPr>
        <p:spPr>
          <a:xfrm>
            <a:off x="1519699" y="3717870"/>
            <a:ext cx="9459693" cy="144000"/>
          </a:xfrm>
          <a:prstGeom prst="rect">
            <a:avLst/>
          </a:prstGeom>
          <a:solidFill>
            <a:srgbClr val="C00000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0" name="직사각형 9"/>
          <p:cNvSpPr/>
          <p:nvPr/>
        </p:nvSpPr>
        <p:spPr>
          <a:xfrm rot="4546356">
            <a:off x="242788" y="2898684"/>
            <a:ext cx="2073436" cy="257486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97988" y="3650439"/>
            <a:ext cx="155545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spc="-90">
                <a:solidFill>
                  <a:schemeClr val="bg1"/>
                </a:solidFill>
              </a:rPr>
              <a:t>www.jusung.com</a:t>
            </a:r>
            <a:endParaRPr lang="ko-KR" altLang="en-US" sz="1100" spc="-9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11538" y="2560484"/>
            <a:ext cx="72048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rgbClr val="C00000"/>
                </a:solidFill>
              </a:rPr>
              <a:t>1</a:t>
            </a:r>
            <a:r>
              <a:rPr lang="en-US" altLang="ko-KR" sz="7200" b="0" spc="-150" baseline="3000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in the World</a:t>
            </a:r>
            <a:endParaRPr lang="ko-KR" altLang="en-US" sz="72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ver Page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5111263" y="4188311"/>
            <a:ext cx="7080737" cy="1260586"/>
          </a:xfrm>
          <a:prstGeom prst="rect">
            <a:avLst/>
          </a:prstGeom>
        </p:spPr>
        <p:txBody>
          <a:bodyPr>
            <a:noAutofit/>
          </a:bodyPr>
          <a:lstStyle>
            <a:lvl1pPr algn="ctr" latinLnBrk="0">
              <a:lnSpc>
                <a:spcPct val="100000"/>
              </a:lnSpc>
              <a:spcBef>
                <a:spcPts val="1200"/>
              </a:spcBef>
              <a:buNone/>
              <a:defRPr sz="2800">
                <a:solidFill>
                  <a:srgbClr val="4F4F4F"/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en-US" altLang="ko-KR"/>
              <a:t>Division</a:t>
            </a:r>
          </a:p>
          <a:p>
            <a:pPr lvl="0">
              <a:defRPr/>
            </a:pPr>
            <a:r>
              <a:rPr lang="en-US" altLang="ko-KR"/>
              <a:t>Date</a:t>
            </a: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09"/>
            <a:ext cx="12192000" cy="6923936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742774" y="5614416"/>
            <a:ext cx="10601413" cy="941832"/>
          </a:xfrm>
          <a:prstGeom prst="roundRect">
            <a:avLst>
              <a:gd name="adj" fmla="val 9795"/>
            </a:avLst>
          </a:prstGeom>
          <a:solidFill>
            <a:srgbClr val="9A191D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42774" y="189822"/>
            <a:ext cx="10601413" cy="4565059"/>
          </a:xfrm>
          <a:prstGeom prst="roundRect">
            <a:avLst>
              <a:gd name="adj" fmla="val 3385"/>
            </a:avLst>
          </a:prstGeom>
          <a:solidFill>
            <a:schemeClr val="bg1">
              <a:lumMod val="85000"/>
            </a:schemeClr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l="16010" t="29470" r="66350" b="52000"/>
          <a:stretch>
            <a:fillRect/>
          </a:stretch>
        </p:blipFill>
        <p:spPr>
          <a:xfrm>
            <a:off x="6595488" y="4274830"/>
            <a:ext cx="1744392" cy="127101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rcRect l="57590" t="42310" r="26480" b="38270"/>
          <a:stretch>
            <a:fillRect/>
          </a:stretch>
        </p:blipFill>
        <p:spPr>
          <a:xfrm>
            <a:off x="4116001" y="4282217"/>
            <a:ext cx="1575581" cy="133197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l="34940" t="35940" r="45430" b="45830"/>
          <a:stretch>
            <a:fillRect/>
          </a:stretch>
        </p:blipFill>
        <p:spPr>
          <a:xfrm>
            <a:off x="1271125" y="4330439"/>
            <a:ext cx="1941341" cy="125030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l="79400" t="41830" r="2510" b="38270"/>
          <a:stretch>
            <a:fillRect/>
          </a:stretch>
        </p:blipFill>
        <p:spPr>
          <a:xfrm>
            <a:off x="9048340" y="4379976"/>
            <a:ext cx="1789413" cy="136491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069228" y="5779010"/>
            <a:ext cx="324585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b="1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www.jusung.com</a:t>
            </a:r>
          </a:p>
          <a:p>
            <a:pPr algn="r">
              <a:defRPr/>
            </a:pPr>
            <a:r>
              <a:rPr lang="en-US" altLang="ko-KR" b="1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240 Opo-ro,</a:t>
            </a:r>
            <a:r>
              <a:rPr lang="en-US" altLang="ko-KR" b="1" baseline="0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 Opo-eup, Gwangju-si</a:t>
            </a:r>
          </a:p>
          <a:p>
            <a:pPr algn="r">
              <a:defRPr/>
            </a:pPr>
            <a:r>
              <a:rPr lang="en-US" altLang="ko-KR" b="1" baseline="0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Gyeonggi-do, Korea</a:t>
            </a:r>
            <a:endParaRPr lang="ko-KR" altLang="en-US" b="1">
              <a:solidFill>
                <a:schemeClr val="bg1"/>
              </a:solidFill>
              <a:latin typeface="Arial"/>
              <a:ea typeface="휴먼엑스포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1998" y="289561"/>
            <a:ext cx="278450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1600" b="1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World</a:t>
            </a: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 1</a:t>
            </a:r>
            <a:r>
              <a:rPr lang="en-US" altLang="ko-KR" sz="1600" b="1" baseline="3000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St</a:t>
            </a: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 Technology</a:t>
            </a:r>
          </a:p>
          <a:p>
            <a:pPr algn="l">
              <a:defRPr/>
            </a:pP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Only   1 In The World</a:t>
            </a:r>
            <a:endParaRPr lang="ko-KR" altLang="en-US" sz="1600" b="1">
              <a:solidFill>
                <a:srgbClr val="27333F"/>
              </a:solidFill>
              <a:latin typeface="Arial"/>
              <a:ea typeface="휴먼엑스포"/>
              <a:cs typeface="Arial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12875" y="5935264"/>
            <a:ext cx="2055922" cy="346664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Text Page" preserve="1" userDrawn="1">
  <p:cSld name="Main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248139" y="795338"/>
            <a:ext cx="10678859" cy="2011657"/>
          </a:xfrm>
          <a:prstGeom prst="rect">
            <a:avLst/>
          </a:prstGeom>
        </p:spPr>
        <p:txBody>
          <a:bodyPr/>
          <a:lstStyle>
            <a:lvl1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1pPr>
            <a:lvl2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2pPr>
            <a:lvl3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3pPr>
            <a:lvl4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4pPr>
            <a:lvl5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080178"/>
            <a:ext cx="12192000" cy="474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anchor="ctr">
            <a:no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rgbClr val="023380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1pPr>
            <a:lvl2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2pPr>
            <a:lvl3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3pPr>
            <a:lvl4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4pPr>
            <a:lvl5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5pPr>
          </a:lstStyle>
          <a:p>
            <a:pPr marL="0" marR="0" lvl="0" indent="0" algn="ctr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/>
              <a:t>24pt.) Arial bold, first initial cap</a:t>
            </a:r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5641750" y="6658505"/>
            <a:ext cx="2641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xfrm>
            <a:off x="102315" y="2"/>
            <a:ext cx="11450858" cy="4789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>
              <a:defRPr/>
            </a:pPr>
            <a:r>
              <a:rPr lang="ko-KR" altLang="en-US" spc="-150">
                <a:solidFill>
                  <a:srgbClr val="4F4F4F"/>
                </a:solidFill>
              </a:rPr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4" name="제목 10"/>
          <p:cNvSpPr>
            <a:spLocks noGrp="1"/>
          </p:cNvSpPr>
          <p:nvPr>
            <p:ph type="title" hasCustomPrompt="1"/>
          </p:nvPr>
        </p:nvSpPr>
        <p:spPr>
          <a:xfrm>
            <a:off x="0" y="1659269"/>
            <a:ext cx="12192000" cy="12822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5400">
                <a:solidFill>
                  <a:srgbClr val="4F4F4F"/>
                </a:solidFill>
              </a:defRPr>
            </a:lvl1pPr>
          </a:lstStyle>
          <a:p>
            <a:pPr lvl="0">
              <a:defRPr/>
            </a:pPr>
            <a:r>
              <a:rPr lang="en-US" altLang="ko-KR"/>
              <a:t>54pt.) Arial bold, first initial cap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6010" t="29470" r="66350" b="52000"/>
          <a:stretch>
            <a:fillRect/>
          </a:stretch>
        </p:blipFill>
        <p:spPr>
          <a:xfrm>
            <a:off x="6037259" y="3065150"/>
            <a:ext cx="1048844" cy="7642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57590" t="42310" r="26480" b="38270"/>
          <a:stretch>
            <a:fillRect/>
          </a:stretch>
        </p:blipFill>
        <p:spPr>
          <a:xfrm>
            <a:off x="5056352" y="3065148"/>
            <a:ext cx="947344" cy="8008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34940" t="35940" r="45430" b="45830"/>
          <a:stretch>
            <a:fillRect/>
          </a:stretch>
        </p:blipFill>
        <p:spPr>
          <a:xfrm>
            <a:off x="3805251" y="3065150"/>
            <a:ext cx="1167262" cy="75176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l="79400" t="41830" r="2510" b="38270"/>
          <a:stretch>
            <a:fillRect/>
          </a:stretch>
        </p:blipFill>
        <p:spPr>
          <a:xfrm>
            <a:off x="7119194" y="3065148"/>
            <a:ext cx="1075912" cy="820674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사용자 테마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6723950"/>
            <a:ext cx="12192000" cy="144000"/>
          </a:xfrm>
          <a:prstGeom prst="rect">
            <a:avLst/>
          </a:prstGeom>
          <a:solidFill>
            <a:srgbClr val="9A1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-1523" y="500368"/>
            <a:ext cx="12192000" cy="36000"/>
          </a:xfrm>
          <a:prstGeom prst="rect">
            <a:avLst/>
          </a:prstGeom>
          <a:solidFill>
            <a:srgbClr val="9A1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>
          <a:xfrm>
            <a:off x="-23441" y="6694854"/>
            <a:ext cx="7571154" cy="191088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tIns="10800" bIns="10800">
            <a:spAutoFit/>
          </a:bodyPr>
          <a:lstStyle/>
          <a:p>
            <a:pPr>
              <a:buFont typeface="Wingdings"/>
              <a:buChar char="Ø"/>
              <a:defRPr/>
            </a:pPr>
            <a:r>
              <a:rPr lang="en-US" altLang="ko-KR" sz="1100" b="0">
                <a:solidFill>
                  <a:schemeClr val="bg1"/>
                </a:solidFill>
                <a:latin typeface="Arial"/>
                <a:ea typeface="굴림"/>
              </a:rPr>
              <a:t> </a:t>
            </a:r>
            <a:r>
              <a:rPr lang="en-US" altLang="ko-KR" sz="1100" b="0">
                <a:solidFill>
                  <a:schemeClr val="bg1"/>
                </a:solidFill>
                <a:latin typeface="Arial"/>
                <a:ea typeface="HY헤드라인M"/>
              </a:rPr>
              <a:t>Confidential and Proprietary</a:t>
            </a:r>
          </a:p>
        </p:txBody>
      </p:sp>
      <p:sp>
        <p:nvSpPr>
          <p:cNvPr id="9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5641750" y="6658505"/>
            <a:ext cx="2641600" cy="365125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886216" y="170924"/>
            <a:ext cx="1251784" cy="194836"/>
          </a:xfrm>
          <a:prstGeom prst="rect">
            <a:avLst/>
          </a:prstGeom>
        </p:spPr>
      </p:pic>
      <p:sp>
        <p:nvSpPr>
          <p:cNvPr id="7" name="Text Box 16"/>
          <p:cNvSpPr txBox="1">
            <a:spLocks noChangeArrowheads="1"/>
          </p:cNvSpPr>
          <p:nvPr/>
        </p:nvSpPr>
        <p:spPr>
          <a:xfrm>
            <a:off x="10306514" y="6694853"/>
            <a:ext cx="2457322" cy="191088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wrap="square" tIns="10800" bIns="10800">
            <a:spAutoFit/>
          </a:bodyPr>
          <a:lstStyle/>
          <a:p>
            <a:pPr>
              <a:buFont typeface="Wingdings"/>
              <a:buNone/>
              <a:defRPr/>
            </a:pPr>
            <a:r>
              <a:rPr lang="en-US" altLang="ko-KR" sz="1100" b="0">
                <a:solidFill>
                  <a:schemeClr val="bg1"/>
                </a:solidFill>
                <a:latin typeface="Arial"/>
                <a:ea typeface="굴림"/>
              </a:rPr>
              <a:t>Innovation</a:t>
            </a:r>
            <a:r>
              <a:rPr lang="en-US" altLang="ko-KR" sz="1100" b="0" baseline="0">
                <a:solidFill>
                  <a:schemeClr val="bg1"/>
                </a:solidFill>
                <a:latin typeface="Arial"/>
                <a:ea typeface="굴림"/>
              </a:rPr>
              <a:t> &amp; Culture</a:t>
            </a:r>
            <a:endParaRPr lang="en-US" altLang="ko-KR" sz="1100" b="0">
              <a:solidFill>
                <a:schemeClr val="bg1"/>
              </a:solidFill>
              <a:latin typeface="Arial"/>
              <a:ea typeface="HY헤드라인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</p:sldLayoutIdLst>
  <p:transition/>
  <p:hf hdr="0" ftr="0" dt="0"/>
  <p:txStyles>
    <p:titleStyle>
      <a:lvl1pPr marL="0" marR="0" indent="0" algn="l" defTabSz="914400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ClrTx/>
        <a:buFontTx/>
        <a:buNone/>
        <a:defRPr kumimoji="1" sz="2400" b="1">
          <a:solidFill>
            <a:schemeClr val="bg1"/>
          </a:solidFill>
          <a:latin typeface="+mj-lt"/>
          <a:ea typeface="+mj-ea"/>
          <a:cs typeface="Arial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9pPr>
    </p:titleStyle>
    <p:bodyStyle>
      <a:lvl1pPr marL="177800" indent="-1778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95000"/>
        <a:buFont typeface="Wingdings 2"/>
        <a:buChar char="¡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  <a:cs typeface="+mn-cs"/>
        </a:defRPr>
      </a:lvl1pPr>
      <a:lvl2pPr marL="406400" indent="-1143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75000"/>
        <a:buFont typeface="Arial"/>
        <a:buChar char="–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2pPr>
      <a:lvl3pPr marL="596900" indent="-762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100000"/>
        <a:buFont typeface="Arial"/>
        <a:buChar char="•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3pPr>
      <a:lvl4pPr marL="952500" indent="-117475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65000"/>
        <a:buFont typeface="Wingdings 3"/>
        <a:buChar char="u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4pPr>
      <a:lvl5pPr marL="2057400" indent="-228600" algn="l" rtl="0" eaLnBrk="1" fontAlgn="base" latinLnBrk="1" hangingPunct="1">
        <a:lnSpc>
          <a:spcPts val="1800"/>
        </a:lnSpc>
        <a:spcBef>
          <a:spcPts val="600"/>
        </a:spcBef>
        <a:spcAft>
          <a:spcPct val="0"/>
        </a:spcAft>
        <a:buChar char="»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1_사용자 테마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6723950"/>
            <a:ext cx="12192000" cy="144000"/>
          </a:xfrm>
          <a:prstGeom prst="rect">
            <a:avLst/>
          </a:prstGeom>
          <a:solidFill>
            <a:srgbClr val="9A1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-1523" y="500368"/>
            <a:ext cx="12192000" cy="36000"/>
          </a:xfrm>
          <a:prstGeom prst="rect">
            <a:avLst/>
          </a:prstGeom>
          <a:solidFill>
            <a:srgbClr val="9A1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>
          <a:xfrm>
            <a:off x="-23441" y="6694854"/>
            <a:ext cx="7571154" cy="191088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tIns="10800" bIns="10800">
            <a:spAutoFit/>
          </a:bodyPr>
          <a:lstStyle/>
          <a:p>
            <a:pPr>
              <a:buFont typeface="Wingdings"/>
              <a:buChar char="Ø"/>
              <a:defRPr/>
            </a:pPr>
            <a:r>
              <a:rPr lang="en-US" altLang="ko-KR" sz="1100" b="0">
                <a:solidFill>
                  <a:schemeClr val="bg1"/>
                </a:solidFill>
                <a:latin typeface="Arial"/>
                <a:ea typeface="굴림"/>
              </a:rPr>
              <a:t> </a:t>
            </a:r>
            <a:r>
              <a:rPr lang="en-US" altLang="ko-KR" sz="1100" b="0">
                <a:solidFill>
                  <a:schemeClr val="bg1"/>
                </a:solidFill>
                <a:latin typeface="Arial"/>
                <a:ea typeface="HY헤드라인M"/>
              </a:rPr>
              <a:t>Confidential and Proprietary</a:t>
            </a:r>
          </a:p>
        </p:txBody>
      </p:sp>
      <p:sp>
        <p:nvSpPr>
          <p:cNvPr id="9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5641750" y="6658505"/>
            <a:ext cx="2641600" cy="365125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886216" y="170924"/>
            <a:ext cx="1251784" cy="194836"/>
          </a:xfrm>
          <a:prstGeom prst="rect">
            <a:avLst/>
          </a:prstGeom>
        </p:spPr>
      </p:pic>
      <p:sp>
        <p:nvSpPr>
          <p:cNvPr id="7" name="Text Box 16"/>
          <p:cNvSpPr txBox="1">
            <a:spLocks noChangeArrowheads="1"/>
          </p:cNvSpPr>
          <p:nvPr/>
        </p:nvSpPr>
        <p:spPr>
          <a:xfrm>
            <a:off x="10306514" y="6694853"/>
            <a:ext cx="2457322" cy="191088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wrap="square" tIns="10800" bIns="10800">
            <a:spAutoFit/>
          </a:bodyPr>
          <a:lstStyle/>
          <a:p>
            <a:pPr>
              <a:buFont typeface="Wingdings"/>
              <a:buNone/>
              <a:defRPr/>
            </a:pPr>
            <a:r>
              <a:rPr lang="en-US" altLang="ko-KR" sz="1100" b="0">
                <a:solidFill>
                  <a:schemeClr val="bg1"/>
                </a:solidFill>
                <a:latin typeface="Arial"/>
                <a:ea typeface="굴림"/>
              </a:rPr>
              <a:t>Innovation</a:t>
            </a:r>
            <a:r>
              <a:rPr lang="en-US" altLang="ko-KR" sz="1100" b="0" baseline="0">
                <a:solidFill>
                  <a:schemeClr val="bg1"/>
                </a:solidFill>
                <a:latin typeface="Arial"/>
                <a:ea typeface="굴림"/>
              </a:rPr>
              <a:t> &amp; Culture</a:t>
            </a:r>
            <a:endParaRPr lang="en-US" altLang="ko-KR" sz="1100" b="0">
              <a:solidFill>
                <a:schemeClr val="bg1"/>
              </a:solidFill>
              <a:latin typeface="Arial"/>
              <a:ea typeface="HY헤드라인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</p:sldLayoutIdLst>
  <p:transition/>
  <p:hf hdr="0" ftr="0" dt="0"/>
  <p:txStyles>
    <p:titleStyle>
      <a:lvl1pPr marL="0" marR="0" indent="0" algn="l" defTabSz="914400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ClrTx/>
        <a:buFontTx/>
        <a:buNone/>
        <a:defRPr kumimoji="1" sz="2400" b="1">
          <a:solidFill>
            <a:schemeClr val="bg1"/>
          </a:solidFill>
          <a:latin typeface="+mj-lt"/>
          <a:ea typeface="+mj-ea"/>
          <a:cs typeface="Arial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9pPr>
    </p:titleStyle>
    <p:bodyStyle>
      <a:lvl1pPr marL="177800" indent="-1778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95000"/>
        <a:buFont typeface="Wingdings 2"/>
        <a:buChar char="¡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  <a:cs typeface="+mn-cs"/>
        </a:defRPr>
      </a:lvl1pPr>
      <a:lvl2pPr marL="406400" indent="-1143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75000"/>
        <a:buFont typeface="Arial"/>
        <a:buChar char="–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2pPr>
      <a:lvl3pPr marL="596900" indent="-762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100000"/>
        <a:buFont typeface="Arial"/>
        <a:buChar char="•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3pPr>
      <a:lvl4pPr marL="952500" indent="-117475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65000"/>
        <a:buFont typeface="Wingdings 3"/>
        <a:buChar char="u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4pPr>
      <a:lvl5pPr marL="2057400" indent="-228600" algn="l" rtl="0" eaLnBrk="1" fontAlgn="base" latinLnBrk="1" hangingPunct="1">
        <a:lnSpc>
          <a:spcPts val="1800"/>
        </a:lnSpc>
        <a:spcBef>
          <a:spcPts val="600"/>
        </a:spcBef>
        <a:spcAft>
          <a:spcPct val="0"/>
        </a:spcAft>
        <a:buChar char="»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사각형: 둥근 모서리 1007"/>
          <p:cNvSpPr/>
          <p:nvPr/>
        </p:nvSpPr>
        <p:spPr>
          <a:xfrm>
            <a:off x="315829" y="812131"/>
            <a:ext cx="11560342" cy="1824789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>
            <a:solidFill>
              <a:schemeClr val="tx1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007" name="TextBox 1006"/>
          <p:cNvSpPr txBox="1"/>
          <p:nvPr/>
        </p:nvSpPr>
        <p:spPr>
          <a:xfrm>
            <a:off x="945491" y="873008"/>
            <a:ext cx="10301016" cy="170636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300" b="1">
                <a:solidFill>
                  <a:schemeClr val="lt1"/>
                </a:solidFill>
                <a:latin typeface="+mn-ea"/>
                <a:ea typeface="+mn-ea"/>
              </a:rPr>
              <a:t>FAB Simulator Only Look Once</a:t>
            </a:r>
          </a:p>
          <a:p>
            <a:pPr algn="ctr">
              <a:defRPr/>
            </a:pPr>
            <a:r>
              <a:rPr lang="en-US" altLang="ko-KR" sz="5300" b="1">
                <a:solidFill>
                  <a:schemeClr val="lt1"/>
                </a:solidFill>
                <a:latin typeface="+mn-ea"/>
                <a:ea typeface="+mn-ea"/>
              </a:rPr>
              <a:t>(FAB SOLO)</a:t>
            </a:r>
          </a:p>
        </p:txBody>
      </p:sp>
      <p:sp>
        <p:nvSpPr>
          <p:cNvPr id="1009" name="TextBox 1008"/>
          <p:cNvSpPr txBox="1"/>
          <p:nvPr/>
        </p:nvSpPr>
        <p:spPr>
          <a:xfrm>
            <a:off x="3329835" y="3895986"/>
            <a:ext cx="5532329" cy="1455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000" b="1">
                <a:latin typeface="+mn-ea"/>
                <a:ea typeface="+mn-ea"/>
              </a:rPr>
              <a:t>조장 </a:t>
            </a:r>
            <a:r>
              <a:rPr lang="en-US" altLang="ko-KR" sz="3000" b="1">
                <a:latin typeface="+mn-ea"/>
                <a:ea typeface="+mn-ea"/>
              </a:rPr>
              <a:t>:</a:t>
            </a:r>
            <a:r>
              <a:rPr lang="ko-KR" altLang="en-US" sz="3000" b="1">
                <a:latin typeface="+mn-ea"/>
                <a:ea typeface="+mn-ea"/>
              </a:rPr>
              <a:t> 한성현</a:t>
            </a:r>
          </a:p>
          <a:p>
            <a:pPr algn="ctr">
              <a:defRPr/>
            </a:pPr>
            <a:endParaRPr lang="ko-KR" altLang="en-US" sz="3000" b="1">
              <a:latin typeface="+mn-ea"/>
              <a:ea typeface="+mn-ea"/>
            </a:endParaRPr>
          </a:p>
          <a:p>
            <a:pPr algn="ctr">
              <a:defRPr/>
            </a:pPr>
            <a:r>
              <a:rPr lang="ko-KR" altLang="en-US" sz="3000" b="1">
                <a:latin typeface="+mn-ea"/>
                <a:ea typeface="+mn-ea"/>
              </a:rPr>
              <a:t>조원 </a:t>
            </a:r>
            <a:r>
              <a:rPr lang="en-US" altLang="ko-KR" sz="3000" b="1">
                <a:latin typeface="+mn-ea"/>
                <a:ea typeface="+mn-ea"/>
              </a:rPr>
              <a:t>: </a:t>
            </a:r>
            <a:r>
              <a:rPr lang="ko-KR" altLang="en-US" sz="3000" b="1">
                <a:latin typeface="+mn-ea"/>
                <a:ea typeface="+mn-ea"/>
              </a:rPr>
              <a:t>계민석</a:t>
            </a:r>
            <a:r>
              <a:rPr lang="en-US" altLang="ko-KR" sz="3000" b="1">
                <a:latin typeface="+mn-ea"/>
                <a:ea typeface="+mn-ea"/>
              </a:rPr>
              <a:t>, </a:t>
            </a:r>
            <a:r>
              <a:rPr lang="ko-KR" altLang="en-US" sz="3000" b="1">
                <a:latin typeface="+mn-ea"/>
                <a:ea typeface="+mn-ea"/>
              </a:rPr>
              <a:t>김서윤</a:t>
            </a:r>
            <a:r>
              <a:rPr lang="en-US" altLang="ko-KR" sz="3000" b="1">
                <a:latin typeface="+mn-ea"/>
                <a:ea typeface="+mn-ea"/>
              </a:rPr>
              <a:t>, </a:t>
            </a:r>
            <a:r>
              <a:rPr lang="ko-KR" altLang="en-US" sz="3000" b="1">
                <a:latin typeface="+mn-ea"/>
                <a:ea typeface="+mn-ea"/>
              </a:rPr>
              <a:t>김재곤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176892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728810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</a:p>
        </p:txBody>
      </p:sp>
      <p:sp>
        <p:nvSpPr>
          <p:cNvPr id="20" name="사각형: 둥근 모서리 19"/>
          <p:cNvSpPr/>
          <p:nvPr/>
        </p:nvSpPr>
        <p:spPr>
          <a:xfrm>
            <a:off x="1663782" y="871857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8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</a:p>
        </p:txBody>
      </p:sp>
      <p:sp>
        <p:nvSpPr>
          <p:cNvPr id="25" name="사각형: 둥근 모서리 24"/>
          <p:cNvSpPr/>
          <p:nvPr/>
        </p:nvSpPr>
        <p:spPr>
          <a:xfrm>
            <a:off x="7288108" y="871857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사각형: 둥근 모서리 30"/>
          <p:cNvSpPr/>
          <p:nvPr/>
        </p:nvSpPr>
        <p:spPr>
          <a:xfrm>
            <a:off x="9214439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OUT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190500" y="2825703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996B">
              <a:alpha val="100000"/>
            </a:srgbClr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chemeClr val="lt1"/>
                </a:solidFill>
                <a:latin typeface="맑은 고딕"/>
                <a:ea typeface="맑은 고딕"/>
                <a:cs typeface="Arial Unicode MS"/>
              </a:rPr>
              <a:t>LPM to LL</a:t>
            </a:r>
          </a:p>
        </p:txBody>
      </p:sp>
      <p:sp>
        <p:nvSpPr>
          <p:cNvPr id="28" name="사각형: 둥근 모서리 27"/>
          <p:cNvSpPr/>
          <p:nvPr/>
        </p:nvSpPr>
        <p:spPr>
          <a:xfrm>
            <a:off x="6203287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 to LL</a:t>
            </a:r>
          </a:p>
        </p:txBody>
      </p:sp>
      <p:sp>
        <p:nvSpPr>
          <p:cNvPr id="29" name="사각형: 둥근 모서리 28"/>
          <p:cNvSpPr/>
          <p:nvPr/>
        </p:nvSpPr>
        <p:spPr>
          <a:xfrm>
            <a:off x="3228770" y="2825703"/>
            <a:ext cx="2765834" cy="1360714"/>
          </a:xfrm>
          <a:prstGeom prst="roundRect">
            <a:avLst>
              <a:gd name="adj" fmla="val 16667"/>
            </a:avLst>
          </a:prstGeom>
          <a:solidFill>
            <a:srgbClr val="FF996B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chemeClr val="lt1"/>
                </a:solidFill>
                <a:latin typeface="맑은 고딕"/>
                <a:ea typeface="맑은 고딕"/>
                <a:cs typeface="Arial Unicode MS"/>
              </a:rPr>
              <a:t>LL to PM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</a:p>
        </p:txBody>
      </p:sp>
      <p:sp>
        <p:nvSpPr>
          <p:cNvPr id="41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3-1. Thread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  <p:sp>
        <p:nvSpPr>
          <p:cNvPr id="43" name="사각형: 둥근 모서리 42"/>
          <p:cNvSpPr/>
          <p:nvPr/>
        </p:nvSpPr>
        <p:spPr>
          <a:xfrm>
            <a:off x="190500" y="4779548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</a:t>
            </a:r>
          </a:p>
        </p:txBody>
      </p:sp>
      <p:sp>
        <p:nvSpPr>
          <p:cNvPr id="44" name="사각형: 둥근 모서리 43"/>
          <p:cNvSpPr/>
          <p:nvPr/>
        </p:nvSpPr>
        <p:spPr>
          <a:xfrm>
            <a:off x="4734346" y="4779548"/>
            <a:ext cx="2765834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Load Lock</a:t>
            </a:r>
          </a:p>
        </p:txBody>
      </p:sp>
      <p:sp>
        <p:nvSpPr>
          <p:cNvPr id="46" name="사각형: 둥근 모서리 45"/>
          <p:cNvSpPr/>
          <p:nvPr/>
        </p:nvSpPr>
        <p:spPr>
          <a:xfrm>
            <a:off x="9214439" y="4779548"/>
            <a:ext cx="2765834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Process</a:t>
            </a:r>
          </a:p>
        </p:txBody>
      </p:sp>
      <p:sp>
        <p:nvSpPr>
          <p:cNvPr id="47" name="화살표: 오른쪽 46"/>
          <p:cNvSpPr/>
          <p:nvPr/>
        </p:nvSpPr>
        <p:spPr>
          <a:xfrm>
            <a:off x="3261775" y="4846960"/>
            <a:ext cx="1230882" cy="122589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48" name="화살표: 오른쪽 47"/>
          <p:cNvSpPr/>
          <p:nvPr/>
        </p:nvSpPr>
        <p:spPr>
          <a:xfrm>
            <a:off x="7741869" y="4846960"/>
            <a:ext cx="1230882" cy="122589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176892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728810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</a:p>
        </p:txBody>
      </p:sp>
      <p:sp>
        <p:nvSpPr>
          <p:cNvPr id="20" name="사각형: 둥근 모서리 19"/>
          <p:cNvSpPr/>
          <p:nvPr/>
        </p:nvSpPr>
        <p:spPr>
          <a:xfrm>
            <a:off x="1663782" y="871857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8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</a:p>
        </p:txBody>
      </p:sp>
      <p:sp>
        <p:nvSpPr>
          <p:cNvPr id="25" name="사각형: 둥근 모서리 24"/>
          <p:cNvSpPr/>
          <p:nvPr/>
        </p:nvSpPr>
        <p:spPr>
          <a:xfrm>
            <a:off x="7288108" y="871857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사각형: 둥근 모서리 30"/>
          <p:cNvSpPr/>
          <p:nvPr/>
        </p:nvSpPr>
        <p:spPr>
          <a:xfrm>
            <a:off x="9214439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rgbClr val="FF996B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chemeClr val="lt1"/>
                </a:solidFill>
                <a:latin typeface="맑은 고딕"/>
                <a:ea typeface="맑은 고딕"/>
                <a:cs typeface="Arial Unicode MS"/>
              </a:rPr>
              <a:t>LL to OUT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190500" y="2825703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 to LL</a:t>
            </a:r>
          </a:p>
        </p:txBody>
      </p:sp>
      <p:sp>
        <p:nvSpPr>
          <p:cNvPr id="28" name="사각형: 둥근 모서리 27"/>
          <p:cNvSpPr/>
          <p:nvPr/>
        </p:nvSpPr>
        <p:spPr>
          <a:xfrm>
            <a:off x="6203287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rgbClr val="FF996B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chemeClr val="lt1"/>
                </a:solidFill>
                <a:latin typeface="맑은 고딕"/>
                <a:ea typeface="맑은 고딕"/>
                <a:cs typeface="Arial Unicode MS"/>
              </a:rPr>
              <a:t>PM to LL</a:t>
            </a:r>
          </a:p>
        </p:txBody>
      </p:sp>
      <p:sp>
        <p:nvSpPr>
          <p:cNvPr id="29" name="사각형: 둥근 모서리 28"/>
          <p:cNvSpPr/>
          <p:nvPr/>
        </p:nvSpPr>
        <p:spPr>
          <a:xfrm>
            <a:off x="3228770" y="2825703"/>
            <a:ext cx="2765834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PM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</a:p>
        </p:txBody>
      </p:sp>
      <p:sp>
        <p:nvSpPr>
          <p:cNvPr id="41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3-1. Thread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  <p:sp>
        <p:nvSpPr>
          <p:cNvPr id="43" name="사각형: 둥근 모서리 42"/>
          <p:cNvSpPr/>
          <p:nvPr/>
        </p:nvSpPr>
        <p:spPr>
          <a:xfrm>
            <a:off x="190500" y="4779548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</a:t>
            </a:r>
          </a:p>
        </p:txBody>
      </p:sp>
      <p:sp>
        <p:nvSpPr>
          <p:cNvPr id="44" name="사각형: 둥근 모서리 43"/>
          <p:cNvSpPr/>
          <p:nvPr/>
        </p:nvSpPr>
        <p:spPr>
          <a:xfrm>
            <a:off x="4734346" y="4779548"/>
            <a:ext cx="2765834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Load Lock</a:t>
            </a:r>
          </a:p>
        </p:txBody>
      </p:sp>
      <p:sp>
        <p:nvSpPr>
          <p:cNvPr id="46" name="사각형: 둥근 모서리 45"/>
          <p:cNvSpPr/>
          <p:nvPr/>
        </p:nvSpPr>
        <p:spPr>
          <a:xfrm>
            <a:off x="9214439" y="4779548"/>
            <a:ext cx="2765834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Process</a:t>
            </a:r>
          </a:p>
        </p:txBody>
      </p:sp>
      <p:sp>
        <p:nvSpPr>
          <p:cNvPr id="47" name="화살표: 오른쪽 46"/>
          <p:cNvSpPr/>
          <p:nvPr/>
        </p:nvSpPr>
        <p:spPr>
          <a:xfrm rot="10800000">
            <a:off x="3261775" y="4846960"/>
            <a:ext cx="1230882" cy="122589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48" name="화살표: 오른쪽 47"/>
          <p:cNvSpPr/>
          <p:nvPr/>
        </p:nvSpPr>
        <p:spPr>
          <a:xfrm rot="10800000">
            <a:off x="7741869" y="4846960"/>
            <a:ext cx="1230882" cy="122589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30"/>
          <p:cNvSpPr/>
          <p:nvPr/>
        </p:nvSpPr>
        <p:spPr>
          <a:xfrm>
            <a:off x="9214439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OUT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190500" y="2825703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 to LL</a:t>
            </a:r>
          </a:p>
        </p:txBody>
      </p:sp>
      <p:sp>
        <p:nvSpPr>
          <p:cNvPr id="28" name="사각형: 둥근 모서리 27"/>
          <p:cNvSpPr/>
          <p:nvPr/>
        </p:nvSpPr>
        <p:spPr>
          <a:xfrm>
            <a:off x="6203287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 to LL</a:t>
            </a:r>
          </a:p>
        </p:txBody>
      </p:sp>
      <p:sp>
        <p:nvSpPr>
          <p:cNvPr id="29" name="사각형: 둥근 모서리 28"/>
          <p:cNvSpPr/>
          <p:nvPr/>
        </p:nvSpPr>
        <p:spPr>
          <a:xfrm>
            <a:off x="3228770" y="2825703"/>
            <a:ext cx="2765834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PM</a:t>
            </a:r>
          </a:p>
        </p:txBody>
      </p:sp>
      <p:sp>
        <p:nvSpPr>
          <p:cNvPr id="20" name="사각형: 둥근 모서리 19"/>
          <p:cNvSpPr/>
          <p:nvPr/>
        </p:nvSpPr>
        <p:spPr>
          <a:xfrm>
            <a:off x="1663782" y="871857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8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</a:p>
        </p:txBody>
      </p:sp>
      <p:sp>
        <p:nvSpPr>
          <p:cNvPr id="25" name="사각형: 둥근 모서리 24"/>
          <p:cNvSpPr/>
          <p:nvPr/>
        </p:nvSpPr>
        <p:spPr>
          <a:xfrm>
            <a:off x="7288108" y="871857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7" name="사각형: 둥근 모서리 26"/>
          <p:cNvSpPr/>
          <p:nvPr/>
        </p:nvSpPr>
        <p:spPr>
          <a:xfrm>
            <a:off x="176892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728810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</a:p>
        </p:txBody>
      </p:sp>
      <p:sp>
        <p:nvSpPr>
          <p:cNvPr id="41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3-1. Thread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화살표 연결선 7"/>
          <p:cNvCxnSpPr/>
          <p:nvPr/>
        </p:nvCxnSpPr>
        <p:spPr>
          <a:xfrm>
            <a:off x="1207752" y="5061919"/>
            <a:ext cx="1220201" cy="1779"/>
          </a:xfrm>
          <a:prstGeom prst="straightConnector1">
            <a:avLst/>
          </a:prstGeom>
          <a:noFill/>
          <a:ln w="38100" cap="flat" cmpd="sng" algn="ctr">
            <a:solidFill>
              <a:srgbClr val="9A1356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9" name="직선 화살표 연결선 8"/>
          <p:cNvCxnSpPr/>
          <p:nvPr/>
        </p:nvCxnSpPr>
        <p:spPr>
          <a:xfrm>
            <a:off x="1207752" y="5516612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0" name="직선 화살표 연결선 9"/>
          <p:cNvCxnSpPr/>
          <p:nvPr/>
        </p:nvCxnSpPr>
        <p:spPr>
          <a:xfrm>
            <a:off x="4804873" y="5064952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2" name="직선 화살표 연결선 11"/>
          <p:cNvCxnSpPr/>
          <p:nvPr/>
        </p:nvCxnSpPr>
        <p:spPr>
          <a:xfrm>
            <a:off x="7982894" y="5085830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783E94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4" name="TextBox 13"/>
          <p:cNvSpPr txBox="1"/>
          <p:nvPr/>
        </p:nvSpPr>
        <p:spPr>
          <a:xfrm>
            <a:off x="2570007" y="4881896"/>
            <a:ext cx="2304677" cy="393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>
                <a:latin typeface="맑은 고딕"/>
              </a:rPr>
              <a:t>Central Control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70007" y="5342120"/>
            <a:ext cx="1023862" cy="390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Time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67128" y="4881896"/>
            <a:ext cx="2438460" cy="393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LPM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to LL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67128" y="5334810"/>
            <a:ext cx="1219229" cy="387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LL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345150" y="4902261"/>
            <a:ext cx="2438460" cy="391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LL to PM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173970" y="1136696"/>
            <a:ext cx="11858122" cy="3574420"/>
          </a:xfrm>
          <a:prstGeom prst="rect">
            <a:avLst/>
          </a:prstGeom>
          <a:noFill/>
          <a:ln w="38100">
            <a:solidFill>
              <a:srgbClr val="90B6D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atin typeface="맑은 고딕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73968" y="698344"/>
            <a:ext cx="8743713" cy="423701"/>
          </a:xfrm>
          <a:prstGeom prst="rect">
            <a:avLst/>
          </a:prstGeom>
          <a:ln w="38100">
            <a:solidFill>
              <a:srgbClr val="90B6D6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200">
                <a:latin typeface="맑은 고딕"/>
              </a:rPr>
              <a:t>LL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Module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2</a:t>
            </a:r>
            <a:r>
              <a:rPr lang="ko-KR" altLang="en-US" sz="2200">
                <a:latin typeface="맑은 고딕"/>
              </a:rPr>
              <a:t>개</a:t>
            </a:r>
            <a:r>
              <a:rPr lang="en-US" altLang="ko-KR" sz="2200">
                <a:latin typeface="맑은 고딕"/>
              </a:rPr>
              <a:t> / LL Slot 4</a:t>
            </a:r>
            <a:r>
              <a:rPr lang="ko-KR" altLang="en-US" sz="2200">
                <a:latin typeface="맑은 고딕"/>
              </a:rPr>
              <a:t>개 </a:t>
            </a:r>
            <a:r>
              <a:rPr lang="en-US" altLang="ko-KR" sz="2200">
                <a:latin typeface="맑은 고딕"/>
              </a:rPr>
              <a:t>/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PM Module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2</a:t>
            </a:r>
            <a:r>
              <a:rPr lang="ko-KR" altLang="en-US" sz="2200">
                <a:latin typeface="맑은 고딕"/>
              </a:rPr>
              <a:t>개 </a:t>
            </a:r>
            <a:r>
              <a:rPr lang="en-US" altLang="ko-KR" sz="2200">
                <a:latin typeface="맑은 고딕"/>
              </a:rPr>
              <a:t>/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PM Slot 4</a:t>
            </a:r>
            <a:r>
              <a:rPr lang="ko-KR" altLang="en-US" sz="2200">
                <a:latin typeface="맑은 고딕"/>
              </a:rPr>
              <a:t>개</a:t>
            </a:r>
            <a:r>
              <a:rPr lang="en-US" altLang="ko-KR" sz="2200">
                <a:latin typeface="맑은 고딕"/>
              </a:rPr>
              <a:t> </a:t>
            </a: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7982894" y="5510120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58" name="TextBox 57"/>
          <p:cNvSpPr txBox="1"/>
          <p:nvPr/>
        </p:nvSpPr>
        <p:spPr>
          <a:xfrm>
            <a:off x="9345150" y="5332786"/>
            <a:ext cx="695918" cy="389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PM</a:t>
            </a:r>
          </a:p>
        </p:txBody>
      </p:sp>
      <p:cxnSp>
        <p:nvCxnSpPr>
          <p:cNvPr id="122" name="직선 화살표 연결선 121"/>
          <p:cNvCxnSpPr/>
          <p:nvPr/>
        </p:nvCxnSpPr>
        <p:spPr>
          <a:xfrm>
            <a:off x="4804874" y="5507087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64" name="직선 화살표 연결선 163"/>
          <p:cNvCxnSpPr/>
          <p:nvPr/>
        </p:nvCxnSpPr>
        <p:spPr>
          <a:xfrm>
            <a:off x="1207752" y="5990636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65" name="직선 화살표 연결선 164"/>
          <p:cNvCxnSpPr/>
          <p:nvPr/>
        </p:nvCxnSpPr>
        <p:spPr>
          <a:xfrm>
            <a:off x="4804874" y="5990636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66" name="TextBox 165"/>
          <p:cNvSpPr txBox="1"/>
          <p:nvPr/>
        </p:nvSpPr>
        <p:spPr>
          <a:xfrm>
            <a:off x="2570007" y="5809063"/>
            <a:ext cx="1701645" cy="389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PM to LL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6165769" y="5809063"/>
            <a:ext cx="1951733" cy="389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LL to OUT</a:t>
            </a:r>
          </a:p>
        </p:txBody>
      </p:sp>
      <p:cxnSp>
        <p:nvCxnSpPr>
          <p:cNvPr id="168" name="직선 화살표 연결선 167"/>
          <p:cNvCxnSpPr/>
          <p:nvPr/>
        </p:nvCxnSpPr>
        <p:spPr>
          <a:xfrm>
            <a:off x="312236" y="1409303"/>
            <a:ext cx="11580475" cy="0"/>
          </a:xfrm>
          <a:prstGeom prst="straightConnector1">
            <a:avLst/>
          </a:prstGeom>
          <a:noFill/>
          <a:ln w="38100" cap="flat" cmpd="sng" algn="ctr">
            <a:solidFill>
              <a:srgbClr val="9A1356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69" name="직선 화살표 연결선 168"/>
          <p:cNvCxnSpPr/>
          <p:nvPr/>
        </p:nvCxnSpPr>
        <p:spPr>
          <a:xfrm>
            <a:off x="312237" y="1732625"/>
            <a:ext cx="11580474" cy="0"/>
          </a:xfrm>
          <a:prstGeom prst="straightConnector1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77" name="직선 화살표 연결선 176"/>
          <p:cNvCxnSpPr/>
          <p:nvPr/>
        </p:nvCxnSpPr>
        <p:spPr>
          <a:xfrm>
            <a:off x="1566335" y="245965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82" name="직선 화살표 연결선 181"/>
          <p:cNvCxnSpPr/>
          <p:nvPr/>
        </p:nvCxnSpPr>
        <p:spPr>
          <a:xfrm>
            <a:off x="2786536" y="245965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83" name="직선 화살표 연결선 182"/>
          <p:cNvCxnSpPr/>
          <p:nvPr/>
        </p:nvCxnSpPr>
        <p:spPr>
          <a:xfrm>
            <a:off x="2763142" y="267973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783E94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2" name="직선 화살표 연결선 191"/>
          <p:cNvCxnSpPr/>
          <p:nvPr/>
        </p:nvCxnSpPr>
        <p:spPr>
          <a:xfrm>
            <a:off x="3983343" y="267973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783E94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7" name="직선 화살표 연결선 196"/>
          <p:cNvCxnSpPr/>
          <p:nvPr/>
        </p:nvCxnSpPr>
        <p:spPr>
          <a:xfrm>
            <a:off x="3983346" y="3113550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9" name="직선 화살표 연결선 198"/>
          <p:cNvCxnSpPr/>
          <p:nvPr/>
        </p:nvCxnSpPr>
        <p:spPr>
          <a:xfrm>
            <a:off x="335631" y="2112333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0" name="직선 화살표 연결선 199"/>
          <p:cNvCxnSpPr/>
          <p:nvPr/>
        </p:nvCxnSpPr>
        <p:spPr>
          <a:xfrm>
            <a:off x="1566335" y="2112333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1" name="직선 화살표 연결선 200"/>
          <p:cNvCxnSpPr/>
          <p:nvPr/>
        </p:nvCxnSpPr>
        <p:spPr>
          <a:xfrm>
            <a:off x="2786539" y="2112333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2" name="직선 화살표 연결선 201"/>
          <p:cNvCxnSpPr/>
          <p:nvPr/>
        </p:nvCxnSpPr>
        <p:spPr>
          <a:xfrm>
            <a:off x="4006740" y="2112333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3" name="직선 화살표 연결선 202"/>
          <p:cNvCxnSpPr/>
          <p:nvPr/>
        </p:nvCxnSpPr>
        <p:spPr>
          <a:xfrm>
            <a:off x="4006737" y="245965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4" name="직선 화살표 연결선 203"/>
          <p:cNvCxnSpPr/>
          <p:nvPr/>
        </p:nvCxnSpPr>
        <p:spPr>
          <a:xfrm>
            <a:off x="5226938" y="245965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6" name="직선 화살표 연결선 205"/>
          <p:cNvCxnSpPr/>
          <p:nvPr/>
        </p:nvCxnSpPr>
        <p:spPr>
          <a:xfrm>
            <a:off x="6684822" y="4074288"/>
            <a:ext cx="5047078" cy="0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09" name="직사각형 208"/>
          <p:cNvSpPr/>
          <p:nvPr/>
        </p:nvSpPr>
        <p:spPr>
          <a:xfrm>
            <a:off x="6684822" y="3790106"/>
            <a:ext cx="892452" cy="284182"/>
          </a:xfrm>
          <a:prstGeom prst="rect">
            <a:avLst/>
          </a:prstGeom>
          <a:solidFill>
            <a:srgbClr val="00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cxnSp>
        <p:nvCxnSpPr>
          <p:cNvPr id="214" name="직선 화살표 연결선 213"/>
          <p:cNvCxnSpPr/>
          <p:nvPr/>
        </p:nvCxnSpPr>
        <p:spPr>
          <a:xfrm>
            <a:off x="5203544" y="3533775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15" name="직선 화살표 연결선 214"/>
          <p:cNvCxnSpPr/>
          <p:nvPr/>
        </p:nvCxnSpPr>
        <p:spPr>
          <a:xfrm>
            <a:off x="7577274" y="3113550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16" name="직선 화살표 연결선 215"/>
          <p:cNvCxnSpPr/>
          <p:nvPr/>
        </p:nvCxnSpPr>
        <p:spPr>
          <a:xfrm>
            <a:off x="7600665" y="245965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17" name="직사각형 216"/>
          <p:cNvSpPr/>
          <p:nvPr/>
        </p:nvSpPr>
        <p:spPr>
          <a:xfrm>
            <a:off x="7905024" y="3790106"/>
            <a:ext cx="892452" cy="284182"/>
          </a:xfrm>
          <a:prstGeom prst="rect">
            <a:avLst/>
          </a:prstGeom>
          <a:solidFill>
            <a:srgbClr val="00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cxnSp>
        <p:nvCxnSpPr>
          <p:cNvPr id="218" name="직선 화살표 연결선 217"/>
          <p:cNvCxnSpPr/>
          <p:nvPr/>
        </p:nvCxnSpPr>
        <p:spPr>
          <a:xfrm>
            <a:off x="8820867" y="245965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19" name="직선 화살표 연결선 218"/>
          <p:cNvCxnSpPr/>
          <p:nvPr/>
        </p:nvCxnSpPr>
        <p:spPr>
          <a:xfrm>
            <a:off x="8797476" y="3533775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20" name="직선 화살표 연결선 219"/>
          <p:cNvCxnSpPr/>
          <p:nvPr/>
        </p:nvCxnSpPr>
        <p:spPr>
          <a:xfrm>
            <a:off x="8797476" y="4422521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21" name="직선 화살표 연결선 220"/>
          <p:cNvCxnSpPr/>
          <p:nvPr/>
        </p:nvCxnSpPr>
        <p:spPr>
          <a:xfrm>
            <a:off x="10017677" y="4422521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24" name="TextBox 223"/>
          <p:cNvSpPr txBox="1"/>
          <p:nvPr/>
        </p:nvSpPr>
        <p:spPr>
          <a:xfrm>
            <a:off x="3241693" y="2915261"/>
            <a:ext cx="741653" cy="330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>
                <a:solidFill>
                  <a:schemeClr val="tx1"/>
                </a:solidFill>
                <a:latin typeface="맑은 고딕"/>
              </a:rPr>
              <a:t>PM1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4545825" y="3364061"/>
            <a:ext cx="657719" cy="329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PM2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6577673" y="2297918"/>
            <a:ext cx="1022993" cy="332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LL(Vent)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406474" y="2294692"/>
            <a:ext cx="1078508" cy="33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LL(Pump)</a:t>
            </a:r>
          </a:p>
        </p:txBody>
      </p:sp>
      <p:sp>
        <p:nvSpPr>
          <p:cNvPr id="229" name="직사각형 228"/>
          <p:cNvSpPr/>
          <p:nvPr/>
        </p:nvSpPr>
        <p:spPr>
          <a:xfrm>
            <a:off x="2763142" y="1938752"/>
            <a:ext cx="1220201" cy="870180"/>
          </a:xfrm>
          <a:prstGeom prst="rect">
            <a:avLst/>
          </a:prstGeom>
          <a:noFill/>
          <a:ln w="38100">
            <a:solidFill>
              <a:srgbClr val="FF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sp>
        <p:nvSpPr>
          <p:cNvPr id="23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641750" y="6658505"/>
            <a:ext cx="2641600" cy="365125"/>
          </a:xfrm>
        </p:spPr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FFFFFF"/>
                </a:solidFill>
                <a:latin typeface="맑은 고딕"/>
              </a:rPr>
              <a:t>7</a:t>
            </a:r>
          </a:p>
        </p:txBody>
      </p:sp>
      <p:sp>
        <p:nvSpPr>
          <p:cNvPr id="232" name="TextBox 8"/>
          <p:cNvSpPr txBox="1"/>
          <p:nvPr/>
        </p:nvSpPr>
        <p:spPr>
          <a:xfrm>
            <a:off x="190500" y="28575"/>
            <a:ext cx="3792843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3-2. Thread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흐름도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/>
          <p:cNvSpPr/>
          <p:nvPr/>
        </p:nvSpPr>
        <p:spPr>
          <a:xfrm>
            <a:off x="321421" y="914652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noFill/>
            <a:miter/>
          </a:ln>
        </p:spPr>
        <p:txBody>
          <a:bodyPr anchor="ctr"/>
          <a:lstStyle/>
          <a:p>
            <a:pPr>
              <a:lnSpc>
                <a:spcPct val="150000"/>
              </a:lnSpc>
              <a:buFontTx/>
              <a:buNone/>
              <a:defRPr/>
            </a:pPr>
            <a:r>
              <a:rPr lang="ko-KR" altLang="en-US" sz="3200" b="1">
                <a:latin typeface="맑은 고딕"/>
                <a:cs typeface="Arial Unicode MS"/>
              </a:rPr>
              <a:t>기존 </a:t>
            </a:r>
            <a:r>
              <a:rPr lang="en-US" altLang="ko-KR" sz="3200" b="1">
                <a:latin typeface="맑은 고딕"/>
                <a:cs typeface="Arial Unicode MS"/>
              </a:rPr>
              <a:t>UI</a:t>
            </a:r>
            <a:endParaRPr lang="ko-KR" altLang="en-US" sz="3200" b="1">
              <a:solidFill>
                <a:schemeClr val="tx1"/>
              </a:solidFill>
              <a:latin typeface="맑은 고딕"/>
              <a:cs typeface="Arial Unicode M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1421" y="1877453"/>
            <a:ext cx="5448272" cy="4315682"/>
          </a:xfrm>
          <a:prstGeom prst="rect">
            <a:avLst/>
          </a:prstGeom>
        </p:spPr>
      </p:pic>
      <p:sp>
        <p:nvSpPr>
          <p:cNvPr id="4" name="사각형: 둥근 모서리 3"/>
          <p:cNvSpPr/>
          <p:nvPr/>
        </p:nvSpPr>
        <p:spPr>
          <a:xfrm>
            <a:off x="6006604" y="873063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noFill/>
            <a:miter/>
          </a:ln>
        </p:spPr>
        <p:txBody>
          <a:bodyPr anchor="ctr"/>
          <a:lstStyle/>
          <a:p>
            <a:pPr>
              <a:lnSpc>
                <a:spcPct val="150000"/>
              </a:lnSpc>
              <a:buFontTx/>
              <a:buNone/>
              <a:defRPr/>
            </a:pPr>
            <a:r>
              <a:rPr lang="ko-KR" altLang="en-US" sz="3200" b="1">
                <a:latin typeface="맑은 고딕"/>
                <a:cs typeface="Arial Unicode MS"/>
              </a:rPr>
              <a:t>신규 </a:t>
            </a:r>
            <a:r>
              <a:rPr lang="en-US" altLang="ko-KR" sz="3200" b="1">
                <a:latin typeface="맑은 고딕"/>
                <a:cs typeface="Arial Unicode MS"/>
              </a:rPr>
              <a:t>UI</a:t>
            </a:r>
            <a:endParaRPr lang="ko-KR" altLang="en-US" sz="3200" b="1">
              <a:solidFill>
                <a:schemeClr val="tx1"/>
              </a:solidFill>
              <a:latin typeface="맑은 고딕"/>
              <a:cs typeface="Arial Unicode MS"/>
            </a:endParaRP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641750" y="6658505"/>
            <a:ext cx="2641600" cy="365125"/>
          </a:xfrm>
        </p:spPr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FFFFFF"/>
                </a:solidFill>
                <a:latin typeface="맑은 고딕"/>
              </a:rPr>
              <a:t>8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06604" y="1843831"/>
            <a:ext cx="5812309" cy="4349304"/>
          </a:xfrm>
          <a:prstGeom prst="rect">
            <a:avLst/>
          </a:prstGeom>
        </p:spPr>
      </p:pic>
      <p:sp>
        <p:nvSpPr>
          <p:cNvPr id="13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641750" y="6658505"/>
            <a:ext cx="2641600" cy="365125"/>
          </a:xfrm>
        </p:spPr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FFFFFF"/>
                </a:solidFill>
                <a:latin typeface="맑은 고딕"/>
              </a:rPr>
              <a:t>8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60368" y="708485"/>
            <a:ext cx="7271264" cy="5441029"/>
          </a:xfrm>
          <a:prstGeom prst="rect">
            <a:avLst/>
          </a:prstGeom>
        </p:spPr>
      </p:pic>
      <p:sp>
        <p:nvSpPr>
          <p:cNvPr id="13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B6A057B8-065F-1666-FCD4-EC6EAE628826}"/>
              </a:ext>
            </a:extLst>
          </p:cNvPr>
          <p:cNvGrpSpPr/>
          <p:nvPr/>
        </p:nvGrpSpPr>
        <p:grpSpPr>
          <a:xfrm>
            <a:off x="2040783" y="708485"/>
            <a:ext cx="8130193" cy="5340479"/>
            <a:chOff x="2040783" y="708485"/>
            <a:chExt cx="8130193" cy="5340479"/>
          </a:xfrm>
        </p:grpSpPr>
        <p:sp>
          <p:nvSpPr>
            <p:cNvPr id="14" name="직사각형 9"/>
            <p:cNvSpPr/>
            <p:nvPr/>
          </p:nvSpPr>
          <p:spPr>
            <a:xfrm>
              <a:off x="2598235" y="879940"/>
              <a:ext cx="7031642" cy="504000"/>
            </a:xfrm>
            <a:prstGeom prst="rect">
              <a:avLst/>
            </a:prstGeom>
            <a:noFill/>
            <a:ln w="57150">
              <a:solidFill>
                <a:srgbClr val="FF0000">
                  <a:alpha val="100000"/>
                </a:srgbClr>
              </a:solidFill>
              <a:miter/>
            </a:ln>
          </p:spPr>
          <p:txBody>
            <a:bodyPr anchor="ctr"/>
            <a:lstStyle/>
            <a:p>
              <a:pPr marL="0" indent="0" algn="l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000099"/>
                </a:solidFill>
                <a:latin typeface="맑은 고딕"/>
                <a:cs typeface="Arial Unicode MS"/>
              </a:endParaRPr>
            </a:p>
          </p:txBody>
        </p:sp>
        <p:sp>
          <p:nvSpPr>
            <p:cNvPr id="2" name="직사각형 9">
              <a:extLst>
                <a:ext uri="{FF2B5EF4-FFF2-40B4-BE49-F238E27FC236}">
                  <a16:creationId xmlns:a16="http://schemas.microsoft.com/office/drawing/2014/main" id="{34A9583F-DF36-17C6-9211-E7A4E2DD9BA6}"/>
                </a:ext>
              </a:extLst>
            </p:cNvPr>
            <p:cNvSpPr/>
            <p:nvPr/>
          </p:nvSpPr>
          <p:spPr>
            <a:xfrm>
              <a:off x="2598236" y="1455035"/>
              <a:ext cx="1656000" cy="3168000"/>
            </a:xfrm>
            <a:prstGeom prst="rect">
              <a:avLst/>
            </a:prstGeom>
            <a:noFill/>
            <a:ln w="57150">
              <a:solidFill>
                <a:srgbClr val="00DC00"/>
              </a:solidFill>
              <a:miter/>
            </a:ln>
          </p:spPr>
          <p:txBody>
            <a:bodyPr anchor="ctr"/>
            <a:lstStyle/>
            <a:p>
              <a:pPr marL="0" indent="0" algn="l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000099"/>
                </a:solidFill>
                <a:latin typeface="맑은 고딕"/>
                <a:cs typeface="Arial Unicode MS"/>
              </a:endParaRPr>
            </a:p>
          </p:txBody>
        </p:sp>
        <p:sp>
          <p:nvSpPr>
            <p:cNvPr id="3" name="직사각형 9">
              <a:extLst>
                <a:ext uri="{FF2B5EF4-FFF2-40B4-BE49-F238E27FC236}">
                  <a16:creationId xmlns:a16="http://schemas.microsoft.com/office/drawing/2014/main" id="{9143C103-4083-6FE3-12C8-A44FDF511E9C}"/>
                </a:ext>
              </a:extLst>
            </p:cNvPr>
            <p:cNvSpPr/>
            <p:nvPr/>
          </p:nvSpPr>
          <p:spPr>
            <a:xfrm>
              <a:off x="7973083" y="1466186"/>
              <a:ext cx="1656000" cy="2664000"/>
            </a:xfrm>
            <a:prstGeom prst="rect">
              <a:avLst/>
            </a:prstGeom>
            <a:noFill/>
            <a:ln w="57150">
              <a:solidFill>
                <a:srgbClr val="00DC00"/>
              </a:solidFill>
              <a:miter/>
            </a:ln>
          </p:spPr>
          <p:txBody>
            <a:bodyPr anchor="ctr"/>
            <a:lstStyle/>
            <a:p>
              <a:pPr marL="0" indent="0" algn="l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000099"/>
                </a:solidFill>
                <a:latin typeface="맑은 고딕"/>
                <a:cs typeface="Arial Unicode MS"/>
              </a:endParaRPr>
            </a:p>
          </p:txBody>
        </p:sp>
        <p:sp>
          <p:nvSpPr>
            <p:cNvPr id="4" name="직사각형 9">
              <a:extLst>
                <a:ext uri="{FF2B5EF4-FFF2-40B4-BE49-F238E27FC236}">
                  <a16:creationId xmlns:a16="http://schemas.microsoft.com/office/drawing/2014/main" id="{A39D43A3-828B-B71F-C99F-2D54DCFC502A}"/>
                </a:ext>
              </a:extLst>
            </p:cNvPr>
            <p:cNvSpPr/>
            <p:nvPr/>
          </p:nvSpPr>
          <p:spPr>
            <a:xfrm>
              <a:off x="4348974" y="1450845"/>
              <a:ext cx="3528000" cy="3168000"/>
            </a:xfrm>
            <a:prstGeom prst="rect">
              <a:avLst/>
            </a:prstGeom>
            <a:noFill/>
            <a:ln w="57150">
              <a:solidFill>
                <a:srgbClr val="0000FF"/>
              </a:solidFill>
              <a:miter/>
            </a:ln>
          </p:spPr>
          <p:txBody>
            <a:bodyPr anchor="ctr"/>
            <a:lstStyle/>
            <a:p>
              <a:pPr marL="0" indent="0" algn="l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000099"/>
                </a:solidFill>
                <a:latin typeface="맑은 고딕"/>
                <a:cs typeface="Arial Unicode MS"/>
              </a:endParaRPr>
            </a:p>
          </p:txBody>
        </p:sp>
        <p:sp>
          <p:nvSpPr>
            <p:cNvPr id="5" name="직사각형 9">
              <a:extLst>
                <a:ext uri="{FF2B5EF4-FFF2-40B4-BE49-F238E27FC236}">
                  <a16:creationId xmlns:a16="http://schemas.microsoft.com/office/drawing/2014/main" id="{19732C59-4372-3934-1340-DF5BE8F8294A}"/>
                </a:ext>
              </a:extLst>
            </p:cNvPr>
            <p:cNvSpPr/>
            <p:nvPr/>
          </p:nvSpPr>
          <p:spPr>
            <a:xfrm>
              <a:off x="7963108" y="4237468"/>
              <a:ext cx="1656000" cy="1800000"/>
            </a:xfrm>
            <a:prstGeom prst="rect">
              <a:avLst/>
            </a:prstGeom>
            <a:noFill/>
            <a:ln w="57150">
              <a:solidFill>
                <a:srgbClr val="FFC000"/>
              </a:solidFill>
              <a:miter/>
            </a:ln>
          </p:spPr>
          <p:txBody>
            <a:bodyPr anchor="ctr"/>
            <a:lstStyle/>
            <a:p>
              <a:pPr marL="0" indent="0" algn="l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000099"/>
                </a:solidFill>
                <a:latin typeface="맑은 고딕"/>
                <a:cs typeface="Arial Unicode MS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4967091-BADC-0918-9E75-0F68821F1C50}"/>
                </a:ext>
              </a:extLst>
            </p:cNvPr>
            <p:cNvSpPr/>
            <p:nvPr/>
          </p:nvSpPr>
          <p:spPr>
            <a:xfrm>
              <a:off x="2598234" y="4716964"/>
              <a:ext cx="5278740" cy="1332000"/>
            </a:xfrm>
            <a:prstGeom prst="rect">
              <a:avLst/>
            </a:prstGeom>
            <a:noFill/>
            <a:ln w="57150">
              <a:solidFill>
                <a:srgbClr val="FF00FF"/>
              </a:solidFill>
              <a:miter/>
            </a:ln>
          </p:spPr>
          <p:txBody>
            <a:bodyPr anchor="ctr"/>
            <a:lstStyle/>
            <a:p>
              <a:pPr marL="0" indent="0" algn="l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000099"/>
                </a:solidFill>
                <a:latin typeface="맑은 고딕"/>
                <a:cs typeface="Arial Unicode MS"/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CF72F762-8FC3-8C0E-9785-4C160D34F7EF}"/>
                </a:ext>
              </a:extLst>
            </p:cNvPr>
            <p:cNvGrpSpPr/>
            <p:nvPr/>
          </p:nvGrpSpPr>
          <p:grpSpPr>
            <a:xfrm>
              <a:off x="2046368" y="708485"/>
              <a:ext cx="414000" cy="423455"/>
              <a:chOff x="2046368" y="708485"/>
              <a:chExt cx="414000" cy="423455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2046368" y="716683"/>
                <a:ext cx="414000" cy="41525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miter/>
              </a:ln>
            </p:spPr>
            <p:txBody>
              <a:bodyPr anchor="ctr"/>
              <a:lstStyle/>
              <a:p>
                <a:pPr algn="l">
                  <a:lnSpc>
                    <a:spcPct val="150000"/>
                  </a:lnSpc>
                  <a:buFontTx/>
                  <a:buNone/>
                  <a:defRPr/>
                </a:pPr>
                <a:endParaRPr>
                  <a:solidFill>
                    <a:srgbClr val="000099"/>
                  </a:solidFill>
                  <a:latin typeface="+mn-ea"/>
                  <a:ea typeface="+mn-ea"/>
                  <a:cs typeface="Arial Unicode MS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2D0765-8518-0AB1-F8CF-DA2D514FAE04}"/>
                  </a:ext>
                </a:extLst>
              </p:cNvPr>
              <p:cNvSpPr txBox="1"/>
              <p:nvPr/>
            </p:nvSpPr>
            <p:spPr>
              <a:xfrm>
                <a:off x="2094523" y="708485"/>
                <a:ext cx="3176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latin typeface="Amasis MT Pro Black" panose="02040A04050005020304" pitchFamily="18" charset="0"/>
                  </a:rPr>
                  <a:t>1</a:t>
                </a:r>
                <a:endParaRPr lang="ko-KR" altLang="en-US" sz="2000" b="1" dirty="0" err="1">
                  <a:latin typeface="Amasis MT Pro Black" panose="02040A04050005020304" pitchFamily="18" charset="0"/>
                </a:endParaRP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86637AC9-9A40-5E26-23FC-57BFA8ECD4BA}"/>
                </a:ext>
              </a:extLst>
            </p:cNvPr>
            <p:cNvGrpSpPr/>
            <p:nvPr/>
          </p:nvGrpSpPr>
          <p:grpSpPr>
            <a:xfrm>
              <a:off x="2040783" y="1383940"/>
              <a:ext cx="414000" cy="416387"/>
              <a:chOff x="1248787" y="1555395"/>
              <a:chExt cx="414000" cy="416387"/>
            </a:xfrm>
          </p:grpSpPr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16F4BA0B-A45A-C0E8-A2EA-A5A3B440DFB4}"/>
                  </a:ext>
                </a:extLst>
              </p:cNvPr>
              <p:cNvSpPr/>
              <p:nvPr/>
            </p:nvSpPr>
            <p:spPr>
              <a:xfrm>
                <a:off x="1248787" y="1556525"/>
                <a:ext cx="414000" cy="415257"/>
              </a:xfrm>
              <a:prstGeom prst="ellipse">
                <a:avLst/>
              </a:prstGeom>
              <a:noFill/>
              <a:ln w="38100">
                <a:solidFill>
                  <a:srgbClr val="00DC00"/>
                </a:solidFill>
                <a:miter/>
              </a:ln>
            </p:spPr>
            <p:txBody>
              <a:bodyPr anchor="ctr"/>
              <a:lstStyle/>
              <a:p>
                <a:pPr algn="l">
                  <a:lnSpc>
                    <a:spcPct val="150000"/>
                  </a:lnSpc>
                  <a:buFontTx/>
                  <a:buNone/>
                  <a:defRPr/>
                </a:pPr>
                <a:endParaRPr>
                  <a:solidFill>
                    <a:srgbClr val="000099"/>
                  </a:solidFill>
                  <a:latin typeface="+mn-ea"/>
                  <a:ea typeface="+mn-ea"/>
                  <a:cs typeface="Arial Unicode MS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A3E3936-EF9D-A9FB-412C-28C577B8E23F}"/>
                  </a:ext>
                </a:extLst>
              </p:cNvPr>
              <p:cNvSpPr txBox="1"/>
              <p:nvPr/>
            </p:nvSpPr>
            <p:spPr>
              <a:xfrm>
                <a:off x="1297392" y="1555395"/>
                <a:ext cx="3167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latin typeface="Amasis MT Pro Black" panose="02040A04050005020304" pitchFamily="18" charset="0"/>
                  </a:rPr>
                  <a:t>2</a:t>
                </a:r>
                <a:endParaRPr lang="ko-KR" altLang="en-US" sz="2000" b="1" dirty="0" err="1">
                  <a:latin typeface="Amasis MT Pro Black" panose="02040A04050005020304" pitchFamily="18" charset="0"/>
                </a:endParaRP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176DF15D-CB3E-F779-562F-95579B796615}"/>
                </a:ext>
              </a:extLst>
            </p:cNvPr>
            <p:cNvGrpSpPr/>
            <p:nvPr/>
          </p:nvGrpSpPr>
          <p:grpSpPr>
            <a:xfrm>
              <a:off x="4425057" y="1555395"/>
              <a:ext cx="414000" cy="415257"/>
              <a:chOff x="1102065" y="2698537"/>
              <a:chExt cx="414000" cy="415257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C91598A9-878F-1C41-CE4A-63C6400F3C3F}"/>
                  </a:ext>
                </a:extLst>
              </p:cNvPr>
              <p:cNvSpPr/>
              <p:nvPr/>
            </p:nvSpPr>
            <p:spPr>
              <a:xfrm>
                <a:off x="1102065" y="2698537"/>
                <a:ext cx="414000" cy="415257"/>
              </a:xfrm>
              <a:prstGeom prst="ellipse">
                <a:avLst/>
              </a:prstGeom>
              <a:noFill/>
              <a:ln w="38100">
                <a:solidFill>
                  <a:srgbClr val="0000FF"/>
                </a:solidFill>
                <a:miter/>
              </a:ln>
            </p:spPr>
            <p:txBody>
              <a:bodyPr anchor="ctr"/>
              <a:lstStyle/>
              <a:p>
                <a:pPr algn="l">
                  <a:lnSpc>
                    <a:spcPct val="150000"/>
                  </a:lnSpc>
                  <a:buFontTx/>
                  <a:buNone/>
                  <a:defRPr/>
                </a:pPr>
                <a:endParaRPr>
                  <a:solidFill>
                    <a:srgbClr val="000099"/>
                  </a:solidFill>
                  <a:latin typeface="+mn-ea"/>
                  <a:ea typeface="+mn-ea"/>
                  <a:cs typeface="Arial Unicode M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7BCD4AD-1C31-97AA-AA16-7939539E17F7}"/>
                  </a:ext>
                </a:extLst>
              </p:cNvPr>
              <p:cNvSpPr txBox="1"/>
              <p:nvPr/>
            </p:nvSpPr>
            <p:spPr>
              <a:xfrm>
                <a:off x="1205565" y="2706110"/>
                <a:ext cx="207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latin typeface="Amasis MT Pro Black" panose="02040A04050005020304" pitchFamily="18" charset="0"/>
                  </a:rPr>
                  <a:t>3</a:t>
                </a: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E6FF3779-3CD5-6C10-9431-1AA4BFDD2A31}"/>
                </a:ext>
              </a:extLst>
            </p:cNvPr>
            <p:cNvGrpSpPr/>
            <p:nvPr/>
          </p:nvGrpSpPr>
          <p:grpSpPr>
            <a:xfrm>
              <a:off x="2046287" y="4711573"/>
              <a:ext cx="414000" cy="415257"/>
              <a:chOff x="1309065" y="4275009"/>
              <a:chExt cx="414000" cy="415257"/>
            </a:xfrm>
          </p:grpSpPr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99453FED-F8CA-E21B-7913-99FC85B4BF39}"/>
                  </a:ext>
                </a:extLst>
              </p:cNvPr>
              <p:cNvSpPr/>
              <p:nvPr/>
            </p:nvSpPr>
            <p:spPr>
              <a:xfrm>
                <a:off x="1309065" y="4275009"/>
                <a:ext cx="414000" cy="415257"/>
              </a:xfrm>
              <a:prstGeom prst="ellipse">
                <a:avLst/>
              </a:prstGeom>
              <a:noFill/>
              <a:ln w="38100">
                <a:solidFill>
                  <a:srgbClr val="FF00FF"/>
                </a:solidFill>
                <a:miter/>
              </a:ln>
            </p:spPr>
            <p:txBody>
              <a:bodyPr anchor="ctr"/>
              <a:lstStyle/>
              <a:p>
                <a:pPr algn="l">
                  <a:lnSpc>
                    <a:spcPct val="150000"/>
                  </a:lnSpc>
                  <a:buFontTx/>
                  <a:buNone/>
                  <a:defRPr/>
                </a:pPr>
                <a:endParaRPr>
                  <a:solidFill>
                    <a:srgbClr val="000099"/>
                  </a:solidFill>
                  <a:latin typeface="+mn-ea"/>
                  <a:ea typeface="+mn-ea"/>
                  <a:cs typeface="Arial Unicode MS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1E54119-9182-6229-55CC-B1260AA18996}"/>
                  </a:ext>
                </a:extLst>
              </p:cNvPr>
              <p:cNvSpPr txBox="1"/>
              <p:nvPr/>
            </p:nvSpPr>
            <p:spPr>
              <a:xfrm>
                <a:off x="1383175" y="4282582"/>
                <a:ext cx="2529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latin typeface="Amasis MT Pro Black" panose="02040A04050005020304" pitchFamily="18" charset="0"/>
                  </a:rPr>
                  <a:t>4</a:t>
                </a: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F696CEFD-3688-DFA3-8E51-7F11DBAD1C9C}"/>
                </a:ext>
              </a:extLst>
            </p:cNvPr>
            <p:cNvGrpSpPr/>
            <p:nvPr/>
          </p:nvGrpSpPr>
          <p:grpSpPr>
            <a:xfrm>
              <a:off x="9756976" y="4181484"/>
              <a:ext cx="414000" cy="415257"/>
              <a:chOff x="10244961" y="4181484"/>
              <a:chExt cx="414000" cy="415257"/>
            </a:xfrm>
          </p:grpSpPr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459E6C2D-E240-A71B-6422-D2654F8E54F1}"/>
                  </a:ext>
                </a:extLst>
              </p:cNvPr>
              <p:cNvSpPr/>
              <p:nvPr/>
            </p:nvSpPr>
            <p:spPr>
              <a:xfrm>
                <a:off x="10244961" y="4181484"/>
                <a:ext cx="414000" cy="415257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  <a:miter/>
              </a:ln>
            </p:spPr>
            <p:txBody>
              <a:bodyPr anchor="ctr"/>
              <a:lstStyle/>
              <a:p>
                <a:pPr algn="l">
                  <a:lnSpc>
                    <a:spcPct val="150000"/>
                  </a:lnSpc>
                  <a:buFontTx/>
                  <a:buNone/>
                  <a:defRPr/>
                </a:pPr>
                <a:endParaRPr>
                  <a:solidFill>
                    <a:srgbClr val="000099"/>
                  </a:solidFill>
                  <a:latin typeface="+mn-ea"/>
                  <a:ea typeface="+mn-ea"/>
                  <a:cs typeface="Arial Unicode MS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3CA5E82-BCD4-F01A-E022-657A70AFBF41}"/>
                  </a:ext>
                </a:extLst>
              </p:cNvPr>
              <p:cNvSpPr txBox="1"/>
              <p:nvPr/>
            </p:nvSpPr>
            <p:spPr>
              <a:xfrm>
                <a:off x="10354868" y="4196631"/>
                <a:ext cx="207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latin typeface="Amasis MT Pro Black" panose="02040A04050005020304" pitchFamily="18" charset="0"/>
                  </a:rPr>
                  <a:t>5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2158"/>
            <a:ext cx="5162249" cy="4162602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</a:rPr>
              <a:t>9</a:t>
            </a:r>
          </a:p>
        </p:txBody>
      </p:sp>
      <p:sp>
        <p:nvSpPr>
          <p:cNvPr id="34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  <p:pic>
        <p:nvPicPr>
          <p:cNvPr id="3" name="그림 2" descr="텍스트이(가) 표시된 사진  자동 생성된 설명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6000" y="2853459"/>
            <a:ext cx="5726068" cy="8172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096000" y="4295716"/>
            <a:ext cx="4196388" cy="1668045"/>
          </a:xfrm>
          <a:prstGeom prst="rect">
            <a:avLst/>
          </a:prstGeom>
        </p:spPr>
      </p:pic>
      <p:sp>
        <p:nvSpPr>
          <p:cNvPr id="40" name="직사각형 9"/>
          <p:cNvSpPr/>
          <p:nvPr/>
        </p:nvSpPr>
        <p:spPr>
          <a:xfrm>
            <a:off x="0" y="880946"/>
            <a:ext cx="5162249" cy="423421"/>
          </a:xfrm>
          <a:prstGeom prst="rect">
            <a:avLst/>
          </a:prstGeom>
          <a:noFill/>
          <a:ln w="635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2158"/>
            <a:ext cx="5162249" cy="4162602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</a:rPr>
              <a:t>10</a:t>
            </a: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528914" y="1011704"/>
            <a:ext cx="3909031" cy="1186188"/>
          </a:xfrm>
          <a:prstGeom prst="rect">
            <a:avLst/>
          </a:prstGeom>
        </p:spPr>
      </p:pic>
      <p:pic>
        <p:nvPicPr>
          <p:cNvPr id="34" name="그림 2"/>
          <p:cNvPicPr>
            <a:picLocks noChangeAspect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6528914" y="2893695"/>
            <a:ext cx="2185830" cy="3599742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5" name="그림 4"/>
          <p:cNvPicPr>
            <a:picLocks noChangeAspect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9312545" y="2893695"/>
            <a:ext cx="2250801" cy="3577031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0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  <p:sp>
        <p:nvSpPr>
          <p:cNvPr id="42" name="직사각형 9"/>
          <p:cNvSpPr/>
          <p:nvPr/>
        </p:nvSpPr>
        <p:spPr>
          <a:xfrm>
            <a:off x="0" y="1222429"/>
            <a:ext cx="1389866" cy="2682997"/>
          </a:xfrm>
          <a:prstGeom prst="rect">
            <a:avLst/>
          </a:prstGeom>
          <a:noFill/>
          <a:ln w="63500">
            <a:solidFill>
              <a:srgbClr val="00DC00"/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sp>
        <p:nvSpPr>
          <p:cNvPr id="43" name="직사각형 9"/>
          <p:cNvSpPr/>
          <p:nvPr/>
        </p:nvSpPr>
        <p:spPr>
          <a:xfrm>
            <a:off x="3772383" y="1204295"/>
            <a:ext cx="1389866" cy="2224705"/>
          </a:xfrm>
          <a:prstGeom prst="rect">
            <a:avLst/>
          </a:prstGeom>
          <a:noFill/>
          <a:ln w="63500">
            <a:solidFill>
              <a:srgbClr val="00DC00"/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2158"/>
            <a:ext cx="5162249" cy="4162602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</a:rPr>
              <a:t>11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247122" y="1222429"/>
            <a:ext cx="2743801" cy="2682997"/>
          </a:xfrm>
          <a:prstGeom prst="rect">
            <a:avLst/>
          </a:prstGeom>
          <a:noFill/>
          <a:ln w="63500">
            <a:solidFill>
              <a:srgbClr val="0000FF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134099" y="1371423"/>
            <a:ext cx="5872097" cy="5068007"/>
          </a:xfrm>
          <a:prstGeom prst="rect">
            <a:avLst/>
          </a:prstGeom>
        </p:spPr>
      </p:pic>
      <p:sp>
        <p:nvSpPr>
          <p:cNvPr id="34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2158"/>
            <a:ext cx="5162249" cy="4162602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12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3699147"/>
            <a:ext cx="3813921" cy="1235612"/>
          </a:xfrm>
          <a:prstGeom prst="rect">
            <a:avLst/>
          </a:prstGeom>
          <a:noFill/>
          <a:ln w="63500">
            <a:solidFill>
              <a:srgbClr val="FF00FF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93825" y="2919915"/>
            <a:ext cx="7598175" cy="3258476"/>
          </a:xfrm>
          <a:prstGeom prst="rect">
            <a:avLst/>
          </a:prstGeom>
        </p:spPr>
      </p:pic>
      <p:sp>
        <p:nvSpPr>
          <p:cNvPr id="27" name="사각형: 둥근 모서리 26"/>
          <p:cNvSpPr/>
          <p:nvPr/>
        </p:nvSpPr>
        <p:spPr>
          <a:xfrm>
            <a:off x="4593825" y="3069566"/>
            <a:ext cx="1032336" cy="40121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8" name="사각형: 둥근 모서리 27"/>
          <p:cNvSpPr/>
          <p:nvPr/>
        </p:nvSpPr>
        <p:spPr>
          <a:xfrm>
            <a:off x="5626161" y="3072676"/>
            <a:ext cx="1414326" cy="40121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9" name="사각형: 둥근 모서리 28"/>
          <p:cNvSpPr/>
          <p:nvPr/>
        </p:nvSpPr>
        <p:spPr>
          <a:xfrm>
            <a:off x="4593824" y="3506860"/>
            <a:ext cx="1246629" cy="40121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32" name="사각형: 둥근 모서리 31"/>
          <p:cNvSpPr/>
          <p:nvPr/>
        </p:nvSpPr>
        <p:spPr>
          <a:xfrm>
            <a:off x="6074636" y="3495358"/>
            <a:ext cx="965852" cy="40121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35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1" animBg="1"/>
      <p:bldP spid="29" grpId="2" animBg="1"/>
      <p:bldP spid="32" grpId="3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09600" y="1210664"/>
            <a:ext cx="10972798" cy="879144"/>
          </a:xfrm>
          <a:prstGeom prst="rect">
            <a:avLst/>
          </a:prstGeom>
          <a:ln w="508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sz="2800" b="1" i="0" kern="1200" baseline="0"/>
              <a:t>1.</a:t>
            </a:r>
            <a:r>
              <a:rPr lang="ko-KR" sz="2800" b="1" i="0" kern="1200" baseline="0"/>
              <a:t> 팀 구성 및 역할</a:t>
            </a:r>
            <a:endParaRPr lang="en-US" sz="2800" kern="120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641750" y="6658505"/>
            <a:ext cx="26416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AD22CD3B-FDDF-4998-970C-76E6E0BEC65F}" type="slidenum">
              <a:rPr lang="en-US" altLang="en-US" b="0" kern="1200">
                <a:latin typeface="Arial"/>
                <a:ea typeface="+mn-ea"/>
                <a:cs typeface="Arial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 altLang="en-US" b="0" kern="1200">
              <a:latin typeface="Arial"/>
              <a:ea typeface="+mn-ea"/>
              <a:cs typeface="Arial"/>
            </a:endParaRPr>
          </a:p>
        </p:txBody>
      </p:sp>
      <p:sp>
        <p:nvSpPr>
          <p:cNvPr id="17" name="직선 연결선 16"/>
          <p:cNvSpPr/>
          <p:nvPr/>
        </p:nvSpPr>
        <p:spPr>
          <a:xfrm>
            <a:off x="609599" y="2089810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lstStyle/>
          <a:p>
            <a:pPr>
              <a:defRPr/>
            </a:pPr>
            <a:endParaRPr/>
          </a:p>
        </p:txBody>
      </p:sp>
      <p:sp>
        <p:nvSpPr>
          <p:cNvPr id="18" name="직사각형 17"/>
          <p:cNvSpPr/>
          <p:nvPr/>
        </p:nvSpPr>
        <p:spPr>
          <a:xfrm>
            <a:off x="609599" y="2089810"/>
            <a:ext cx="10972798" cy="879144"/>
          </a:xfrm>
          <a:prstGeom prst="rect">
            <a:avLst/>
          </a:prstGeom>
          <a:noFill/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9599" y="2089809"/>
            <a:ext cx="10972798" cy="879144"/>
          </a:xfrm>
          <a:prstGeom prst="rect">
            <a:avLst/>
          </a:prstGeom>
          <a:ln w="508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sz="2800" b="1" i="0" kern="1200" baseline="0"/>
              <a:t>2.</a:t>
            </a:r>
            <a:r>
              <a:rPr lang="ko-KR" sz="2800" b="1" i="0" kern="1200" baseline="0"/>
              <a:t> 개</a:t>
            </a:r>
            <a:r>
              <a:rPr lang="ko-KR" altLang="en-US" sz="2800" b="1" i="0" kern="1200" baseline="0"/>
              <a:t>발 배경 및 개발 도구 </a:t>
            </a:r>
            <a:r>
              <a:rPr lang="en-US" altLang="ko-KR" sz="2800" b="1" i="0" kern="1200" baseline="0"/>
              <a:t>&amp;</a:t>
            </a:r>
            <a:r>
              <a:rPr lang="ko-KR" altLang="en-US" sz="2800" b="1" i="0" kern="1200" baseline="0"/>
              <a:t> 환경</a:t>
            </a:r>
          </a:p>
        </p:txBody>
      </p:sp>
      <p:sp>
        <p:nvSpPr>
          <p:cNvPr id="20" name="직선 연결선 19"/>
          <p:cNvSpPr/>
          <p:nvPr/>
        </p:nvSpPr>
        <p:spPr>
          <a:xfrm>
            <a:off x="609599" y="2968954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lstStyle/>
          <a:p>
            <a:pPr>
              <a:defRPr/>
            </a:pPr>
            <a:endParaRPr/>
          </a:p>
        </p:txBody>
      </p:sp>
      <p:sp>
        <p:nvSpPr>
          <p:cNvPr id="23" name="직선 연결선 22"/>
          <p:cNvSpPr/>
          <p:nvPr/>
        </p:nvSpPr>
        <p:spPr>
          <a:xfrm>
            <a:off x="609599" y="3848099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lstStyle/>
          <a:p>
            <a:pPr>
              <a:defRPr/>
            </a:pPr>
            <a:endParaRPr/>
          </a:p>
        </p:txBody>
      </p:sp>
      <p:sp>
        <p:nvSpPr>
          <p:cNvPr id="24" name="직사각형 23"/>
          <p:cNvSpPr/>
          <p:nvPr/>
        </p:nvSpPr>
        <p:spPr>
          <a:xfrm>
            <a:off x="609599" y="3848100"/>
            <a:ext cx="10972798" cy="879144"/>
          </a:xfrm>
          <a:prstGeom prst="rect">
            <a:avLst/>
          </a:prstGeom>
          <a:noFill/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9601" y="2968955"/>
            <a:ext cx="10972798" cy="879144"/>
          </a:xfrm>
          <a:prstGeom prst="rect">
            <a:avLst/>
          </a:prstGeom>
          <a:ln w="508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800" b="1" i="0" kern="1200" baseline="0"/>
              <a:t>3</a:t>
            </a:r>
            <a:r>
              <a:rPr lang="en-US" sz="2800" b="1" i="0" kern="1200" baseline="0"/>
              <a:t>.</a:t>
            </a:r>
            <a:r>
              <a:rPr lang="ko-KR" sz="2800" b="1" i="0" kern="1200" baseline="0"/>
              <a:t> </a:t>
            </a:r>
            <a:r>
              <a:rPr lang="en-US" altLang="ko-KR" sz="2800" b="1" i="0" kern="1200" baseline="0"/>
              <a:t>Thread </a:t>
            </a:r>
            <a:r>
              <a:rPr lang="ko-KR" altLang="en-US" sz="2800" b="1" i="0" kern="1200" baseline="0"/>
              <a:t>구성 및 흐름도</a:t>
            </a:r>
          </a:p>
        </p:txBody>
      </p:sp>
      <p:sp>
        <p:nvSpPr>
          <p:cNvPr id="26" name="직선 연결선 25"/>
          <p:cNvSpPr/>
          <p:nvPr/>
        </p:nvSpPr>
        <p:spPr>
          <a:xfrm>
            <a:off x="609599" y="4727245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lstStyle/>
          <a:p>
            <a:pPr>
              <a:defRPr/>
            </a:pPr>
            <a:endParaRPr/>
          </a:p>
        </p:txBody>
      </p:sp>
      <p:sp>
        <p:nvSpPr>
          <p:cNvPr id="27" name="직사각형 26"/>
          <p:cNvSpPr/>
          <p:nvPr/>
        </p:nvSpPr>
        <p:spPr>
          <a:xfrm>
            <a:off x="609599" y="4727245"/>
            <a:ext cx="10972798" cy="879144"/>
          </a:xfrm>
          <a:prstGeom prst="rect">
            <a:avLst/>
          </a:prstGeom>
          <a:noFill/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9601" y="3848100"/>
            <a:ext cx="10972798" cy="879144"/>
          </a:xfrm>
          <a:prstGeom prst="rect">
            <a:avLst/>
          </a:prstGeom>
          <a:ln w="508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800" b="1" i="0" kern="1200" baseline="0"/>
              <a:t>4</a:t>
            </a:r>
            <a:r>
              <a:rPr lang="en-US" sz="2800" b="1" i="0" kern="1200" baseline="0"/>
              <a:t>.</a:t>
            </a:r>
            <a:r>
              <a:rPr lang="ko-KR" sz="2800" b="1" i="0" kern="1200" baseline="0"/>
              <a:t> </a:t>
            </a:r>
            <a:r>
              <a:rPr lang="en-US" sz="2800" b="1" i="0" kern="1200" baseline="0"/>
              <a:t>UI </a:t>
            </a:r>
            <a:r>
              <a:rPr lang="ko-KR" sz="2800" b="1" i="0" kern="1200" baseline="0"/>
              <a:t>구성</a:t>
            </a:r>
          </a:p>
        </p:txBody>
      </p:sp>
      <p:sp>
        <p:nvSpPr>
          <p:cNvPr id="29" name="직선 연결선 28"/>
          <p:cNvSpPr/>
          <p:nvPr/>
        </p:nvSpPr>
        <p:spPr>
          <a:xfrm>
            <a:off x="609599" y="5606389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lstStyle/>
          <a:p>
            <a:pPr>
              <a:defRPr/>
            </a:pPr>
            <a:endParaRPr/>
          </a:p>
        </p:txBody>
      </p:sp>
      <p:sp>
        <p:nvSpPr>
          <p:cNvPr id="31" name="TextBox 30"/>
          <p:cNvSpPr txBox="1"/>
          <p:nvPr/>
        </p:nvSpPr>
        <p:spPr>
          <a:xfrm>
            <a:off x="609601" y="4727246"/>
            <a:ext cx="10972798" cy="879144"/>
          </a:xfrm>
          <a:prstGeom prst="rect">
            <a:avLst/>
          </a:prstGeom>
          <a:ln w="508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800" b="1" i="0" kern="1200" baseline="0"/>
              <a:t>5</a:t>
            </a:r>
            <a:r>
              <a:rPr lang="en-US" sz="2800" b="1" i="0" kern="1200" baseline="0"/>
              <a:t>.</a:t>
            </a:r>
            <a:r>
              <a:rPr lang="ko-KR" sz="2800" b="1" i="0" kern="1200" baseline="0"/>
              <a:t> </a:t>
            </a:r>
            <a:r>
              <a:rPr lang="ko-KR" altLang="en-US" sz="2800" b="1" i="0" kern="1200" baseline="0"/>
              <a:t>기대 효과</a:t>
            </a:r>
          </a:p>
        </p:txBody>
      </p:sp>
      <p:cxnSp>
        <p:nvCxnSpPr>
          <p:cNvPr id="32" name="직선 연결선 31"/>
          <p:cNvCxnSpPr/>
          <p:nvPr/>
        </p:nvCxnSpPr>
        <p:spPr>
          <a:xfrm rot="16200000" flipH="1">
            <a:off x="-2050211" y="3437984"/>
            <a:ext cx="5319622" cy="1"/>
          </a:xfrm>
          <a:prstGeom prst="line">
            <a:avLst/>
          </a:prstGeom>
          <a:ln w="63500">
            <a:solidFill>
              <a:schemeClr val="lt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rot="5400000">
            <a:off x="8928829" y="3428460"/>
            <a:ext cx="5319622" cy="19050"/>
          </a:xfrm>
          <a:prstGeom prst="line">
            <a:avLst/>
          </a:prstGeom>
          <a:noFill/>
          <a:ln w="101600" cap="flat" cmpd="sng" algn="ctr">
            <a:solidFill>
              <a:schemeClr val="lt1">
                <a:alpha val="100000"/>
              </a:schemeClr>
            </a:solidFill>
            <a:prstDash val="solid"/>
            <a:headEnd w="med" len="med"/>
            <a:tailEnd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2158"/>
            <a:ext cx="5162249" cy="4162602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-220869" y="-170959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12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773365" y="3429000"/>
            <a:ext cx="1388884" cy="1505759"/>
          </a:xfrm>
          <a:prstGeom prst="rect">
            <a:avLst/>
          </a:prstGeom>
          <a:noFill/>
          <a:ln w="63500">
            <a:solidFill>
              <a:srgbClr val="FFC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35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  <p:pic>
        <p:nvPicPr>
          <p:cNvPr id="37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92080" y="1957027"/>
            <a:ext cx="4149633" cy="1121521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292081" y="3429000"/>
            <a:ext cx="3982538" cy="1758177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292080" y="5563410"/>
            <a:ext cx="2905125" cy="923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49357" y="562708"/>
            <a:ext cx="5322486" cy="6095797"/>
          </a:xfrm>
          <a:prstGeom prst="rect">
            <a:avLst/>
          </a:prstGeom>
        </p:spPr>
      </p:pic>
      <p:sp>
        <p:nvSpPr>
          <p:cNvPr id="1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14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10907949" y="707871"/>
            <a:ext cx="363894" cy="400110"/>
            <a:chOff x="5914053" y="975602"/>
            <a:chExt cx="363894" cy="400110"/>
          </a:xfrm>
        </p:grpSpPr>
        <p:sp>
          <p:nvSpPr>
            <p:cNvPr id="2" name="타원 1"/>
            <p:cNvSpPr/>
            <p:nvPr/>
          </p:nvSpPr>
          <p:spPr>
            <a:xfrm>
              <a:off x="5914053" y="1010587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971672" y="975602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1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0907949" y="1937478"/>
            <a:ext cx="363894" cy="400110"/>
            <a:chOff x="5914053" y="2033070"/>
            <a:chExt cx="363894" cy="400110"/>
          </a:xfrm>
        </p:grpSpPr>
        <p:sp>
          <p:nvSpPr>
            <p:cNvPr id="7" name="타원 6"/>
            <p:cNvSpPr/>
            <p:nvPr/>
          </p:nvSpPr>
          <p:spPr>
            <a:xfrm>
              <a:off x="5914053" y="2068055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71672" y="2033070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2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0904759" y="3251780"/>
            <a:ext cx="363894" cy="400110"/>
            <a:chOff x="5910863" y="3347372"/>
            <a:chExt cx="363894" cy="400110"/>
          </a:xfrm>
        </p:grpSpPr>
        <p:sp>
          <p:nvSpPr>
            <p:cNvPr id="11" name="타원 10"/>
            <p:cNvSpPr/>
            <p:nvPr/>
          </p:nvSpPr>
          <p:spPr>
            <a:xfrm>
              <a:off x="5910863" y="3382357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68482" y="3347372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3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0907949" y="5105335"/>
            <a:ext cx="363894" cy="400110"/>
            <a:chOff x="5914053" y="5200927"/>
            <a:chExt cx="363894" cy="400110"/>
          </a:xfrm>
        </p:grpSpPr>
        <p:sp>
          <p:nvSpPr>
            <p:cNvPr id="14" name="타원 13"/>
            <p:cNvSpPr/>
            <p:nvPr/>
          </p:nvSpPr>
          <p:spPr>
            <a:xfrm>
              <a:off x="5914053" y="5235912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71672" y="5200927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4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172034" y="1087046"/>
            <a:ext cx="2976776" cy="4683907"/>
            <a:chOff x="754316" y="1992280"/>
            <a:chExt cx="2542857" cy="4502141"/>
          </a:xfrm>
        </p:grpSpPr>
        <p:pic>
          <p:nvPicPr>
            <p:cNvPr id="32" name="그림 31" descr="테이블이(가) 표시된 사진  자동 생성된 설명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11936" y="1992280"/>
              <a:ext cx="2444318" cy="4502141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754316" y="1992280"/>
              <a:ext cx="2542857" cy="4502141"/>
            </a:xfrm>
            <a:prstGeom prst="rect">
              <a:avLst/>
            </a:prstGeom>
            <a:noFill/>
            <a:ln w="5715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</p:grpSp>
      <p:sp>
        <p:nvSpPr>
          <p:cNvPr id="35" name="화살표: 오른쪽 34"/>
          <p:cNvSpPr/>
          <p:nvPr/>
        </p:nvSpPr>
        <p:spPr>
          <a:xfrm>
            <a:off x="4694943" y="3181184"/>
            <a:ext cx="900112" cy="495631"/>
          </a:xfrm>
          <a:prstGeom prst="rightArrow">
            <a:avLst>
              <a:gd name="adj1" fmla="val 50000"/>
              <a:gd name="adj2" fmla="val 50000"/>
            </a:avLst>
          </a:prstGeom>
          <a:noFill/>
          <a:ln w="38100">
            <a:solidFill>
              <a:srgbClr val="BD3D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 rot="16200000" flipH="1">
            <a:off x="8771405" y="3608581"/>
            <a:ext cx="5574086" cy="0"/>
          </a:xfrm>
          <a:prstGeom prst="straightConnector1">
            <a:avLst/>
          </a:prstGeom>
          <a:ln w="38100">
            <a:solidFill>
              <a:srgbClr val="BE3D00"/>
            </a:solidFill>
            <a:headEnd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8"/>
          <p:cNvSpPr txBox="1"/>
          <p:nvPr/>
        </p:nvSpPr>
        <p:spPr>
          <a:xfrm>
            <a:off x="190500" y="28575"/>
            <a:ext cx="6772050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(System Config)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1" animBg="1"/>
      <p:bldP spid="26" grpId="2" animBg="1"/>
      <p:bldP spid="27" grpId="3" animBg="1"/>
      <p:bldP spid="38" grpId="4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15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534838" y="1829908"/>
            <a:ext cx="1041092" cy="8108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/>
          </a:ln>
        </p:spPr>
        <p:txBody>
          <a:bodyPr anchor="ctr"/>
          <a:lstStyle/>
          <a:p>
            <a:pPr algn="ctr">
              <a:buFontTx/>
              <a:buNone/>
              <a:defRPr/>
            </a:pPr>
            <a:r>
              <a:rPr lang="en-US" altLang="ko-KR" sz="2400" b="1">
                <a:latin typeface="+mn-ea"/>
                <a:ea typeface="+mn-ea"/>
                <a:cs typeface="Arial Unicode MS"/>
              </a:rPr>
              <a:t>1</a:t>
            </a:r>
            <a:endParaRPr lang="ko-KR" altLang="en-US" sz="2400" b="1">
              <a:latin typeface="+mn-ea"/>
              <a:ea typeface="+mn-ea"/>
              <a:cs typeface="Arial Unicode MS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534838" y="3023580"/>
            <a:ext cx="1041092" cy="810840"/>
          </a:xfrm>
          <a:prstGeom prst="rect">
            <a:avLst/>
          </a:prstGeom>
          <a:solidFill>
            <a:srgbClr val="FFCEB0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buFontTx/>
              <a:buNone/>
              <a:defRPr/>
            </a:pPr>
            <a:r>
              <a:rPr lang="en-US" altLang="ko-KR" sz="2400" b="1">
                <a:latin typeface="+mn-ea"/>
                <a:ea typeface="+mn-ea"/>
                <a:cs typeface="Arial Unicode MS"/>
              </a:rPr>
              <a:t>2</a:t>
            </a:r>
            <a:endParaRPr lang="ko-KR" altLang="en-US" sz="2400" b="1">
              <a:latin typeface="+mn-ea"/>
              <a:ea typeface="+mn-ea"/>
              <a:cs typeface="Arial Unicode MS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539554" y="4217252"/>
            <a:ext cx="1041092" cy="810840"/>
          </a:xfrm>
          <a:prstGeom prst="rect">
            <a:avLst/>
          </a:prstGeom>
          <a:solidFill>
            <a:srgbClr val="FFB589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buFontTx/>
              <a:buNone/>
              <a:defRPr/>
            </a:pPr>
            <a:r>
              <a:rPr lang="en-US" altLang="ko-KR" sz="2400" b="1">
                <a:latin typeface="+mn-ea"/>
                <a:ea typeface="+mn-ea"/>
                <a:cs typeface="Arial Unicode MS"/>
              </a:rPr>
              <a:t>3</a:t>
            </a:r>
            <a:endParaRPr lang="ko-KR" altLang="en-US" sz="2400" b="1">
              <a:latin typeface="+mn-ea"/>
              <a:ea typeface="+mn-ea"/>
              <a:cs typeface="Arial Unicode MS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27690" y="1829908"/>
            <a:ext cx="7779796" cy="8108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/>
          </a:ln>
        </p:spPr>
        <p:txBody>
          <a:bodyPr anchor="ctr"/>
          <a:lstStyle/>
          <a:p>
            <a:pPr>
              <a:buFontTx/>
              <a:buNone/>
              <a:defRPr/>
            </a:pPr>
            <a:r>
              <a:rPr lang="ko-KR" altLang="en-US" sz="2400" b="1">
                <a:latin typeface="+mn-ea"/>
                <a:ea typeface="+mn-ea"/>
                <a:cs typeface="Arial Unicode MS"/>
              </a:rPr>
              <a:t>사용자가 장비의 흐름을 한눈에 파악 가능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827690" y="3023580"/>
            <a:ext cx="7779796" cy="8108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/>
          </a:ln>
        </p:spPr>
        <p:txBody>
          <a:bodyPr anchor="ctr"/>
          <a:lstStyle/>
          <a:p>
            <a:pPr>
              <a:buFontTx/>
              <a:buNone/>
              <a:defRPr/>
            </a:pPr>
            <a:r>
              <a:rPr lang="ko-KR" altLang="en-US" sz="2400" b="1">
                <a:latin typeface="+mn-ea"/>
                <a:ea typeface="+mn-ea"/>
                <a:cs typeface="Arial Unicode MS"/>
              </a:rPr>
              <a:t>발생한 문제에 대한 신속한 대응 가능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805388" y="4217252"/>
            <a:ext cx="7779796" cy="8108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/>
          </a:ln>
        </p:spPr>
        <p:txBody>
          <a:bodyPr anchor="ctr"/>
          <a:lstStyle/>
          <a:p>
            <a:pPr>
              <a:buFontTx/>
              <a:buNone/>
              <a:defRPr/>
            </a:pPr>
            <a:r>
              <a:rPr lang="ko-KR" altLang="en-US" sz="2400" b="1">
                <a:latin typeface="+mn-ea"/>
                <a:ea typeface="+mn-ea"/>
                <a:cs typeface="Arial Unicode MS"/>
              </a:rPr>
              <a:t>최적의 모듈 설정을 통한 효율 좋은 장비 제작</a:t>
            </a:r>
          </a:p>
        </p:txBody>
      </p:sp>
      <p:sp>
        <p:nvSpPr>
          <p:cNvPr id="39" name="TextBox 8"/>
          <p:cNvSpPr txBox="1"/>
          <p:nvPr/>
        </p:nvSpPr>
        <p:spPr>
          <a:xfrm>
            <a:off x="190500" y="28575"/>
            <a:ext cx="6772050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5.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기대 효과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  <p:sp>
        <p:nvSpPr>
          <p:cNvPr id="9" name="사각형: 둥근 모서리 8"/>
          <p:cNvSpPr/>
          <p:nvPr/>
        </p:nvSpPr>
        <p:spPr>
          <a:xfrm>
            <a:off x="1996108" y="1606826"/>
            <a:ext cx="8199782" cy="3644347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noFill/>
            <a:prstDash val="solid"/>
            <a:miter/>
            <a:headEnd w="med" len="med"/>
            <a:tailEnd w="med" len="med"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7900" b="1">
                <a:solidFill>
                  <a:schemeClr val="dk1"/>
                </a:solidFill>
                <a:latin typeface="Consolas"/>
                <a:cs typeface="Arial Unicode MS"/>
              </a:rPr>
              <a:t>Thank You:)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>
                <a:latin typeface="맑은 고딕"/>
              </a:rPr>
              <a:pPr lvl="0">
                <a:defRPr/>
              </a:pPr>
              <a:t>3</a:t>
            </a:fld>
            <a:endParaRPr lang="en-US" altLang="en-US">
              <a:latin typeface="맑은 고딕"/>
            </a:endParaRPr>
          </a:p>
        </p:txBody>
      </p:sp>
      <p:sp>
        <p:nvSpPr>
          <p:cNvPr id="9" name="사각형: 둥근 모서리 8"/>
          <p:cNvSpPr/>
          <p:nvPr/>
        </p:nvSpPr>
        <p:spPr>
          <a:xfrm>
            <a:off x="2555616" y="2163443"/>
            <a:ext cx="2340292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김재곤</a:t>
            </a:r>
          </a:p>
        </p:txBody>
      </p:sp>
      <p:sp>
        <p:nvSpPr>
          <p:cNvPr id="10" name="사각형: 둥근 모서리 9"/>
          <p:cNvSpPr/>
          <p:nvPr/>
        </p:nvSpPr>
        <p:spPr>
          <a:xfrm>
            <a:off x="2555616" y="648516"/>
            <a:ext cx="2340292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김서윤</a:t>
            </a:r>
          </a:p>
        </p:txBody>
      </p:sp>
      <p:sp>
        <p:nvSpPr>
          <p:cNvPr id="29" name="사각형: 둥근 모서리 8"/>
          <p:cNvSpPr/>
          <p:nvPr/>
        </p:nvSpPr>
        <p:spPr>
          <a:xfrm>
            <a:off x="2555616" y="5218325"/>
            <a:ext cx="2340292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한성현</a:t>
            </a:r>
          </a:p>
        </p:txBody>
      </p:sp>
      <p:sp>
        <p:nvSpPr>
          <p:cNvPr id="30" name="사각형: 둥근 모서리 9"/>
          <p:cNvSpPr/>
          <p:nvPr/>
        </p:nvSpPr>
        <p:spPr>
          <a:xfrm>
            <a:off x="2555616" y="3731972"/>
            <a:ext cx="2340292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계민석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39293" y="2099952"/>
            <a:ext cx="5888114" cy="1393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System Config UI</a:t>
            </a: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 설계 및</a:t>
            </a:r>
            <a:r>
              <a:rPr kumimoji="0" lang="ko-KR" altLang="en-US" sz="21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 </a:t>
            </a: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제작</a:t>
            </a: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chemeClr val="tx1"/>
                </a:solidFill>
                <a:latin typeface="맑은 고딕"/>
                <a:cs typeface="Arial Unicode MS"/>
              </a:rPr>
              <a:t>Machine UI Input</a:t>
            </a:r>
            <a:r>
              <a:rPr kumimoji="0" lang="ko-KR" altLang="en-US" b="1" i="0" u="none" strike="noStrike" kern="1200" cap="none" spc="0" normalizeH="0" baseline="0">
                <a:solidFill>
                  <a:schemeClr val="tx1"/>
                </a:solidFill>
                <a:latin typeface="맑은 고딕"/>
                <a:cs typeface="Arial Unicode MS"/>
              </a:rPr>
              <a:t> 그림 제작</a:t>
            </a: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chemeClr val="tx1"/>
                </a:solidFill>
                <a:latin typeface="맑은 고딕"/>
                <a:cs typeface="Arial Unicode MS"/>
              </a:rPr>
              <a:t>Machine UI + Main UI</a:t>
            </a:r>
            <a:endParaRPr b="1">
              <a:solidFill>
                <a:schemeClr val="tx1"/>
              </a:solidFill>
              <a:latin typeface="맑은 고딕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 flipV="1">
            <a:off x="4895908" y="2081267"/>
            <a:ext cx="7296091" cy="19487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339293" y="648516"/>
            <a:ext cx="5888114" cy="1323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latin typeface="맑은 고딕"/>
                <a:cs typeface="Arial Unicode MS"/>
              </a:rPr>
              <a:t>Main UI</a:t>
            </a:r>
            <a:r>
              <a:rPr lang="ko-KR" altLang="en-US" b="1">
                <a:latin typeface="맑은 고딕"/>
                <a:cs typeface="Arial Unicode MS"/>
              </a:rPr>
              <a:t> 설계 및 제작</a:t>
            </a: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solidFill>
                  <a:schemeClr val="tx1"/>
                </a:solidFill>
                <a:latin typeface="맑은 고딕"/>
                <a:cs typeface="Arial Unicode MS"/>
              </a:rPr>
              <a:t>Machine UI Input</a:t>
            </a:r>
            <a:r>
              <a:rPr lang="ko-KR" altLang="en-US" b="1">
                <a:solidFill>
                  <a:schemeClr val="tx1"/>
                </a:solidFill>
                <a:latin typeface="맑은 고딕"/>
                <a:cs typeface="Arial Unicode MS"/>
              </a:rPr>
              <a:t> 그림 제작</a:t>
            </a: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solidFill>
                  <a:schemeClr val="tx1"/>
                </a:solidFill>
                <a:latin typeface="맑은 고딕"/>
                <a:cs typeface="Arial Unicode MS"/>
              </a:rPr>
              <a:t>Machine UI + Main UI</a:t>
            </a:r>
            <a:endParaRPr kumimoji="0" sz="1800" b="1" i="0" u="none" strike="noStrike" kern="1200" cap="none" spc="0" normalizeH="0" baseline="0">
              <a:solidFill>
                <a:schemeClr val="tx1"/>
              </a:solidFill>
              <a:latin typeface="맑은 고딕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39294" y="3981660"/>
            <a:ext cx="5888114" cy="904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latin typeface="맑은 고딕"/>
                <a:cs typeface="Arial Unicode MS"/>
              </a:rPr>
              <a:t>FAB SOLO Thread </a:t>
            </a:r>
            <a:r>
              <a:rPr lang="ko-KR" altLang="en-US" b="1">
                <a:latin typeface="맑은 고딕"/>
                <a:cs typeface="Arial Unicode MS"/>
              </a:rPr>
              <a:t>구현</a:t>
            </a: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latin typeface="맑은 고딕"/>
                <a:cs typeface="Arial Unicode MS"/>
              </a:rPr>
              <a:t>Thread</a:t>
            </a:r>
            <a:r>
              <a:rPr lang="ko-KR" altLang="en-US" b="1">
                <a:latin typeface="맑은 고딕"/>
                <a:cs typeface="Arial Unicode MS"/>
              </a:rPr>
              <a:t> </a:t>
            </a:r>
            <a:r>
              <a:rPr lang="en-US" altLang="ko-KR" b="1">
                <a:latin typeface="맑은 고딕"/>
                <a:cs typeface="Arial Unicode MS"/>
              </a:rPr>
              <a:t>+</a:t>
            </a:r>
            <a:r>
              <a:rPr lang="ko-KR" altLang="en-US" b="1">
                <a:latin typeface="맑은 고딕"/>
                <a:cs typeface="Arial Unicode MS"/>
              </a:rPr>
              <a:t> </a:t>
            </a:r>
            <a:r>
              <a:rPr lang="en-US" altLang="ko-KR" b="1">
                <a:latin typeface="맑은 고딕"/>
                <a:cs typeface="Arial Unicode MS"/>
              </a:rPr>
              <a:t>Main UI</a:t>
            </a:r>
            <a:endParaRPr kumimoji="0" sz="1800" b="1" i="0" u="none" strike="noStrike" kern="1200" cap="none" spc="0" normalizeH="0" baseline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39294" y="5209848"/>
            <a:ext cx="5888114" cy="1322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kumimoji="0" lang="en-US" altLang="ko-KR" b="1" i="0" u="none" strike="noStrike" kern="1200" cap="none" spc="0" normalizeH="0" baseline="0">
                <a:latin typeface="맑은 고딕"/>
                <a:cs typeface="Arial Unicode MS"/>
              </a:rPr>
              <a:t>System Config UI </a:t>
            </a:r>
            <a:r>
              <a:rPr kumimoji="0" lang="ko-KR" altLang="en-US" b="1" i="0" u="none" strike="noStrike" kern="1200" cap="none" spc="0" normalizeH="0" baseline="0">
                <a:latin typeface="맑은 고딕"/>
                <a:cs typeface="Arial Unicode MS"/>
              </a:rPr>
              <a:t>기능 구현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kumimoji="0" lang="en-US" altLang="ko-KR" b="1" i="0" u="none" strike="noStrike" kern="1200" cap="none" spc="0" normalizeH="0" baseline="0">
                <a:latin typeface="맑은 고딕"/>
                <a:cs typeface="Arial Unicode MS"/>
              </a:rPr>
              <a:t>.cfg &amp; .csv File</a:t>
            </a:r>
            <a:r>
              <a:rPr kumimoji="0" lang="ko-KR" altLang="en-US" b="1" i="0" u="none" strike="noStrike" kern="1200" cap="none" spc="0" normalizeH="0" baseline="0">
                <a:latin typeface="맑은 고딕"/>
                <a:cs typeface="Arial Unicode MS"/>
              </a:rPr>
              <a:t> </a:t>
            </a:r>
            <a:r>
              <a:rPr kumimoji="0" lang="en-US" altLang="ko-KR" b="1" i="0" u="none" strike="noStrike" kern="1200" cap="none" spc="0" normalizeH="0" baseline="0">
                <a:latin typeface="맑은 고딕"/>
                <a:cs typeface="Arial Unicode MS"/>
              </a:rPr>
              <a:t>Save &amp;</a:t>
            </a:r>
            <a:r>
              <a:rPr kumimoji="0" lang="ko-KR" altLang="en-US" b="1" i="0" u="none" strike="noStrike" kern="1200" cap="none" spc="0" normalizeH="0" baseline="0">
                <a:latin typeface="맑은 고딕"/>
                <a:cs typeface="Arial Unicode MS"/>
              </a:rPr>
              <a:t> </a:t>
            </a:r>
            <a:r>
              <a:rPr kumimoji="0" lang="en-US" altLang="ko-KR" b="1" i="0" u="none" strike="noStrike" kern="1200" cap="none" spc="0" normalizeH="0" baseline="0">
                <a:latin typeface="맑은 고딕"/>
                <a:cs typeface="Arial Unicode MS"/>
              </a:rPr>
              <a:t>Load </a:t>
            </a:r>
            <a:r>
              <a:rPr kumimoji="0" lang="ko-KR" altLang="en-US" b="1" i="0" u="none" strike="noStrike" kern="1200" cap="none" spc="0" normalizeH="0" baseline="0">
                <a:latin typeface="맑은 고딕"/>
                <a:cs typeface="Arial Unicode MS"/>
              </a:rPr>
              <a:t>기능 구현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FF0000"/>
                </a:solidFill>
                <a:latin typeface="맑은 고딕"/>
                <a:cs typeface="Arial Unicode MS"/>
              </a:rPr>
              <a:t>MDB to Excel </a:t>
            </a:r>
            <a:r>
              <a:rPr kumimoji="0" lang="ko-KR" altLang="en-US" b="1" i="0" u="none" strike="noStrike" kern="1200" cap="none" spc="0" normalizeH="0" baseline="0">
                <a:solidFill>
                  <a:srgbClr val="FF0000"/>
                </a:solidFill>
                <a:latin typeface="맑은 고딕"/>
                <a:cs typeface="Arial Unicode MS"/>
              </a:rPr>
              <a:t>과제 구현</a:t>
            </a:r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4895908" y="3608707"/>
            <a:ext cx="7296091" cy="19487"/>
          </a:xfrm>
          <a:prstGeom prst="line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ysDash"/>
            <a:headEnd w="med" len="med"/>
            <a:tailEnd w="med" len="med"/>
          </a:ln>
        </p:spPr>
      </p:cxnSp>
      <p:cxnSp>
        <p:nvCxnSpPr>
          <p:cNvPr id="42" name="직선 연결선 41"/>
          <p:cNvCxnSpPr/>
          <p:nvPr/>
        </p:nvCxnSpPr>
        <p:spPr>
          <a:xfrm flipV="1">
            <a:off x="4895908" y="5164723"/>
            <a:ext cx="7296091" cy="19487"/>
          </a:xfrm>
          <a:prstGeom prst="line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ysDash"/>
            <a:headEnd w="med" len="med"/>
            <a:tailEnd w="med" len="med"/>
          </a:ln>
        </p:spPr>
      </p:cxnSp>
      <p:sp>
        <p:nvSpPr>
          <p:cNvPr id="48" name="사각형: 둥근 모서리 47"/>
          <p:cNvSpPr/>
          <p:nvPr/>
        </p:nvSpPr>
        <p:spPr>
          <a:xfrm>
            <a:off x="249858" y="3731972"/>
            <a:ext cx="2070651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buFontTx/>
              <a:buNone/>
              <a:defRPr/>
            </a:pPr>
            <a:r>
              <a:rPr lang="en-US" altLang="ko-KR" sz="2300" b="1">
                <a:solidFill>
                  <a:schemeClr val="dk1"/>
                </a:solidFill>
                <a:latin typeface="맑은 고딕"/>
                <a:cs typeface="Arial Unicode MS"/>
              </a:rPr>
              <a:t>Main System</a:t>
            </a:r>
          </a:p>
        </p:txBody>
      </p:sp>
      <p:sp>
        <p:nvSpPr>
          <p:cNvPr id="49" name="사각형: 둥근 모서리 48"/>
          <p:cNvSpPr/>
          <p:nvPr/>
        </p:nvSpPr>
        <p:spPr>
          <a:xfrm>
            <a:off x="249858" y="5218325"/>
            <a:ext cx="2070651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300" b="1" i="0" u="none" strike="noStrike" kern="1200" cap="none" spc="0" normalizeH="0" baseline="0">
                <a:solidFill>
                  <a:schemeClr val="dk1"/>
                </a:solidFill>
                <a:latin typeface="맑은 고딕"/>
                <a:cs typeface="Arial Unicode MS"/>
              </a:rPr>
              <a:t>System </a:t>
            </a:r>
          </a:p>
          <a:p>
            <a:pPr marL="0" indent="0" algn="ctr" defTabSz="914400" rtl="0" eaLnBrk="1" latin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1900" b="1" i="0" u="none" strike="noStrike" kern="1200" cap="none" spc="0" normalizeH="0" baseline="0">
                <a:solidFill>
                  <a:schemeClr val="dk1"/>
                </a:solidFill>
                <a:latin typeface="맑은 고딕"/>
                <a:cs typeface="Arial Unicode MS"/>
              </a:rPr>
              <a:t>&amp;</a:t>
            </a:r>
          </a:p>
          <a:p>
            <a:pPr marL="0" indent="0" algn="ctr" defTabSz="914400" rtl="0" eaLnBrk="1" latin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300" b="1" i="0" u="none" strike="noStrike" kern="1200" cap="none" spc="0" normalizeH="0" baseline="0">
                <a:solidFill>
                  <a:srgbClr val="FF0000"/>
                </a:solidFill>
                <a:latin typeface="맑은 고딕"/>
                <a:cs typeface="Arial Unicode MS"/>
              </a:rPr>
              <a:t>Sub Project</a:t>
            </a:r>
          </a:p>
        </p:txBody>
      </p:sp>
      <p:sp>
        <p:nvSpPr>
          <p:cNvPr id="55" name="사각형: 둥근 모서리 54"/>
          <p:cNvSpPr/>
          <p:nvPr/>
        </p:nvSpPr>
        <p:spPr>
          <a:xfrm>
            <a:off x="249857" y="648516"/>
            <a:ext cx="2070651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UI</a:t>
            </a:r>
            <a:br>
              <a:rPr kumimoji="0" lang="ko-KR" altLang="en-US" sz="2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</a:br>
            <a:r>
              <a:rPr kumimoji="0" lang="en-US" altLang="ko-KR" sz="19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(LPM - LL)</a:t>
            </a:r>
          </a:p>
        </p:txBody>
      </p:sp>
      <p:sp>
        <p:nvSpPr>
          <p:cNvPr id="56" name="사각형: 둥근 모서리 55"/>
          <p:cNvSpPr/>
          <p:nvPr/>
        </p:nvSpPr>
        <p:spPr>
          <a:xfrm>
            <a:off x="249858" y="2163443"/>
            <a:ext cx="2070651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UI</a:t>
            </a:r>
            <a:br>
              <a:rPr kumimoji="0" lang="en-US" altLang="ko-KR" sz="2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</a:br>
            <a:r>
              <a:rPr kumimoji="0" lang="en-US" altLang="ko-KR" sz="19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(LL - PM)</a:t>
            </a:r>
          </a:p>
        </p:txBody>
      </p:sp>
      <p:sp>
        <p:nvSpPr>
          <p:cNvPr id="57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1.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팀 구성 및 역할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>
                <a:latin typeface="맑은 고딕"/>
              </a:rPr>
              <a:pPr lvl="0">
                <a:defRPr/>
              </a:pPr>
              <a:t>4</a:t>
            </a:fld>
            <a:endParaRPr lang="en-US" altLang="en-US">
              <a:latin typeface="맑은 고딕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78628" y="2308448"/>
            <a:ext cx="1559050" cy="155905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400686" y="4711216"/>
            <a:ext cx="2514935" cy="1039506"/>
          </a:xfrm>
          <a:prstGeom prst="rect">
            <a:avLst/>
          </a:prstGeom>
        </p:spPr>
      </p:pic>
      <p:sp>
        <p:nvSpPr>
          <p:cNvPr id="22" name="사각형: 둥근 모서리 21"/>
          <p:cNvSpPr/>
          <p:nvPr/>
        </p:nvSpPr>
        <p:spPr>
          <a:xfrm>
            <a:off x="2568651" y="1105799"/>
            <a:ext cx="2179006" cy="726182"/>
          </a:xfrm>
          <a:prstGeom prst="roundRect">
            <a:avLst>
              <a:gd name="adj" fmla="val 16667"/>
            </a:avLst>
          </a:prstGeom>
          <a:noFill/>
          <a:ln w="38100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3000" b="1">
                <a:solidFill>
                  <a:schemeClr val="dk1"/>
                </a:solidFill>
                <a:latin typeface="맑은 고딕"/>
                <a:cs typeface="Arial Unicode MS"/>
              </a:rPr>
              <a:t>Tool</a:t>
            </a:r>
          </a:p>
        </p:txBody>
      </p:sp>
      <p:sp>
        <p:nvSpPr>
          <p:cNvPr id="23" name="사각형: 둥근 모서리 22"/>
          <p:cNvSpPr/>
          <p:nvPr/>
        </p:nvSpPr>
        <p:spPr>
          <a:xfrm>
            <a:off x="6185628" y="1105799"/>
            <a:ext cx="4195443" cy="726182"/>
          </a:xfrm>
          <a:prstGeom prst="roundRect">
            <a:avLst>
              <a:gd name="adj" fmla="val 16667"/>
            </a:avLst>
          </a:prstGeom>
          <a:noFill/>
          <a:ln w="38100">
            <a:noFill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000" b="1" i="0" u="none" strike="noStrike" kern="1200" cap="none" spc="0" normalizeH="0" baseline="0">
                <a:solidFill>
                  <a:schemeClr val="dk1"/>
                </a:solidFill>
                <a:latin typeface="맑은 고딕"/>
                <a:cs typeface="Arial Unicode MS"/>
              </a:rPr>
              <a:t>Language &amp; Library</a:t>
            </a:r>
          </a:p>
        </p:txBody>
      </p:sp>
      <p:sp>
        <p:nvSpPr>
          <p:cNvPr id="24" name="사각형: 둥근 모서리 23"/>
          <p:cNvSpPr/>
          <p:nvPr/>
        </p:nvSpPr>
        <p:spPr>
          <a:xfrm>
            <a:off x="1847751" y="2110923"/>
            <a:ext cx="3620804" cy="4067840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rgbClr val="000000"/>
            </a:solidFill>
            <a:prstDash val="solid"/>
            <a:miter/>
            <a:headEnd w="med" len="med"/>
            <a:tailEnd w="med" len="med"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467302" y="2110923"/>
            <a:ext cx="3620804" cy="4547582"/>
            <a:chOff x="6610177" y="2110923"/>
            <a:chExt cx="3620804" cy="4547582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6962550" y="3704349"/>
              <a:ext cx="2954156" cy="2954156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7725343" y="2287974"/>
              <a:ext cx="1428571" cy="1600000"/>
            </a:xfrm>
            <a:prstGeom prst="rect">
              <a:avLst/>
            </a:prstGeom>
          </p:spPr>
        </p:pic>
        <p:sp>
          <p:nvSpPr>
            <p:cNvPr id="25" name="사각형: 둥근 모서리 24"/>
            <p:cNvSpPr/>
            <p:nvPr/>
          </p:nvSpPr>
          <p:spPr>
            <a:xfrm>
              <a:off x="6610177" y="2110923"/>
              <a:ext cx="3620804" cy="4067840"/>
            </a:xfrm>
            <a:prstGeom prst="roundRect">
              <a:avLst>
                <a:gd name="adj" fmla="val 16667"/>
              </a:avLst>
            </a:prstGeom>
            <a:noFill/>
            <a:ln w="38100" cap="flat" cmpd="sng" algn="ctr">
              <a:solidFill>
                <a:srgbClr val="000000"/>
              </a:solidFill>
              <a:prstDash val="solid"/>
              <a:miter/>
              <a:headEnd w="med" len="med"/>
              <a:tailEnd w="med" len="med"/>
            </a:ln>
          </p:spPr>
          <p:txBody>
            <a:bodyPr anchor="ctr"/>
            <a:lstStyle/>
            <a:p>
              <a:pPr marL="0" indent="0" algn="l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sz="1800" b="0" i="0" u="none" strike="noStrike" kern="1200" cap="none" spc="0" normalizeH="0" baseline="0">
                <a:solidFill>
                  <a:srgbClr val="000099"/>
                </a:solidFill>
                <a:latin typeface="맑은 고딕"/>
                <a:cs typeface="Arial Unicode MS"/>
              </a:endParaRPr>
            </a:p>
          </p:txBody>
        </p:sp>
      </p:grpSp>
      <p:sp>
        <p:nvSpPr>
          <p:cNvPr id="27" name="TextBox 8"/>
          <p:cNvSpPr txBox="1"/>
          <p:nvPr/>
        </p:nvSpPr>
        <p:spPr>
          <a:xfrm>
            <a:off x="190500" y="28575"/>
            <a:ext cx="442037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2-1.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개발환경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&amp;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도구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3481480" y="659899"/>
            <a:ext cx="3899287" cy="27850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73187" y="2707588"/>
            <a:ext cx="1981326" cy="1981326"/>
          </a:xfrm>
          <a:prstGeom prst="rect">
            <a:avLst/>
          </a:prstGeom>
          <a:solidFill>
            <a:schemeClr val="lt1"/>
          </a:solidFill>
          <a:ln w="38100" cap="flat" cmpd="sng" algn="ctr">
            <a:solidFill>
              <a:schemeClr val="dk1"/>
            </a:solidFill>
            <a:prstDash val="solid"/>
            <a:round/>
            <a:headEnd w="med" len="med"/>
            <a:tailEnd w="med" len="med"/>
          </a:ln>
        </p:spPr>
      </p:pic>
      <p:pic>
        <p:nvPicPr>
          <p:cNvPr id="18" name="그림 17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3481480" y="3726825"/>
            <a:ext cx="3899287" cy="2785094"/>
          </a:xfrm>
          <a:prstGeom prst="rect">
            <a:avLst/>
          </a:prstGeom>
        </p:spPr>
      </p:pic>
      <p:cxnSp>
        <p:nvCxnSpPr>
          <p:cNvPr id="21" name="직선 화살표 연결선 20"/>
          <p:cNvCxnSpPr>
            <a:stCxn id="17" idx="3"/>
            <a:endCxn id="16" idx="1"/>
          </p:cNvCxnSpPr>
          <p:nvPr/>
        </p:nvCxnSpPr>
        <p:spPr>
          <a:xfrm rot="5400000" flipH="1" flipV="1">
            <a:off x="2145094" y="2361865"/>
            <a:ext cx="1645804" cy="1026966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endCxn id="18" idx="1"/>
          </p:cNvCxnSpPr>
          <p:nvPr/>
        </p:nvCxnSpPr>
        <p:spPr>
          <a:xfrm rot="16200000" flipH="1">
            <a:off x="2257436" y="3895329"/>
            <a:ext cx="1421122" cy="1026966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headEnd w="med" len="med"/>
            <a:tailEnd type="arrow" w="med" len="med"/>
          </a:ln>
        </p:spPr>
      </p:cxn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061309" y="659899"/>
            <a:ext cx="3899286" cy="2788151"/>
          </a:xfrm>
          <a:prstGeom prst="rect">
            <a:avLst/>
          </a:prstGeom>
        </p:spPr>
      </p:pic>
      <p:cxnSp>
        <p:nvCxnSpPr>
          <p:cNvPr id="25" name="직선 화살표 연결선 24"/>
          <p:cNvCxnSpPr>
            <a:stCxn id="16" idx="3"/>
            <a:endCxn id="23" idx="1"/>
          </p:cNvCxnSpPr>
          <p:nvPr/>
        </p:nvCxnSpPr>
        <p:spPr>
          <a:xfrm>
            <a:off x="7380767" y="2052446"/>
            <a:ext cx="680542" cy="1528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061310" y="3726826"/>
            <a:ext cx="3899286" cy="2746295"/>
          </a:xfrm>
          <a:prstGeom prst="rect">
            <a:avLst/>
          </a:prstGeom>
          <a:ln w="38100">
            <a:solidFill>
              <a:srgbClr val="000000"/>
            </a:solidFill>
          </a:ln>
        </p:spPr>
      </p:pic>
      <p:cxnSp>
        <p:nvCxnSpPr>
          <p:cNvPr id="28" name="직선 화살표 연결선 27"/>
          <p:cNvCxnSpPr/>
          <p:nvPr/>
        </p:nvCxnSpPr>
        <p:spPr>
          <a:xfrm>
            <a:off x="7380768" y="5119373"/>
            <a:ext cx="680542" cy="1528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headEnd w="med" len="med"/>
            <a:tailEnd type="arrow" w="med" len="med"/>
          </a:ln>
        </p:spPr>
      </p:cxnSp>
      <p:sp>
        <p:nvSpPr>
          <p:cNvPr id="30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2-2.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개발 배경</a:t>
            </a:r>
          </a:p>
        </p:txBody>
      </p:sp>
      <p:pic>
        <p:nvPicPr>
          <p:cNvPr id="31" name="그림 11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454514" y="685621"/>
            <a:ext cx="7786127" cy="58262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1" animBg="1"/>
      <p:bldP spid="25" grpId="2" animBg="1"/>
      <p:bldP spid="28" grpId="3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30"/>
          <p:cNvSpPr/>
          <p:nvPr/>
        </p:nvSpPr>
        <p:spPr>
          <a:xfrm>
            <a:off x="9214439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OUT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190500" y="2825703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 to LL</a:t>
            </a:r>
          </a:p>
        </p:txBody>
      </p:sp>
      <p:sp>
        <p:nvSpPr>
          <p:cNvPr id="28" name="사각형: 둥근 모서리 27"/>
          <p:cNvSpPr/>
          <p:nvPr/>
        </p:nvSpPr>
        <p:spPr>
          <a:xfrm>
            <a:off x="6203287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 to LL</a:t>
            </a:r>
          </a:p>
        </p:txBody>
      </p:sp>
      <p:sp>
        <p:nvSpPr>
          <p:cNvPr id="29" name="사각형: 둥근 모서리 28"/>
          <p:cNvSpPr/>
          <p:nvPr/>
        </p:nvSpPr>
        <p:spPr>
          <a:xfrm>
            <a:off x="3228770" y="2825703"/>
            <a:ext cx="2765834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PM</a:t>
            </a:r>
          </a:p>
        </p:txBody>
      </p:sp>
      <p:sp>
        <p:nvSpPr>
          <p:cNvPr id="27" name="사각형: 둥근 모서리 26"/>
          <p:cNvSpPr/>
          <p:nvPr/>
        </p:nvSpPr>
        <p:spPr>
          <a:xfrm>
            <a:off x="176892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728810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</a:p>
        </p:txBody>
      </p:sp>
      <p:sp>
        <p:nvSpPr>
          <p:cNvPr id="20" name="사각형: 둥근 모서리 19"/>
          <p:cNvSpPr/>
          <p:nvPr/>
        </p:nvSpPr>
        <p:spPr>
          <a:xfrm>
            <a:off x="1663782" y="871857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8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</a:p>
        </p:txBody>
      </p:sp>
      <p:sp>
        <p:nvSpPr>
          <p:cNvPr id="25" name="사각형: 둥근 모서리 24"/>
          <p:cNvSpPr/>
          <p:nvPr/>
        </p:nvSpPr>
        <p:spPr>
          <a:xfrm>
            <a:off x="7288108" y="871857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</a:p>
        </p:txBody>
      </p:sp>
      <p:sp>
        <p:nvSpPr>
          <p:cNvPr id="41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3-1. Thread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30"/>
          <p:cNvSpPr/>
          <p:nvPr/>
        </p:nvSpPr>
        <p:spPr>
          <a:xfrm>
            <a:off x="9214439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OUT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190500" y="2825703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 to LL</a:t>
            </a:r>
          </a:p>
        </p:txBody>
      </p:sp>
      <p:sp>
        <p:nvSpPr>
          <p:cNvPr id="28" name="사각형: 둥근 모서리 27"/>
          <p:cNvSpPr/>
          <p:nvPr/>
        </p:nvSpPr>
        <p:spPr>
          <a:xfrm>
            <a:off x="6203287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 to LL</a:t>
            </a:r>
          </a:p>
        </p:txBody>
      </p:sp>
      <p:sp>
        <p:nvSpPr>
          <p:cNvPr id="29" name="사각형: 둥근 모서리 28"/>
          <p:cNvSpPr/>
          <p:nvPr/>
        </p:nvSpPr>
        <p:spPr>
          <a:xfrm>
            <a:off x="3228770" y="2825703"/>
            <a:ext cx="2765834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PM</a:t>
            </a:r>
          </a:p>
        </p:txBody>
      </p:sp>
      <p:sp>
        <p:nvSpPr>
          <p:cNvPr id="27" name="사각형: 둥근 모서리 26"/>
          <p:cNvSpPr/>
          <p:nvPr/>
        </p:nvSpPr>
        <p:spPr>
          <a:xfrm>
            <a:off x="176892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728810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</a:p>
        </p:txBody>
      </p:sp>
      <p:sp>
        <p:nvSpPr>
          <p:cNvPr id="25" name="사각형: 둥근 모서리 24"/>
          <p:cNvSpPr/>
          <p:nvPr/>
        </p:nvSpPr>
        <p:spPr>
          <a:xfrm>
            <a:off x="7288108" y="871857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0" name="사각형: 둥근 모서리 19"/>
          <p:cNvSpPr/>
          <p:nvPr/>
        </p:nvSpPr>
        <p:spPr>
          <a:xfrm>
            <a:off x="1663782" y="871857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5509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3400" b="1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</a:p>
        </p:txBody>
      </p:sp>
      <p:sp>
        <p:nvSpPr>
          <p:cNvPr id="41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3-1. Thread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30"/>
          <p:cNvSpPr/>
          <p:nvPr/>
        </p:nvSpPr>
        <p:spPr>
          <a:xfrm>
            <a:off x="9214439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OUT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190500" y="2825703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 to LL</a:t>
            </a:r>
          </a:p>
        </p:txBody>
      </p:sp>
      <p:sp>
        <p:nvSpPr>
          <p:cNvPr id="28" name="사각형: 둥근 모서리 27"/>
          <p:cNvSpPr/>
          <p:nvPr/>
        </p:nvSpPr>
        <p:spPr>
          <a:xfrm>
            <a:off x="6203287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 to LL</a:t>
            </a:r>
          </a:p>
        </p:txBody>
      </p:sp>
      <p:sp>
        <p:nvSpPr>
          <p:cNvPr id="29" name="사각형: 둥근 모서리 28"/>
          <p:cNvSpPr/>
          <p:nvPr/>
        </p:nvSpPr>
        <p:spPr>
          <a:xfrm>
            <a:off x="3228770" y="2825703"/>
            <a:ext cx="2765834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PM</a:t>
            </a:r>
          </a:p>
        </p:txBody>
      </p:sp>
      <p:sp>
        <p:nvSpPr>
          <p:cNvPr id="27" name="사각형: 둥근 모서리 26"/>
          <p:cNvSpPr/>
          <p:nvPr/>
        </p:nvSpPr>
        <p:spPr>
          <a:xfrm>
            <a:off x="176892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728810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</a:p>
        </p:txBody>
      </p:sp>
      <p:sp>
        <p:nvSpPr>
          <p:cNvPr id="20" name="사각형: 둥근 모서리 19"/>
          <p:cNvSpPr/>
          <p:nvPr/>
        </p:nvSpPr>
        <p:spPr>
          <a:xfrm>
            <a:off x="1663782" y="871857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8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5" name="사각형: 둥근 모서리 24"/>
          <p:cNvSpPr/>
          <p:nvPr/>
        </p:nvSpPr>
        <p:spPr>
          <a:xfrm>
            <a:off x="7288108" y="871857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4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</a:p>
        </p:txBody>
      </p:sp>
      <p:sp>
        <p:nvSpPr>
          <p:cNvPr id="41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3-1. Thread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176892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728810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</a:p>
        </p:txBody>
      </p:sp>
      <p:sp>
        <p:nvSpPr>
          <p:cNvPr id="20" name="사각형: 둥근 모서리 19"/>
          <p:cNvSpPr/>
          <p:nvPr/>
        </p:nvSpPr>
        <p:spPr>
          <a:xfrm>
            <a:off x="1663782" y="871857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8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</a:p>
        </p:txBody>
      </p:sp>
      <p:sp>
        <p:nvSpPr>
          <p:cNvPr id="25" name="사각형: 둥근 모서리 24"/>
          <p:cNvSpPr/>
          <p:nvPr/>
        </p:nvSpPr>
        <p:spPr>
          <a:xfrm>
            <a:off x="7288108" y="871857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사각형: 둥근 모서리 30"/>
          <p:cNvSpPr/>
          <p:nvPr/>
        </p:nvSpPr>
        <p:spPr>
          <a:xfrm>
            <a:off x="9214439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OUT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190500" y="2825703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 to LL</a:t>
            </a:r>
          </a:p>
        </p:txBody>
      </p:sp>
      <p:sp>
        <p:nvSpPr>
          <p:cNvPr id="28" name="사각형: 둥근 모서리 27"/>
          <p:cNvSpPr/>
          <p:nvPr/>
        </p:nvSpPr>
        <p:spPr>
          <a:xfrm>
            <a:off x="6203287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 to LL</a:t>
            </a:r>
          </a:p>
        </p:txBody>
      </p:sp>
      <p:sp>
        <p:nvSpPr>
          <p:cNvPr id="29" name="사각형: 둥근 모서리 28"/>
          <p:cNvSpPr/>
          <p:nvPr/>
        </p:nvSpPr>
        <p:spPr>
          <a:xfrm>
            <a:off x="3228770" y="2825703"/>
            <a:ext cx="2765834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PM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</a:p>
        </p:txBody>
      </p:sp>
      <p:sp>
        <p:nvSpPr>
          <p:cNvPr id="41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3-1. Thread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  <p:sp>
        <p:nvSpPr>
          <p:cNvPr id="49" name="사각형: 둥근 모서리 48"/>
          <p:cNvSpPr/>
          <p:nvPr/>
        </p:nvSpPr>
        <p:spPr>
          <a:xfrm>
            <a:off x="190500" y="4779548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</a:t>
            </a:r>
          </a:p>
        </p:txBody>
      </p:sp>
      <p:sp>
        <p:nvSpPr>
          <p:cNvPr id="50" name="사각형: 둥근 모서리 49"/>
          <p:cNvSpPr/>
          <p:nvPr/>
        </p:nvSpPr>
        <p:spPr>
          <a:xfrm>
            <a:off x="4734346" y="4779548"/>
            <a:ext cx="2765834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Load Lock</a:t>
            </a:r>
          </a:p>
        </p:txBody>
      </p:sp>
      <p:sp>
        <p:nvSpPr>
          <p:cNvPr id="51" name="사각형: 둥근 모서리 50"/>
          <p:cNvSpPr/>
          <p:nvPr/>
        </p:nvSpPr>
        <p:spPr>
          <a:xfrm>
            <a:off x="9214439" y="4779548"/>
            <a:ext cx="2765834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Process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1" animBg="1"/>
      <p:bldP spid="51" grpId="2" animBg="1"/>
    </p:bldLst>
  </p:timing>
</p:sld>
</file>

<file path=ppt/theme/theme1.xml><?xml version="1.0" encoding="utf-8"?>
<a:theme xmlns:a="http://schemas.openxmlformats.org/drawingml/2006/main" name="사용자 테마1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사용자 지정 4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  <a:miter/>
        </a:ln>
      </a:spPr>
      <a:bodyPr rtlCol="0" anchor="ctr"/>
      <a:lstStyle>
        <a:defPPr algn="l">
          <a:lnSpc>
            <a:spcPct val="150000"/>
          </a:lnSpc>
          <a:buFontTx/>
          <a:buNone/>
          <a:defRPr dirty="0">
            <a:solidFill>
              <a:srgbClr val="000099"/>
            </a:solidFill>
            <a:latin typeface="+mn-ea"/>
            <a:ea typeface="+mn-ea"/>
            <a:cs typeface="Arial Unicode MS"/>
          </a:defRPr>
        </a:defPPr>
      </a:lstStyle>
    </a:spDef>
    <a:lnDef>
      <a:spPr>
        <a:ln>
          <a:solidFill>
            <a:schemeClr val="tx1"/>
          </a:solidFill>
          <a:headEnd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err="1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사용자 테마1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사용자 지정 4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  <a:miter/>
        </a:ln>
      </a:spPr>
      <a:bodyPr rtlCol="0" anchor="ctr"/>
      <a:lstStyle>
        <a:defPPr algn="l">
          <a:lnSpc>
            <a:spcPct val="150000"/>
          </a:lnSpc>
          <a:buFontTx/>
          <a:buNone/>
          <a:defRPr dirty="0">
            <a:solidFill>
              <a:srgbClr val="000099"/>
            </a:solidFill>
            <a:latin typeface="+mn-ea"/>
            <a:ea typeface="+mn-ea"/>
            <a:cs typeface="Arial Unicode MS"/>
          </a:defRPr>
        </a:defPPr>
      </a:lstStyle>
    </a:spDef>
    <a:lnDef>
      <a:spPr>
        <a:ln>
          <a:solidFill>
            <a:schemeClr val="tx1"/>
          </a:solidFill>
          <a:headEnd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err="1" smtClean="0">
            <a:latin typeface="+mn-ea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1605</Words>
  <Application>Microsoft Office PowerPoint</Application>
  <PresentationFormat>와이드스크린</PresentationFormat>
  <Paragraphs>327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HeadingPairs>
  <TitlesOfParts>
    <vt:vector size="36" baseType="lpstr">
      <vt:lpstr>굴림</vt:lpstr>
      <vt:lpstr>돋움</vt:lpstr>
      <vt:lpstr>맑은 고딕</vt:lpstr>
      <vt:lpstr>Amasis MT Pro Black</vt:lpstr>
      <vt:lpstr>Arial</vt:lpstr>
      <vt:lpstr>Calibri</vt:lpstr>
      <vt:lpstr>Consolas</vt:lpstr>
      <vt:lpstr>Tahoma</vt:lpstr>
      <vt:lpstr>Wingdings</vt:lpstr>
      <vt:lpstr>Wingdings 2</vt:lpstr>
      <vt:lpstr>Wingdings 3</vt:lpstr>
      <vt:lpstr>사용자 테마1</vt:lpstr>
      <vt:lpstr>1_사용자 테마1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pand3</dc:creator>
  <cp:lastModifiedBy>김서윤</cp:lastModifiedBy>
  <cp:revision>500</cp:revision>
  <dcterms:created xsi:type="dcterms:W3CDTF">2022-10-18T05:03:24Z</dcterms:created>
  <dcterms:modified xsi:type="dcterms:W3CDTF">2022-10-28T03:31:21Z</dcterms:modified>
  <cp:version>1100.0100.01</cp:version>
</cp:coreProperties>
</file>