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07" r:id="rId1"/>
  </p:sldMasterIdLst>
  <p:notesMasterIdLst>
    <p:notesMasterId r:id="rId2"/>
  </p:notesMasterIdLst>
  <p:handoutMasterIdLst>
    <p:handoutMasterId r:id="rId3"/>
  </p:handoutMasterIdLst>
  <p:sldIdLst>
    <p:sldId id="292" r:id="rId4"/>
    <p:sldId id="280" r:id="rId5"/>
    <p:sldId id="299" r:id="rId6"/>
    <p:sldId id="259" r:id="rId7"/>
    <p:sldId id="283" r:id="rId8"/>
    <p:sldId id="284" r:id="rId9"/>
    <p:sldId id="285" r:id="rId10"/>
    <p:sldId id="279" r:id="rId11"/>
    <p:sldId id="293" r:id="rId12"/>
    <p:sldId id="294" r:id="rId13"/>
    <p:sldId id="295" r:id="rId14"/>
    <p:sldId id="296" r:id="rId15"/>
    <p:sldId id="297" r:id="rId16"/>
    <p:sldId id="298" r:id="rId17"/>
    <p:sldId id="30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579"/>
    <p:restoredTop sz="79784" autoAdjust="0"/>
  </p:normalViewPr>
  <p:slideViewPr>
    <p:cSldViewPr snapToGrid="0" snapToObjects="1">
      <p:cViewPr varScale="1">
        <p:scale>
          <a:sx n="100" d="100"/>
          <a:sy n="100" d="100"/>
        </p:scale>
        <p:origin x="3132" y="4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</a:t>
            </a:r>
            <a:r>
              <a:rPr lang="ko-KR" altLang="en-US"/>
              <a:t>조 </a:t>
            </a:r>
            <a:r>
              <a:rPr lang="en-US" altLang="ko-KR"/>
              <a:t>Fab Simulator Only Look Once</a:t>
            </a:r>
            <a:r>
              <a:rPr lang="ko-KR" altLang="en-US"/>
              <a:t> 줄여서 </a:t>
            </a:r>
            <a:r>
              <a:rPr lang="en-US" altLang="ko-KR"/>
              <a:t>FAB SOLO</a:t>
            </a:r>
            <a:r>
              <a:rPr lang="ko-KR" altLang="en-US"/>
              <a:t> 프로젝트 발표 시작하겠습니다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다음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UI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LPM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과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Load Lock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을 표현한 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UI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입니다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웨이퍼를 우선 공정 전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/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후 로 구분짓기 위해 색깔을 구분지었으며 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현재 웨이퍼가 들어있는 개수와 최대 들어갈수 있는 크기 및 웨이퍼의 공정 상태까지 한번에 알수있게 만들었습니다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또한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Load Lock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이 수행하는 진공상태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/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대기상태 등을 프로그래스바 를 통해 알수있게 해놓았으며 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이로인해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Load Lock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이 현재 수행중인 작업과 갖고있는 웨이퍼의 상태 및 수량 등을 한번에 알 수 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다음 페이지를 보시면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Main UI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입니다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한가운데 움직이는 그림을 통해 로봇이 작동하는 순서를 쉽게 알수 있으며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직관적이고 가벼운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UI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를 통해 장비에 대해 잘 모르는 사람이라도 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어떤식으로 작동을 하고 저 로봇이 웨이퍼를 어디서 어디로 옮기는지 등을한눈에 알아보기 편하게 만들었습니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 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또한 웨이퍼에 상태에 따라 색깔을 표시함으로써 실시간으로 무슨 공정을 진행하고 있는지와 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좌우의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LPM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과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Load Lock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의 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UI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와 연관지어 그림상으로 로봇이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Load Lock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에 웨이퍼를 넣으면 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바로 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UI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로 웨이퍼를 채울수 있도록 상호 호환되게 만들었습니다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이로써 사용자는 가운데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Main UI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를 통해 전체적인 장비 상황을 파악할수 있고 좌우의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GDI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를 통해 개별적인 모듈 상황을 볼수 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다음은 증착 공정 등 실제 공정이 이루어지는 프로세스 모듈입니다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해당 모듈도 마찬가지로 사용자가 슬롯 개수 및 모듈 개수를 범용으로 사용할 수 있도록 구현하였습니다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프로세스 모듈의 개수는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1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개부터 최대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6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개까지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 (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한 번 쉬고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)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모듈별 슬롯의 개수는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1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개부터 최대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6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개까지 설정할 수 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두 그림 중 오른쪽 그림에서 차례로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‘NUM’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은 사용자가 설정한 슬롯 개수와 현재 모듈에 투입된 웨이퍼의 개수를 표현하였습니다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바로 옆에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‘TOTAL’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의 경우 해당 프로세스 모듈에서 공정을 완료한 웨이퍼의 총개수를 의미합니다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다음으로 라디오 버튼을 통해 해당 모듈이 현재 공정을 진행 중인가 혹은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Clean job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을 진행 중인가를 확인할 수 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마지막으로 프로그레스 컨트롤과 이를 수치로 보여주며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해당 모듈의 공정 진행 상황을 직관적으로 확인할 수 있도록 설계하였습니다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앞서 설명 드린 프로세스 모듈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UI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오른편에는 시뮬레이터의 가속이 가능하도록 스피드 컨트롤러를 배치하였습니다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사용자는 최소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1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배속에서 최대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50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배속까지 시뮬레이터를 가속할 수 있도록 구현하였습니다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스피드 컨트롤러 하단에는 두가지의 세이브와 로드 버튼이 위치하도록 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보시는 바와 같이 왼쪽 두 개의 버튼은 사용자가 시뮬레이터를 동작하긴 전 입력하였던 시뮬레이션의 환경 및 변수들을 저장하거나 불러올 수 있도록 구현하였습니다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한편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그 오른편에는 시뮬레이션을 통해 나온 결과가 얼마의 시간 동안 몇 장의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의 작업을 진행했는지를 보여주는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Throughput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을 저장하거나 불러올 수 있도록 설계하였습니다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마지막으로 사용자가 시뮬레이션의 환경 및 변수를 설정할 수 있는 시스템 설정 화면입니다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모듈 및 슬롯의 개수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그리고 해당 모듈에서의 구동 시간을 사용자가 자유롭게 입력할 수 있도록 구현하였습니다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초기 메인 윈도우에서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‘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시스템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Info’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버튼을 클릭하게 되면 해당 윈도우를 띄워 사용자에게 입력 받도록 하였으며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주성엔지니어링에서 제공 받는 모듈 별 구동 시간을 반영하여 기본값으로 입력될 수 있도록 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또한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 Transfer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모듈의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Vacuum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로봇이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Quad arm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일 경우를 고려하여 프로세스 모듈의 슬롯 개수를 짝수로만 선택이 가능하도록 제한을 둔 점도 특이점이라 할 수 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발표 순서는 다음과 같이 진행되는데요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r>
              <a:rPr lang="ko-KR" altLang="en-US"/>
              <a:t>간단하게 저희 팀원들을 소개시켜드린 뒤 개발 배경과 개발에 사용한 도구와 환경을 소개해드리겠습니다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이후 </a:t>
            </a:r>
            <a:r>
              <a:rPr lang="en-US" altLang="ko-KR"/>
              <a:t>Thread</a:t>
            </a:r>
            <a:r>
              <a:rPr lang="ko-KR" altLang="en-US"/>
              <a:t> 구성과 흐름도에 대해서 말씀해 드린 뒤 </a:t>
            </a:r>
            <a:endParaRPr lang="ko-KR" altLang="en-US"/>
          </a:p>
          <a:p>
            <a:pPr>
              <a:defRPr/>
            </a:pPr>
            <a:r>
              <a:rPr lang="ko-KR" altLang="en-US"/>
              <a:t>프로젝트에서 가장 많이 신경을 썼던 </a:t>
            </a:r>
            <a:r>
              <a:rPr lang="en-US" altLang="ko-KR"/>
              <a:t>UI</a:t>
            </a:r>
            <a:r>
              <a:rPr lang="ko-KR" altLang="en-US"/>
              <a:t>에 대해서 말씀드리겠습니다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첫번 째로 저희 팀원들과 각자의 역할을 먼저 소개해 드리겠습니다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먼저 김서윤 팀원과 김재곤 팀원은 각각 </a:t>
            </a:r>
            <a:r>
              <a:rPr lang="en-US" altLang="ko-KR"/>
              <a:t>Main</a:t>
            </a:r>
            <a:r>
              <a:rPr lang="ko-KR" altLang="en-US"/>
              <a:t>과 </a:t>
            </a:r>
            <a:r>
              <a:rPr lang="en-US" altLang="ko-KR"/>
              <a:t>System Info</a:t>
            </a:r>
            <a:r>
              <a:rPr lang="ko-KR" altLang="en-US"/>
              <a:t> </a:t>
            </a:r>
            <a:r>
              <a:rPr lang="en-US" altLang="ko-KR"/>
              <a:t>UI</a:t>
            </a:r>
            <a:r>
              <a:rPr lang="ko-KR" altLang="en-US"/>
              <a:t>를 설계 및 제작하고 </a:t>
            </a:r>
            <a:r>
              <a:rPr lang="en-US" altLang="ko-KR"/>
              <a:t>Machine</a:t>
            </a:r>
            <a:r>
              <a:rPr lang="ko-KR" altLang="en-US"/>
              <a:t> </a:t>
            </a:r>
            <a:r>
              <a:rPr lang="en-US" altLang="ko-KR"/>
              <a:t>UI</a:t>
            </a:r>
            <a:r>
              <a:rPr lang="ko-KR" altLang="en-US"/>
              <a:t>로 들어갈 그림을 </a:t>
            </a:r>
            <a:r>
              <a:rPr lang="en-US" altLang="ko-KR"/>
              <a:t>PPT</a:t>
            </a:r>
            <a:r>
              <a:rPr lang="ko-KR" altLang="en-US"/>
              <a:t>를 이용하여 제작하였습니다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이후 </a:t>
            </a:r>
            <a:r>
              <a:rPr lang="en-US" altLang="ko-KR"/>
              <a:t>PPT</a:t>
            </a:r>
            <a:r>
              <a:rPr lang="ko-KR" altLang="en-US"/>
              <a:t> 완성후 </a:t>
            </a:r>
            <a:r>
              <a:rPr lang="en-US" altLang="ko-KR"/>
              <a:t>Main UI</a:t>
            </a:r>
            <a:r>
              <a:rPr lang="ko-KR" altLang="en-US"/>
              <a:t>와 결합하는 과정을 진행하였습니다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계민석 팀원은 </a:t>
            </a:r>
            <a:r>
              <a:rPr lang="en-US" altLang="ko-KR"/>
              <a:t>FAB SOLO</a:t>
            </a:r>
            <a:r>
              <a:rPr lang="ko-KR" altLang="en-US"/>
              <a:t>의 흐름에 알맞게 </a:t>
            </a:r>
            <a:r>
              <a:rPr lang="en-US" altLang="ko-KR"/>
              <a:t>Thread</a:t>
            </a:r>
            <a:r>
              <a:rPr lang="ko-KR" altLang="en-US"/>
              <a:t>를 구현한 뒤 </a:t>
            </a:r>
            <a:r>
              <a:rPr lang="en-US" altLang="ko-KR"/>
              <a:t>Main UI</a:t>
            </a:r>
            <a:r>
              <a:rPr lang="ko-KR" altLang="en-US"/>
              <a:t>와 결합하는 과정을 진행하였고 팀원들이 각자 </a:t>
            </a:r>
            <a:r>
              <a:rPr lang="en-US" altLang="ko-KR"/>
              <a:t>Test</a:t>
            </a:r>
            <a:r>
              <a:rPr lang="ko-KR" altLang="en-US"/>
              <a:t>진행 후 발생한 오류를 수정하는 과정을 진행하였습니다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저는 </a:t>
            </a:r>
            <a:r>
              <a:rPr lang="en-US" altLang="ko-KR"/>
              <a:t>System Config UI</a:t>
            </a:r>
            <a:r>
              <a:rPr lang="ko-KR" altLang="en-US"/>
              <a:t> 기능을 구현하고 해당 </a:t>
            </a:r>
            <a:r>
              <a:rPr lang="en-US" altLang="ko-KR"/>
              <a:t>UI</a:t>
            </a:r>
            <a:r>
              <a:rPr lang="ko-KR" altLang="en-US"/>
              <a:t>에 적용된 </a:t>
            </a:r>
            <a:r>
              <a:rPr lang="en-US" altLang="ko-KR"/>
              <a:t>Parameter</a:t>
            </a:r>
            <a:r>
              <a:rPr lang="ko-KR" altLang="en-US"/>
              <a:t>들이 </a:t>
            </a:r>
            <a:r>
              <a:rPr lang="en-US" altLang="ko-KR"/>
              <a:t>cfg</a:t>
            </a:r>
            <a:r>
              <a:rPr lang="ko-KR" altLang="en-US"/>
              <a:t>파일로 </a:t>
            </a:r>
            <a:r>
              <a:rPr lang="en-US" altLang="ko-KR"/>
              <a:t>Save</a:t>
            </a:r>
            <a:r>
              <a:rPr lang="ko-KR" altLang="en-US"/>
              <a:t> 및 </a:t>
            </a:r>
            <a:r>
              <a:rPr lang="en-US" altLang="ko-KR"/>
              <a:t>Load</a:t>
            </a:r>
            <a:r>
              <a:rPr lang="ko-KR" altLang="en-US"/>
              <a:t>도 될 수</a:t>
            </a:r>
            <a:r>
              <a:rPr lang="en-US" altLang="ko-KR"/>
              <a:t> </a:t>
            </a:r>
            <a:r>
              <a:rPr lang="ko-KR" altLang="en-US"/>
              <a:t>있도록 기능 구현을 하였습니다</a:t>
            </a:r>
            <a:r>
              <a:rPr lang="en-US" altLang="ko-KR"/>
              <a:t>.</a:t>
            </a:r>
            <a:r>
              <a:rPr lang="ko-KR" altLang="en-US"/>
              <a:t> 또한</a:t>
            </a:r>
            <a:r>
              <a:rPr lang="en-US" altLang="ko-KR"/>
              <a:t>,</a:t>
            </a:r>
            <a:r>
              <a:rPr lang="ko-KR" altLang="en-US"/>
              <a:t> 이후 추가과제로 내주신</a:t>
            </a:r>
            <a:r>
              <a:rPr lang="en-US" altLang="ko-KR"/>
              <a:t> MDB to Excel</a:t>
            </a:r>
            <a:r>
              <a:rPr lang="ko-KR" altLang="en-US"/>
              <a:t>인 </a:t>
            </a:r>
            <a:r>
              <a:rPr lang="en-US" altLang="ko-KR"/>
              <a:t>Sub Project</a:t>
            </a:r>
            <a:r>
              <a:rPr lang="ko-KR" altLang="en-US"/>
              <a:t>를 구현하였습니다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하드웨어 장비를 구입하는데 있어 장비의 스펙이 어느정도인지 확인하는 것은 고객들에게 있어 중요한 사항 중 한가지 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옛말에 무엇이든건 듣는 것보다는 보는 것</a:t>
            </a:r>
            <a:r>
              <a:rPr lang="en-US" altLang="ko-KR"/>
              <a:t>,</a:t>
            </a:r>
            <a:r>
              <a:rPr lang="ko-KR" altLang="en-US"/>
              <a:t> 보는 것 보다는 실천하는 것이 효과가 크다는 말이 있듯이 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장비 회사에서 고객이 직접 원하는 사양으로 커스텀하여 구매를 할 수 있다면 추가적으로 발생 가능성이 있는 비용에 대한 생각은 고려하지 않아도 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하지만 시간이 오래 소모된다는 단점이 존재합니다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이와 반대로 시간 절약을 위해 장비의 스펙을 문서로만 확인하고 구매를 한다면 이후 추가 비용을 지불할 가능성이 높아질 수 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이런 비용 문제와 시간 문제를 동시에 할 수 있도록 하기위해 </a:t>
            </a:r>
            <a:r>
              <a:rPr lang="en-US" altLang="ko-KR"/>
              <a:t>FAB SOLO</a:t>
            </a:r>
            <a:r>
              <a:rPr lang="ko-KR" altLang="en-US"/>
              <a:t>를 개발하였습니다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FAB SOLO</a:t>
            </a:r>
            <a:r>
              <a:rPr lang="ko-KR" altLang="en-US"/>
              <a:t>는 </a:t>
            </a:r>
            <a:r>
              <a:rPr lang="en-US" altLang="ko-KR"/>
              <a:t>Visual Studio</a:t>
            </a:r>
            <a:r>
              <a:rPr lang="ko-KR" altLang="en-US"/>
              <a:t> 환경에서 언어는 </a:t>
            </a:r>
            <a:r>
              <a:rPr lang="en-US" altLang="ko-KR"/>
              <a:t>C++</a:t>
            </a:r>
            <a:r>
              <a:rPr lang="ko-KR" altLang="en-US"/>
              <a:t>로 라이브러리는 </a:t>
            </a:r>
            <a:r>
              <a:rPr lang="en-US" altLang="ko-KR"/>
              <a:t>MFC</a:t>
            </a:r>
            <a:r>
              <a:rPr lang="ko-KR" altLang="en-US"/>
              <a:t>를 이용하여 개발하였습니다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 또한</a:t>
            </a:r>
            <a:r>
              <a:rPr lang="en-US" altLang="ko-KR"/>
              <a:t>,</a:t>
            </a:r>
            <a:r>
              <a:rPr lang="ko-KR" altLang="en-US"/>
              <a:t> 소스코드관리를 위해 </a:t>
            </a:r>
            <a:r>
              <a:rPr lang="en-US" altLang="ko-KR"/>
              <a:t>git</a:t>
            </a:r>
            <a:r>
              <a:rPr lang="ko-KR" altLang="en-US"/>
              <a:t>을 사용하였습니다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다음으로 스레드 구성입니다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FAB SOLO</a:t>
            </a:r>
            <a:r>
              <a:rPr lang="ko-KR" altLang="en-US"/>
              <a:t>는 총 </a:t>
            </a:r>
            <a:r>
              <a:rPr lang="en-US" altLang="ko-KR"/>
              <a:t>10</a:t>
            </a:r>
            <a:r>
              <a:rPr lang="ko-KR" altLang="en-US"/>
              <a:t>개의 스레드를  통해서 만들었는데요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다음과 같이 구성 되어있고 각각의 스레드의 역할에 대해서 말씀드리겠습니다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중앙제어스레드는 </a:t>
            </a:r>
            <a:r>
              <a:rPr lang="en-US" altLang="ko-KR"/>
              <a:t>9</a:t>
            </a:r>
            <a:r>
              <a:rPr lang="ko-KR" altLang="en-US"/>
              <a:t>개의 스레드를 관리해줍니다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Time</a:t>
            </a:r>
            <a:r>
              <a:rPr lang="ko-KR" altLang="en-US"/>
              <a:t>스레드는 </a:t>
            </a:r>
            <a:r>
              <a:rPr lang="en-US" altLang="ko-KR"/>
              <a:t>FAB SOLO</a:t>
            </a:r>
            <a:r>
              <a:rPr lang="ko-KR" altLang="en-US"/>
              <a:t>가 작동한 총 시간과 </a:t>
            </a:r>
            <a:r>
              <a:rPr lang="en-US" altLang="ko-KR"/>
              <a:t>Clean </a:t>
            </a:r>
            <a:r>
              <a:rPr lang="ko-KR" altLang="en-US"/>
              <a:t>공정이 진행된 과정을 측정하고 출력된</a:t>
            </a:r>
            <a:r>
              <a:rPr lang="en-US" altLang="ko-KR"/>
              <a:t> Wafer</a:t>
            </a:r>
            <a:r>
              <a:rPr lang="ko-KR" altLang="en-US"/>
              <a:t>수와 </a:t>
            </a:r>
            <a:r>
              <a:rPr lang="en-US" altLang="ko-KR"/>
              <a:t>Throughput</a:t>
            </a:r>
            <a:r>
              <a:rPr lang="ko-KR" altLang="en-US"/>
              <a:t>은 계산합니다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LPMtoLL</a:t>
            </a:r>
            <a:r>
              <a:rPr lang="ko-KR" altLang="en-US"/>
              <a:t>스레드는 </a:t>
            </a:r>
            <a:r>
              <a:rPr lang="en-US" altLang="ko-KR"/>
              <a:t>Wafer</a:t>
            </a:r>
            <a:r>
              <a:rPr lang="ko-KR" altLang="en-US"/>
              <a:t>를 </a:t>
            </a:r>
            <a:r>
              <a:rPr lang="en-US" altLang="ko-KR"/>
              <a:t>Aligner</a:t>
            </a:r>
            <a:r>
              <a:rPr lang="ko-KR" altLang="en-US"/>
              <a:t>과정을 진행한 뒤 </a:t>
            </a:r>
            <a:r>
              <a:rPr lang="en-US" altLang="ko-KR"/>
              <a:t>LL</a:t>
            </a:r>
            <a:r>
              <a:rPr lang="ko-KR" altLang="en-US"/>
              <a:t>로 옮기는 스레드 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LL</a:t>
            </a:r>
            <a:r>
              <a:rPr lang="ko-KR" altLang="en-US"/>
              <a:t>스레드는 </a:t>
            </a:r>
            <a:r>
              <a:rPr lang="en-US" altLang="ko-KR"/>
              <a:t>Wafer</a:t>
            </a:r>
            <a:r>
              <a:rPr lang="ko-KR" altLang="en-US"/>
              <a:t>가 있는 공간을 해당되는 과정에 따라 진공 또는 대기 상태로 만들어 줍니다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LL2PM</a:t>
            </a:r>
            <a:r>
              <a:rPr lang="ko-KR" altLang="en-US"/>
              <a:t>스레드는 </a:t>
            </a:r>
            <a:r>
              <a:rPr lang="en-US" altLang="ko-KR"/>
              <a:t>LL</a:t>
            </a:r>
            <a:r>
              <a:rPr lang="ko-KR" altLang="en-US"/>
              <a:t>에 있는 </a:t>
            </a:r>
            <a:r>
              <a:rPr lang="en-US" altLang="ko-KR"/>
              <a:t>Wafer</a:t>
            </a:r>
            <a:r>
              <a:rPr lang="ko-KR" altLang="en-US"/>
              <a:t>를 순차적으로 </a:t>
            </a:r>
            <a:r>
              <a:rPr lang="en-US" altLang="ko-KR"/>
              <a:t>PM</a:t>
            </a:r>
            <a:r>
              <a:rPr lang="ko-KR" altLang="en-US"/>
              <a:t> 모듈로 옮기는 과정을 시행합니다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PM</a:t>
            </a:r>
            <a:r>
              <a:rPr lang="ko-KR" altLang="en-US"/>
              <a:t>스레드는 </a:t>
            </a:r>
            <a:r>
              <a:rPr lang="en-US" altLang="ko-KR"/>
              <a:t>Wafer</a:t>
            </a:r>
            <a:r>
              <a:rPr lang="ko-KR" altLang="en-US"/>
              <a:t>에 공정을 진행합니다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PM2LL</a:t>
            </a:r>
            <a:r>
              <a:rPr lang="ko-KR" altLang="en-US"/>
              <a:t>스레드는 </a:t>
            </a:r>
            <a:r>
              <a:rPr lang="en-US" altLang="ko-KR"/>
              <a:t>PM</a:t>
            </a:r>
            <a:r>
              <a:rPr lang="ko-KR" altLang="en-US"/>
              <a:t>스레드를통해 공정이 완료된 </a:t>
            </a:r>
            <a:r>
              <a:rPr lang="en-US" altLang="ko-KR"/>
              <a:t>Wafer</a:t>
            </a:r>
            <a:r>
              <a:rPr lang="ko-KR" altLang="en-US"/>
              <a:t>를 </a:t>
            </a:r>
            <a:r>
              <a:rPr lang="en-US" altLang="ko-KR"/>
              <a:t>LL</a:t>
            </a:r>
            <a:r>
              <a:rPr lang="ko-KR" altLang="en-US"/>
              <a:t>로 옮기는 과정을 진행합니다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LL2OUT</a:t>
            </a:r>
            <a:r>
              <a:rPr lang="ko-KR" altLang="en-US"/>
              <a:t>스레드는 </a:t>
            </a:r>
            <a:r>
              <a:rPr lang="en-US" altLang="ko-KR"/>
              <a:t>LL</a:t>
            </a:r>
            <a:r>
              <a:rPr lang="ko-KR" altLang="en-US"/>
              <a:t>스레드를 통하여 대기 상태로 전환된 </a:t>
            </a:r>
            <a:r>
              <a:rPr lang="en-US" altLang="ko-KR"/>
              <a:t>Wafer</a:t>
            </a:r>
            <a:r>
              <a:rPr lang="ko-KR" altLang="en-US"/>
              <a:t>들을 출력하는 과정을 진행합니다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FAB SOLO</a:t>
            </a:r>
            <a:r>
              <a:rPr lang="ko-KR" altLang="en-US"/>
              <a:t>의 스레드 흐름도를 다음과 같이 </a:t>
            </a:r>
            <a:r>
              <a:rPr lang="en-US" altLang="ko-KR"/>
              <a:t>Load Lock </a:t>
            </a:r>
            <a:r>
              <a:rPr lang="ko-KR" altLang="en-US"/>
              <a:t>모듈 </a:t>
            </a:r>
            <a:r>
              <a:rPr lang="en-US" altLang="ko-KR"/>
              <a:t>2</a:t>
            </a:r>
            <a:r>
              <a:rPr lang="ko-KR" altLang="en-US"/>
              <a:t>개</a:t>
            </a:r>
            <a:r>
              <a:rPr lang="en-US" altLang="ko-KR"/>
              <a:t>,</a:t>
            </a:r>
            <a:r>
              <a:rPr lang="ko-KR" altLang="en-US"/>
              <a:t> 슬롯 개수 </a:t>
            </a:r>
            <a:r>
              <a:rPr lang="en-US" altLang="ko-KR"/>
              <a:t>4</a:t>
            </a:r>
            <a:r>
              <a:rPr lang="ko-KR" altLang="en-US"/>
              <a:t>개 </a:t>
            </a:r>
            <a:r>
              <a:rPr lang="en-US" altLang="ko-KR"/>
              <a:t>Process </a:t>
            </a:r>
            <a:r>
              <a:rPr lang="ko-KR" altLang="en-US"/>
              <a:t>모듈 </a:t>
            </a:r>
            <a:r>
              <a:rPr lang="en-US" altLang="ko-KR"/>
              <a:t>2</a:t>
            </a:r>
            <a:r>
              <a:rPr lang="ko-KR" altLang="en-US"/>
              <a:t>개</a:t>
            </a:r>
            <a:r>
              <a:rPr lang="en-US" altLang="ko-KR"/>
              <a:t>,</a:t>
            </a:r>
            <a:r>
              <a:rPr lang="ko-KR" altLang="en-US"/>
              <a:t> 슬롯 개수 </a:t>
            </a:r>
            <a:r>
              <a:rPr lang="en-US" altLang="ko-KR"/>
              <a:t>4</a:t>
            </a:r>
            <a:r>
              <a:rPr lang="ko-KR" altLang="en-US"/>
              <a:t>개로 설정하였을때를 예시로 표현하였습니다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보시는 것과 같이 </a:t>
            </a:r>
            <a:r>
              <a:rPr lang="en-US" altLang="ko-KR"/>
              <a:t>Central Control</a:t>
            </a:r>
            <a:r>
              <a:rPr lang="ko-KR" altLang="en-US"/>
              <a:t>은 프로그램 종료시 까지 작동되면 다른 스레드를 순차적으로 동작시키는 역할을 하는 것을 보실 수 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그와 동시에 </a:t>
            </a:r>
            <a:r>
              <a:rPr lang="en-US" altLang="ko-KR"/>
              <a:t>Time</a:t>
            </a:r>
            <a:r>
              <a:rPr lang="ko-KR" altLang="en-US"/>
              <a:t> 스레드도 동작하면서 </a:t>
            </a:r>
            <a:r>
              <a:rPr lang="en-US" altLang="ko-KR"/>
              <a:t>Simulator</a:t>
            </a:r>
            <a:r>
              <a:rPr lang="ko-KR" altLang="en-US"/>
              <a:t>의 동작시간을 측정하여 </a:t>
            </a:r>
            <a:r>
              <a:rPr lang="en-US" altLang="ko-KR"/>
              <a:t>Wafer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출력과 </a:t>
            </a:r>
            <a:r>
              <a:rPr lang="en-US" altLang="ko-KR"/>
              <a:t>Throughtput</a:t>
            </a:r>
            <a:r>
              <a:rPr lang="ko-KR" altLang="en-US"/>
              <a:t>을 계산하는데 이바지 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또한</a:t>
            </a:r>
            <a:r>
              <a:rPr lang="en-US" altLang="ko-KR"/>
              <a:t>,</a:t>
            </a:r>
            <a:r>
              <a:rPr lang="ko-KR" altLang="en-US"/>
              <a:t> 스레드는 단일 스레드로 동작이 되는 것이 아닌 멀티스레드로 동작이 되어야 합니다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해당 예시로 말하면 </a:t>
            </a:r>
            <a:r>
              <a:rPr lang="en-US" altLang="ko-KR"/>
              <a:t>LPM2LL</a:t>
            </a:r>
            <a:r>
              <a:rPr lang="ko-KR" altLang="en-US"/>
              <a:t>과 </a:t>
            </a:r>
            <a:r>
              <a:rPr lang="en-US" altLang="ko-KR"/>
              <a:t>LL2PM</a:t>
            </a:r>
            <a:r>
              <a:rPr lang="ko-KR" altLang="en-US"/>
              <a:t> 과정이 동시에 일어 나야 된다는 건데 보시는 것과 같이 멀티스레드로 동작하시는 것을 볼 수 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좀 더 자세한 흐름은 시연을 통해 보여드리겠습니다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네번째로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UI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구성에 대해서 설명드리겠습니다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이전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UI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의 경우 타일 형식으로 되어있어서 한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눈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에 알아보는 것이 힘들었습니다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 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하지만 새로운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UI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구성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은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각각의 모듈이 현재 수행하고 있는 작업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을 볼 수 있을 뿐만 아니라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앞으로 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할 작업도 사용자가 예상할 수 있도록 설계하였습니다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altLang="ko-KR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이제 각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UI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별 세부 사항에 대해 알려드리겠습니다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 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우선 최상단에 보시면 타이머가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2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가지가 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각각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Total 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Running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Time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과 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Total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Cleanning Time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으로 구성되어 있으며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공정이 완료된 모든 웨이퍼를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OUTPUT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에 표시하고 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1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시간당 공정한 웨이퍼 평균을 구해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THROUGHTPUT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에 표시했습니다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 Page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111263" y="4188311"/>
            <a:ext cx="7080737" cy="1260586"/>
          </a:xfrm>
          <a:prstGeom prst="rect">
            <a:avLst/>
          </a:prstGeom>
        </p:spPr>
        <p:txBody>
          <a:bodyPr>
            <a:noAutofit/>
          </a:bodyPr>
          <a:lstStyle>
            <a:lvl1pPr algn="ctr" latinLnBrk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Division</a:t>
            </a:r>
          </a:p>
          <a:p>
            <a:pPr lvl="0">
              <a:defRPr/>
            </a:pPr>
            <a:r>
              <a:rPr lang="en-US" altLang="ko-KR"/>
              <a:t>Date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09"/>
            <a:ext cx="12192000" cy="692393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42774" y="5614416"/>
            <a:ext cx="10601413" cy="941832"/>
          </a:xfrm>
          <a:prstGeom prst="roundRect">
            <a:avLst>
              <a:gd name="adj" fmla="val 9795"/>
            </a:avLst>
          </a:prstGeom>
          <a:solidFill>
            <a:srgbClr val="9A191D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2774" y="189822"/>
            <a:ext cx="10601413" cy="4565059"/>
          </a:xfrm>
          <a:prstGeom prst="roundRect">
            <a:avLst>
              <a:gd name="adj" fmla="val 3385"/>
            </a:avLst>
          </a:prstGeom>
          <a:solidFill>
            <a:schemeClr val="bg1">
              <a:lumMod val="85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595488" y="4274830"/>
            <a:ext cx="1744392" cy="12710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57590" t="42310" r="26480" b="38270"/>
          <a:stretch>
            <a:fillRect/>
          </a:stretch>
        </p:blipFill>
        <p:spPr>
          <a:xfrm>
            <a:off x="4116001" y="4282217"/>
            <a:ext cx="1575581" cy="13319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34940" t="35940" r="45430" b="45830"/>
          <a:stretch>
            <a:fillRect/>
          </a:stretch>
        </p:blipFill>
        <p:spPr>
          <a:xfrm>
            <a:off x="1271125" y="4330439"/>
            <a:ext cx="1941341" cy="12503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79400" t="41830" r="2510" b="38270"/>
          <a:stretch>
            <a:fillRect/>
          </a:stretch>
        </p:blipFill>
        <p:spPr>
          <a:xfrm>
            <a:off x="9048340" y="4379976"/>
            <a:ext cx="1789413" cy="13649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69228" y="5779010"/>
            <a:ext cx="32458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www.jusung.com</a:t>
            </a:r>
          </a:p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240 Opo-ro,</a:t>
            </a: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 Opo-eup, Gwangju-si</a:t>
            </a:r>
          </a:p>
          <a:p>
            <a:pPr algn="r">
              <a:defRPr/>
            </a:pP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Gyeonggi-do, Korea</a:t>
            </a:r>
            <a:endParaRPr lang="ko-KR" altLang="en-US" b="1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1998" y="289561"/>
            <a:ext cx="27845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600" b="1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World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1</a:t>
            </a:r>
            <a:r>
              <a:rPr lang="en-US" altLang="ko-KR" sz="1600" b="1" baseline="3000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St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Technology</a:t>
            </a:r>
          </a:p>
          <a:p>
            <a:pPr algn="l">
              <a:defRPr/>
            </a:pP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Only   1 In The World</a:t>
            </a:r>
            <a:endParaRPr lang="ko-KR" altLang="en-US" sz="1600" b="1">
              <a:solidFill>
                <a:srgbClr val="27333F"/>
              </a:solidFill>
              <a:latin typeface="Arial"/>
              <a:ea typeface="휴먼엑스포"/>
              <a:cs typeface="Arial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2875" y="5935264"/>
            <a:ext cx="2055922" cy="34666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ext Page" preserve="1" userDrawn="1">
  <p:cSld name="Main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48139" y="795338"/>
            <a:ext cx="10678859" cy="2011657"/>
          </a:xfrm>
          <a:prstGeom prst="rect">
            <a:avLst/>
          </a:prstGeom>
        </p:spPr>
        <p:txBody>
          <a:bodyPr/>
          <a:lstStyle>
            <a:lvl1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1pPr>
            <a:lvl2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2pPr>
            <a:lvl3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3pPr>
            <a:lvl4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4pPr>
            <a:lvl5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80178"/>
            <a:ext cx="12192000" cy="474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rgbClr val="023380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1pPr>
            <a:lvl2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2pPr>
            <a:lvl3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3pPr>
            <a:lvl4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4pPr>
            <a:lvl5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5pPr>
          </a:lstStyle>
          <a:p>
            <a:pPr marL="0" marR="0" lvl="0" indent="0" algn="ct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/>
              <a:t>24pt.) Arial bold, first initial cap</a:t>
            </a:r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102315" y="2"/>
            <a:ext cx="11450858" cy="4789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 spc="-150">
                <a:solidFill>
                  <a:srgbClr val="4F4F4F"/>
                </a:solidFill>
              </a:rPr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4" name="제목 10"/>
          <p:cNvSpPr>
            <a:spLocks noGrp="1"/>
          </p:cNvSpPr>
          <p:nvPr>
            <p:ph type="title" hasCustomPrompt="1"/>
          </p:nvPr>
        </p:nvSpPr>
        <p:spPr>
          <a:xfrm>
            <a:off x="0" y="1659269"/>
            <a:ext cx="12192000" cy="12822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5400">
                <a:solidFill>
                  <a:srgbClr val="4F4F4F"/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54pt.) Arial bold, first initial cap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037259" y="3065150"/>
            <a:ext cx="1048844" cy="7642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7590" t="42310" r="26480" b="38270"/>
          <a:stretch>
            <a:fillRect/>
          </a:stretch>
        </p:blipFill>
        <p:spPr>
          <a:xfrm>
            <a:off x="5056352" y="3065148"/>
            <a:ext cx="947344" cy="8008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940" t="35940" r="45430" b="45830"/>
          <a:stretch>
            <a:fillRect/>
          </a:stretch>
        </p:blipFill>
        <p:spPr>
          <a:xfrm>
            <a:off x="3805251" y="3065150"/>
            <a:ext cx="1167262" cy="7517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79400" t="41830" r="2510" b="38270"/>
          <a:stretch>
            <a:fillRect/>
          </a:stretch>
        </p:blipFill>
        <p:spPr>
          <a:xfrm>
            <a:off x="7119194" y="3065148"/>
            <a:ext cx="1075912" cy="82067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58347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584" y="1618452"/>
            <a:ext cx="10211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n-US" altLang="ko-KR" sz="7200" b="0" spc="-150">
                <a:solidFill>
                  <a:srgbClr val="C00000"/>
                </a:solidFill>
              </a:rPr>
              <a:t> 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st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2254" y="2560484"/>
            <a:ext cx="2728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en-US" altLang="ko-KR" sz="7200" b="0" spc="-150"/>
              <a:t> </a:t>
            </a:r>
            <a:endParaRPr lang="ko-KR" altLang="en-US" sz="7200" b="0" spc="-150"/>
          </a:p>
        </p:txBody>
      </p:sp>
      <p:sp>
        <p:nvSpPr>
          <p:cNvPr id="9" name="직사각형 8"/>
          <p:cNvSpPr/>
          <p:nvPr/>
        </p:nvSpPr>
        <p:spPr>
          <a:xfrm>
            <a:off x="1519699" y="3717870"/>
            <a:ext cx="9459693" cy="144000"/>
          </a:xfrm>
          <a:prstGeom prst="rect">
            <a:avLst/>
          </a:prstGeom>
          <a:solidFill>
            <a:srgbClr val="C0000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0" name="직사각형 9"/>
          <p:cNvSpPr/>
          <p:nvPr/>
        </p:nvSpPr>
        <p:spPr>
          <a:xfrm rot="4546356">
            <a:off x="242788" y="2898684"/>
            <a:ext cx="2073436" cy="25748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97988" y="3650439"/>
            <a:ext cx="155545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spc="-90">
                <a:solidFill>
                  <a:schemeClr val="bg1"/>
                </a:solidFill>
              </a:rPr>
              <a:t>www.jusung.com</a:t>
            </a:r>
            <a:endParaRPr lang="ko-KR" altLang="en-US" sz="1100" spc="-9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1538" y="2560484"/>
            <a:ext cx="72048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rgbClr val="C00000"/>
                </a:solidFill>
              </a:rPr>
              <a:t>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in the World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Relationship Id="rId8" Type="http://schemas.openxmlformats.org/officeDocument/2006/relationships/image" Target="../media/image8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사용자 테마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6723950"/>
            <a:ext cx="12192000" cy="144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523" y="500368"/>
            <a:ext cx="12192000" cy="36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>
          <a:xfrm>
            <a:off x="-23441" y="6694854"/>
            <a:ext cx="7571154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tIns="10800" bIns="10800">
            <a:spAutoFit/>
          </a:bodyPr>
          <a:lstStyle/>
          <a:p>
            <a:pPr>
              <a:buFont typeface="Wingdings"/>
              <a:buChar char="Ø"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 </a:t>
            </a:r>
            <a:r>
              <a:rPr lang="en-US" altLang="ko-KR" sz="1100" b="0">
                <a:solidFill>
                  <a:schemeClr val="bg1"/>
                </a:solidFill>
                <a:latin typeface="Arial"/>
                <a:ea typeface="HY헤드라인M"/>
              </a:rPr>
              <a:t>Confidential and Proprietary</a:t>
            </a:r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886216" y="170924"/>
            <a:ext cx="1251784" cy="194836"/>
          </a:xfrm>
          <a:prstGeom prst="rect">
            <a:avLst/>
          </a:prstGeom>
        </p:spPr>
      </p:pic>
      <p:sp>
        <p:nvSpPr>
          <p:cNvPr id="7" name="Text Box 16"/>
          <p:cNvSpPr txBox="1">
            <a:spLocks noChangeArrowheads="1"/>
          </p:cNvSpPr>
          <p:nvPr/>
        </p:nvSpPr>
        <p:spPr>
          <a:xfrm>
            <a:off x="10306514" y="6694853"/>
            <a:ext cx="2457322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tIns="10800" bIns="10800">
            <a:spAutoFit/>
          </a:bodyPr>
          <a:lstStyle/>
          <a:p>
            <a:pPr>
              <a:buFont typeface="Wingdings"/>
              <a:buNone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Innovation</a:t>
            </a:r>
            <a:r>
              <a:rPr lang="en-US" altLang="ko-KR" sz="1100" b="0" baseline="0">
                <a:solidFill>
                  <a:schemeClr val="bg1"/>
                </a:solidFill>
                <a:latin typeface="Arial"/>
                <a:ea typeface="굴림"/>
              </a:rPr>
              <a:t> &amp; Culture</a:t>
            </a:r>
            <a:endParaRPr lang="en-US" altLang="ko-KR" sz="1100" b="0">
              <a:solidFill>
                <a:schemeClr val="bg1"/>
              </a:solidFill>
              <a:latin typeface="Arial"/>
              <a:ea typeface="HY헤드라인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</p:sldLayoutIdLst>
  <p:transition/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FontTx/>
        <a:buNone/>
        <a:defRPr kumimoji="1" sz="2400" b="1">
          <a:solidFill>
            <a:schemeClr val="bg1"/>
          </a:solidFill>
          <a:latin typeface="+mj-lt"/>
          <a:ea typeface="+mj-ea"/>
          <a:cs typeface="Arial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9pPr>
    </p:titleStyle>
    <p:bodyStyle>
      <a:lvl1pPr marL="177800" indent="-1778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95000"/>
        <a:buFont typeface="Wingdings 2"/>
        <a:buChar char="¡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  <a:cs typeface="+mn-cs"/>
        </a:defRPr>
      </a:lvl1pPr>
      <a:lvl2pPr marL="406400" indent="-1143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75000"/>
        <a:buFont typeface="Arial"/>
        <a:buChar char="–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2pPr>
      <a:lvl3pPr marL="596900" indent="-762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100000"/>
        <a:buFont typeface="Arial"/>
        <a:buChar char="•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3pPr>
      <a:lvl4pPr marL="952500" indent="-117475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65000"/>
        <a:buFont typeface="Wingdings 3"/>
        <a:buChar char="u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latinLnBrk="1" hangingPunct="1">
        <a:lnSpc>
          <a:spcPts val="1800"/>
        </a:lnSpc>
        <a:spcBef>
          <a:spcPts val="600"/>
        </a:spcBef>
        <a:spcAft>
          <a:spcPct val="0"/>
        </a:spcAft>
        <a:buChar char="»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6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Relationship Id="rId5" Type="http://schemas.openxmlformats.org/officeDocument/2006/relationships/image" Target="../media/image14.png"  /><Relationship Id="rId6" Type="http://schemas.openxmlformats.org/officeDocument/2006/relationships/image" Target="../media/image2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14.png"  /><Relationship Id="rId4" Type="http://schemas.openxmlformats.org/officeDocument/2006/relationships/image" Target="../media/image2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14.png"  /><Relationship Id="rId4" Type="http://schemas.openxmlformats.org/officeDocument/2006/relationships/image" Target="../media/image2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Relationship Id="rId5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Relationship Id="rId5" Type="http://schemas.openxmlformats.org/officeDocument/2006/relationships/image" Target="../media/image3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5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5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jpeg"  /><Relationship Id="rId6" Type="http://schemas.openxmlformats.org/officeDocument/2006/relationships/image" Target="../media/image12.jpe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Relationship Id="rId6" Type="http://schemas.openxmlformats.org/officeDocument/2006/relationships/image" Target="../media/image1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5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6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14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사각형: 둥근 모서리 1007"/>
          <p:cNvSpPr/>
          <p:nvPr/>
        </p:nvSpPr>
        <p:spPr>
          <a:xfrm>
            <a:off x="315829" y="812131"/>
            <a:ext cx="11560342" cy="182478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007" name="TextBox 1006"/>
          <p:cNvSpPr txBox="1"/>
          <p:nvPr/>
        </p:nvSpPr>
        <p:spPr>
          <a:xfrm>
            <a:off x="945491" y="873008"/>
            <a:ext cx="10301016" cy="17063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FAB Simulator Only Look Once</a:t>
            </a:r>
            <a:endParaRPr lang="en-US" altLang="ko-KR" sz="5300" b="1">
              <a:solidFill>
                <a:schemeClr val="lt1"/>
              </a:solidFill>
              <a:latin typeface="+mn-ea"/>
              <a:ea typeface="+mn-ea"/>
            </a:endParaRPr>
          </a:p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(FAB SOLO)</a:t>
            </a:r>
            <a:endParaRPr lang="en-US" altLang="ko-KR" sz="5300" b="1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1009" name="TextBox 1008"/>
          <p:cNvSpPr txBox="1"/>
          <p:nvPr/>
        </p:nvSpPr>
        <p:spPr>
          <a:xfrm>
            <a:off x="3329835" y="3895986"/>
            <a:ext cx="5532329" cy="1455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b="1">
                <a:latin typeface="+mn-ea"/>
                <a:ea typeface="+mn-ea"/>
              </a:rPr>
              <a:t>조장 </a:t>
            </a:r>
            <a:r>
              <a:rPr lang="en-US" altLang="ko-KR" sz="3000" b="1">
                <a:latin typeface="+mn-ea"/>
                <a:ea typeface="+mn-ea"/>
              </a:rPr>
              <a:t>:</a:t>
            </a:r>
            <a:r>
              <a:rPr lang="ko-KR" altLang="en-US" sz="3000" b="1">
                <a:latin typeface="+mn-ea"/>
                <a:ea typeface="+mn-ea"/>
              </a:rPr>
              <a:t> 한성현</a:t>
            </a:r>
            <a:endParaRPr lang="ko-KR" altLang="en-US" sz="3000" b="1">
              <a:latin typeface="+mn-ea"/>
              <a:ea typeface="+mn-ea"/>
            </a:endParaRPr>
          </a:p>
          <a:p>
            <a:pPr algn="ctr">
              <a:defRPr/>
            </a:pPr>
            <a:endParaRPr lang="ko-KR" altLang="en-US" sz="3000" b="1">
              <a:latin typeface="+mn-ea"/>
              <a:ea typeface="+mn-ea"/>
            </a:endParaRPr>
          </a:p>
          <a:p>
            <a:pPr algn="ctr">
              <a:defRPr/>
            </a:pPr>
            <a:r>
              <a:rPr lang="ko-KR" altLang="en-US" sz="3000" b="1">
                <a:latin typeface="+mn-ea"/>
                <a:ea typeface="+mn-ea"/>
              </a:rPr>
              <a:t>조원 </a:t>
            </a:r>
            <a:r>
              <a:rPr lang="en-US" altLang="ko-KR" sz="3000" b="1">
                <a:latin typeface="+mn-ea"/>
                <a:ea typeface="+mn-ea"/>
              </a:rPr>
              <a:t>: </a:t>
            </a:r>
            <a:r>
              <a:rPr lang="ko-KR" altLang="en-US" sz="3000" b="1">
                <a:latin typeface="+mn-ea"/>
                <a:ea typeface="+mn-ea"/>
              </a:rPr>
              <a:t>계민석</a:t>
            </a:r>
            <a:r>
              <a:rPr lang="en-US" altLang="ko-KR" sz="3000" b="1">
                <a:latin typeface="+mn-ea"/>
                <a:ea typeface="+mn-ea"/>
              </a:rPr>
              <a:t>, </a:t>
            </a:r>
            <a:r>
              <a:rPr lang="ko-KR" altLang="en-US" sz="3000" b="1">
                <a:latin typeface="+mn-ea"/>
                <a:ea typeface="+mn-ea"/>
              </a:rPr>
              <a:t>김서윤</a:t>
            </a:r>
            <a:r>
              <a:rPr lang="en-US" altLang="ko-KR" sz="3000" b="1">
                <a:latin typeface="+mn-ea"/>
                <a:ea typeface="+mn-ea"/>
              </a:rPr>
              <a:t>, </a:t>
            </a:r>
            <a:r>
              <a:rPr lang="ko-KR" altLang="en-US" sz="3000" b="1">
                <a:latin typeface="+mn-ea"/>
                <a:ea typeface="+mn-ea"/>
              </a:rPr>
              <a:t>김재곤</a:t>
            </a:r>
            <a:endParaRPr lang="ko-KR" altLang="en-US" sz="3000" b="1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grpSp>
        <p:nvGrpSpPr>
          <p:cNvPr id="10" name="그룹 9"/>
          <p:cNvGrpSpPr/>
          <p:nvPr/>
        </p:nvGrpSpPr>
        <p:grpSpPr>
          <a:xfrm rot="0">
            <a:off x="6528914" y="2197892"/>
            <a:ext cx="4946648" cy="3789882"/>
            <a:chOff x="6528914" y="2197892"/>
            <a:chExt cx="4946648" cy="378988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689173" y="2702535"/>
              <a:ext cx="2096608" cy="3285238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378954" y="2702535"/>
              <a:ext cx="2096608" cy="3285239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8" name="TextBox 7"/>
            <p:cNvSpPr txBox="1"/>
            <p:nvPr/>
          </p:nvSpPr>
          <p:spPr>
            <a:xfrm>
              <a:off x="6528914" y="2197892"/>
              <a:ext cx="15571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Load Port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ko-KR" altLang="en-US" sz="1600" b="1">
                <a:latin typeface="Amasis MT Pro Black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27077" y="2197892"/>
              <a:ext cx="15571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Load Lock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ko-KR" altLang="en-US" sz="1600" b="1">
                <a:latin typeface="Amasis MT Pro Black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 rot="0">
            <a:off x="414643" y="1228215"/>
            <a:ext cx="5088185" cy="4401569"/>
            <a:chOff x="414643" y="1228215"/>
            <a:chExt cx="5088185" cy="4401569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14643" y="1228215"/>
              <a:ext cx="5088185" cy="4401569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414643" y="1733306"/>
              <a:ext cx="1341690" cy="2353502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219793" y="1734228"/>
              <a:ext cx="1283035" cy="2353502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pic>
        <p:nvPicPr>
          <p:cNvPr id="3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528914" y="1011704"/>
            <a:ext cx="3909031" cy="1186188"/>
          </a:xfrm>
          <a:prstGeom prst="rect">
            <a:avLst/>
          </a:prstGeom>
        </p:spPr>
      </p:pic>
      <p:sp>
        <p:nvSpPr>
          <p:cNvPr id="33" name="TextBox 7"/>
          <p:cNvSpPr txBox="1"/>
          <p:nvPr/>
        </p:nvSpPr>
        <p:spPr>
          <a:xfrm>
            <a:off x="6528914" y="626745"/>
            <a:ext cx="34013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[ Color Info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]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6256" y="1567738"/>
            <a:ext cx="5085498" cy="415985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463850" y="2010806"/>
            <a:ext cx="2666092" cy="2642700"/>
          </a:xfrm>
          <a:prstGeom prst="rect">
            <a:avLst/>
          </a:prstGeom>
          <a:noFill/>
          <a:ln w="38100">
            <a:solidFill>
              <a:srgbClr val="c0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1" name="화살표: 오른쪽 10"/>
          <p:cNvSpPr/>
          <p:nvPr/>
        </p:nvSpPr>
        <p:spPr>
          <a:xfrm>
            <a:off x="4765194" y="3209925"/>
            <a:ext cx="1330806" cy="64970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6096000" y="825031"/>
            <a:ext cx="5872097" cy="5614399"/>
            <a:chOff x="5716522" y="751541"/>
            <a:chExt cx="5872097" cy="5614399"/>
          </a:xfrm>
        </p:grpSpPr>
        <p:sp>
          <p:nvSpPr>
            <p:cNvPr id="8" name="TextBox 7"/>
            <p:cNvSpPr txBox="1"/>
            <p:nvPr/>
          </p:nvSpPr>
          <p:spPr>
            <a:xfrm>
              <a:off x="7638500" y="751541"/>
              <a:ext cx="202814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[</a:t>
              </a:r>
              <a:r>
                <a:rPr lang="ko-KR" altLang="en-US" sz="2000" b="1">
                  <a:latin typeface="Amasis MT Pro Black"/>
                </a:rPr>
                <a:t> </a:t>
              </a:r>
              <a:r>
                <a:rPr lang="en-US" altLang="ko-KR" sz="2000" b="1">
                  <a:latin typeface="Amasis MT Pro Black"/>
                </a:rPr>
                <a:t>System UI</a:t>
              </a:r>
              <a:r>
                <a:rPr lang="ko-KR" altLang="en-US" sz="2000" b="1">
                  <a:latin typeface="Amasis MT Pro Black"/>
                </a:rPr>
                <a:t> </a:t>
              </a:r>
              <a:r>
                <a:rPr lang="en-US" altLang="ko-KR" sz="2000" b="1">
                  <a:latin typeface="Amasis MT Pro Black"/>
                </a:rPr>
                <a:t>]</a:t>
              </a:r>
              <a:endParaRPr lang="en-US" altLang="ko-KR" sz="2000" b="1">
                <a:latin typeface="Amasis MT Pro Black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716522" y="1297933"/>
              <a:ext cx="5872097" cy="506800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1910" y="1042734"/>
            <a:ext cx="4581427" cy="374753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92231" y="3780148"/>
            <a:ext cx="3308808" cy="1010116"/>
          </a:xfrm>
          <a:prstGeom prst="rect">
            <a:avLst/>
          </a:prstGeom>
          <a:noFill/>
          <a:ln w="38100">
            <a:solidFill>
              <a:srgbClr val="c0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1" name="화살표: 오른쪽 10"/>
          <p:cNvSpPr/>
          <p:nvPr/>
        </p:nvSpPr>
        <p:spPr>
          <a:xfrm>
            <a:off x="3829984" y="3996965"/>
            <a:ext cx="1023001" cy="4956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5081928" y="1708963"/>
            <a:ext cx="6877695" cy="3947120"/>
            <a:chOff x="5081929" y="1708963"/>
            <a:chExt cx="6616735" cy="3947120"/>
          </a:xfrm>
        </p:grpSpPr>
        <p:sp>
          <p:nvSpPr>
            <p:cNvPr id="8" name="TextBox 7"/>
            <p:cNvSpPr txBox="1"/>
            <p:nvPr/>
          </p:nvSpPr>
          <p:spPr>
            <a:xfrm>
              <a:off x="5081929" y="1708963"/>
              <a:ext cx="20281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[Process Module ]</a:t>
              </a:r>
              <a:endParaRPr lang="ko-KR" altLang="en-US" sz="1600" b="1">
                <a:latin typeface="Amasis MT Pro Black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081930" y="2397607"/>
              <a:ext cx="6616734" cy="3258476"/>
            </a:xfrm>
            <a:prstGeom prst="rect">
              <a:avLst/>
            </a:prstGeom>
          </p:spPr>
        </p:pic>
        <p:sp>
          <p:nvSpPr>
            <p:cNvPr id="27" name="사각형: 둥근 모서리 26"/>
            <p:cNvSpPr/>
            <p:nvPr/>
          </p:nvSpPr>
          <p:spPr>
            <a:xfrm>
              <a:off x="5081930" y="2547258"/>
              <a:ext cx="898992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28" name="사각형: 둥근 모서리 27"/>
            <p:cNvSpPr/>
            <p:nvPr/>
          </p:nvSpPr>
          <p:spPr>
            <a:xfrm>
              <a:off x="5980921" y="2550368"/>
              <a:ext cx="1231641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29" name="사각형: 둥근 모서리 28"/>
            <p:cNvSpPr/>
            <p:nvPr/>
          </p:nvSpPr>
          <p:spPr>
            <a:xfrm>
              <a:off x="5081929" y="2984552"/>
              <a:ext cx="1085605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32" name="사각형: 둥근 모서리 31"/>
            <p:cNvSpPr/>
            <p:nvPr/>
          </p:nvSpPr>
          <p:spPr>
            <a:xfrm>
              <a:off x="6371467" y="2973050"/>
              <a:ext cx="841095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grpSp>
        <p:nvGrpSpPr>
          <p:cNvPr id="3" name="그룹 2"/>
          <p:cNvGrpSpPr/>
          <p:nvPr/>
        </p:nvGrpSpPr>
        <p:grpSpPr>
          <a:xfrm rot="0">
            <a:off x="6049344" y="1414466"/>
            <a:ext cx="4453046" cy="1353191"/>
            <a:chOff x="6049344" y="1507776"/>
            <a:chExt cx="4453046" cy="1353191"/>
          </a:xfrm>
        </p:grpSpPr>
        <p:sp>
          <p:nvSpPr>
            <p:cNvPr id="8" name="TextBox 7"/>
            <p:cNvSpPr txBox="1"/>
            <p:nvPr/>
          </p:nvSpPr>
          <p:spPr>
            <a:xfrm>
              <a:off x="9065474" y="2307282"/>
              <a:ext cx="14369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rgbClr val="0070c0"/>
                  </a:solidFill>
                  <a:latin typeface="Amasis MT Pro Black"/>
                </a:rPr>
                <a:t>( X20 ~ x50 )</a:t>
              </a:r>
              <a:endParaRPr lang="ko-KR" altLang="en-US" sz="1400" b="1">
                <a:solidFill>
                  <a:srgbClr val="0070c0"/>
                </a:solidFill>
                <a:latin typeface="Amasis MT Pro Black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096000" y="2098861"/>
              <a:ext cx="2819794" cy="76210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049344" y="1507776"/>
              <a:ext cx="244151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Speed Control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ko-KR" altLang="en-US" sz="1600" b="1">
                <a:latin typeface="Amasis MT Pro Black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 rot="0">
            <a:off x="6049344" y="3484986"/>
            <a:ext cx="4453046" cy="1848560"/>
            <a:chOff x="6049344" y="3429000"/>
            <a:chExt cx="4453046" cy="1848560"/>
          </a:xfrm>
        </p:grpSpPr>
        <p:sp>
          <p:nvSpPr>
            <p:cNvPr id="9" name="TextBox 8"/>
            <p:cNvSpPr txBox="1"/>
            <p:nvPr/>
          </p:nvSpPr>
          <p:spPr>
            <a:xfrm>
              <a:off x="6049344" y="3429000"/>
              <a:ext cx="17323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Save / Load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ko-KR" altLang="en-US" sz="1600" b="1">
                <a:latin typeface="Amasis MT Pro Black"/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096000" y="4020085"/>
              <a:ext cx="2838846" cy="125747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065474" y="4479545"/>
              <a:ext cx="14369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rgbClr val="0070c0"/>
                  </a:solidFill>
                  <a:latin typeface="Amasis MT Pro Black"/>
                </a:rPr>
                <a:t>( .csv, .cfg )</a:t>
              </a:r>
              <a:endParaRPr lang="ko-KR" altLang="en-US" sz="1400" b="1">
                <a:solidFill>
                  <a:srgbClr val="0070c0"/>
                </a:solidFill>
                <a:latin typeface="Amasis MT Pro Black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299752" y="1231636"/>
            <a:ext cx="5088186" cy="4401569"/>
            <a:chOff x="299752" y="1231636"/>
            <a:chExt cx="5088186" cy="4401569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99752" y="1231636"/>
              <a:ext cx="5088185" cy="4401569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4046248" y="4020084"/>
              <a:ext cx="1341690" cy="1606279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49357" y="541020"/>
            <a:ext cx="5322486" cy="611748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0" y="28575"/>
            <a:ext cx="426256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(System Config)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grpSp>
        <p:nvGrpSpPr>
          <p:cNvPr id="24" name="그룹 23"/>
          <p:cNvGrpSpPr/>
          <p:nvPr/>
        </p:nvGrpSpPr>
        <p:grpSpPr>
          <a:xfrm rot="0">
            <a:off x="5914053" y="803463"/>
            <a:ext cx="363894" cy="400110"/>
            <a:chOff x="5914053" y="975602"/>
            <a:chExt cx="363894" cy="400110"/>
          </a:xfrm>
        </p:grpSpPr>
        <p:sp>
          <p:nvSpPr>
            <p:cNvPr id="2" name="타원 1"/>
            <p:cNvSpPr/>
            <p:nvPr/>
          </p:nvSpPr>
          <p:spPr>
            <a:xfrm>
              <a:off x="5914053" y="101058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971672" y="97560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1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5914053" y="2033070"/>
            <a:ext cx="363894" cy="400110"/>
            <a:chOff x="5914053" y="2033070"/>
            <a:chExt cx="363894" cy="400110"/>
          </a:xfrm>
        </p:grpSpPr>
        <p:sp>
          <p:nvSpPr>
            <p:cNvPr id="7" name="타원 6"/>
            <p:cNvSpPr/>
            <p:nvPr/>
          </p:nvSpPr>
          <p:spPr>
            <a:xfrm>
              <a:off x="5914053" y="2068055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71672" y="2033070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2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5910863" y="3347372"/>
            <a:ext cx="363894" cy="400110"/>
            <a:chOff x="5910863" y="3347372"/>
            <a:chExt cx="363894" cy="400110"/>
          </a:xfrm>
        </p:grpSpPr>
        <p:sp>
          <p:nvSpPr>
            <p:cNvPr id="11" name="타원 10"/>
            <p:cNvSpPr/>
            <p:nvPr/>
          </p:nvSpPr>
          <p:spPr>
            <a:xfrm>
              <a:off x="5910863" y="338235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68482" y="334737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3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5914053" y="5200927"/>
            <a:ext cx="363894" cy="400110"/>
            <a:chOff x="5914053" y="5200927"/>
            <a:chExt cx="363894" cy="400110"/>
          </a:xfrm>
        </p:grpSpPr>
        <p:sp>
          <p:nvSpPr>
            <p:cNvPr id="14" name="타원 13"/>
            <p:cNvSpPr/>
            <p:nvPr/>
          </p:nvSpPr>
          <p:spPr>
            <a:xfrm>
              <a:off x="5914053" y="5235912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71672" y="5200927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4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 rot="0">
            <a:off x="740943" y="2185653"/>
            <a:ext cx="3807161" cy="4427945"/>
            <a:chOff x="754316" y="1992280"/>
            <a:chExt cx="2542857" cy="4502141"/>
          </a:xfrm>
        </p:grpSpPr>
        <p:pic>
          <p:nvPicPr>
            <p:cNvPr id="32" name="그림 31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11936" y="1992280"/>
              <a:ext cx="2444318" cy="4502141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754316" y="1992280"/>
              <a:ext cx="2542857" cy="4502141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699487" y="671265"/>
            <a:ext cx="3848618" cy="1345587"/>
            <a:chOff x="298270" y="576519"/>
            <a:chExt cx="3848618" cy="1345587"/>
          </a:xfrm>
        </p:grpSpPr>
        <p:pic>
          <p:nvPicPr>
            <p:cNvPr id="30" name="그림 29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98270" y="671265"/>
              <a:ext cx="3791000" cy="1171736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305107" y="576519"/>
              <a:ext cx="3841781" cy="1345587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sp>
        <p:nvSpPr>
          <p:cNvPr id="35" name="화살표: 오른쪽 34"/>
          <p:cNvSpPr/>
          <p:nvPr/>
        </p:nvSpPr>
        <p:spPr>
          <a:xfrm>
            <a:off x="4870788" y="4151810"/>
            <a:ext cx="900112" cy="495631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00">
            <a:solidFill>
              <a:srgbClr val="bd3d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6" name="화살표: 오른쪽 35"/>
          <p:cNvSpPr/>
          <p:nvPr/>
        </p:nvSpPr>
        <p:spPr>
          <a:xfrm rot="1383126">
            <a:off x="4870788" y="1485463"/>
            <a:ext cx="900112" cy="495631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00">
            <a:solidFill>
              <a:srgbClr val="bd3d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  <p:sp>
        <p:nvSpPr>
          <p:cNvPr id="5" name="TextBox 16"/>
          <p:cNvSpPr txBox="1"/>
          <p:nvPr/>
        </p:nvSpPr>
        <p:spPr>
          <a:xfrm>
            <a:off x="0" y="28575"/>
            <a:ext cx="3960532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5.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보완점 및 기대효과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1465473" y="1242840"/>
            <a:ext cx="6311748" cy="8721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defRPr/>
            </a:pPr>
            <a:r>
              <a:rPr lang="ko-KR" altLang="en-US" sz="1700">
                <a:latin typeface="+mn-ea"/>
                <a:ea typeface="+mn-ea"/>
              </a:rPr>
              <a:t>코드를 절차지향에 가깝게 구성하여 유지보수에 어려움 존재</a:t>
            </a:r>
            <a:endParaRPr lang="ko-KR" altLang="en-US" sz="170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700">
                <a:latin typeface="+mn-ea"/>
                <a:ea typeface="+mn-ea"/>
              </a:rPr>
              <a:t>Receipe</a:t>
            </a:r>
            <a:r>
              <a:rPr lang="ko-KR" altLang="en-US" sz="1700">
                <a:latin typeface="+mn-ea"/>
                <a:ea typeface="+mn-ea"/>
              </a:rPr>
              <a:t>를 설정해서 할 수 없다는 점</a:t>
            </a:r>
            <a:endParaRPr lang="ko-KR" altLang="en-US" sz="170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700">
                <a:latin typeface="+mn-ea"/>
                <a:ea typeface="+mn-ea"/>
              </a:rPr>
              <a:t>ALD</a:t>
            </a:r>
            <a:r>
              <a:rPr lang="ko-KR" altLang="en-US" sz="1700">
                <a:latin typeface="+mn-ea"/>
                <a:ea typeface="+mn-ea"/>
              </a:rPr>
              <a:t> 방식이 아닌 </a:t>
            </a:r>
            <a:r>
              <a:rPr lang="en-US" altLang="ko-KR" sz="1700">
                <a:latin typeface="+mn-ea"/>
                <a:ea typeface="+mn-ea"/>
              </a:rPr>
              <a:t>CVD</a:t>
            </a:r>
            <a:r>
              <a:rPr lang="ko-KR" altLang="en-US" sz="1700">
                <a:latin typeface="+mn-ea"/>
                <a:ea typeface="+mn-ea"/>
              </a:rPr>
              <a:t> 방식으로 가까운 점</a:t>
            </a:r>
            <a:endParaRPr lang="ko-KR" altLang="en-US" sz="1700">
              <a:latin typeface="+mn-ea"/>
              <a:ea typeface="+mn-ea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1465473" y="2556900"/>
            <a:ext cx="6311748" cy="60349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직관적으로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Wafer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의 이동이 확인이 가능하다는 점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D22CD3B-FDDF-4998-970C-76E6E0BEC65F}" type="slidenum">
              <a:rPr lang="en-US" altLang="en-US" b="0" kern="1200">
                <a:latin typeface="Arial"/>
                <a:ea typeface="+mn-ea"/>
                <a:cs typeface="Arial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altLang="en-US" b="0" kern="1200">
              <a:latin typeface="Arial"/>
              <a:ea typeface="+mn-ea"/>
              <a:cs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609599" y="1210665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15" name=""/>
          <p:cNvSpPr/>
          <p:nvPr/>
        </p:nvSpPr>
        <p:spPr>
          <a:xfrm>
            <a:off x="609599" y="1210664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609599" y="1210664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2600" b="1" i="0" kern="1200" baseline="0"/>
              <a:t>1.</a:t>
            </a:r>
            <a:r>
              <a:rPr lang="ko-KR" sz="2600" b="1" i="0" kern="1200" baseline="0"/>
              <a:t> 팀 구성 및 역할</a:t>
            </a:r>
            <a:endParaRPr lang="en-US" sz="2600" kern="1200"/>
          </a:p>
        </p:txBody>
      </p:sp>
      <p:sp>
        <p:nvSpPr>
          <p:cNvPr id="17" name=""/>
          <p:cNvSpPr/>
          <p:nvPr/>
        </p:nvSpPr>
        <p:spPr>
          <a:xfrm>
            <a:off x="609599" y="2089810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18" name=""/>
          <p:cNvSpPr/>
          <p:nvPr/>
        </p:nvSpPr>
        <p:spPr>
          <a:xfrm>
            <a:off x="609599" y="2089810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609599" y="2089810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2600" b="1" i="0" kern="1200" baseline="0"/>
              <a:t>2.</a:t>
            </a:r>
            <a:r>
              <a:rPr lang="ko-KR" sz="2600" b="1" i="0" kern="1200" baseline="0"/>
              <a:t> 개</a:t>
            </a:r>
            <a:r>
              <a:rPr lang="ko-KR" altLang="en-US" sz="2600" b="1" i="0" kern="1200" baseline="0"/>
              <a:t>발 배경 및 개발 도구 </a:t>
            </a:r>
            <a:r>
              <a:rPr lang="en-US" altLang="ko-KR" sz="2600" b="1" i="0" kern="1200" baseline="0"/>
              <a:t>&amp;</a:t>
            </a:r>
            <a:r>
              <a:rPr lang="ko-KR" altLang="en-US" sz="2600" b="1" i="0" kern="1200" baseline="0"/>
              <a:t> 환경</a:t>
            </a:r>
            <a:endParaRPr lang="ko-KR" altLang="en-US" sz="2600" b="1" i="0" kern="1200" baseline="0"/>
          </a:p>
        </p:txBody>
      </p:sp>
      <p:sp>
        <p:nvSpPr>
          <p:cNvPr id="20" name=""/>
          <p:cNvSpPr/>
          <p:nvPr/>
        </p:nvSpPr>
        <p:spPr>
          <a:xfrm>
            <a:off x="609599" y="2968954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23" name=""/>
          <p:cNvSpPr/>
          <p:nvPr/>
        </p:nvSpPr>
        <p:spPr>
          <a:xfrm>
            <a:off x="609599" y="3848099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24" name=""/>
          <p:cNvSpPr/>
          <p:nvPr/>
        </p:nvSpPr>
        <p:spPr>
          <a:xfrm>
            <a:off x="609599" y="3848100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609601" y="2968956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600" b="1" i="0" kern="1200" baseline="0"/>
              <a:t>3</a:t>
            </a:r>
            <a:r>
              <a:rPr lang="en-US" sz="2600" b="1" i="0" kern="1200" baseline="0"/>
              <a:t>.</a:t>
            </a:r>
            <a:r>
              <a:rPr lang="ko-KR" sz="2600" b="1" i="0" kern="1200" baseline="0"/>
              <a:t> </a:t>
            </a:r>
            <a:r>
              <a:rPr lang="en-US" altLang="ko-KR" sz="2600" b="1" i="0" kern="1200" baseline="0"/>
              <a:t>Thread </a:t>
            </a:r>
            <a:r>
              <a:rPr lang="ko-KR" altLang="en-US" sz="2600" b="1" i="0" kern="1200" baseline="0"/>
              <a:t>구성 및 흐름도</a:t>
            </a:r>
            <a:endParaRPr lang="ko-KR" altLang="en-US" sz="2600" b="1" i="0" kern="1200" baseline="0"/>
          </a:p>
        </p:txBody>
      </p:sp>
      <p:sp>
        <p:nvSpPr>
          <p:cNvPr id="26" name=""/>
          <p:cNvSpPr/>
          <p:nvPr/>
        </p:nvSpPr>
        <p:spPr>
          <a:xfrm>
            <a:off x="609599" y="4727245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27" name=""/>
          <p:cNvSpPr/>
          <p:nvPr/>
        </p:nvSpPr>
        <p:spPr>
          <a:xfrm>
            <a:off x="609599" y="4727245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609601" y="3848101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600" b="1" i="0" kern="1200" baseline="0"/>
              <a:t>4</a:t>
            </a:r>
            <a:r>
              <a:rPr lang="en-US" sz="2600" b="1" i="0" kern="1200" baseline="0"/>
              <a:t>.</a:t>
            </a:r>
            <a:r>
              <a:rPr lang="ko-KR" sz="2600" b="1" i="0" kern="1200" baseline="0"/>
              <a:t> </a:t>
            </a:r>
            <a:r>
              <a:rPr lang="en-US" sz="2600" b="1" i="0" kern="1200" baseline="0"/>
              <a:t>UI </a:t>
            </a:r>
            <a:r>
              <a:rPr lang="ko-KR" sz="2600" b="1" i="0" kern="1200" baseline="0"/>
              <a:t>구성</a:t>
            </a:r>
            <a:endParaRPr lang="ko-KR" sz="2600" b="1" i="0" kern="1200" baseline="0"/>
          </a:p>
        </p:txBody>
      </p:sp>
      <p:sp>
        <p:nvSpPr>
          <p:cNvPr id="29" name=""/>
          <p:cNvSpPr/>
          <p:nvPr/>
        </p:nvSpPr>
        <p:spPr>
          <a:xfrm>
            <a:off x="609599" y="5606389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31" name=""/>
          <p:cNvSpPr txBox="1"/>
          <p:nvPr/>
        </p:nvSpPr>
        <p:spPr>
          <a:xfrm>
            <a:off x="609601" y="4727246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600" b="1" i="0" kern="1200" baseline="0"/>
              <a:t>5</a:t>
            </a:r>
            <a:r>
              <a:rPr lang="en-US" sz="2600" b="1" i="0" kern="1200" baseline="0"/>
              <a:t>.</a:t>
            </a:r>
            <a:r>
              <a:rPr lang="ko-KR" sz="2600" b="1" i="0" kern="1200" baseline="0"/>
              <a:t> </a:t>
            </a:r>
            <a:r>
              <a:rPr lang="ko-KR" altLang="en-US" sz="2600" b="1" i="0" kern="1200" baseline="0"/>
              <a:t>보완점 및 기대효과</a:t>
            </a:r>
            <a:endParaRPr lang="ko-KR" altLang="en-US" sz="2600" b="1" i="0" kern="1200" baseline="0"/>
          </a:p>
        </p:txBody>
      </p:sp>
      <p:cxnSp>
        <p:nvCxnSpPr>
          <p:cNvPr id="32" name=""/>
          <p:cNvCxnSpPr/>
          <p:nvPr/>
        </p:nvCxnSpPr>
        <p:spPr>
          <a:xfrm rot="16200000" flipH="1">
            <a:off x="-1588262" y="3408527"/>
            <a:ext cx="4395726" cy="0"/>
          </a:xfrm>
          <a:prstGeom prst="line">
            <a:avLst/>
          </a:prstGeom>
          <a:ln>
            <a:solidFill>
              <a:schemeClr val="lt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 rot="16200000" flipH="1">
            <a:off x="9384534" y="3429000"/>
            <a:ext cx="4395726" cy="0"/>
          </a:xfrm>
          <a:prstGeom prst="line">
            <a:avLst/>
          </a:prstGeom>
          <a:noFill/>
          <a:ln w="9525" cap="flat" cmpd="sng" algn="ctr">
            <a:solidFill>
              <a:schemeClr val="lt1">
                <a:alpha val="100000"/>
              </a:schemeClr>
            </a:solidFill>
            <a:prstDash val="solid"/>
            <a:headEnd w="med" len="med"/>
            <a:tailEnd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팀 구성 및 역할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9" name="사각형: 둥근 모서리 8"/>
          <p:cNvSpPr/>
          <p:nvPr/>
        </p:nvSpPr>
        <p:spPr>
          <a:xfrm>
            <a:off x="2555616" y="2163443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김재곤</a:t>
            </a: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0" name="사각형: 둥근 모서리 9"/>
          <p:cNvSpPr/>
          <p:nvPr/>
        </p:nvSpPr>
        <p:spPr>
          <a:xfrm>
            <a:off x="2555616" y="648516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김서윤</a:t>
            </a: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9" name="사각형: 둥근 모서리 8"/>
          <p:cNvSpPr/>
          <p:nvPr/>
        </p:nvSpPr>
        <p:spPr>
          <a:xfrm>
            <a:off x="2555616" y="5218325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한성현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0" name="사각형: 둥근 모서리 9"/>
          <p:cNvSpPr/>
          <p:nvPr/>
        </p:nvSpPr>
        <p:spPr>
          <a:xfrm>
            <a:off x="2555616" y="3731972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계민석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사각형: 둥근 모서리 8"/>
          <p:cNvSpPr/>
          <p:nvPr/>
        </p:nvSpPr>
        <p:spPr>
          <a:xfrm>
            <a:off x="211993" y="3778145"/>
            <a:ext cx="2124265" cy="284435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System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3" name="사각형: 둥근 모서리 8"/>
          <p:cNvSpPr/>
          <p:nvPr/>
        </p:nvSpPr>
        <p:spPr>
          <a:xfrm>
            <a:off x="211993" y="677091"/>
            <a:ext cx="2124265" cy="2847326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UI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5339293" y="2099952"/>
            <a:ext cx="5888114" cy="139381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System Config UI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 설계 및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제작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Machine UI Input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 그림 제작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Machine UI + Main UI</a:t>
            </a:r>
            <a:endParaRPr b="1">
              <a:latin typeface="+mn-ea"/>
              <a:ea typeface="+mn-ea"/>
            </a:endParaRPr>
          </a:p>
        </p:txBody>
      </p:sp>
      <p:cxnSp>
        <p:nvCxnSpPr>
          <p:cNvPr id="37" name=""/>
          <p:cNvCxnSpPr/>
          <p:nvPr/>
        </p:nvCxnSpPr>
        <p:spPr>
          <a:xfrm flipV="1">
            <a:off x="4895908" y="2081267"/>
            <a:ext cx="7296091" cy="19487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"/>
          <p:cNvSpPr txBox="1"/>
          <p:nvPr/>
        </p:nvSpPr>
        <p:spPr>
          <a:xfrm>
            <a:off x="5339293" y="648516"/>
            <a:ext cx="5888114" cy="13239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ea typeface="맑은 고딕"/>
                <a:cs typeface="Arial Unicode MS"/>
              </a:rPr>
              <a:t>Main UI</a:t>
            </a:r>
            <a:r>
              <a:rPr lang="ko-KR" altLang="en-US" b="1">
                <a:latin typeface="맑은 고딕"/>
                <a:ea typeface="맑은 고딕"/>
                <a:cs typeface="Arial Unicode MS"/>
              </a:rPr>
              <a:t> 설계 및 제작</a:t>
            </a:r>
            <a:endParaRPr lang="ko-KR" altLang="en-US" b="1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ea typeface="맑은 고딕"/>
                <a:cs typeface="Arial Unicode MS"/>
              </a:rPr>
              <a:t>Machine UI Input</a:t>
            </a:r>
            <a:r>
              <a:rPr lang="ko-KR" altLang="en-US" b="1">
                <a:latin typeface="맑은 고딕"/>
                <a:ea typeface="맑은 고딕"/>
                <a:cs typeface="Arial Unicode MS"/>
              </a:rPr>
              <a:t> 그림 제작</a:t>
            </a:r>
            <a:endParaRPr lang="ko-KR" altLang="en-US" b="1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ea typeface="맑은 고딕"/>
                <a:cs typeface="Arial Unicode MS"/>
              </a:rPr>
              <a:t>Machine UI + Main UI</a:t>
            </a: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5339294" y="3731972"/>
            <a:ext cx="5888114" cy="13238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ea typeface="맑은 고딕"/>
                <a:cs typeface="Arial Unicode MS"/>
              </a:rPr>
              <a:t>FAB SOLO Thread </a:t>
            </a:r>
            <a:r>
              <a:rPr lang="ko-KR" altLang="en-US" b="1">
                <a:latin typeface="맑은 고딕"/>
                <a:ea typeface="맑은 고딕"/>
                <a:cs typeface="Arial Unicode MS"/>
              </a:rPr>
              <a:t>구현</a:t>
            </a:r>
            <a:endParaRPr lang="ko-KR" altLang="en-US" b="1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ea typeface="맑은 고딕"/>
                <a:cs typeface="Arial Unicode MS"/>
              </a:rPr>
              <a:t>Thread</a:t>
            </a:r>
            <a:r>
              <a:rPr lang="ko-KR" altLang="en-US" b="1">
                <a:latin typeface="맑은 고딕"/>
                <a:ea typeface="맑은 고딕"/>
                <a:cs typeface="Arial Unicode MS"/>
              </a:rPr>
              <a:t> </a:t>
            </a:r>
            <a:r>
              <a:rPr lang="en-US" altLang="ko-KR" b="1">
                <a:latin typeface="맑은 고딕"/>
                <a:ea typeface="맑은 고딕"/>
                <a:cs typeface="Arial Unicode MS"/>
              </a:rPr>
              <a:t>+</a:t>
            </a:r>
            <a:r>
              <a:rPr lang="ko-KR" altLang="en-US" b="1">
                <a:latin typeface="맑은 고딕"/>
                <a:ea typeface="맑은 고딕"/>
                <a:cs typeface="Arial Unicode MS"/>
              </a:rPr>
              <a:t> </a:t>
            </a:r>
            <a:r>
              <a:rPr lang="en-US" altLang="ko-KR" b="1">
                <a:latin typeface="맑은 고딕"/>
                <a:ea typeface="맑은 고딕"/>
                <a:cs typeface="Arial Unicode MS"/>
              </a:rPr>
              <a:t>Main UI</a:t>
            </a:r>
            <a:endParaRPr lang="en-US" altLang="ko-KR" b="1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ea typeface="맑은 고딕"/>
                <a:cs typeface="Arial Unicode MS"/>
              </a:rPr>
              <a:t>Debugging</a:t>
            </a: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5339294" y="5209848"/>
            <a:ext cx="5888114" cy="132239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System Config UI </a:t>
            </a:r>
            <a:r>
              <a:rPr kumimoji="0" lang="ko-KR" altLang="en-US" b="1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기능 구현</a:t>
            </a:r>
            <a:endParaRPr kumimoji="0" lang="ko-KR" altLang="en-US" b="1" i="0" u="none" strike="noStrike" kern="1200" cap="none" spc="0" normalizeH="0" baseline="0">
              <a:latin typeface="맑은 고딕"/>
              <a:ea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.cfg &amp; .csv File</a:t>
            </a:r>
            <a:r>
              <a:rPr kumimoji="0" lang="ko-KR" altLang="en-US" b="1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 </a:t>
            </a:r>
            <a:r>
              <a:rPr kumimoji="0" lang="en-US" altLang="ko-KR" b="1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Save &amp;</a:t>
            </a:r>
            <a:r>
              <a:rPr kumimoji="0" lang="ko-KR" altLang="en-US" b="1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 </a:t>
            </a:r>
            <a:r>
              <a:rPr kumimoji="0" lang="en-US" altLang="ko-KR" b="1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Load </a:t>
            </a:r>
            <a:r>
              <a:rPr kumimoji="0" lang="ko-KR" altLang="en-US" b="1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기능 구현</a:t>
            </a:r>
            <a:endParaRPr kumimoji="0" lang="ko-KR" altLang="en-US" b="1" i="0" u="none" strike="noStrike" kern="1200" cap="none" spc="0" normalizeH="0" baseline="0">
              <a:latin typeface="맑은 고딕"/>
              <a:ea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Sub Project </a:t>
            </a:r>
            <a:r>
              <a:rPr kumimoji="0" lang="ko-KR" altLang="en-US" b="1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구현</a:t>
            </a: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41" name=""/>
          <p:cNvCxnSpPr/>
          <p:nvPr/>
        </p:nvCxnSpPr>
        <p:spPr>
          <a:xfrm flipV="1">
            <a:off x="4895908" y="3608707"/>
            <a:ext cx="7296091" cy="19487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ysDash"/>
            <a:headEnd w="med" len="med"/>
            <a:tailEnd w="med" len="med"/>
          </a:ln>
        </p:spPr>
      </p:cxnSp>
      <p:cxnSp>
        <p:nvCxnSpPr>
          <p:cNvPr id="42" name=""/>
          <p:cNvCxnSpPr/>
          <p:nvPr/>
        </p:nvCxnSpPr>
        <p:spPr>
          <a:xfrm flipV="1">
            <a:off x="4895908" y="5164723"/>
            <a:ext cx="7296091" cy="19487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ysDash"/>
            <a:headEnd w="med" len="med"/>
            <a:tailEnd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481480" y="659899"/>
            <a:ext cx="3899287" cy="27850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2-1.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개발 배경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3187" y="2707588"/>
            <a:ext cx="1981326" cy="1981326"/>
          </a:xfrm>
          <a:prstGeom prst="rect">
            <a:avLst/>
          </a:prstGeom>
          <a:solidFill>
            <a:schemeClr val="lt1"/>
          </a:solidFill>
          <a:ln w="3810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8" name="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3481480" y="3726825"/>
            <a:ext cx="3899287" cy="2785094"/>
          </a:xfrm>
          <a:prstGeom prst="rect">
            <a:avLst/>
          </a:prstGeom>
        </p:spPr>
      </p:pic>
      <p:cxnSp>
        <p:nvCxnSpPr>
          <p:cNvPr id="21" name=""/>
          <p:cNvCxnSpPr>
            <a:stCxn id="17" idx="3"/>
            <a:endCxn id="16" idx="1"/>
          </p:cNvCxnSpPr>
          <p:nvPr/>
        </p:nvCxnSpPr>
        <p:spPr>
          <a:xfrm rot="5400000" flipH="1" flipV="1">
            <a:off x="2145094" y="2361865"/>
            <a:ext cx="1645804" cy="1026966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>
            <a:endCxn id="18" idx="1"/>
          </p:cNvCxnSpPr>
          <p:nvPr/>
        </p:nvCxnSpPr>
        <p:spPr>
          <a:xfrm rot="16200000" flipH="1">
            <a:off x="2257436" y="3895329"/>
            <a:ext cx="1421122" cy="1026966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pic>
        <p:nvPicPr>
          <p:cNvPr id="2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061309" y="659899"/>
            <a:ext cx="3899286" cy="2788151"/>
          </a:xfrm>
          <a:prstGeom prst="rect">
            <a:avLst/>
          </a:prstGeom>
        </p:spPr>
      </p:pic>
      <p:cxnSp>
        <p:nvCxnSpPr>
          <p:cNvPr id="25" name=""/>
          <p:cNvCxnSpPr>
            <a:stCxn id="16" idx="3"/>
            <a:endCxn id="23" idx="1"/>
          </p:cNvCxnSpPr>
          <p:nvPr/>
        </p:nvCxnSpPr>
        <p:spPr>
          <a:xfrm>
            <a:off x="7380767" y="2052446"/>
            <a:ext cx="680542" cy="1528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061310" y="3726826"/>
            <a:ext cx="3899286" cy="2746295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  <p:cxnSp>
        <p:nvCxnSpPr>
          <p:cNvPr id="28" name=""/>
          <p:cNvCxnSpPr/>
          <p:nvPr/>
        </p:nvCxnSpPr>
        <p:spPr>
          <a:xfrm>
            <a:off x="7380768" y="5119373"/>
            <a:ext cx="680542" cy="1528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pic>
        <p:nvPicPr>
          <p:cNvPr id="29" name="그림 1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927701" y="659899"/>
            <a:ext cx="6836609" cy="5914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1" animBg="1"/>
      <p:bldP spid="22" grpId="2" animBg="1"/>
      <p:bldP spid="28" grpId="3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27759" y="4283176"/>
            <a:ext cx="1895588" cy="18955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28575"/>
            <a:ext cx="461087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2-2.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개발 도구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&amp;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개발 환경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61268" y="2287974"/>
            <a:ext cx="1428571" cy="1600000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051822" y="2308448"/>
            <a:ext cx="1559050" cy="1559050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573880" y="4711216"/>
            <a:ext cx="2514935" cy="1039506"/>
          </a:xfrm>
          <a:prstGeom prst="rect">
            <a:avLst/>
          </a:prstGeom>
        </p:spPr>
      </p:pic>
      <p:sp>
        <p:nvSpPr>
          <p:cNvPr id="22" name=""/>
          <p:cNvSpPr/>
          <p:nvPr/>
        </p:nvSpPr>
        <p:spPr>
          <a:xfrm>
            <a:off x="2741845" y="1105799"/>
            <a:ext cx="2179006" cy="72618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000" b="1">
                <a:solidFill>
                  <a:schemeClr val="dk1"/>
                </a:solidFill>
                <a:latin typeface="+mn-ea"/>
                <a:ea typeface="+mn-ea"/>
                <a:cs typeface="Arial Unicode MS"/>
              </a:rPr>
              <a:t>Tool</a:t>
            </a:r>
            <a:endParaRPr lang="en-US" altLang="ko-KR" sz="2000" b="1">
              <a:solidFill>
                <a:schemeClr val="dk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3" name=""/>
          <p:cNvSpPr/>
          <p:nvPr/>
        </p:nvSpPr>
        <p:spPr>
          <a:xfrm>
            <a:off x="6672900" y="1105799"/>
            <a:ext cx="2805308" cy="72618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Arial Unicode MS"/>
              </a:rPr>
              <a:t>Language &amp; Library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4" name=""/>
          <p:cNvSpPr/>
          <p:nvPr/>
        </p:nvSpPr>
        <p:spPr>
          <a:xfrm>
            <a:off x="2020945" y="2110923"/>
            <a:ext cx="3620804" cy="406784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/>
          <p:nvPr/>
        </p:nvSpPr>
        <p:spPr>
          <a:xfrm>
            <a:off x="6265152" y="2110923"/>
            <a:ext cx="3620804" cy="406784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"/>
          <p:cNvCxnSpPr/>
          <p:nvPr/>
        </p:nvCxnSpPr>
        <p:spPr>
          <a:xfrm rot="5400000">
            <a:off x="3634344" y="3960915"/>
            <a:ext cx="915390" cy="80405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/>
          <p:nvPr/>
        </p:nvCxnSpPr>
        <p:spPr>
          <a:xfrm rot="16200000" flipH="1">
            <a:off x="7592780" y="3948540"/>
            <a:ext cx="915390" cy="82880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 rot="5400000" flipH="1" flipV="1">
            <a:off x="7500004" y="2000244"/>
            <a:ext cx="1249383" cy="97725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/>
          <p:nvPr/>
        </p:nvCxnSpPr>
        <p:spPr>
          <a:xfrm rot="16200000" flipV="1">
            <a:off x="3541567" y="2012619"/>
            <a:ext cx="1100942" cy="804058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20" name=""/>
          <p:cNvSpPr/>
          <p:nvPr/>
        </p:nvSpPr>
        <p:spPr>
          <a:xfrm>
            <a:off x="4327071" y="2748642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0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 Thread</a:t>
            </a:r>
            <a:endParaRPr lang="en-US" altLang="ko-KR" sz="20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/>
          <p:nvPr/>
        </p:nvSpPr>
        <p:spPr>
          <a:xfrm>
            <a:off x="553067" y="730950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6" name=""/>
          <p:cNvSpPr/>
          <p:nvPr/>
        </p:nvSpPr>
        <p:spPr>
          <a:xfrm>
            <a:off x="4327071" y="730949"/>
            <a:ext cx="353785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LPM2LL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7" name=""/>
          <p:cNvSpPr/>
          <p:nvPr/>
        </p:nvSpPr>
        <p:spPr>
          <a:xfrm>
            <a:off x="8283350" y="730949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8" name=""/>
          <p:cNvSpPr/>
          <p:nvPr/>
        </p:nvSpPr>
        <p:spPr>
          <a:xfrm>
            <a:off x="553067" y="4615171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PM2LL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9" name=""/>
          <p:cNvSpPr/>
          <p:nvPr/>
        </p:nvSpPr>
        <p:spPr>
          <a:xfrm>
            <a:off x="553067" y="2748642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LL2PM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0" name=""/>
          <p:cNvSpPr/>
          <p:nvPr/>
        </p:nvSpPr>
        <p:spPr>
          <a:xfrm>
            <a:off x="8283350" y="2748642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"/>
          <p:cNvSpPr/>
          <p:nvPr/>
        </p:nvSpPr>
        <p:spPr>
          <a:xfrm>
            <a:off x="8283350" y="4615171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LL2OUT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32" name=""/>
          <p:cNvCxnSpPr>
            <a:stCxn id="20" idx="0"/>
            <a:endCxn id="26" idx="2"/>
          </p:cNvCxnSpPr>
          <p:nvPr/>
        </p:nvCxnSpPr>
        <p:spPr>
          <a:xfrm rot="16200000">
            <a:off x="5767511" y="2420153"/>
            <a:ext cx="656978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29" idx="3"/>
            <a:endCxn id="20" idx="1"/>
          </p:cNvCxnSpPr>
          <p:nvPr/>
        </p:nvCxnSpPr>
        <p:spPr>
          <a:xfrm>
            <a:off x="3880633" y="3429000"/>
            <a:ext cx="446438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>
            <a:stCxn id="20" idx="3"/>
            <a:endCxn id="30" idx="1"/>
          </p:cNvCxnSpPr>
          <p:nvPr/>
        </p:nvCxnSpPr>
        <p:spPr>
          <a:xfrm>
            <a:off x="7864929" y="3429000"/>
            <a:ext cx="418421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3-1. Thread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9" name=""/>
          <p:cNvSpPr/>
          <p:nvPr/>
        </p:nvSpPr>
        <p:spPr>
          <a:xfrm>
            <a:off x="5371839" y="4109356"/>
            <a:ext cx="1448322" cy="122549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381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50" name=""/>
          <p:cNvSpPr/>
          <p:nvPr/>
        </p:nvSpPr>
        <p:spPr>
          <a:xfrm>
            <a:off x="1492688" y="2091663"/>
            <a:ext cx="1448322" cy="122549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381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51" name=""/>
          <p:cNvSpPr/>
          <p:nvPr/>
        </p:nvSpPr>
        <p:spPr>
          <a:xfrm>
            <a:off x="5371839" y="2091663"/>
            <a:ext cx="1448322" cy="122549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381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52" name=""/>
          <p:cNvSpPr/>
          <p:nvPr/>
        </p:nvSpPr>
        <p:spPr>
          <a:xfrm>
            <a:off x="9222972" y="2091663"/>
            <a:ext cx="1448322" cy="122549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381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53" name=""/>
          <p:cNvSpPr/>
          <p:nvPr/>
        </p:nvSpPr>
        <p:spPr>
          <a:xfrm>
            <a:off x="1463850" y="4109356"/>
            <a:ext cx="1448322" cy="122549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381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54" name=""/>
          <p:cNvSpPr/>
          <p:nvPr/>
        </p:nvSpPr>
        <p:spPr>
          <a:xfrm>
            <a:off x="9222971" y="4109355"/>
            <a:ext cx="1448322" cy="122549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381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55" name=""/>
          <p:cNvSpPr/>
          <p:nvPr/>
        </p:nvSpPr>
        <p:spPr>
          <a:xfrm>
            <a:off x="1463850" y="5975885"/>
            <a:ext cx="1448322" cy="122549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381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56" name=""/>
          <p:cNvSpPr/>
          <p:nvPr/>
        </p:nvSpPr>
        <p:spPr>
          <a:xfrm>
            <a:off x="9222970" y="5975885"/>
            <a:ext cx="1448322" cy="122549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381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50" grpId="2" animBg="1"/>
      <p:bldP spid="50" grpId="3" animBg="1"/>
      <p:bldP spid="51" grpId="4" animBg="1"/>
      <p:bldP spid="51" grpId="5" animBg="1"/>
      <p:bldP spid="52" grpId="6" animBg="1"/>
      <p:bldP spid="52" grpId="7" animBg="1"/>
      <p:bldP spid="53" grpId="8" animBg="1"/>
      <p:bldP spid="53" grpId="9" animBg="1"/>
      <p:bldP spid="54" grpId="10" animBg="1"/>
      <p:bldP spid="54" grpId="11" animBg="1"/>
      <p:bldP spid="55" grpId="12" animBg="1"/>
      <p:bldP spid="55" grpId="13" animBg="1"/>
      <p:bldP spid="56" grpId="14" animBg="1"/>
      <p:bldP spid="56" grpId="15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"/>
          <p:cNvCxnSpPr/>
          <p:nvPr/>
        </p:nvCxnSpPr>
        <p:spPr>
          <a:xfrm>
            <a:off x="1207752" y="5061919"/>
            <a:ext cx="1220201" cy="1779"/>
          </a:xfrm>
          <a:prstGeom prst="straightConnector1">
            <a:avLst/>
          </a:prstGeom>
          <a:noFill/>
          <a:ln w="38100" cap="flat" cmpd="sng" algn="ctr">
            <a:solidFill>
              <a:srgbClr val="58bcf5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9" name=""/>
          <p:cNvCxnSpPr/>
          <p:nvPr/>
        </p:nvCxnSpPr>
        <p:spPr>
          <a:xfrm>
            <a:off x="1207752" y="5516612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0" name=""/>
          <p:cNvCxnSpPr/>
          <p:nvPr/>
        </p:nvCxnSpPr>
        <p:spPr>
          <a:xfrm>
            <a:off x="4595323" y="5064952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2" name=""/>
          <p:cNvCxnSpPr/>
          <p:nvPr/>
        </p:nvCxnSpPr>
        <p:spPr>
          <a:xfrm>
            <a:off x="7982894" y="508583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4" name=""/>
          <p:cNvSpPr txBox="1"/>
          <p:nvPr/>
        </p:nvSpPr>
        <p:spPr>
          <a:xfrm>
            <a:off x="2570007" y="4881896"/>
            <a:ext cx="1914200" cy="3661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latin typeface="맑은 고딕"/>
              </a:rPr>
              <a:t>Central Control</a:t>
            </a:r>
            <a:endParaRPr lang="en-US" altLang="ko-KR" b="1">
              <a:latin typeface="맑은 고딕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2570007" y="5342120"/>
            <a:ext cx="850391" cy="3631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Time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5957578" y="4881896"/>
            <a:ext cx="2025316" cy="3661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LPM2LL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5957578" y="5334810"/>
            <a:ext cx="1012658" cy="36360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LL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9345151" y="4902261"/>
            <a:ext cx="2025316" cy="3676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LL2PM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51" name=""/>
          <p:cNvSpPr/>
          <p:nvPr/>
        </p:nvSpPr>
        <p:spPr>
          <a:xfrm>
            <a:off x="173970" y="1136696"/>
            <a:ext cx="11858122" cy="3574420"/>
          </a:xfrm>
          <a:prstGeom prst="rect">
            <a:avLst/>
          </a:prstGeom>
          <a:noFill/>
          <a:ln w="38100">
            <a:solidFill>
              <a:srgbClr val="c63d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>
              <a:latin typeface="맑은 고딕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173968" y="698344"/>
            <a:ext cx="8743713" cy="423701"/>
          </a:xfrm>
          <a:prstGeom prst="rect">
            <a:avLst/>
          </a:prstGeom>
          <a:ln w="38100">
            <a:solidFill>
              <a:srgbClr val="c63d00"/>
            </a:solidFill>
          </a:ln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200">
                <a:latin typeface="맑은 고딕"/>
              </a:rPr>
              <a:t>LL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Module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2</a:t>
            </a:r>
            <a:r>
              <a:rPr lang="ko-KR" altLang="en-US" sz="2200">
                <a:latin typeface="맑은 고딕"/>
              </a:rPr>
              <a:t>개</a:t>
            </a:r>
            <a:r>
              <a:rPr lang="en-US" altLang="ko-KR" sz="2200">
                <a:latin typeface="맑은 고딕"/>
              </a:rPr>
              <a:t> / LL Slot 4</a:t>
            </a:r>
            <a:r>
              <a:rPr lang="ko-KR" altLang="en-US" sz="2200">
                <a:latin typeface="맑은 고딕"/>
              </a:rPr>
              <a:t>개 </a:t>
            </a:r>
            <a:r>
              <a:rPr lang="en-US" altLang="ko-KR" sz="2200">
                <a:latin typeface="맑은 고딕"/>
              </a:rPr>
              <a:t>/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PM Module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2</a:t>
            </a:r>
            <a:r>
              <a:rPr lang="ko-KR" altLang="en-US" sz="2200">
                <a:latin typeface="맑은 고딕"/>
              </a:rPr>
              <a:t>개 </a:t>
            </a:r>
            <a:r>
              <a:rPr lang="en-US" altLang="ko-KR" sz="2200">
                <a:latin typeface="맑은 고딕"/>
              </a:rPr>
              <a:t>/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PM Slot 4</a:t>
            </a:r>
            <a:r>
              <a:rPr lang="ko-KR" altLang="en-US" sz="2200">
                <a:latin typeface="맑은 고딕"/>
              </a:rPr>
              <a:t>개</a:t>
            </a:r>
            <a:r>
              <a:rPr lang="en-US" altLang="ko-KR" sz="2200">
                <a:latin typeface="맑은 고딕"/>
              </a:rPr>
              <a:t> </a:t>
            </a:r>
            <a:endParaRPr lang="en-US" altLang="ko-KR" sz="2200">
              <a:latin typeface="맑은 고딕"/>
            </a:endParaRPr>
          </a:p>
        </p:txBody>
      </p:sp>
      <p:cxnSp>
        <p:nvCxnSpPr>
          <p:cNvPr id="57" name=""/>
          <p:cNvCxnSpPr/>
          <p:nvPr/>
        </p:nvCxnSpPr>
        <p:spPr>
          <a:xfrm>
            <a:off x="7982894" y="551012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58" name=""/>
          <p:cNvSpPr txBox="1"/>
          <p:nvPr/>
        </p:nvSpPr>
        <p:spPr>
          <a:xfrm>
            <a:off x="9345151" y="5332786"/>
            <a:ext cx="578010" cy="3676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PM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cxnSp>
        <p:nvCxnSpPr>
          <p:cNvPr id="122" name=""/>
          <p:cNvCxnSpPr/>
          <p:nvPr/>
        </p:nvCxnSpPr>
        <p:spPr>
          <a:xfrm>
            <a:off x="4595324" y="5507087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4" name=""/>
          <p:cNvCxnSpPr/>
          <p:nvPr/>
        </p:nvCxnSpPr>
        <p:spPr>
          <a:xfrm>
            <a:off x="1207752" y="5990636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5" name=""/>
          <p:cNvCxnSpPr/>
          <p:nvPr/>
        </p:nvCxnSpPr>
        <p:spPr>
          <a:xfrm>
            <a:off x="4595324" y="5990636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66" name=""/>
          <p:cNvSpPr txBox="1"/>
          <p:nvPr/>
        </p:nvSpPr>
        <p:spPr>
          <a:xfrm>
            <a:off x="2570007" y="5809063"/>
            <a:ext cx="957100" cy="36292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PM2LL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5956219" y="5809063"/>
            <a:ext cx="1174829" cy="36292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LL2OUT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cxnSp>
        <p:nvCxnSpPr>
          <p:cNvPr id="168" name=""/>
          <p:cNvCxnSpPr/>
          <p:nvPr/>
        </p:nvCxnSpPr>
        <p:spPr>
          <a:xfrm>
            <a:off x="312236" y="1295003"/>
            <a:ext cx="11580475" cy="0"/>
          </a:xfrm>
          <a:prstGeom prst="straightConnector1">
            <a:avLst/>
          </a:prstGeom>
          <a:noFill/>
          <a:ln w="38100" cap="flat" cmpd="sng" algn="ctr">
            <a:solidFill>
              <a:srgbClr val="58bcf5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9" name=""/>
          <p:cNvCxnSpPr/>
          <p:nvPr/>
        </p:nvCxnSpPr>
        <p:spPr>
          <a:xfrm>
            <a:off x="312237" y="1523075"/>
            <a:ext cx="11580474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70" name="TextBox 6"/>
          <p:cNvSpPr txBox="1"/>
          <p:nvPr/>
        </p:nvSpPr>
        <p:spPr>
          <a:xfrm>
            <a:off x="0" y="28575"/>
            <a:ext cx="3373243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3-2. Thread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흐름도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77" name=""/>
          <p:cNvCxnSpPr/>
          <p:nvPr/>
        </p:nvCxnSpPr>
        <p:spPr>
          <a:xfrm>
            <a:off x="1542944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2" name=""/>
          <p:cNvCxnSpPr/>
          <p:nvPr/>
        </p:nvCxnSpPr>
        <p:spPr>
          <a:xfrm>
            <a:off x="2763145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3" name=""/>
          <p:cNvCxnSpPr/>
          <p:nvPr/>
        </p:nvCxnSpPr>
        <p:spPr>
          <a:xfrm>
            <a:off x="2763142" y="267973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2" name=""/>
          <p:cNvCxnSpPr/>
          <p:nvPr/>
        </p:nvCxnSpPr>
        <p:spPr>
          <a:xfrm>
            <a:off x="3983343" y="267973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7" name=""/>
          <p:cNvCxnSpPr/>
          <p:nvPr/>
        </p:nvCxnSpPr>
        <p:spPr>
          <a:xfrm>
            <a:off x="3983346" y="3113550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9" name=""/>
          <p:cNvCxnSpPr/>
          <p:nvPr/>
        </p:nvCxnSpPr>
        <p:spPr>
          <a:xfrm>
            <a:off x="312237" y="180187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0" name=""/>
          <p:cNvCxnSpPr/>
          <p:nvPr/>
        </p:nvCxnSpPr>
        <p:spPr>
          <a:xfrm>
            <a:off x="1542941" y="180187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1" name=""/>
          <p:cNvCxnSpPr/>
          <p:nvPr/>
        </p:nvCxnSpPr>
        <p:spPr>
          <a:xfrm>
            <a:off x="2763145" y="180187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2" name=""/>
          <p:cNvCxnSpPr/>
          <p:nvPr/>
        </p:nvCxnSpPr>
        <p:spPr>
          <a:xfrm>
            <a:off x="3983346" y="180187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3" name=""/>
          <p:cNvCxnSpPr/>
          <p:nvPr/>
        </p:nvCxnSpPr>
        <p:spPr>
          <a:xfrm>
            <a:off x="3983346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4" name=""/>
          <p:cNvCxnSpPr/>
          <p:nvPr/>
        </p:nvCxnSpPr>
        <p:spPr>
          <a:xfrm>
            <a:off x="5203547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6" name=""/>
          <p:cNvCxnSpPr/>
          <p:nvPr/>
        </p:nvCxnSpPr>
        <p:spPr>
          <a:xfrm>
            <a:off x="6684822" y="4074288"/>
            <a:ext cx="5047078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09" name=""/>
          <p:cNvSpPr/>
          <p:nvPr/>
        </p:nvSpPr>
        <p:spPr>
          <a:xfrm>
            <a:off x="6684822" y="3790106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214" name=""/>
          <p:cNvCxnSpPr/>
          <p:nvPr/>
        </p:nvCxnSpPr>
        <p:spPr>
          <a:xfrm>
            <a:off x="5203544" y="353377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5" name=""/>
          <p:cNvCxnSpPr/>
          <p:nvPr/>
        </p:nvCxnSpPr>
        <p:spPr>
          <a:xfrm>
            <a:off x="7577274" y="3113550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6" name=""/>
          <p:cNvCxnSpPr/>
          <p:nvPr/>
        </p:nvCxnSpPr>
        <p:spPr>
          <a:xfrm>
            <a:off x="7577274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17" name=""/>
          <p:cNvSpPr/>
          <p:nvPr/>
        </p:nvSpPr>
        <p:spPr>
          <a:xfrm>
            <a:off x="7905024" y="3790106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218" name=""/>
          <p:cNvCxnSpPr/>
          <p:nvPr/>
        </p:nvCxnSpPr>
        <p:spPr>
          <a:xfrm>
            <a:off x="8797476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9" name=""/>
          <p:cNvCxnSpPr/>
          <p:nvPr/>
        </p:nvCxnSpPr>
        <p:spPr>
          <a:xfrm>
            <a:off x="8797476" y="353377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0" name=""/>
          <p:cNvCxnSpPr/>
          <p:nvPr/>
        </p:nvCxnSpPr>
        <p:spPr>
          <a:xfrm>
            <a:off x="8797476" y="442252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1" name=""/>
          <p:cNvCxnSpPr/>
          <p:nvPr/>
        </p:nvCxnSpPr>
        <p:spPr>
          <a:xfrm>
            <a:off x="10017677" y="442252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24" name=""/>
          <p:cNvSpPr txBox="1"/>
          <p:nvPr/>
        </p:nvSpPr>
        <p:spPr>
          <a:xfrm>
            <a:off x="3241693" y="2915261"/>
            <a:ext cx="741653" cy="33085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  <a:ea typeface="+mn-ea"/>
              </a:rPr>
              <a:t>PM1</a:t>
            </a:r>
            <a:endParaRPr lang="en-US" altLang="ko-KR" sz="16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4545825" y="3364061"/>
            <a:ext cx="657719" cy="32973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PM2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6554282" y="2094909"/>
            <a:ext cx="1022993" cy="33206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LL(Vent)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383083" y="2091683"/>
            <a:ext cx="1078508" cy="32992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LL(Pump)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29" name=""/>
          <p:cNvSpPr/>
          <p:nvPr/>
        </p:nvSpPr>
        <p:spPr>
          <a:xfrm>
            <a:off x="2763142" y="1653554"/>
            <a:ext cx="1220201" cy="1195031"/>
          </a:xfrm>
          <a:prstGeom prst="rect">
            <a:avLst/>
          </a:prstGeom>
          <a:noFill/>
          <a:ln w="38100">
            <a:solidFill>
              <a:srgbClr val="ff0000"/>
            </a:solidFill>
            <a:miter/>
          </a:ln>
        </p:spPr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321421" y="973267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ko-KR" altLang="en-US" sz="2500">
                <a:latin typeface="+mn-ea"/>
                <a:cs typeface="Arial Unicode MS"/>
              </a:rPr>
              <a:t>기존 </a:t>
            </a:r>
            <a:r>
              <a:rPr lang="en-US" altLang="ko-KR" sz="2500">
                <a:latin typeface="+mn-ea"/>
                <a:cs typeface="Arial Unicode MS"/>
              </a:rPr>
              <a:t>UI</a:t>
            </a:r>
            <a:endParaRPr lang="ko-KR" altLang="en-US" sz="25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1421" y="1877453"/>
            <a:ext cx="5448272" cy="41300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1843831"/>
            <a:ext cx="5779184" cy="4163650"/>
          </a:xfrm>
          <a:prstGeom prst="rect">
            <a:avLst/>
          </a:prstGeom>
        </p:spPr>
      </p:pic>
      <p:sp>
        <p:nvSpPr>
          <p:cNvPr id="4" name="사각형: 둥근 모서리 3"/>
          <p:cNvSpPr/>
          <p:nvPr/>
        </p:nvSpPr>
        <p:spPr>
          <a:xfrm>
            <a:off x="6006604" y="931678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ko-KR" altLang="en-US" sz="2500">
                <a:latin typeface="+mn-ea"/>
                <a:cs typeface="Arial Unicode MS"/>
              </a:rPr>
              <a:t>신규 </a:t>
            </a:r>
            <a:r>
              <a:rPr lang="en-US" altLang="ko-KR" sz="2500">
                <a:latin typeface="+mn-ea"/>
                <a:cs typeface="Arial Unicode MS"/>
              </a:rPr>
              <a:t>UI</a:t>
            </a:r>
            <a:endParaRPr lang="ko-KR" altLang="en-US" sz="25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grpSp>
        <p:nvGrpSpPr>
          <p:cNvPr id="8" name="그룹 7"/>
          <p:cNvGrpSpPr/>
          <p:nvPr/>
        </p:nvGrpSpPr>
        <p:grpSpPr>
          <a:xfrm rot="0">
            <a:off x="299752" y="1231636"/>
            <a:ext cx="5088185" cy="4401569"/>
            <a:chOff x="299752" y="1231636"/>
            <a:chExt cx="5088185" cy="4401569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99752" y="1231636"/>
              <a:ext cx="5088185" cy="4401569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429208" y="1295721"/>
              <a:ext cx="4879910" cy="550609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 rot="0">
            <a:off x="5641750" y="1483005"/>
            <a:ext cx="6024637" cy="1250590"/>
            <a:chOff x="5946705" y="1716543"/>
            <a:chExt cx="5719681" cy="1250590"/>
          </a:xfrm>
        </p:grpSpPr>
        <p:sp>
          <p:nvSpPr>
            <p:cNvPr id="12" name="TextBox 11"/>
            <p:cNvSpPr txBox="1"/>
            <p:nvPr/>
          </p:nvSpPr>
          <p:spPr>
            <a:xfrm>
              <a:off x="5946705" y="1716543"/>
              <a:ext cx="3167701" cy="3329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Total Running/ Cleaning  Time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en-US" altLang="ko-KR" sz="1600" b="1">
                <a:latin typeface="Amasis MT Pro Black"/>
              </a:endParaRPr>
            </a:p>
          </p:txBody>
        </p:sp>
        <p:pic>
          <p:nvPicPr>
            <p:cNvPr id="3" name="그림 2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040013" y="2164087"/>
              <a:ext cx="5626374" cy="803047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 rot="0">
            <a:off x="5641750" y="3519066"/>
            <a:ext cx="6365958" cy="2125959"/>
            <a:chOff x="5946707" y="3519066"/>
            <a:chExt cx="6061001" cy="2125959"/>
          </a:xfrm>
        </p:grpSpPr>
        <p:sp>
          <p:nvSpPr>
            <p:cNvPr id="9" name="TextBox 8"/>
            <p:cNvSpPr txBox="1"/>
            <p:nvPr/>
          </p:nvSpPr>
          <p:spPr>
            <a:xfrm>
              <a:off x="5946707" y="3519066"/>
              <a:ext cx="273076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Output / Throughput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ko-KR" altLang="en-US" sz="1600" b="1">
                <a:latin typeface="Amasis MT Pro Black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040014" y="4178589"/>
              <a:ext cx="3165993" cy="146643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162659" y="4327031"/>
              <a:ext cx="2845049" cy="11574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/>
                <a:buChar char="•"/>
                <a:defRPr/>
              </a:pPr>
              <a:r>
                <a:rPr lang="en-US" altLang="ko-KR" sz="1200" b="1">
                  <a:solidFill>
                    <a:srgbClr val="0070c0"/>
                  </a:solidFill>
                  <a:latin typeface="Amasis MT Pro Black"/>
                </a:rPr>
                <a:t>Output </a:t>
              </a:r>
              <a:endParaRPr lang="ko-KR" altLang="en-US" sz="1200" b="1">
                <a:solidFill>
                  <a:srgbClr val="0070c0"/>
                </a:solidFill>
                <a:latin typeface="Amasis MT Pro Black"/>
              </a:endParaRPr>
            </a:p>
            <a:p>
              <a:pPr marL="0" indent="0">
                <a:buFont typeface="Arial"/>
                <a:buNone/>
                <a:defRPr/>
              </a:pPr>
              <a:r>
                <a:rPr lang="ko-KR" altLang="en-US" sz="1200" b="1">
                  <a:solidFill>
                    <a:srgbClr val="0070c0"/>
                  </a:solidFill>
                  <a:latin typeface="Amasis MT Pro Black"/>
                </a:rPr>
                <a:t>    공정을 완료한 총 </a:t>
              </a:r>
              <a:r>
                <a:rPr lang="en-US" altLang="ko-KR" sz="1200" b="1">
                  <a:solidFill>
                    <a:srgbClr val="0070c0"/>
                  </a:solidFill>
                  <a:latin typeface="Amasis MT Pro Black"/>
                </a:rPr>
                <a:t>Wafer </a:t>
              </a:r>
              <a:r>
                <a:rPr lang="ko-KR" altLang="en-US" sz="1200" b="1">
                  <a:solidFill>
                    <a:srgbClr val="0070c0"/>
                  </a:solidFill>
                  <a:latin typeface="Amasis MT Pro Black"/>
                </a:rPr>
                <a:t>개수</a:t>
              </a:r>
              <a:endParaRPr lang="ko-KR" altLang="en-US" sz="1200" b="1">
                <a:solidFill>
                  <a:srgbClr val="0070c0"/>
                </a:solidFill>
                <a:latin typeface="Amasis MT Pro Black"/>
              </a:endParaRPr>
            </a:p>
            <a:p>
              <a:pPr marL="171450" indent="-171450">
                <a:buFont typeface="Arial"/>
                <a:buChar char="•"/>
                <a:defRPr/>
              </a:pPr>
              <a:endParaRPr lang="en-US" altLang="ko-KR" sz="1200" b="1">
                <a:solidFill>
                  <a:srgbClr val="0070c0"/>
                </a:solidFill>
                <a:latin typeface="Amasis MT Pro Black"/>
              </a:endParaRPr>
            </a:p>
            <a:p>
              <a:pPr marL="171450" indent="-171450">
                <a:buFont typeface="Arial"/>
                <a:buChar char="•"/>
                <a:defRPr/>
              </a:pPr>
              <a:r>
                <a:rPr lang="en-US" altLang="ko-KR" sz="1200" b="1">
                  <a:solidFill>
                    <a:srgbClr val="0070c0"/>
                  </a:solidFill>
                  <a:latin typeface="Amasis MT Pro Black"/>
                </a:rPr>
                <a:t>Throughput</a:t>
              </a:r>
              <a:endParaRPr lang="en-US" altLang="ko-KR" sz="1200" b="1">
                <a:solidFill>
                  <a:srgbClr val="0070c0"/>
                </a:solidFill>
                <a:latin typeface="Amasis MT Pro Black"/>
              </a:endParaRPr>
            </a:p>
            <a:p>
              <a:pPr marL="0" indent="0">
                <a:buFont typeface="Arial"/>
                <a:buNone/>
                <a:defRPr/>
              </a:pPr>
              <a:r>
                <a:rPr lang="ko-KR" altLang="en-US" sz="1200" b="1">
                  <a:solidFill>
                    <a:srgbClr val="0070c0"/>
                  </a:solidFill>
                  <a:latin typeface="Amasis MT Pro Black"/>
                </a:rPr>
                <a:t>    </a:t>
              </a:r>
              <a:r>
                <a:rPr lang="en-US" altLang="ko-KR" sz="1200" b="1">
                  <a:solidFill>
                    <a:srgbClr val="0070c0"/>
                  </a:solidFill>
                  <a:latin typeface="Amasis MT Pro Black"/>
                </a:rPr>
                <a:t>1</a:t>
              </a:r>
              <a:r>
                <a:rPr lang="ko-KR" altLang="en-US" sz="1200" b="1">
                  <a:solidFill>
                    <a:srgbClr val="0070c0"/>
                  </a:solidFill>
                  <a:latin typeface="Amasis MT Pro Black"/>
                </a:rPr>
                <a:t>시간당 공정 가능한 </a:t>
              </a:r>
              <a:r>
                <a:rPr lang="en-US" altLang="ko-KR" sz="1200" b="1">
                  <a:solidFill>
                    <a:srgbClr val="0070c0"/>
                  </a:solidFill>
                  <a:latin typeface="Amasis MT Pro Black"/>
                </a:rPr>
                <a:t>Wafer </a:t>
              </a:r>
              <a:r>
                <a:rPr lang="ko-KR" altLang="en-US" sz="1200" b="1">
                  <a:solidFill>
                    <a:srgbClr val="0070c0"/>
                  </a:solidFill>
                  <a:latin typeface="Amasis MT Pro Black"/>
                </a:rPr>
                <a:t>개수 </a:t>
              </a:r>
              <a:endParaRPr lang="ko-KR" altLang="en-US" sz="1200" b="1">
                <a:solidFill>
                  <a:srgbClr val="0070c0"/>
                </a:solidFill>
                <a:latin typeface="Amasis MT Pro Black"/>
              </a:endParaRPr>
            </a:p>
            <a:p>
              <a:pPr marL="171450" indent="-171450">
                <a:buFont typeface="Arial"/>
                <a:buChar char="•"/>
                <a:defRPr/>
              </a:pPr>
              <a:endParaRPr lang="ko-KR" altLang="en-US" sz="1000" b="1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사용자 테마1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  <a:miter/>
        </a:ln>
      </a:spPr>
      <a:bodyPr rtlCol="0" anchor="ctr"/>
      <a:lstStyle>
        <a:defPPr algn="l">
          <a:lnSpc>
            <a:spcPct val="150000"/>
          </a:lnSpc>
          <a:buFontTx/>
          <a:buNone/>
          <a:defRPr dirty="0">
            <a:solidFill>
              <a:srgbClr val="000099"/>
            </a:solidFill>
            <a:latin typeface="+mn-ea"/>
            <a:ea typeface="+mn-ea"/>
            <a:cs typeface="Arial Unicode MS"/>
          </a:defRPr>
        </a:defPPr>
      </a:lstStyle>
    </a:spDef>
    <a:lnDef>
      <a:spPr>
        <a:ln>
          <a:solidFill>
            <a:schemeClr val="tx1"/>
          </a:solidFill>
          <a:headEnd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+mn-ea"/>
            <a:ea typeface="+mn-ea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302</ep:Words>
  <ep:PresentationFormat>와이드스크린</ep:PresentationFormat>
  <ep:Paragraphs>83</ep:Paragraphs>
  <ep:Slides>15</ep:Slides>
  <ep:Notes>14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사용자 테마1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2022-10-18T05:03:24.000</dcterms:created>
  <dc:creator>pand3</dc:creator>
  <cp:lastModifiedBy>pand3</cp:lastModifiedBy>
  <dcterms:modified xsi:type="dcterms:W3CDTF">2022-10-25T08:48:36.703</dcterms:modified>
  <cp:revision>192</cp:revision>
  <dc:title>PowerPoint 프레젠테이션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