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1" r:id="rId1"/>
  </p:sldMasterIdLst>
  <p:notesMasterIdLst>
    <p:notesMasterId r:id="rId2"/>
  </p:notesMasterIdLst>
  <p:handoutMasterIdLst>
    <p:handoutMasterId r:id="rId3"/>
  </p:handoutMasterIdLst>
  <p:sldIdLst>
    <p:sldId id="256" r:id="rId4"/>
    <p:sldId id="280" r:id="rId5"/>
    <p:sldId id="259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69928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Ex) </a:t>
            </a:r>
            <a:r>
              <a:rPr lang="ko-KR" altLang="en-US"/>
              <a:t>장비 하나를 만드는데 비용이 수십억원에 달하기 때문에 하나를 만들때도 신중해야한다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Ex) </a:t>
            </a:r>
            <a:r>
              <a:rPr lang="ko-KR" altLang="en-US"/>
              <a:t>실제로 만들면서 테스트 하기에는 비용과 시간이 많이 든다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◎ 시뮬레이션의 의미와 목적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1) </a:t>
            </a:r>
            <a:r>
              <a:rPr lang="ko-KR" altLang="en-US"/>
              <a:t>다양한 조건에 대해 시스템이 어떻게 변하는지를 평가하기 위해 실제 또는 가상의 시스템의 모델을 만드는 것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2) </a:t>
            </a:r>
            <a:r>
              <a:rPr lang="ko-KR" altLang="en-US"/>
              <a:t>존재하는 시스템에 혼란을 주지 않고 변화를 주거나 새로운 시스템의 구축 없이 새로운 시스템이 주는 영향을 추론할 수 있도록 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3) </a:t>
            </a:r>
            <a:r>
              <a:rPr lang="ko-KR" altLang="en-US"/>
              <a:t>시스템의 상호작용 및 시스템 통합을 분석할 수 있는 유일한 도구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4) </a:t>
            </a:r>
            <a:r>
              <a:rPr lang="ko-KR" altLang="en-US"/>
              <a:t>다양한 조건상에서 기존 또는 새로운 시스템의 변화를 시각화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5) </a:t>
            </a:r>
            <a:r>
              <a:rPr lang="ko-KR" altLang="en-US"/>
              <a:t>다양한 구성요소들이 어떻게 서로 상호작용하며</a:t>
            </a:r>
            <a:r>
              <a:rPr lang="en-US" altLang="ko-KR"/>
              <a:t>, </a:t>
            </a:r>
            <a:r>
              <a:rPr lang="ko-KR" altLang="en-US"/>
              <a:t>전체적인 시스템의 수행도에 미치는 영향에 대해 이해하는 것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◎ 왜 시뮬레이션을 해야하는가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1) </a:t>
            </a:r>
            <a:r>
              <a:rPr lang="ko-KR" altLang="en-US"/>
              <a:t>프로세스의 본질에 대한 일반적인 통찰력을 제공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2) </a:t>
            </a:r>
            <a:r>
              <a:rPr lang="ko-KR" altLang="en-US"/>
              <a:t>시스템 수행도가 시간의 흐름에 따라 어떻게 변하는지에 대한 이해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3) </a:t>
            </a:r>
            <a:r>
              <a:rPr lang="ko-KR" altLang="en-US"/>
              <a:t>시스템내의 특별한 문제 또는 문제 지역에 대한 식별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4) </a:t>
            </a:r>
            <a:r>
              <a:rPr lang="ko-KR" altLang="en-US"/>
              <a:t>프로세스에 대한 특별한 정책 또는 계획을 개발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5) </a:t>
            </a:r>
            <a:r>
              <a:rPr lang="ko-KR" altLang="en-US"/>
              <a:t>시스템에 적용하기에 앞서 새로운 개념 및 시스템 검증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6) </a:t>
            </a:r>
            <a:r>
              <a:rPr lang="ko-KR" altLang="en-US"/>
              <a:t>시스템의 유효성을 개선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7) </a:t>
            </a:r>
            <a:r>
              <a:rPr lang="ko-KR" altLang="en-US"/>
              <a:t>시스템 수행도에 대한안정적인 정책</a:t>
            </a:r>
            <a:r>
              <a:rPr lang="en-US" altLang="ko-KR"/>
              <a:t>(Insurance policy)</a:t>
            </a:r>
            <a:r>
              <a:rPr lang="ko-KR" altLang="en-US"/>
              <a:t>을 제공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◎ 시뮬레이션의 특징과 한계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1) </a:t>
            </a:r>
            <a:r>
              <a:rPr lang="ko-KR" altLang="en-US"/>
              <a:t>데이터가 정확하지 않으면 정확한 결과를 산출할 수 없음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2) </a:t>
            </a:r>
            <a:r>
              <a:rPr lang="ko-KR" altLang="en-US"/>
              <a:t>명확히 묘사가 불가능한 시스템 특성들은 </a:t>
            </a:r>
            <a:r>
              <a:rPr lang="en-US" altLang="ko-KR"/>
              <a:t>Modeling</a:t>
            </a:r>
            <a:r>
              <a:rPr lang="ko-KR" altLang="en-US"/>
              <a:t>을 할 수 없음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3) </a:t>
            </a:r>
            <a:r>
              <a:rPr lang="ko-KR" altLang="en-US"/>
              <a:t>문제에 대한 해답을 제시하지는 않음 </a:t>
            </a:r>
            <a:r>
              <a:rPr lang="en-US" altLang="ko-KR"/>
              <a:t>– </a:t>
            </a:r>
            <a:r>
              <a:rPr lang="ko-KR" altLang="en-US"/>
              <a:t>단지 정보만을 제공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4) </a:t>
            </a:r>
            <a:r>
              <a:rPr lang="ko-KR" altLang="en-US"/>
              <a:t>복잡한 문제에 대해 쉬운 해답만을 제공하지는 않음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먼저 김서윤 팀원은 </a:t>
            </a:r>
            <a:r>
              <a:rPr lang="en-US" altLang="ko-KR"/>
              <a:t>Main UI</a:t>
            </a:r>
            <a:r>
              <a:rPr lang="ko-KR" altLang="en-US"/>
              <a:t> 설계 및 제작 그리고 </a:t>
            </a:r>
            <a:r>
              <a:rPr lang="en-US" altLang="ko-KR"/>
              <a:t>Main UI</a:t>
            </a:r>
            <a:r>
              <a:rPr lang="ko-KR" altLang="en-US"/>
              <a:t>에 사용될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김재곤 팀원은 </a:t>
            </a:r>
            <a:r>
              <a:rPr lang="en-US" altLang="ko-KR"/>
              <a:t>FAB SOLO</a:t>
            </a:r>
            <a:r>
              <a:rPr lang="ko-KR" altLang="en-US"/>
              <a:t>의 파라미터를 설정할 수 있는 </a:t>
            </a:r>
            <a:r>
              <a:rPr lang="en-US" altLang="ko-KR"/>
              <a:t>System Info UI</a:t>
            </a:r>
            <a:r>
              <a:rPr lang="ko-KR" altLang="en-US"/>
              <a:t>를 설계 및 제작하였고 김서윤 팀원과 마찬가지로 그림 제작에 일관하였습니다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흐름도를 설계 및 구현 하고 </a:t>
            </a:r>
            <a:r>
              <a:rPr lang="en-US" altLang="ko-KR"/>
              <a:t>Main UI</a:t>
            </a:r>
            <a:r>
              <a:rPr lang="ko-KR" altLang="en-US"/>
              <a:t>에 결합하는 과정을 진행했습니다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Info UI</a:t>
            </a:r>
            <a:r>
              <a:rPr lang="ko-KR" altLang="en-US"/>
              <a:t>의 기능을 구현하고 해당 파라미터들을 저장 및 불러오기와 더불어 </a:t>
            </a:r>
            <a:r>
              <a:rPr lang="en-US" altLang="ko-KR"/>
              <a:t>FAB SOLO</a:t>
            </a:r>
            <a:r>
              <a:rPr lang="ko-KR" altLang="en-US"/>
              <a:t>를 통해서 나온 결과를 저장 및 불러오기에 대한 기능을 구현하여습니다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옛말에 무엇이건 듣는 것보다는 보는 것, 보는 것보다는 실천하는 것이 훨씬 학습 효과가 크다고 하였습니다. </a:t>
            </a:r>
            <a:endParaRPr lang="ko-KR" altLang="en-US"/>
          </a:p>
          <a:p>
            <a:pPr>
              <a:defRPr/>
            </a:pPr>
            <a:r>
              <a:rPr lang="ko-KR" altLang="en-US"/>
              <a:t>그러나 과거와는 다르게 세상은 직접 해보기에는 너무 많은 비용과 위험이 따르는 일들이 기하급수적으로 많아졌습니다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그런 일들을 적은 비용으로도 해주는 도구가 시뮬레이터입니다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</a:t>
            </a: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</a:t>
            </a:r>
            <a:r>
              <a:rPr lang="en-US" altLang="ko-KR"/>
              <a:t>C++</a:t>
            </a:r>
            <a:r>
              <a:rPr lang="ko-KR" altLang="en-US"/>
              <a:t>과 </a:t>
            </a:r>
            <a:r>
              <a:rPr lang="en-US" altLang="ko-KR"/>
              <a:t>MFC</a:t>
            </a:r>
            <a:r>
              <a:rPr lang="ko-KR" altLang="en-US"/>
              <a:t>를 이용하여 개발하였습니다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형상관리도구인 </a:t>
            </a:r>
            <a:r>
              <a:rPr lang="en-US" altLang="ko-KR"/>
              <a:t>git</a:t>
            </a:r>
            <a:r>
              <a:rPr lang="ko-KR" altLang="en-US"/>
              <a:t>을 이용하여 소스코드를 관리하였습니다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</a:t>
            </a:r>
            <a:r>
              <a:rPr lang="en-US" altLang="ko-KR"/>
              <a:t>FAB SOLO</a:t>
            </a:r>
            <a:r>
              <a:rPr lang="ko-KR" altLang="en-US"/>
              <a:t>의 흐름도는 스레드를 통해서 만들었는데요</a:t>
            </a:r>
            <a:r>
              <a:rPr lang="en-US" altLang="ko-KR"/>
              <a:t>,</a:t>
            </a:r>
            <a:r>
              <a:rPr lang="ko-KR" altLang="en-US"/>
              <a:t>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작동 되어야 할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23.png"  /><Relationship Id="rId4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 dirty="0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 dirty="0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조장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23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조원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김서윤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</a:t>
            </a:r>
            <a:r>
              <a:rPr lang="ko-KR" altLang="en-US" sz="2300" b="1" dirty="0" err="1">
                <a:latin typeface="+mn-ea"/>
                <a:ea typeface="+mn-ea"/>
              </a:rPr>
              <a:t>김재곤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계민석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752" y="1231636"/>
            <a:ext cx="5088185" cy="440156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6707" y="3519066"/>
            <a:ext cx="273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Output / Throughput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6706" y="1507776"/>
            <a:ext cx="2796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Running/ Clean  Time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7919" y="1295721"/>
            <a:ext cx="5040017" cy="550609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013" y="2164087"/>
            <a:ext cx="5626374" cy="803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40014" y="4178589"/>
            <a:ext cx="3029342" cy="1466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6706" y="3007781"/>
            <a:ext cx="3816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70c0"/>
                </a:solidFill>
                <a:latin typeface="Amasis MT Pro Black"/>
              </a:rPr>
              <a:t>* </a:t>
            </a:r>
            <a:r>
              <a:rPr lang="en-US" altLang="ko-KR" sz="1200">
                <a:solidFill>
                  <a:srgbClr val="0070c0"/>
                </a:solidFill>
                <a:latin typeface="Amasis MT Pro Black"/>
              </a:rPr>
              <a:t>Throughput = Total Time – Total Clean Time</a:t>
            </a:r>
            <a:endParaRPr lang="ko-KR" altLang="en-US" sz="1200">
              <a:solidFill>
                <a:srgbClr val="0070c0"/>
              </a:solidFill>
              <a:latin typeface="Amasis MT Pro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2660" y="4327031"/>
            <a:ext cx="263628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altLang="ko-KR" sz="1200">
                <a:solidFill>
                  <a:srgbClr val="0070c0"/>
                </a:solidFill>
                <a:latin typeface="Amasis MT Pro Black"/>
              </a:rPr>
              <a:t>Output : </a:t>
            </a:r>
            <a:r>
              <a:rPr lang="ko-KR" altLang="en-US" sz="1200">
                <a:solidFill>
                  <a:srgbClr val="0070c0"/>
                </a:solidFill>
                <a:latin typeface="Amasis MT Pro Black"/>
              </a:rPr>
              <a:t>공정을 완료한 총 </a:t>
            </a:r>
            <a:r>
              <a:rPr lang="en-US" altLang="ko-KR" sz="1200">
                <a:solidFill>
                  <a:srgbClr val="0070c0"/>
                </a:solidFill>
                <a:latin typeface="Amasis MT Pro Black"/>
              </a:rPr>
              <a:t>Wafer </a:t>
            </a:r>
            <a:r>
              <a:rPr lang="ko-KR" altLang="en-US" sz="1200">
                <a:solidFill>
                  <a:srgbClr val="0070c0"/>
                </a:solidFill>
                <a:latin typeface="Amasis MT Pro Black"/>
              </a:rPr>
              <a:t>개수</a:t>
            </a:r>
            <a:endParaRPr lang="ko-KR" altLang="en-US" sz="1200">
              <a:solidFill>
                <a:srgbClr val="0070c0"/>
              </a:solidFill>
              <a:latin typeface="Amasis MT Pro Black"/>
            </a:endParaRPr>
          </a:p>
          <a:p>
            <a:pPr marL="171450" indent="-171450">
              <a:buFont typeface="Arial"/>
              <a:buChar char="•"/>
              <a:defRPr/>
            </a:pPr>
            <a:endParaRPr lang="en-US" altLang="ko-KR" sz="1200">
              <a:solidFill>
                <a:srgbClr val="0070c0"/>
              </a:solidFill>
              <a:latin typeface="Amasis MT Pro Black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200">
                <a:solidFill>
                  <a:srgbClr val="0070c0"/>
                </a:solidFill>
                <a:latin typeface="Amasis MT Pro Black"/>
              </a:rPr>
              <a:t>Throughput : 1</a:t>
            </a:r>
            <a:r>
              <a:rPr lang="ko-KR" altLang="en-US" sz="1200">
                <a:solidFill>
                  <a:srgbClr val="0070c0"/>
                </a:solidFill>
                <a:latin typeface="Amasis MT Pro Black"/>
              </a:rPr>
              <a:t>시간당 공정 가능한 </a:t>
            </a:r>
            <a:r>
              <a:rPr lang="en-US" altLang="ko-KR" sz="1200">
                <a:solidFill>
                  <a:srgbClr val="0070c0"/>
                </a:solidFill>
                <a:latin typeface="Amasis MT Pro Black"/>
              </a:rPr>
              <a:t>Wafer </a:t>
            </a:r>
            <a:r>
              <a:rPr lang="ko-KR" altLang="en-US" sz="1200">
                <a:solidFill>
                  <a:srgbClr val="0070c0"/>
                </a:solidFill>
                <a:latin typeface="Amasis MT Pro Black"/>
              </a:rPr>
              <a:t>개수 </a:t>
            </a:r>
            <a:endParaRPr lang="ko-KR" altLang="en-US" sz="1200">
              <a:solidFill>
                <a:srgbClr val="0070c0"/>
              </a:solidFill>
              <a:latin typeface="Amasis MT Pro Black"/>
            </a:endParaRPr>
          </a:p>
          <a:p>
            <a:pPr marL="171450" indent="-171450">
              <a:buFont typeface="Arial"/>
              <a:buChar char="•"/>
              <a:defRPr/>
            </a:pPr>
            <a:endParaRPr lang="ko-KR" altLang="en-US" sz="10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643" y="1228215"/>
            <a:ext cx="5088185" cy="440156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264160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14643" y="1733306"/>
            <a:ext cx="1341690" cy="2353502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9793" y="1734228"/>
            <a:ext cx="1283035" cy="2353502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256" y="873457"/>
            <a:ext cx="4086458" cy="33426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0" name="직사각형 9"/>
          <p:cNvSpPr/>
          <p:nvPr/>
        </p:nvSpPr>
        <p:spPr>
          <a:xfrm>
            <a:off x="1326664" y="1290429"/>
            <a:ext cx="2013695" cy="2068591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 rot="802271">
            <a:off x="4038763" y="3111204"/>
            <a:ext cx="1330806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4751722" y="751541"/>
            <a:ext cx="6836897" cy="5614399"/>
            <a:chOff x="4751722" y="751541"/>
            <a:chExt cx="68368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[System UI ]</a:t>
              </a:r>
              <a:endParaRPr lang="ko-KR" altLang="en-US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751722" y="1113867"/>
              <a:ext cx="2134633" cy="11291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1930" y="1708963"/>
            <a:ext cx="2028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[Process Module ]</a:t>
            </a:r>
            <a:endParaRPr lang="ko-KR" altLang="en-US" sz="1600" b="1">
              <a:latin typeface="Amasis MT Pro Black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81930" y="2397607"/>
            <a:ext cx="6616734" cy="32584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5081930" y="2547258"/>
            <a:ext cx="89899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980921" y="2550368"/>
            <a:ext cx="1231641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5081929" y="2984552"/>
            <a:ext cx="1085605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371467" y="2973050"/>
            <a:ext cx="841095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752" y="1231636"/>
            <a:ext cx="5088185" cy="440156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65474" y="2307282"/>
            <a:ext cx="1436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0070c0"/>
                </a:solidFill>
                <a:latin typeface="Amasis MT Pro Black"/>
              </a:rPr>
              <a:t>( X20 ~ x50 )</a:t>
            </a:r>
            <a:endParaRPr lang="ko-KR" altLang="en-US" sz="1400" b="1">
              <a:solidFill>
                <a:srgbClr val="0070c0"/>
              </a:solidFill>
              <a:latin typeface="Amasis MT Pro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9344" y="3429000"/>
            <a:ext cx="1732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Save / Load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98861"/>
            <a:ext cx="2819794" cy="7621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4020085"/>
            <a:ext cx="2838846" cy="1257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49344" y="1507776"/>
            <a:ext cx="24415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Speed Control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65474" y="4479545"/>
            <a:ext cx="1436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0070c0"/>
                </a:solidFill>
                <a:latin typeface="Amasis MT Pro Black"/>
              </a:rPr>
              <a:t>( .csv, .cfg )</a:t>
            </a:r>
            <a:endParaRPr lang="ko-KR" altLang="en-US" sz="1400" b="1">
              <a:solidFill>
                <a:srgbClr val="0070c0"/>
              </a:solidFill>
              <a:latin typeface="Amasis MT Pro Black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6248" y="4020084"/>
            <a:ext cx="1341690" cy="1606279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671265"/>
            <a:ext cx="5014817" cy="5942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151" y="671265"/>
            <a:ext cx="4229100" cy="571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10589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105889"/>
            <a:ext cx="10972798" cy="87914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105889"/>
            <a:ext cx="10972798" cy="87914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198503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1985035"/>
            <a:ext cx="10972798" cy="87914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1985035"/>
            <a:ext cx="10972798" cy="87914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개요</a:t>
            </a:r>
            <a:r>
              <a:rPr lang="en-US" altLang="ko-KR" sz="2600" b="1" i="0" kern="1200" baseline="0"/>
              <a:t>(</a:t>
            </a:r>
            <a:r>
              <a:rPr lang="ko-KR" altLang="en-US" sz="2600" b="1" i="0" kern="1200" baseline="0"/>
              <a:t>개발 배경</a:t>
            </a:r>
            <a:r>
              <a:rPr lang="en-US" altLang="ko-KR" sz="2600" b="1" i="0" kern="1200" baseline="0"/>
              <a:t>,</a:t>
            </a:r>
            <a:r>
              <a:rPr lang="ko-KR" altLang="en-US" sz="2600" b="1" i="0" kern="1200" baseline="0"/>
              <a:t> 개발 환경 및 도구</a:t>
            </a:r>
            <a:r>
              <a:rPr lang="en-US" altLang="ko-KR" sz="2600" b="1" i="0" kern="1200" baseline="0"/>
              <a:t>)</a:t>
            </a:r>
            <a:endParaRPr lang="en-US" altLang="ko-KR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86417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74332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743325"/>
            <a:ext cx="10972798" cy="87914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864181"/>
            <a:ext cx="10972798" cy="87914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62247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622470"/>
            <a:ext cx="10972798" cy="87914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743326"/>
            <a:ext cx="10972798" cy="87914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50161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622471"/>
            <a:ext cx="10972798" cy="87914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</a:t>
            </a:r>
            <a:r>
              <a:rPr lang="ko-KR" altLang="en-US" sz="2500">
                <a:latin typeface="+mn-ea"/>
                <a:cs typeface="Arial Unicode MS"/>
              </a:rPr>
              <a:t>목적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1" name="직사각형 10"/>
          <p:cNvSpPr/>
          <p:nvPr/>
        </p:nvSpPr>
        <p:spPr>
          <a:xfrm>
            <a:off x="560234" y="1582873"/>
            <a:ext cx="10980872" cy="4562819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136028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028" y="1616494"/>
            <a:ext cx="4794191" cy="36342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10607" y="1582872"/>
            <a:ext cx="5177546" cy="3730196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5821211" y="670719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028" y="5284322"/>
            <a:ext cx="11590916" cy="1422842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개요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)</a:t>
            </a:r>
            <a:endParaRPr kumimoji="0" lang="en-US" altLang="ko-KR" sz="14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비교 및 문제점 발견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-&gt;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개선사항 </a:t>
            </a:r>
            <a:endParaRPr kumimoji="0" lang="ko-KR" altLang="en-US" sz="14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이 시뮬레이터를 사용되어야 하는 이유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||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장비 시뮬레이터가 필요한 이유</a:t>
            </a:r>
            <a:endParaRPr kumimoji="0" sz="14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0234" y="4843392"/>
            <a:ext cx="5081516" cy="1025072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System Info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에 추가 할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en-US" altLang="ko-KR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817906"/>
            <a:ext cx="5081516" cy="1025073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에 추가 할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817906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FAB SOLO 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와 </a:t>
            </a: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결합 및 기능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843391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Info UI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File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4125" y="875281"/>
            <a:ext cx="2834909" cy="26988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5969" y="875281"/>
            <a:ext cx="3098156" cy="2698834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227567" y="875281"/>
            <a:ext cx="6479066" cy="269883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0439" y="2517767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32144" y="2629000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63850" y="2714714"/>
            <a:ext cx="1428571" cy="1428571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35750" y="3021101"/>
            <a:ext cx="1973707" cy="815799"/>
          </a:xfrm>
          <a:prstGeom prst="rect">
            <a:avLst/>
          </a:prstGeom>
        </p:spPr>
      </p:pic>
      <p:sp>
        <p:nvSpPr>
          <p:cNvPr id="19" name="사각형: 둥근 모서리 7"/>
          <p:cNvSpPr/>
          <p:nvPr/>
        </p:nvSpPr>
        <p:spPr>
          <a:xfrm>
            <a:off x="560234" y="2517767"/>
            <a:ext cx="10980872" cy="189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922338" y="4879248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922338" y="533394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309909" y="488228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697480" y="490315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284593" y="4699225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284593" y="5159449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672164" y="4699225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672164" y="5152139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59737" y="4719590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313462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10911085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VAC ARM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Quard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697480" y="532744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059737" y="5150115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309910" y="532441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922338" y="580796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309910" y="580796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284593" y="5626392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670805" y="5626392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3210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3210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29992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26663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42481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2900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29992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42481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2900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26346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26346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2" name=""/>
          <p:cNvSpPr/>
          <p:nvPr/>
        </p:nvSpPr>
        <p:spPr>
          <a:xfrm>
            <a:off x="5203544" y="3240826"/>
            <a:ext cx="6295406" cy="376347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23" name=""/>
          <p:cNvSpPr/>
          <p:nvPr/>
        </p:nvSpPr>
        <p:spPr>
          <a:xfrm>
            <a:off x="3983343" y="2811076"/>
            <a:ext cx="6295406" cy="376347"/>
          </a:xfrm>
          <a:prstGeom prst="rect">
            <a:avLst/>
          </a:prstGeom>
          <a:noFill/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3053338" y="2858111"/>
            <a:ext cx="930008" cy="28227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3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3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273536" y="3287861"/>
            <a:ext cx="930008" cy="28227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278</ep:Words>
  <ep:PresentationFormat>와이드스크린</ep:PresentationFormat>
  <ep:Paragraphs>82</ep:Paragraphs>
  <ep:Slides>15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2022-10-21T08:44:54.784</dcterms:modified>
  <cp:revision>42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