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5" r:id="rId1"/>
  </p:sldMasterIdLst>
  <p:notesMasterIdLst>
    <p:notesMasterId r:id="rId2"/>
  </p:notesMasterIdLst>
  <p:handoutMasterIdLst>
    <p:handoutMasterId r:id="rId3"/>
  </p:handoutMasterIdLst>
  <p:sldIdLst>
    <p:sldId id="292" r:id="rId4"/>
    <p:sldId id="299" r:id="rId5"/>
    <p:sldId id="280" r:id="rId6"/>
    <p:sldId id="281" r:id="rId7"/>
    <p:sldId id="259" r:id="rId8"/>
    <p:sldId id="283" r:id="rId9"/>
    <p:sldId id="284" r:id="rId10"/>
    <p:sldId id="285" r:id="rId11"/>
    <p:sldId id="279" r:id="rId12"/>
    <p:sldId id="293" r:id="rId13"/>
    <p:sldId id="294" r:id="rId14"/>
    <p:sldId id="295" r:id="rId15"/>
    <p:sldId id="296" r:id="rId16"/>
    <p:sldId id="297" r:id="rId17"/>
    <p:sldId id="29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1002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 UI</a:t>
            </a:r>
            <a:r>
              <a:rPr lang="ko-KR" altLang="en-US"/>
              <a:t>의 가운데에는 </a:t>
            </a:r>
            <a:r>
              <a:rPr lang="en-US" altLang="ko-KR"/>
              <a:t>Wafer</a:t>
            </a:r>
            <a:r>
              <a:rPr lang="ko-KR" altLang="en-US"/>
              <a:t>의 상태에 따라 색만 변화하는 모습만으로는 부족해보여 </a:t>
            </a:r>
            <a:r>
              <a:rPr lang="en-US" altLang="ko-KR"/>
              <a:t>PPT</a:t>
            </a:r>
            <a:r>
              <a:rPr lang="ko-KR" altLang="en-US"/>
              <a:t>를 통해 만든 그림들을 통하여 </a:t>
            </a:r>
            <a:r>
              <a:rPr lang="en-US" altLang="ko-KR"/>
              <a:t>Wafer</a:t>
            </a:r>
            <a:r>
              <a:rPr lang="ko-KR" altLang="en-US"/>
              <a:t>의 현재 상태와 이동경로를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먼저 김서윤 팀원은 </a:t>
            </a:r>
            <a:r>
              <a:rPr lang="en-US" altLang="ko-KR"/>
              <a:t>Main UI</a:t>
            </a:r>
            <a:r>
              <a:rPr lang="ko-KR" altLang="en-US"/>
              <a:t> 설계 및 제작 그리고 </a:t>
            </a:r>
            <a:r>
              <a:rPr lang="en-US" altLang="ko-KR"/>
              <a:t>Main UI</a:t>
            </a:r>
            <a:r>
              <a:rPr lang="ko-KR" altLang="en-US"/>
              <a:t>에 사용될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김재곤 팀원은 </a:t>
            </a:r>
            <a:r>
              <a:rPr lang="en-US" altLang="ko-KR"/>
              <a:t>FAB SOLO</a:t>
            </a:r>
            <a:r>
              <a:rPr lang="ko-KR" altLang="en-US"/>
              <a:t>의 파라미터를 설정할 수 있는 </a:t>
            </a:r>
            <a:r>
              <a:rPr lang="en-US" altLang="ko-KR"/>
              <a:t>System Info UI</a:t>
            </a:r>
            <a:r>
              <a:rPr lang="ko-KR" altLang="en-US"/>
              <a:t>를 설계 및 제작하였고 김서윤 팀원과 마찬가지로 그림 제작에 일관하였습니다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흐름도를 설계 및 구현 하고 </a:t>
            </a:r>
            <a:r>
              <a:rPr lang="en-US" altLang="ko-KR"/>
              <a:t>Main UI</a:t>
            </a:r>
            <a:r>
              <a:rPr lang="ko-KR" altLang="en-US"/>
              <a:t>에 결합하는 과정을 진행했습니다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 </a:t>
            </a:r>
            <a:r>
              <a:rPr lang="en-US" altLang="ko-KR"/>
              <a:t>System Info UI</a:t>
            </a:r>
            <a:r>
              <a:rPr lang="ko-KR" altLang="en-US"/>
              <a:t>의 기능을 구현하고 해당 파라미터들을 저장 및 불러오기와 더불어 </a:t>
            </a:r>
            <a:r>
              <a:rPr lang="en-US" altLang="ko-KR"/>
              <a:t>FAB SOLO</a:t>
            </a:r>
            <a:r>
              <a:rPr lang="ko-KR" altLang="en-US"/>
              <a:t>를 통해서 나온 결과를 저장 및 불러오기에 대한 기능을 구현하여습니다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하드웨어 장비를 구입하는데 있어 스펙을 확인하는 것은 고객들에게 있어 중요한 요소 중 하나입니다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옛말에 무엇이든건 듣는 것보다는 보는 것</a:t>
            </a:r>
            <a:r>
              <a:rPr lang="en-US" altLang="ko-KR"/>
              <a:t>,</a:t>
            </a:r>
            <a:r>
              <a:rPr lang="ko-KR" altLang="en-US"/>
              <a:t> 보는 것 보다는 실천하는 것이 효과가 크다는 말이 있듯이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직접 장비를 조작 후 고객이 원하는 스펙으로 커스텀으로 바로 구매를 할 수 있다면 추가적으로 발생 가능성이 있는 비용에 대한 생각은 고려하지 않아도 됩니다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하지만 시간이 오래 소모된다는 단점이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이와 반대로 시간 절약을 위해 장비의 스펙을 문서로만 확인하고 구매를 한다면 이후 추가 비용을 지불할 가능성이 높아질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이런 비용문제와 시간 절감을 동시에 할 수 있도록 하기위해 </a:t>
            </a:r>
            <a:r>
              <a:rPr lang="en-US" altLang="ko-KR"/>
              <a:t>FAB SOLO</a:t>
            </a:r>
            <a:r>
              <a:rPr lang="ko-KR" altLang="en-US"/>
              <a:t>를 개발하였습니다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언어는 </a:t>
            </a:r>
            <a:r>
              <a:rPr lang="en-US" altLang="ko-KR"/>
              <a:t>C++</a:t>
            </a:r>
            <a:r>
              <a:rPr lang="ko-KR" altLang="en-US"/>
              <a:t>로 라이브러리는 </a:t>
            </a:r>
            <a:r>
              <a:rPr lang="en-US" altLang="ko-KR"/>
              <a:t>MFC</a:t>
            </a:r>
            <a:r>
              <a:rPr lang="ko-KR" altLang="en-US"/>
              <a:t>를 이용하여 개발하였고 소스코드관리를 위해 </a:t>
            </a:r>
            <a:r>
              <a:rPr lang="en-US" altLang="ko-KR"/>
              <a:t>git</a:t>
            </a:r>
            <a:r>
              <a:rPr lang="ko-KR" altLang="en-US"/>
              <a:t>을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스레드와의 연결을 통해서 만들었는데요</a:t>
            </a:r>
            <a:r>
              <a:rPr lang="en-US" altLang="ko-KR"/>
              <a:t>,</a:t>
            </a:r>
            <a:r>
              <a:rPr lang="ko-KR" altLang="en-US"/>
              <a:t> 구성은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중앙제어스레드는 작동 되어야 할 스레드를 관리해줍니다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Time</a:t>
            </a:r>
            <a:r>
              <a:rPr lang="ko-KR" altLang="en-US"/>
              <a:t>스레드는 </a:t>
            </a:r>
            <a:r>
              <a:rPr lang="en-US" altLang="ko-KR"/>
              <a:t>FAB SOLO</a:t>
            </a:r>
            <a:r>
              <a:rPr lang="ko-KR" altLang="en-US"/>
              <a:t>가 작동한 총 시간과 </a:t>
            </a:r>
            <a:r>
              <a:rPr lang="en-US" altLang="ko-KR"/>
              <a:t>Clean </a:t>
            </a:r>
            <a:r>
              <a:rPr lang="ko-KR" altLang="en-US"/>
              <a:t>공정이 진행된 과정을 측정하고 출력된</a:t>
            </a:r>
            <a:r>
              <a:rPr lang="en-US" altLang="ko-KR"/>
              <a:t> Wafer</a:t>
            </a:r>
            <a:r>
              <a:rPr lang="ko-KR" altLang="en-US"/>
              <a:t>수와 </a:t>
            </a:r>
            <a:r>
              <a:rPr lang="en-US" altLang="ko-KR"/>
              <a:t>Throughput</a:t>
            </a:r>
            <a:r>
              <a:rPr lang="ko-KR" altLang="en-US"/>
              <a:t>은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LPMtoLL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Aligner</a:t>
            </a:r>
            <a:r>
              <a:rPr lang="ko-KR" altLang="en-US"/>
              <a:t>과정을 진행한 뒤 </a:t>
            </a:r>
            <a:r>
              <a:rPr lang="en-US" altLang="ko-KR"/>
              <a:t>LL</a:t>
            </a:r>
            <a:r>
              <a:rPr lang="ko-KR" altLang="en-US"/>
              <a:t>로 옮기는 스레드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가 있는 공간을 해당되는 과정에 따라 진공 또는 대기 상태로 만들어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LL2PM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에 있는 </a:t>
            </a:r>
            <a:r>
              <a:rPr lang="en-US" altLang="ko-KR"/>
              <a:t>Wafer</a:t>
            </a:r>
            <a:r>
              <a:rPr lang="ko-KR" altLang="en-US"/>
              <a:t>를 순차적으로 </a:t>
            </a:r>
            <a:r>
              <a:rPr lang="en-US" altLang="ko-KR"/>
              <a:t>PM</a:t>
            </a:r>
            <a:r>
              <a:rPr lang="ko-KR" altLang="en-US"/>
              <a:t> 모듈로 옮기는 과정을 시행합니다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에 공정을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PM2LL</a:t>
            </a:r>
            <a:r>
              <a:rPr lang="ko-KR" altLang="en-US"/>
              <a:t>스레드는 </a:t>
            </a:r>
            <a:r>
              <a:rPr lang="en-US" altLang="ko-KR"/>
              <a:t>PM</a:t>
            </a:r>
            <a:r>
              <a:rPr lang="ko-KR" altLang="en-US"/>
              <a:t>스레드를통해 공정이 완료된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LL</a:t>
            </a:r>
            <a:r>
              <a:rPr lang="ko-KR" altLang="en-US"/>
              <a:t>로 옮기는 과정을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LL2OUT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스레드를 통하여 대기 상태로 전환된 </a:t>
            </a:r>
            <a:r>
              <a:rPr lang="en-US" altLang="ko-KR"/>
              <a:t>Wafer</a:t>
            </a:r>
            <a:r>
              <a:rPr lang="ko-KR" altLang="en-US"/>
              <a:t>들을 출력하는 과정을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의 스레드 흐름도를 위와 같이 </a:t>
            </a:r>
            <a:r>
              <a:rPr lang="en-US" altLang="ko-KR"/>
              <a:t>Load Lock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Process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개로 설정하였을때를 예시로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네번째로 </a:t>
            </a:r>
            <a:r>
              <a:rPr lang="en-US" altLang="ko-KR"/>
              <a:t>UI</a:t>
            </a:r>
            <a:r>
              <a:rPr lang="ko-KR" altLang="en-US"/>
              <a:t> 구성에 대해서 설명드리겠습니다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기존 </a:t>
            </a:r>
            <a:r>
              <a:rPr lang="en-US" altLang="ko-KR"/>
              <a:t>UI</a:t>
            </a:r>
            <a:r>
              <a:rPr lang="ko-KR" altLang="en-US"/>
              <a:t>의 경우 타일 형식으로 되어있어서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</a:t>
            </a:r>
            <a:r>
              <a:rPr lang="en-US" altLang="ko-KR"/>
              <a:t>Main UI</a:t>
            </a:r>
            <a:r>
              <a:rPr lang="ko-KR" altLang="en-US"/>
              <a:t>의 상단에는 </a:t>
            </a:r>
            <a:r>
              <a:rPr lang="en-US" altLang="ko-KR"/>
              <a:t>Total Running  Time,</a:t>
            </a:r>
            <a:r>
              <a:rPr lang="ko-KR" altLang="en-US"/>
              <a:t> </a:t>
            </a:r>
            <a:r>
              <a:rPr lang="en-US" altLang="ko-KR"/>
              <a:t>Total Cleaning</a:t>
            </a:r>
            <a:r>
              <a:rPr lang="ko-KR" altLang="en-US"/>
              <a:t> </a:t>
            </a:r>
            <a:r>
              <a:rPr lang="en-US" altLang="ko-KR"/>
              <a:t>Time</a:t>
            </a:r>
            <a:r>
              <a:rPr lang="ko-KR" altLang="en-US"/>
              <a:t> 그리고 </a:t>
            </a:r>
            <a:r>
              <a:rPr lang="en-US" altLang="ko-KR"/>
              <a:t>Reuslt</a:t>
            </a:r>
            <a:r>
              <a:rPr lang="ko-KR" altLang="en-US"/>
              <a:t>를 배치하여서 현재 시뮬레이터가 가동된 총 시간과 </a:t>
            </a:r>
            <a:r>
              <a:rPr lang="en-US" altLang="ko-KR"/>
              <a:t>Clean</a:t>
            </a:r>
            <a:r>
              <a:rPr lang="ko-KR" altLang="en-US"/>
              <a:t>시간 그리고 공정이 완료된 </a:t>
            </a:r>
            <a:r>
              <a:rPr lang="en-US" altLang="ko-KR"/>
              <a:t>Wafer</a:t>
            </a:r>
            <a:r>
              <a:rPr lang="ko-KR" altLang="en-US"/>
              <a:t>와 </a:t>
            </a:r>
            <a:r>
              <a:rPr lang="en-US" altLang="ko-KR"/>
              <a:t>Throughput</a:t>
            </a:r>
            <a:r>
              <a:rPr lang="ko-KR" altLang="en-US"/>
              <a:t>을 알 수 있게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 UI</a:t>
            </a:r>
            <a:r>
              <a:rPr lang="ko-KR" altLang="en-US"/>
              <a:t>의 왼쪽은 </a:t>
            </a:r>
            <a:r>
              <a:rPr lang="en-US" altLang="ko-KR"/>
              <a:t>LPM</a:t>
            </a:r>
            <a:r>
              <a:rPr lang="ko-KR" altLang="en-US"/>
              <a:t>을 오른쪽은 </a:t>
            </a:r>
            <a:r>
              <a:rPr lang="en-US" altLang="ko-KR"/>
              <a:t>LoadL Lock</a:t>
            </a:r>
            <a:r>
              <a:rPr lang="ko-KR" altLang="en-US"/>
              <a:t>을 표현하였습니다</a:t>
            </a:r>
            <a:r>
              <a:rPr lang="en-US" altLang="ko-KR"/>
              <a:t>.</a:t>
            </a:r>
            <a:r>
              <a:rPr lang="ko-KR" altLang="en-US"/>
              <a:t>  오른쪽을 보시게 되면 </a:t>
            </a:r>
            <a:r>
              <a:rPr lang="en-US" altLang="ko-KR"/>
              <a:t>LPM</a:t>
            </a:r>
            <a:r>
              <a:rPr lang="ko-KR" altLang="en-US"/>
              <a:t>과</a:t>
            </a:r>
            <a:r>
              <a:rPr lang="en-US" altLang="ko-KR"/>
              <a:t> LL</a:t>
            </a:r>
            <a:r>
              <a:rPr lang="ko-KR" altLang="en-US"/>
              <a:t>에 </a:t>
            </a:r>
            <a:r>
              <a:rPr lang="en-US" altLang="ko-KR"/>
              <a:t>Wafer</a:t>
            </a:r>
            <a:r>
              <a:rPr lang="ko-KR" altLang="en-US"/>
              <a:t>의 상태에 따라 색이 변하시는 것을 볼 수 있습니다</a:t>
            </a:r>
            <a:r>
              <a:rPr lang="en-US" altLang="ko-KR"/>
              <a:t>.</a:t>
            </a:r>
            <a:r>
              <a:rPr lang="ko-KR" altLang="en-US"/>
              <a:t> 연두색은 공정전</a:t>
            </a:r>
            <a:r>
              <a:rPr lang="en-US" altLang="ko-KR"/>
              <a:t>,</a:t>
            </a:r>
            <a:r>
              <a:rPr lang="ko-KR" altLang="en-US"/>
              <a:t> 파란색은 공정후</a:t>
            </a:r>
            <a:r>
              <a:rPr lang="en-US" altLang="ko-KR"/>
              <a:t>,</a:t>
            </a:r>
            <a:r>
              <a:rPr lang="ko-KR" altLang="en-US"/>
              <a:t> 빨간색은 공정진행중 그리고 회색은 비어있는 것을 표현하였습니다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의 경우 </a:t>
            </a:r>
            <a:r>
              <a:rPr lang="en-US" altLang="ko-KR"/>
              <a:t>Vent</a:t>
            </a:r>
            <a:r>
              <a:rPr lang="ko-KR" altLang="en-US"/>
              <a:t>와 </a:t>
            </a:r>
            <a:r>
              <a:rPr lang="en-US" altLang="ko-KR"/>
              <a:t>Pump</a:t>
            </a:r>
            <a:r>
              <a:rPr lang="ko-KR" altLang="en-US"/>
              <a:t>가 이루어 지는데 해당 상태를 표현하기위해 </a:t>
            </a:r>
            <a:r>
              <a:rPr lang="en-US" altLang="ko-KR"/>
              <a:t>Progress bar</a:t>
            </a:r>
            <a:r>
              <a:rPr lang="ko-KR" altLang="en-US"/>
              <a:t>를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0.png"  /><Relationship Id="rId3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714750" y="3648075"/>
            <a:ext cx="47625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조장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한성현</a:t>
            </a: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조원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계민석</a:t>
            </a:r>
            <a:r>
              <a:rPr lang="en-US" altLang="ko-KR" sz="2300" b="1">
                <a:latin typeface="+mn-ea"/>
                <a:ea typeface="+mn-ea"/>
              </a:rPr>
              <a:t>, </a:t>
            </a:r>
            <a:r>
              <a:rPr lang="ko-KR" altLang="en-US" sz="2300" b="1">
                <a:latin typeface="+mn-ea"/>
                <a:ea typeface="+mn-ea"/>
              </a:rPr>
              <a:t>김서윤</a:t>
            </a:r>
            <a:r>
              <a:rPr lang="en-US" altLang="ko-KR" sz="2300" b="1">
                <a:latin typeface="+mn-ea"/>
                <a:ea typeface="+mn-ea"/>
              </a:rPr>
              <a:t>, </a:t>
            </a:r>
            <a:r>
              <a:rPr lang="ko-KR" altLang="en-US" sz="2300" b="1">
                <a:latin typeface="+mn-ea"/>
                <a:ea typeface="+mn-ea"/>
              </a:rPr>
              <a:t>김재곤</a:t>
            </a:r>
            <a:endParaRPr lang="ko-KR" altLang="en-US" sz="23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299752" y="1231636"/>
            <a:ext cx="5088185" cy="4401569"/>
            <a:chOff x="299752" y="1231636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5641750" y="1483005"/>
            <a:ext cx="6024637" cy="1250590"/>
            <a:chOff x="5946705" y="1716543"/>
            <a:chExt cx="5719681" cy="1250590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3167701" cy="33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Total Running/ Cleaning  Time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en-US" altLang="ko-KR" sz="1600" b="1">
                <a:latin typeface="Amasis MT Pro Black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Output / Throughput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976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Output :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Throughput : 1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528914" y="846328"/>
            <a:ext cx="4946648" cy="5141446"/>
            <a:chOff x="6528914" y="846328"/>
            <a:chExt cx="4946648" cy="51414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9173" y="2702535"/>
              <a:ext cx="2096608" cy="328523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8954" y="2702535"/>
              <a:ext cx="2096608" cy="32852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04331" y="846328"/>
              <a:ext cx="3528860" cy="1185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28914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Port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7077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Lock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414643" y="1228215"/>
            <a:ext cx="5088185" cy="4401569"/>
            <a:chOff x="414643" y="1228215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4643" y="1228215"/>
              <a:ext cx="5088185" cy="44015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14643" y="1733306"/>
              <a:ext cx="1341690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9793" y="1734228"/>
              <a:ext cx="1283035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256" y="1567738"/>
            <a:ext cx="5085498" cy="41598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63850" y="2010806"/>
            <a:ext cx="2666092" cy="2642700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4765194" y="3209925"/>
            <a:ext cx="1330806" cy="64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0960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[System UI ]</a:t>
              </a:r>
              <a:endParaRPr lang="ko-KR" altLang="en-US" sz="2000" b="1">
                <a:latin typeface="Amasis MT Pro Black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81929" y="1708963"/>
            <a:ext cx="661673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30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049344" y="1414466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49344" y="3484986"/>
            <a:ext cx="4453046" cy="1848560"/>
            <a:chOff x="6049344" y="3429000"/>
            <a:chExt cx="4453046" cy="1848560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29000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4020085"/>
              <a:ext cx="2838846" cy="12574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065474" y="4479545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299752" y="1231636"/>
            <a:ext cx="5088186" cy="4401569"/>
            <a:chOff x="299752" y="1231636"/>
            <a:chExt cx="5088186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046248" y="4020084"/>
              <a:ext cx="1341690" cy="160627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noFill/>
          <a:ln w="9525">
            <a:noFill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3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Fab Simulator Only Look Once</a:t>
            </a:r>
            <a:endParaRPr xmlns:mc="http://schemas.openxmlformats.org/markup-compatibility/2006" xmlns:hp="http://schemas.haansoft.com/office/presentation/8.0" kumimoji="0" lang="en-US" altLang="ko-KR" sz="53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3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(Fab SOLO)</a:t>
            </a:r>
            <a:endParaRPr xmlns:mc="http://schemas.openxmlformats.org/markup-compatibility/2006" xmlns:hp="http://schemas.haansoft.com/office/presentation/8.0" kumimoji="0" lang="en-US" altLang="ko-KR" sz="53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5" name="TextBox 1008"/>
          <p:cNvSpPr txBox="1"/>
          <p:nvPr/>
        </p:nvSpPr>
        <p:spPr>
          <a:xfrm>
            <a:off x="3714750" y="2851919"/>
            <a:ext cx="4762500" cy="11541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조장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한성현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조원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계민석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김서윤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김재곤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945491" y="251825"/>
            <a:ext cx="2142957" cy="621182"/>
          </a:xfrm>
          <a:prstGeom prst="rect">
            <a:avLst/>
          </a:prstGeom>
          <a:solidFill>
            <a:srgbClr val="d9d9d9"/>
          </a:solidFill>
          <a:ln w="9525">
            <a:noFill/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d9d9d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7" name=""/>
          <p:cNvSpPr/>
          <p:nvPr/>
        </p:nvSpPr>
        <p:spPr>
          <a:xfrm>
            <a:off x="7204553" y="5672725"/>
            <a:ext cx="4061003" cy="887260"/>
          </a:xfrm>
          <a:prstGeom prst="rect">
            <a:avLst/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의견 및 평가</a:t>
            </a:r>
            <a:endParaRPr lang="ko-KR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560234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5602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6409335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64093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0234" y="4843392"/>
            <a:ext cx="5081516" cy="1025072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System Info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 Input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en-US" altLang="ko-KR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234" y="1817906"/>
            <a:ext cx="5081516" cy="1025073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 Input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9335" y="1817906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FAB SOLO 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와 </a:t>
            </a: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결합 및 기능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9335" y="4843391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Info UI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File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759" y="4283176"/>
            <a:ext cx="1895588" cy="1895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 Thread</a:t>
            </a:r>
            <a:endParaRPr lang="en-US" altLang="ko-KR" sz="20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1" animBg="1"/>
      <p:bldP spid="26" grpId="2" animBg="1"/>
      <p:bldP spid="32" grpId="3" animBg="1"/>
      <p:bldP spid="33" grpId="4" animBg="1"/>
      <p:bldP spid="27" grpId="5" animBg="1"/>
      <p:bldP spid="29" grpId="6" animBg="1"/>
      <p:bldP spid="35" grpId="7" animBg="1"/>
      <p:bldP spid="30" grpId="8" animBg="1"/>
      <p:bldP spid="36" grpId="9" animBg="1"/>
      <p:bldP spid="37" grpId="10" animBg="1"/>
      <p:bldP spid="28" grpId="11" animBg="1"/>
      <p:bldP spid="38" grpId="12" animBg="1"/>
      <p:bldP spid="31" grpId="13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59532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957578" y="4881896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57578" y="5334810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1" y="4902261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1" y="5332786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59532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59532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956219" y="5809063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848586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0691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835622" y="2094909"/>
            <a:ext cx="74165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Vent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608113" y="2068471"/>
            <a:ext cx="924324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Pump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기존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843831"/>
            <a:ext cx="5779184" cy="4163650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신규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266</ep:Words>
  <ep:PresentationFormat>와이드스크린</ep:PresentationFormat>
  <ep:Paragraphs>74</ep:Paragraphs>
  <ep:Slides>15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2022-10-24T07:06:31.870</dcterms:modified>
  <cp:revision>112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