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4" r:id="rId1"/>
  </p:sldMasterIdLst>
  <p:notesMasterIdLst>
    <p:notesMasterId r:id="rId2"/>
  </p:notesMasterIdLst>
  <p:handoutMasterIdLst>
    <p:handoutMasterId r:id="rId3"/>
  </p:handoutMasterIdLst>
  <p:sldIdLst>
    <p:sldId id="292" r:id="rId4"/>
    <p:sldId id="280" r:id="rId5"/>
    <p:sldId id="299" r:id="rId6"/>
    <p:sldId id="259" r:id="rId7"/>
    <p:sldId id="283" r:id="rId8"/>
    <p:sldId id="284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85" r:id="rId17"/>
    <p:sldId id="279" r:id="rId18"/>
    <p:sldId id="293" r:id="rId19"/>
    <p:sldId id="294" r:id="rId20"/>
    <p:sldId id="295" r:id="rId21"/>
    <p:sldId id="296" r:id="rId22"/>
    <p:sldId id="297" r:id="rId23"/>
    <p:sldId id="298" r:id="rId24"/>
    <p:sldId id="300" r:id="rId25"/>
    <p:sldId id="30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67899" autoAdjust="0"/>
  </p:normalViewPr>
  <p:slideViewPr>
    <p:cSldViewPr snapToGrid="0" snapToObjects="1">
      <p:cViewPr varScale="1">
        <p:scale>
          <a:sx n="100" d="100"/>
          <a:sy n="100" d="100"/>
        </p:scale>
        <p:origin x="3132" y="4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handoutMaster" Target="handoutMasters/handoutMaster1.xml"  /><Relationship Id="rId30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한성현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시작에 앞서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바쁘신 와중에 참여해주신 귀빈 여러분들께 감사드립니다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Simulatro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‘LL to PM’</a:t>
            </a:r>
            <a:r>
              <a:rPr lang="ko-KR" altLang="en-US" sz="1300">
                <a:latin typeface="맑은 고딕"/>
              </a:rPr>
              <a:t> 스레드는 </a:t>
            </a:r>
            <a:r>
              <a:rPr lang="en-US" altLang="ko-KR" sz="1300">
                <a:latin typeface="맑은 고딕"/>
              </a:rPr>
              <a:t>Load Lock</a:t>
            </a:r>
            <a:r>
              <a:rPr lang="ko-KR" altLang="en-US" sz="1300">
                <a:latin typeface="맑은 고딕"/>
              </a:rPr>
              <a:t>에 있는 웨이퍼를 순차적으로 프로세스 모듈로 옮기는 과정을 진행합니다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‘PM’</a:t>
            </a:r>
            <a:r>
              <a:rPr lang="ko-KR" altLang="en-US" sz="1300">
                <a:latin typeface="맑은 고딕"/>
              </a:rPr>
              <a:t> 스레드는</a:t>
            </a:r>
            <a:r>
              <a:rPr lang="en-US" altLang="ko-KR" sz="1300">
                <a:latin typeface="맑은 고딕"/>
              </a:rPr>
              <a:t> </a:t>
            </a:r>
            <a:r>
              <a:rPr lang="ko-KR" altLang="en-US" sz="1300">
                <a:latin typeface="맑은 고딕"/>
              </a:rPr>
              <a:t>프로세스 모듈에 웨이퍼가 충족 한 뒤 증착 공정을 진행하게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‘PM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to LL’</a:t>
            </a:r>
            <a:r>
              <a:rPr lang="ko-KR" altLang="en-US" sz="1300">
                <a:latin typeface="맑은 고딕"/>
              </a:rPr>
              <a:t> 스레드는 </a:t>
            </a:r>
            <a:r>
              <a:rPr lang="en-US" altLang="ko-KR" sz="1300">
                <a:latin typeface="맑은 고딕"/>
              </a:rPr>
              <a:t>PM</a:t>
            </a:r>
            <a:r>
              <a:rPr lang="ko-KR" altLang="en-US" sz="1300">
                <a:latin typeface="맑은 고딕"/>
              </a:rPr>
              <a:t> 스레드를 통해 공정이 완료된 웨이퍼를 꺼내 </a:t>
            </a:r>
            <a:r>
              <a:rPr lang="en-US" altLang="ko-KR" sz="1300">
                <a:latin typeface="맑은 고딕"/>
              </a:rPr>
              <a:t>Load Lock</a:t>
            </a:r>
            <a:r>
              <a:rPr lang="ko-KR" altLang="en-US" sz="1300">
                <a:latin typeface="맑은 고딕"/>
              </a:rPr>
              <a:t>으로 옮기는 과정과 동시에</a:t>
            </a: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Load Lock</a:t>
            </a:r>
            <a:r>
              <a:rPr lang="ko-KR" altLang="en-US" sz="1300">
                <a:latin typeface="맑은 고딕"/>
              </a:rPr>
              <a:t>에 진공 상태로 전환된 </a:t>
            </a:r>
            <a:r>
              <a:rPr lang="en-US" altLang="ko-KR" sz="1300">
                <a:latin typeface="맑은 고딕"/>
              </a:rPr>
              <a:t>Wafer</a:t>
            </a:r>
            <a:r>
              <a:rPr lang="ko-KR" altLang="en-US" sz="1300">
                <a:latin typeface="맑은 고딕"/>
              </a:rPr>
              <a:t>들을 비어있는 프로세스 모듈로 옮기는 과정을 진행합니다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‘LL to OUT’</a:t>
            </a:r>
            <a:r>
              <a:rPr lang="ko-KR" altLang="en-US" sz="1300">
                <a:latin typeface="맑은 고딕"/>
              </a:rPr>
              <a:t> 스레드는 </a:t>
            </a:r>
            <a:r>
              <a:rPr lang="en-US" altLang="ko-KR" sz="1300">
                <a:latin typeface="맑은 고딕"/>
              </a:rPr>
              <a:t>Load Lock</a:t>
            </a:r>
            <a:r>
              <a:rPr lang="ko-KR" altLang="en-US" sz="1300">
                <a:latin typeface="맑은 고딕"/>
              </a:rPr>
              <a:t> 스레드를 통해 대기 상태로 전환된 </a:t>
            </a:r>
            <a:r>
              <a:rPr lang="en-US" altLang="ko-KR" sz="1300">
                <a:latin typeface="맑은 고딕"/>
              </a:rPr>
              <a:t>Wafer</a:t>
            </a:r>
            <a:r>
              <a:rPr lang="ko-KR" altLang="en-US" sz="1300">
                <a:latin typeface="맑은 고딕"/>
              </a:rPr>
              <a:t>들을 </a:t>
            </a:r>
            <a:r>
              <a:rPr lang="en-US" altLang="ko-KR" sz="1300">
                <a:latin typeface="맑은 고딕"/>
              </a:rPr>
              <a:t>OUTPUT Load Port</a:t>
            </a:r>
            <a:r>
              <a:rPr lang="ko-KR" altLang="en-US" sz="1300">
                <a:latin typeface="맑은 고딕"/>
              </a:rPr>
              <a:t>로 출력합니다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다음 그림은 </a:t>
            </a:r>
            <a:r>
              <a:rPr lang="en-US" altLang="ko-KR" sz="1300">
                <a:latin typeface="맑은 고딕"/>
              </a:rPr>
              <a:t>FAB SOLO</a:t>
            </a:r>
            <a:r>
              <a:rPr lang="ko-KR" altLang="en-US" sz="1300">
                <a:latin typeface="맑은 고딕"/>
              </a:rPr>
              <a:t>를 다음과 같이 </a:t>
            </a:r>
            <a:r>
              <a:rPr lang="en-US" altLang="ko-KR" sz="1300">
                <a:latin typeface="맑은 고딕"/>
              </a:rPr>
              <a:t>Load Lock</a:t>
            </a:r>
            <a:r>
              <a:rPr lang="ko-KR" altLang="en-US" sz="1300">
                <a:latin typeface="맑은 고딕"/>
              </a:rPr>
              <a:t>의 모듈은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슬롯 개수는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개로 설정하고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프로세서 모듈은 </a:t>
            </a:r>
            <a:r>
              <a:rPr lang="en-US" altLang="ko-KR" sz="1300">
                <a:latin typeface="맑은 고딕"/>
              </a:rPr>
              <a:t>2</a:t>
            </a:r>
            <a:r>
              <a:rPr lang="ko-KR" altLang="en-US" sz="1300">
                <a:latin typeface="맑은 고딕"/>
              </a:rPr>
              <a:t>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슬롯 </a:t>
            </a:r>
            <a:r>
              <a:rPr lang="en-US" altLang="ko-KR" sz="1300">
                <a:latin typeface="맑은 고딕"/>
              </a:rPr>
              <a:t>4</a:t>
            </a:r>
            <a:r>
              <a:rPr lang="ko-KR" altLang="en-US" sz="1300">
                <a:latin typeface="맑은 고딕"/>
              </a:rPr>
              <a:t>개로 설정하였을 경우를 가정한 스레드 흐름도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보시는 바와 같이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역살을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그와 동시에 </a:t>
            </a:r>
            <a:r>
              <a:rPr lang="en-US" altLang="ko-KR" sz="1300">
                <a:latin typeface="맑은 고딕"/>
              </a:rPr>
              <a:t>Time </a:t>
            </a:r>
            <a:r>
              <a:rPr lang="ko-KR" altLang="en-US" sz="1300">
                <a:latin typeface="맑은 고딕"/>
              </a:rPr>
              <a:t>스레드도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Throughtut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스레드록 동작하는 것이 아닌 다음과 같이 멀티 스레드로 동작하도록 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좀 더 자세한 동작의 흐름은 잠시 뒤 뒤편에서의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되어있어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먼저 상단을 보시게 되면 타이머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2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개가 있는 것을 확인하실 수 있습니다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하나는 총 공정시간인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Total Running TIme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xmlns:mc="http://schemas.openxmlformats.org/markup-compatibility/2006" xmlns:hp="http://schemas.haansoft.com/office/presentation/8.0" lang="ko-KR" altLang="en-US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Clean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Total Cleaning Time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‘OUTPUT’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xmlns:mc="http://schemas.openxmlformats.org/markup-compatibility/2006" xmlns:hp="http://schemas.haansoft.com/office/presentation/8.0" lang="ko-KR" altLang="en-US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시간당 공정한 웨이퍼 개수의 평균을 구해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‘THROUGHTPUT’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 </a:t>
            </a:r>
            <a:r>
              <a:rPr lang="en-US" altLang="ko-KR"/>
              <a:t>Load Port</a:t>
            </a:r>
            <a:r>
              <a:rPr lang="ko-KR" altLang="en-US"/>
              <a:t>와 </a:t>
            </a:r>
            <a:r>
              <a:rPr lang="en-US" altLang="ko-KR"/>
              <a:t>Load Lock</a:t>
            </a:r>
            <a:r>
              <a:rPr lang="ko-KR" altLang="en-US"/>
              <a:t>을 표현한</a:t>
            </a:r>
            <a:r>
              <a:rPr lang="en-US" altLang="ko-KR"/>
              <a:t>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우선 공정 전의 웨이퍼를 녹색</a:t>
            </a:r>
            <a:r>
              <a:rPr lang="en-US" altLang="ko-KR"/>
              <a:t>,</a:t>
            </a:r>
            <a:r>
              <a:rPr lang="ko-KR" altLang="en-US"/>
              <a:t> 공정을 완료한 웨이퍼를 청색으로 구분하였으며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프로그래스 바를 추가함으로써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대기상태 변환을 확인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다음은 </a:t>
            </a:r>
            <a:r>
              <a:rPr lang="en-US" altLang="ko-KR"/>
              <a:t>Machine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윈도우 창 가운데 움직이는 그림을 통해 로봇의 동작을 한 눈에 파악할 수 있으며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모듈별 로봇이 웨이퍼를 옮기는 과정을 손쉽게 파악할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 교환 과정 또한 확인할 수 있기에 공정에 대한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시각적인 접근성을 강화하였습니다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이로써 사용자가 </a:t>
            </a:r>
            <a:r>
              <a:rPr lang="en-US" altLang="ko-KR"/>
              <a:t>Machine UI</a:t>
            </a:r>
            <a:r>
              <a:rPr lang="ko-KR" altLang="en-US"/>
              <a:t>를 통해 전체적인 공정 진행 상황을 파악할 수 있도록 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각 모듈의 상태를 확인하여 발생하는 이슈에 대한 신속한 대응을 할 수 있을 것으로 기대할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 증착 공정 등 실제 공정이 이루어지는 프로세스 모듈입니다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 사용자가 슬롯 개수 및 모듈 개수를 범용으로 사용할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 모듈의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 번 쉬고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차례로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옆에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해당 프로세스 모듈에서 공정을 완료한 웨이퍼의 총개수를 의미합니다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하단 왼쪽에 있는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라디오 버튼을 통해 해당 모듈이 현재 공정을 진행 중인가 혹은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 job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 중인가를 확인할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프로그레스 컨트롤과 이를 수치로 보여주며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 순서는 다음과 같이 진행되면 총 5단계로 구성 되어있습니다.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앞서 설명 드린 프로세스 모듈 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오른편에는 시뮬레이터의 가속이 가능하도록 스피드 컨트롤러를 배치하였습니다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배속까지 시뮬레이터를 가속할 수 있도록 구현하였습니다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스피드 컨트롤러 하단에는 두가지의 세이브와 로드 버튼이 위치하도록 하였습니다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보시는 바와 같이 왼쪽 두 개의 버튼은 사용자가 시뮬레이터를 동작하긴 전 입력하였던 시뮬레이션의 환경 및 변수들을 저장하거나 불러올 수 있도록 구현하였습니다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한편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그 오른편에는 시뮬레이션을 통해 나온 결과가 얼마의 시간 동안 몇 장의 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Wafer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의 작업을 진행했는지를 보여주는 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Throughput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을 </a:t>
            </a:r>
            <a:endParaRPr xmlns:mc="http://schemas.openxmlformats.org/markup-compatibility/2006" xmlns:hp="http://schemas.haansoft.com/office/presentation/8.0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저장하거나 불러올 수 있도록 설계하였습니다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 구현하였습니다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초기 메인 윈도우에서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System Config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’ 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버튼을 클릭하게 되면 </a:t>
            </a:r>
            <a:endParaRPr xmlns:mc="http://schemas.openxmlformats.org/markup-compatibility/2006" xmlns:hp="http://schemas.haansoft.com/office/presentation/8.0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해당 윈도우를 띄워 사용자에게 입력 받도록 하였으며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받는 모듈 별 구동 시간을 반영하여 기본값으로 입력될 수 있도록 하였습니다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일 경우를 고려하여 프로세스 모듈의 슬롯 개수를 짝수로만 선택이 가능하도록 제한을 둔 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점을 고려하여 </a:t>
            </a:r>
            <a:endParaRPr xmlns:mc="http://schemas.openxmlformats.org/markup-compatibility/2006" xmlns:hp="http://schemas.haansoft.com/office/presentation/8.0" lang="ko-KR" alt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 파라미터 배치도를 수치에 영향이 큰 모듈별 순위로 구성한 점도 특이점이라고 할 수 있습니다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마무리로 이번 </a:t>
            </a:r>
            <a:r>
              <a:rPr lang="en-US" altLang="ko-KR"/>
              <a:t>FAB SOLO</a:t>
            </a:r>
            <a:r>
              <a:rPr lang="ko-KR" altLang="en-US"/>
              <a:t>를 진행하는 동안 보안점 및 기대효과입니다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해당 시뮬레이터를 설계 하는데 있어 절차 지향적으로 접근을 하게 되어 코드의 유지 보수가 어렵다는 점이 있지만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UI</a:t>
            </a:r>
            <a:r>
              <a:rPr lang="ko-KR" altLang="en-US"/>
              <a:t>를 직관적으로 설계하여 사용자의 편의성을 향상시켰고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중앙의 </a:t>
            </a:r>
            <a:r>
              <a:rPr lang="en-US" altLang="ko-KR"/>
              <a:t>Machine UI</a:t>
            </a:r>
            <a:r>
              <a:rPr lang="ko-KR" altLang="en-US"/>
              <a:t>를 통해 각 모듈의 움직임을 확인하여 발생 가능성이 있는 문제에 대한 대응을 미리 파악 할 수 있을 것이라고 기대됩니다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A</a:t>
            </a:r>
            <a:r>
              <a:rPr lang="ko-KR" altLang="en-US"/>
              <a:t>조 </a:t>
            </a:r>
            <a:r>
              <a:rPr lang="en-US" altLang="ko-KR"/>
              <a:t>FAB SOLO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</a:t>
            </a:r>
            <a:r>
              <a:rPr lang="en-US" altLang="ko-KR"/>
              <a:t>,</a:t>
            </a:r>
            <a:r>
              <a:rPr lang="ko-KR" altLang="en-US"/>
              <a:t> 팀원들과 각자의 역할에 대해 소개해드리도록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</a:t>
            </a:r>
            <a:r>
              <a:rPr lang="en-US" altLang="ko-KR"/>
              <a:t>System Config UI</a:t>
            </a:r>
            <a:r>
              <a:rPr lang="ko-KR" altLang="en-US"/>
              <a:t> 설계를 진행하였고 </a:t>
            </a:r>
            <a:endParaRPr lang="ko-KR" altLang="en-US"/>
          </a:p>
          <a:p>
            <a:pPr>
              <a:defRPr/>
            </a:pPr>
            <a:r>
              <a:rPr lang="en-US" altLang="ko-KR"/>
              <a:t>Machine UI</a:t>
            </a:r>
            <a:r>
              <a:rPr lang="ko-KR" altLang="en-US"/>
              <a:t>에 들어갈 그림을 제작하였습니다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이후</a:t>
            </a:r>
            <a:r>
              <a:rPr lang="en-US" altLang="ko-KR"/>
              <a:t>,</a:t>
            </a:r>
            <a:r>
              <a:rPr lang="ko-KR" altLang="en-US"/>
              <a:t> 완성된 </a:t>
            </a:r>
            <a:r>
              <a:rPr lang="en-US" altLang="ko-KR"/>
              <a:t>Machine UI</a:t>
            </a:r>
            <a:r>
              <a:rPr lang="ko-KR" altLang="en-US"/>
              <a:t>와 </a:t>
            </a:r>
            <a:r>
              <a:rPr lang="en-US" altLang="ko-KR"/>
              <a:t>Main UI</a:t>
            </a:r>
            <a:r>
              <a:rPr lang="ko-KR" altLang="en-US"/>
              <a:t>를 결합하는 작업을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</a:t>
            </a:r>
            <a:r>
              <a:rPr lang="en-US" altLang="ko-KR"/>
              <a:t>,</a:t>
            </a:r>
            <a:r>
              <a:rPr lang="ko-KR" altLang="en-US"/>
              <a:t> 테스트를 통해 발생하는 오류를 수정하였습니다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 저는 </a:t>
            </a:r>
            <a:r>
              <a:rPr lang="en-US" altLang="ko-KR"/>
              <a:t>System Config UI</a:t>
            </a:r>
            <a:r>
              <a:rPr lang="ko-KR" altLang="en-US"/>
              <a:t>기능과 파일을 </a:t>
            </a:r>
            <a:r>
              <a:rPr lang="en-US" altLang="ko-KR"/>
              <a:t>Save</a:t>
            </a:r>
            <a:r>
              <a:rPr lang="ko-KR" altLang="en-US"/>
              <a:t> 및 </a:t>
            </a:r>
            <a:r>
              <a:rPr lang="en-US" altLang="ko-KR"/>
              <a:t>Load</a:t>
            </a:r>
            <a:r>
              <a:rPr lang="ko-KR" altLang="en-US"/>
              <a:t> 할 수 있는 기능을 구현하였습니다</a:t>
            </a:r>
            <a:r>
              <a:rPr lang="en-US" altLang="ko-KR"/>
              <a:t>.</a:t>
            </a:r>
            <a:r>
              <a:rPr lang="ko-KR" altLang="en-US"/>
              <a:t> 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을 함께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 장비의 스펙을 확인하는 것은 고객에게 있어 중요한 사항입니다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장비 회사에서 고객이 요구하는 사양으로 커스텀하여 판매를 할 수 있다면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고객의 입장에서 추가적으로 발생 가능성이 있는 비용에 대한 생각은 고려하지 않아도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하지만 고객의 피드백을 수시로 반영하여 설계하는 것은 시간이 오래 소요된다는 단점이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한편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시간 절약을 위해 장비의 스팩을 문서로만 확인하고 구매하게 된다면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차후 예상과는 다른 스팩과 이슈로 인하여 추가 비용을 지불할 가능성이 높아질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따라서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고객사와 장비사 모두에게 있어 시간과 비용을 절약하고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향후 발생할 수 있는 리스크를 줄이고자하여 고안한 것이</a:t>
            </a:r>
            <a:r>
              <a:rPr lang="en-US" altLang="ko-KR" sz="1300">
                <a:latin typeface="맑은 고딕"/>
              </a:rPr>
              <a:t> </a:t>
            </a:r>
            <a:r>
              <a:rPr lang="ko-KR" altLang="en-US" sz="1300">
                <a:latin typeface="맑은 고딕"/>
              </a:rPr>
              <a:t>시뮬레이터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저희는 팀원들과 소스코드 관리를 위해 </a:t>
            </a:r>
            <a:r>
              <a:rPr lang="en-US" altLang="ko-KR" sz="1300">
                <a:latin typeface="맑은 고딕"/>
              </a:rPr>
              <a:t>git</a:t>
            </a:r>
            <a:r>
              <a:rPr lang="ko-KR" altLang="en-US" sz="1300">
                <a:latin typeface="맑은 고딕"/>
              </a:rPr>
              <a:t>을 이용하였으며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이번에 설계한 </a:t>
            </a:r>
            <a:r>
              <a:rPr lang="en-US" altLang="ko-KR" sz="1300">
                <a:latin typeface="맑은 고딕"/>
              </a:rPr>
              <a:t>FAB SOLO</a:t>
            </a:r>
            <a:r>
              <a:rPr lang="ko-KR" altLang="en-US" sz="1300">
                <a:latin typeface="맑은 고딕"/>
              </a:rPr>
              <a:t>는 </a:t>
            </a:r>
            <a:r>
              <a:rPr lang="en-US" altLang="ko-KR" sz="1300">
                <a:latin typeface="맑은 고딕"/>
              </a:rPr>
              <a:t>Visual Studio </a:t>
            </a:r>
            <a:r>
              <a:rPr lang="ko-KR" altLang="en-US" sz="1300">
                <a:latin typeface="맑은 고딕"/>
              </a:rPr>
              <a:t>환경에서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C++</a:t>
            </a:r>
            <a:r>
              <a:rPr lang="ko-KR" altLang="en-US" sz="1300">
                <a:latin typeface="맑은 고딕"/>
              </a:rPr>
              <a:t>을 기반으로 </a:t>
            </a:r>
            <a:r>
              <a:rPr lang="en-US" altLang="ko-KR" sz="1300">
                <a:latin typeface="맑은 고딕"/>
              </a:rPr>
              <a:t>MFC</a:t>
            </a:r>
            <a:r>
              <a:rPr lang="ko-KR" altLang="en-US" sz="1300">
                <a:latin typeface="맑은 고딕"/>
              </a:rPr>
              <a:t>를 이용하여 개발한 시뮬레이터 입니다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스레드 구성입니다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FAB SOLO</a:t>
            </a:r>
            <a:r>
              <a:rPr lang="ko-KR" altLang="en-US" sz="1300">
                <a:latin typeface="맑은 고딕"/>
              </a:rPr>
              <a:t>는 총 </a:t>
            </a:r>
            <a:r>
              <a:rPr lang="en-US" altLang="ko-KR" sz="1300">
                <a:latin typeface="맑은 고딕"/>
              </a:rPr>
              <a:t>10</a:t>
            </a:r>
            <a:r>
              <a:rPr lang="ko-KR" altLang="en-US" sz="1300">
                <a:latin typeface="맑은 고딕"/>
              </a:rPr>
              <a:t>개의 스레드로 구성되어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</a:t>
            </a:r>
            <a:r>
              <a:rPr lang="en-US" altLang="ko-KR" sz="1300">
                <a:latin typeface="맑은 고딕"/>
              </a:rPr>
              <a:t>‘</a:t>
            </a:r>
            <a:r>
              <a:rPr lang="ko-KR" altLang="en-US" sz="1300">
                <a:latin typeface="맑은 고딕"/>
              </a:rPr>
              <a:t>중앙 제어 스레드는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 나머지 </a:t>
            </a:r>
            <a:r>
              <a:rPr lang="en-US" altLang="ko-KR" sz="1300">
                <a:latin typeface="맑은 고딕"/>
              </a:rPr>
              <a:t>9</a:t>
            </a:r>
            <a:r>
              <a:rPr lang="ko-KR" altLang="en-US" sz="1300">
                <a:latin typeface="맑은 고딕"/>
              </a:rPr>
              <a:t>개의 스레드를 관리를 맡고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‘Time</a:t>
            </a:r>
            <a:r>
              <a:rPr lang="ko-KR" altLang="en-US" sz="1300">
                <a:latin typeface="맑은 고딕"/>
              </a:rPr>
              <a:t>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</a:t>
            </a:r>
            <a:r>
              <a:rPr lang="en-US" altLang="ko-KR" sz="1300">
                <a:latin typeface="맑은 고딕"/>
              </a:rPr>
              <a:t>FAB SOLO</a:t>
            </a:r>
            <a:r>
              <a:rPr lang="ko-KR" altLang="en-US" sz="1300">
                <a:latin typeface="맑은 고딕"/>
              </a:rPr>
              <a:t>가 작동한 총 시간과 </a:t>
            </a:r>
            <a:r>
              <a:rPr lang="en-US" altLang="ko-KR" sz="1300">
                <a:latin typeface="맑은 고딕"/>
              </a:rPr>
              <a:t>Clean</a:t>
            </a:r>
            <a:r>
              <a:rPr lang="ko-KR" altLang="en-US" sz="1300">
                <a:latin typeface="맑은 고딕"/>
              </a:rPr>
              <a:t> 공정을 진행한 시간 및 출력된 </a:t>
            </a:r>
            <a:r>
              <a:rPr lang="en-US" altLang="ko-KR" sz="1300">
                <a:latin typeface="맑은 고딕"/>
              </a:rPr>
              <a:t>Wafer</a:t>
            </a:r>
            <a:r>
              <a:rPr lang="ko-KR" altLang="en-US" sz="1300">
                <a:latin typeface="맑은 고딕"/>
              </a:rPr>
              <a:t> 수를 측정하여 </a:t>
            </a:r>
            <a:endParaRPr lang="ko-KR" altLang="en-US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최종 </a:t>
            </a:r>
            <a:r>
              <a:rPr lang="en-US" altLang="ko-KR" sz="1300">
                <a:latin typeface="맑은 고딕"/>
              </a:rPr>
              <a:t>Throughput</a:t>
            </a:r>
            <a:r>
              <a:rPr lang="ko-KR" altLang="en-US" sz="1300">
                <a:latin typeface="맑은 고딕"/>
              </a:rPr>
              <a:t>을 연산합니다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‘LPM to LL’</a:t>
            </a:r>
            <a:r>
              <a:rPr lang="ko-KR" altLang="en-US" sz="1300">
                <a:latin typeface="맑은 고딕"/>
              </a:rPr>
              <a:t> 스레드는 웨이퍼가 </a:t>
            </a:r>
            <a:r>
              <a:rPr lang="en-US" altLang="ko-KR" sz="1300">
                <a:latin typeface="맑은 고딕"/>
              </a:rPr>
              <a:t>Load Port</a:t>
            </a:r>
            <a:r>
              <a:rPr lang="ko-KR" altLang="en-US" sz="1300">
                <a:latin typeface="맑은 고딕"/>
              </a:rPr>
              <a:t>에서 시작하여 </a:t>
            </a:r>
            <a:r>
              <a:rPr lang="en-US" altLang="ko-KR" sz="1300">
                <a:latin typeface="맑은 고딕"/>
              </a:rPr>
              <a:t>Aligner</a:t>
            </a:r>
            <a:r>
              <a:rPr lang="ko-KR" altLang="en-US" sz="1300">
                <a:latin typeface="맑은 고딕"/>
              </a:rPr>
              <a:t>를 거쳐 </a:t>
            </a:r>
            <a:r>
              <a:rPr lang="en-US" altLang="ko-KR" sz="1300">
                <a:latin typeface="맑은 고딕"/>
              </a:rPr>
              <a:t>Load Lock</a:t>
            </a:r>
            <a:r>
              <a:rPr lang="ko-KR" altLang="en-US" sz="1300">
                <a:latin typeface="맑은 고딕"/>
              </a:rPr>
              <a:t>으로 이동할 수 있도록 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>‘LL’</a:t>
            </a:r>
            <a:r>
              <a:rPr lang="ko-KR" altLang="en-US" sz="1300">
                <a:latin typeface="맑은 고딕"/>
              </a:rPr>
              <a:t> 스레드는 </a:t>
            </a:r>
            <a:r>
              <a:rPr lang="en-US" altLang="ko-KR" sz="1300">
                <a:latin typeface="맑은 고딕"/>
              </a:rPr>
              <a:t>Load Lock</a:t>
            </a:r>
            <a:r>
              <a:rPr lang="ko-KR" altLang="en-US" sz="1300">
                <a:latin typeface="맑은 고딕"/>
              </a:rPr>
              <a:t>에 웨이퍼가 존재하는 상태이며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공정을 위해 진공 또는 대기 상태로 전환하는 역할을 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6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1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1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5.png"  /><Relationship Id="rId4" Type="http://schemas.openxmlformats.org/officeDocument/2006/relationships/image" Target="../media/image27.png"  /><Relationship Id="rId5" Type="http://schemas.openxmlformats.org/officeDocument/2006/relationships/image" Target="../media/image36.png"  /><Relationship Id="rId6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  <a:endParaRPr lang="ko-KR" altLang="en-US" sz="30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  <a:endParaRPr lang="en-US" altLang="ko-KR" sz="2000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e486e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e486ee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0" name="TextBox 6"/>
          <p:cNvSpPr txBox="1"/>
          <p:nvPr/>
        </p:nvSpPr>
        <p:spPr>
          <a:xfrm>
            <a:off x="0" y="28575"/>
            <a:ext cx="33732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3-2.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77" name="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  <a:endParaRPr lang="en-US" altLang="ko-KR" sz="16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LL(Vent)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LL(Pump)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기존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3259005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(Main)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신규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843831"/>
            <a:ext cx="5812309" cy="4349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7963" y="1254348"/>
            <a:ext cx="5393787" cy="4349304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  <a:endParaRPr lang="en-US" altLang="ko-KR">
              <a:latin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1430" y="1340073"/>
            <a:ext cx="5212541" cy="550609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5641749" y="1483005"/>
            <a:ext cx="6024638" cy="1250591"/>
            <a:chOff x="5946705" y="1716543"/>
            <a:chExt cx="5719682" cy="1250591"/>
          </a:xfrm>
        </p:grpSpPr>
        <p:sp>
          <p:nvSpPr>
            <p:cNvPr id="12" name="TextBox 11"/>
            <p:cNvSpPr txBox="1"/>
            <p:nvPr/>
          </p:nvSpPr>
          <p:spPr>
            <a:xfrm>
              <a:off x="5946705" y="1716543"/>
              <a:ext cx="5719681" cy="33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</a:rPr>
                <a:t>[ Total Running/ Cleaning  Time</a:t>
              </a:r>
              <a:r>
                <a:rPr lang="ko-KR" altLang="en-US" sz="1600" b="1">
                  <a:latin typeface="맑은 고딕"/>
                </a:rPr>
                <a:t> </a:t>
              </a:r>
              <a:r>
                <a:rPr lang="en-US" altLang="ko-KR" sz="1600" b="1">
                  <a:latin typeface="맑은 고딕"/>
                </a:rPr>
                <a:t>]</a:t>
              </a:r>
              <a:endParaRPr lang="en-US" altLang="ko-KR" sz="1600" b="1">
                <a:latin typeface="맑은 고딕"/>
              </a:endParaRPr>
            </a:p>
          </p:txBody>
        </p:sp>
        <p:pic>
          <p:nvPicPr>
            <p:cNvPr id="3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3" y="2164087"/>
              <a:ext cx="5626374" cy="80304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0">
            <a:off x="5641750" y="3519066"/>
            <a:ext cx="6365958" cy="2125959"/>
            <a:chOff x="5946707" y="3519066"/>
            <a:chExt cx="6061001" cy="2125959"/>
          </a:xfrm>
        </p:grpSpPr>
        <p:sp>
          <p:nvSpPr>
            <p:cNvPr id="9" name="TextBox 8"/>
            <p:cNvSpPr txBox="1"/>
            <p:nvPr/>
          </p:nvSpPr>
          <p:spPr>
            <a:xfrm>
              <a:off x="5946707" y="3519066"/>
              <a:ext cx="2730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</a:rPr>
                <a:t>[ Output / Throughput</a:t>
              </a:r>
              <a:r>
                <a:rPr lang="ko-KR" altLang="en-US" sz="1600" b="1">
                  <a:latin typeface="맑은 고딕"/>
                </a:rPr>
                <a:t> </a:t>
              </a:r>
              <a:r>
                <a:rPr lang="en-US" altLang="ko-KR" sz="1600" b="1">
                  <a:latin typeface="맑은 고딕"/>
                </a:rPr>
                <a:t>]</a:t>
              </a:r>
              <a:endParaRPr lang="ko-KR" altLang="en-US" sz="1600" b="1">
                <a:latin typeface="맑은 고딕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40014" y="4178589"/>
              <a:ext cx="3165993" cy="14664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62659" y="4327031"/>
              <a:ext cx="2845049" cy="11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Output </a:t>
              </a:r>
              <a:endParaRPr lang="en-US" altLang="ko-KR" sz="1200" b="1">
                <a:solidFill>
                  <a:srgbClr val="0070c0"/>
                </a:solidFill>
                <a:latin typeface="맑은 고딕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    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맑은 고딕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맑은 고딕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Throughput</a:t>
              </a:r>
              <a:endParaRPr lang="en-US" altLang="ko-KR" sz="1200" b="1">
                <a:solidFill>
                  <a:srgbClr val="0070c0"/>
                </a:solidFill>
                <a:latin typeface="맑은 고딕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    </a:t>
              </a: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1</a:t>
              </a: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맑은 고딕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맑은 고딕"/>
              </a:endParaRPr>
            </a:p>
          </p:txBody>
        </p:sp>
      </p:grpSp>
      <p:sp>
        <p:nvSpPr>
          <p:cNvPr id="33" name="TextBox 8"/>
          <p:cNvSpPr txBox="1"/>
          <p:nvPr/>
        </p:nvSpPr>
        <p:spPr>
          <a:xfrm>
            <a:off x="0" y="28575"/>
            <a:ext cx="3259005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7963" y="1254348"/>
            <a:ext cx="5930716" cy="4782259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  <a:endParaRPr lang="en-US" altLang="ko-KR">
              <a:latin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8913" y="2350292"/>
            <a:ext cx="2185830" cy="391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맑은 고딕"/>
              </a:rPr>
              <a:t>[ Load Port</a:t>
            </a:r>
            <a:r>
              <a:rPr lang="ko-KR" altLang="en-US" sz="2000" b="1">
                <a:latin typeface="맑은 고딕"/>
              </a:rPr>
              <a:t> </a:t>
            </a:r>
            <a:r>
              <a:rPr lang="en-US" altLang="ko-KR" sz="2000" b="1">
                <a:latin typeface="맑은 고딕"/>
              </a:rPr>
              <a:t>]</a:t>
            </a:r>
            <a:endParaRPr lang="ko-KR" altLang="en-US" sz="2000" b="1">
              <a:latin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27077" y="2350292"/>
            <a:ext cx="2336269" cy="391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맑은 고딕"/>
              </a:rPr>
              <a:t>[ Load Lock</a:t>
            </a:r>
            <a:r>
              <a:rPr lang="ko-KR" altLang="en-US" sz="2000" b="1">
                <a:latin typeface="맑은 고딕"/>
              </a:rPr>
              <a:t> </a:t>
            </a:r>
            <a:r>
              <a:rPr lang="en-US" altLang="ko-KR" sz="2000" b="1">
                <a:latin typeface="맑은 고딕"/>
              </a:rPr>
              <a:t>]</a:t>
            </a:r>
            <a:endParaRPr lang="ko-KR" altLang="en-US" sz="2000" b="1">
              <a:latin typeface="맑은 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7962" y="1734228"/>
            <a:ext cx="1543735" cy="2569979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43022" y="1734228"/>
            <a:ext cx="1452978" cy="2569979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sp>
        <p:nvSpPr>
          <p:cNvPr id="33" name="TextBox 7"/>
          <p:cNvSpPr txBox="1"/>
          <p:nvPr/>
        </p:nvSpPr>
        <p:spPr>
          <a:xfrm>
            <a:off x="6528914" y="626745"/>
            <a:ext cx="3401339" cy="390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[ Color Info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]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직사각형 15"/>
          <p:cNvSpPr/>
          <p:nvPr/>
        </p:nvSpPr>
        <p:spPr>
          <a:xfrm>
            <a:off x="247963" y="4304207"/>
            <a:ext cx="1543735" cy="409782"/>
          </a:xfrm>
          <a:prstGeom prst="rect">
            <a:avLst/>
          </a:prstGeom>
          <a:noFill/>
          <a:ln w="38100">
            <a:solidFill>
              <a:srgbClr val="c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39" name="TextBox 8"/>
          <p:cNvSpPr txBox="1"/>
          <p:nvPr/>
        </p:nvSpPr>
        <p:spPr>
          <a:xfrm>
            <a:off x="0" y="28575"/>
            <a:ext cx="3259005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250" y="1398665"/>
            <a:ext cx="5930716" cy="4782259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  <a:endParaRPr lang="en-US" altLang="ko-KR">
              <a:latin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1475" y="1991756"/>
            <a:ext cx="3012456" cy="2859177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6134100" y="825031"/>
            <a:ext cx="5872097" cy="5614399"/>
            <a:chOff x="5716522" y="751541"/>
            <a:chExt cx="5872097" cy="5614399"/>
          </a:xfrm>
        </p:grpSpPr>
        <p:sp>
          <p:nvSpPr>
            <p:cNvPr id="8" name="TextBox 7"/>
            <p:cNvSpPr txBox="1"/>
            <p:nvPr/>
          </p:nvSpPr>
          <p:spPr>
            <a:xfrm>
              <a:off x="7638500" y="751541"/>
              <a:ext cx="2028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맑은 고딕"/>
                </a:rPr>
                <a:t>[</a:t>
              </a:r>
              <a:r>
                <a:rPr lang="ko-KR" altLang="en-US" sz="2000" b="1">
                  <a:latin typeface="맑은 고딕"/>
                </a:rPr>
                <a:t> </a:t>
              </a:r>
              <a:r>
                <a:rPr lang="en-US" altLang="ko-KR" sz="2000" b="1">
                  <a:latin typeface="맑은 고딕"/>
                </a:rPr>
                <a:t>Machine UI</a:t>
              </a:r>
              <a:r>
                <a:rPr lang="ko-KR" altLang="en-US" sz="2000" b="1">
                  <a:latin typeface="맑은 고딕"/>
                </a:rPr>
                <a:t> </a:t>
              </a:r>
              <a:r>
                <a:rPr lang="en-US" altLang="ko-KR" sz="2000" b="1">
                  <a:latin typeface="맑은 고딕"/>
                </a:rPr>
                <a:t>]</a:t>
              </a:r>
              <a:endParaRPr lang="en-US" altLang="ko-KR" sz="2000" b="1">
                <a:latin typeface="맑은 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6522" y="1297933"/>
              <a:ext cx="5872097" cy="5068007"/>
            </a:xfrm>
            <a:prstGeom prst="rect">
              <a:avLst/>
            </a:prstGeom>
          </p:spPr>
        </p:pic>
      </p:grpSp>
      <p:sp>
        <p:nvSpPr>
          <p:cNvPr id="33" name="TextBox 8"/>
          <p:cNvSpPr txBox="1"/>
          <p:nvPr/>
        </p:nvSpPr>
        <p:spPr>
          <a:xfrm>
            <a:off x="0" y="28575"/>
            <a:ext cx="3259005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347698"/>
            <a:ext cx="5162249" cy="4162602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0" y="4298637"/>
            <a:ext cx="3813921" cy="1272247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314304" y="1549246"/>
            <a:ext cx="6877695" cy="3759506"/>
            <a:chOff x="5081929" y="1896576"/>
            <a:chExt cx="6616735" cy="3759506"/>
          </a:xfrm>
        </p:grpSpPr>
        <p:sp>
          <p:nvSpPr>
            <p:cNvPr id="8" name="TextBox 7"/>
            <p:cNvSpPr txBox="1"/>
            <p:nvPr/>
          </p:nvSpPr>
          <p:spPr>
            <a:xfrm>
              <a:off x="5081929" y="1896576"/>
              <a:ext cx="6221177" cy="394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>
                  <a:latin typeface="Amasis MT Pro Black"/>
                </a:rPr>
                <a:t>[Process Module ]</a:t>
              </a:r>
              <a:endParaRPr lang="ko-KR" altLang="en-US" sz="2000" b="1"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4" name="TextBox 8"/>
          <p:cNvSpPr txBox="1"/>
          <p:nvPr/>
        </p:nvSpPr>
        <p:spPr>
          <a:xfrm>
            <a:off x="0" y="28575"/>
            <a:ext cx="3259005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ko-KR" altLang="en-US" sz="2600" b="1" i="0" kern="1200" baseline="0"/>
              <a:t>보완점 및 기대효과</a:t>
            </a:r>
            <a:endParaRPr lang="ko-KR" altLang="en-US" sz="2600" b="1" i="0" kern="1200" baseline="0"/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0697" y="1254348"/>
            <a:ext cx="5393787" cy="4349304"/>
          </a:xfrm>
          <a:prstGeom prst="rect">
            <a:avLst/>
          </a:prstGeom>
        </p:spPr>
      </p:pic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13</a:t>
            </a:r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6339234" y="959495"/>
            <a:ext cx="4453046" cy="1353191"/>
            <a:chOff x="6049344" y="1507776"/>
            <a:chExt cx="4453046" cy="1353191"/>
          </a:xfrm>
        </p:grpSpPr>
        <p:sp>
          <p:nvSpPr>
            <p:cNvPr id="8" name="TextBox 7"/>
            <p:cNvSpPr txBox="1"/>
            <p:nvPr/>
          </p:nvSpPr>
          <p:spPr>
            <a:xfrm>
              <a:off x="9065474" y="2307282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X20 ~ x50 )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96000" y="2098861"/>
              <a:ext cx="2819794" cy="7621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49344" y="1507776"/>
              <a:ext cx="24415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Speed Control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572794" y="3997373"/>
            <a:ext cx="1341690" cy="1606279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4" name=""/>
          <p:cNvGrpSpPr/>
          <p:nvPr/>
        </p:nvGrpSpPr>
        <p:grpSpPr>
          <a:xfrm rot="0">
            <a:off x="6385890" y="2512458"/>
            <a:ext cx="4453046" cy="1833083"/>
            <a:chOff x="6049344" y="3484986"/>
            <a:chExt cx="4453046" cy="1833083"/>
          </a:xfrm>
        </p:grpSpPr>
        <p:sp>
          <p:nvSpPr>
            <p:cNvPr id="9" name="TextBox 8"/>
            <p:cNvSpPr txBox="1"/>
            <p:nvPr/>
          </p:nvSpPr>
          <p:spPr>
            <a:xfrm>
              <a:off x="6049344" y="3484986"/>
              <a:ext cx="1732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Save / Load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65474" y="4535531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.csv, .cfg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96000" y="4060769"/>
              <a:ext cx="2847975" cy="1257300"/>
            </a:xfrm>
            <a:prstGeom prst="rect">
              <a:avLst/>
            </a:prstGeom>
          </p:spPr>
        </p:pic>
      </p:grpSp>
      <p:sp>
        <p:nvSpPr>
          <p:cNvPr id="36" name="TextBox 8"/>
          <p:cNvSpPr txBox="1"/>
          <p:nvPr/>
        </p:nvSpPr>
        <p:spPr>
          <a:xfrm>
            <a:off x="6385890" y="2512458"/>
            <a:ext cx="1732386" cy="3385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masis MT Pro Black"/>
              </a:rPr>
              <a:t>[ Save / Load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masis MT Pro Black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masis MT Pro Black"/>
              </a:rPr>
              <a:t>]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Amasis MT Pro Black"/>
            </a:endParaRPr>
          </a:p>
        </p:txBody>
      </p:sp>
      <p:grpSp>
        <p:nvGrpSpPr>
          <p:cNvPr id="38" name=""/>
          <p:cNvGrpSpPr/>
          <p:nvPr/>
        </p:nvGrpSpPr>
        <p:grpSpPr>
          <a:xfrm rot="0">
            <a:off x="6385890" y="4672084"/>
            <a:ext cx="2905125" cy="1262479"/>
            <a:chOff x="6096000" y="5265098"/>
            <a:chExt cx="2905125" cy="1262479"/>
          </a:xfrm>
        </p:grpSpPr>
        <p:pic>
          <p:nvPicPr>
            <p:cNvPr id="35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096000" y="5603652"/>
              <a:ext cx="2905125" cy="923925"/>
            </a:xfrm>
            <a:prstGeom prst="rect">
              <a:avLst/>
            </a:prstGeom>
          </p:spPr>
        </p:pic>
        <p:sp>
          <p:nvSpPr>
            <p:cNvPr id="37" name="TextBox 8"/>
            <p:cNvSpPr txBox="1"/>
            <p:nvPr/>
          </p:nvSpPr>
          <p:spPr>
            <a:xfrm>
              <a:off x="6096000" y="5265098"/>
              <a:ext cx="2905125" cy="3336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masis MT Pro Black"/>
                </a:rPr>
                <a:t>[ System Config / START</a:t>
              </a: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masis MT Pro Black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Amasis MT Pro Black"/>
                </a:rPr>
                <a:t>]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masis MT Pro Black"/>
              </a:endParaRPr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0" y="28575"/>
            <a:ext cx="3259005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41020"/>
            <a:ext cx="5322486" cy="61174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28575"/>
            <a:ext cx="53208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(System Config)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  <a:endParaRPr lang="en-US" altLang="ko-KR"/>
          </a:p>
        </p:txBody>
      </p:sp>
      <p:grpSp>
        <p:nvGrpSpPr>
          <p:cNvPr id="24" name="그룹 23"/>
          <p:cNvGrpSpPr/>
          <p:nvPr/>
        </p:nvGrpSpPr>
        <p:grpSpPr>
          <a:xfrm rot="0"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  <a:endParaRPr lang="en-US" altLang="ko-KR"/>
          </a:p>
        </p:txBody>
      </p:sp>
      <p:sp>
        <p:nvSpPr>
          <p:cNvPr id="5" name="TextBox 16"/>
          <p:cNvSpPr txBox="1"/>
          <p:nvPr/>
        </p:nvSpPr>
        <p:spPr>
          <a:xfrm>
            <a:off x="0" y="28575"/>
            <a:ext cx="39605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보완점 및 기대효과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4263800" y="1408546"/>
            <a:ext cx="2698750" cy="9172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절차 지향</a:t>
            </a:r>
            <a:endParaRPr lang="ko-KR" altLang="en-US" sz="2400" b="1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"/>
          <p:cNvSpPr/>
          <p:nvPr/>
        </p:nvSpPr>
        <p:spPr>
          <a:xfrm>
            <a:off x="8759601" y="1408546"/>
            <a:ext cx="2698750" cy="91728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객체 지향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1" name=""/>
          <p:cNvSpPr/>
          <p:nvPr/>
        </p:nvSpPr>
        <p:spPr>
          <a:xfrm>
            <a:off x="345786" y="1181678"/>
            <a:ext cx="2698750" cy="137102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보완점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2" name=""/>
          <p:cNvSpPr/>
          <p:nvPr/>
        </p:nvSpPr>
        <p:spPr>
          <a:xfrm>
            <a:off x="345786" y="4476172"/>
            <a:ext cx="2698750" cy="137102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기대효과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13" name=""/>
          <p:cNvCxnSpPr/>
          <p:nvPr/>
        </p:nvCxnSpPr>
        <p:spPr>
          <a:xfrm>
            <a:off x="0" y="3514436"/>
            <a:ext cx="12192000" cy="0"/>
          </a:xfrm>
          <a:prstGeom prst="line">
            <a:avLst/>
          </a:prstGeom>
          <a:ln w="38100">
            <a:solidFill>
              <a:srgbClr val="933000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6200000" flipH="1">
            <a:off x="307895" y="3637597"/>
            <a:ext cx="6193155" cy="0"/>
          </a:xfrm>
          <a:prstGeom prst="line">
            <a:avLst/>
          </a:prstGeom>
          <a:ln w="38100">
            <a:solidFill>
              <a:srgbClr val="933000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/>
          <p:nvPr/>
        </p:nvSpPr>
        <p:spPr>
          <a:xfrm>
            <a:off x="7601070" y="1408546"/>
            <a:ext cx="520011" cy="917287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21" name=""/>
          <p:cNvGrpSpPr/>
          <p:nvPr/>
        </p:nvGrpSpPr>
        <p:grpSpPr>
          <a:xfrm rot="0">
            <a:off x="3755473" y="4091846"/>
            <a:ext cx="3676426" cy="2201480"/>
            <a:chOff x="3960532" y="3991433"/>
            <a:chExt cx="2917186" cy="2201480"/>
          </a:xfrm>
        </p:grpSpPr>
        <p:pic>
          <p:nvPicPr>
            <p:cNvPr id="1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679347" y="4428421"/>
              <a:ext cx="1046894" cy="1265698"/>
            </a:xfrm>
            <a:prstGeom prst="rect">
              <a:avLst/>
            </a:prstGeom>
          </p:spPr>
        </p:pic>
        <p:sp>
          <p:nvSpPr>
            <p:cNvPr id="20" name=""/>
            <p:cNvSpPr/>
            <p:nvPr/>
          </p:nvSpPr>
          <p:spPr>
            <a:xfrm>
              <a:off x="3960532" y="3991433"/>
              <a:ext cx="2917186" cy="22014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miter/>
            </a:ln>
          </p:spPr>
          <p:txBody>
            <a:bodyPr anchor="ctr"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2" name=""/>
          <p:cNvGrpSpPr/>
          <p:nvPr/>
        </p:nvGrpSpPr>
        <p:grpSpPr>
          <a:xfrm rot="0">
            <a:off x="7601070" y="4091846"/>
            <a:ext cx="4368679" cy="2201480"/>
            <a:chOff x="6821890" y="3808619"/>
            <a:chExt cx="5007199" cy="2622826"/>
          </a:xfrm>
        </p:grpSpPr>
        <p:pic>
          <p:nvPicPr>
            <p:cNvPr id="2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119898" y="4144648"/>
              <a:ext cx="2421009" cy="2089490"/>
            </a:xfrm>
            <a:prstGeom prst="rect">
              <a:avLst/>
            </a:prstGeom>
          </p:spPr>
        </p:pic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696350" y="4066263"/>
              <a:ext cx="2107537" cy="2107537"/>
            </a:xfrm>
            <a:prstGeom prst="rect">
              <a:avLst/>
            </a:prstGeom>
          </p:spPr>
        </p:pic>
        <p:sp>
          <p:nvSpPr>
            <p:cNvPr id="31" name=""/>
            <p:cNvSpPr/>
            <p:nvPr/>
          </p:nvSpPr>
          <p:spPr>
            <a:xfrm>
              <a:off x="6821890" y="3808619"/>
              <a:ext cx="5007199" cy="262282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miter/>
            </a:ln>
          </p:spPr>
          <p:txBody>
            <a:bodyPr anchor="ctr"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pic>
        <p:nvPicPr>
          <p:cNvPr id="3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60532" y="4373894"/>
            <a:ext cx="1953952" cy="1575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1" animBg="1"/>
    </p:bld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9" name="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be3d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6000" b="1">
                <a:solidFill>
                  <a:schemeClr val="dk1"/>
                </a:solidFill>
                <a:latin typeface="Consolas"/>
                <a:cs typeface="Arial Unicode MS"/>
              </a:rPr>
              <a:t>Thank You!!!</a:t>
            </a:r>
            <a:endParaRPr lang="en-US" altLang="ko-KR" sz="6000" b="1">
              <a:solidFill>
                <a:schemeClr val="dk1"/>
              </a:solidFill>
              <a:latin typeface="Consolas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372576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Machine UI Input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 그림 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Machine UI + Main UI</a:t>
            </a:r>
            <a:endParaRPr b="1">
              <a:latin typeface="맑은 고딕"/>
            </a:endParaRPr>
          </a:p>
        </p:txBody>
      </p:sp>
      <p:cxnSp>
        <p:nvCxnSpPr>
          <p:cNvPr id="37" name="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  <a:endParaRPr lang="ko-KR" altLang="en-US" b="1"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latin typeface="맑은 고딕"/>
                <a:cs typeface="Arial Unicode MS"/>
              </a:rPr>
              <a:t> 그림 제작</a:t>
            </a:r>
            <a:endParaRPr lang="ko-KR" altLang="en-US" b="1"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Machine UI + Main UI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  <a:endParaRPr lang="ko-KR" altLang="en-US" b="1"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  <a:endParaRPr kumimoji="0" lang="ko-KR" altLang="en-US" b="1" i="0" u="none" strike="noStrike" kern="1200" cap="none" spc="0" normalizeH="0" baseline="0">
              <a:solidFill>
                <a:srgbClr val="ff0000"/>
              </a:solidFill>
              <a:latin typeface="맑은 고딕"/>
              <a:cs typeface="Arial Unicode MS"/>
            </a:endParaRPr>
          </a:p>
        </p:txBody>
      </p:sp>
      <p:cxnSp>
        <p:nvCxnSpPr>
          <p:cNvPr id="41" name="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7" name=""/>
          <p:cNvSpPr/>
          <p:nvPr/>
        </p:nvSpPr>
        <p:spPr>
          <a:xfrm>
            <a:off x="249858" y="648516"/>
            <a:ext cx="2070651" cy="291910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4100" b="1">
                <a:solidFill>
                  <a:schemeClr val="dk1"/>
                </a:solidFill>
                <a:latin typeface="맑은 고딕"/>
                <a:cs typeface="Arial Unicode MS"/>
              </a:rPr>
              <a:t>UI</a:t>
            </a:r>
            <a:endParaRPr lang="en-US" altLang="ko-KR" sz="4100" b="1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48" name="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100" b="1">
                <a:solidFill>
                  <a:schemeClr val="dk1"/>
                </a:solidFill>
                <a:latin typeface="맑은 고딕"/>
                <a:cs typeface="Arial Unicode MS"/>
              </a:rPr>
              <a:t>Main System</a:t>
            </a:r>
            <a:endParaRPr lang="en-US" altLang="ko-KR" sz="2100" b="1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49" name="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Arial Unicode MS"/>
              </a:rPr>
              <a:t>Sub System 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Arial Unicode MS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Arial Unicode MS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8475" y="3704349"/>
            <a:ext cx="2954156" cy="2954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5088815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도구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환경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5</a:t>
            </a:fld>
            <a:endParaRPr lang="en-US" altLang="en-US">
              <a:latin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  <a:endParaRPr lang="en-US" altLang="ko-KR" sz="2000" b="1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23" name="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24" name="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6</a:t>
            </a:fld>
            <a:endParaRPr lang="en-US" altLang="en-US">
              <a:latin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0" y="2420152"/>
            <a:ext cx="656979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2" y="3428999"/>
            <a:ext cx="446439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8" y="3428999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-1" y="28575"/>
            <a:ext cx="353509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맑은 고딕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eb0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689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5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461</ep:Words>
  <ep:PresentationFormat>와이드스크린</ep:PresentationFormat>
  <ep:Paragraphs>161</ep:Paragraphs>
  <ep:Slides>23</ep:Slides>
  <ep:Notes>23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2022-10-27T05:55:41.328</dcterms:modified>
  <cp:revision>328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