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7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59" r:id="rId7"/>
    <p:sldId id="283" r:id="rId8"/>
    <p:sldId id="284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5" r:id="rId17"/>
    <p:sldId id="279" r:id="rId18"/>
    <p:sldId id="293" r:id="rId19"/>
    <p:sldId id="294" r:id="rId20"/>
    <p:sldId id="295" r:id="rId21"/>
    <p:sldId id="296" r:id="rId22"/>
    <p:sldId id="297" r:id="rId23"/>
    <p:sldId id="298" r:id="rId24"/>
    <p:sldId id="30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64916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Simulator Only Look Once</a:t>
            </a:r>
            <a:r>
              <a:rPr lang="ko-KR" altLang="en-US"/>
              <a:t> 줄여서 </a:t>
            </a:r>
            <a:r>
              <a:rPr lang="en-US" altLang="ko-KR"/>
              <a:t>FAB SOLO</a:t>
            </a:r>
            <a:r>
              <a:rPr lang="ko-KR" altLang="en-US"/>
              <a:t> 프로젝트 발표 시작하겠습니다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다음과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스레드는 단일 스레드로 동작이 되는 것이 아닌 멀티스레드로 동작이 되어야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해당 예시로 말하면 </a:t>
            </a:r>
            <a:r>
              <a:rPr lang="en-US" altLang="ko-KR"/>
              <a:t>LPM2LL</a:t>
            </a:r>
            <a:r>
              <a:rPr lang="ko-KR" altLang="en-US"/>
              <a:t>과 </a:t>
            </a:r>
            <a:r>
              <a:rPr lang="en-US" altLang="ko-KR"/>
              <a:t>LL2PM</a:t>
            </a:r>
            <a:r>
              <a:rPr lang="ko-KR" altLang="en-US"/>
              <a:t> 과정이 동시에 일어 나야 된다는 건데 보시는 것과 같이 멀티스레드로 동작하시는 것을 볼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구성에 대해서 설명드리겠습니다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이전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타일 형식으로 되어있어서 한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눈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알아보는 것이 힘들었습니다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하지만 새로운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각각의 모듈이 현재 수행하고 있는 작업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볼 수 있을 뿐만 아니라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앞으로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할 작업도 사용자가 예상할 수 있도록 설계하였습니다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이제 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별 세부 사항에 대해 알려드리겠습니다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우선 최상단에 보시면 타이머가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가지가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Running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Cleanning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으로 구성되어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공정이 완료된 모든 웨이퍼를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OUTPUT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시간당 공정한 웨이퍼 평균을 구해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THROUGHTPUT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표현한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웨이퍼를 우선 공정 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후 로 구분짓기 위해 색깔을 구분지었으며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현재 웨이퍼가 들어있는 개수와 최대 들어갈수 있는 크기 및 웨이퍼의 공정 상태까지 한번에 알수있게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수행하는 진공상태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대기상태 등을 프로그래스바 를 통해 알수있게 해놓았으며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이로인해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현재 수행중인 작업과 갖고있는 웨이퍼의 상태 및 수량 등을 한번에 알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 페이지를 보시면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한가운데 움직이는 그림을 통해 로봇이 작동하는 순서를 쉽게 알수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직관적이고 가벼운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장비에 대해 잘 모르는 사람이라도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어떤식으로 작동을 하고 저 로봇이 웨이퍼를 어디서 어디로 옮기는지 등을한눈에 알아보기 편하게 만들었습니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웨이퍼에 상태에 따라 색깔을 표시함으로써 실시간으로 무슨 공정을 진행하고 있는지와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와 연관지어 그림상으로 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웨이퍼를 넣으면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 웨이퍼를 채울수 있도록 상호 호환되게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이로써 사용자는 가운데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전체적인 장비 상황을 파악할수 있고 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개별적인 모듈 상황을 볼수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다음으로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진행되는데요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간단하게 저희 팀원들을 소개시켜드린 뒤 개발 배경과 개발에 사용한 도구와 환경을 소개해드리겠습니다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Thread</a:t>
            </a:r>
            <a:r>
              <a:rPr lang="ko-KR" altLang="en-US"/>
              <a:t> 구성과 흐름도에 대해서 말씀해 드린 뒤 </a:t>
            </a:r>
            <a:endParaRPr lang="ko-KR" altLang="en-US"/>
          </a:p>
          <a:p>
            <a:pPr>
              <a:defRPr/>
            </a:pPr>
            <a:r>
              <a:rPr lang="ko-KR" altLang="en-US"/>
              <a:t>프로젝트에서 가장 많이 신경을 썼던 </a:t>
            </a:r>
            <a:r>
              <a:rPr lang="en-US" altLang="ko-KR"/>
              <a:t>UI</a:t>
            </a:r>
            <a:r>
              <a:rPr lang="ko-KR" altLang="en-US"/>
              <a:t>에 대해서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시스템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Info’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버튼을 클릭하게 되면 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일 경우를 고려하여 프로세스 모듈의 슬롯 개수를 짝수로만 선택이 가능하도록 제한을 둔 점도 특이점이라 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 째로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먼저 김서윤 팀원과 김재곤 팀원은 각각 </a:t>
            </a:r>
            <a:r>
              <a:rPr lang="en-US" altLang="ko-KR"/>
              <a:t>Main</a:t>
            </a:r>
            <a:r>
              <a:rPr lang="ko-KR" altLang="en-US"/>
              <a:t>과 </a:t>
            </a:r>
            <a:r>
              <a:rPr lang="en-US" altLang="ko-KR"/>
              <a:t>System Info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를 설계 및 제작하고 </a:t>
            </a:r>
            <a:r>
              <a:rPr lang="en-US" altLang="ko-KR"/>
              <a:t>Machine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로 들어갈 그림을 </a:t>
            </a:r>
            <a:r>
              <a:rPr lang="en-US" altLang="ko-KR"/>
              <a:t>PPT</a:t>
            </a:r>
            <a:r>
              <a:rPr lang="ko-KR" altLang="en-US"/>
              <a:t>를 이용하여 제작하였습니다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PPT</a:t>
            </a:r>
            <a:r>
              <a:rPr lang="ko-KR" altLang="en-US"/>
              <a:t> 완성후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흐름에 알맞게 </a:t>
            </a:r>
            <a:r>
              <a:rPr lang="en-US" altLang="ko-KR"/>
              <a:t>Thread</a:t>
            </a:r>
            <a:r>
              <a:rPr lang="ko-KR" altLang="en-US"/>
              <a:t>를 구현한 뒤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 팀원들이 각자 </a:t>
            </a:r>
            <a:r>
              <a:rPr lang="en-US" altLang="ko-KR"/>
              <a:t>Test</a:t>
            </a:r>
            <a:r>
              <a:rPr lang="ko-KR" altLang="en-US"/>
              <a:t>진행 후 발생한 오류를 수정하는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Config UI</a:t>
            </a:r>
            <a:r>
              <a:rPr lang="ko-KR" altLang="en-US"/>
              <a:t> 기능을 구현하고 해당 </a:t>
            </a:r>
            <a:r>
              <a:rPr lang="en-US" altLang="ko-KR"/>
              <a:t>UI</a:t>
            </a:r>
            <a:r>
              <a:rPr lang="ko-KR" altLang="en-US"/>
              <a:t>에 적용된 </a:t>
            </a:r>
            <a:r>
              <a:rPr lang="en-US" altLang="ko-KR"/>
              <a:t>Parameter</a:t>
            </a:r>
            <a:r>
              <a:rPr lang="ko-KR" altLang="en-US"/>
              <a:t>들이 </a:t>
            </a:r>
            <a:r>
              <a:rPr lang="en-US" altLang="ko-KR"/>
              <a:t>cfg</a:t>
            </a:r>
            <a:r>
              <a:rPr lang="ko-KR" altLang="en-US"/>
              <a:t>파일로 </a:t>
            </a:r>
            <a:r>
              <a:rPr lang="en-US" altLang="ko-KR"/>
              <a:t>Save</a:t>
            </a:r>
            <a:r>
              <a:rPr lang="ko-KR" altLang="en-US"/>
              <a:t> 및 </a:t>
            </a:r>
            <a:r>
              <a:rPr lang="en-US" altLang="ko-KR"/>
              <a:t>Load</a:t>
            </a:r>
            <a:r>
              <a:rPr lang="ko-KR" altLang="en-US"/>
              <a:t>도 될 수</a:t>
            </a:r>
            <a:r>
              <a:rPr lang="en-US" altLang="ko-KR"/>
              <a:t> </a:t>
            </a:r>
            <a:r>
              <a:rPr lang="ko-KR" altLang="en-US"/>
              <a:t>있도록 기능 구현을 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이후 추가과제로 내주신</a:t>
            </a:r>
            <a:r>
              <a:rPr lang="en-US" altLang="ko-KR"/>
              <a:t> MDB to Excel</a:t>
            </a:r>
            <a:r>
              <a:rPr lang="ko-KR" altLang="en-US"/>
              <a:t>인 </a:t>
            </a:r>
            <a:r>
              <a:rPr lang="en-US" altLang="ko-KR"/>
              <a:t>Sub Project</a:t>
            </a:r>
            <a:r>
              <a:rPr lang="ko-KR" altLang="en-US"/>
              <a:t>를 구현하였습니다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장비의 스펙이 어느정도인지 확인하는 것은 고객들에게 있어 중요한 사항 중 한가지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장비 회사에서 고객이 직접 원하는 사양으로 커스텀하여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하지만 시간이 오래 소모된다는 단점이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이런 비용 문제와 시간 문제를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다음으로 스레드 구성입니다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통해서 만들었는데요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다음과 같이 구성 되어있고 각각의 스레드의 역할에 대해서 말씀드리겠습니다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중앙제어스레드는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9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스레드를 관리하고 다음으로 진행되어야 할 스레드를 순차적으로 동작시키는 역할을 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Time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FAB SOLO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작동한 총 작동 시간과 총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Clean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공정이 진행된 시간을 측정하고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그와 동시에 출력된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계산합니다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LPMtoLL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Aligner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과정을 진행한 뒤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스레드입니다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있는 공간을 해당되는 과정에 따라 진공 또는 대기 상태로 만들어 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순차적으로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모듈로 옮기는 과정을 시행합니다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공정을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PM2LL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스레드를통해 공정이 완료된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옮기는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LL2OUT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스레드를 통하여 대기 상태로 전환된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들을 출력하는 과정을 진행합니다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  <a:endParaRPr lang="en-US" altLang="ko-KR" sz="16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653554"/>
            <a:ext cx="1220201" cy="1195031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963" y="1254348"/>
            <a:ext cx="5393787" cy="43493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  <a:endParaRPr lang="en-US" altLang="ko-KR">
              <a:latin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430" y="1254348"/>
            <a:ext cx="5212541" cy="55060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5641749" y="1483005"/>
            <a:ext cx="6024638" cy="1250591"/>
            <a:chOff x="5946705" y="1716543"/>
            <a:chExt cx="5719682" cy="1250591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5719681" cy="33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Total Running/ Cleaning  Time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en-US" altLang="ko-KR" sz="1600" b="1">
                <a:latin typeface="맑은 고딕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Output / Throughput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Output 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963" y="1254348"/>
            <a:ext cx="5930716" cy="47822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8913" y="2350292"/>
            <a:ext cx="2185830" cy="391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맑은 고딕"/>
              </a:rPr>
              <a:t>[ Load Port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7077" y="2350292"/>
            <a:ext cx="2336269" cy="391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맑은 고딕"/>
              </a:rPr>
              <a:t>[ Load Lock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962" y="1734228"/>
            <a:ext cx="1543735" cy="256997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3022" y="1734228"/>
            <a:ext cx="1452978" cy="256997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sp>
        <p:nvSpPr>
          <p:cNvPr id="33" name="TextBox 7"/>
          <p:cNvSpPr txBox="1"/>
          <p:nvPr/>
        </p:nvSpPr>
        <p:spPr>
          <a:xfrm>
            <a:off x="6528914" y="626745"/>
            <a:ext cx="3401339" cy="39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50" y="1398665"/>
            <a:ext cx="5930716" cy="47822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  <a:endParaRPr lang="en-US" altLang="ko-KR">
              <a:latin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1475" y="1991756"/>
            <a:ext cx="3012456" cy="285917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1341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맑은 고딕"/>
                </a:rPr>
                <a:t>[</a:t>
              </a:r>
              <a:r>
                <a:rPr lang="ko-KR" altLang="en-US" sz="2000" b="1">
                  <a:latin typeface="맑은 고딕"/>
                </a:rPr>
                <a:t> </a:t>
              </a:r>
              <a:r>
                <a:rPr lang="en-US" altLang="ko-KR" sz="2000" b="1">
                  <a:latin typeface="맑은 고딕"/>
                </a:rPr>
                <a:t>Machine UI</a:t>
              </a:r>
              <a:r>
                <a:rPr lang="ko-KR" altLang="en-US" sz="2000" b="1">
                  <a:latin typeface="맑은 고딕"/>
                </a:rPr>
                <a:t> </a:t>
              </a:r>
              <a:r>
                <a:rPr lang="en-US" altLang="ko-KR" sz="2000" b="1">
                  <a:latin typeface="맑은 고딕"/>
                </a:rPr>
                <a:t>]</a:t>
              </a:r>
              <a:endParaRPr lang="en-US" altLang="ko-KR" sz="2000" b="1">
                <a:latin typeface="맑은 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347698"/>
            <a:ext cx="5162249" cy="4162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4298637"/>
            <a:ext cx="3813921" cy="127224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314304" y="1549246"/>
            <a:ext cx="6877695" cy="3759506"/>
            <a:chOff x="5081929" y="1896576"/>
            <a:chExt cx="6616735" cy="3759506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896576"/>
              <a:ext cx="6221177" cy="394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Amasis MT Pro Black"/>
                </a:rPr>
                <a:t>[Process Module ]</a:t>
              </a:r>
              <a:endParaRPr lang="ko-KR" altLang="en-US" sz="20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  <a:endParaRPr lang="ko-KR" altLang="en-US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807" y="1254348"/>
            <a:ext cx="5393787" cy="43493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13</a:t>
            </a:r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282904" y="3997373"/>
            <a:ext cx="1341690" cy="160627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426256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(System Config)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grpSp>
        <p:nvGrpSpPr>
          <p:cNvPr id="24" name="그룹 23"/>
          <p:cNvGrpSpPr/>
          <p:nvPr/>
        </p:nvGrpSpPr>
        <p:grpSpPr>
          <a:xfrm rot="0"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5" name="TextBox 16"/>
          <p:cNvSpPr txBox="1"/>
          <p:nvPr/>
        </p:nvSpPr>
        <p:spPr>
          <a:xfrm>
            <a:off x="0" y="28575"/>
            <a:ext cx="39605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보완점 및 기대효과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263800" y="723034"/>
            <a:ext cx="2698750" cy="917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절차 지향</a:t>
            </a:r>
            <a:endParaRPr lang="ko-KR" altLang="en-US" sz="2400" b="1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"/>
          <p:cNvSpPr/>
          <p:nvPr/>
        </p:nvSpPr>
        <p:spPr>
          <a:xfrm>
            <a:off x="8759601" y="723034"/>
            <a:ext cx="2698750" cy="9172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객체 지향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"/>
          <p:cNvSpPr/>
          <p:nvPr/>
        </p:nvSpPr>
        <p:spPr>
          <a:xfrm>
            <a:off x="345786" y="1181678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보완점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345786" y="4476172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0" y="3514436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307895" y="3637597"/>
            <a:ext cx="6193155" cy="0"/>
          </a:xfrm>
          <a:prstGeom prst="line">
            <a:avLst/>
          </a:prstGeom>
          <a:ln w="381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7341065" y="723034"/>
            <a:ext cx="1040021" cy="917287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8"/>
          <p:cNvSpPr/>
          <p:nvPr/>
        </p:nvSpPr>
        <p:spPr>
          <a:xfrm>
            <a:off x="211993" y="3778145"/>
            <a:ext cx="2124265" cy="284435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3" name="사각형: 둥근 모서리 8"/>
          <p:cNvSpPr/>
          <p:nvPr/>
        </p:nvSpPr>
        <p:spPr>
          <a:xfrm>
            <a:off x="211993" y="677091"/>
            <a:ext cx="2124265" cy="284732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 Config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+ Main UI</a:t>
            </a:r>
            <a:endParaRPr b="1">
              <a:latin typeface="+mn-ea"/>
              <a:ea typeface="+mn-ea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Input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731972"/>
            <a:ext cx="5888114" cy="13238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endParaRPr lang="en-US" altLang="ko-KR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Debugging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Sub Project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구현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7725" y="3867498"/>
            <a:ext cx="2515658" cy="2515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46108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도구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368</ep:Words>
  <ep:PresentationFormat>와이드스크린</ep:PresentationFormat>
  <ep:Paragraphs>156</ep:Paragraphs>
  <ep:Slides>22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2022-10-26T09:51:50.909</dcterms:modified>
  <cp:revision>231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