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0" r:id="rId1"/>
  </p:sldMasterIdLst>
  <p:notesMasterIdLst>
    <p:notesMasterId r:id="rId2"/>
  </p:notesMasterIdLst>
  <p:sldIdLst>
    <p:sldId id="261" r:id="rId3"/>
    <p:sldId id="270" r:id="rId4"/>
    <p:sldId id="279" r:id="rId5"/>
    <p:sldId id="280" r:id="rId6"/>
    <p:sldId id="272" r:id="rId7"/>
    <p:sldId id="278" r:id="rId8"/>
    <p:sldId id="277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36" y="390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87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048000" y="2687002"/>
            <a:ext cx="6096000" cy="1483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A</a:t>
            </a:r>
            <a:r>
              <a:rPr lang="ko-KR" altLang="en-US" sz="1600" b="1">
                <a:latin typeface="+mn-ea"/>
                <a:ea typeface="+mn-ea"/>
              </a:rPr>
              <a:t>조</a:t>
            </a:r>
            <a:endParaRPr lang="ko-KR" altLang="en-US" sz="1600" b="1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600" b="1"/>
              <a:t>FAB SOLO(FAB Simulator Only Look Once)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ko-KR" altLang="en-US" sz="1600" b="1"/>
              <a:t>한성현</a:t>
            </a:r>
            <a:r>
              <a:rPr lang="en-US" altLang="ko-KR" sz="1600" b="1"/>
              <a:t>,</a:t>
            </a:r>
            <a:r>
              <a:rPr lang="ko-KR" altLang="en-US" sz="1600" b="1"/>
              <a:t> 김서윤</a:t>
            </a:r>
            <a:r>
              <a:rPr lang="en-US" altLang="ko-KR" sz="1600" b="1"/>
              <a:t>,</a:t>
            </a:r>
            <a:r>
              <a:rPr lang="ko-KR" altLang="en-US" sz="1600" b="1"/>
              <a:t> 김재곤</a:t>
            </a:r>
            <a:r>
              <a:rPr lang="en-US" altLang="ko-KR" sz="1600" b="1"/>
              <a:t>,</a:t>
            </a:r>
            <a:r>
              <a:rPr lang="ko-KR" altLang="en-US" sz="1600" b="1"/>
              <a:t> 계민석</a:t>
            </a:r>
            <a:br>
              <a:rPr lang="en-US" altLang="ko-KR" sz="2800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1118864" y="2535015"/>
            <a:ext cx="9954272" cy="11492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FAB SOLO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는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주성엔지니어링에서 사용되는 반도체 공정 장비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를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시뮬레이터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화 하여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각 모듈들의 동작시간 및 수에 따라 1시간에 생산 가능한 Wafer의 수를 확인 하도록 하여 모듈들의 최적의 동작시간과 수를 파악하기 위해 제작하였다.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FAB SOLO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를 통하여 공정 장비를 구매하고 싶은 고객들에게 모듈의 동작시간 및 수에 따른 Wafer의 생산량을 미리 파악할 수 있게 하여 구입시 발생할 수 있는 비용 문제와 시간이 단축될 것이라고 기대된다.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"/>
          <p:cNvGrpSpPr/>
          <p:nvPr/>
        </p:nvGrpSpPr>
        <p:grpSpPr>
          <a:xfrm rot="0">
            <a:off x="819221" y="141922"/>
            <a:ext cx="4962274" cy="896244"/>
            <a:chOff x="5946704" y="1716541"/>
            <a:chExt cx="4458500" cy="812449"/>
          </a:xfrm>
        </p:grpSpPr>
        <p:sp>
          <p:nvSpPr>
            <p:cNvPr id="8" name="TextBox 11"/>
            <p:cNvSpPr txBox="1"/>
            <p:nvPr/>
          </p:nvSpPr>
          <p:spPr>
            <a:xfrm>
              <a:off x="5946705" y="1716541"/>
              <a:ext cx="4458500" cy="259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300" b="1">
                  <a:latin typeface="맑은 고딕"/>
                </a:rPr>
                <a:t>[ Total Running</a:t>
              </a:r>
              <a:r>
                <a:rPr lang="ko-KR" altLang="en-US" sz="1300" b="1">
                  <a:latin typeface="맑은 고딕"/>
                </a:rPr>
                <a:t> </a:t>
              </a:r>
              <a:r>
                <a:rPr lang="en-US" altLang="ko-KR" sz="1300" b="1">
                  <a:latin typeface="맑은 고딕"/>
                </a:rPr>
                <a:t>/ Cleaning  Time</a:t>
              </a:r>
              <a:r>
                <a:rPr lang="ko-KR" altLang="en-US" sz="1300" b="1">
                  <a:latin typeface="맑은 고딕"/>
                </a:rPr>
                <a:t> </a:t>
              </a:r>
              <a:r>
                <a:rPr lang="en-US" altLang="ko-KR" sz="1300" b="1">
                  <a:latin typeface="맑은 고딕"/>
                </a:rPr>
                <a:t>]</a:t>
              </a:r>
              <a:endParaRPr lang="en-US" altLang="ko-KR" sz="1300" b="1">
                <a:latin typeface="맑은 고딕"/>
              </a:endParaRPr>
            </a:p>
          </p:txBody>
        </p:sp>
        <p:pic>
          <p:nvPicPr>
            <p:cNvPr id="9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46704" y="1940314"/>
              <a:ext cx="4354327" cy="588676"/>
            </a:xfrm>
            <a:prstGeom prst="rect">
              <a:avLst/>
            </a:prstGeom>
          </p:spPr>
        </p:pic>
      </p:grpSp>
      <p:sp>
        <p:nvSpPr>
          <p:cNvPr id="11" name="TextBox 8"/>
          <p:cNvSpPr txBox="1"/>
          <p:nvPr/>
        </p:nvSpPr>
        <p:spPr>
          <a:xfrm>
            <a:off x="8018282" y="0"/>
            <a:ext cx="3638802" cy="283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b="1">
                <a:latin typeface="맑은 고딕"/>
              </a:rPr>
              <a:t>[ Output / Throughput</a:t>
            </a:r>
            <a:r>
              <a:rPr lang="ko-KR" altLang="en-US" sz="1300" b="1">
                <a:latin typeface="맑은 고딕"/>
              </a:rPr>
              <a:t> </a:t>
            </a:r>
            <a:r>
              <a:rPr lang="en-US" altLang="ko-KR" sz="1300" b="1">
                <a:latin typeface="맑은 고딕"/>
              </a:rPr>
              <a:t>]</a:t>
            </a:r>
            <a:endParaRPr lang="ko-KR" altLang="en-US" sz="1300" b="1">
              <a:latin typeface="맑은 고딕"/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18283" y="393730"/>
            <a:ext cx="2556062" cy="1054822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99106" y="1653006"/>
            <a:ext cx="5393787" cy="4349304"/>
          </a:xfrm>
          <a:prstGeom prst="rect">
            <a:avLst/>
          </a:prstGeom>
        </p:spPr>
      </p:pic>
      <p:sp>
        <p:nvSpPr>
          <p:cNvPr id="15" name="직사각형 9"/>
          <p:cNvSpPr/>
          <p:nvPr/>
        </p:nvSpPr>
        <p:spPr>
          <a:xfrm>
            <a:off x="3399106" y="1764662"/>
            <a:ext cx="3918373" cy="397832"/>
          </a:xfrm>
          <a:prstGeom prst="rect">
            <a:avLst/>
          </a:prstGeom>
          <a:noFill/>
          <a:ln w="254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6" name="직사각형 9"/>
          <p:cNvSpPr/>
          <p:nvPr/>
        </p:nvSpPr>
        <p:spPr>
          <a:xfrm>
            <a:off x="7408334" y="1764662"/>
            <a:ext cx="1384559" cy="397832"/>
          </a:xfrm>
          <a:prstGeom prst="rect">
            <a:avLst/>
          </a:prstGeom>
          <a:noFill/>
          <a:ln w="254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17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1615" y="1820532"/>
            <a:ext cx="1632820" cy="268901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>
              <a:alpha val="100000"/>
            </a:srgbClr>
          </a:solidFill>
          <a:ln w="88900" cap="sq">
            <a:solidFill>
              <a:srgbClr val="ffffff">
                <a:alpha val="100000"/>
              </a:srgbClr>
            </a:solidFill>
            <a:miter/>
          </a:ln>
          <a:effectLst>
            <a:outerShdw blurRad="88900" algn="tl" rotWithShape="0">
              <a:srgbClr val="000000">
                <a:alpha val="4471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731902" y="2152595"/>
            <a:ext cx="1684884" cy="267766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>
              <a:alpha val="100000"/>
            </a:srgbClr>
          </a:solidFill>
          <a:ln w="88900" cap="sq">
            <a:solidFill>
              <a:srgbClr val="ffffff">
                <a:alpha val="100000"/>
              </a:srgbClr>
            </a:solidFill>
            <a:miter/>
          </a:ln>
          <a:effectLst>
            <a:outerShdw blurRad="88900" algn="tl" rotWithShape="0">
              <a:srgbClr val="000000">
                <a:alpha val="4471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7"/>
          <p:cNvSpPr txBox="1"/>
          <p:nvPr/>
        </p:nvSpPr>
        <p:spPr>
          <a:xfrm>
            <a:off x="581615" y="1432600"/>
            <a:ext cx="1632820" cy="2895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[ Load Port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]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9731903" y="1764662"/>
            <a:ext cx="2225225" cy="28350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[ Load Lock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]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227011" y="4830257"/>
            <a:ext cx="2637234" cy="28547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[ Color Info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27011" y="5168811"/>
            <a:ext cx="3073347" cy="932601"/>
          </a:xfrm>
          <a:prstGeom prst="rect">
            <a:avLst/>
          </a:prstGeom>
        </p:spPr>
      </p:pic>
      <p:sp>
        <p:nvSpPr>
          <p:cNvPr id="23" name="직사각형 9"/>
          <p:cNvSpPr/>
          <p:nvPr/>
        </p:nvSpPr>
        <p:spPr>
          <a:xfrm>
            <a:off x="3399106" y="2162495"/>
            <a:ext cx="1420306" cy="2194482"/>
          </a:xfrm>
          <a:prstGeom prst="rect">
            <a:avLst/>
          </a:prstGeom>
          <a:noFill/>
          <a:ln w="254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4" name="직사각형 9"/>
          <p:cNvSpPr/>
          <p:nvPr/>
        </p:nvSpPr>
        <p:spPr>
          <a:xfrm>
            <a:off x="7390460" y="2155397"/>
            <a:ext cx="1420306" cy="2224578"/>
          </a:xfrm>
          <a:prstGeom prst="rect">
            <a:avLst/>
          </a:prstGeom>
          <a:noFill/>
          <a:ln w="254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5" name="직사각형 9"/>
          <p:cNvSpPr/>
          <p:nvPr/>
        </p:nvSpPr>
        <p:spPr>
          <a:xfrm>
            <a:off x="3434853" y="4408551"/>
            <a:ext cx="1384559" cy="397832"/>
          </a:xfrm>
          <a:prstGeom prst="rect">
            <a:avLst/>
          </a:prstGeom>
          <a:noFill/>
          <a:ln w="254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6" name="직사각형 9"/>
          <p:cNvSpPr/>
          <p:nvPr/>
        </p:nvSpPr>
        <p:spPr>
          <a:xfrm>
            <a:off x="4819413" y="2162495"/>
            <a:ext cx="2588921" cy="2643888"/>
          </a:xfrm>
          <a:prstGeom prst="rect">
            <a:avLst/>
          </a:prstGeom>
          <a:noFill/>
          <a:ln w="254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7" name="직사각형 9"/>
          <p:cNvSpPr/>
          <p:nvPr/>
        </p:nvSpPr>
        <p:spPr>
          <a:xfrm>
            <a:off x="3434853" y="4830257"/>
            <a:ext cx="3955607" cy="1069595"/>
          </a:xfrm>
          <a:prstGeom prst="rect">
            <a:avLst/>
          </a:prstGeom>
          <a:noFill/>
          <a:ln w="254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752" y="1231635"/>
            <a:ext cx="5220652" cy="4516161"/>
          </a:xfrm>
          <a:prstGeom prst="rect">
            <a:avLst/>
          </a:prstGeom>
        </p:spPr>
      </p:pic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2641" y="251475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79937" y="2526109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7"/>
          <p:cNvSpPr txBox="1"/>
          <p:nvPr/>
        </p:nvSpPr>
        <p:spPr>
          <a:xfrm>
            <a:off x="6507351" y="2010112"/>
            <a:ext cx="220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맑은 고딕"/>
              </a:rPr>
              <a:t>[ Load Port</a:t>
            </a:r>
            <a:r>
              <a:rPr lang="ko-KR" altLang="en-US" sz="1600" b="1">
                <a:latin typeface="맑은 고딕"/>
              </a:rPr>
              <a:t> </a:t>
            </a:r>
            <a:r>
              <a:rPr lang="en-US" altLang="ko-KR" sz="1600" b="1">
                <a:latin typeface="맑은 고딕"/>
              </a:rPr>
              <a:t>]</a:t>
            </a:r>
            <a:endParaRPr lang="ko-KR" altLang="en-US" sz="1600" b="1">
              <a:latin typeface="맑은 고딕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205513" y="2010112"/>
            <a:ext cx="222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맑은 고딕"/>
              </a:rPr>
              <a:t>[ Load Lock</a:t>
            </a:r>
            <a:r>
              <a:rPr lang="ko-KR" altLang="en-US" sz="1600" b="1">
                <a:latin typeface="맑은 고딕"/>
              </a:rPr>
              <a:t> </a:t>
            </a:r>
            <a:r>
              <a:rPr lang="en-US" altLang="ko-KR" sz="1600" b="1">
                <a:latin typeface="맑은 고딕"/>
              </a:rPr>
              <a:t>]</a:t>
            </a:r>
            <a:endParaRPr lang="ko-KR" altLang="en-US" sz="1600" b="1">
              <a:latin typeface="맑은 고딕"/>
            </a:endParaRPr>
          </a:p>
        </p:txBody>
      </p:sp>
      <p:sp>
        <p:nvSpPr>
          <p:cNvPr id="14" name="직사각형 9"/>
          <p:cNvSpPr/>
          <p:nvPr/>
        </p:nvSpPr>
        <p:spPr>
          <a:xfrm>
            <a:off x="426328" y="1719352"/>
            <a:ext cx="1222618" cy="2320951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4199146" y="1719352"/>
            <a:ext cx="1321259" cy="2437767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6" name="직사각형 9"/>
          <p:cNvSpPr/>
          <p:nvPr/>
        </p:nvSpPr>
        <p:spPr>
          <a:xfrm>
            <a:off x="426328" y="4040304"/>
            <a:ext cx="1222618" cy="548642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6582768" y="194610"/>
            <a:ext cx="3401339" cy="3385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[ Color Info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82768" y="533164"/>
            <a:ext cx="3909031" cy="1186188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6582768" y="514114"/>
            <a:ext cx="3909031" cy="112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90771" y="1178718"/>
            <a:ext cx="5220652" cy="4500562"/>
          </a:xfrm>
          <a:prstGeom prst="rect">
            <a:avLst/>
          </a:prstGeom>
        </p:spPr>
      </p:pic>
      <p:sp>
        <p:nvSpPr>
          <p:cNvPr id="7" name="직사각형 9"/>
          <p:cNvSpPr/>
          <p:nvPr/>
        </p:nvSpPr>
        <p:spPr>
          <a:xfrm>
            <a:off x="1470119" y="1670611"/>
            <a:ext cx="2861956" cy="2909149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5082" y="894996"/>
            <a:ext cx="5872097" cy="5068007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8017978" y="494885"/>
            <a:ext cx="2028140" cy="389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latin typeface="맑은 고딕"/>
              </a:rPr>
              <a:t>[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Machine UI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]</a:t>
            </a:r>
            <a:endParaRPr lang="en-US" altLang="ko-KR" sz="20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572" cy="4500562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211910" y="4256397"/>
            <a:ext cx="3437792" cy="128689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7" name="그룹 2"/>
          <p:cNvGrpSpPr/>
          <p:nvPr/>
        </p:nvGrpSpPr>
        <p:grpSpPr>
          <a:xfrm rot="0">
            <a:off x="5062085" y="1596176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8" y="1708962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[Process Module ]</a:t>
              </a:r>
              <a:endParaRPr lang="ko-KR" altLang="en-US" sz="1600" b="1">
                <a:latin typeface="맑은 고딕"/>
              </a:endParaRPr>
            </a:p>
          </p:txBody>
        </p:sp>
        <p:pic>
          <p:nvPicPr>
            <p:cNvPr id="9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2331" y="1945266"/>
            <a:ext cx="2545772" cy="4768778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9357" y="0"/>
            <a:ext cx="5322486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 rot="0">
            <a:off x="5914053" y="271155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1616742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4053" y="302889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002331" y="1937837"/>
            <a:ext cx="2545772" cy="4783637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458630" y="271155"/>
            <a:ext cx="4089474" cy="1545642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09688" y="408184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7" y="1164727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"/>
          <p:cNvGrpSpPr/>
          <p:nvPr/>
        </p:nvGrpSpPr>
        <p:grpSpPr>
          <a:xfrm rot="0">
            <a:off x="922338" y="86796"/>
            <a:ext cx="10009982" cy="6684406"/>
            <a:chOff x="942182" y="0"/>
            <a:chExt cx="10009982" cy="6684406"/>
          </a:xfrm>
        </p:grpSpPr>
        <p:pic>
          <p:nvPicPr>
            <p:cNvPr id="24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42182" y="0"/>
              <a:ext cx="10009982" cy="6684406"/>
            </a:xfrm>
            <a:prstGeom prst="rect">
              <a:avLst/>
            </a:prstGeom>
          </p:spPr>
        </p:pic>
        <p:cxnSp>
          <p:nvCxnSpPr>
            <p:cNvPr id="241" name=""/>
            <p:cNvCxnSpPr/>
            <p:nvPr/>
          </p:nvCxnSpPr>
          <p:spPr>
            <a:xfrm rot="16200000" flipH="1">
              <a:off x="1746132" y="3424039"/>
              <a:ext cx="6397860" cy="9919"/>
            </a:xfrm>
            <a:prstGeom prst="line">
              <a:avLst/>
            </a:prstGeom>
            <a:ln w="38100">
              <a:solidFill>
                <a:srgbClr val="5a82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"/>
            <p:cNvCxnSpPr/>
            <p:nvPr/>
          </p:nvCxnSpPr>
          <p:spPr>
            <a:xfrm rot="16200000" flipH="1">
              <a:off x="5748220" y="3424039"/>
              <a:ext cx="6397860" cy="9919"/>
            </a:xfrm>
            <a:prstGeom prst="line">
              <a:avLst/>
            </a:prstGeom>
            <a:noFill/>
            <a:ln w="38100" cap="flat" cmpd="sng" algn="ctr">
              <a:solidFill>
                <a:srgbClr val="5a82f6">
                  <a:alpha val="10000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1678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2184" y="1001426"/>
            <a:ext cx="4850395" cy="872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개요 </a:t>
            </a:r>
            <a:br>
              <a:rPr lang="en-US" altLang="ko-KR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(2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)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 </a:t>
            </a:r>
            <a:endParaRPr lang="ko-KR" altLang="en-US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0374" y="5035469"/>
            <a:ext cx="2376297" cy="1440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Basic Flow Chart</a:t>
            </a:r>
            <a:br>
              <a:rPr lang="ko-KR" altLang="en-US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(12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)</a:t>
            </a:r>
            <a:endParaRPr lang="en-US" altLang="ko-KR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2183" y="503552"/>
            <a:ext cx="4854165" cy="436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이름 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(1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)</a:t>
            </a:r>
            <a:endParaRPr lang="en-US" altLang="ko-KR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22" name="직사각형 4"/>
          <p:cNvSpPr/>
          <p:nvPr/>
        </p:nvSpPr>
        <p:spPr>
          <a:xfrm>
            <a:off x="3502182" y="5035865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System Info UI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(11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5155168" y="1965258"/>
            <a:ext cx="1548193" cy="936117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(4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직사각형 4"/>
          <p:cNvSpPr/>
          <p:nvPr/>
        </p:nvSpPr>
        <p:spPr>
          <a:xfrm>
            <a:off x="3502182" y="1965258"/>
            <a:ext cx="1548193" cy="936117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(3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직사각형 4"/>
          <p:cNvSpPr/>
          <p:nvPr/>
        </p:nvSpPr>
        <p:spPr>
          <a:xfrm>
            <a:off x="6808154" y="1965258"/>
            <a:ext cx="1548193" cy="936117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(4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직사각형 4"/>
          <p:cNvSpPr/>
          <p:nvPr/>
        </p:nvSpPr>
        <p:spPr>
          <a:xfrm>
            <a:off x="5155170" y="2960941"/>
            <a:ext cx="1548193" cy="936117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(6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직사각형 4"/>
          <p:cNvSpPr/>
          <p:nvPr/>
        </p:nvSpPr>
        <p:spPr>
          <a:xfrm>
            <a:off x="3502184" y="2960941"/>
            <a:ext cx="1548193" cy="936117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(5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직사각형 4"/>
          <p:cNvSpPr/>
          <p:nvPr/>
        </p:nvSpPr>
        <p:spPr>
          <a:xfrm>
            <a:off x="6808156" y="2960941"/>
            <a:ext cx="1548193" cy="936117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(7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5151398" y="3985052"/>
            <a:ext cx="1548193" cy="936117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(9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직사각형 4"/>
          <p:cNvSpPr/>
          <p:nvPr/>
        </p:nvSpPr>
        <p:spPr>
          <a:xfrm>
            <a:off x="3498412" y="3985051"/>
            <a:ext cx="1548193" cy="936117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(8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직사각형 4"/>
          <p:cNvSpPr/>
          <p:nvPr/>
        </p:nvSpPr>
        <p:spPr>
          <a:xfrm>
            <a:off x="6804384" y="3985051"/>
            <a:ext cx="1548193" cy="936117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(10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"/>
          <p:cNvSpPr/>
          <p:nvPr/>
        </p:nvSpPr>
        <p:spPr>
          <a:xfrm>
            <a:off x="3393637" y="1883234"/>
            <a:ext cx="5084131" cy="3132391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176</ep:Words>
  <ep:PresentationFormat>와이드스크린</ep:PresentationFormat>
  <ep:Paragraphs>26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2022-07-09T02:25:43.000</dcterms:created>
  <dc:creator>정승엽</dc:creator>
  <cp:lastModifiedBy>pand3</cp:lastModifiedBy>
  <dcterms:modified xsi:type="dcterms:W3CDTF">2022-10-26T09:33:05.159</dcterms:modified>
  <cp:revision>71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